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48" d="100"/>
          <a:sy n="48" d="100"/>
        </p:scale>
        <p:origin x="2358" y="54"/>
      </p:cViewPr>
      <p:guideLst>
        <p:guide orient="horz" pos="314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57816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769840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11313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807025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821724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015977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47611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217870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932826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06566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1779085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833998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00441" y="1541389"/>
            <a:ext cx="6657116" cy="172361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二重</a:t>
            </a:r>
            <a:r>
              <a:rPr lang="ja-JP" altLang="ja-JP" sz="1400" dirty="0">
                <a:solidFill>
                  <a:schemeClr val="tx1"/>
                </a:solidFill>
                <a:latin typeface="Meiryo UI" panose="020B0604030504040204" pitchFamily="50" charset="-128"/>
                <a:ea typeface="Meiryo UI" panose="020B0604030504040204" pitchFamily="50" charset="-128"/>
              </a:rPr>
              <a:t>行政はゼロではなく、その部分を解消していくことで確実に効果が上がるものと考える</a:t>
            </a:r>
            <a:r>
              <a:rPr lang="ja-JP" altLang="ja-JP"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ja-JP" altLang="ja-JP" sz="1400" dirty="0">
              <a:solidFill>
                <a:schemeClr val="tx1"/>
              </a:solidFill>
              <a:latin typeface="Meiryo UI" panose="020B0604030504040204" pitchFamily="50" charset="-128"/>
              <a:ea typeface="Meiryo UI" panose="020B0604030504040204" pitchFamily="50" charset="-128"/>
            </a:endParaRPr>
          </a:p>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rPr>
              <a:t>　ただし、</a:t>
            </a:r>
            <a:r>
              <a:rPr lang="ja-JP" altLang="ja-JP" sz="1400" dirty="0" smtClean="0">
                <a:solidFill>
                  <a:schemeClr val="tx1"/>
                </a:solidFill>
                <a:latin typeface="Meiryo UI" panose="020B0604030504040204" pitchFamily="50" charset="-128"/>
                <a:ea typeface="Meiryo UI" panose="020B0604030504040204" pitchFamily="50" charset="-128"/>
              </a:rPr>
              <a:t>効率化</a:t>
            </a:r>
            <a:r>
              <a:rPr lang="ja-JP" altLang="ja-JP" sz="1400" dirty="0">
                <a:solidFill>
                  <a:schemeClr val="tx1"/>
                </a:solidFill>
                <a:latin typeface="Meiryo UI" panose="020B0604030504040204" pitchFamily="50" charset="-128"/>
                <a:ea typeface="Meiryo UI" panose="020B0604030504040204" pitchFamily="50" charset="-128"/>
              </a:rPr>
              <a:t>をした時に出てくる効果には事業によって差があると考える</a:t>
            </a:r>
            <a:r>
              <a:rPr lang="ja-JP" altLang="ja-JP"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優先</a:t>
            </a:r>
            <a:r>
              <a:rPr lang="ja-JP" altLang="ja-JP" sz="1400" dirty="0">
                <a:solidFill>
                  <a:schemeClr val="tx1"/>
                </a:solidFill>
                <a:latin typeface="Meiryo UI" panose="020B0604030504040204" pitchFamily="50" charset="-128"/>
                <a:ea typeface="Meiryo UI" panose="020B0604030504040204" pitchFamily="50" charset="-128"/>
              </a:rPr>
              <a:t>順位</a:t>
            </a:r>
            <a:r>
              <a:rPr lang="ja-JP" altLang="ja-JP" sz="1400" dirty="0" smtClean="0">
                <a:solidFill>
                  <a:schemeClr val="tx1"/>
                </a:solidFill>
                <a:latin typeface="Meiryo UI" panose="020B0604030504040204" pitchFamily="50" charset="-128"/>
                <a:ea typeface="Meiryo UI" panose="020B0604030504040204" pitchFamily="50" charset="-128"/>
              </a:rPr>
              <a:t>をつけて評価を</a:t>
            </a:r>
            <a:r>
              <a:rPr lang="ja-JP" altLang="ja-JP" sz="1400" dirty="0">
                <a:solidFill>
                  <a:schemeClr val="tx1"/>
                </a:solidFill>
                <a:latin typeface="Meiryo UI" panose="020B0604030504040204" pitchFamily="50" charset="-128"/>
                <a:ea typeface="Meiryo UI" panose="020B0604030504040204" pitchFamily="50" charset="-128"/>
              </a:rPr>
              <a:t>行い、二重行政の</a:t>
            </a:r>
            <a:r>
              <a:rPr lang="ja-JP" altLang="ja-JP" sz="1400" dirty="0" smtClean="0">
                <a:solidFill>
                  <a:schemeClr val="tx1"/>
                </a:solidFill>
                <a:latin typeface="Meiryo UI" panose="020B0604030504040204" pitchFamily="50" charset="-128"/>
                <a:ea typeface="Meiryo UI" panose="020B0604030504040204" pitchFamily="50" charset="-128"/>
              </a:rPr>
              <a:t>解消</a:t>
            </a:r>
            <a:r>
              <a:rPr lang="ja-JP" altLang="en-US" sz="1400" dirty="0" smtClean="0">
                <a:solidFill>
                  <a:schemeClr val="tx1"/>
                </a:solidFill>
                <a:latin typeface="Meiryo UI" panose="020B0604030504040204" pitchFamily="50" charset="-128"/>
                <a:ea typeface="Meiryo UI" panose="020B0604030504040204" pitchFamily="50" charset="-128"/>
              </a:rPr>
              <a:t>に</a:t>
            </a:r>
            <a:r>
              <a:rPr lang="ja-JP" altLang="ja-JP" sz="1400" dirty="0" smtClean="0">
                <a:solidFill>
                  <a:schemeClr val="tx1"/>
                </a:solidFill>
                <a:latin typeface="Meiryo UI" panose="020B0604030504040204" pitchFamily="50" charset="-128"/>
                <a:ea typeface="Meiryo UI" panose="020B0604030504040204" pitchFamily="50" charset="-128"/>
              </a:rPr>
              <a:t>つながる</a:t>
            </a:r>
            <a:r>
              <a:rPr lang="ja-JP" altLang="ja-JP" sz="1400" dirty="0">
                <a:solidFill>
                  <a:schemeClr val="tx1"/>
                </a:solidFill>
                <a:latin typeface="Meiryo UI" panose="020B0604030504040204" pitchFamily="50" charset="-128"/>
                <a:ea typeface="Meiryo UI" panose="020B0604030504040204" pitchFamily="50" charset="-128"/>
              </a:rPr>
              <a:t>、または、府市が一緒に</a:t>
            </a:r>
            <a:r>
              <a:rPr lang="ja-JP" altLang="ja-JP" sz="1400" dirty="0" err="1" smtClean="0">
                <a:solidFill>
                  <a:schemeClr val="tx1"/>
                </a:solidFill>
                <a:latin typeface="Meiryo UI" panose="020B0604030504040204" pitchFamily="50" charset="-128"/>
                <a:ea typeface="Meiryo UI" panose="020B0604030504040204" pitchFamily="50" charset="-128"/>
              </a:rPr>
              <a:t>なっ</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err="1" smtClean="0">
                <a:solidFill>
                  <a:schemeClr val="tx1"/>
                </a:solidFill>
                <a:latin typeface="Meiryo UI" panose="020B0604030504040204" pitchFamily="50" charset="-128"/>
                <a:ea typeface="Meiryo UI" panose="020B0604030504040204" pitchFamily="50" charset="-128"/>
              </a:rPr>
              <a:t>た</a:t>
            </a:r>
            <a:r>
              <a:rPr lang="ja-JP" altLang="ja-JP" sz="1400" dirty="0" smtClean="0">
                <a:solidFill>
                  <a:schemeClr val="tx1"/>
                </a:solidFill>
                <a:latin typeface="Meiryo UI" panose="020B0604030504040204" pitchFamily="50" charset="-128"/>
                <a:ea typeface="Meiryo UI" panose="020B0604030504040204" pitchFamily="50" charset="-128"/>
              </a:rPr>
              <a:t>時</a:t>
            </a:r>
            <a:r>
              <a:rPr lang="ja-JP" altLang="ja-JP" sz="1400" dirty="0">
                <a:solidFill>
                  <a:schemeClr val="tx1"/>
                </a:solidFill>
                <a:latin typeface="Meiryo UI" panose="020B0604030504040204" pitchFamily="50" charset="-128"/>
                <a:ea typeface="Meiryo UI" panose="020B0604030504040204" pitchFamily="50" charset="-128"/>
              </a:rPr>
              <a:t>に効果が</a:t>
            </a:r>
            <a:r>
              <a:rPr lang="ja-JP" altLang="ja-JP" sz="1400" dirty="0" smtClean="0">
                <a:solidFill>
                  <a:schemeClr val="tx1"/>
                </a:solidFill>
                <a:latin typeface="Meiryo UI" panose="020B0604030504040204" pitchFamily="50" charset="-128"/>
                <a:ea typeface="Meiryo UI" panose="020B0604030504040204" pitchFamily="50" charset="-128"/>
              </a:rPr>
              <a:t>出ると思われるところ</a:t>
            </a:r>
            <a:r>
              <a:rPr lang="ja-JP" altLang="ja-JP" sz="1400" dirty="0">
                <a:solidFill>
                  <a:schemeClr val="tx1"/>
                </a:solidFill>
                <a:latin typeface="Meiryo UI" panose="020B0604030504040204" pitchFamily="50" charset="-128"/>
                <a:ea typeface="Meiryo UI" panose="020B0604030504040204" pitchFamily="50" charset="-128"/>
              </a:rPr>
              <a:t>に、より集中的にお金を投下することで、成長を加速</a:t>
            </a:r>
            <a:r>
              <a:rPr lang="ja-JP" altLang="ja-JP" sz="1400" dirty="0" smtClean="0">
                <a:solidFill>
                  <a:schemeClr val="tx1"/>
                </a:solidFill>
                <a:latin typeface="Meiryo UI" panose="020B0604030504040204" pitchFamily="50" charset="-128"/>
                <a:ea typeface="Meiryo UI" panose="020B0604030504040204" pitchFamily="50" charset="-128"/>
              </a:rPr>
              <a:t>して</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いくと</a:t>
            </a:r>
            <a:r>
              <a:rPr lang="ja-JP" altLang="ja-JP" sz="1400" dirty="0">
                <a:solidFill>
                  <a:schemeClr val="tx1"/>
                </a:solidFill>
                <a:latin typeface="Meiryo UI" panose="020B0604030504040204" pitchFamily="50" charset="-128"/>
                <a:ea typeface="Meiryo UI" panose="020B0604030504040204" pitchFamily="50" charset="-128"/>
              </a:rPr>
              <a:t>いう視点が重要。</a:t>
            </a:r>
          </a:p>
        </p:txBody>
      </p:sp>
      <p:sp>
        <p:nvSpPr>
          <p:cNvPr id="19" name="角丸四角形 18"/>
          <p:cNvSpPr/>
          <p:nvPr/>
        </p:nvSpPr>
        <p:spPr>
          <a:xfrm>
            <a:off x="100441" y="3568110"/>
            <a:ext cx="6657116" cy="108237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より</a:t>
            </a:r>
            <a:r>
              <a:rPr lang="ja-JP" altLang="ja-JP" sz="1400" dirty="0">
                <a:solidFill>
                  <a:schemeClr val="tx1"/>
                </a:solidFill>
                <a:latin typeface="Meiryo UI" panose="020B0604030504040204" pitchFamily="50" charset="-128"/>
                <a:ea typeface="Meiryo UI" panose="020B0604030504040204" pitchFamily="50" charset="-128"/>
              </a:rPr>
              <a:t>住民に近い特別区が誕生することで、住民ガバナンスの強化が期待される</a:t>
            </a:r>
            <a:r>
              <a:rPr lang="ja-JP" altLang="ja-JP"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また</a:t>
            </a:r>
            <a:r>
              <a:rPr lang="ja-JP" altLang="ja-JP" sz="1400" dirty="0">
                <a:solidFill>
                  <a:schemeClr val="tx1"/>
                </a:solidFill>
                <a:latin typeface="Meiryo UI" panose="020B0604030504040204" pitchFamily="50" charset="-128"/>
                <a:ea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rPr>
              <a:t>住民が</a:t>
            </a:r>
            <a:r>
              <a:rPr lang="ja-JP" altLang="ja-JP" sz="1400" dirty="0">
                <a:solidFill>
                  <a:schemeClr val="tx1"/>
                </a:solidFill>
                <a:latin typeface="Meiryo UI" panose="020B0604030504040204" pitchFamily="50" charset="-128"/>
                <a:ea typeface="Meiryo UI" panose="020B0604030504040204" pitchFamily="50" charset="-128"/>
              </a:rPr>
              <a:t>区のサービスに関心を持つようになることで、住民ニーズに合った行政</a:t>
            </a:r>
            <a:r>
              <a:rPr lang="ja-JP" altLang="ja-JP" sz="1400" dirty="0" smtClean="0">
                <a:solidFill>
                  <a:schemeClr val="tx1"/>
                </a:solidFill>
                <a:latin typeface="Meiryo UI" panose="020B0604030504040204" pitchFamily="50" charset="-128"/>
                <a:ea typeface="Meiryo UI" panose="020B0604030504040204" pitchFamily="50" charset="-128"/>
              </a:rPr>
              <a:t>サービス</a:t>
            </a:r>
            <a:r>
              <a:rPr lang="ja-JP" altLang="en-US" sz="1400" dirty="0" smtClean="0">
                <a:solidFill>
                  <a:schemeClr val="tx1"/>
                </a:solidFill>
                <a:latin typeface="Meiryo UI" panose="020B0604030504040204" pitchFamily="50" charset="-128"/>
                <a:ea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が</a:t>
            </a:r>
            <a:r>
              <a:rPr lang="ja-JP" altLang="ja-JP" sz="1400" dirty="0">
                <a:solidFill>
                  <a:schemeClr val="tx1"/>
                </a:solidFill>
                <a:latin typeface="Meiryo UI" panose="020B0604030504040204" pitchFamily="50" charset="-128"/>
                <a:ea typeface="Meiryo UI" panose="020B0604030504040204" pitchFamily="50" charset="-128"/>
              </a:rPr>
              <a:t>実現</a:t>
            </a:r>
            <a:r>
              <a:rPr lang="ja-JP" altLang="ja-JP" sz="1400" dirty="0" smtClean="0">
                <a:solidFill>
                  <a:schemeClr val="tx1"/>
                </a:solidFill>
                <a:latin typeface="Meiryo UI" panose="020B0604030504040204" pitchFamily="50" charset="-128"/>
                <a:ea typeface="Meiryo UI" panose="020B0604030504040204" pitchFamily="50" charset="-128"/>
              </a:rPr>
              <a:t>できれば</a:t>
            </a:r>
            <a:r>
              <a:rPr lang="ja-JP" altLang="ja-JP" sz="1400" dirty="0">
                <a:solidFill>
                  <a:schemeClr val="tx1"/>
                </a:solidFill>
                <a:latin typeface="Meiryo UI" panose="020B0604030504040204" pitchFamily="50" charset="-128"/>
                <a:ea typeface="Meiryo UI" panose="020B0604030504040204" pitchFamily="50" charset="-128"/>
              </a:rPr>
              <a:t>、住民生活の向上につながる。</a:t>
            </a:r>
          </a:p>
        </p:txBody>
      </p:sp>
      <p:sp>
        <p:nvSpPr>
          <p:cNvPr id="20" name="角丸四角形 19"/>
          <p:cNvSpPr/>
          <p:nvPr/>
        </p:nvSpPr>
        <p:spPr>
          <a:xfrm>
            <a:off x="100441" y="5207792"/>
            <a:ext cx="6657116" cy="255735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報告書</a:t>
            </a:r>
            <a:r>
              <a:rPr lang="ja-JP" altLang="ja-JP" sz="1400" dirty="0">
                <a:solidFill>
                  <a:schemeClr val="tx1"/>
                </a:solidFill>
                <a:latin typeface="Meiryo UI" panose="020B0604030504040204" pitchFamily="50" charset="-128"/>
                <a:ea typeface="Meiryo UI" panose="020B0604030504040204" pitchFamily="50" charset="-128"/>
              </a:rPr>
              <a:t>については、ある一定の仮定の下で分析した場合の効果を示したもの</a:t>
            </a:r>
            <a:r>
              <a:rPr lang="ja-JP" altLang="ja-JP"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ja-JP" altLang="ja-JP" sz="1400" dirty="0">
              <a:solidFill>
                <a:schemeClr val="tx1"/>
              </a:solidFill>
              <a:latin typeface="Meiryo UI" panose="020B0604030504040204" pitchFamily="50" charset="-128"/>
              <a:ea typeface="Meiryo UI" panose="020B0604030504040204" pitchFamily="50" charset="-128"/>
            </a:endParaRPr>
          </a:p>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Ｕ</a:t>
            </a:r>
            <a:r>
              <a:rPr lang="ja-JP" altLang="ja-JP" sz="1400" dirty="0">
                <a:solidFill>
                  <a:schemeClr val="tx1"/>
                </a:solidFill>
                <a:latin typeface="Meiryo UI" panose="020B0604030504040204" pitchFamily="50" charset="-128"/>
                <a:ea typeface="Meiryo UI" panose="020B0604030504040204" pitchFamily="50" charset="-128"/>
              </a:rPr>
              <a:t>字の費用関数による効率化可能額は、全行政サービスを一つにして推定したもの</a:t>
            </a:r>
            <a:r>
              <a:rPr lang="ja-JP" altLang="ja-JP"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一方</a:t>
            </a:r>
            <a:r>
              <a:rPr lang="ja-JP" altLang="ja-JP" sz="1400" dirty="0">
                <a:solidFill>
                  <a:schemeClr val="tx1"/>
                </a:solidFill>
                <a:latin typeface="Meiryo UI" panose="020B0604030504040204" pitchFamily="50" charset="-128"/>
                <a:ea typeface="Meiryo UI" panose="020B0604030504040204" pitchFamily="50" charset="-128"/>
              </a:rPr>
              <a:t>で、大阪府にふさわしい行政サービス、特別区にふさわしい行政サービスなど、</a:t>
            </a:r>
            <a:r>
              <a:rPr lang="ja-JP" altLang="ja-JP" sz="1400" dirty="0" smtClean="0">
                <a:solidFill>
                  <a:schemeClr val="tx1"/>
                </a:solidFill>
                <a:latin typeface="Meiryo UI" panose="020B0604030504040204" pitchFamily="50" charset="-128"/>
                <a:ea typeface="Meiryo UI" panose="020B0604030504040204" pitchFamily="50" charset="-128"/>
              </a:rPr>
              <a:t>行政</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サービス</a:t>
            </a:r>
            <a:r>
              <a:rPr lang="ja-JP" altLang="ja-JP" sz="1400" dirty="0">
                <a:solidFill>
                  <a:schemeClr val="tx1"/>
                </a:solidFill>
                <a:latin typeface="Meiryo UI" panose="020B0604030504040204" pitchFamily="50" charset="-128"/>
                <a:ea typeface="Meiryo UI" panose="020B0604030504040204" pitchFamily="50" charset="-128"/>
              </a:rPr>
              <a:t>ごとに異なる効率規模が存在することから、そうしたものを対象にした検討は</a:t>
            </a:r>
            <a:r>
              <a:rPr lang="ja-JP" altLang="ja-JP"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報告書と別の</a:t>
            </a:r>
            <a:r>
              <a:rPr lang="ja-JP" altLang="ja-JP" sz="1400" dirty="0">
                <a:solidFill>
                  <a:schemeClr val="tx1"/>
                </a:solidFill>
                <a:latin typeface="Meiryo UI" panose="020B0604030504040204" pitchFamily="50" charset="-128"/>
                <a:ea typeface="Meiryo UI" panose="020B0604030504040204" pitchFamily="50" charset="-128"/>
              </a:rPr>
              <a:t>ところで考えていく必要がある</a:t>
            </a:r>
            <a:r>
              <a:rPr lang="ja-JP" altLang="ja-JP"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ja-JP" altLang="ja-JP" sz="1400" dirty="0">
              <a:solidFill>
                <a:schemeClr val="tx1"/>
              </a:solidFill>
              <a:latin typeface="Meiryo UI" panose="020B0604030504040204" pitchFamily="50" charset="-128"/>
              <a:ea typeface="Meiryo UI" panose="020B0604030504040204" pitchFamily="50" charset="-128"/>
            </a:endParaRPr>
          </a:p>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特別</a:t>
            </a:r>
            <a:r>
              <a:rPr lang="ja-JP" altLang="ja-JP" sz="1400" dirty="0">
                <a:solidFill>
                  <a:schemeClr val="tx1"/>
                </a:solidFill>
                <a:latin typeface="Meiryo UI" panose="020B0604030504040204" pitchFamily="50" charset="-128"/>
                <a:ea typeface="Meiryo UI" panose="020B0604030504040204" pitchFamily="50" charset="-128"/>
              </a:rPr>
              <a:t>区への移行費用や都市化のコストを考慮すべきとの批判については、報告書</a:t>
            </a:r>
            <a:r>
              <a:rPr lang="ja-JP" altLang="ja-JP" sz="1400" dirty="0" smtClean="0">
                <a:solidFill>
                  <a:schemeClr val="tx1"/>
                </a:solidFill>
                <a:latin typeface="Meiryo UI" panose="020B0604030504040204" pitchFamily="50" charset="-128"/>
                <a:ea typeface="Meiryo UI" panose="020B0604030504040204" pitchFamily="50" charset="-128"/>
              </a:rPr>
              <a:t>の</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良悪を</a:t>
            </a:r>
            <a:r>
              <a:rPr lang="ja-JP" altLang="ja-JP" sz="1400" dirty="0">
                <a:solidFill>
                  <a:schemeClr val="tx1"/>
                </a:solidFill>
                <a:latin typeface="Meiryo UI" panose="020B0604030504040204" pitchFamily="50" charset="-128"/>
                <a:ea typeface="Meiryo UI" panose="020B0604030504040204" pitchFamily="50" charset="-128"/>
              </a:rPr>
              <a:t>議論するのではなく、報告書で出された金額をベースに、住民との対話を</a:t>
            </a:r>
            <a:r>
              <a:rPr lang="ja-JP" altLang="ja-JP" sz="1400" dirty="0" smtClean="0">
                <a:solidFill>
                  <a:schemeClr val="tx1"/>
                </a:solidFill>
                <a:latin typeface="Meiryo UI" panose="020B0604030504040204" pitchFamily="50" charset="-128"/>
                <a:ea typeface="Meiryo UI" panose="020B0604030504040204" pitchFamily="50" charset="-128"/>
              </a:rPr>
              <a:t>通じて</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評価すべきと考える</a:t>
            </a:r>
            <a:r>
              <a:rPr lang="ja-JP" altLang="en-US" sz="1400" dirty="0" smtClean="0">
                <a:solidFill>
                  <a:schemeClr val="tx1"/>
                </a:solidFill>
                <a:latin typeface="Meiryo UI" panose="020B0604030504040204" pitchFamily="50" charset="-128"/>
                <a:ea typeface="Meiryo UI" panose="020B0604030504040204" pitchFamily="50" charset="-128"/>
              </a:rPr>
              <a:t>。</a:t>
            </a:r>
            <a:endParaRPr lang="ja-JP" altLang="ja-JP" sz="14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0" y="-1"/>
            <a:ext cx="6858000" cy="369332"/>
          </a:xfrm>
          <a:prstGeom prst="rect">
            <a:avLst/>
          </a:prstGeom>
          <a:solidFill>
            <a:srgbClr val="002060"/>
          </a:solidFill>
        </p:spPr>
        <p:txBody>
          <a:bodyPr wrap="square" lIns="36000" tIns="36000" rIns="36000" bIns="36000" rtlCol="0" anchor="ctr" anchorCtr="0">
            <a:noAutofit/>
          </a:bodyPr>
          <a:lstStyle/>
          <a:p>
            <a:pPr algn="ctr"/>
            <a:r>
              <a:rPr lang="ja-JP" altLang="ja-JP" b="1" dirty="0" smtClean="0">
                <a:solidFill>
                  <a:schemeClr val="bg1"/>
                </a:solidFill>
                <a:latin typeface="Meiryo UI" panose="020B0604030504040204" pitchFamily="50" charset="-128"/>
                <a:ea typeface="Meiryo UI" panose="020B0604030504040204" pitchFamily="50" charset="-128"/>
              </a:rPr>
              <a:t>第一回</a:t>
            </a:r>
            <a:r>
              <a:rPr lang="ja-JP" altLang="ja-JP" b="1" dirty="0">
                <a:solidFill>
                  <a:schemeClr val="bg1"/>
                </a:solidFill>
                <a:latin typeface="Meiryo UI" panose="020B0604030504040204" pitchFamily="50" charset="-128"/>
                <a:ea typeface="Meiryo UI" panose="020B0604030504040204" pitchFamily="50" charset="-128"/>
              </a:rPr>
              <a:t>意見交換　有識者の見解</a:t>
            </a:r>
            <a:r>
              <a:rPr lang="ja-JP" altLang="ja-JP" b="1" dirty="0" smtClean="0">
                <a:solidFill>
                  <a:schemeClr val="bg1"/>
                </a:solidFill>
                <a:latin typeface="Meiryo UI" panose="020B0604030504040204" pitchFamily="50" charset="-128"/>
                <a:ea typeface="Meiryo UI" panose="020B0604030504040204" pitchFamily="50" charset="-128"/>
              </a:rPr>
              <a:t>概要</a:t>
            </a:r>
            <a:endParaRPr lang="ja-JP" altLang="ja-JP"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 y="600471"/>
            <a:ext cx="6858001" cy="449378"/>
          </a:xfrm>
          <a:prstGeom prst="rect">
            <a:avLst/>
          </a:prstGeom>
          <a:solidFill>
            <a:srgbClr val="00B0F0"/>
          </a:solidFill>
        </p:spPr>
        <p:txBody>
          <a:bodyPr wrap="square" lIns="36000" tIns="36000" rIns="36000" bIns="36000" rtlCol="0" anchor="ctr" anchorCtr="0">
            <a:noAutofit/>
          </a:bodyPr>
          <a:lstStyle/>
          <a:p>
            <a:r>
              <a:rPr lang="ja-JP" altLang="en-US" b="1" dirty="0" smtClean="0">
                <a:latin typeface="Meiryo UI" panose="020B0604030504040204" pitchFamily="50" charset="-128"/>
                <a:ea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rPr>
              <a:t>赤井</a:t>
            </a:r>
            <a:r>
              <a:rPr lang="ja-JP" altLang="en-US" b="1" dirty="0" smtClean="0">
                <a:latin typeface="Meiryo UI" panose="020B0604030504040204" pitchFamily="50" charset="-128"/>
                <a:ea typeface="Meiryo UI" panose="020B0604030504040204" pitchFamily="50" charset="-128"/>
              </a:rPr>
              <a:t>特別顧問</a:t>
            </a:r>
            <a:r>
              <a:rPr lang="ja-JP"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大阪大学大学院　国際公共政策研究科教授</a:t>
            </a:r>
            <a:r>
              <a:rPr lang="ja-JP" altLang="ja-JP" b="1" dirty="0" smtClean="0">
                <a:latin typeface="Meiryo UI" panose="020B0604030504040204" pitchFamily="50" charset="-128"/>
                <a:ea typeface="Meiryo UI" panose="020B0604030504040204" pitchFamily="50" charset="-128"/>
              </a:rPr>
              <a:t>）</a:t>
            </a:r>
            <a:endParaRPr lang="ja-JP" altLang="ja-JP"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04977" y="1338955"/>
            <a:ext cx="3090674" cy="299221"/>
          </a:xfrm>
          <a:prstGeom prst="rect">
            <a:avLst/>
          </a:prstGeom>
          <a:solidFill>
            <a:schemeClr val="accent1">
              <a:lumMod val="40000"/>
              <a:lumOff val="60000"/>
            </a:schemeClr>
          </a:solidFill>
          <a:ln>
            <a:noFill/>
          </a:ln>
        </p:spPr>
        <p:txBody>
          <a:bodyPr wrap="square" lIns="36000" tIns="36000" rIns="36000" bIns="36000" rtlCol="0" anchor="ctr" anchorCtr="0">
            <a:noAutofit/>
          </a:bodyPr>
          <a:lstStyle/>
          <a:p>
            <a:r>
              <a:rPr lang="ja-JP" altLang="en-US" sz="1600" b="1" dirty="0" smtClean="0">
                <a:latin typeface="Meiryo UI" panose="020B0604030504040204" pitchFamily="50" charset="-128"/>
                <a:ea typeface="Meiryo UI" panose="020B0604030504040204" pitchFamily="50" charset="-128"/>
              </a:rPr>
              <a:t>■　</a:t>
            </a:r>
            <a:r>
              <a:rPr lang="ja-JP" altLang="ja-JP" sz="1600" b="1" dirty="0" smtClean="0">
                <a:latin typeface="Meiryo UI" panose="020B0604030504040204" pitchFamily="50" charset="-128"/>
                <a:ea typeface="Meiryo UI" panose="020B0604030504040204" pitchFamily="50" charset="-128"/>
              </a:rPr>
              <a:t>二重行政</a:t>
            </a:r>
            <a:r>
              <a:rPr lang="ja-JP" altLang="en-US" sz="1600" b="1" dirty="0" smtClean="0">
                <a:latin typeface="Meiryo UI" panose="020B0604030504040204" pitchFamily="50" charset="-128"/>
                <a:ea typeface="Meiryo UI" panose="020B0604030504040204" pitchFamily="50" charset="-128"/>
              </a:rPr>
              <a:t>につい</a:t>
            </a:r>
            <a:r>
              <a:rPr lang="ja-JP" altLang="en-US" sz="1600" b="1" dirty="0">
                <a:latin typeface="Meiryo UI" panose="020B0604030504040204" pitchFamily="50" charset="-128"/>
                <a:ea typeface="Meiryo UI" panose="020B0604030504040204" pitchFamily="50" charset="-128"/>
              </a:rPr>
              <a:t>て</a:t>
            </a:r>
            <a:endParaRPr lang="ja-JP" altLang="ja-JP" sz="1600" b="1"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204978" y="5058182"/>
            <a:ext cx="3090674" cy="299221"/>
          </a:xfrm>
          <a:prstGeom prst="rect">
            <a:avLst/>
          </a:prstGeom>
          <a:solidFill>
            <a:schemeClr val="accent1">
              <a:lumMod val="40000"/>
              <a:lumOff val="60000"/>
            </a:schemeClr>
          </a:solidFill>
          <a:ln>
            <a:noFill/>
          </a:ln>
        </p:spPr>
        <p:txBody>
          <a:bodyPr wrap="square" lIns="36000" tIns="36000" rIns="36000" bIns="36000" rtlCol="0" anchor="ctr" anchorCtr="0">
            <a:noAutofit/>
          </a:bodyPr>
          <a:lstStyle/>
          <a:p>
            <a:r>
              <a:rPr lang="ja-JP" altLang="en-US" sz="1600" b="1" dirty="0" smtClean="0">
                <a:latin typeface="Meiryo UI" panose="020B0604030504040204" pitchFamily="50" charset="-128"/>
                <a:ea typeface="Meiryo UI" panose="020B0604030504040204" pitchFamily="50" charset="-128"/>
              </a:rPr>
              <a:t>■　経済効果報告書について</a:t>
            </a:r>
            <a:endParaRPr lang="ja-JP" altLang="ja-JP" sz="1600" b="1"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04978" y="3421308"/>
            <a:ext cx="3090674" cy="299221"/>
          </a:xfrm>
          <a:prstGeom prst="rect">
            <a:avLst/>
          </a:prstGeom>
          <a:solidFill>
            <a:schemeClr val="accent1">
              <a:lumMod val="40000"/>
              <a:lumOff val="60000"/>
            </a:schemeClr>
          </a:solidFill>
          <a:ln>
            <a:noFill/>
          </a:ln>
        </p:spPr>
        <p:txBody>
          <a:bodyPr wrap="square" lIns="36000" tIns="36000" rIns="36000" bIns="36000" rtlCol="0" anchor="ctr" anchorCtr="0">
            <a:noAutofit/>
          </a:bodyPr>
          <a:lstStyle/>
          <a:p>
            <a:r>
              <a:rPr lang="ja-JP" altLang="en-US" sz="1600" b="1" dirty="0" smtClean="0">
                <a:latin typeface="Meiryo UI" panose="020B0604030504040204" pitchFamily="50" charset="-128"/>
                <a:ea typeface="Meiryo UI" panose="020B0604030504040204" pitchFamily="50" charset="-128"/>
              </a:rPr>
              <a:t>■　</a:t>
            </a:r>
            <a:r>
              <a:rPr lang="ja-JP" altLang="ja-JP" sz="1600" b="1" dirty="0" smtClean="0">
                <a:latin typeface="Meiryo UI" panose="020B0604030504040204" pitchFamily="50" charset="-128"/>
                <a:ea typeface="Meiryo UI" panose="020B0604030504040204" pitchFamily="50" charset="-128"/>
              </a:rPr>
              <a:t>住民ニーズ</a:t>
            </a:r>
            <a:r>
              <a:rPr lang="ja-JP" altLang="en-US" sz="1600" b="1" dirty="0" smtClean="0">
                <a:latin typeface="Meiryo UI" panose="020B0604030504040204" pitchFamily="50" charset="-128"/>
                <a:ea typeface="Meiryo UI" panose="020B0604030504040204" pitchFamily="50" charset="-128"/>
              </a:rPr>
              <a:t>の反映について</a:t>
            </a:r>
            <a:endParaRPr lang="ja-JP" altLang="ja-JP"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563189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372</Words>
  <Application>Microsoft Office PowerPoint</Application>
  <PresentationFormat>A4 210 x 297 mm</PresentationFormat>
  <Paragraphs>29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2020-10-08T02:03:33Z</dcterms:modified>
</cp:coreProperties>
</file>