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1889" r:id="rId2"/>
    <p:sldId id="1887" r:id="rId3"/>
    <p:sldId id="1888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222"/>
    <a:srgbClr val="AFDC7E"/>
    <a:srgbClr val="0078D2"/>
    <a:srgbClr val="D0EAB4"/>
    <a:srgbClr val="FF8F8F"/>
    <a:srgbClr val="DBEEF4"/>
    <a:srgbClr val="C96009"/>
    <a:srgbClr val="070A97"/>
    <a:srgbClr val="FFFD73"/>
    <a:srgbClr val="8841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35" autoAdjust="0"/>
    <p:restoredTop sz="94434" autoAdjust="0"/>
  </p:normalViewPr>
  <p:slideViewPr>
    <p:cSldViewPr>
      <p:cViewPr varScale="1">
        <p:scale>
          <a:sx n="67" d="100"/>
          <a:sy n="67" d="100"/>
        </p:scale>
        <p:origin x="99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16" y="-102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380" tIns="45690" rIns="91380" bIns="4569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380" tIns="45690" rIns="91380" bIns="45690" rtlCol="0"/>
          <a:lstStyle>
            <a:lvl1pPr algn="r">
              <a:defRPr sz="1200"/>
            </a:lvl1pPr>
          </a:lstStyle>
          <a:p>
            <a:fld id="{B97A48F3-A724-4C50-AB8C-62AD5A6214D2}" type="datetimeFigureOut">
              <a:rPr kumimoji="1" lang="ja-JP" altLang="en-US" smtClean="0"/>
              <a:pPr/>
              <a:t>2020/9/4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4"/>
            <a:ext cx="2949575" cy="496887"/>
          </a:xfrm>
          <a:prstGeom prst="rect">
            <a:avLst/>
          </a:prstGeom>
        </p:spPr>
        <p:txBody>
          <a:bodyPr vert="horz" lIns="91380" tIns="45690" rIns="91380" bIns="4569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4"/>
            <a:ext cx="2949575" cy="496887"/>
          </a:xfrm>
          <a:prstGeom prst="rect">
            <a:avLst/>
          </a:prstGeom>
        </p:spPr>
        <p:txBody>
          <a:bodyPr vert="horz" lIns="91380" tIns="45690" rIns="91380" bIns="45690" rtlCol="0" anchor="b"/>
          <a:lstStyle>
            <a:lvl1pPr algn="r">
              <a:defRPr sz="1200"/>
            </a:lvl1pPr>
          </a:lstStyle>
          <a:p>
            <a:fld id="{2809F5EA-51D7-4105-B835-3B3227DB69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2610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786" cy="496967"/>
          </a:xfrm>
          <a:prstGeom prst="rect">
            <a:avLst/>
          </a:prstGeom>
        </p:spPr>
        <p:txBody>
          <a:bodyPr vert="horz" lIns="91380" tIns="45690" rIns="91380" bIns="4569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6" cy="496967"/>
          </a:xfrm>
          <a:prstGeom prst="rect">
            <a:avLst/>
          </a:prstGeom>
        </p:spPr>
        <p:txBody>
          <a:bodyPr vert="horz" lIns="91380" tIns="45690" rIns="91380" bIns="45690" rtlCol="0"/>
          <a:lstStyle>
            <a:lvl1pPr algn="r">
              <a:defRPr sz="1200"/>
            </a:lvl1pPr>
          </a:lstStyle>
          <a:p>
            <a:fld id="{08113AC0-15A0-4DAC-9951-D33C541E6C7A}" type="datetimeFigureOut">
              <a:rPr kumimoji="1" lang="ja-JP" altLang="en-US" smtClean="0"/>
              <a:pPr/>
              <a:t>2020/9/4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0" tIns="45690" rIns="91380" bIns="4569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93"/>
            <a:ext cx="5445760" cy="4472702"/>
          </a:xfrm>
          <a:prstGeom prst="rect">
            <a:avLst/>
          </a:prstGeom>
        </p:spPr>
        <p:txBody>
          <a:bodyPr vert="horz" lIns="91380" tIns="45690" rIns="91380" bIns="4569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8"/>
            <a:ext cx="2949786" cy="496967"/>
          </a:xfrm>
          <a:prstGeom prst="rect">
            <a:avLst/>
          </a:prstGeom>
        </p:spPr>
        <p:txBody>
          <a:bodyPr vert="horz" lIns="91380" tIns="45690" rIns="91380" bIns="4569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6" cy="496967"/>
          </a:xfrm>
          <a:prstGeom prst="rect">
            <a:avLst/>
          </a:prstGeom>
        </p:spPr>
        <p:txBody>
          <a:bodyPr vert="horz" lIns="91380" tIns="45690" rIns="91380" bIns="45690" rtlCol="0" anchor="b"/>
          <a:lstStyle>
            <a:lvl1pPr algn="r">
              <a:defRPr sz="1200"/>
            </a:lvl1pPr>
          </a:lstStyle>
          <a:p>
            <a:fld id="{C81005DB-AF70-41D7-A185-2905A016DB4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8500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DF2E-C626-449A-95C6-AF4E64FD5D38}" type="datetime1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4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9D0E4-7358-4606-B454-E54057042102}" type="datetime1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4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7FE3-9A89-4D57-8E19-D87C222707F5}" type="datetime1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4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1627-7E9E-4DE1-B868-CBE32F784886}" type="datetime1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4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EA13-3E2C-4D59-B0A0-3A77189B3A81}" type="datetime1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4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A374-3C37-40E1-A128-4F28445DBD7A}" type="datetime1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 txBox="1">
            <a:spLocks/>
          </p:cNvSpPr>
          <p:nvPr userDrawn="1"/>
        </p:nvSpPr>
        <p:spPr>
          <a:xfrm>
            <a:off x="7071072" y="6487244"/>
            <a:ext cx="2133600" cy="365125"/>
          </a:xfrm>
          <a:prstGeom prst="rect">
            <a:avLst/>
          </a:prstGeom>
        </p:spPr>
        <p:txBody>
          <a:bodyPr anchor="b" anchorCtr="0"/>
          <a:lstStyle>
            <a:defPPr>
              <a:defRPr lang="ja-JP"/>
            </a:defPPr>
            <a:lvl1pPr marL="0" algn="r" defTabSz="914400" rtl="0" eaLnBrk="1" latinLnBrk="0" hangingPunct="1">
              <a:defRPr kumimoji="1" sz="11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AC9B83D-17C3-4F2E-B0BA-D155CD364A7C}" type="slidenum">
              <a:rPr lang="ja-JP" altLang="en-US" sz="1800" smtClean="0"/>
              <a:pPr>
                <a:defRPr/>
              </a:pPr>
              <a:t>‹#›</a:t>
            </a:fld>
            <a:endParaRPr lang="ja-JP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6F76-72DB-4307-AD63-F73B80F63BDE}" type="datetime1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4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5D0F-CB66-4948-9CAE-CB3654FABB72}" type="datetime1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4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3623-C140-4299-B098-C28FA27FDA83}" type="datetime1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4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3B6C-AFAC-4999-98D4-6911CC960745}" type="datetime1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4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F5B9-FBC5-49B0-8B79-C187F024CA58}" type="datetime1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4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26EB8-E0A9-48C1-B866-8817C54437AE}" type="datetime1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71072" y="6487244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71072" y="648724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altLang="ja-JP" sz="1600" dirty="0" smtClean="0"/>
              <a:t>1</a:t>
            </a:r>
            <a:endParaRPr lang="ja-JP" altLang="en-US" sz="1600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4282" y="484491"/>
            <a:ext cx="9180000" cy="0"/>
          </a:xfrm>
          <a:prstGeom prst="line">
            <a:avLst/>
          </a:prstGeom>
          <a:ln w="254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-40324" y="-3685"/>
            <a:ext cx="8926252" cy="498974"/>
          </a:xfrm>
          <a:prstGeom prst="rect">
            <a:avLst/>
          </a:prstGeom>
          <a:noFill/>
        </p:spPr>
        <p:txBody>
          <a:bodyPr wrap="square" tIns="36000" bIns="36000" rtlCol="0" anchor="ctr">
            <a:spAutoFit/>
          </a:bodyPr>
          <a:lstStyle/>
          <a:p>
            <a:pPr>
              <a:defRPr/>
            </a:pPr>
            <a:r>
              <a:rPr lang="ja-JP" altLang="en-US" sz="277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■特別区の財政運営（住民サービスの維持）</a:t>
            </a:r>
            <a:endParaRPr lang="en-US" altLang="zh-TW" sz="277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381813" y="1115217"/>
            <a:ext cx="8504115" cy="4010823"/>
          </a:xfrm>
          <a:prstGeom prst="roundRect">
            <a:avLst>
              <a:gd name="adj" fmla="val 6929"/>
            </a:avLst>
          </a:prstGeom>
          <a:solidFill>
            <a:schemeClr val="bg1">
              <a:lumMod val="85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≪サービス維持の基本≫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大阪市が担ってきた事務は、適正に特別区と大阪府に引き継ぎ</a:t>
            </a:r>
            <a:endParaRPr kumimoji="1"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事務分担に応じた財源配分</a:t>
            </a:r>
            <a:endParaRPr kumimoji="1"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⇒　　大阪市の現行サービスを維持できる財源を配分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敬老パス・子ども医療費・塾代助成など、特色ある住民サービスも含めて維持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ja-JP" altLang="en-US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≪特別区の財政運営への配慮≫</a:t>
            </a:r>
            <a:endParaRPr lang="en-US" altLang="ja-JP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特別区の設置から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年間は、各年度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億円を特別加算してより安定的に</a:t>
            </a: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（設置コストにも対応）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ja-JP" altLang="en-US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≪特別区の財政収支≫</a:t>
            </a:r>
            <a:endParaRPr lang="en-US" altLang="ja-JP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大阪市独自の事業や設置コスト・職員採用の増も織り込んだ財政シミュレーションでも、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収支不足は発生しない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52417" y="620688"/>
            <a:ext cx="5832648" cy="4454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lvl="0" algn="ctr"/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特別区の住民サービス維持に必要な財源を配分</a:t>
            </a:r>
            <a:endParaRPr lang="ja-JP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81814" y="5747544"/>
            <a:ext cx="8504114" cy="792534"/>
          </a:xfrm>
          <a:prstGeom prst="roundRect">
            <a:avLst>
              <a:gd name="adj" fmla="val 12337"/>
            </a:avLst>
          </a:prstGeom>
          <a:solidFill>
            <a:schemeClr val="bg1">
              <a:lumMod val="85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大阪府に配分された財源は、すべて現在大阪市が担っている役割の事務に充当し、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財源の使途は公表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76963" y="5261847"/>
            <a:ext cx="4680000" cy="4454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lvl="0" algn="ctr"/>
            <a:r>
              <a:rPr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大阪府に配分される財源について</a:t>
            </a:r>
            <a:endParaRPr lang="en-US" altLang="ja-JP" sz="20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790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71072" y="648724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altLang="ja-JP" sz="1600" dirty="0" smtClean="0"/>
              <a:t>2</a:t>
            </a:r>
            <a:endParaRPr lang="ja-JP" altLang="en-US" sz="1600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4282" y="484491"/>
            <a:ext cx="9180000" cy="0"/>
          </a:xfrm>
          <a:prstGeom prst="line">
            <a:avLst/>
          </a:prstGeom>
          <a:ln w="254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-40324" y="-3685"/>
            <a:ext cx="8926252" cy="498974"/>
          </a:xfrm>
          <a:prstGeom prst="rect">
            <a:avLst/>
          </a:prstGeom>
          <a:noFill/>
        </p:spPr>
        <p:txBody>
          <a:bodyPr wrap="square" tIns="36000" bIns="36000" rtlCol="0" anchor="ctr">
            <a:spAutoFit/>
          </a:bodyPr>
          <a:lstStyle/>
          <a:p>
            <a:pPr>
              <a:defRPr/>
            </a:pPr>
            <a:r>
              <a:rPr lang="ja-JP" altLang="en-US" sz="277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■住民サービスを支える財源配分</a:t>
            </a:r>
            <a:endParaRPr lang="en-US" altLang="zh-TW" sz="277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656649" y="1605719"/>
            <a:ext cx="2340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defRPr/>
            </a:pP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defRPr/>
            </a:pP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defRPr/>
            </a:pP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0" name="正方形/長方形 99"/>
          <p:cNvSpPr/>
          <p:nvPr/>
        </p:nvSpPr>
        <p:spPr>
          <a:xfrm>
            <a:off x="656649" y="4806427"/>
            <a:ext cx="2340000" cy="15816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>
              <a:defRPr/>
            </a:pP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defRPr/>
            </a:pP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1" name="正方形/長方形 100"/>
          <p:cNvSpPr/>
          <p:nvPr/>
        </p:nvSpPr>
        <p:spPr>
          <a:xfrm>
            <a:off x="3672571" y="1597035"/>
            <a:ext cx="2340000" cy="1409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3672571" y="5384654"/>
            <a:ext cx="2340000" cy="1003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0" name="上下矢印 109"/>
          <p:cNvSpPr/>
          <p:nvPr/>
        </p:nvSpPr>
        <p:spPr>
          <a:xfrm>
            <a:off x="136648" y="1618076"/>
            <a:ext cx="478550" cy="2939971"/>
          </a:xfrm>
          <a:prstGeom prst="upDownArrow">
            <a:avLst>
              <a:gd name="adj1" fmla="val 65286"/>
              <a:gd name="adj2" fmla="val 435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特別区</a:t>
            </a: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1133990" y="5475963"/>
            <a:ext cx="138531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427</a:t>
            </a:r>
            <a:r>
              <a:rPr lang="ja-JP" altLang="en-US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事務</a:t>
            </a:r>
            <a:endParaRPr lang="en-US" altLang="ja-JP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defRPr/>
            </a:pPr>
            <a:r>
              <a:rPr lang="ja-JP" altLang="en-US" sz="16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所要財源</a:t>
            </a:r>
            <a:endParaRPr lang="en-US" altLang="ja-JP" sz="1600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defRPr/>
            </a:pPr>
            <a:r>
              <a:rPr lang="ja-JP" altLang="en-US" sz="16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約</a:t>
            </a:r>
            <a:r>
              <a:rPr lang="en-US" altLang="ja-JP" sz="16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2,000</a:t>
            </a:r>
            <a:r>
              <a:rPr lang="ja-JP" altLang="en-US" sz="16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endParaRPr lang="en-US" altLang="ja-JP" sz="1600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4298321" y="1854536"/>
            <a:ext cx="13853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r>
              <a:rPr lang="ja-JP" altLang="en-US" sz="16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約</a:t>
            </a:r>
            <a:r>
              <a:rPr lang="en-US" altLang="ja-JP" sz="16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2,500</a:t>
            </a:r>
            <a:r>
              <a:rPr lang="ja-JP" altLang="en-US" sz="16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</a:t>
            </a:r>
            <a:r>
              <a:rPr lang="ja-JP" altLang="en-US" sz="16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円</a:t>
            </a:r>
            <a:endParaRPr lang="en-US" altLang="ja-JP" sz="1600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1134965" y="3495173"/>
            <a:ext cx="138531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2,505</a:t>
            </a:r>
            <a:r>
              <a:rPr lang="ja-JP" altLang="en-US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事務</a:t>
            </a:r>
            <a:endParaRPr lang="en-US" altLang="ja-JP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defRPr/>
            </a:pPr>
            <a:endParaRPr lang="en-US" altLang="ja-JP" sz="500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defRPr/>
            </a:pPr>
            <a:r>
              <a:rPr lang="ja-JP" altLang="en-US" sz="16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所要財源</a:t>
            </a:r>
            <a:endParaRPr lang="en-US" altLang="ja-JP" sz="1600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defRPr/>
            </a:pPr>
            <a:r>
              <a:rPr lang="ja-JP" altLang="en-US" sz="16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約</a:t>
            </a:r>
            <a:r>
              <a:rPr lang="en-US" altLang="ja-JP" sz="16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6,500</a:t>
            </a:r>
            <a:r>
              <a:rPr lang="ja-JP" altLang="en-US" sz="16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endParaRPr lang="en-US" altLang="ja-JP" sz="1600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4858466" y="6039752"/>
            <a:ext cx="1184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r>
              <a:rPr lang="ja-JP" altLang="en-US" sz="16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約</a:t>
            </a:r>
            <a:r>
              <a:rPr lang="en-US" altLang="ja-JP" sz="16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600</a:t>
            </a:r>
            <a:r>
              <a:rPr lang="ja-JP" altLang="en-US" sz="16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endParaRPr lang="en-US" altLang="ja-JP" sz="1600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8" name="上下矢印 147"/>
          <p:cNvSpPr/>
          <p:nvPr/>
        </p:nvSpPr>
        <p:spPr>
          <a:xfrm>
            <a:off x="166092" y="4806427"/>
            <a:ext cx="418811" cy="1581660"/>
          </a:xfrm>
          <a:prstGeom prst="upDownArrow">
            <a:avLst>
              <a:gd name="adj1" fmla="val 6730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</a:t>
            </a:r>
          </a:p>
        </p:txBody>
      </p:sp>
      <p:sp>
        <p:nvSpPr>
          <p:cNvPr id="149" name="正方形/長方形 148"/>
          <p:cNvSpPr/>
          <p:nvPr/>
        </p:nvSpPr>
        <p:spPr>
          <a:xfrm>
            <a:off x="1134965" y="1238556"/>
            <a:ext cx="1383367" cy="369332"/>
          </a:xfrm>
          <a:prstGeom prst="rect">
            <a:avLst/>
          </a:prstGeom>
          <a:noFill/>
          <a:ln w="31750" cmpd="thinThick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事務分担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1168455" y="1800399"/>
            <a:ext cx="13163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ja-JP" altLang="en-US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住民に</a:t>
            </a:r>
            <a:endParaRPr lang="en-US" altLang="ja-JP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defRPr/>
            </a:pPr>
            <a:r>
              <a:rPr lang="ja-JP" altLang="en-US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身近な事務</a:t>
            </a:r>
            <a:endParaRPr lang="en-US" altLang="ja-JP" sz="1600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1053039" y="4965973"/>
            <a:ext cx="15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ja-JP" altLang="en-US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広域的な事務</a:t>
            </a:r>
            <a:endParaRPr lang="en-US" altLang="ja-JP" sz="1600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3672571" y="5873200"/>
            <a:ext cx="192232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ts val="1500"/>
              </a:lnSpc>
              <a:defRPr/>
            </a:pPr>
            <a:r>
              <a:rPr lang="ja-JP" altLang="en-US" sz="16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●大阪府に移転する</a:t>
            </a:r>
            <a:r>
              <a:rPr lang="en-US" altLang="ja-JP" sz="16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/>
            </a:r>
            <a:br>
              <a:rPr lang="en-US" altLang="ja-JP" sz="16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sz="16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財源</a:t>
            </a:r>
            <a:endParaRPr lang="en-US" altLang="ja-JP" sz="16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4853059" y="5568296"/>
            <a:ext cx="1184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r>
              <a:rPr lang="ja-JP" altLang="en-US" sz="16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約</a:t>
            </a:r>
            <a:r>
              <a:rPr lang="en-US" altLang="ja-JP" sz="16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400</a:t>
            </a:r>
            <a:r>
              <a:rPr lang="ja-JP" altLang="en-US" sz="16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endParaRPr lang="en-US" altLang="ja-JP" sz="1600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3672571" y="5400693"/>
            <a:ext cx="1826141" cy="3103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ts val="1700"/>
              </a:lnSpc>
              <a:defRPr/>
            </a:pPr>
            <a:r>
              <a:rPr lang="ja-JP" altLang="en-US" sz="16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●目的税（府分）</a:t>
            </a:r>
            <a:endParaRPr lang="en-US" altLang="ja-JP" sz="16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3672572" y="1629804"/>
            <a:ext cx="1210588" cy="3103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ts val="1700"/>
              </a:lnSpc>
              <a:defRPr/>
            </a:pPr>
            <a:r>
              <a:rPr lang="ja-JP" altLang="en-US" sz="16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●自主財源</a:t>
            </a:r>
            <a:endParaRPr lang="en-US" altLang="ja-JP" sz="16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4489778" y="2643691"/>
            <a:ext cx="1184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r>
              <a:rPr lang="ja-JP" altLang="en-US" sz="16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約</a:t>
            </a:r>
            <a:r>
              <a:rPr lang="en-US" altLang="ja-JP" sz="16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400</a:t>
            </a:r>
            <a:r>
              <a:rPr lang="ja-JP" altLang="en-US" sz="16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</a:t>
            </a:r>
            <a:r>
              <a:rPr lang="ja-JP" altLang="en-US" sz="16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円</a:t>
            </a:r>
            <a:endParaRPr lang="en-US" altLang="ja-JP" sz="1600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3672572" y="2418959"/>
            <a:ext cx="1620957" cy="3103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ts val="1700"/>
              </a:lnSpc>
              <a:defRPr/>
            </a:pPr>
            <a:r>
              <a:rPr lang="ja-JP" altLang="en-US" sz="16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●目的税交付金</a:t>
            </a:r>
            <a:endParaRPr lang="en-US" altLang="ja-JP" sz="16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61" name="正方形/長方形 160"/>
          <p:cNvSpPr/>
          <p:nvPr/>
        </p:nvSpPr>
        <p:spPr>
          <a:xfrm>
            <a:off x="3672571" y="4806427"/>
            <a:ext cx="2340000" cy="534812"/>
          </a:xfrm>
          <a:prstGeom prst="rect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200" dirty="0">
              <a:solidFill>
                <a:schemeClr val="accent3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62" name="テキスト ボックス 161"/>
          <p:cNvSpPr txBox="1"/>
          <p:nvPr/>
        </p:nvSpPr>
        <p:spPr>
          <a:xfrm>
            <a:off x="4640504" y="5024865"/>
            <a:ext cx="13853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r>
              <a:rPr lang="ja-JP" altLang="en-US" sz="1600" dirty="0" smtClean="0">
                <a:solidFill>
                  <a:schemeClr val="accent3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約</a:t>
            </a:r>
            <a:r>
              <a:rPr lang="en-US" altLang="ja-JP" sz="1600" dirty="0" smtClean="0">
                <a:solidFill>
                  <a:schemeClr val="accent3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1,000</a:t>
            </a:r>
            <a:r>
              <a:rPr lang="ja-JP" altLang="en-US" sz="1600" dirty="0" smtClean="0">
                <a:solidFill>
                  <a:schemeClr val="accent3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</a:t>
            </a:r>
            <a:r>
              <a:rPr lang="ja-JP" altLang="en-US" sz="1600" dirty="0">
                <a:solidFill>
                  <a:schemeClr val="accent3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円</a:t>
            </a:r>
            <a:endParaRPr lang="en-US" altLang="ja-JP" sz="1600" dirty="0">
              <a:solidFill>
                <a:schemeClr val="accent3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63" name="テキスト ボックス 162"/>
          <p:cNvSpPr txBox="1"/>
          <p:nvPr/>
        </p:nvSpPr>
        <p:spPr>
          <a:xfrm>
            <a:off x="3716514" y="4822477"/>
            <a:ext cx="2439662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ts val="1500"/>
              </a:lnSpc>
              <a:defRPr/>
            </a:pPr>
            <a:r>
              <a:rPr lang="ja-JP" altLang="en-US" sz="1600" b="1" dirty="0" smtClean="0">
                <a:solidFill>
                  <a:schemeClr val="accent3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●財政調整財源（府分）</a:t>
            </a:r>
            <a:endParaRPr lang="en-US" altLang="ja-JP" sz="1600" b="1" dirty="0">
              <a:solidFill>
                <a:schemeClr val="accent3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66" name="正方形/長方形 165"/>
          <p:cNvSpPr/>
          <p:nvPr/>
        </p:nvSpPr>
        <p:spPr>
          <a:xfrm>
            <a:off x="3672571" y="3041222"/>
            <a:ext cx="2340000" cy="1516825"/>
          </a:xfrm>
          <a:prstGeom prst="rect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67" name="テキスト ボックス 166"/>
          <p:cNvSpPr txBox="1"/>
          <p:nvPr/>
        </p:nvSpPr>
        <p:spPr>
          <a:xfrm>
            <a:off x="4600871" y="3736941"/>
            <a:ext cx="13853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r>
              <a:rPr lang="ja-JP" altLang="en-US" sz="1600" dirty="0" smtClean="0">
                <a:solidFill>
                  <a:schemeClr val="accent3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約</a:t>
            </a:r>
            <a:r>
              <a:rPr lang="en-US" altLang="ja-JP" sz="1600" dirty="0" smtClean="0">
                <a:solidFill>
                  <a:schemeClr val="accent3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3,600</a:t>
            </a:r>
            <a:r>
              <a:rPr lang="ja-JP" altLang="en-US" sz="1600" dirty="0" smtClean="0">
                <a:solidFill>
                  <a:schemeClr val="accent3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endParaRPr lang="en-US" altLang="ja-JP" sz="1600" dirty="0">
              <a:solidFill>
                <a:schemeClr val="accent3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68" name="テキスト ボックス 167"/>
          <p:cNvSpPr txBox="1"/>
          <p:nvPr/>
        </p:nvSpPr>
        <p:spPr>
          <a:xfrm>
            <a:off x="3673650" y="3153717"/>
            <a:ext cx="2338921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ts val="1500"/>
              </a:lnSpc>
              <a:defRPr/>
            </a:pPr>
            <a:r>
              <a:rPr lang="ja-JP" altLang="en-US" sz="1600" b="1" dirty="0" smtClean="0">
                <a:solidFill>
                  <a:schemeClr val="accent3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●財政調整交付金</a:t>
            </a:r>
            <a:endParaRPr lang="en-US" altLang="ja-JP" sz="1600" b="1" dirty="0">
              <a:solidFill>
                <a:schemeClr val="accent3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69" name="正方形/長方形 168"/>
          <p:cNvSpPr/>
          <p:nvPr/>
        </p:nvSpPr>
        <p:spPr>
          <a:xfrm>
            <a:off x="4150887" y="1241880"/>
            <a:ext cx="1383367" cy="369332"/>
          </a:xfrm>
          <a:prstGeom prst="rect">
            <a:avLst/>
          </a:prstGeom>
          <a:noFill/>
          <a:ln w="31750" cmpd="thinThick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財源配分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</p:txBody>
      </p:sp>
      <p:cxnSp>
        <p:nvCxnSpPr>
          <p:cNvPr id="3" name="直線コネクタ 2"/>
          <p:cNvCxnSpPr/>
          <p:nvPr/>
        </p:nvCxnSpPr>
        <p:spPr>
          <a:xfrm>
            <a:off x="2996647" y="1597035"/>
            <a:ext cx="684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コネクタ 169"/>
          <p:cNvCxnSpPr/>
          <p:nvPr/>
        </p:nvCxnSpPr>
        <p:spPr>
          <a:xfrm flipV="1">
            <a:off x="2996648" y="4545414"/>
            <a:ext cx="684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/>
          <p:cNvCxnSpPr/>
          <p:nvPr/>
        </p:nvCxnSpPr>
        <p:spPr>
          <a:xfrm flipV="1">
            <a:off x="2996648" y="4799014"/>
            <a:ext cx="684000" cy="1284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直線コネクタ 171"/>
          <p:cNvCxnSpPr/>
          <p:nvPr/>
        </p:nvCxnSpPr>
        <p:spPr>
          <a:xfrm flipV="1">
            <a:off x="3001632" y="6378105"/>
            <a:ext cx="684000" cy="147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二等辺三角形 9"/>
          <p:cNvSpPr/>
          <p:nvPr/>
        </p:nvSpPr>
        <p:spPr>
          <a:xfrm rot="16200000">
            <a:off x="2469606" y="2810797"/>
            <a:ext cx="1747221" cy="511807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3" name="二等辺三角形 172"/>
          <p:cNvSpPr/>
          <p:nvPr/>
        </p:nvSpPr>
        <p:spPr>
          <a:xfrm rot="16200000">
            <a:off x="2717374" y="5341352"/>
            <a:ext cx="1232256" cy="511807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左矢印 25"/>
          <p:cNvSpPr/>
          <p:nvPr/>
        </p:nvSpPr>
        <p:spPr>
          <a:xfrm>
            <a:off x="6083425" y="1617522"/>
            <a:ext cx="684000" cy="324524"/>
          </a:xfrm>
          <a:prstGeom prst="leftArrow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1" name="左矢印 190"/>
          <p:cNvSpPr/>
          <p:nvPr/>
        </p:nvSpPr>
        <p:spPr>
          <a:xfrm>
            <a:off x="6055435" y="6174714"/>
            <a:ext cx="633495" cy="163023"/>
          </a:xfrm>
          <a:prstGeom prst="leftArrow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2" name="角丸四角形 191"/>
          <p:cNvSpPr/>
          <p:nvPr/>
        </p:nvSpPr>
        <p:spPr>
          <a:xfrm>
            <a:off x="6741031" y="6030698"/>
            <a:ext cx="2218050" cy="519860"/>
          </a:xfrm>
          <a:prstGeom prst="roundRect">
            <a:avLst>
              <a:gd name="adj" fmla="val 31536"/>
            </a:avLst>
          </a:prstGeom>
          <a:solidFill>
            <a:schemeClr val="bg1">
              <a:lumMod val="95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・地方譲与税（一部）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宝くじ収益金　など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3" name="角丸四角形 192"/>
          <p:cNvSpPr/>
          <p:nvPr/>
        </p:nvSpPr>
        <p:spPr>
          <a:xfrm>
            <a:off x="6741031" y="1224905"/>
            <a:ext cx="2218050" cy="861157"/>
          </a:xfrm>
          <a:prstGeom prst="roundRect">
            <a:avLst>
              <a:gd name="adj" fmla="val 14977"/>
            </a:avLst>
          </a:prstGeom>
          <a:solidFill>
            <a:schemeClr val="bg1">
              <a:lumMod val="95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・個人市民税</a:t>
            </a:r>
            <a:endParaRPr kumimoji="1" lang="en-US" altLang="ja-JP" sz="1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軽自動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車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税</a:t>
            </a:r>
            <a:r>
              <a:rPr kumimoji="1"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など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4" name="正方形/長方形 193"/>
          <p:cNvSpPr/>
          <p:nvPr/>
        </p:nvSpPr>
        <p:spPr>
          <a:xfrm>
            <a:off x="6789023" y="1196752"/>
            <a:ext cx="2024896" cy="338554"/>
          </a:xfrm>
          <a:prstGeom prst="rect">
            <a:avLst/>
          </a:prstGeom>
          <a:noFill/>
          <a:ln w="31750" cmpd="thinThick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特別区が徴収、収入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7" name="左矢印 196"/>
          <p:cNvSpPr/>
          <p:nvPr/>
        </p:nvSpPr>
        <p:spPr>
          <a:xfrm>
            <a:off x="6184752" y="2807153"/>
            <a:ext cx="432000" cy="953262"/>
          </a:xfrm>
          <a:prstGeom prst="leftArrow">
            <a:avLst>
              <a:gd name="adj1" fmla="val 63323"/>
              <a:gd name="adj2" fmla="val 38673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8" name="左矢印 197"/>
          <p:cNvSpPr/>
          <p:nvPr/>
        </p:nvSpPr>
        <p:spPr>
          <a:xfrm>
            <a:off x="6141321" y="4844662"/>
            <a:ext cx="468000" cy="576000"/>
          </a:xfrm>
          <a:prstGeom prst="leftArrow">
            <a:avLst>
              <a:gd name="adj1" fmla="val 50000"/>
              <a:gd name="adj2" fmla="val 41642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6400776" y="3006362"/>
            <a:ext cx="216000" cy="226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9" name="正方形/長方形 198"/>
          <p:cNvSpPr/>
          <p:nvPr/>
        </p:nvSpPr>
        <p:spPr>
          <a:xfrm>
            <a:off x="6588224" y="3809974"/>
            <a:ext cx="180000" cy="62766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0" name="角丸四角形 199"/>
          <p:cNvSpPr/>
          <p:nvPr/>
        </p:nvSpPr>
        <p:spPr>
          <a:xfrm>
            <a:off x="6741031" y="2147502"/>
            <a:ext cx="2223457" cy="3816000"/>
          </a:xfrm>
          <a:prstGeom prst="roundRect">
            <a:avLst>
              <a:gd name="adj" fmla="val 9200"/>
            </a:avLst>
          </a:prstGeom>
          <a:solidFill>
            <a:schemeClr val="bg1">
              <a:lumMod val="95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1" name="正方形/長方形 200"/>
          <p:cNvSpPr/>
          <p:nvPr/>
        </p:nvSpPr>
        <p:spPr>
          <a:xfrm>
            <a:off x="6899934" y="2701501"/>
            <a:ext cx="1955566" cy="2076033"/>
          </a:xfrm>
          <a:prstGeom prst="rect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2" name="テキスト ボックス 201"/>
          <p:cNvSpPr txBox="1"/>
          <p:nvPr/>
        </p:nvSpPr>
        <p:spPr>
          <a:xfrm>
            <a:off x="6895864" y="2782597"/>
            <a:ext cx="1492560" cy="286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ts val="1500"/>
              </a:lnSpc>
              <a:defRPr/>
            </a:pPr>
            <a:r>
              <a:rPr lang="ja-JP" altLang="en-US" sz="1600" b="1" dirty="0" smtClean="0">
                <a:solidFill>
                  <a:schemeClr val="accent3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財政調整財源</a:t>
            </a:r>
            <a:endParaRPr lang="en-US" altLang="ja-JP" sz="1600" b="1" dirty="0">
              <a:solidFill>
                <a:schemeClr val="accent3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3" name="テキスト ボックス 202"/>
          <p:cNvSpPr txBox="1"/>
          <p:nvPr/>
        </p:nvSpPr>
        <p:spPr>
          <a:xfrm>
            <a:off x="7002545" y="3162621"/>
            <a:ext cx="1868995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1500" dirty="0" smtClean="0">
                <a:solidFill>
                  <a:schemeClr val="accent3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・法人市民税</a:t>
            </a:r>
            <a:endParaRPr lang="en-US" altLang="ja-JP" sz="1500" dirty="0" smtClean="0">
              <a:solidFill>
                <a:schemeClr val="accent3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500" dirty="0" smtClean="0">
                <a:solidFill>
                  <a:schemeClr val="accent3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・固定資産税</a:t>
            </a:r>
            <a:endParaRPr lang="en-US" altLang="ja-JP" sz="1500" dirty="0" smtClean="0">
              <a:solidFill>
                <a:schemeClr val="accent3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500" dirty="0" smtClean="0">
                <a:solidFill>
                  <a:schemeClr val="accent3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</a:t>
            </a:r>
            <a:r>
              <a:rPr lang="ja-JP" altLang="en-US" sz="1500" spc="-120" dirty="0" smtClean="0">
                <a:solidFill>
                  <a:schemeClr val="accent3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地方交付税相当額</a:t>
            </a:r>
            <a:endParaRPr lang="en-US" altLang="ja-JP" sz="1500" spc="-120" dirty="0" smtClean="0">
              <a:solidFill>
                <a:schemeClr val="accent3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500" dirty="0" smtClean="0">
                <a:solidFill>
                  <a:schemeClr val="accent3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（市町村算定分）</a:t>
            </a:r>
            <a:r>
              <a:rPr lang="en-US" altLang="ja-JP" sz="1050" baseline="76000" dirty="0" smtClean="0">
                <a:solidFill>
                  <a:schemeClr val="accent3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endParaRPr lang="en-US" altLang="ja-JP" sz="900" baseline="76000" dirty="0" smtClean="0">
              <a:solidFill>
                <a:schemeClr val="accent3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r">
              <a:defRPr/>
            </a:pPr>
            <a:r>
              <a:rPr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dirty="0" smtClean="0">
                <a:solidFill>
                  <a:schemeClr val="accent3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en-US" sz="1500" dirty="0" smtClean="0">
                <a:solidFill>
                  <a:schemeClr val="accent3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など</a:t>
            </a:r>
            <a:endParaRPr lang="en-US" altLang="ja-JP" sz="1500" dirty="0" smtClean="0">
              <a:solidFill>
                <a:schemeClr val="accent3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r">
              <a:defRPr/>
            </a:pPr>
            <a:r>
              <a:rPr lang="ja-JP" altLang="en-US" sz="1600" dirty="0" smtClean="0">
                <a:solidFill>
                  <a:schemeClr val="accent3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約</a:t>
            </a:r>
            <a:r>
              <a:rPr lang="en-US" altLang="ja-JP" sz="1600" dirty="0" smtClean="0">
                <a:solidFill>
                  <a:schemeClr val="accent3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4,600</a:t>
            </a:r>
            <a:r>
              <a:rPr lang="ja-JP" altLang="en-US" sz="1600" dirty="0">
                <a:solidFill>
                  <a:schemeClr val="accent3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endParaRPr lang="en-US" altLang="ja-JP" sz="1600" dirty="0">
              <a:solidFill>
                <a:schemeClr val="accent3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4" name="正方形/長方形 203"/>
          <p:cNvSpPr/>
          <p:nvPr/>
        </p:nvSpPr>
        <p:spPr>
          <a:xfrm>
            <a:off x="6899934" y="4847982"/>
            <a:ext cx="1955566" cy="102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5" name="テキスト ボックス 204"/>
          <p:cNvSpPr txBox="1"/>
          <p:nvPr/>
        </p:nvSpPr>
        <p:spPr>
          <a:xfrm>
            <a:off x="6940133" y="4864501"/>
            <a:ext cx="800219" cy="3103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ts val="1700"/>
              </a:lnSpc>
              <a:defRPr/>
            </a:pPr>
            <a:r>
              <a:rPr lang="ja-JP" altLang="en-US" sz="16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目的税</a:t>
            </a:r>
            <a:endParaRPr lang="en-US" altLang="ja-JP" sz="16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6" name="テキスト ボックス 205"/>
          <p:cNvSpPr txBox="1"/>
          <p:nvPr/>
        </p:nvSpPr>
        <p:spPr>
          <a:xfrm>
            <a:off x="7002545" y="5076636"/>
            <a:ext cx="185295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15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・都市計画税</a:t>
            </a:r>
            <a:endParaRPr lang="en-US" altLang="ja-JP" sz="1500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5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・事業所税</a:t>
            </a:r>
            <a:endParaRPr lang="en-US" altLang="ja-JP" sz="1500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r">
              <a:defRPr/>
            </a:pPr>
            <a:r>
              <a:rPr lang="ja-JP" altLang="en-US" sz="16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約</a:t>
            </a:r>
            <a:r>
              <a:rPr lang="en-US" altLang="ja-JP" sz="16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800</a:t>
            </a:r>
            <a:r>
              <a:rPr lang="ja-JP" altLang="en-US" sz="16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endParaRPr lang="en-US" altLang="ja-JP" sz="1600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7" name="正方形/長方形 206"/>
          <p:cNvSpPr/>
          <p:nvPr/>
        </p:nvSpPr>
        <p:spPr>
          <a:xfrm>
            <a:off x="6795072" y="2147503"/>
            <a:ext cx="2024896" cy="553998"/>
          </a:xfrm>
          <a:prstGeom prst="rect">
            <a:avLst/>
          </a:prstGeom>
          <a:noFill/>
          <a:ln w="31750" cmpd="thinThick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大阪府が徴収、収入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（特別会計で管理）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8" name="テキスト ボックス 207"/>
          <p:cNvSpPr txBox="1"/>
          <p:nvPr/>
        </p:nvSpPr>
        <p:spPr>
          <a:xfrm>
            <a:off x="6355271" y="3874523"/>
            <a:ext cx="402674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marL="180975" indent="-180975">
              <a:lnSpc>
                <a:spcPts val="1700"/>
              </a:lnSpc>
              <a:defRPr/>
            </a:pPr>
            <a:r>
              <a:rPr lang="ja-JP" altLang="en-US" sz="16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配分</a:t>
            </a:r>
            <a:endParaRPr lang="en-US" altLang="ja-JP" sz="16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899592" y="620688"/>
            <a:ext cx="4826909" cy="481211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事務分担に応じた財源配分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40703" y="6372945"/>
            <a:ext cx="52589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地方交付税相当額（市町村算定分）は、大阪府の一般会計を通じて、特別会計で管理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063099" y="1854536"/>
            <a:ext cx="503590" cy="2509229"/>
          </a:xfrm>
          <a:prstGeom prst="rect">
            <a:avLst/>
          </a:prstGeom>
          <a:noFill/>
        </p:spPr>
        <p:txBody>
          <a:bodyPr vert="eaVert" wrap="square" lIns="36000" tIns="0" rIns="36000" bIns="0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特別区の事務に見合う財源は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特別区に配分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9" name="テキスト ボックス 208"/>
          <p:cNvSpPr txBox="1"/>
          <p:nvPr/>
        </p:nvSpPr>
        <p:spPr>
          <a:xfrm>
            <a:off x="3054536" y="4777534"/>
            <a:ext cx="503590" cy="1602041"/>
          </a:xfrm>
          <a:prstGeom prst="rect">
            <a:avLst/>
          </a:prstGeom>
          <a:noFill/>
        </p:spPr>
        <p:txBody>
          <a:bodyPr vert="eaVert" wrap="square" lIns="36000" tIns="0" rIns="36000" bIns="0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大阪市の担ってきた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役割の事務に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充当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大かっこ 36"/>
          <p:cNvSpPr/>
          <p:nvPr/>
        </p:nvSpPr>
        <p:spPr>
          <a:xfrm>
            <a:off x="963924" y="2537270"/>
            <a:ext cx="1717986" cy="817245"/>
          </a:xfrm>
          <a:prstGeom prst="bracketPair">
            <a:avLst>
              <a:gd name="adj" fmla="val 10451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敬老パス、子ども</a:t>
            </a:r>
            <a:r>
              <a:rPr lang="ja-JP" altLang="en-US" sz="14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医療費、</a:t>
            </a:r>
            <a:r>
              <a:rPr lang="ja-JP" altLang="en-US" sz="14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塾代</a:t>
            </a:r>
            <a:r>
              <a:rPr lang="ja-JP" altLang="en-US" sz="14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助成</a:t>
            </a:r>
            <a:endParaRPr lang="en-US" altLang="ja-JP" sz="1400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なども</a:t>
            </a:r>
            <a:r>
              <a:rPr lang="ja-JP" altLang="en-US" sz="14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含む</a:t>
            </a:r>
            <a:endParaRPr lang="en-US" altLang="ja-JP" sz="1400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右大かっこ 5"/>
          <p:cNvSpPr/>
          <p:nvPr/>
        </p:nvSpPr>
        <p:spPr>
          <a:xfrm>
            <a:off x="6064981" y="4799014"/>
            <a:ext cx="69472" cy="1074186"/>
          </a:xfrm>
          <a:prstGeom prst="rightBracket">
            <a:avLst>
              <a:gd name="adj" fmla="val 73458"/>
            </a:avLst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右大かっこ 64"/>
          <p:cNvSpPr/>
          <p:nvPr/>
        </p:nvSpPr>
        <p:spPr>
          <a:xfrm>
            <a:off x="6082417" y="2418959"/>
            <a:ext cx="68996" cy="2145985"/>
          </a:xfrm>
          <a:prstGeom prst="rightBracket">
            <a:avLst>
              <a:gd name="adj" fmla="val 73458"/>
            </a:avLst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角丸四角形吹き出し 65"/>
          <p:cNvSpPr/>
          <p:nvPr/>
        </p:nvSpPr>
        <p:spPr>
          <a:xfrm>
            <a:off x="3851920" y="4363765"/>
            <a:ext cx="2255551" cy="352853"/>
          </a:xfrm>
          <a:prstGeom prst="wedgeRoundRectCallout">
            <a:avLst>
              <a:gd name="adj1" fmla="val -24029"/>
              <a:gd name="adj2" fmla="val -103492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>
            <a:spAutoFit/>
          </a:bodyPr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最初の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年間は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＋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347864" y="6559460"/>
            <a:ext cx="52589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（金額は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2016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（平成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）年度一般会計決算ベース（一般財源））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413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71072" y="648724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altLang="ja-JP" sz="1600" dirty="0" smtClean="0"/>
              <a:t>3</a:t>
            </a:r>
            <a:endParaRPr lang="ja-JP" altLang="en-US" sz="1600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4282" y="484491"/>
            <a:ext cx="9180000" cy="0"/>
          </a:xfrm>
          <a:prstGeom prst="line">
            <a:avLst/>
          </a:prstGeom>
          <a:ln w="254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-40324" y="-3685"/>
            <a:ext cx="8926252" cy="498974"/>
          </a:xfrm>
          <a:prstGeom prst="rect">
            <a:avLst/>
          </a:prstGeom>
          <a:noFill/>
        </p:spPr>
        <p:txBody>
          <a:bodyPr wrap="square" tIns="36000" bIns="36000" rtlCol="0" anchor="ctr">
            <a:spAutoFit/>
          </a:bodyPr>
          <a:lstStyle/>
          <a:p>
            <a:pPr>
              <a:defRPr/>
            </a:pPr>
            <a:r>
              <a:rPr lang="ja-JP" altLang="en-US" sz="277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■特別区財政の見通し（財政シミュレーション）</a:t>
            </a:r>
            <a:endParaRPr lang="en-US" altLang="zh-TW" sz="277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4139952" y="616913"/>
            <a:ext cx="4968552" cy="507831"/>
          </a:xfrm>
          <a:prstGeom prst="roundRect">
            <a:avLst>
              <a:gd name="adj" fmla="val 0"/>
            </a:avLst>
          </a:prstGeom>
          <a:noFill/>
          <a:ln w="12700">
            <a:noFill/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bIns="0" rtlCol="0" anchor="ctr" anchorCtr="0">
            <a:spAutoFit/>
          </a:bodyPr>
          <a:lstStyle/>
          <a:p>
            <a:r>
              <a:rPr lang="en-US" altLang="ja-JP" sz="1000" spc="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spc="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特別</a:t>
            </a:r>
            <a:r>
              <a:rPr lang="ja-JP" altLang="en-US" sz="1000" spc="4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区の財政運営が将来的に成り立つのかなどを検証する</a:t>
            </a:r>
            <a:r>
              <a:rPr lang="ja-JP" altLang="en-US" sz="1000" spc="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ための参考として、</a:t>
            </a:r>
            <a:endParaRPr lang="en-US" altLang="ja-JP" sz="1000" spc="4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spc="4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spc="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大阪市「今後の財政収支概算（粗い試算）」（</a:t>
            </a:r>
            <a:r>
              <a:rPr lang="en-US" altLang="ja-JP" sz="1000" spc="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000" spc="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年３月版）の数値等を使用し、</a:t>
            </a:r>
            <a:endParaRPr lang="en-US" altLang="ja-JP" sz="1000" spc="4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spc="4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spc="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一定の前提をおいた上で作成</a:t>
            </a:r>
            <a:endParaRPr lang="en-US" altLang="ja-JP" sz="1000" spc="4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二等辺三角形 65"/>
          <p:cNvSpPr/>
          <p:nvPr/>
        </p:nvSpPr>
        <p:spPr>
          <a:xfrm flipV="1">
            <a:off x="2904580" y="3769285"/>
            <a:ext cx="3111092" cy="27699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正方形/長方形 67"/>
          <p:cNvSpPr/>
          <p:nvPr/>
        </p:nvSpPr>
        <p:spPr>
          <a:xfrm>
            <a:off x="35264" y="751328"/>
            <a:ext cx="3816656" cy="3014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lvl="0" algn="ctr"/>
            <a:r>
              <a:rPr lang="ja-JP" altLang="en-US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特別区全体の収支</a:t>
            </a:r>
            <a:endParaRPr lang="ja-JP" altLang="en-US" sz="16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itchFamily="50" charset="-128"/>
            </a:endParaRPr>
          </a:p>
        </p:txBody>
      </p:sp>
      <p:pic>
        <p:nvPicPr>
          <p:cNvPr id="69" name="図 68"/>
          <p:cNvPicPr>
            <a:picLocks noChangeAspect="1"/>
          </p:cNvPicPr>
          <p:nvPr/>
        </p:nvPicPr>
        <p:blipFill rotWithShape="1">
          <a:blip r:embed="rId2"/>
          <a:srcRect l="1391" r="1303"/>
          <a:stretch/>
        </p:blipFill>
        <p:spPr>
          <a:xfrm>
            <a:off x="179512" y="1579519"/>
            <a:ext cx="8856984" cy="2158171"/>
          </a:xfrm>
          <a:prstGeom prst="rect">
            <a:avLst/>
          </a:prstGeom>
        </p:spPr>
      </p:pic>
      <p:pic>
        <p:nvPicPr>
          <p:cNvPr id="70" name="図 69"/>
          <p:cNvPicPr>
            <a:picLocks noChangeAspect="1"/>
          </p:cNvPicPr>
          <p:nvPr/>
        </p:nvPicPr>
        <p:blipFill rotWithShape="1">
          <a:blip r:embed="rId3"/>
          <a:srcRect l="3776" r="1824"/>
          <a:stretch/>
        </p:blipFill>
        <p:spPr>
          <a:xfrm>
            <a:off x="107504" y="4396505"/>
            <a:ext cx="9001000" cy="2200847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611560" y="2887317"/>
            <a:ext cx="2376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>
            <a:off x="3275856" y="2888155"/>
            <a:ext cx="576064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左右矢印 11"/>
          <p:cNvSpPr/>
          <p:nvPr/>
        </p:nvSpPr>
        <p:spPr>
          <a:xfrm>
            <a:off x="755576" y="1152712"/>
            <a:ext cx="8064896" cy="509694"/>
          </a:xfrm>
          <a:prstGeom prst="leftRightArrow">
            <a:avLst>
              <a:gd name="adj1" fmla="val 60400"/>
              <a:gd name="adj2" fmla="val 42200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F682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設置コストなどを織り込んだ試算でも、収支不足は発生しない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4139952" y="2899191"/>
            <a:ext cx="4819354" cy="546303"/>
          </a:xfrm>
          <a:prstGeom prst="roundRect">
            <a:avLst>
              <a:gd name="adj" fmla="val 0"/>
            </a:avLst>
          </a:prstGeom>
          <a:noFill/>
          <a:ln w="12700">
            <a:noFill/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bIns="0" rtlCol="0" anchor="ctr" anchorCtr="0">
            <a:spAutoFit/>
          </a:bodyPr>
          <a:lstStyle/>
          <a:p>
            <a:pPr>
              <a:lnSpc>
                <a:spcPts val="1300"/>
              </a:lnSpc>
            </a:pPr>
            <a:r>
              <a:rPr lang="en-US" altLang="ja-JP" sz="1100" spc="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100" spc="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新型コロナウイルスによる今後の財政的な影響について</a:t>
            </a:r>
            <a:r>
              <a:rPr lang="en-US" altLang="ja-JP" sz="1100" spc="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92075">
              <a:lnSpc>
                <a:spcPts val="1300"/>
              </a:lnSpc>
            </a:pPr>
            <a:r>
              <a:rPr lang="ja-JP" altLang="en-US" sz="1100" spc="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税収等の動向や国からの財源措置を含め、適切な試算は現時点で困難だが、</a:t>
            </a:r>
            <a:endParaRPr lang="en-US" altLang="ja-JP" sz="1100" spc="4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>
              <a:lnSpc>
                <a:spcPts val="1300"/>
              </a:lnSpc>
            </a:pPr>
            <a:r>
              <a:rPr lang="ja-JP" altLang="en-US" sz="1100" spc="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地方交付税や臨時の交付金等による相応の財源措置が想定される</a:t>
            </a:r>
            <a:endParaRPr lang="en-US" altLang="ja-JP" sz="1100" spc="4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 bwMode="auto">
          <a:xfrm>
            <a:off x="4282" y="1393750"/>
            <a:ext cx="804169" cy="256768"/>
          </a:xfrm>
          <a:prstGeom prst="rect">
            <a:avLst/>
          </a:prstGeom>
          <a:noFill/>
          <a:ln w="1270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236" tIns="45619" rIns="91236" bIns="45619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（億円）</a:t>
            </a:r>
            <a:endParaRPr lang="ja-JP" altLang="en-US" sz="1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四角形吹き出し 12"/>
          <p:cNvSpPr/>
          <p:nvPr/>
        </p:nvSpPr>
        <p:spPr>
          <a:xfrm>
            <a:off x="1031069" y="2708920"/>
            <a:ext cx="1884747" cy="646331"/>
          </a:xfrm>
          <a:prstGeom prst="wedgeRectCallout">
            <a:avLst>
              <a:gd name="adj1" fmla="val 29158"/>
              <a:gd name="adj2" fmla="val -932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大阪市独自の事業や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設置コスト・職員採用の増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も織り込んで試算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0" y="4318844"/>
            <a:ext cx="804169" cy="256768"/>
          </a:xfrm>
          <a:prstGeom prst="rect">
            <a:avLst/>
          </a:prstGeom>
          <a:noFill/>
          <a:ln w="1270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236" tIns="45619" rIns="91236" bIns="45619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（億円）</a:t>
            </a:r>
            <a:endParaRPr lang="ja-JP" altLang="en-US" sz="1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5264" y="4033640"/>
            <a:ext cx="3816656" cy="2986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lvl="0" algn="ctr"/>
            <a:r>
              <a:rPr lang="ja-JP" altLang="en-US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財源活用可能額</a:t>
            </a:r>
            <a:r>
              <a:rPr lang="ja-JP" altLang="en-US" sz="1297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（区財政調整基金含む）</a:t>
            </a:r>
            <a:endParaRPr lang="ja-JP" altLang="en-US" sz="1297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539551" y="4277359"/>
            <a:ext cx="5112569" cy="251056"/>
          </a:xfrm>
          <a:prstGeom prst="rect">
            <a:avLst/>
          </a:prstGeom>
          <a:noFill/>
          <a:ln w="1270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236" tIns="45619" rIns="91236" bIns="45619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272459" indent="-272459">
              <a:defRPr/>
            </a:pPr>
            <a:endParaRPr lang="en-US" altLang="ja-JP" sz="2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712788" indent="-712788">
              <a:defRPr/>
            </a:pPr>
            <a:r>
              <a:rPr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財源</a:t>
            </a:r>
            <a:r>
              <a:rPr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活用可能額の実際の取扱いは、特別区長のマネジメントに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よる</a:t>
            </a:r>
            <a:endParaRPr lang="ja-JP" altLang="en-US" sz="1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677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646</Words>
  <Application>Microsoft Office PowerPoint</Application>
  <PresentationFormat>画面に合わせる (4:3)</PresentationFormat>
  <Paragraphs>110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ＭＳ Ｐゴシック</vt:lpstr>
      <vt:lpstr>Arial</vt:lpstr>
      <vt:lpstr>Calibri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modified xsi:type="dcterms:W3CDTF">2020-09-04T02:10:49Z</dcterms:modified>
</cp:coreProperties>
</file>