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889" r:id="rId2"/>
    <p:sldId id="1887" r:id="rId3"/>
    <p:sldId id="188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222"/>
    <a:srgbClr val="AFDC7E"/>
    <a:srgbClr val="0078D2"/>
    <a:srgbClr val="D0EAB4"/>
    <a:srgbClr val="FF8F8F"/>
    <a:srgbClr val="DBEEF4"/>
    <a:srgbClr val="C96009"/>
    <a:srgbClr val="070A97"/>
    <a:srgbClr val="FFFD73"/>
    <a:srgbClr val="884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4434" autoAdjust="0"/>
  </p:normalViewPr>
  <p:slideViewPr>
    <p:cSldViewPr>
      <p:cViewPr varScale="1">
        <p:scale>
          <a:sx n="67" d="100"/>
          <a:sy n="67" d="100"/>
        </p:scale>
        <p:origin x="9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B97A48F3-A724-4C50-AB8C-62AD5A6214D2}" type="datetimeFigureOut">
              <a:rPr kumimoji="1" lang="ja-JP" altLang="en-US" smtClean="0"/>
              <a:pPr/>
              <a:t>2020/9/4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49575" cy="496887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2809F5EA-51D7-4105-B835-3B3227DB69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261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6967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6967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08113AC0-15A0-4DAC-9951-D33C541E6C7A}" type="datetimeFigureOut">
              <a:rPr kumimoji="1" lang="ja-JP" altLang="en-US" smtClean="0"/>
              <a:pPr/>
              <a:t>2020/9/4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0" rIns="91380" bIns="456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3"/>
            <a:ext cx="5445760" cy="4472702"/>
          </a:xfrm>
          <a:prstGeom prst="rect">
            <a:avLst/>
          </a:prstGeom>
        </p:spPr>
        <p:txBody>
          <a:bodyPr vert="horz" lIns="91380" tIns="45690" rIns="91380" bIns="4569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6" cy="496967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6967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C81005DB-AF70-41D7-A185-2905A016DB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85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DF2E-C626-449A-95C6-AF4E64FD5D38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D0E4-7358-4606-B454-E54057042102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07FE3-9A89-4D57-8E19-D87C222707F5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1627-7E9E-4DE1-B868-CBE32F784886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EA13-3E2C-4D59-B0A0-3A77189B3A81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A374-3C37-40E1-A128-4F28445DBD7A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defPPr>
              <a:defRPr lang="ja-JP"/>
            </a:defPPr>
            <a:lvl1pPr marL="0" algn="r" defTabSz="914400" rtl="0" eaLnBrk="1" latinLnBrk="0" hangingPunct="1">
              <a:defRPr kumimoji="1" sz="11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AC9B83D-17C3-4F2E-B0BA-D155CD364A7C}" type="slidenum">
              <a:rPr lang="ja-JP" altLang="en-US" sz="1800" smtClean="0"/>
              <a:pPr>
                <a:defRPr/>
              </a:pPr>
              <a:t>‹#›</a:t>
            </a:fld>
            <a:endParaRPr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6F76-72DB-4307-AD63-F73B80F63BDE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5D0F-CB66-4948-9CAE-CB3654FABB72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3623-C140-4299-B098-C28FA27FDA83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B6C-AFAC-4999-98D4-6911CC960745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F5B9-FBC5-49B0-8B79-C187F024CA58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/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6EB8-E0A9-48C1-B866-8817C54437AE}" type="datetime1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1072" y="6487244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C9B83D-17C3-4F2E-B0BA-D155CD364A7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sz="1600" dirty="0" smtClean="0"/>
              <a:t>1</a:t>
            </a:r>
            <a:endParaRPr lang="ja-JP" altLang="en-US" sz="16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282" y="484491"/>
            <a:ext cx="9180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-40324" y="-3685"/>
            <a:ext cx="8926252" cy="498974"/>
          </a:xfrm>
          <a:prstGeom prst="rect">
            <a:avLst/>
          </a:prstGeom>
          <a:noFill/>
        </p:spPr>
        <p:txBody>
          <a:bodyPr wrap="square" tIns="36000" bIns="36000" rtlCol="0" anchor="ctr">
            <a:spAutoFit/>
          </a:bodyPr>
          <a:lstStyle/>
          <a:p>
            <a:pPr>
              <a:defRPr/>
            </a:pPr>
            <a:r>
              <a:rPr lang="ja-JP" altLang="en-US" sz="277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■特別区の財政運営（住民サービスの維持）</a:t>
            </a:r>
            <a:endParaRPr lang="en-US" altLang="zh-TW" sz="277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81813" y="1115217"/>
            <a:ext cx="8504115" cy="4010823"/>
          </a:xfrm>
          <a:prstGeom prst="roundRect">
            <a:avLst>
              <a:gd name="adj" fmla="val 6929"/>
            </a:avLst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≪サービス維持の基本≫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大阪市が担ってきた事務は、適正に特別区と大阪府に引き継ぎ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事務分担に応じた財源配分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⇒　　大阪市の現行サービスを維持できる財源を配分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敬老パス・子ども医療費・塾代助成など、特色ある住民サービスも含めて維持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ja-JP" altLang="en-US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≪特別区の財政運営への配慮≫</a:t>
            </a:r>
            <a:endParaRPr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特別区の設置から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年間は、各年度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億円を特別加算してより安定的に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（設置コストにも対応）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ja-JP" altLang="en-US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≪特別区の財政収支≫</a:t>
            </a:r>
            <a:endParaRPr lang="en-US" altLang="ja-JP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大阪市独自の事業や設置コスト・職員採用の増も織り込んだ財政シミュレーションでも、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収支不足は発生しない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52417" y="620688"/>
            <a:ext cx="5832648" cy="4454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lvl="0" algn="ctr"/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特別区の住民サービス維持に必要な財源を配分</a:t>
            </a:r>
            <a:endParaRPr lang="ja-JP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81814" y="5747544"/>
            <a:ext cx="8504114" cy="792534"/>
          </a:xfrm>
          <a:prstGeom prst="roundRect">
            <a:avLst>
              <a:gd name="adj" fmla="val 12337"/>
            </a:avLst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大阪府に配分された財源は、すべて現在大阪市が担っている役割の事務に充当し、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財源の使途は公表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6963" y="5261847"/>
            <a:ext cx="4680000" cy="4454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lvl="0" algn="ctr"/>
            <a:r>
              <a:rPr lang="ja-JP" altLang="en-US" sz="20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大阪府に配分される財源について</a:t>
            </a:r>
            <a:endParaRPr lang="en-US" altLang="ja-JP" sz="2000" b="1" dirty="0" smtClean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9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sz="1600" dirty="0" smtClean="0"/>
              <a:t>2</a:t>
            </a:r>
            <a:endParaRPr lang="ja-JP" altLang="en-US" sz="16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282" y="484491"/>
            <a:ext cx="9180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-40324" y="-3685"/>
            <a:ext cx="8926252" cy="498974"/>
          </a:xfrm>
          <a:prstGeom prst="rect">
            <a:avLst/>
          </a:prstGeom>
          <a:noFill/>
        </p:spPr>
        <p:txBody>
          <a:bodyPr wrap="square" tIns="36000" bIns="36000" rtlCol="0" anchor="ctr">
            <a:spAutoFit/>
          </a:bodyPr>
          <a:lstStyle/>
          <a:p>
            <a:pPr>
              <a:defRPr/>
            </a:pPr>
            <a:r>
              <a:rPr lang="ja-JP" altLang="en-US" sz="277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■住民サービスを支える財源配分</a:t>
            </a:r>
            <a:endParaRPr lang="en-US" altLang="zh-TW" sz="277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56649" y="1605719"/>
            <a:ext cx="234000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56649" y="4806427"/>
            <a:ext cx="2340000" cy="1581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3672571" y="1597035"/>
            <a:ext cx="2340000" cy="1409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672571" y="5384654"/>
            <a:ext cx="2340000" cy="1003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0" name="上下矢印 109"/>
          <p:cNvSpPr/>
          <p:nvPr/>
        </p:nvSpPr>
        <p:spPr>
          <a:xfrm>
            <a:off x="136648" y="1618076"/>
            <a:ext cx="478550" cy="2939971"/>
          </a:xfrm>
          <a:prstGeom prst="upDownArrow">
            <a:avLst>
              <a:gd name="adj1" fmla="val 65286"/>
              <a:gd name="adj2" fmla="val 435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133990" y="5475963"/>
            <a:ext cx="13853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427</a:t>
            </a: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</a:t>
            </a:r>
            <a:endParaRPr lang="en-US" altLang="ja-JP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所要財源</a:t>
            </a:r>
            <a:endParaRPr lang="en-US" altLang="ja-JP" sz="16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2,000</a:t>
            </a: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4298321" y="1854536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2,500</a:t>
            </a: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</a:t>
            </a: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1134965" y="3495173"/>
            <a:ext cx="138531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altLang="ja-JP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2,505</a:t>
            </a: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</a:t>
            </a:r>
            <a:endParaRPr lang="en-US" altLang="ja-JP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endParaRPr lang="en-US" altLang="ja-JP" sz="5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所要財源</a:t>
            </a:r>
            <a:endParaRPr lang="en-US" altLang="ja-JP" sz="16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6,500</a:t>
            </a: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4858466" y="6039752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600</a:t>
            </a: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8" name="上下矢印 147"/>
          <p:cNvSpPr/>
          <p:nvPr/>
        </p:nvSpPr>
        <p:spPr>
          <a:xfrm>
            <a:off x="166092" y="4806427"/>
            <a:ext cx="418811" cy="1581660"/>
          </a:xfrm>
          <a:prstGeom prst="upDownArrow">
            <a:avLst>
              <a:gd name="adj1" fmla="val 67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</a:p>
        </p:txBody>
      </p:sp>
      <p:sp>
        <p:nvSpPr>
          <p:cNvPr id="149" name="正方形/長方形 148"/>
          <p:cNvSpPr/>
          <p:nvPr/>
        </p:nvSpPr>
        <p:spPr>
          <a:xfrm>
            <a:off x="1134965" y="1238556"/>
            <a:ext cx="1383367" cy="369332"/>
          </a:xfrm>
          <a:prstGeom prst="rect">
            <a:avLst/>
          </a:prstGeom>
          <a:noFill/>
          <a:ln w="31750" cmpd="thinThick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事務分担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1168455" y="1800399"/>
            <a:ext cx="1316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住民に</a:t>
            </a:r>
            <a:endParaRPr lang="en-US" altLang="ja-JP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身近な事務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053039" y="4965973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広域的な事務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3672571" y="5873200"/>
            <a:ext cx="192232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ts val="15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●大阪府に移転する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財源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4853059" y="5568296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400</a:t>
            </a: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672571" y="5400693"/>
            <a:ext cx="1826141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ts val="17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●目的税（府分）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3672572" y="1629804"/>
            <a:ext cx="1210588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ts val="17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●自主財源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4489778" y="2643691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400</a:t>
            </a: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</a:t>
            </a: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3672572" y="2418959"/>
            <a:ext cx="1620957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ts val="17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●目的税交付金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3672571" y="4806427"/>
            <a:ext cx="2340000" cy="53481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200" dirty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4640504" y="5024865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1,000</a:t>
            </a: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</a:t>
            </a:r>
            <a:r>
              <a:rPr lang="ja-JP" altLang="en-US" sz="1600" dirty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endParaRPr lang="en-US" altLang="ja-JP" sz="1600" dirty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3716514" y="4822477"/>
            <a:ext cx="2439662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500"/>
              </a:lnSpc>
              <a:defRPr/>
            </a:pPr>
            <a:r>
              <a:rPr lang="ja-JP" altLang="en-US" sz="1600" b="1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●財政調整財源（府分）</a:t>
            </a:r>
            <a:endParaRPr lang="en-US" altLang="ja-JP" sz="1600" b="1" dirty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3672571" y="3041222"/>
            <a:ext cx="2340000" cy="1516825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4600871" y="3736941"/>
            <a:ext cx="1385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defRPr/>
            </a:pP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3,600</a:t>
            </a: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dirty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3673650" y="3153717"/>
            <a:ext cx="233892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500"/>
              </a:lnSpc>
              <a:defRPr/>
            </a:pPr>
            <a:r>
              <a:rPr lang="ja-JP" altLang="en-US" sz="1600" b="1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●財政調整交付金</a:t>
            </a:r>
            <a:endParaRPr lang="en-US" altLang="ja-JP" sz="1600" b="1" dirty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4150887" y="1241880"/>
            <a:ext cx="1383367" cy="369332"/>
          </a:xfrm>
          <a:prstGeom prst="rect">
            <a:avLst/>
          </a:prstGeom>
          <a:noFill/>
          <a:ln w="31750" cmpd="thinThick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財源配分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2996647" y="1597035"/>
            <a:ext cx="684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/>
          <p:nvPr/>
        </p:nvCxnSpPr>
        <p:spPr>
          <a:xfrm flipV="1">
            <a:off x="2996648" y="4545414"/>
            <a:ext cx="684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V="1">
            <a:off x="2996648" y="4799014"/>
            <a:ext cx="684000" cy="128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 flipV="1">
            <a:off x="3001632" y="6378105"/>
            <a:ext cx="684000" cy="147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二等辺三角形 9"/>
          <p:cNvSpPr/>
          <p:nvPr/>
        </p:nvSpPr>
        <p:spPr>
          <a:xfrm rot="16200000">
            <a:off x="2469606" y="2810797"/>
            <a:ext cx="1747221" cy="51180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二等辺三角形 172"/>
          <p:cNvSpPr/>
          <p:nvPr/>
        </p:nvSpPr>
        <p:spPr>
          <a:xfrm rot="16200000">
            <a:off x="2717374" y="5341352"/>
            <a:ext cx="1232256" cy="51180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矢印 25"/>
          <p:cNvSpPr/>
          <p:nvPr/>
        </p:nvSpPr>
        <p:spPr>
          <a:xfrm>
            <a:off x="6083425" y="1617522"/>
            <a:ext cx="684000" cy="324524"/>
          </a:xfrm>
          <a:prstGeom prst="lef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左矢印 190"/>
          <p:cNvSpPr/>
          <p:nvPr/>
        </p:nvSpPr>
        <p:spPr>
          <a:xfrm>
            <a:off x="6055435" y="6174714"/>
            <a:ext cx="633495" cy="163023"/>
          </a:xfrm>
          <a:prstGeom prst="lef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角丸四角形 191"/>
          <p:cNvSpPr/>
          <p:nvPr/>
        </p:nvSpPr>
        <p:spPr>
          <a:xfrm>
            <a:off x="6741031" y="6030698"/>
            <a:ext cx="2218050" cy="519860"/>
          </a:xfrm>
          <a:prstGeom prst="roundRect">
            <a:avLst>
              <a:gd name="adj" fmla="val 31536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・地方譲与税（一部）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宝くじ収益金　など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3" name="角丸四角形 192"/>
          <p:cNvSpPr/>
          <p:nvPr/>
        </p:nvSpPr>
        <p:spPr>
          <a:xfrm>
            <a:off x="6741031" y="1224905"/>
            <a:ext cx="2218050" cy="861157"/>
          </a:xfrm>
          <a:prstGeom prst="roundRect">
            <a:avLst>
              <a:gd name="adj" fmla="val 14977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・個人市民税</a:t>
            </a:r>
            <a:endParaRPr kumimoji="1"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軽自動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正方形/長方形 193"/>
          <p:cNvSpPr/>
          <p:nvPr/>
        </p:nvSpPr>
        <p:spPr>
          <a:xfrm>
            <a:off x="6789023" y="1196752"/>
            <a:ext cx="2024896" cy="338554"/>
          </a:xfrm>
          <a:prstGeom prst="rect">
            <a:avLst/>
          </a:prstGeom>
          <a:noFill/>
          <a:ln w="31750" cmpd="thinThick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特別区が徴収、収入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7" name="左矢印 196"/>
          <p:cNvSpPr/>
          <p:nvPr/>
        </p:nvSpPr>
        <p:spPr>
          <a:xfrm>
            <a:off x="6184752" y="2807153"/>
            <a:ext cx="432000" cy="953262"/>
          </a:xfrm>
          <a:prstGeom prst="leftArrow">
            <a:avLst>
              <a:gd name="adj1" fmla="val 63323"/>
              <a:gd name="adj2" fmla="val 38673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左矢印 197"/>
          <p:cNvSpPr/>
          <p:nvPr/>
        </p:nvSpPr>
        <p:spPr>
          <a:xfrm>
            <a:off x="6141321" y="4844662"/>
            <a:ext cx="468000" cy="576000"/>
          </a:xfrm>
          <a:prstGeom prst="leftArrow">
            <a:avLst>
              <a:gd name="adj1" fmla="val 50000"/>
              <a:gd name="adj2" fmla="val 41642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400776" y="3006362"/>
            <a:ext cx="216000" cy="226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正方形/長方形 198"/>
          <p:cNvSpPr/>
          <p:nvPr/>
        </p:nvSpPr>
        <p:spPr>
          <a:xfrm>
            <a:off x="6588224" y="3809974"/>
            <a:ext cx="180000" cy="627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角丸四角形 199"/>
          <p:cNvSpPr/>
          <p:nvPr/>
        </p:nvSpPr>
        <p:spPr>
          <a:xfrm>
            <a:off x="6741031" y="2147502"/>
            <a:ext cx="2223457" cy="3816000"/>
          </a:xfrm>
          <a:prstGeom prst="roundRect">
            <a:avLst>
              <a:gd name="adj" fmla="val 9200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6899934" y="2701501"/>
            <a:ext cx="1955566" cy="2076033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6895864" y="2782597"/>
            <a:ext cx="1492560" cy="286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500"/>
              </a:lnSpc>
              <a:defRPr/>
            </a:pPr>
            <a:r>
              <a:rPr lang="ja-JP" altLang="en-US" sz="1600" b="1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財政調整財源</a:t>
            </a:r>
            <a:endParaRPr lang="en-US" altLang="ja-JP" sz="1600" b="1" dirty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7002545" y="3162621"/>
            <a:ext cx="186899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5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・法人市民税</a:t>
            </a:r>
            <a:endParaRPr lang="en-US" altLang="ja-JP" sz="1500" dirty="0" smtClean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・固定資産税</a:t>
            </a:r>
            <a:endParaRPr lang="en-US" altLang="ja-JP" sz="1500" dirty="0" smtClean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1500" spc="-12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地方交付税相当額</a:t>
            </a:r>
            <a:endParaRPr lang="en-US" altLang="ja-JP" sz="1500" spc="-120" dirty="0" smtClean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（市町村算定分）</a:t>
            </a:r>
            <a:r>
              <a:rPr lang="en-US" altLang="ja-JP" sz="1050" baseline="760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endParaRPr lang="en-US" altLang="ja-JP" sz="900" baseline="76000" dirty="0" smtClean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>
              <a:defRPr/>
            </a:pPr>
            <a:r>
              <a:rPr lang="ja-JP" altLang="en-US" sz="1400" dirty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5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など</a:t>
            </a:r>
            <a:endParaRPr lang="en-US" altLang="ja-JP" sz="1500" dirty="0" smtClean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>
              <a:defRPr/>
            </a:pP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4,600</a:t>
            </a:r>
            <a:r>
              <a:rPr lang="ja-JP" altLang="en-US" sz="1600" dirty="0">
                <a:solidFill>
                  <a:schemeClr val="accent3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dirty="0">
              <a:solidFill>
                <a:schemeClr val="accent3">
                  <a:lumMod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6899934" y="4847982"/>
            <a:ext cx="1955566" cy="102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6940133" y="4864501"/>
            <a:ext cx="800219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ts val="17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目的税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7002545" y="5076636"/>
            <a:ext cx="18529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5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・都市計画税</a:t>
            </a:r>
            <a:endParaRPr lang="en-US" altLang="ja-JP" sz="15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・事業所税</a:t>
            </a:r>
            <a:endParaRPr lang="en-US" altLang="ja-JP" sz="15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>
              <a:defRPr/>
            </a:pPr>
            <a:r>
              <a:rPr lang="ja-JP" altLang="en-US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800</a:t>
            </a:r>
            <a:r>
              <a:rPr lang="ja-JP" altLang="en-US" sz="16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6795072" y="2147503"/>
            <a:ext cx="2024896" cy="553998"/>
          </a:xfrm>
          <a:prstGeom prst="rect">
            <a:avLst/>
          </a:prstGeom>
          <a:noFill/>
          <a:ln w="31750" cmpd="thinThick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大阪府が徴収、収入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（特別会計で管理）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6355271" y="3874523"/>
            <a:ext cx="402674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180975" indent="-180975">
              <a:lnSpc>
                <a:spcPts val="1700"/>
              </a:lnSpc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899592" y="620688"/>
            <a:ext cx="4826909" cy="481211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事務分担に応じた財源配分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0703" y="6372945"/>
            <a:ext cx="52589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地方交付税相当額（市町村算定分）は、大阪府の一般会計を通じて、特別会計で管理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063099" y="1854536"/>
            <a:ext cx="503590" cy="2509229"/>
          </a:xfrm>
          <a:prstGeom prst="rect">
            <a:avLst/>
          </a:prstGeom>
          <a:noFill/>
        </p:spPr>
        <p:txBody>
          <a:bodyPr vert="eaVert" wrap="squar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特別区の事務に見合う財源は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特別区に配分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9" name="テキスト ボックス 208"/>
          <p:cNvSpPr txBox="1"/>
          <p:nvPr/>
        </p:nvSpPr>
        <p:spPr>
          <a:xfrm>
            <a:off x="3054536" y="4777534"/>
            <a:ext cx="503590" cy="1602041"/>
          </a:xfrm>
          <a:prstGeom prst="rect">
            <a:avLst/>
          </a:prstGeom>
          <a:noFill/>
        </p:spPr>
        <p:txBody>
          <a:bodyPr vert="eaVert" wrap="square" lIns="36000" tIns="0" rIns="36000" bIns="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大阪市の担ってきた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役割の事務に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充当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大かっこ 36"/>
          <p:cNvSpPr/>
          <p:nvPr/>
        </p:nvSpPr>
        <p:spPr>
          <a:xfrm>
            <a:off x="963924" y="2537270"/>
            <a:ext cx="1717986" cy="817245"/>
          </a:xfrm>
          <a:prstGeom prst="bracketPair">
            <a:avLst>
              <a:gd name="adj" fmla="val 1045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敬老パス、子ども</a:t>
            </a:r>
            <a:r>
              <a:rPr lang="ja-JP" altLang="en-US" sz="14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医療費、</a:t>
            </a:r>
            <a:r>
              <a:rPr lang="ja-JP" altLang="en-US" sz="1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塾代</a:t>
            </a:r>
            <a:r>
              <a:rPr lang="ja-JP" altLang="en-US" sz="14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助成</a:t>
            </a:r>
            <a:endParaRPr lang="en-US" altLang="ja-JP" sz="1400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なども</a:t>
            </a:r>
            <a:r>
              <a:rPr lang="ja-JP" altLang="en-US" sz="14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含む</a:t>
            </a:r>
            <a:endParaRPr lang="en-US" altLang="ja-JP" sz="1400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右大かっこ 5"/>
          <p:cNvSpPr/>
          <p:nvPr/>
        </p:nvSpPr>
        <p:spPr>
          <a:xfrm>
            <a:off x="6064981" y="4799014"/>
            <a:ext cx="69472" cy="1074186"/>
          </a:xfrm>
          <a:prstGeom prst="rightBracket">
            <a:avLst>
              <a:gd name="adj" fmla="val 73458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大かっこ 64"/>
          <p:cNvSpPr/>
          <p:nvPr/>
        </p:nvSpPr>
        <p:spPr>
          <a:xfrm>
            <a:off x="6082417" y="2418959"/>
            <a:ext cx="68996" cy="2145985"/>
          </a:xfrm>
          <a:prstGeom prst="rightBracket">
            <a:avLst>
              <a:gd name="adj" fmla="val 73458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吹き出し 65"/>
          <p:cNvSpPr/>
          <p:nvPr/>
        </p:nvSpPr>
        <p:spPr>
          <a:xfrm>
            <a:off x="3851920" y="4363765"/>
            <a:ext cx="2255551" cy="352853"/>
          </a:xfrm>
          <a:prstGeom prst="wedgeRoundRectCallout">
            <a:avLst>
              <a:gd name="adj1" fmla="val -24029"/>
              <a:gd name="adj2" fmla="val -10349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最初の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年間は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47864" y="6559460"/>
            <a:ext cx="52589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（金額は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）年度一般会計決算ベース（一般財源））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41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71072" y="648724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sz="1600" dirty="0" smtClean="0"/>
              <a:t>3</a:t>
            </a:r>
            <a:endParaRPr lang="ja-JP" altLang="en-US" sz="16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282" y="484491"/>
            <a:ext cx="9180000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-40324" y="-3685"/>
            <a:ext cx="8926252" cy="498974"/>
          </a:xfrm>
          <a:prstGeom prst="rect">
            <a:avLst/>
          </a:prstGeom>
          <a:noFill/>
        </p:spPr>
        <p:txBody>
          <a:bodyPr wrap="square" tIns="36000" bIns="36000" rtlCol="0" anchor="ctr">
            <a:spAutoFit/>
          </a:bodyPr>
          <a:lstStyle/>
          <a:p>
            <a:pPr>
              <a:defRPr/>
            </a:pPr>
            <a:r>
              <a:rPr lang="ja-JP" altLang="en-US" sz="277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■特別区財政の見通し（財政シミュレーション）</a:t>
            </a:r>
            <a:endParaRPr lang="en-US" altLang="zh-TW" sz="277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139952" y="616913"/>
            <a:ext cx="4968552" cy="507831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bIns="0" rtlCol="0" anchor="ctr" anchorCtr="0">
            <a:spAutoFit/>
          </a:bodyPr>
          <a:lstStyle/>
          <a:p>
            <a:r>
              <a:rPr lang="en-US" altLang="ja-JP" sz="10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特別</a:t>
            </a:r>
            <a:r>
              <a:rPr lang="ja-JP" altLang="en-US" sz="1000" spc="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区の財政運営が将来的に成り立つのかなどを検証する</a:t>
            </a:r>
            <a:r>
              <a:rPr lang="ja-JP" altLang="en-US" sz="10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ための参考として、</a:t>
            </a:r>
            <a:endParaRPr lang="en-US" altLang="ja-JP" sz="1000" spc="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spc="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大阪市「今後の財政収支概算（粗い試算）」（</a:t>
            </a:r>
            <a:r>
              <a:rPr lang="en-US" altLang="ja-JP" sz="10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年３月版）の数値等を使用し、</a:t>
            </a:r>
            <a:endParaRPr lang="en-US" altLang="ja-JP" sz="1000" spc="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spc="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一定の前提をおいた上で作成</a:t>
            </a:r>
            <a:endParaRPr lang="en-US" altLang="ja-JP" sz="1000" spc="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二等辺三角形 65"/>
          <p:cNvSpPr/>
          <p:nvPr/>
        </p:nvSpPr>
        <p:spPr>
          <a:xfrm flipV="1">
            <a:off x="2904580" y="3769285"/>
            <a:ext cx="3111092" cy="27699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/>
          <p:cNvSpPr/>
          <p:nvPr/>
        </p:nvSpPr>
        <p:spPr>
          <a:xfrm>
            <a:off x="35264" y="751328"/>
            <a:ext cx="3816656" cy="3014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lvl="0" algn="ctr"/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特別区全体の収支</a:t>
            </a:r>
            <a:endParaRPr lang="ja-JP" altLang="en-US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 rotWithShape="1">
          <a:blip r:embed="rId2"/>
          <a:srcRect l="1391" r="1303"/>
          <a:stretch/>
        </p:blipFill>
        <p:spPr>
          <a:xfrm>
            <a:off x="179512" y="1579519"/>
            <a:ext cx="8856984" cy="2158171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 rotWithShape="1">
          <a:blip r:embed="rId3"/>
          <a:srcRect l="3776" r="1824"/>
          <a:stretch/>
        </p:blipFill>
        <p:spPr>
          <a:xfrm>
            <a:off x="107504" y="4396505"/>
            <a:ext cx="9001000" cy="220084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611560" y="2887317"/>
            <a:ext cx="23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3275856" y="2888155"/>
            <a:ext cx="57606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左右矢印 11"/>
          <p:cNvSpPr/>
          <p:nvPr/>
        </p:nvSpPr>
        <p:spPr>
          <a:xfrm>
            <a:off x="755576" y="1152712"/>
            <a:ext cx="8064896" cy="509694"/>
          </a:xfrm>
          <a:prstGeom prst="leftRightArrow">
            <a:avLst>
              <a:gd name="adj1" fmla="val 60400"/>
              <a:gd name="adj2" fmla="val 422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F68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設置コストなどを織り込んだ試算でも、収支不足は発生しない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4139952" y="2899191"/>
            <a:ext cx="4819354" cy="546303"/>
          </a:xfrm>
          <a:prstGeom prst="roundRect">
            <a:avLst>
              <a:gd name="adj" fmla="val 0"/>
            </a:avLst>
          </a:prstGeom>
          <a:noFill/>
          <a:ln w="12700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bIns="0" rtlCol="0" anchor="ctr" anchorCtr="0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ja-JP" sz="11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1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新型コロナウイルスによる今後の財政的な影響について</a:t>
            </a:r>
            <a:r>
              <a:rPr lang="en-US" altLang="ja-JP" sz="11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92075">
              <a:lnSpc>
                <a:spcPts val="1300"/>
              </a:lnSpc>
            </a:pPr>
            <a:r>
              <a:rPr lang="ja-JP" altLang="en-US" sz="11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税収等の動向や国からの財源措置を含め、適切な試算は現時点で困難だが、</a:t>
            </a:r>
            <a:endParaRPr lang="en-US" altLang="ja-JP" sz="1100" spc="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>
              <a:lnSpc>
                <a:spcPts val="1300"/>
              </a:lnSpc>
            </a:pPr>
            <a:r>
              <a:rPr lang="ja-JP" altLang="en-US" sz="1100" spc="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地方交付税や臨時の交付金等による相応の財源措置が想定される</a:t>
            </a:r>
            <a:endParaRPr lang="en-US" altLang="ja-JP" sz="1100" spc="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4282" y="1393750"/>
            <a:ext cx="804169" cy="256768"/>
          </a:xfrm>
          <a:prstGeom prst="rect">
            <a:avLst/>
          </a:prstGeom>
          <a:noFill/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236" tIns="45619" rIns="91236" bIns="45619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（億円）</a:t>
            </a:r>
            <a:endParaRPr lang="ja-JP" altLang="en-US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1031069" y="2708920"/>
            <a:ext cx="1884747" cy="646331"/>
          </a:xfrm>
          <a:prstGeom prst="wedgeRectCallout">
            <a:avLst>
              <a:gd name="adj1" fmla="val 29158"/>
              <a:gd name="adj2" fmla="val -932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大阪市独自の事業や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設置コスト・職員採用の増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も織り込んで試算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0" y="4318844"/>
            <a:ext cx="804169" cy="256768"/>
          </a:xfrm>
          <a:prstGeom prst="rect">
            <a:avLst/>
          </a:prstGeom>
          <a:noFill/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236" tIns="45619" rIns="91236" bIns="45619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（億円）</a:t>
            </a:r>
            <a:endParaRPr lang="ja-JP" altLang="en-US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5264" y="4033640"/>
            <a:ext cx="3816656" cy="2986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lvl="0" algn="ctr"/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財源活用可能額</a:t>
            </a:r>
            <a:r>
              <a:rPr lang="ja-JP" altLang="en-US" sz="1297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（区財政調整基金含む）</a:t>
            </a:r>
            <a:endParaRPr lang="ja-JP" altLang="en-US" sz="1297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39551" y="4277359"/>
            <a:ext cx="5112569" cy="251056"/>
          </a:xfrm>
          <a:prstGeom prst="rect">
            <a:avLst/>
          </a:prstGeom>
          <a:noFill/>
          <a:ln w="12700">
            <a:noFill/>
            <a:headEnd type="none" w="med" len="med"/>
            <a:tailEnd type="none" w="med" len="med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236" tIns="45619" rIns="91236" bIns="45619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72459" indent="-272459">
              <a:defRPr/>
            </a:pPr>
            <a:endParaRPr lang="en-US" altLang="ja-JP" sz="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12788" indent="-712788"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財源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活用可能額の実際の取扱いは、特別区長のマネジメントに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よる</a:t>
            </a:r>
            <a:endParaRPr lang="ja-JP" altLang="en-US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67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画面に合わせる (4:3)</PresentationFormat>
  <Paragraphs>110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2020-09-04T02:10:49Z</dcterms:modified>
</cp:coreProperties>
</file>