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1737" r:id="rId2"/>
    <p:sldId id="1741" r:id="rId3"/>
    <p:sldId id="1736" r:id="rId4"/>
    <p:sldId id="1739" r:id="rId5"/>
    <p:sldId id="1745" r:id="rId6"/>
    <p:sldId id="1742" r:id="rId7"/>
    <p:sldId id="1743" r:id="rId8"/>
    <p:sldId id="1744" r:id="rId9"/>
  </p:sldIdLst>
  <p:sldSz cx="10439400" cy="7559675"/>
  <p:notesSz cx="6807200" cy="9939338"/>
  <p:defaultTextStyle>
    <a:defPPr>
      <a:defRPr lang="ja-JP"/>
    </a:defPPr>
    <a:lvl1pPr marL="0" algn="l" defTabSz="1030529" rtl="0" eaLnBrk="1" latinLnBrk="0" hangingPunct="1">
      <a:defRPr kumimoji="1" sz="2029" kern="1200">
        <a:solidFill>
          <a:schemeClr val="tx1"/>
        </a:solidFill>
        <a:latin typeface="+mn-lt"/>
        <a:ea typeface="+mn-ea"/>
        <a:cs typeface="+mn-cs"/>
      </a:defRPr>
    </a:lvl1pPr>
    <a:lvl2pPr marL="515264" algn="l" defTabSz="1030529" rtl="0" eaLnBrk="1" latinLnBrk="0" hangingPunct="1">
      <a:defRPr kumimoji="1" sz="2029" kern="1200">
        <a:solidFill>
          <a:schemeClr val="tx1"/>
        </a:solidFill>
        <a:latin typeface="+mn-lt"/>
        <a:ea typeface="+mn-ea"/>
        <a:cs typeface="+mn-cs"/>
      </a:defRPr>
    </a:lvl2pPr>
    <a:lvl3pPr marL="1030529" algn="l" defTabSz="1030529" rtl="0" eaLnBrk="1" latinLnBrk="0" hangingPunct="1">
      <a:defRPr kumimoji="1" sz="2029" kern="1200">
        <a:solidFill>
          <a:schemeClr val="tx1"/>
        </a:solidFill>
        <a:latin typeface="+mn-lt"/>
        <a:ea typeface="+mn-ea"/>
        <a:cs typeface="+mn-cs"/>
      </a:defRPr>
    </a:lvl3pPr>
    <a:lvl4pPr marL="1545793" algn="l" defTabSz="1030529" rtl="0" eaLnBrk="1" latinLnBrk="0" hangingPunct="1">
      <a:defRPr kumimoji="1" sz="2029" kern="1200">
        <a:solidFill>
          <a:schemeClr val="tx1"/>
        </a:solidFill>
        <a:latin typeface="+mn-lt"/>
        <a:ea typeface="+mn-ea"/>
        <a:cs typeface="+mn-cs"/>
      </a:defRPr>
    </a:lvl4pPr>
    <a:lvl5pPr marL="2061058" algn="l" defTabSz="1030529" rtl="0" eaLnBrk="1" latinLnBrk="0" hangingPunct="1">
      <a:defRPr kumimoji="1" sz="2029" kern="1200">
        <a:solidFill>
          <a:schemeClr val="tx1"/>
        </a:solidFill>
        <a:latin typeface="+mn-lt"/>
        <a:ea typeface="+mn-ea"/>
        <a:cs typeface="+mn-cs"/>
      </a:defRPr>
    </a:lvl5pPr>
    <a:lvl6pPr marL="2576322" algn="l" defTabSz="1030529" rtl="0" eaLnBrk="1" latinLnBrk="0" hangingPunct="1">
      <a:defRPr kumimoji="1" sz="2029" kern="1200">
        <a:solidFill>
          <a:schemeClr val="tx1"/>
        </a:solidFill>
        <a:latin typeface="+mn-lt"/>
        <a:ea typeface="+mn-ea"/>
        <a:cs typeface="+mn-cs"/>
      </a:defRPr>
    </a:lvl6pPr>
    <a:lvl7pPr marL="3091586" algn="l" defTabSz="1030529" rtl="0" eaLnBrk="1" latinLnBrk="0" hangingPunct="1">
      <a:defRPr kumimoji="1" sz="2029" kern="1200">
        <a:solidFill>
          <a:schemeClr val="tx1"/>
        </a:solidFill>
        <a:latin typeface="+mn-lt"/>
        <a:ea typeface="+mn-ea"/>
        <a:cs typeface="+mn-cs"/>
      </a:defRPr>
    </a:lvl7pPr>
    <a:lvl8pPr marL="3606851" algn="l" defTabSz="1030529" rtl="0" eaLnBrk="1" latinLnBrk="0" hangingPunct="1">
      <a:defRPr kumimoji="1" sz="2029" kern="1200">
        <a:solidFill>
          <a:schemeClr val="tx1"/>
        </a:solidFill>
        <a:latin typeface="+mn-lt"/>
        <a:ea typeface="+mn-ea"/>
        <a:cs typeface="+mn-cs"/>
      </a:defRPr>
    </a:lvl8pPr>
    <a:lvl9pPr marL="4122115" algn="l" defTabSz="1030529" rtl="0" eaLnBrk="1" latinLnBrk="0" hangingPunct="1">
      <a:defRPr kumimoji="1" sz="202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28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8D2"/>
    <a:srgbClr val="D0EAB4"/>
    <a:srgbClr val="AFDC7E"/>
    <a:srgbClr val="FF8F8F"/>
    <a:srgbClr val="F68222"/>
    <a:srgbClr val="DBEEF4"/>
    <a:srgbClr val="C96009"/>
    <a:srgbClr val="070A97"/>
    <a:srgbClr val="FFFD73"/>
    <a:srgbClr val="8841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35" autoAdjust="0"/>
    <p:restoredTop sz="94434" autoAdjust="0"/>
  </p:normalViewPr>
  <p:slideViewPr>
    <p:cSldViewPr>
      <p:cViewPr varScale="1">
        <p:scale>
          <a:sx n="63" d="100"/>
          <a:sy n="63" d="100"/>
        </p:scale>
        <p:origin x="1536" y="60"/>
      </p:cViewPr>
      <p:guideLst>
        <p:guide orient="horz" pos="2381"/>
        <p:guide pos="32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-2916" y="-102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6" cy="496888"/>
          </a:xfrm>
          <a:prstGeom prst="rect">
            <a:avLst/>
          </a:prstGeom>
        </p:spPr>
        <p:txBody>
          <a:bodyPr vert="horz" lIns="91387" tIns="45693" rIns="91387" bIns="4569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9" y="0"/>
            <a:ext cx="2949576" cy="496888"/>
          </a:xfrm>
          <a:prstGeom prst="rect">
            <a:avLst/>
          </a:prstGeom>
        </p:spPr>
        <p:txBody>
          <a:bodyPr vert="horz" lIns="91387" tIns="45693" rIns="91387" bIns="45693" rtlCol="0"/>
          <a:lstStyle>
            <a:lvl1pPr algn="r">
              <a:defRPr sz="1200"/>
            </a:lvl1pPr>
          </a:lstStyle>
          <a:p>
            <a:fld id="{B97A48F3-A724-4C50-AB8C-62AD5A6214D2}" type="datetimeFigureOut">
              <a:rPr kumimoji="1" lang="ja-JP" altLang="en-US" smtClean="0"/>
              <a:pPr/>
              <a:t>2020/9/8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5"/>
            <a:ext cx="2949576" cy="496887"/>
          </a:xfrm>
          <a:prstGeom prst="rect">
            <a:avLst/>
          </a:prstGeom>
        </p:spPr>
        <p:txBody>
          <a:bodyPr vert="horz" lIns="91387" tIns="45693" rIns="91387" bIns="4569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9" y="9440865"/>
            <a:ext cx="2949576" cy="496887"/>
          </a:xfrm>
          <a:prstGeom prst="rect">
            <a:avLst/>
          </a:prstGeom>
        </p:spPr>
        <p:txBody>
          <a:bodyPr vert="horz" lIns="91387" tIns="45693" rIns="91387" bIns="45693" rtlCol="0" anchor="b"/>
          <a:lstStyle>
            <a:lvl1pPr algn="r">
              <a:defRPr sz="1200"/>
            </a:lvl1pPr>
          </a:lstStyle>
          <a:p>
            <a:fld id="{2809F5EA-51D7-4105-B835-3B3227DB692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426103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786" cy="496967"/>
          </a:xfrm>
          <a:prstGeom prst="rect">
            <a:avLst/>
          </a:prstGeom>
        </p:spPr>
        <p:txBody>
          <a:bodyPr vert="horz" lIns="91387" tIns="45693" rIns="91387" bIns="4569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6967"/>
          </a:xfrm>
          <a:prstGeom prst="rect">
            <a:avLst/>
          </a:prstGeom>
        </p:spPr>
        <p:txBody>
          <a:bodyPr vert="horz" lIns="91387" tIns="45693" rIns="91387" bIns="45693" rtlCol="0"/>
          <a:lstStyle>
            <a:lvl1pPr algn="r">
              <a:defRPr sz="1200"/>
            </a:lvl1pPr>
          </a:lstStyle>
          <a:p>
            <a:fld id="{08113AC0-15A0-4DAC-9951-D33C541E6C7A}" type="datetimeFigureOut">
              <a:rPr kumimoji="1" lang="ja-JP" altLang="en-US" smtClean="0"/>
              <a:pPr/>
              <a:t>2020/9/8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830263" y="746125"/>
            <a:ext cx="51466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87" tIns="45693" rIns="91387" bIns="4569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93"/>
            <a:ext cx="5445760" cy="4472702"/>
          </a:xfrm>
          <a:prstGeom prst="rect">
            <a:avLst/>
          </a:prstGeom>
        </p:spPr>
        <p:txBody>
          <a:bodyPr vert="horz" lIns="91387" tIns="45693" rIns="91387" bIns="45693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647"/>
            <a:ext cx="2949786" cy="496967"/>
          </a:xfrm>
          <a:prstGeom prst="rect">
            <a:avLst/>
          </a:prstGeom>
        </p:spPr>
        <p:txBody>
          <a:bodyPr vert="horz" lIns="91387" tIns="45693" rIns="91387" bIns="4569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6967"/>
          </a:xfrm>
          <a:prstGeom prst="rect">
            <a:avLst/>
          </a:prstGeom>
        </p:spPr>
        <p:txBody>
          <a:bodyPr vert="horz" lIns="91387" tIns="45693" rIns="91387" bIns="45693" rtlCol="0" anchor="b"/>
          <a:lstStyle>
            <a:lvl1pPr algn="r">
              <a:defRPr sz="1200"/>
            </a:lvl1pPr>
          </a:lstStyle>
          <a:p>
            <a:fld id="{C81005DB-AF70-41D7-A185-2905A016DB4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485002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1030529" rtl="0" eaLnBrk="1" latinLnBrk="0" hangingPunct="1">
      <a:defRPr kumimoji="1" sz="1352" kern="1200">
        <a:solidFill>
          <a:schemeClr val="tx1"/>
        </a:solidFill>
        <a:latin typeface="+mn-lt"/>
        <a:ea typeface="+mn-ea"/>
        <a:cs typeface="+mn-cs"/>
      </a:defRPr>
    </a:lvl1pPr>
    <a:lvl2pPr marL="515264" algn="l" defTabSz="1030529" rtl="0" eaLnBrk="1" latinLnBrk="0" hangingPunct="1">
      <a:defRPr kumimoji="1" sz="1352" kern="1200">
        <a:solidFill>
          <a:schemeClr val="tx1"/>
        </a:solidFill>
        <a:latin typeface="+mn-lt"/>
        <a:ea typeface="+mn-ea"/>
        <a:cs typeface="+mn-cs"/>
      </a:defRPr>
    </a:lvl2pPr>
    <a:lvl3pPr marL="1030529" algn="l" defTabSz="1030529" rtl="0" eaLnBrk="1" latinLnBrk="0" hangingPunct="1">
      <a:defRPr kumimoji="1" sz="1352" kern="1200">
        <a:solidFill>
          <a:schemeClr val="tx1"/>
        </a:solidFill>
        <a:latin typeface="+mn-lt"/>
        <a:ea typeface="+mn-ea"/>
        <a:cs typeface="+mn-cs"/>
      </a:defRPr>
    </a:lvl3pPr>
    <a:lvl4pPr marL="1545793" algn="l" defTabSz="1030529" rtl="0" eaLnBrk="1" latinLnBrk="0" hangingPunct="1">
      <a:defRPr kumimoji="1" sz="1352" kern="1200">
        <a:solidFill>
          <a:schemeClr val="tx1"/>
        </a:solidFill>
        <a:latin typeface="+mn-lt"/>
        <a:ea typeface="+mn-ea"/>
        <a:cs typeface="+mn-cs"/>
      </a:defRPr>
    </a:lvl4pPr>
    <a:lvl5pPr marL="2061058" algn="l" defTabSz="1030529" rtl="0" eaLnBrk="1" latinLnBrk="0" hangingPunct="1">
      <a:defRPr kumimoji="1" sz="1352" kern="1200">
        <a:solidFill>
          <a:schemeClr val="tx1"/>
        </a:solidFill>
        <a:latin typeface="+mn-lt"/>
        <a:ea typeface="+mn-ea"/>
        <a:cs typeface="+mn-cs"/>
      </a:defRPr>
    </a:lvl5pPr>
    <a:lvl6pPr marL="2576322" algn="l" defTabSz="1030529" rtl="0" eaLnBrk="1" latinLnBrk="0" hangingPunct="1">
      <a:defRPr kumimoji="1" sz="1352" kern="1200">
        <a:solidFill>
          <a:schemeClr val="tx1"/>
        </a:solidFill>
        <a:latin typeface="+mn-lt"/>
        <a:ea typeface="+mn-ea"/>
        <a:cs typeface="+mn-cs"/>
      </a:defRPr>
    </a:lvl6pPr>
    <a:lvl7pPr marL="3091586" algn="l" defTabSz="1030529" rtl="0" eaLnBrk="1" latinLnBrk="0" hangingPunct="1">
      <a:defRPr kumimoji="1" sz="1352" kern="1200">
        <a:solidFill>
          <a:schemeClr val="tx1"/>
        </a:solidFill>
        <a:latin typeface="+mn-lt"/>
        <a:ea typeface="+mn-ea"/>
        <a:cs typeface="+mn-cs"/>
      </a:defRPr>
    </a:lvl7pPr>
    <a:lvl8pPr marL="3606851" algn="l" defTabSz="1030529" rtl="0" eaLnBrk="1" latinLnBrk="0" hangingPunct="1">
      <a:defRPr kumimoji="1" sz="1352" kern="1200">
        <a:solidFill>
          <a:schemeClr val="tx1"/>
        </a:solidFill>
        <a:latin typeface="+mn-lt"/>
        <a:ea typeface="+mn-ea"/>
        <a:cs typeface="+mn-cs"/>
      </a:defRPr>
    </a:lvl8pPr>
    <a:lvl9pPr marL="4122115" algn="l" defTabSz="1030529" rtl="0" eaLnBrk="1" latinLnBrk="0" hangingPunct="1">
      <a:defRPr kumimoji="1" sz="135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830263" y="746125"/>
            <a:ext cx="5146675" cy="37274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1005DB-AF70-41D7-A185-2905A016DB4F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59604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830263" y="746125"/>
            <a:ext cx="5146675" cy="37274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1005DB-AF70-41D7-A185-2905A016DB4F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84284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830263" y="746125"/>
            <a:ext cx="5146675" cy="37274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1005DB-AF70-41D7-A185-2905A016DB4F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27745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830263" y="746125"/>
            <a:ext cx="5146675" cy="37274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1005DB-AF70-41D7-A185-2905A016DB4F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13012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830263" y="746125"/>
            <a:ext cx="5146675" cy="37274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1005DB-AF70-41D7-A185-2905A016DB4F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82145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830263" y="746125"/>
            <a:ext cx="5146675" cy="37274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1005DB-AF70-41D7-A185-2905A016DB4F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6854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830263" y="746125"/>
            <a:ext cx="5146675" cy="37274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1005DB-AF70-41D7-A185-2905A016DB4F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2191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82955" y="2348400"/>
            <a:ext cx="8873490" cy="1620430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65910" y="4283817"/>
            <a:ext cx="7307580" cy="193191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22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44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066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088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10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132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15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17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8DF2E-C626-449A-95C6-AF4E64FD5D38}" type="datetime1">
              <a:rPr kumimoji="1" lang="ja-JP" altLang="en-US" smtClean="0"/>
              <a:t>2020/9/8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8072808" y="7150987"/>
            <a:ext cx="2435860" cy="402483"/>
          </a:xfrm>
          <a:prstGeom prst="rect">
            <a:avLst/>
          </a:prstGeom>
        </p:spPr>
        <p:txBody>
          <a:bodyPr anchor="b" anchorCtr="0"/>
          <a:lstStyle>
            <a:lvl1pPr algn="r">
              <a:defRPr sz="1977" b="1"/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9D0E4-7358-4606-B454-E54057042102}" type="datetime1">
              <a:rPr kumimoji="1" lang="ja-JP" altLang="en-US" smtClean="0"/>
              <a:t>2020/9/8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8072808" y="7150987"/>
            <a:ext cx="2435860" cy="402483"/>
          </a:xfrm>
          <a:prstGeom prst="rect">
            <a:avLst/>
          </a:prstGeom>
        </p:spPr>
        <p:txBody>
          <a:bodyPr anchor="b" anchorCtr="0"/>
          <a:lstStyle>
            <a:lvl1pPr algn="r">
              <a:defRPr sz="1977" b="1"/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568565" y="302739"/>
            <a:ext cx="2348865" cy="6450223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21971" y="302739"/>
            <a:ext cx="6872605" cy="645022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07FE3-9A89-4D57-8E19-D87C222707F5}" type="datetime1">
              <a:rPr kumimoji="1" lang="ja-JP" altLang="en-US" smtClean="0"/>
              <a:t>2020/9/8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8072808" y="7150987"/>
            <a:ext cx="2435860" cy="402483"/>
          </a:xfrm>
          <a:prstGeom prst="rect">
            <a:avLst/>
          </a:prstGeom>
        </p:spPr>
        <p:txBody>
          <a:bodyPr anchor="b" anchorCtr="0"/>
          <a:lstStyle>
            <a:lvl1pPr algn="r">
              <a:defRPr sz="1977" b="1"/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1627-7E9E-4DE1-B868-CBE32F784886}" type="datetime1">
              <a:rPr kumimoji="1" lang="ja-JP" altLang="en-US" smtClean="0"/>
              <a:t>2020/9/8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8072808" y="7150987"/>
            <a:ext cx="2435860" cy="402483"/>
          </a:xfrm>
          <a:prstGeom prst="rect">
            <a:avLst/>
          </a:prstGeom>
        </p:spPr>
        <p:txBody>
          <a:bodyPr anchor="b" anchorCtr="0"/>
          <a:lstStyle>
            <a:lvl1pPr algn="r">
              <a:defRPr sz="1977" b="1"/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24641" y="4857793"/>
            <a:ext cx="8873490" cy="1501435"/>
          </a:xfrm>
        </p:spPr>
        <p:txBody>
          <a:bodyPr anchor="t"/>
          <a:lstStyle>
            <a:lvl1pPr algn="l">
              <a:defRPr sz="4394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824641" y="3204114"/>
            <a:ext cx="8873490" cy="1653678"/>
          </a:xfrm>
        </p:spPr>
        <p:txBody>
          <a:bodyPr anchor="b"/>
          <a:lstStyle>
            <a:lvl1pPr marL="0" indent="0">
              <a:buNone/>
              <a:defRPr sz="2197">
                <a:solidFill>
                  <a:schemeClr val="tx1">
                    <a:tint val="75000"/>
                  </a:schemeClr>
                </a:solidFill>
              </a:defRPr>
            </a:lvl1pPr>
            <a:lvl2pPr marL="502208" indent="0">
              <a:buNone/>
              <a:defRPr sz="1977">
                <a:solidFill>
                  <a:schemeClr val="tx1">
                    <a:tint val="75000"/>
                  </a:schemeClr>
                </a:solidFill>
              </a:defRPr>
            </a:lvl2pPr>
            <a:lvl3pPr marL="1004415" indent="0">
              <a:buNone/>
              <a:defRPr sz="1758">
                <a:solidFill>
                  <a:schemeClr val="tx1">
                    <a:tint val="75000"/>
                  </a:schemeClr>
                </a:solidFill>
              </a:defRPr>
            </a:lvl3pPr>
            <a:lvl4pPr marL="1506623" indent="0">
              <a:buNone/>
              <a:defRPr sz="1538">
                <a:solidFill>
                  <a:schemeClr val="tx1">
                    <a:tint val="75000"/>
                  </a:schemeClr>
                </a:solidFill>
              </a:defRPr>
            </a:lvl4pPr>
            <a:lvl5pPr marL="2008830" indent="0">
              <a:buNone/>
              <a:defRPr sz="1538">
                <a:solidFill>
                  <a:schemeClr val="tx1">
                    <a:tint val="75000"/>
                  </a:schemeClr>
                </a:solidFill>
              </a:defRPr>
            </a:lvl5pPr>
            <a:lvl6pPr marL="2511038" indent="0">
              <a:buNone/>
              <a:defRPr sz="1538">
                <a:solidFill>
                  <a:schemeClr val="tx1">
                    <a:tint val="75000"/>
                  </a:schemeClr>
                </a:solidFill>
              </a:defRPr>
            </a:lvl6pPr>
            <a:lvl7pPr marL="3013246" indent="0">
              <a:buNone/>
              <a:defRPr sz="1538">
                <a:solidFill>
                  <a:schemeClr val="tx1">
                    <a:tint val="75000"/>
                  </a:schemeClr>
                </a:solidFill>
              </a:defRPr>
            </a:lvl7pPr>
            <a:lvl8pPr marL="3515454" indent="0">
              <a:buNone/>
              <a:defRPr sz="1538">
                <a:solidFill>
                  <a:schemeClr val="tx1">
                    <a:tint val="75000"/>
                  </a:schemeClr>
                </a:solidFill>
              </a:defRPr>
            </a:lvl8pPr>
            <a:lvl9pPr marL="4017661" indent="0">
              <a:buNone/>
              <a:defRPr sz="153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BEA13-3E2C-4D59-B0A0-3A77189B3A81}" type="datetime1">
              <a:rPr kumimoji="1" lang="ja-JP" altLang="en-US" smtClean="0"/>
              <a:t>2020/9/8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8072808" y="7150987"/>
            <a:ext cx="2435860" cy="402483"/>
          </a:xfrm>
          <a:prstGeom prst="rect">
            <a:avLst/>
          </a:prstGeom>
        </p:spPr>
        <p:txBody>
          <a:bodyPr anchor="b" anchorCtr="0"/>
          <a:lstStyle>
            <a:lvl1pPr algn="r">
              <a:defRPr sz="1977" b="1"/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21970" y="1763925"/>
            <a:ext cx="4610735" cy="4989036"/>
          </a:xfrm>
        </p:spPr>
        <p:txBody>
          <a:bodyPr/>
          <a:lstStyle>
            <a:lvl1pPr>
              <a:defRPr sz="3075"/>
            </a:lvl1pPr>
            <a:lvl2pPr>
              <a:defRPr sz="2637"/>
            </a:lvl2pPr>
            <a:lvl3pPr>
              <a:defRPr sz="2197"/>
            </a:lvl3pPr>
            <a:lvl4pPr>
              <a:defRPr sz="1977"/>
            </a:lvl4pPr>
            <a:lvl5pPr>
              <a:defRPr sz="1977"/>
            </a:lvl5pPr>
            <a:lvl6pPr>
              <a:defRPr sz="1977"/>
            </a:lvl6pPr>
            <a:lvl7pPr>
              <a:defRPr sz="1977"/>
            </a:lvl7pPr>
            <a:lvl8pPr>
              <a:defRPr sz="1977"/>
            </a:lvl8pPr>
            <a:lvl9pPr>
              <a:defRPr sz="1977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306695" y="1763925"/>
            <a:ext cx="4610735" cy="4989036"/>
          </a:xfrm>
        </p:spPr>
        <p:txBody>
          <a:bodyPr/>
          <a:lstStyle>
            <a:lvl1pPr>
              <a:defRPr sz="3075"/>
            </a:lvl1pPr>
            <a:lvl2pPr>
              <a:defRPr sz="2637"/>
            </a:lvl2pPr>
            <a:lvl3pPr>
              <a:defRPr sz="2197"/>
            </a:lvl3pPr>
            <a:lvl4pPr>
              <a:defRPr sz="1977"/>
            </a:lvl4pPr>
            <a:lvl5pPr>
              <a:defRPr sz="1977"/>
            </a:lvl5pPr>
            <a:lvl6pPr>
              <a:defRPr sz="1977"/>
            </a:lvl6pPr>
            <a:lvl7pPr>
              <a:defRPr sz="1977"/>
            </a:lvl7pPr>
            <a:lvl8pPr>
              <a:defRPr sz="1977"/>
            </a:lvl8pPr>
            <a:lvl9pPr>
              <a:defRPr sz="1977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2A374-3C37-40E1-A128-4F28445DBD7A}" type="datetime1">
              <a:rPr kumimoji="1" lang="ja-JP" altLang="en-US" smtClean="0"/>
              <a:t>2020/9/8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スライド番号プレースホルダー 5"/>
          <p:cNvSpPr txBox="1">
            <a:spLocks/>
          </p:cNvSpPr>
          <p:nvPr userDrawn="1"/>
        </p:nvSpPr>
        <p:spPr>
          <a:xfrm>
            <a:off x="8072808" y="7150987"/>
            <a:ext cx="2435860" cy="402483"/>
          </a:xfrm>
          <a:prstGeom prst="rect">
            <a:avLst/>
          </a:prstGeom>
        </p:spPr>
        <p:txBody>
          <a:bodyPr anchor="b" anchorCtr="0"/>
          <a:lstStyle>
            <a:defPPr>
              <a:defRPr lang="ja-JP"/>
            </a:defPPr>
            <a:lvl1pPr marL="0" algn="r" defTabSz="914400" rtl="0" eaLnBrk="1" latinLnBrk="0" hangingPunct="1">
              <a:defRPr kumimoji="1" sz="1100" b="1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4AC9B83D-17C3-4F2E-B0BA-D155CD364A7C}" type="slidenum">
              <a:rPr lang="ja-JP" altLang="en-US" sz="1977" smtClean="0"/>
              <a:pPr>
                <a:defRPr/>
              </a:pPr>
              <a:t>‹#›</a:t>
            </a:fld>
            <a:endParaRPr lang="ja-JP" altLang="en-US" sz="1977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21971" y="1692179"/>
            <a:ext cx="4612548" cy="705219"/>
          </a:xfrm>
        </p:spPr>
        <p:txBody>
          <a:bodyPr anchor="b"/>
          <a:lstStyle>
            <a:lvl1pPr marL="0" indent="0">
              <a:buNone/>
              <a:defRPr sz="2637" b="1"/>
            </a:lvl1pPr>
            <a:lvl2pPr marL="502208" indent="0">
              <a:buNone/>
              <a:defRPr sz="2197" b="1"/>
            </a:lvl2pPr>
            <a:lvl3pPr marL="1004415" indent="0">
              <a:buNone/>
              <a:defRPr sz="1977" b="1"/>
            </a:lvl3pPr>
            <a:lvl4pPr marL="1506623" indent="0">
              <a:buNone/>
              <a:defRPr sz="1758" b="1"/>
            </a:lvl4pPr>
            <a:lvl5pPr marL="2008830" indent="0">
              <a:buNone/>
              <a:defRPr sz="1758" b="1"/>
            </a:lvl5pPr>
            <a:lvl6pPr marL="2511038" indent="0">
              <a:buNone/>
              <a:defRPr sz="1758" b="1"/>
            </a:lvl6pPr>
            <a:lvl7pPr marL="3013246" indent="0">
              <a:buNone/>
              <a:defRPr sz="1758" b="1"/>
            </a:lvl7pPr>
            <a:lvl8pPr marL="3515454" indent="0">
              <a:buNone/>
              <a:defRPr sz="1758" b="1"/>
            </a:lvl8pPr>
            <a:lvl9pPr marL="4017661" indent="0">
              <a:buNone/>
              <a:defRPr sz="1758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21971" y="2397398"/>
            <a:ext cx="4612548" cy="4355563"/>
          </a:xfrm>
        </p:spPr>
        <p:txBody>
          <a:bodyPr/>
          <a:lstStyle>
            <a:lvl1pPr>
              <a:defRPr sz="2637"/>
            </a:lvl1pPr>
            <a:lvl2pPr>
              <a:defRPr sz="2197"/>
            </a:lvl2pPr>
            <a:lvl3pPr>
              <a:defRPr sz="1977"/>
            </a:lvl3pPr>
            <a:lvl4pPr>
              <a:defRPr sz="1758"/>
            </a:lvl4pPr>
            <a:lvl5pPr>
              <a:defRPr sz="1758"/>
            </a:lvl5pPr>
            <a:lvl6pPr>
              <a:defRPr sz="1758"/>
            </a:lvl6pPr>
            <a:lvl7pPr>
              <a:defRPr sz="1758"/>
            </a:lvl7pPr>
            <a:lvl8pPr>
              <a:defRPr sz="1758"/>
            </a:lvl8pPr>
            <a:lvl9pPr>
              <a:defRPr sz="1758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303071" y="1692179"/>
            <a:ext cx="4614360" cy="705219"/>
          </a:xfrm>
        </p:spPr>
        <p:txBody>
          <a:bodyPr anchor="b"/>
          <a:lstStyle>
            <a:lvl1pPr marL="0" indent="0">
              <a:buNone/>
              <a:defRPr sz="2637" b="1"/>
            </a:lvl1pPr>
            <a:lvl2pPr marL="502208" indent="0">
              <a:buNone/>
              <a:defRPr sz="2197" b="1"/>
            </a:lvl2pPr>
            <a:lvl3pPr marL="1004415" indent="0">
              <a:buNone/>
              <a:defRPr sz="1977" b="1"/>
            </a:lvl3pPr>
            <a:lvl4pPr marL="1506623" indent="0">
              <a:buNone/>
              <a:defRPr sz="1758" b="1"/>
            </a:lvl4pPr>
            <a:lvl5pPr marL="2008830" indent="0">
              <a:buNone/>
              <a:defRPr sz="1758" b="1"/>
            </a:lvl5pPr>
            <a:lvl6pPr marL="2511038" indent="0">
              <a:buNone/>
              <a:defRPr sz="1758" b="1"/>
            </a:lvl6pPr>
            <a:lvl7pPr marL="3013246" indent="0">
              <a:buNone/>
              <a:defRPr sz="1758" b="1"/>
            </a:lvl7pPr>
            <a:lvl8pPr marL="3515454" indent="0">
              <a:buNone/>
              <a:defRPr sz="1758" b="1"/>
            </a:lvl8pPr>
            <a:lvl9pPr marL="4017661" indent="0">
              <a:buNone/>
              <a:defRPr sz="1758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303071" y="2397398"/>
            <a:ext cx="4614360" cy="4355563"/>
          </a:xfrm>
        </p:spPr>
        <p:txBody>
          <a:bodyPr/>
          <a:lstStyle>
            <a:lvl1pPr>
              <a:defRPr sz="2637"/>
            </a:lvl1pPr>
            <a:lvl2pPr>
              <a:defRPr sz="2197"/>
            </a:lvl2pPr>
            <a:lvl3pPr>
              <a:defRPr sz="1977"/>
            </a:lvl3pPr>
            <a:lvl4pPr>
              <a:defRPr sz="1758"/>
            </a:lvl4pPr>
            <a:lvl5pPr>
              <a:defRPr sz="1758"/>
            </a:lvl5pPr>
            <a:lvl6pPr>
              <a:defRPr sz="1758"/>
            </a:lvl6pPr>
            <a:lvl7pPr>
              <a:defRPr sz="1758"/>
            </a:lvl7pPr>
            <a:lvl8pPr>
              <a:defRPr sz="1758"/>
            </a:lvl8pPr>
            <a:lvl9pPr>
              <a:defRPr sz="1758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06F76-72DB-4307-AD63-F73B80F63BDE}" type="datetime1">
              <a:rPr kumimoji="1" lang="ja-JP" altLang="en-US" smtClean="0"/>
              <a:t>2020/9/8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8072808" y="7150987"/>
            <a:ext cx="2435860" cy="402483"/>
          </a:xfrm>
          <a:prstGeom prst="rect">
            <a:avLst/>
          </a:prstGeom>
        </p:spPr>
        <p:txBody>
          <a:bodyPr anchor="b" anchorCtr="0"/>
          <a:lstStyle>
            <a:lvl1pPr algn="r">
              <a:defRPr sz="1977" b="1"/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05D0F-CB66-4948-9CAE-CB3654FABB72}" type="datetime1">
              <a:rPr kumimoji="1" lang="ja-JP" altLang="en-US" smtClean="0"/>
              <a:t>2020/9/8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8072808" y="7150987"/>
            <a:ext cx="2435860" cy="402483"/>
          </a:xfrm>
          <a:prstGeom prst="rect">
            <a:avLst/>
          </a:prstGeom>
        </p:spPr>
        <p:txBody>
          <a:bodyPr anchor="b" anchorCtr="0"/>
          <a:lstStyle>
            <a:lvl1pPr algn="r">
              <a:defRPr sz="1977" b="1"/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B3623-C140-4299-B098-C28FA27FDA83}" type="datetime1">
              <a:rPr kumimoji="1" lang="ja-JP" altLang="en-US" smtClean="0"/>
              <a:t>2020/9/8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8072808" y="7150987"/>
            <a:ext cx="2435860" cy="402483"/>
          </a:xfrm>
          <a:prstGeom prst="rect">
            <a:avLst/>
          </a:prstGeom>
        </p:spPr>
        <p:txBody>
          <a:bodyPr anchor="b" anchorCtr="0"/>
          <a:lstStyle>
            <a:lvl1pPr algn="r">
              <a:defRPr sz="1977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21971" y="300988"/>
            <a:ext cx="3434490" cy="1280945"/>
          </a:xfrm>
        </p:spPr>
        <p:txBody>
          <a:bodyPr anchor="b"/>
          <a:lstStyle>
            <a:lvl1pPr algn="l">
              <a:defRPr sz="2197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081516" y="300989"/>
            <a:ext cx="5835914" cy="6451973"/>
          </a:xfrm>
        </p:spPr>
        <p:txBody>
          <a:bodyPr/>
          <a:lstStyle>
            <a:lvl1pPr>
              <a:defRPr sz="3515"/>
            </a:lvl1pPr>
            <a:lvl2pPr>
              <a:defRPr sz="3075"/>
            </a:lvl2pPr>
            <a:lvl3pPr>
              <a:defRPr sz="2637"/>
            </a:lvl3pPr>
            <a:lvl4pPr>
              <a:defRPr sz="2197"/>
            </a:lvl4pPr>
            <a:lvl5pPr>
              <a:defRPr sz="2197"/>
            </a:lvl5pPr>
            <a:lvl6pPr>
              <a:defRPr sz="2197"/>
            </a:lvl6pPr>
            <a:lvl7pPr>
              <a:defRPr sz="2197"/>
            </a:lvl7pPr>
            <a:lvl8pPr>
              <a:defRPr sz="2197"/>
            </a:lvl8pPr>
            <a:lvl9pPr>
              <a:defRPr sz="2197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21971" y="1581933"/>
            <a:ext cx="3434490" cy="5171028"/>
          </a:xfrm>
        </p:spPr>
        <p:txBody>
          <a:bodyPr/>
          <a:lstStyle>
            <a:lvl1pPr marL="0" indent="0">
              <a:buNone/>
              <a:defRPr sz="1538"/>
            </a:lvl1pPr>
            <a:lvl2pPr marL="502208" indent="0">
              <a:buNone/>
              <a:defRPr sz="1318"/>
            </a:lvl2pPr>
            <a:lvl3pPr marL="1004415" indent="0">
              <a:buNone/>
              <a:defRPr sz="1098"/>
            </a:lvl3pPr>
            <a:lvl4pPr marL="1506623" indent="0">
              <a:buNone/>
              <a:defRPr sz="989"/>
            </a:lvl4pPr>
            <a:lvl5pPr marL="2008830" indent="0">
              <a:buNone/>
              <a:defRPr sz="989"/>
            </a:lvl5pPr>
            <a:lvl6pPr marL="2511038" indent="0">
              <a:buNone/>
              <a:defRPr sz="989"/>
            </a:lvl6pPr>
            <a:lvl7pPr marL="3013246" indent="0">
              <a:buNone/>
              <a:defRPr sz="989"/>
            </a:lvl7pPr>
            <a:lvl8pPr marL="3515454" indent="0">
              <a:buNone/>
              <a:defRPr sz="989"/>
            </a:lvl8pPr>
            <a:lvl9pPr marL="4017661" indent="0">
              <a:buNone/>
              <a:defRPr sz="989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93B6C-AFAC-4999-98D4-6911CC960745}" type="datetime1">
              <a:rPr kumimoji="1" lang="ja-JP" altLang="en-US" smtClean="0"/>
              <a:t>2020/9/8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8072808" y="7150987"/>
            <a:ext cx="2435860" cy="402483"/>
          </a:xfrm>
          <a:prstGeom prst="rect">
            <a:avLst/>
          </a:prstGeom>
        </p:spPr>
        <p:txBody>
          <a:bodyPr anchor="b" anchorCtr="0"/>
          <a:lstStyle>
            <a:lvl1pPr algn="r">
              <a:defRPr sz="1977" b="1"/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46195" y="5291772"/>
            <a:ext cx="6263640" cy="624724"/>
          </a:xfrm>
        </p:spPr>
        <p:txBody>
          <a:bodyPr anchor="b"/>
          <a:lstStyle>
            <a:lvl1pPr algn="l">
              <a:defRPr sz="2197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046195" y="675472"/>
            <a:ext cx="6263640" cy="4535805"/>
          </a:xfrm>
        </p:spPr>
        <p:txBody>
          <a:bodyPr/>
          <a:lstStyle>
            <a:lvl1pPr marL="0" indent="0">
              <a:buNone/>
              <a:defRPr sz="3515"/>
            </a:lvl1pPr>
            <a:lvl2pPr marL="502208" indent="0">
              <a:buNone/>
              <a:defRPr sz="3075"/>
            </a:lvl2pPr>
            <a:lvl3pPr marL="1004415" indent="0">
              <a:buNone/>
              <a:defRPr sz="2637"/>
            </a:lvl3pPr>
            <a:lvl4pPr marL="1506623" indent="0">
              <a:buNone/>
              <a:defRPr sz="2197"/>
            </a:lvl4pPr>
            <a:lvl5pPr marL="2008830" indent="0">
              <a:buNone/>
              <a:defRPr sz="2197"/>
            </a:lvl5pPr>
            <a:lvl6pPr marL="2511038" indent="0">
              <a:buNone/>
              <a:defRPr sz="2197"/>
            </a:lvl6pPr>
            <a:lvl7pPr marL="3013246" indent="0">
              <a:buNone/>
              <a:defRPr sz="2197"/>
            </a:lvl7pPr>
            <a:lvl8pPr marL="3515454" indent="0">
              <a:buNone/>
              <a:defRPr sz="2197"/>
            </a:lvl8pPr>
            <a:lvl9pPr marL="4017661" indent="0">
              <a:buNone/>
              <a:defRPr sz="2197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046195" y="5916497"/>
            <a:ext cx="6263640" cy="887211"/>
          </a:xfrm>
        </p:spPr>
        <p:txBody>
          <a:bodyPr/>
          <a:lstStyle>
            <a:lvl1pPr marL="0" indent="0">
              <a:buNone/>
              <a:defRPr sz="1538"/>
            </a:lvl1pPr>
            <a:lvl2pPr marL="502208" indent="0">
              <a:buNone/>
              <a:defRPr sz="1318"/>
            </a:lvl2pPr>
            <a:lvl3pPr marL="1004415" indent="0">
              <a:buNone/>
              <a:defRPr sz="1098"/>
            </a:lvl3pPr>
            <a:lvl4pPr marL="1506623" indent="0">
              <a:buNone/>
              <a:defRPr sz="989"/>
            </a:lvl4pPr>
            <a:lvl5pPr marL="2008830" indent="0">
              <a:buNone/>
              <a:defRPr sz="989"/>
            </a:lvl5pPr>
            <a:lvl6pPr marL="2511038" indent="0">
              <a:buNone/>
              <a:defRPr sz="989"/>
            </a:lvl6pPr>
            <a:lvl7pPr marL="3013246" indent="0">
              <a:buNone/>
              <a:defRPr sz="989"/>
            </a:lvl7pPr>
            <a:lvl8pPr marL="3515454" indent="0">
              <a:buNone/>
              <a:defRPr sz="989"/>
            </a:lvl8pPr>
            <a:lvl9pPr marL="4017661" indent="0">
              <a:buNone/>
              <a:defRPr sz="989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4F5B9-FBC5-49B0-8B79-C187F024CA58}" type="datetime1">
              <a:rPr kumimoji="1" lang="ja-JP" altLang="en-US" smtClean="0"/>
              <a:t>2020/9/8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8072808" y="7150987"/>
            <a:ext cx="2435860" cy="402483"/>
          </a:xfrm>
          <a:prstGeom prst="rect">
            <a:avLst/>
          </a:prstGeom>
        </p:spPr>
        <p:txBody>
          <a:bodyPr anchor="b" anchorCtr="0"/>
          <a:lstStyle>
            <a:lvl1pPr algn="r">
              <a:defRPr sz="1977" b="1"/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521970" y="302737"/>
            <a:ext cx="9395460" cy="12599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21970" y="1763925"/>
            <a:ext cx="9395460" cy="49890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521970" y="7006700"/>
            <a:ext cx="2435860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1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426EB8-E0A9-48C1-B866-8817C54437AE}" type="datetime1">
              <a:rPr kumimoji="1" lang="ja-JP" altLang="en-US" smtClean="0"/>
              <a:t>2020/9/8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566795" y="7006700"/>
            <a:ext cx="3305810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1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072808" y="7150987"/>
            <a:ext cx="2435860" cy="402483"/>
          </a:xfrm>
          <a:prstGeom prst="rect">
            <a:avLst/>
          </a:prstGeom>
        </p:spPr>
        <p:txBody>
          <a:bodyPr anchor="b" anchorCtr="0"/>
          <a:lstStyle>
            <a:lvl1pPr algn="r">
              <a:defRPr sz="1977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AC9B83D-17C3-4F2E-B0BA-D155CD364A7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1004415" rtl="0" eaLnBrk="1" latinLnBrk="0" hangingPunct="1">
        <a:spcBef>
          <a:spcPct val="0"/>
        </a:spcBef>
        <a:buNone/>
        <a:defRPr kumimoji="1" sz="48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6656" indent="-376656" algn="l" defTabSz="1004415" rtl="0" eaLnBrk="1" latinLnBrk="0" hangingPunct="1">
        <a:spcBef>
          <a:spcPct val="20000"/>
        </a:spcBef>
        <a:buFont typeface="Arial" pitchFamily="34" charset="0"/>
        <a:buChar char="•"/>
        <a:defRPr kumimoji="1" sz="3515" kern="1200">
          <a:solidFill>
            <a:schemeClr val="tx1"/>
          </a:solidFill>
          <a:latin typeface="+mn-lt"/>
          <a:ea typeface="+mn-ea"/>
          <a:cs typeface="+mn-cs"/>
        </a:defRPr>
      </a:lvl1pPr>
      <a:lvl2pPr marL="816088" indent="-313880" algn="l" defTabSz="1004415" rtl="0" eaLnBrk="1" latinLnBrk="0" hangingPunct="1">
        <a:spcBef>
          <a:spcPct val="20000"/>
        </a:spcBef>
        <a:buFont typeface="Arial" pitchFamily="34" charset="0"/>
        <a:buChar char="–"/>
        <a:defRPr kumimoji="1" sz="3075" kern="1200">
          <a:solidFill>
            <a:schemeClr val="tx1"/>
          </a:solidFill>
          <a:latin typeface="+mn-lt"/>
          <a:ea typeface="+mn-ea"/>
          <a:cs typeface="+mn-cs"/>
        </a:defRPr>
      </a:lvl2pPr>
      <a:lvl3pPr marL="1255519" indent="-251104" algn="l" defTabSz="1004415" rtl="0" eaLnBrk="1" latinLnBrk="0" hangingPunct="1">
        <a:spcBef>
          <a:spcPct val="20000"/>
        </a:spcBef>
        <a:buFont typeface="Arial" pitchFamily="34" charset="0"/>
        <a:buChar char="•"/>
        <a:defRPr kumimoji="1" sz="2637" kern="1200">
          <a:solidFill>
            <a:schemeClr val="tx1"/>
          </a:solidFill>
          <a:latin typeface="+mn-lt"/>
          <a:ea typeface="+mn-ea"/>
          <a:cs typeface="+mn-cs"/>
        </a:defRPr>
      </a:lvl3pPr>
      <a:lvl4pPr marL="1757726" indent="-251104" algn="l" defTabSz="1004415" rtl="0" eaLnBrk="1" latinLnBrk="0" hangingPunct="1">
        <a:spcBef>
          <a:spcPct val="20000"/>
        </a:spcBef>
        <a:buFont typeface="Arial" pitchFamily="34" charset="0"/>
        <a:buChar char="–"/>
        <a:defRPr kumimoji="1" sz="2197" kern="1200">
          <a:solidFill>
            <a:schemeClr val="tx1"/>
          </a:solidFill>
          <a:latin typeface="+mn-lt"/>
          <a:ea typeface="+mn-ea"/>
          <a:cs typeface="+mn-cs"/>
        </a:defRPr>
      </a:lvl4pPr>
      <a:lvl5pPr marL="2259934" indent="-251104" algn="l" defTabSz="1004415" rtl="0" eaLnBrk="1" latinLnBrk="0" hangingPunct="1">
        <a:spcBef>
          <a:spcPct val="20000"/>
        </a:spcBef>
        <a:buFont typeface="Arial" pitchFamily="34" charset="0"/>
        <a:buChar char="»"/>
        <a:defRPr kumimoji="1" sz="2197" kern="1200">
          <a:solidFill>
            <a:schemeClr val="tx1"/>
          </a:solidFill>
          <a:latin typeface="+mn-lt"/>
          <a:ea typeface="+mn-ea"/>
          <a:cs typeface="+mn-cs"/>
        </a:defRPr>
      </a:lvl5pPr>
      <a:lvl6pPr marL="2762143" indent="-251104" algn="l" defTabSz="1004415" rtl="0" eaLnBrk="1" latinLnBrk="0" hangingPunct="1">
        <a:spcBef>
          <a:spcPct val="20000"/>
        </a:spcBef>
        <a:buFont typeface="Arial" pitchFamily="34" charset="0"/>
        <a:buChar char="•"/>
        <a:defRPr kumimoji="1" sz="2197" kern="1200">
          <a:solidFill>
            <a:schemeClr val="tx1"/>
          </a:solidFill>
          <a:latin typeface="+mn-lt"/>
          <a:ea typeface="+mn-ea"/>
          <a:cs typeface="+mn-cs"/>
        </a:defRPr>
      </a:lvl6pPr>
      <a:lvl7pPr marL="3264350" indent="-251104" algn="l" defTabSz="1004415" rtl="0" eaLnBrk="1" latinLnBrk="0" hangingPunct="1">
        <a:spcBef>
          <a:spcPct val="20000"/>
        </a:spcBef>
        <a:buFont typeface="Arial" pitchFamily="34" charset="0"/>
        <a:buChar char="•"/>
        <a:defRPr kumimoji="1" sz="2197" kern="1200">
          <a:solidFill>
            <a:schemeClr val="tx1"/>
          </a:solidFill>
          <a:latin typeface="+mn-lt"/>
          <a:ea typeface="+mn-ea"/>
          <a:cs typeface="+mn-cs"/>
        </a:defRPr>
      </a:lvl7pPr>
      <a:lvl8pPr marL="3766558" indent="-251104" algn="l" defTabSz="1004415" rtl="0" eaLnBrk="1" latinLnBrk="0" hangingPunct="1">
        <a:spcBef>
          <a:spcPct val="20000"/>
        </a:spcBef>
        <a:buFont typeface="Arial" pitchFamily="34" charset="0"/>
        <a:buChar char="•"/>
        <a:defRPr kumimoji="1" sz="2197" kern="1200">
          <a:solidFill>
            <a:schemeClr val="tx1"/>
          </a:solidFill>
          <a:latin typeface="+mn-lt"/>
          <a:ea typeface="+mn-ea"/>
          <a:cs typeface="+mn-cs"/>
        </a:defRPr>
      </a:lvl8pPr>
      <a:lvl9pPr marL="4268765" indent="-251104" algn="l" defTabSz="1004415" rtl="0" eaLnBrk="1" latinLnBrk="0" hangingPunct="1">
        <a:spcBef>
          <a:spcPct val="20000"/>
        </a:spcBef>
        <a:buFont typeface="Arial" pitchFamily="34" charset="0"/>
        <a:buChar char="•"/>
        <a:defRPr kumimoji="1" sz="219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04415" rtl="0" eaLnBrk="1" latinLnBrk="0" hangingPunct="1">
        <a:defRPr kumimoji="1" sz="1977" kern="1200">
          <a:solidFill>
            <a:schemeClr val="tx1"/>
          </a:solidFill>
          <a:latin typeface="+mn-lt"/>
          <a:ea typeface="+mn-ea"/>
          <a:cs typeface="+mn-cs"/>
        </a:defRPr>
      </a:lvl1pPr>
      <a:lvl2pPr marL="502208" algn="l" defTabSz="1004415" rtl="0" eaLnBrk="1" latinLnBrk="0" hangingPunct="1">
        <a:defRPr kumimoji="1" sz="1977" kern="1200">
          <a:solidFill>
            <a:schemeClr val="tx1"/>
          </a:solidFill>
          <a:latin typeface="+mn-lt"/>
          <a:ea typeface="+mn-ea"/>
          <a:cs typeface="+mn-cs"/>
        </a:defRPr>
      </a:lvl2pPr>
      <a:lvl3pPr marL="1004415" algn="l" defTabSz="1004415" rtl="0" eaLnBrk="1" latinLnBrk="0" hangingPunct="1">
        <a:defRPr kumimoji="1" sz="1977" kern="1200">
          <a:solidFill>
            <a:schemeClr val="tx1"/>
          </a:solidFill>
          <a:latin typeface="+mn-lt"/>
          <a:ea typeface="+mn-ea"/>
          <a:cs typeface="+mn-cs"/>
        </a:defRPr>
      </a:lvl3pPr>
      <a:lvl4pPr marL="1506623" algn="l" defTabSz="1004415" rtl="0" eaLnBrk="1" latinLnBrk="0" hangingPunct="1">
        <a:defRPr kumimoji="1" sz="1977" kern="1200">
          <a:solidFill>
            <a:schemeClr val="tx1"/>
          </a:solidFill>
          <a:latin typeface="+mn-lt"/>
          <a:ea typeface="+mn-ea"/>
          <a:cs typeface="+mn-cs"/>
        </a:defRPr>
      </a:lvl4pPr>
      <a:lvl5pPr marL="2008830" algn="l" defTabSz="1004415" rtl="0" eaLnBrk="1" latinLnBrk="0" hangingPunct="1">
        <a:defRPr kumimoji="1" sz="1977" kern="1200">
          <a:solidFill>
            <a:schemeClr val="tx1"/>
          </a:solidFill>
          <a:latin typeface="+mn-lt"/>
          <a:ea typeface="+mn-ea"/>
          <a:cs typeface="+mn-cs"/>
        </a:defRPr>
      </a:lvl5pPr>
      <a:lvl6pPr marL="2511038" algn="l" defTabSz="1004415" rtl="0" eaLnBrk="1" latinLnBrk="0" hangingPunct="1">
        <a:defRPr kumimoji="1" sz="1977" kern="1200">
          <a:solidFill>
            <a:schemeClr val="tx1"/>
          </a:solidFill>
          <a:latin typeface="+mn-lt"/>
          <a:ea typeface="+mn-ea"/>
          <a:cs typeface="+mn-cs"/>
        </a:defRPr>
      </a:lvl6pPr>
      <a:lvl7pPr marL="3013246" algn="l" defTabSz="1004415" rtl="0" eaLnBrk="1" latinLnBrk="0" hangingPunct="1">
        <a:defRPr kumimoji="1" sz="1977" kern="1200">
          <a:solidFill>
            <a:schemeClr val="tx1"/>
          </a:solidFill>
          <a:latin typeface="+mn-lt"/>
          <a:ea typeface="+mn-ea"/>
          <a:cs typeface="+mn-cs"/>
        </a:defRPr>
      </a:lvl7pPr>
      <a:lvl8pPr marL="3515454" algn="l" defTabSz="1004415" rtl="0" eaLnBrk="1" latinLnBrk="0" hangingPunct="1">
        <a:defRPr kumimoji="1" sz="1977" kern="1200">
          <a:solidFill>
            <a:schemeClr val="tx1"/>
          </a:solidFill>
          <a:latin typeface="+mn-lt"/>
          <a:ea typeface="+mn-ea"/>
          <a:cs typeface="+mn-cs"/>
        </a:defRPr>
      </a:lvl8pPr>
      <a:lvl9pPr marL="4017661" algn="l" defTabSz="1004415" rtl="0" eaLnBrk="1" latinLnBrk="0" hangingPunct="1">
        <a:defRPr kumimoji="1" sz="197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996430" y="6948189"/>
            <a:ext cx="2259999" cy="401080"/>
          </a:xfrm>
        </p:spPr>
        <p:txBody>
          <a:bodyPr/>
          <a:lstStyle/>
          <a:p>
            <a:fld id="{9E345106-ECE1-48D4-A140-3DD58F2A1A58}" type="slidenum">
              <a:rPr kumimoji="1" lang="ja-JP" altLang="en-US" b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fld>
            <a:endParaRPr kumimoji="1" lang="ja-JP" altLang="en-US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4171084"/>
              </p:ext>
            </p:extLst>
          </p:nvPr>
        </p:nvGraphicFramePr>
        <p:xfrm>
          <a:off x="552870" y="1069469"/>
          <a:ext cx="9300664" cy="60227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81536">
                  <a:extLst>
                    <a:ext uri="{9D8B030D-6E8A-4147-A177-3AD203B41FA5}">
                      <a16:colId xmlns:a16="http://schemas.microsoft.com/office/drawing/2014/main" val="2398350967"/>
                    </a:ext>
                  </a:extLst>
                </a:gridCol>
                <a:gridCol w="3259564">
                  <a:extLst>
                    <a:ext uri="{9D8B030D-6E8A-4147-A177-3AD203B41FA5}">
                      <a16:colId xmlns:a16="http://schemas.microsoft.com/office/drawing/2014/main" val="2889647714"/>
                    </a:ext>
                  </a:extLst>
                </a:gridCol>
                <a:gridCol w="3259564">
                  <a:extLst>
                    <a:ext uri="{9D8B030D-6E8A-4147-A177-3AD203B41FA5}">
                      <a16:colId xmlns:a16="http://schemas.microsoft.com/office/drawing/2014/main" val="618186717"/>
                    </a:ext>
                  </a:extLst>
                </a:gridCol>
              </a:tblGrid>
              <a:tr h="43455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事務・サービス </a:t>
                      </a:r>
                      <a:endParaRPr kumimoji="1" lang="ja-JP" altLang="en-US" sz="2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移行前</a:t>
                      </a:r>
                      <a:endParaRPr kumimoji="1" lang="ja-JP" altLang="en-US" sz="2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移行後</a:t>
                      </a:r>
                      <a:endParaRPr kumimoji="1" lang="ja-JP" altLang="en-US" sz="2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9877819"/>
                  </a:ext>
                </a:extLst>
              </a:tr>
              <a:tr h="1194524">
                <a:tc>
                  <a:txBody>
                    <a:bodyPr/>
                    <a:lstStyle/>
                    <a:p>
                      <a:r>
                        <a:rPr kumimoji="1" lang="ja-JP" altLang="en-US" sz="2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特色ある住民サービス</a:t>
                      </a:r>
                      <a:endParaRPr kumimoji="1" lang="en-US" altLang="ja-JP" sz="36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44000">
                        <a:spcBef>
                          <a:spcPts val="600"/>
                        </a:spcBef>
                      </a:pPr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敬老パス、塾代助成、こども医療費助成　など　</a:t>
                      </a:r>
                    </a:p>
                  </a:txBody>
                  <a:tcPr marL="100445" marR="100445" marT="50222" marB="50222"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5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敬老パス、塾代助成、こども医療費助成などのサービスを大阪市が独自に実施</a:t>
                      </a:r>
                      <a:endParaRPr kumimoji="1" lang="en-US" altLang="ja-JP" sz="15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500" b="1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敬老パス、塾代助成、こども医療費助成など特色ある住民サービスは維持</a:t>
                      </a:r>
                      <a:endParaRPr kumimoji="1" lang="en-US" altLang="ja-JP" sz="1500" b="1" u="sng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/>
                </a:tc>
                <a:extLst>
                  <a:ext uri="{0D108BD9-81ED-4DB2-BD59-A6C34878D82A}">
                    <a16:rowId xmlns:a16="http://schemas.microsoft.com/office/drawing/2014/main" val="17674863"/>
                  </a:ext>
                </a:extLst>
              </a:tr>
              <a:tr h="1440160">
                <a:tc>
                  <a:txBody>
                    <a:bodyPr/>
                    <a:lstStyle/>
                    <a:p>
                      <a:r>
                        <a:rPr kumimoji="1" lang="ja-JP" altLang="en-US" sz="2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区役所の窓口</a:t>
                      </a:r>
                      <a:endParaRPr kumimoji="1" lang="en-US" altLang="ja-JP" sz="48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44000">
                        <a:spcBef>
                          <a:spcPts val="600"/>
                        </a:spcBef>
                      </a:pPr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各種暮らしの手続き、地域活動支援、保健福祉サービス　など</a:t>
                      </a:r>
                      <a:endParaRPr kumimoji="1" lang="ja-JP" altLang="en-US" sz="13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/>
                </a:tc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600"/>
                        </a:spcBef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5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区役所（行政区）で、住民に身近な各種窓口サービス等を実施</a:t>
                      </a:r>
                      <a:endParaRPr kumimoji="1" lang="en-US" altLang="ja-JP" sz="15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/>
                </a:tc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600"/>
                        </a:spcBef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500" b="1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区役所（地域自治区の事務所）で、住民に身近な各種窓口サービス等を実施</a:t>
                      </a:r>
                      <a:endParaRPr kumimoji="1" lang="en-US" altLang="ja-JP" sz="1500" b="1" u="sng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/>
                </a:tc>
                <a:extLst>
                  <a:ext uri="{0D108BD9-81ED-4DB2-BD59-A6C34878D82A}">
                    <a16:rowId xmlns:a16="http://schemas.microsoft.com/office/drawing/2014/main" val="848533628"/>
                  </a:ext>
                </a:extLst>
              </a:tr>
              <a:tr h="1440160">
                <a:tc>
                  <a:txBody>
                    <a:bodyPr/>
                    <a:lstStyle/>
                    <a:p>
                      <a:r>
                        <a:rPr kumimoji="1" lang="ja-JP" altLang="en-US" sz="2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消防・救急</a:t>
                      </a:r>
                      <a:endParaRPr kumimoji="1" lang="en-US" altLang="ja-JP" sz="2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44000">
                        <a:spcBef>
                          <a:spcPts val="600"/>
                        </a:spcBef>
                      </a:pPr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火災の予防、消火、救助、救急</a:t>
                      </a:r>
                      <a:endParaRPr kumimoji="1"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44000" algn="r">
                        <a:spcBef>
                          <a:spcPts val="600"/>
                        </a:spcBef>
                      </a:pPr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など</a:t>
                      </a:r>
                      <a:endParaRPr kumimoji="1" lang="ja-JP" altLang="en-US" sz="13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/>
                </a:tc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600"/>
                        </a:spcBef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5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大阪市消防局が実施</a:t>
                      </a:r>
                      <a:endParaRPr kumimoji="1" lang="en-US" altLang="ja-JP" sz="15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/>
                </a:tc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600"/>
                        </a:spcBef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500" b="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大阪府が実施 （</a:t>
                      </a:r>
                      <a:r>
                        <a:rPr kumimoji="1" lang="en-US" altLang="ja-JP" sz="1500" b="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500" b="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大阪市内の消防・救急の体制が</a:t>
                      </a:r>
                      <a:r>
                        <a:rPr kumimoji="1" lang="ja-JP" altLang="en-US" sz="1500" b="1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そのまま大阪府に移管されるため、サービスは変わらない）</a:t>
                      </a:r>
                      <a:endParaRPr kumimoji="1" lang="en-US" altLang="ja-JP" sz="1500" b="1" u="sng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/>
                </a:tc>
                <a:extLst>
                  <a:ext uri="{0D108BD9-81ED-4DB2-BD59-A6C34878D82A}">
                    <a16:rowId xmlns:a16="http://schemas.microsoft.com/office/drawing/2014/main" val="1143913918"/>
                  </a:ext>
                </a:extLst>
              </a:tr>
              <a:tr h="1512168">
                <a:tc>
                  <a:txBody>
                    <a:bodyPr/>
                    <a:lstStyle/>
                    <a:p>
                      <a:r>
                        <a:rPr kumimoji="1" lang="ja-JP" altLang="en-US" sz="2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水道</a:t>
                      </a:r>
                      <a:endParaRPr kumimoji="1" lang="en-US" altLang="ja-JP" sz="36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44000">
                        <a:spcBef>
                          <a:spcPts val="600"/>
                        </a:spcBef>
                      </a:pPr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100445" marR="100445" marT="50222" marB="50222"/>
                </a:tc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600"/>
                        </a:spcBef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5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大阪市水道局が実施</a:t>
                      </a:r>
                      <a:endParaRPr kumimoji="1" lang="en-US" altLang="ja-JP" sz="15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/>
                </a:tc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600"/>
                        </a:spcBef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5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大阪府が実施</a:t>
                      </a:r>
                      <a:r>
                        <a:rPr kumimoji="1" lang="ja-JP" altLang="en-US" sz="1500" b="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500" b="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500" b="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特別区内に水を供給）</a:t>
                      </a:r>
                      <a:endParaRPr kumimoji="1" lang="en-US" altLang="ja-JP" sz="1500" b="0" u="none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85750" indent="-285750">
                        <a:spcBef>
                          <a:spcPts val="600"/>
                        </a:spcBef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5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大阪府への移管に伴なって、</a:t>
                      </a:r>
                      <a:r>
                        <a:rPr kumimoji="1" lang="ja-JP" altLang="en-US" sz="1500" b="1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水道料金は変わらない</a:t>
                      </a:r>
                      <a:endParaRPr kumimoji="1" lang="en-US" altLang="ja-JP" sz="1500" b="1" u="sng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/>
                </a:tc>
                <a:extLst>
                  <a:ext uri="{0D108BD9-81ED-4DB2-BD59-A6C34878D82A}">
                    <a16:rowId xmlns:a16="http://schemas.microsoft.com/office/drawing/2014/main" val="3542296214"/>
                  </a:ext>
                </a:extLst>
              </a:tr>
            </a:tbl>
          </a:graphicData>
        </a:graphic>
      </p:graphicFrame>
      <p:sp>
        <p:nvSpPr>
          <p:cNvPr id="8" name="タイトル 1"/>
          <p:cNvSpPr txBox="1">
            <a:spLocks/>
          </p:cNvSpPr>
          <p:nvPr/>
        </p:nvSpPr>
        <p:spPr>
          <a:xfrm>
            <a:off x="119117" y="151757"/>
            <a:ext cx="9879536" cy="370647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041" b="1" dirty="0">
                <a:latin typeface="Meiryo UI" panose="020B0604030504040204" pitchFamily="50" charset="-128"/>
                <a:ea typeface="Meiryo UI" panose="020B0604030504040204" pitchFamily="50" charset="-128"/>
              </a:rPr>
              <a:t>■特別区移行によって、事務・サービスは</a:t>
            </a:r>
            <a:r>
              <a:rPr lang="ja-JP" altLang="en-US" sz="3041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どうなるの？</a:t>
            </a:r>
            <a:endParaRPr lang="ja-JP" altLang="en-US" sz="2637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9" name="直線コネクタ 8"/>
          <p:cNvCxnSpPr/>
          <p:nvPr/>
        </p:nvCxnSpPr>
        <p:spPr>
          <a:xfrm>
            <a:off x="184405" y="683493"/>
            <a:ext cx="10044436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角丸四角形 2"/>
          <p:cNvSpPr/>
          <p:nvPr/>
        </p:nvSpPr>
        <p:spPr>
          <a:xfrm>
            <a:off x="7451948" y="3657245"/>
            <a:ext cx="2232248" cy="288032"/>
          </a:xfrm>
          <a:prstGeom prst="round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参考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窓口サービス（手続き等）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61688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タイトル 1"/>
          <p:cNvSpPr txBox="1">
            <a:spLocks/>
          </p:cNvSpPr>
          <p:nvPr/>
        </p:nvSpPr>
        <p:spPr>
          <a:xfrm>
            <a:off x="119117" y="151757"/>
            <a:ext cx="9879536" cy="370647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041" b="1" dirty="0">
                <a:latin typeface="Meiryo UI" panose="020B0604030504040204" pitchFamily="50" charset="-128"/>
                <a:ea typeface="Meiryo UI" panose="020B0604030504040204" pitchFamily="50" charset="-128"/>
              </a:rPr>
              <a:t>■特別区移行によって、事務・サービスは</a:t>
            </a:r>
            <a:r>
              <a:rPr lang="ja-JP" altLang="en-US" sz="3041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どうなるの？</a:t>
            </a:r>
            <a:endParaRPr lang="ja-JP" altLang="en-US" sz="2637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41" name="直線コネクタ 40"/>
          <p:cNvCxnSpPr/>
          <p:nvPr/>
        </p:nvCxnSpPr>
        <p:spPr>
          <a:xfrm>
            <a:off x="184405" y="683493"/>
            <a:ext cx="10044436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996430" y="6948189"/>
            <a:ext cx="2259999" cy="401080"/>
          </a:xfrm>
        </p:spPr>
        <p:txBody>
          <a:bodyPr/>
          <a:lstStyle/>
          <a:p>
            <a:fld id="{9E345106-ECE1-48D4-A140-3DD58F2A1A58}" type="slidenum">
              <a:rPr kumimoji="1" lang="ja-JP" altLang="en-US" b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fld>
            <a:endParaRPr kumimoji="1" lang="ja-JP" altLang="en-US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6636216"/>
              </p:ext>
            </p:extLst>
          </p:nvPr>
        </p:nvGraphicFramePr>
        <p:xfrm>
          <a:off x="552870" y="1069470"/>
          <a:ext cx="9300664" cy="616675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81536">
                  <a:extLst>
                    <a:ext uri="{9D8B030D-6E8A-4147-A177-3AD203B41FA5}">
                      <a16:colId xmlns:a16="http://schemas.microsoft.com/office/drawing/2014/main" val="2398350967"/>
                    </a:ext>
                  </a:extLst>
                </a:gridCol>
                <a:gridCol w="3259564">
                  <a:extLst>
                    <a:ext uri="{9D8B030D-6E8A-4147-A177-3AD203B41FA5}">
                      <a16:colId xmlns:a16="http://schemas.microsoft.com/office/drawing/2014/main" val="2889647714"/>
                    </a:ext>
                  </a:extLst>
                </a:gridCol>
                <a:gridCol w="3259564">
                  <a:extLst>
                    <a:ext uri="{9D8B030D-6E8A-4147-A177-3AD203B41FA5}">
                      <a16:colId xmlns:a16="http://schemas.microsoft.com/office/drawing/2014/main" val="618186717"/>
                    </a:ext>
                  </a:extLst>
                </a:gridCol>
              </a:tblGrid>
              <a:tr h="39611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事務・サービス</a:t>
                      </a:r>
                      <a:endParaRPr kumimoji="1" lang="ja-JP" altLang="en-US" sz="2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移行前</a:t>
                      </a:r>
                      <a:endParaRPr kumimoji="1" lang="ja-JP" altLang="en-US" sz="2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移行後</a:t>
                      </a:r>
                      <a:endParaRPr kumimoji="1" lang="ja-JP" altLang="en-US" sz="2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9877819"/>
                  </a:ext>
                </a:extLst>
              </a:tr>
              <a:tr h="1482555">
                <a:tc rowSpan="2">
                  <a:txBody>
                    <a:bodyPr/>
                    <a:lstStyle/>
                    <a:p>
                      <a:pPr marL="0" marR="0" lvl="0" indent="0" algn="l" defTabSz="100441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保育所</a:t>
                      </a:r>
                      <a:endParaRPr kumimoji="1" lang="en-US" altLang="ja-JP" sz="2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/>
                </a:tc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600"/>
                        </a:spcBef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5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保育料や入所基準は、大阪市が設定</a:t>
                      </a:r>
                      <a:endParaRPr kumimoji="1" lang="en-US" altLang="ja-JP" sz="15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/>
                </a:tc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600"/>
                        </a:spcBef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5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保育料や入所基準は、各特別区が設定。特別区を設置する際は、他区の保育所も利用できるよう検討</a:t>
                      </a:r>
                      <a:endParaRPr kumimoji="1" lang="en-US" altLang="ja-JP" sz="15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85750" indent="-285750">
                        <a:spcBef>
                          <a:spcPts val="600"/>
                        </a:spcBef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500" b="1" u="sng" strike="noStrik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特別区の設置に伴って、</a:t>
                      </a:r>
                      <a:r>
                        <a:rPr kumimoji="1" lang="ja-JP" altLang="en-US" sz="1500" b="1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保育料は変わらない</a:t>
                      </a:r>
                      <a:endParaRPr kumimoji="1" lang="en-US" altLang="ja-JP" sz="1500" b="1" u="sng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/>
                </a:tc>
                <a:extLst>
                  <a:ext uri="{0D108BD9-81ED-4DB2-BD59-A6C34878D82A}">
                    <a16:rowId xmlns:a16="http://schemas.microsoft.com/office/drawing/2014/main" val="3897752012"/>
                  </a:ext>
                </a:extLst>
              </a:tr>
              <a:tr h="738975">
                <a:tc vMerge="1">
                  <a:txBody>
                    <a:bodyPr/>
                    <a:lstStyle/>
                    <a:p>
                      <a:pPr marL="0" marR="0" lvl="0" indent="0" algn="l" defTabSz="100441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2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/>
                </a:tc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600"/>
                        </a:spcBef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5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利用申し込み（利用調整）は、区役所（保健福祉センター）で実施</a:t>
                      </a:r>
                      <a:endParaRPr kumimoji="1" lang="en-US" altLang="ja-JP" sz="15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/>
                </a:tc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600"/>
                        </a:spcBef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5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利用申し込み（利用調整）は、</a:t>
                      </a:r>
                      <a:r>
                        <a:rPr kumimoji="1" lang="ja-JP" altLang="en-US" sz="1500" b="1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区役所（保健福祉センター）で実施</a:t>
                      </a:r>
                      <a:endParaRPr kumimoji="1" lang="en-US" altLang="ja-JP" sz="1500" b="1" u="sng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/>
                </a:tc>
                <a:extLst>
                  <a:ext uri="{0D108BD9-81ED-4DB2-BD59-A6C34878D82A}">
                    <a16:rowId xmlns:a16="http://schemas.microsoft.com/office/drawing/2014/main" val="2410136813"/>
                  </a:ext>
                </a:extLst>
              </a:tr>
              <a:tr h="1229980">
                <a:tc rowSpan="2">
                  <a:txBody>
                    <a:bodyPr/>
                    <a:lstStyle/>
                    <a:p>
                      <a:pPr marL="0" marR="0" lvl="0" indent="0" algn="l" defTabSz="100441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幼稚園</a:t>
                      </a:r>
                      <a:endParaRPr kumimoji="1" lang="en-US" altLang="ja-JP" sz="2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/>
                </a:tc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600"/>
                        </a:spcBef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5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どこの幼稚園でも利用可能</a:t>
                      </a:r>
                      <a:endParaRPr kumimoji="1" lang="en-US" altLang="ja-JP" sz="15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85750" indent="-285750">
                        <a:spcBef>
                          <a:spcPts val="600"/>
                        </a:spcBef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5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大阪市立幼稚園は、大阪市内居住者に限定</a:t>
                      </a:r>
                      <a:endParaRPr kumimoji="1" lang="en-US" altLang="ja-JP" sz="15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/>
                </a:tc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600"/>
                        </a:spcBef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5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どこの幼稚園でも利用可能</a:t>
                      </a:r>
                      <a:endParaRPr kumimoji="1" lang="en-US" altLang="ja-JP" sz="15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85750" indent="-285750">
                        <a:spcBef>
                          <a:spcPts val="600"/>
                        </a:spcBef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5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特別区立幼稚園について、特別区を設置する際は、他区の幼稚園も入園できるよう検討</a:t>
                      </a:r>
                      <a:endParaRPr kumimoji="1" lang="en-US" altLang="ja-JP" sz="15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/>
                </a:tc>
                <a:extLst>
                  <a:ext uri="{0D108BD9-81ED-4DB2-BD59-A6C34878D82A}">
                    <a16:rowId xmlns:a16="http://schemas.microsoft.com/office/drawing/2014/main" val="754972014"/>
                  </a:ext>
                </a:extLst>
              </a:tr>
              <a:tr h="637561">
                <a:tc vMerge="1">
                  <a:txBody>
                    <a:bodyPr/>
                    <a:lstStyle/>
                    <a:p>
                      <a:pPr marL="0" marR="0" lvl="0" indent="0" algn="l" defTabSz="100441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2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/>
                </a:tc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600"/>
                        </a:spcBef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5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入園願は、各幼稚園に提出</a:t>
                      </a:r>
                      <a:endParaRPr kumimoji="1" lang="en-US" altLang="ja-JP" sz="15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/>
                </a:tc>
                <a:tc>
                  <a:txBody>
                    <a:bodyPr/>
                    <a:lstStyle/>
                    <a:p>
                      <a:pPr marL="285750" marR="0" lvl="0" indent="-285750" algn="l" defTabSz="1004415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1" lang="ja-JP" altLang="en-US" sz="15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入園願は、各幼稚園に提出</a:t>
                      </a:r>
                      <a:endParaRPr kumimoji="1" lang="en-US" altLang="ja-JP" sz="15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/>
                </a:tc>
                <a:extLst>
                  <a:ext uri="{0D108BD9-81ED-4DB2-BD59-A6C34878D82A}">
                    <a16:rowId xmlns:a16="http://schemas.microsoft.com/office/drawing/2014/main" val="4218444577"/>
                  </a:ext>
                </a:extLst>
              </a:tr>
              <a:tr h="921876">
                <a:tc rowSpan="2">
                  <a:txBody>
                    <a:bodyPr/>
                    <a:lstStyle/>
                    <a:p>
                      <a:pPr marL="0" marR="0" lvl="0" indent="0" algn="l" defTabSz="100441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小・中学校</a:t>
                      </a:r>
                    </a:p>
                  </a:txBody>
                  <a:tcPr marL="100445" marR="100445" marT="50222" marB="50222"/>
                </a:tc>
                <a:tc>
                  <a:txBody>
                    <a:bodyPr/>
                    <a:lstStyle/>
                    <a:p>
                      <a:pPr marL="285750" marR="0" lvl="0" indent="-285750" algn="l" defTabSz="1004415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1" lang="ja-JP" altLang="en-US" sz="15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小・中学校の通学区域は、原則、同一の行政区域内で設定し、住所地の学校へ通学</a:t>
                      </a:r>
                      <a:endParaRPr kumimoji="1" lang="en-US" altLang="ja-JP" sz="15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/>
                </a:tc>
                <a:tc>
                  <a:txBody>
                    <a:bodyPr/>
                    <a:lstStyle/>
                    <a:p>
                      <a:pPr marL="285750" marR="0" lvl="0" indent="-285750" algn="l" defTabSz="1004415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1" lang="ja-JP" altLang="en-US" sz="1500" b="1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通学区域は、これまでと同じ</a:t>
                      </a:r>
                      <a:r>
                        <a:rPr kumimoji="1" lang="ja-JP" altLang="en-US" sz="15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（特別区の区域をまたがる場合も同様）</a:t>
                      </a:r>
                      <a:endParaRPr kumimoji="1" lang="en-US" altLang="ja-JP" sz="15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/>
                </a:tc>
                <a:extLst>
                  <a:ext uri="{0D108BD9-81ED-4DB2-BD59-A6C34878D82A}">
                    <a16:rowId xmlns:a16="http://schemas.microsoft.com/office/drawing/2014/main" val="3766599226"/>
                  </a:ext>
                </a:extLst>
              </a:tr>
              <a:tr h="720080">
                <a:tc vMerge="1">
                  <a:txBody>
                    <a:bodyPr/>
                    <a:lstStyle/>
                    <a:p>
                      <a:pPr marL="0" marR="0" lvl="0" indent="0" algn="l" defTabSz="100441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/>
                </a:tc>
                <a:tc>
                  <a:txBody>
                    <a:bodyPr/>
                    <a:lstStyle/>
                    <a:p>
                      <a:pPr marL="285750" marR="0" lvl="0" indent="-285750" algn="l" defTabSz="1004415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1" lang="ja-JP" altLang="en-US" sz="15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就学に関することは、区役所が窓口</a:t>
                      </a:r>
                      <a:endParaRPr kumimoji="1" lang="en-US" altLang="ja-JP" sz="15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/>
                </a:tc>
                <a:tc>
                  <a:txBody>
                    <a:bodyPr/>
                    <a:lstStyle/>
                    <a:p>
                      <a:pPr marL="285750" marR="0" lvl="0" indent="-285750" algn="l" defTabSz="1004415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1" lang="ja-JP" altLang="en-US" sz="15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就学に関することは、</a:t>
                      </a:r>
                      <a:r>
                        <a:rPr kumimoji="1" lang="ja-JP" altLang="en-US" sz="1500" b="1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区役所が窓口</a:t>
                      </a:r>
                    </a:p>
                  </a:txBody>
                  <a:tcPr marL="100445" marR="100445" marT="50222" marB="50222"/>
                </a:tc>
                <a:extLst>
                  <a:ext uri="{0D108BD9-81ED-4DB2-BD59-A6C34878D82A}">
                    <a16:rowId xmlns:a16="http://schemas.microsoft.com/office/drawing/2014/main" val="29369292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8207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968842" y="6903419"/>
            <a:ext cx="2259999" cy="401080"/>
          </a:xfrm>
        </p:spPr>
        <p:txBody>
          <a:bodyPr/>
          <a:lstStyle/>
          <a:p>
            <a:fld id="{9E345106-ECE1-48D4-A140-3DD58F2A1A58}" type="slidenum">
              <a:rPr kumimoji="1" lang="ja-JP" altLang="en-US" b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fld>
            <a:endParaRPr kumimoji="1" lang="ja-JP" altLang="en-US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355992"/>
              </p:ext>
            </p:extLst>
          </p:nvPr>
        </p:nvGraphicFramePr>
        <p:xfrm>
          <a:off x="552870" y="992932"/>
          <a:ext cx="9300664" cy="63321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81536">
                  <a:extLst>
                    <a:ext uri="{9D8B030D-6E8A-4147-A177-3AD203B41FA5}">
                      <a16:colId xmlns:a16="http://schemas.microsoft.com/office/drawing/2014/main" val="2398350967"/>
                    </a:ext>
                  </a:extLst>
                </a:gridCol>
                <a:gridCol w="3259564">
                  <a:extLst>
                    <a:ext uri="{9D8B030D-6E8A-4147-A177-3AD203B41FA5}">
                      <a16:colId xmlns:a16="http://schemas.microsoft.com/office/drawing/2014/main" val="2889647714"/>
                    </a:ext>
                  </a:extLst>
                </a:gridCol>
                <a:gridCol w="3259564">
                  <a:extLst>
                    <a:ext uri="{9D8B030D-6E8A-4147-A177-3AD203B41FA5}">
                      <a16:colId xmlns:a16="http://schemas.microsoft.com/office/drawing/2014/main" val="618186717"/>
                    </a:ext>
                  </a:extLst>
                </a:gridCol>
              </a:tblGrid>
              <a:tr h="46744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事務・サービス</a:t>
                      </a:r>
                      <a:endParaRPr kumimoji="1" lang="ja-JP" altLang="en-US" sz="2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移行前</a:t>
                      </a:r>
                      <a:endParaRPr kumimoji="1" lang="ja-JP" altLang="en-US" sz="2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移行後</a:t>
                      </a:r>
                      <a:endParaRPr kumimoji="1" lang="ja-JP" altLang="en-US" sz="2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9877819"/>
                  </a:ext>
                </a:extLst>
              </a:tr>
              <a:tr h="879301">
                <a:tc rowSpan="3">
                  <a:txBody>
                    <a:bodyPr/>
                    <a:lstStyle/>
                    <a:p>
                      <a:r>
                        <a:rPr kumimoji="1" lang="ja-JP" altLang="en-US" sz="2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介護保険</a:t>
                      </a:r>
                      <a:endParaRPr kumimoji="1" lang="en-US" altLang="ja-JP" sz="2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44000">
                        <a:spcBef>
                          <a:spcPts val="600"/>
                        </a:spcBef>
                      </a:pPr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要介護・要支援認定、サービス利用、医療費控除、高額医療・高額介護合算療養費、高齢者住宅改修費　など</a:t>
                      </a:r>
                      <a:endParaRPr kumimoji="1" lang="ja-JP" altLang="en-US" sz="13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/>
                </a:tc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600"/>
                        </a:spcBef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5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大阪市が実施</a:t>
                      </a:r>
                      <a:endParaRPr kumimoji="1" lang="en-US" altLang="ja-JP" sz="15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85750" indent="-285750">
                        <a:spcBef>
                          <a:spcPts val="600"/>
                        </a:spcBef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5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介護保険に関する手続きは、区役所（保健福祉センター）が窓口</a:t>
                      </a:r>
                      <a:endParaRPr kumimoji="1" lang="en-US" altLang="ja-JP" sz="15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600"/>
                        </a:spcBef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5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一部事務組合が実施</a:t>
                      </a:r>
                      <a:endParaRPr kumimoji="1" lang="en-US" altLang="ja-JP" sz="15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85750" indent="-285750">
                        <a:spcBef>
                          <a:spcPts val="600"/>
                        </a:spcBef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5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介護保険に関する手続きは、</a:t>
                      </a:r>
                      <a:r>
                        <a:rPr kumimoji="1" lang="ja-JP" altLang="en-US" sz="1500" b="1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区役所（保健福祉センター）が窓口</a:t>
                      </a:r>
                      <a:endParaRPr kumimoji="1" lang="en-US" altLang="ja-JP" sz="1500" b="1" u="sng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3733174"/>
                  </a:ext>
                </a:extLst>
              </a:tr>
              <a:tr h="43204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600"/>
                        </a:spcBef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5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大阪市内は同一の介護保険料</a:t>
                      </a:r>
                    </a:p>
                  </a:txBody>
                  <a:tcPr marL="100445" marR="100445" marT="50222" marB="5022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600"/>
                        </a:spcBef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500" b="1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すべての特別区において同一の保険料</a:t>
                      </a:r>
                    </a:p>
                  </a:txBody>
                  <a:tcPr marL="100445" marR="100445" marT="50222" marB="5022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665407310"/>
                  </a:ext>
                </a:extLst>
              </a:tr>
              <a:tr h="827365">
                <a:tc vMerge="1">
                  <a:txBody>
                    <a:bodyPr/>
                    <a:lstStyle/>
                    <a:p>
                      <a:pPr marL="144000">
                        <a:spcBef>
                          <a:spcPts val="600"/>
                        </a:spcBef>
                      </a:pPr>
                      <a:endParaRPr kumimoji="1" lang="ja-JP" altLang="en-US" sz="13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/>
                </a:tc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600"/>
                        </a:spcBef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5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どこの特別養護老人ホームでも利用可能</a:t>
                      </a:r>
                      <a:endParaRPr kumimoji="1" lang="en-US" altLang="ja-JP" sz="15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85750" indent="-285750">
                        <a:spcBef>
                          <a:spcPts val="600"/>
                        </a:spcBef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5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入所基準は、大阪市が設定</a:t>
                      </a:r>
                    </a:p>
                  </a:txBody>
                  <a:tcPr marL="100445" marR="100445" marT="50222" marB="50222"/>
                </a:tc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600"/>
                        </a:spcBef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500" b="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どこの特別養護老人ホームでも利用可能</a:t>
                      </a:r>
                      <a:endParaRPr kumimoji="1" lang="en-US" altLang="ja-JP" sz="1500" b="0" u="none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85750" indent="-285750">
                        <a:spcBef>
                          <a:spcPts val="600"/>
                        </a:spcBef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500" b="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入所基準は、各特別区が設定</a:t>
                      </a:r>
                    </a:p>
                  </a:txBody>
                  <a:tcPr marL="100445" marR="100445" marT="50222" marB="50222"/>
                </a:tc>
                <a:extLst>
                  <a:ext uri="{0D108BD9-81ED-4DB2-BD59-A6C34878D82A}">
                    <a16:rowId xmlns:a16="http://schemas.microsoft.com/office/drawing/2014/main" val="42350612"/>
                  </a:ext>
                </a:extLst>
              </a:tr>
              <a:tr h="740152">
                <a:tc rowSpan="2">
                  <a:txBody>
                    <a:bodyPr/>
                    <a:lstStyle/>
                    <a:p>
                      <a:r>
                        <a:rPr kumimoji="1" lang="ja-JP" altLang="en-US" sz="2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</a:t>
                      </a:r>
                      <a:endParaRPr kumimoji="1" lang="en-US" altLang="ja-JP" sz="2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44000">
                        <a:spcBef>
                          <a:spcPts val="600"/>
                        </a:spcBef>
                      </a:pPr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保険証の交付・更新、保険料、給付、高額療養費　など</a:t>
                      </a:r>
                      <a:endParaRPr kumimoji="1" lang="ja-JP" altLang="en-US" sz="13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/>
                </a:tc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600"/>
                        </a:spcBef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5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大阪市が実施</a:t>
                      </a:r>
                      <a:endParaRPr kumimoji="1" lang="en-US" altLang="ja-JP" sz="15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85750" indent="-285750">
                        <a:spcBef>
                          <a:spcPts val="600"/>
                        </a:spcBef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5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国民健康保険に関する手続きは、区役所が窓口</a:t>
                      </a:r>
                      <a:endParaRPr kumimoji="1" lang="en-US" altLang="ja-JP" sz="15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600"/>
                        </a:spcBef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5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特別区が実施</a:t>
                      </a:r>
                      <a:endParaRPr kumimoji="1" lang="en-US" altLang="ja-JP" sz="15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85750" indent="-285750">
                        <a:spcBef>
                          <a:spcPts val="600"/>
                        </a:spcBef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5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国民健康保険に関する手続きは、</a:t>
                      </a:r>
                      <a:r>
                        <a:rPr kumimoji="1" lang="ja-JP" altLang="en-US" sz="1500" b="1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区役所が窓口</a:t>
                      </a:r>
                      <a:endParaRPr kumimoji="1" lang="en-US" altLang="ja-JP" sz="1500" b="1" u="sng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1193281"/>
                  </a:ext>
                </a:extLst>
              </a:tr>
              <a:tr h="39696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600"/>
                        </a:spcBef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5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大阪市内は同一の保険料</a:t>
                      </a:r>
                      <a:endParaRPr kumimoji="1" lang="en-US" altLang="ja-JP" sz="1500" strike="sngStrike" dirty="0" smtClean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600"/>
                        </a:spcBef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500" b="1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すべての特別区において同一の保険料</a:t>
                      </a:r>
                    </a:p>
                  </a:txBody>
                  <a:tcPr marL="100445" marR="100445" marT="50222" marB="5022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8633389"/>
                  </a:ext>
                </a:extLst>
              </a:tr>
              <a:tr h="882079">
                <a:tc rowSpan="2">
                  <a:txBody>
                    <a:bodyPr/>
                    <a:lstStyle/>
                    <a:p>
                      <a:pPr marL="0" marR="0" lvl="0" indent="0" algn="l" defTabSz="100441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公営住宅</a:t>
                      </a:r>
                    </a:p>
                  </a:txBody>
                  <a:tcPr marL="100445" marR="100445" marT="50222" marB="50222"/>
                </a:tc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600"/>
                        </a:spcBef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5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公営住宅への入居申込資格等は、大阪市が設定</a:t>
                      </a:r>
                      <a:endParaRPr kumimoji="1" lang="en-US" altLang="ja-JP" sz="15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1004415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1" lang="ja-JP" altLang="en-US" sz="15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公営住宅への申込資格等は、各特別区が設定。特別区を設置する際は、他区の公営住宅も入居できるよう検討</a:t>
                      </a:r>
                      <a:endParaRPr kumimoji="1" lang="en-US" altLang="ja-JP" sz="15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810252"/>
                  </a:ext>
                </a:extLst>
              </a:tr>
              <a:tr h="113038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1004415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1" lang="ja-JP" altLang="en-US" sz="15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入居</a:t>
                      </a:r>
                      <a:r>
                        <a:rPr kumimoji="1" lang="ja-JP" altLang="en-US" sz="15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申し込み窓口は、市住まい情報センター内の住情報プラザ・各住宅管理センター等で実施</a:t>
                      </a:r>
                      <a:endParaRPr kumimoji="1" lang="en-US" altLang="ja-JP" sz="15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85750" indent="-285750">
                        <a:spcBef>
                          <a:spcPts val="600"/>
                        </a:spcBef>
                        <a:buFont typeface="Wingdings" panose="05000000000000000000" pitchFamily="2" charset="2"/>
                        <a:buChar char="Ø"/>
                      </a:pPr>
                      <a:endParaRPr kumimoji="1" lang="en-US" altLang="ja-JP" sz="15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1004415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1" lang="ja-JP" altLang="en-US" sz="15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特別区設置の際、入居申し込みは、現在の窓口で引き続き実施</a:t>
                      </a:r>
                      <a:endParaRPr kumimoji="1" lang="en-US" altLang="ja-JP" sz="15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85750" marR="0" lvl="0" indent="-285750" algn="l" defTabSz="1004415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1" lang="ja-JP" altLang="en-US" sz="1500" b="1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特別区の設置に伴って、家賃は変わらない</a:t>
                      </a:r>
                      <a:endParaRPr kumimoji="1" lang="en-US" altLang="ja-JP" sz="1500" b="1" u="sng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6520244"/>
                  </a:ext>
                </a:extLst>
              </a:tr>
            </a:tbl>
          </a:graphicData>
        </a:graphic>
      </p:graphicFrame>
      <p:sp>
        <p:nvSpPr>
          <p:cNvPr id="6" name="タイトル 1"/>
          <p:cNvSpPr txBox="1">
            <a:spLocks/>
          </p:cNvSpPr>
          <p:nvPr/>
        </p:nvSpPr>
        <p:spPr>
          <a:xfrm>
            <a:off x="119117" y="151757"/>
            <a:ext cx="9879536" cy="370647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041" b="1" dirty="0">
                <a:latin typeface="Meiryo UI" panose="020B0604030504040204" pitchFamily="50" charset="-128"/>
                <a:ea typeface="Meiryo UI" panose="020B0604030504040204" pitchFamily="50" charset="-128"/>
              </a:rPr>
              <a:t>■特別区移行によって、事務・サービスは</a:t>
            </a:r>
            <a:r>
              <a:rPr lang="ja-JP" altLang="en-US" sz="3041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どうなるの？</a:t>
            </a:r>
            <a:endParaRPr lang="ja-JP" altLang="en-US" sz="2637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7" name="直線コネクタ 6"/>
          <p:cNvCxnSpPr/>
          <p:nvPr/>
        </p:nvCxnSpPr>
        <p:spPr>
          <a:xfrm>
            <a:off x="184405" y="683493"/>
            <a:ext cx="10044436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6385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タイトル 1"/>
          <p:cNvSpPr txBox="1">
            <a:spLocks/>
          </p:cNvSpPr>
          <p:nvPr/>
        </p:nvSpPr>
        <p:spPr>
          <a:xfrm>
            <a:off x="119117" y="151757"/>
            <a:ext cx="9879536" cy="370647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041" b="1" dirty="0">
                <a:latin typeface="Meiryo UI" panose="020B0604030504040204" pitchFamily="50" charset="-128"/>
                <a:ea typeface="Meiryo UI" panose="020B0604030504040204" pitchFamily="50" charset="-128"/>
              </a:rPr>
              <a:t>■特別区移行によって、事務・サービスは</a:t>
            </a:r>
            <a:r>
              <a:rPr lang="ja-JP" altLang="en-US" sz="3041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どうなるの？</a:t>
            </a:r>
            <a:endParaRPr lang="ja-JP" altLang="en-US" sz="2637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41" name="直線コネクタ 40"/>
          <p:cNvCxnSpPr/>
          <p:nvPr/>
        </p:nvCxnSpPr>
        <p:spPr>
          <a:xfrm>
            <a:off x="184405" y="683493"/>
            <a:ext cx="10044436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996430" y="6948189"/>
            <a:ext cx="2259999" cy="401080"/>
          </a:xfrm>
        </p:spPr>
        <p:txBody>
          <a:bodyPr/>
          <a:lstStyle/>
          <a:p>
            <a:fld id="{9E345106-ECE1-48D4-A140-3DD58F2A1A58}" type="slidenum">
              <a:rPr kumimoji="1" lang="ja-JP" altLang="en-US" b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fld>
            <a:endParaRPr kumimoji="1" lang="ja-JP" altLang="en-US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0495265"/>
              </p:ext>
            </p:extLst>
          </p:nvPr>
        </p:nvGraphicFramePr>
        <p:xfrm>
          <a:off x="552870" y="1069468"/>
          <a:ext cx="9300664" cy="62017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81536">
                  <a:extLst>
                    <a:ext uri="{9D8B030D-6E8A-4147-A177-3AD203B41FA5}">
                      <a16:colId xmlns:a16="http://schemas.microsoft.com/office/drawing/2014/main" val="2398350967"/>
                    </a:ext>
                  </a:extLst>
                </a:gridCol>
                <a:gridCol w="3259564">
                  <a:extLst>
                    <a:ext uri="{9D8B030D-6E8A-4147-A177-3AD203B41FA5}">
                      <a16:colId xmlns:a16="http://schemas.microsoft.com/office/drawing/2014/main" val="2889647714"/>
                    </a:ext>
                  </a:extLst>
                </a:gridCol>
                <a:gridCol w="3259564">
                  <a:extLst>
                    <a:ext uri="{9D8B030D-6E8A-4147-A177-3AD203B41FA5}">
                      <a16:colId xmlns:a16="http://schemas.microsoft.com/office/drawing/2014/main" val="618186717"/>
                    </a:ext>
                  </a:extLst>
                </a:gridCol>
              </a:tblGrid>
              <a:tr h="48012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事務・サービス</a:t>
                      </a:r>
                      <a:endParaRPr kumimoji="1" lang="ja-JP" altLang="en-US" sz="2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移行前</a:t>
                      </a:r>
                      <a:endParaRPr kumimoji="1" lang="ja-JP" altLang="en-US" sz="2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移行後</a:t>
                      </a:r>
                      <a:endParaRPr kumimoji="1" lang="ja-JP" altLang="en-US" sz="2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9877819"/>
                  </a:ext>
                </a:extLst>
              </a:tr>
              <a:tr h="1222132">
                <a:tc>
                  <a:txBody>
                    <a:bodyPr/>
                    <a:lstStyle/>
                    <a:p>
                      <a:r>
                        <a:rPr kumimoji="1" lang="ja-JP" altLang="en-US" sz="2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図書館</a:t>
                      </a:r>
                      <a:endParaRPr kumimoji="1" lang="en-US" altLang="ja-JP" sz="48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44000">
                        <a:spcBef>
                          <a:spcPts val="600"/>
                        </a:spcBef>
                      </a:pPr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中央図書館（西区）</a:t>
                      </a:r>
                      <a:endParaRPr kumimoji="1"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44000">
                        <a:spcBef>
                          <a:spcPts val="600"/>
                        </a:spcBef>
                      </a:pPr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地域図書館（西区以外の各区）</a:t>
                      </a:r>
                    </a:p>
                  </a:txBody>
                  <a:tcPr marL="100445" marR="100445" marT="50222" marB="50222"/>
                </a:tc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600"/>
                        </a:spcBef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500" b="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図書館は、大阪市内</a:t>
                      </a:r>
                      <a:r>
                        <a:rPr kumimoji="1" lang="en-US" altLang="ja-JP" sz="1500" b="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24</a:t>
                      </a:r>
                      <a:r>
                        <a:rPr kumimoji="1" lang="ja-JP" altLang="en-US" sz="1500" b="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の行政区に設置し、大阪市が管理</a:t>
                      </a:r>
                      <a:endParaRPr kumimoji="1" lang="en-US" altLang="ja-JP" sz="1500" b="0" u="none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85750" indent="-285750">
                        <a:spcBef>
                          <a:spcPts val="600"/>
                        </a:spcBef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500" b="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どこの区にお住まいでも利用可能</a:t>
                      </a:r>
                    </a:p>
                  </a:txBody>
                  <a:tcPr marL="100445" marR="100445" marT="50222" marB="50222"/>
                </a:tc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600"/>
                        </a:spcBef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500" b="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所在地の各特別区が管理</a:t>
                      </a:r>
                      <a:endParaRPr kumimoji="1" lang="en-US" altLang="ja-JP" sz="1500" b="0" u="none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85750" indent="-285750">
                        <a:spcBef>
                          <a:spcPts val="600"/>
                        </a:spcBef>
                        <a:buFont typeface="Wingdings" panose="05000000000000000000" pitchFamily="2" charset="2"/>
                        <a:buChar char="Ø"/>
                      </a:pPr>
                      <a:r>
                        <a:rPr kumimoji="1" lang="en-US" altLang="ja-JP" sz="1500" b="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24</a:t>
                      </a:r>
                      <a:r>
                        <a:rPr kumimoji="1" lang="ja-JP" altLang="en-US" sz="1500" b="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ヵ所の図書館が利用できるよう検討</a:t>
                      </a:r>
                      <a:endParaRPr kumimoji="1" lang="en-US" altLang="ja-JP" sz="1500" b="0" u="none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/>
                </a:tc>
                <a:extLst>
                  <a:ext uri="{0D108BD9-81ED-4DB2-BD59-A6C34878D82A}">
                    <a16:rowId xmlns:a16="http://schemas.microsoft.com/office/drawing/2014/main" val="2521880200"/>
                  </a:ext>
                </a:extLst>
              </a:tr>
              <a:tr h="2160240">
                <a:tc>
                  <a:txBody>
                    <a:bodyPr/>
                    <a:lstStyle/>
                    <a:p>
                      <a:r>
                        <a:rPr kumimoji="1" lang="ja-JP" altLang="en-US" sz="2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文化・集客施設</a:t>
                      </a:r>
                      <a:endParaRPr kumimoji="1" lang="en-US" altLang="ja-JP" sz="2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372600" indent="-144000">
                        <a:spcBef>
                          <a:spcPts val="600"/>
                        </a:spcBef>
                        <a:buFont typeface="+mj-ea"/>
                        <a:buAutoNum type="circleNumDbPlain"/>
                      </a:pPr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大阪城天守閣、大阪歴史博物館、科学館、東洋陶磁美術館、美術館、自然史博物館</a:t>
                      </a:r>
                      <a:endParaRPr kumimoji="1"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372600" indent="-144000">
                        <a:spcBef>
                          <a:spcPts val="600"/>
                        </a:spcBef>
                        <a:buFont typeface="+mj-ea"/>
                        <a:buAutoNum type="circleNumDbPlain"/>
                      </a:pPr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大阪城西の丸公園、咲くやこの花館、長居植物園</a:t>
                      </a:r>
                      <a:endParaRPr kumimoji="1"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372600" indent="-144000">
                        <a:spcBef>
                          <a:spcPts val="600"/>
                        </a:spcBef>
                        <a:buFont typeface="+mj-ea"/>
                        <a:buAutoNum type="circleNumDbPlain"/>
                      </a:pPr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天王寺動物園、慶沢園</a:t>
                      </a:r>
                      <a:endParaRPr kumimoji="1" lang="ja-JP" altLang="en-US" sz="13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/>
                </a:tc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600"/>
                        </a:spcBef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5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大阪市が管理</a:t>
                      </a:r>
                      <a:endParaRPr kumimoji="1" lang="en-US" altLang="ja-JP" sz="15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85750" indent="-285750">
                        <a:spcBef>
                          <a:spcPts val="600"/>
                        </a:spcBef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5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①の文化施設等、②の公園施設は、市内在住の</a:t>
                      </a:r>
                      <a:r>
                        <a:rPr kumimoji="1" lang="en-US" altLang="ja-JP" sz="15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65</a:t>
                      </a:r>
                      <a:r>
                        <a:rPr kumimoji="1" lang="ja-JP" altLang="en-US" sz="15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歳以上の方は無料</a:t>
                      </a:r>
                      <a:endParaRPr kumimoji="1" lang="en-US" altLang="ja-JP" sz="15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85750" indent="-285750">
                        <a:spcBef>
                          <a:spcPts val="600"/>
                        </a:spcBef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5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③の公園施設は、市内在住の</a:t>
                      </a:r>
                      <a:r>
                        <a:rPr kumimoji="1" lang="en-US" altLang="ja-JP" sz="15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65</a:t>
                      </a:r>
                      <a:r>
                        <a:rPr kumimoji="1" lang="ja-JP" altLang="en-US" sz="15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歳以上の方及び市内在学の小中学生は無料</a:t>
                      </a:r>
                      <a:endParaRPr kumimoji="1" lang="en-US" altLang="ja-JP" sz="15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/>
                </a:tc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600"/>
                        </a:spcBef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500" b="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大阪府が管理</a:t>
                      </a:r>
                      <a:endParaRPr kumimoji="1" lang="en-US" altLang="ja-JP" sz="1500" b="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85750" indent="-285750">
                        <a:spcBef>
                          <a:spcPts val="600"/>
                        </a:spcBef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500" b="1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無料サービスは、特別区民に継続</a:t>
                      </a:r>
                      <a:r>
                        <a:rPr kumimoji="1" lang="ja-JP" altLang="en-US" sz="1500" b="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500" b="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5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これらのサービスは、府民にも拡大する方向で検討）</a:t>
                      </a:r>
                      <a:endParaRPr kumimoji="1" lang="en-US" altLang="ja-JP" sz="15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/>
                </a:tc>
                <a:extLst>
                  <a:ext uri="{0D108BD9-81ED-4DB2-BD59-A6C34878D82A}">
                    <a16:rowId xmlns:a16="http://schemas.microsoft.com/office/drawing/2014/main" val="2253733174"/>
                  </a:ext>
                </a:extLst>
              </a:tr>
              <a:tr h="2339225">
                <a:tc>
                  <a:txBody>
                    <a:bodyPr/>
                    <a:lstStyle/>
                    <a:p>
                      <a:r>
                        <a:rPr kumimoji="1" lang="ja-JP" altLang="en-US" sz="2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市民利用施設</a:t>
                      </a:r>
                      <a:endParaRPr kumimoji="1" lang="en-US" altLang="ja-JP" sz="36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28600" indent="0">
                        <a:spcBef>
                          <a:spcPts val="600"/>
                        </a:spcBef>
                        <a:buFont typeface="+mj-ea"/>
                        <a:buNone/>
                      </a:pPr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①各区に設置している施設</a:t>
                      </a:r>
                      <a:endParaRPr kumimoji="1"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28600" indent="0">
                        <a:lnSpc>
                          <a:spcPts val="1000"/>
                        </a:lnSpc>
                        <a:spcBef>
                          <a:spcPts val="600"/>
                        </a:spcBef>
                        <a:buFont typeface="+mj-ea"/>
                        <a:buNone/>
                      </a:pPr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 区民センター、スポーツセンター、</a:t>
                      </a:r>
                      <a:endParaRPr kumimoji="1"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28600" indent="0">
                        <a:lnSpc>
                          <a:spcPts val="1000"/>
                        </a:lnSpc>
                        <a:spcBef>
                          <a:spcPts val="600"/>
                        </a:spcBef>
                        <a:buFont typeface="+mj-ea"/>
                        <a:buNone/>
                      </a:pPr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 屋内プール　など</a:t>
                      </a:r>
                      <a:endParaRPr kumimoji="1"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28600" indent="0">
                        <a:lnSpc>
                          <a:spcPts val="1000"/>
                        </a:lnSpc>
                        <a:spcBef>
                          <a:spcPts val="1200"/>
                        </a:spcBef>
                        <a:buFont typeface="+mj-ea"/>
                        <a:buNone/>
                      </a:pPr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②大阪市内に</a:t>
                      </a:r>
                      <a:r>
                        <a:rPr kumimoji="1" lang="en-US" altLang="ja-JP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ヵ所または市外に設</a:t>
                      </a:r>
                      <a:endParaRPr kumimoji="1"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28600" indent="0">
                        <a:lnSpc>
                          <a:spcPts val="1000"/>
                        </a:lnSpc>
                        <a:spcBef>
                          <a:spcPts val="600"/>
                        </a:spcBef>
                        <a:buFont typeface="+mj-ea"/>
                        <a:buNone/>
                      </a:pPr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 </a:t>
                      </a:r>
                      <a:r>
                        <a:rPr kumimoji="1" lang="ja-JP" altLang="en-US" sz="1300" dirty="0" err="1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置して</a:t>
                      </a:r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いる施設</a:t>
                      </a:r>
                      <a:endParaRPr kumimoji="1"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28600" indent="0">
                        <a:lnSpc>
                          <a:spcPts val="1100"/>
                        </a:lnSpc>
                        <a:spcBef>
                          <a:spcPts val="600"/>
                        </a:spcBef>
                        <a:buFont typeface="+mj-ea"/>
                        <a:buNone/>
                      </a:pPr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 中央体育館、大阪プール、信太</a:t>
                      </a:r>
                      <a:endParaRPr kumimoji="1"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28600" indent="0">
                        <a:lnSpc>
                          <a:spcPts val="1100"/>
                        </a:lnSpc>
                        <a:spcBef>
                          <a:spcPts val="600"/>
                        </a:spcBef>
                        <a:buFont typeface="+mj-ea"/>
                        <a:buNone/>
                      </a:pPr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 山青少年野外活動センター　など</a:t>
                      </a:r>
                      <a:endParaRPr kumimoji="1"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/>
                </a:tc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600"/>
                        </a:spcBef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5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①の施設は、大阪市内</a:t>
                      </a:r>
                      <a:r>
                        <a:rPr kumimoji="1" lang="en-US" altLang="ja-JP" sz="15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24</a:t>
                      </a:r>
                      <a:r>
                        <a:rPr kumimoji="1" lang="ja-JP" altLang="en-US" sz="15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の行政区に設置しており、大阪市が管理</a:t>
                      </a:r>
                      <a:endParaRPr kumimoji="1" lang="en-US" altLang="ja-JP" sz="15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85750" indent="-285750">
                        <a:spcBef>
                          <a:spcPts val="600"/>
                        </a:spcBef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5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②の施設は、大阪市内に</a:t>
                      </a:r>
                      <a:r>
                        <a:rPr kumimoji="1" lang="en-US" altLang="ja-JP" sz="15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5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ヵ所や数ヵ所または市外に設置しており、大阪市が管理</a:t>
                      </a:r>
                      <a:endParaRPr kumimoji="1" lang="en-US" altLang="ja-JP" sz="15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/>
                </a:tc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600"/>
                        </a:spcBef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500" strike="noStrik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①の施設は、</a:t>
                      </a:r>
                      <a:r>
                        <a:rPr kumimoji="1" lang="ja-JP" altLang="en-US" sz="1500" b="1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各特別区が</a:t>
                      </a:r>
                      <a:r>
                        <a:rPr kumimoji="1" lang="ja-JP" altLang="en-US" sz="1500" b="1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管理</a:t>
                      </a:r>
                      <a:r>
                        <a:rPr kumimoji="1" lang="ja-JP" altLang="en-US" sz="1500" b="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（利用要件等は各特別区が設定）</a:t>
                      </a:r>
                      <a:endParaRPr kumimoji="1" lang="en-US" altLang="ja-JP" sz="1500" b="0" u="none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85750" indent="-285750">
                        <a:spcBef>
                          <a:spcPts val="600"/>
                        </a:spcBef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500" strike="noStrik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②の施設は、</a:t>
                      </a:r>
                      <a:r>
                        <a:rPr kumimoji="1" lang="ja-JP" altLang="en-US" sz="15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特別区の区域を越えて利用される施設のため、</a:t>
                      </a:r>
                      <a:r>
                        <a:rPr kumimoji="1" lang="ja-JP" altLang="en-US" sz="1500" b="1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一部事務組合が管理（</a:t>
                      </a:r>
                      <a:r>
                        <a:rPr kumimoji="1" lang="en-US" altLang="ja-JP" sz="1500" b="1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500" b="1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どこの特別区に住んでいても引き続き利用可能）</a:t>
                      </a:r>
                      <a:endParaRPr kumimoji="1" lang="en-US" altLang="ja-JP" sz="1500" b="1" u="sng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/>
                </a:tc>
                <a:extLst>
                  <a:ext uri="{0D108BD9-81ED-4DB2-BD59-A6C34878D82A}">
                    <a16:rowId xmlns:a16="http://schemas.microsoft.com/office/drawing/2014/main" val="3887731878"/>
                  </a:ext>
                </a:extLst>
              </a:tr>
            </a:tbl>
          </a:graphicData>
        </a:graphic>
      </p:graphicFrame>
      <p:sp>
        <p:nvSpPr>
          <p:cNvPr id="7" name="大かっこ 6"/>
          <p:cNvSpPr/>
          <p:nvPr/>
        </p:nvSpPr>
        <p:spPr>
          <a:xfrm>
            <a:off x="940276" y="6466621"/>
            <a:ext cx="2335208" cy="432048"/>
          </a:xfrm>
          <a:prstGeom prst="bracketPair">
            <a:avLst>
              <a:gd name="adj" fmla="val 1148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大かっこ 7"/>
          <p:cNvSpPr/>
          <p:nvPr/>
        </p:nvSpPr>
        <p:spPr>
          <a:xfrm>
            <a:off x="939552" y="5564601"/>
            <a:ext cx="2335208" cy="432048"/>
          </a:xfrm>
          <a:prstGeom prst="bracketPair">
            <a:avLst>
              <a:gd name="adj" fmla="val 1148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5979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259260" y="3059757"/>
            <a:ext cx="7776864" cy="12961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000" dirty="0" smtClean="0">
                <a:solidFill>
                  <a:schemeClr val="tx1"/>
                </a:solidFill>
              </a:rPr>
              <a:t>【</a:t>
            </a:r>
            <a:r>
              <a:rPr kumimoji="1" lang="ja-JP" altLang="en-US" sz="4000" dirty="0" smtClean="0">
                <a:solidFill>
                  <a:schemeClr val="tx1"/>
                </a:solidFill>
              </a:rPr>
              <a:t>参考</a:t>
            </a:r>
            <a:r>
              <a:rPr kumimoji="1" lang="en-US" altLang="ja-JP" sz="4000" dirty="0" smtClean="0">
                <a:solidFill>
                  <a:schemeClr val="tx1"/>
                </a:solidFill>
              </a:rPr>
              <a:t>】</a:t>
            </a:r>
            <a:r>
              <a:rPr kumimoji="1" lang="ja-JP" altLang="en-US" sz="4000" dirty="0" smtClean="0">
                <a:solidFill>
                  <a:schemeClr val="tx1"/>
                </a:solidFill>
              </a:rPr>
              <a:t>窓口サービス（手続き等）</a:t>
            </a:r>
            <a:endParaRPr kumimoji="1" lang="ja-JP" altLang="en-US" sz="4000" dirty="0">
              <a:solidFill>
                <a:schemeClr val="tx1"/>
              </a:solidFill>
            </a:endParaRPr>
          </a:p>
        </p:txBody>
      </p:sp>
      <p:sp>
        <p:nvSpPr>
          <p:cNvPr id="6" name="スライド番号プレースホルダー 3"/>
          <p:cNvSpPr txBox="1">
            <a:spLocks/>
          </p:cNvSpPr>
          <p:nvPr/>
        </p:nvSpPr>
        <p:spPr>
          <a:xfrm>
            <a:off x="7996430" y="6948189"/>
            <a:ext cx="2259999" cy="401080"/>
          </a:xfrm>
          <a:prstGeom prst="rect">
            <a:avLst/>
          </a:prstGeom>
        </p:spPr>
        <p:txBody>
          <a:bodyPr anchor="b" anchorCtr="0"/>
          <a:lstStyle>
            <a:defPPr>
              <a:defRPr lang="ja-JP"/>
            </a:defPPr>
            <a:lvl1pPr marL="0" algn="r" defTabSz="1030529" rtl="0" eaLnBrk="1" latinLnBrk="0" hangingPunct="1">
              <a:defRPr kumimoji="1" sz="1977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5264" algn="l" defTabSz="1030529" rtl="0" eaLnBrk="1" latinLnBrk="0" hangingPunct="1">
              <a:defRPr kumimoji="1" sz="202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0529" algn="l" defTabSz="1030529" rtl="0" eaLnBrk="1" latinLnBrk="0" hangingPunct="1">
              <a:defRPr kumimoji="1" sz="202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45793" algn="l" defTabSz="1030529" rtl="0" eaLnBrk="1" latinLnBrk="0" hangingPunct="1">
              <a:defRPr kumimoji="1" sz="202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61058" algn="l" defTabSz="1030529" rtl="0" eaLnBrk="1" latinLnBrk="0" hangingPunct="1">
              <a:defRPr kumimoji="1" sz="202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76322" algn="l" defTabSz="1030529" rtl="0" eaLnBrk="1" latinLnBrk="0" hangingPunct="1">
              <a:defRPr kumimoji="1" sz="202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91586" algn="l" defTabSz="1030529" rtl="0" eaLnBrk="1" latinLnBrk="0" hangingPunct="1">
              <a:defRPr kumimoji="1" sz="202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06851" algn="l" defTabSz="1030529" rtl="0" eaLnBrk="1" latinLnBrk="0" hangingPunct="1">
              <a:defRPr kumimoji="1" sz="202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22115" algn="l" defTabSz="1030529" rtl="0" eaLnBrk="1" latinLnBrk="0" hangingPunct="1">
              <a:defRPr kumimoji="1" sz="202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E345106-ECE1-48D4-A140-3DD58F2A1A58}" type="slidenum">
              <a:rPr lang="ja-JP" altLang="en-US" smtClean="0">
                <a:latin typeface="Meiryo UI" panose="020B0604030504040204" pitchFamily="50" charset="-128"/>
                <a:ea typeface="Meiryo UI" panose="020B0604030504040204" pitchFamily="50" charset="-128"/>
              </a:rPr>
              <a:pPr/>
              <a:t>5</a:t>
            </a:fld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65206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996430" y="6948189"/>
            <a:ext cx="2259999" cy="401080"/>
          </a:xfrm>
        </p:spPr>
        <p:txBody>
          <a:bodyPr/>
          <a:lstStyle/>
          <a:p>
            <a:fld id="{9E345106-ECE1-48D4-A140-3DD58F2A1A58}" type="slidenum">
              <a:rPr kumimoji="1" lang="ja-JP" altLang="en-US" b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fld>
            <a:endParaRPr kumimoji="1" lang="ja-JP" altLang="en-US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8216005"/>
              </p:ext>
            </p:extLst>
          </p:nvPr>
        </p:nvGraphicFramePr>
        <p:xfrm>
          <a:off x="150752" y="679916"/>
          <a:ext cx="10137313" cy="664819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6460">
                  <a:extLst>
                    <a:ext uri="{9D8B030D-6E8A-4147-A177-3AD203B41FA5}">
                      <a16:colId xmlns:a16="http://schemas.microsoft.com/office/drawing/2014/main" val="516076454"/>
                    </a:ext>
                  </a:extLst>
                </a:gridCol>
                <a:gridCol w="3312368">
                  <a:extLst>
                    <a:ext uri="{9D8B030D-6E8A-4147-A177-3AD203B41FA5}">
                      <a16:colId xmlns:a16="http://schemas.microsoft.com/office/drawing/2014/main" val="2398350967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2889647714"/>
                    </a:ext>
                  </a:extLst>
                </a:gridCol>
                <a:gridCol w="3052141">
                  <a:extLst>
                    <a:ext uri="{9D8B030D-6E8A-4147-A177-3AD203B41FA5}">
                      <a16:colId xmlns:a16="http://schemas.microsoft.com/office/drawing/2014/main" val="618186717"/>
                    </a:ext>
                  </a:extLst>
                </a:gridCol>
              </a:tblGrid>
              <a:tr h="38860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分野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手続き等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現在の窓口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特別区設置後の窓口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9877819"/>
                  </a:ext>
                </a:extLst>
              </a:tr>
              <a:tr h="648072">
                <a:tc rowSpan="8"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こども</a:t>
                      </a:r>
                    </a:p>
                  </a:txBody>
                  <a:tcPr marL="100445" marR="100445" marT="50222" marB="50222"/>
                </a:tc>
                <a:tc>
                  <a:txBody>
                    <a:bodyPr/>
                    <a:lstStyle/>
                    <a:p>
                      <a:pPr marL="0" indent="0">
                        <a:spcBef>
                          <a:spcPts val="600"/>
                        </a:spcBef>
                        <a:buFont typeface="Wingdings" panose="05000000000000000000" pitchFamily="2" charset="2"/>
                        <a:buNone/>
                      </a:pP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か月児・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歳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か月児・３歳児の健康診査</a:t>
                      </a:r>
                    </a:p>
                    <a:p>
                      <a:pPr marL="0" indent="0">
                        <a:spcBef>
                          <a:spcPts val="600"/>
                        </a:spcBef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乳児・妊産婦健康診査（受診票の交付）</a:t>
                      </a:r>
                    </a:p>
                  </a:txBody>
                  <a:tcPr marL="100445" marR="100445" marT="50222" marB="50222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区役所（保健福祉センター）</a:t>
                      </a:r>
                    </a:p>
                  </a:txBody>
                  <a:tcPr marL="100445" marR="100445" marT="50222" marB="50222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同左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 anchor="ctr"/>
                </a:tc>
                <a:extLst>
                  <a:ext uri="{0D108BD9-81ED-4DB2-BD59-A6C34878D82A}">
                    <a16:rowId xmlns:a16="http://schemas.microsoft.com/office/drawing/2014/main" val="4054275043"/>
                  </a:ext>
                </a:extLst>
              </a:tr>
              <a:tr h="576064">
                <a:tc vMerge="1">
                  <a:txBody>
                    <a:bodyPr/>
                    <a:lstStyle/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児童等虐待の通報</a:t>
                      </a:r>
                    </a:p>
                  </a:txBody>
                  <a:tcPr marL="100445" marR="100445" marT="50222" marB="50222" anchor="ctr"/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600"/>
                        </a:spcBef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児童相談所（こども相談センター）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 algn="ctr">
                        <a:spcBef>
                          <a:spcPts val="600"/>
                        </a:spcBef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区役所（保健福祉センター）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 anchor="ctr"/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600"/>
                        </a:spcBef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特別区児童相談所</a:t>
                      </a:r>
                    </a:p>
                    <a:p>
                      <a:pPr marL="0" indent="0" algn="ctr">
                        <a:spcBef>
                          <a:spcPts val="600"/>
                        </a:spcBef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区役所（保健福祉センター）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 anchor="ctr"/>
                </a:tc>
                <a:extLst>
                  <a:ext uri="{0D108BD9-81ED-4DB2-BD59-A6C34878D82A}">
                    <a16:rowId xmlns:a16="http://schemas.microsoft.com/office/drawing/2014/main" val="2083534263"/>
                  </a:ext>
                </a:extLst>
              </a:tr>
              <a:tr h="576064">
                <a:tc vMerge="1">
                  <a:txBody>
                    <a:bodyPr/>
                    <a:lstStyle/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/>
                </a:tc>
                <a:tc>
                  <a:txBody>
                    <a:bodyPr/>
                    <a:lstStyle/>
                    <a:p>
                      <a:pPr marL="0" indent="0">
                        <a:spcBef>
                          <a:spcPts val="600"/>
                        </a:spcBef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児童手当</a:t>
                      </a:r>
                    </a:p>
                    <a:p>
                      <a:pPr marL="0" indent="0">
                        <a:spcBef>
                          <a:spcPts val="600"/>
                        </a:spcBef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児童扶養手当</a:t>
                      </a:r>
                    </a:p>
                  </a:txBody>
                  <a:tcPr marL="100445" marR="100445" marT="50222" marB="50222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区役所（保健福祉センター）</a:t>
                      </a:r>
                    </a:p>
                  </a:txBody>
                  <a:tcPr marL="100445" marR="100445" marT="50222" marB="50222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同左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 anchor="ctr"/>
                </a:tc>
                <a:extLst>
                  <a:ext uri="{0D108BD9-81ED-4DB2-BD59-A6C34878D82A}">
                    <a16:rowId xmlns:a16="http://schemas.microsoft.com/office/drawing/2014/main" val="3542296214"/>
                  </a:ext>
                </a:extLst>
              </a:tr>
              <a:tr h="648072">
                <a:tc vMerge="1">
                  <a:txBody>
                    <a:bodyPr/>
                    <a:lstStyle/>
                    <a:p>
                      <a:endParaRPr kumimoji="1" lang="ja-JP" altLang="en-US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認定こども園・保育所・地域型保育事業の利用（入所手続き、保育料の決定等）</a:t>
                      </a:r>
                    </a:p>
                  </a:txBody>
                  <a:tcPr marL="100445" marR="100445" marT="50222" marB="50222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区役所（保健福祉センター）</a:t>
                      </a:r>
                    </a:p>
                  </a:txBody>
                  <a:tcPr marL="100445" marR="100445" marT="50222" marB="50222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同左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 anchor="ctr"/>
                </a:tc>
                <a:extLst>
                  <a:ext uri="{0D108BD9-81ED-4DB2-BD59-A6C34878D82A}">
                    <a16:rowId xmlns:a16="http://schemas.microsoft.com/office/drawing/2014/main" val="2031772853"/>
                  </a:ext>
                </a:extLst>
              </a:tr>
              <a:tr h="640488">
                <a:tc vMerge="1">
                  <a:txBody>
                    <a:bodyPr/>
                    <a:lstStyle/>
                    <a:p>
                      <a:endParaRPr kumimoji="1" lang="ja-JP" altLang="en-US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/>
                </a:tc>
                <a:tc>
                  <a:txBody>
                    <a:bodyPr/>
                    <a:lstStyle/>
                    <a:p>
                      <a:r>
                        <a:rPr kumimoji="1" lang="zh-TW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認可外保育施設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の利用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 anchor="ctr"/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600"/>
                        </a:spcBef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各保育施設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 anchor="ctr"/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600"/>
                        </a:spcBef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同左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 anchor="ctr"/>
                </a:tc>
                <a:extLst>
                  <a:ext uri="{0D108BD9-81ED-4DB2-BD59-A6C34878D82A}">
                    <a16:rowId xmlns:a16="http://schemas.microsoft.com/office/drawing/2014/main" val="751536440"/>
                  </a:ext>
                </a:extLst>
              </a:tr>
              <a:tr h="576064">
                <a:tc vMerge="1">
                  <a:txBody>
                    <a:bodyPr/>
                    <a:lstStyle/>
                    <a:p>
                      <a:endParaRPr kumimoji="1" lang="ja-JP" altLang="en-US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/>
                </a:tc>
                <a:tc>
                  <a:txBody>
                    <a:bodyPr/>
                    <a:lstStyle/>
                    <a:p>
                      <a:r>
                        <a:rPr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幼稚園の入園</a:t>
                      </a:r>
                      <a:endParaRPr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各幼稚園</a:t>
                      </a:r>
                      <a:endParaRPr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同左</a:t>
                      </a:r>
                      <a:endParaRPr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 anchor="ctr"/>
                </a:tc>
                <a:extLst>
                  <a:ext uri="{0D108BD9-81ED-4DB2-BD59-A6C34878D82A}">
                    <a16:rowId xmlns:a16="http://schemas.microsoft.com/office/drawing/2014/main" val="1930339760"/>
                  </a:ext>
                </a:extLst>
              </a:tr>
              <a:tr h="589572">
                <a:tc vMerge="1">
                  <a:txBody>
                    <a:bodyPr/>
                    <a:lstStyle/>
                    <a:p>
                      <a:endParaRPr kumimoji="1" lang="ja-JP" altLang="en-US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/>
                </a:tc>
                <a:tc>
                  <a:txBody>
                    <a:bodyPr/>
                    <a:lstStyle/>
                    <a:p>
                      <a:pPr marL="0" indent="0">
                        <a:spcBef>
                          <a:spcPts val="600"/>
                        </a:spcBef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幼児教育・保育の無償化</a:t>
                      </a:r>
                    </a:p>
                    <a:p>
                      <a:pPr marL="0" indent="0">
                        <a:spcBef>
                          <a:spcPts val="600"/>
                        </a:spcBef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塾代助成</a:t>
                      </a:r>
                    </a:p>
                  </a:txBody>
                  <a:tcPr marL="100445" marR="100445" marT="50222" marB="50222" anchor="ctr"/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600"/>
                        </a:spcBef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大阪市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 anchor="ctr"/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600"/>
                        </a:spcBef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特別区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 anchor="ctr"/>
                </a:tc>
                <a:extLst>
                  <a:ext uri="{0D108BD9-81ED-4DB2-BD59-A6C34878D82A}">
                    <a16:rowId xmlns:a16="http://schemas.microsoft.com/office/drawing/2014/main" val="1726622206"/>
                  </a:ext>
                </a:extLst>
              </a:tr>
              <a:tr h="592912">
                <a:tc vMerge="1">
                  <a:txBody>
                    <a:bodyPr/>
                    <a:lstStyle/>
                    <a:p>
                      <a:endParaRPr kumimoji="1" lang="ja-JP" altLang="en-US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こども医療費助成</a:t>
                      </a:r>
                    </a:p>
                  </a:txBody>
                  <a:tcPr marL="100445" marR="100445" marT="50222" marB="50222" anchor="ctr"/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600"/>
                        </a:spcBef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区役所（保健福祉センター）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 anchor="ctr"/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600"/>
                        </a:spcBef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同左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 anchor="ctr"/>
                </a:tc>
                <a:extLst>
                  <a:ext uri="{0D108BD9-81ED-4DB2-BD59-A6C34878D82A}">
                    <a16:rowId xmlns:a16="http://schemas.microsoft.com/office/drawing/2014/main" val="4202785223"/>
                  </a:ext>
                </a:extLst>
              </a:tr>
              <a:tr h="529048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学校</a:t>
                      </a:r>
                    </a:p>
                  </a:txBody>
                  <a:tcPr marL="100445" marR="100445" marT="50222" marB="50222"/>
                </a:tc>
                <a:tc>
                  <a:txBody>
                    <a:bodyPr/>
                    <a:lstStyle/>
                    <a:p>
                      <a:pPr marL="0" indent="0">
                        <a:spcBef>
                          <a:spcPts val="600"/>
                        </a:spcBef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小・中学校の入学、転校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>
                        <a:spcBef>
                          <a:spcPts val="600"/>
                        </a:spcBef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指定校変更・区域外就学</a:t>
                      </a:r>
                    </a:p>
                  </a:txBody>
                  <a:tcPr marL="100445" marR="100445" marT="50222" marB="50222" anchor="ctr"/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600"/>
                        </a:spcBef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区役所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 anchor="ctr"/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600"/>
                        </a:spcBef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同左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 anchor="ctr"/>
                </a:tc>
                <a:extLst>
                  <a:ext uri="{0D108BD9-81ED-4DB2-BD59-A6C34878D82A}">
                    <a16:rowId xmlns:a16="http://schemas.microsoft.com/office/drawing/2014/main" val="983426083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こころの健康</a:t>
                      </a:r>
                    </a:p>
                  </a:txBody>
                  <a:tcPr marL="100445" marR="100445" marT="50222" marB="50222"/>
                </a:tc>
                <a:tc>
                  <a:txBody>
                    <a:bodyPr/>
                    <a:lstStyle/>
                    <a:p>
                      <a:pPr marL="0" indent="0">
                        <a:spcBef>
                          <a:spcPts val="600"/>
                        </a:spcBef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400" dirty="0" err="1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精神障がい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者保健福祉手帳の交付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>
                        <a:spcBef>
                          <a:spcPts val="600"/>
                        </a:spcBef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自立支援医療（精神通院）の申請</a:t>
                      </a:r>
                    </a:p>
                  </a:txBody>
                  <a:tcPr marL="100445" marR="100445" marT="50222" marB="50222" anchor="ctr"/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600"/>
                        </a:spcBef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区役所（保健福祉センター）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 anchor="ctr"/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600"/>
                        </a:spcBef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同左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 anchor="ctr"/>
                </a:tc>
                <a:extLst>
                  <a:ext uri="{0D108BD9-81ED-4DB2-BD59-A6C34878D82A}">
                    <a16:rowId xmlns:a16="http://schemas.microsoft.com/office/drawing/2014/main" val="565136145"/>
                  </a:ext>
                </a:extLst>
              </a:tr>
            </a:tbl>
          </a:graphicData>
        </a:graphic>
      </p:graphicFrame>
      <p:sp>
        <p:nvSpPr>
          <p:cNvPr id="8" name="タイトル 1"/>
          <p:cNvSpPr txBox="1">
            <a:spLocks/>
          </p:cNvSpPr>
          <p:nvPr/>
        </p:nvSpPr>
        <p:spPr>
          <a:xfrm>
            <a:off x="119117" y="151757"/>
            <a:ext cx="9879536" cy="370647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2637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637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参考</a:t>
            </a:r>
            <a:r>
              <a:rPr lang="en-US" altLang="ja-JP" sz="2637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2637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窓口サービス（手続き等）</a:t>
            </a:r>
            <a:endParaRPr lang="ja-JP" altLang="en-US" sz="2637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39865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996430" y="6948189"/>
            <a:ext cx="2259999" cy="401080"/>
          </a:xfrm>
        </p:spPr>
        <p:txBody>
          <a:bodyPr/>
          <a:lstStyle/>
          <a:p>
            <a:fld id="{9E345106-ECE1-48D4-A140-3DD58F2A1A58}" type="slidenum">
              <a:rPr kumimoji="1" lang="ja-JP" altLang="en-US" b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fld>
            <a:endParaRPr kumimoji="1" lang="ja-JP" altLang="en-US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7514147"/>
              </p:ext>
            </p:extLst>
          </p:nvPr>
        </p:nvGraphicFramePr>
        <p:xfrm>
          <a:off x="137042" y="667180"/>
          <a:ext cx="10137311" cy="653508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90170">
                  <a:extLst>
                    <a:ext uri="{9D8B030D-6E8A-4147-A177-3AD203B41FA5}">
                      <a16:colId xmlns:a16="http://schemas.microsoft.com/office/drawing/2014/main" val="516076454"/>
                    </a:ext>
                  </a:extLst>
                </a:gridCol>
                <a:gridCol w="3312368">
                  <a:extLst>
                    <a:ext uri="{9D8B030D-6E8A-4147-A177-3AD203B41FA5}">
                      <a16:colId xmlns:a16="http://schemas.microsoft.com/office/drawing/2014/main" val="2398350967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2889647714"/>
                    </a:ext>
                  </a:extLst>
                </a:gridCol>
                <a:gridCol w="3038429">
                  <a:extLst>
                    <a:ext uri="{9D8B030D-6E8A-4147-A177-3AD203B41FA5}">
                      <a16:colId xmlns:a16="http://schemas.microsoft.com/office/drawing/2014/main" val="618186717"/>
                    </a:ext>
                  </a:extLst>
                </a:gridCol>
              </a:tblGrid>
              <a:tr h="38860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分野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手続き等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現在の窓口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特別区設置後の窓口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9877819"/>
                  </a:ext>
                </a:extLst>
              </a:tr>
              <a:tr h="563808">
                <a:tc rowSpan="2"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 err="1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障がい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者</a:t>
                      </a:r>
                    </a:p>
                  </a:txBody>
                  <a:tcPr marL="100445" marR="100445" marT="50222" marB="50222"/>
                </a:tc>
                <a:tc>
                  <a:txBody>
                    <a:bodyPr/>
                    <a:lstStyle/>
                    <a:p>
                      <a:r>
                        <a:rPr lang="ja-JP" altLang="en-US" sz="1400" dirty="0" err="1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身体障がい</a:t>
                      </a:r>
                      <a:r>
                        <a:rPr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者手帳の交付</a:t>
                      </a:r>
                      <a:endParaRPr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療育手帳の交付</a:t>
                      </a:r>
                      <a:endParaRPr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区役所（保健福祉センター）</a:t>
                      </a:r>
                    </a:p>
                  </a:txBody>
                  <a:tcPr marL="100445" marR="100445" marT="50222" marB="50222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同左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 anchor="ctr"/>
                </a:tc>
                <a:extLst>
                  <a:ext uri="{0D108BD9-81ED-4DB2-BD59-A6C34878D82A}">
                    <a16:rowId xmlns:a16="http://schemas.microsoft.com/office/drawing/2014/main" val="778143760"/>
                  </a:ext>
                </a:extLst>
              </a:tr>
              <a:tr h="563808">
                <a:tc vMerge="1">
                  <a:txBody>
                    <a:bodyPr/>
                    <a:lstStyle/>
                    <a:p>
                      <a:pPr algn="l"/>
                      <a:endParaRPr kumimoji="1" lang="ja-JP" altLang="en-US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/>
                </a:tc>
                <a:tc>
                  <a:txBody>
                    <a:bodyPr/>
                    <a:lstStyle/>
                    <a:p>
                      <a:r>
                        <a:rPr lang="ja-JP" altLang="en-US" sz="1400" dirty="0" err="1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障がい</a:t>
                      </a:r>
                      <a:r>
                        <a:rPr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者サービスの利用</a:t>
                      </a:r>
                      <a:endParaRPr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区役所（保健福祉センター）</a:t>
                      </a:r>
                    </a:p>
                  </a:txBody>
                  <a:tcPr marL="100445" marR="100445" marT="50222" marB="50222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同左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 anchor="ctr"/>
                </a:tc>
                <a:extLst>
                  <a:ext uri="{0D108BD9-81ED-4DB2-BD59-A6C34878D82A}">
                    <a16:rowId xmlns:a16="http://schemas.microsoft.com/office/drawing/2014/main" val="3958832655"/>
                  </a:ext>
                </a:extLst>
              </a:tr>
              <a:tr h="504056">
                <a:tc rowSpan="2"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高齢者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敬老優待乗車証（敬老パス）の交付</a:t>
                      </a:r>
                    </a:p>
                  </a:txBody>
                  <a:tcPr marL="100445" marR="100445" marT="50222" marB="50222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区役所（保健福祉センター）</a:t>
                      </a:r>
                    </a:p>
                  </a:txBody>
                  <a:tcPr marL="100445" marR="100445" marT="50222" marB="50222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同左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 anchor="ctr"/>
                </a:tc>
                <a:extLst>
                  <a:ext uri="{0D108BD9-81ED-4DB2-BD59-A6C34878D82A}">
                    <a16:rowId xmlns:a16="http://schemas.microsoft.com/office/drawing/2014/main" val="2031772853"/>
                  </a:ext>
                </a:extLst>
              </a:tr>
              <a:tr h="504056">
                <a:tc vMerge="1"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後期高齢者医療保険証の交付</a:t>
                      </a:r>
                    </a:p>
                  </a:txBody>
                  <a:tcPr marL="100445" marR="100445" marT="50222" marB="50222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区役所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同左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 anchor="ctr"/>
                </a:tc>
                <a:extLst>
                  <a:ext uri="{0D108BD9-81ED-4DB2-BD59-A6C34878D82A}">
                    <a16:rowId xmlns:a16="http://schemas.microsoft.com/office/drawing/2014/main" val="3535646011"/>
                  </a:ext>
                </a:extLst>
              </a:tr>
              <a:tr h="588320">
                <a:tc rowSpan="2"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介護保険</a:t>
                      </a:r>
                    </a:p>
                  </a:txBody>
                  <a:tcPr marL="100445" marR="100445" marT="50222" marB="50222"/>
                </a:tc>
                <a:tc>
                  <a:txBody>
                    <a:bodyPr/>
                    <a:lstStyle/>
                    <a:p>
                      <a:r>
                        <a:rPr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要介護・要支援認定</a:t>
                      </a:r>
                      <a:endParaRPr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大阪市（認定事務センター）</a:t>
                      </a:r>
                    </a:p>
                  </a:txBody>
                  <a:tcPr marL="100445" marR="100445" marT="50222" marB="502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一部事務組合</a:t>
                      </a:r>
                      <a:endParaRPr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 anchor="ctr"/>
                </a:tc>
                <a:extLst>
                  <a:ext uri="{0D108BD9-81ED-4DB2-BD59-A6C34878D82A}">
                    <a16:rowId xmlns:a16="http://schemas.microsoft.com/office/drawing/2014/main" val="1726622206"/>
                  </a:ext>
                </a:extLst>
              </a:tr>
              <a:tr h="516312">
                <a:tc vMerge="1">
                  <a:txBody>
                    <a:bodyPr/>
                    <a:lstStyle/>
                    <a:p>
                      <a:pPr algn="l"/>
                      <a:endParaRPr kumimoji="1" lang="ja-JP" altLang="en-US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介護保険サービスの利用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区役所（保健福祉センター）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同左</a:t>
                      </a:r>
                      <a:endParaRPr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 anchor="ctr"/>
                </a:tc>
                <a:extLst>
                  <a:ext uri="{0D108BD9-81ED-4DB2-BD59-A6C34878D82A}">
                    <a16:rowId xmlns:a16="http://schemas.microsoft.com/office/drawing/2014/main" val="4253169751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国民健康保険</a:t>
                      </a:r>
                    </a:p>
                  </a:txBody>
                  <a:tcPr marL="100445" marR="100445" marT="50222" marB="50222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保険証の交付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区役所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同左</a:t>
                      </a:r>
                      <a:endParaRPr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 anchor="ctr"/>
                </a:tc>
                <a:extLst>
                  <a:ext uri="{0D108BD9-81ED-4DB2-BD59-A6C34878D82A}">
                    <a16:rowId xmlns:a16="http://schemas.microsoft.com/office/drawing/2014/main" val="4202785223"/>
                  </a:ext>
                </a:extLst>
              </a:tr>
              <a:tr h="55562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国民年金</a:t>
                      </a:r>
                    </a:p>
                  </a:txBody>
                  <a:tcPr marL="100445" marR="100445" marT="50222" marB="50222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国民年金の加入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区役所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同左</a:t>
                      </a:r>
                      <a:endParaRPr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 anchor="ctr"/>
                </a:tc>
                <a:extLst>
                  <a:ext uri="{0D108BD9-81ED-4DB2-BD59-A6C34878D82A}">
                    <a16:rowId xmlns:a16="http://schemas.microsoft.com/office/drawing/2014/main" val="482058226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生活保護</a:t>
                      </a:r>
                    </a:p>
                  </a:txBody>
                  <a:tcPr marL="100445" marR="100445" marT="50222" marB="50222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生活保護の申請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区役所（保健福祉センター）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同左</a:t>
                      </a:r>
                      <a:endParaRPr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 anchor="ctr"/>
                </a:tc>
                <a:extLst>
                  <a:ext uri="{0D108BD9-81ED-4DB2-BD59-A6C34878D82A}">
                    <a16:rowId xmlns:a16="http://schemas.microsoft.com/office/drawing/2014/main" val="2885021522"/>
                  </a:ext>
                </a:extLst>
              </a:tr>
              <a:tr h="529848">
                <a:tc rowSpan="2"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住宅</a:t>
                      </a:r>
                    </a:p>
                  </a:txBody>
                  <a:tcPr marL="100445" marR="100445" marT="50222" marB="50222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公営住宅の入居</a:t>
                      </a:r>
                    </a:p>
                  </a:txBody>
                  <a:tcPr marL="100445" marR="100445" marT="50222" marB="502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大阪市（住まい情報センター、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住宅管理センター）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特別</a:t>
                      </a:r>
                      <a:r>
                        <a:rPr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区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（住まい情報センター、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住宅管理センター）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 anchor="ctr"/>
                </a:tc>
                <a:extLst>
                  <a:ext uri="{0D108BD9-81ED-4DB2-BD59-A6C34878D82A}">
                    <a16:rowId xmlns:a16="http://schemas.microsoft.com/office/drawing/2014/main" val="183232775"/>
                  </a:ext>
                </a:extLst>
              </a:tr>
              <a:tr h="552956">
                <a:tc vMerge="1">
                  <a:txBody>
                    <a:bodyPr/>
                    <a:lstStyle/>
                    <a:p>
                      <a:endParaRPr kumimoji="1" lang="ja-JP" altLang="en-US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/>
                </a:tc>
                <a:tc>
                  <a:txBody>
                    <a:bodyPr/>
                    <a:lstStyle/>
                    <a:p>
                      <a:r>
                        <a:rPr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高齢者ケア付住宅（市営住宅）の入居</a:t>
                      </a:r>
                      <a:endParaRPr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区役所（保健福祉センター）</a:t>
                      </a:r>
                      <a:endParaRPr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同左</a:t>
                      </a:r>
                      <a:endParaRPr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 anchor="ctr"/>
                </a:tc>
                <a:extLst>
                  <a:ext uri="{0D108BD9-81ED-4DB2-BD59-A6C34878D82A}">
                    <a16:rowId xmlns:a16="http://schemas.microsoft.com/office/drawing/2014/main" val="458324136"/>
                  </a:ext>
                </a:extLst>
              </a:tr>
            </a:tbl>
          </a:graphicData>
        </a:graphic>
      </p:graphicFrame>
      <p:sp>
        <p:nvSpPr>
          <p:cNvPr id="8" name="タイトル 1"/>
          <p:cNvSpPr txBox="1">
            <a:spLocks/>
          </p:cNvSpPr>
          <p:nvPr/>
        </p:nvSpPr>
        <p:spPr>
          <a:xfrm>
            <a:off x="119117" y="151757"/>
            <a:ext cx="9879536" cy="370647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2637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637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参考</a:t>
            </a:r>
            <a:r>
              <a:rPr lang="en-US" altLang="ja-JP" sz="2637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2637" b="1" dirty="0">
                <a:latin typeface="Meiryo UI" panose="020B0604030504040204" pitchFamily="50" charset="-128"/>
                <a:ea typeface="Meiryo UI" panose="020B0604030504040204" pitchFamily="50" charset="-128"/>
              </a:rPr>
              <a:t>窓口サービス（手続き等）</a:t>
            </a:r>
          </a:p>
        </p:txBody>
      </p:sp>
    </p:spTree>
    <p:extLst>
      <p:ext uri="{BB962C8B-B14F-4D97-AF65-F5344CB8AC3E}">
        <p14:creationId xmlns:p14="http://schemas.microsoft.com/office/powerpoint/2010/main" val="40245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996430" y="6948189"/>
            <a:ext cx="2259999" cy="401080"/>
          </a:xfrm>
        </p:spPr>
        <p:txBody>
          <a:bodyPr/>
          <a:lstStyle/>
          <a:p>
            <a:fld id="{9E345106-ECE1-48D4-A140-3DD58F2A1A58}" type="slidenum">
              <a:rPr kumimoji="1" lang="ja-JP" altLang="en-US" b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fld>
            <a:endParaRPr kumimoji="1" lang="ja-JP" altLang="en-US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5605823"/>
              </p:ext>
            </p:extLst>
          </p:nvPr>
        </p:nvGraphicFramePr>
        <p:xfrm>
          <a:off x="134357" y="677048"/>
          <a:ext cx="10130787" cy="642851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92855">
                  <a:extLst>
                    <a:ext uri="{9D8B030D-6E8A-4147-A177-3AD203B41FA5}">
                      <a16:colId xmlns:a16="http://schemas.microsoft.com/office/drawing/2014/main" val="516076454"/>
                    </a:ext>
                  </a:extLst>
                </a:gridCol>
                <a:gridCol w="3312368">
                  <a:extLst>
                    <a:ext uri="{9D8B030D-6E8A-4147-A177-3AD203B41FA5}">
                      <a16:colId xmlns:a16="http://schemas.microsoft.com/office/drawing/2014/main" val="2398350967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2889647714"/>
                    </a:ext>
                  </a:extLst>
                </a:gridCol>
                <a:gridCol w="3029220">
                  <a:extLst>
                    <a:ext uri="{9D8B030D-6E8A-4147-A177-3AD203B41FA5}">
                      <a16:colId xmlns:a16="http://schemas.microsoft.com/office/drawing/2014/main" val="618186717"/>
                    </a:ext>
                  </a:extLst>
                </a:gridCol>
              </a:tblGrid>
              <a:tr h="38860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分野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手続き等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現在の窓口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特別区設置後の窓口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9877819"/>
                  </a:ext>
                </a:extLst>
              </a:tr>
              <a:tr h="519092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道路</a:t>
                      </a:r>
                    </a:p>
                  </a:txBody>
                  <a:tcPr marL="100445" marR="100445" marT="50222" marB="50222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道路の補修（</a:t>
                      </a:r>
                      <a:r>
                        <a:rPr kumimoji="1" lang="zh-CN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穴、照明灯等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marL="100445" marR="100445" marT="50222" marB="50222" anchor="ctr"/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600"/>
                        </a:spcBef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大阪市（工営所）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 anchor="ctr"/>
                </a:tc>
                <a:tc>
                  <a:txBody>
                    <a:bodyPr/>
                    <a:lstStyle/>
                    <a:p>
                      <a:pPr marL="0" marR="0" lvl="0" indent="0" algn="ctr" defTabSz="100441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特別</a:t>
                      </a: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区（工営所）</a:t>
                      </a:r>
                      <a:endParaRPr kumimoji="1" lang="en-US" altLang="ja-JP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100441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en-US" altLang="ja-JP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※</a:t>
                      </a: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広域交通網は大阪府</a:t>
                      </a:r>
                      <a:endParaRPr kumimoji="1" lang="en-US" altLang="ja-JP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100445" marR="100445" marT="50222" marB="50222" anchor="ctr"/>
                </a:tc>
                <a:extLst>
                  <a:ext uri="{0D108BD9-81ED-4DB2-BD59-A6C34878D82A}">
                    <a16:rowId xmlns:a16="http://schemas.microsoft.com/office/drawing/2014/main" val="3824133973"/>
                  </a:ext>
                </a:extLst>
              </a:tr>
              <a:tr h="519092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公園</a:t>
                      </a:r>
                    </a:p>
                  </a:txBody>
                  <a:tcPr marL="100445" marR="100445" marT="50222" marB="50222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公園の有料施設等の利用</a:t>
                      </a:r>
                    </a:p>
                  </a:txBody>
                  <a:tcPr marL="100445" marR="100445" marT="50222" marB="50222" anchor="ctr"/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600"/>
                        </a:spcBef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大阪市（公園事務所）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 anchor="ctr"/>
                </a:tc>
                <a:tc>
                  <a:txBody>
                    <a:bodyPr/>
                    <a:lstStyle/>
                    <a:p>
                      <a:pPr marL="0" marR="0" lvl="0" indent="0" algn="ctr" defTabSz="100441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特別</a:t>
                      </a: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区</a:t>
                      </a:r>
                      <a:r>
                        <a:rPr kumimoji="1" lang="zh-TW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（公園事務所）</a:t>
                      </a:r>
                      <a:endParaRPr kumimoji="1" lang="en-US" altLang="ja-JP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100441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en-US" altLang="ja-JP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※</a:t>
                      </a: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大規模公園等は大阪府</a:t>
                      </a:r>
                      <a:endParaRPr kumimoji="1" lang="en-US" altLang="ja-JP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100445" marR="100445" marT="50222" marB="50222" anchor="ctr"/>
                </a:tc>
                <a:extLst>
                  <a:ext uri="{0D108BD9-81ED-4DB2-BD59-A6C34878D82A}">
                    <a16:rowId xmlns:a16="http://schemas.microsoft.com/office/drawing/2014/main" val="1504607149"/>
                  </a:ext>
                </a:extLst>
              </a:tr>
              <a:tr h="519092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水道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水道</a:t>
                      </a:r>
                    </a:p>
                  </a:txBody>
                  <a:tcPr marL="100445" marR="100445" marT="50222" marB="50222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大阪市（水道局お客様センター）</a:t>
                      </a:r>
                    </a:p>
                  </a:txBody>
                  <a:tcPr marL="100445" marR="100445" marT="50222" marB="50222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大阪府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 anchor="ctr"/>
                </a:tc>
                <a:extLst>
                  <a:ext uri="{0D108BD9-81ED-4DB2-BD59-A6C34878D82A}">
                    <a16:rowId xmlns:a16="http://schemas.microsoft.com/office/drawing/2014/main" val="4159863827"/>
                  </a:ext>
                </a:extLst>
              </a:tr>
              <a:tr h="519092">
                <a:tc rowSpan="2"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ごみ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ごみ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大阪市（環境事業センター）</a:t>
                      </a:r>
                    </a:p>
                  </a:txBody>
                  <a:tcPr marL="100445" marR="100445" marT="50222" marB="50222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特別</a:t>
                      </a: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区（環境事業センター）</a:t>
                      </a:r>
                    </a:p>
                  </a:txBody>
                  <a:tcPr marL="100445" marR="100445" marT="50222" marB="50222" anchor="ctr"/>
                </a:tc>
                <a:extLst>
                  <a:ext uri="{0D108BD9-81ED-4DB2-BD59-A6C34878D82A}">
                    <a16:rowId xmlns:a16="http://schemas.microsoft.com/office/drawing/2014/main" val="920899285"/>
                  </a:ext>
                </a:extLst>
              </a:tr>
              <a:tr h="519092">
                <a:tc vMerge="1"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粗大ごみ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大阪市（粗大ごみ収集受付センター）</a:t>
                      </a:r>
                    </a:p>
                  </a:txBody>
                  <a:tcPr marL="100445" marR="100445" marT="50222" marB="50222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特別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区（粗大ごみ収集受付センター）</a:t>
                      </a:r>
                    </a:p>
                  </a:txBody>
                  <a:tcPr marL="100445" marR="100445" marT="50222" marB="50222" anchor="ctr"/>
                </a:tc>
                <a:extLst>
                  <a:ext uri="{0D108BD9-81ED-4DB2-BD59-A6C34878D82A}">
                    <a16:rowId xmlns:a16="http://schemas.microsoft.com/office/drawing/2014/main" val="3995159180"/>
                  </a:ext>
                </a:extLst>
              </a:tr>
              <a:tr h="519092">
                <a:tc rowSpan="3"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戸籍・住民票・印鑑証明</a:t>
                      </a:r>
                    </a:p>
                  </a:txBody>
                  <a:tcPr marL="100445" marR="100445" marT="50222" marB="50222"/>
                </a:tc>
                <a:tc>
                  <a:txBody>
                    <a:bodyPr/>
                    <a:lstStyle/>
                    <a:p>
                      <a:pPr marL="0" marR="0" lvl="0" indent="0" algn="l" defTabSz="100441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出生届</a:t>
                      </a:r>
                      <a:r>
                        <a:rPr kumimoji="1" lang="zh-CN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、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婚姻届、離婚届等</a:t>
                      </a:r>
                      <a:endParaRPr kumimoji="1" lang="en-US" altLang="zh-CN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00441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CN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転入届、転出届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等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00441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印鑑登録申請</a:t>
                      </a:r>
                    </a:p>
                  </a:txBody>
                  <a:tcPr marL="100445" marR="100445" marT="50222" marB="50222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区役所</a:t>
                      </a:r>
                    </a:p>
                  </a:txBody>
                  <a:tcPr marL="100445" marR="100445" marT="50222" marB="50222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同左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 anchor="ctr"/>
                </a:tc>
                <a:extLst>
                  <a:ext uri="{0D108BD9-81ED-4DB2-BD59-A6C34878D82A}">
                    <a16:rowId xmlns:a16="http://schemas.microsoft.com/office/drawing/2014/main" val="3640283513"/>
                  </a:ext>
                </a:extLst>
              </a:tr>
              <a:tr h="328840">
                <a:tc vMerge="1">
                  <a:txBody>
                    <a:bodyPr/>
                    <a:lstStyle/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戸籍謄本・戸籍抄本の写し等の交付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00441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住民票の写しの交付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00441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印鑑登録証明書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の交付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区役所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サービスカウンター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同左</a:t>
                      </a:r>
                      <a:endParaRPr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 anchor="ctr"/>
                </a:tc>
                <a:extLst>
                  <a:ext uri="{0D108BD9-81ED-4DB2-BD59-A6C34878D82A}">
                    <a16:rowId xmlns:a16="http://schemas.microsoft.com/office/drawing/2014/main" val="2989172847"/>
                  </a:ext>
                </a:extLst>
              </a:tr>
              <a:tr h="308376">
                <a:tc vMerge="1">
                  <a:txBody>
                    <a:bodyPr/>
                    <a:lstStyle/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マイナンバーカード（個人番号カード）、公的個人認証サービスに係る「電子証明書」の交付</a:t>
                      </a:r>
                    </a:p>
                  </a:txBody>
                  <a:tcPr marL="100445" marR="100445" marT="50222" marB="50222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区役所</a:t>
                      </a:r>
                    </a:p>
                  </a:txBody>
                  <a:tcPr marL="100445" marR="100445" marT="50222" marB="50222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同左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 anchor="ctr"/>
                </a:tc>
                <a:extLst>
                  <a:ext uri="{0D108BD9-81ED-4DB2-BD59-A6C34878D82A}">
                    <a16:rowId xmlns:a16="http://schemas.microsoft.com/office/drawing/2014/main" val="1698417962"/>
                  </a:ext>
                </a:extLst>
              </a:tr>
              <a:tr h="436036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税</a:t>
                      </a:r>
                    </a:p>
                  </a:txBody>
                  <a:tcPr marL="100445" marR="100445" marT="50222" marB="50222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証明書の発行</a:t>
                      </a:r>
                    </a:p>
                  </a:txBody>
                  <a:tcPr marL="100445" marR="100445" marT="50222" marB="50222" anchor="ctr"/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600"/>
                        </a:spcBef>
                        <a:buFont typeface="Wingdings" panose="05000000000000000000" pitchFamily="2" charset="2"/>
                        <a:buNone/>
                      </a:pPr>
                      <a:r>
                        <a:rPr kumimoji="1" lang="zh-CN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区役所</a:t>
                      </a:r>
                    </a:p>
                    <a:p>
                      <a:pPr marL="0" indent="0" algn="ctr">
                        <a:spcBef>
                          <a:spcPts val="600"/>
                        </a:spcBef>
                        <a:buFont typeface="Wingdings" panose="05000000000000000000" pitchFamily="2" charset="2"/>
                        <a:buNone/>
                      </a:pPr>
                      <a:r>
                        <a:rPr kumimoji="1" lang="zh-CN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市税事務所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 anchor="ctr"/>
                </a:tc>
                <a:tc>
                  <a:txBody>
                    <a:bodyPr/>
                    <a:lstStyle/>
                    <a:p>
                      <a:pPr marL="0" marR="0" lvl="0" indent="0" algn="ctr" defTabSz="100441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同左</a:t>
                      </a:r>
                      <a:endParaRPr kumimoji="1" lang="en-US" altLang="zh-CN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100441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固定資産税等は大阪府</a:t>
                      </a:r>
                    </a:p>
                  </a:txBody>
                  <a:tcPr marL="100445" marR="100445" marT="50222" marB="50222" anchor="ctr"/>
                </a:tc>
                <a:extLst>
                  <a:ext uri="{0D108BD9-81ED-4DB2-BD59-A6C34878D82A}">
                    <a16:rowId xmlns:a16="http://schemas.microsoft.com/office/drawing/2014/main" val="4202785223"/>
                  </a:ext>
                </a:extLst>
              </a:tr>
              <a:tr h="553500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旅券</a:t>
                      </a:r>
                    </a:p>
                  </a:txBody>
                  <a:tcPr marL="100445" marR="100445" marT="50222" marB="50222"/>
                </a:tc>
                <a:tc>
                  <a:txBody>
                    <a:bodyPr/>
                    <a:lstStyle/>
                    <a:p>
                      <a:pPr marL="0" indent="0" algn="l">
                        <a:spcBef>
                          <a:spcPts val="600"/>
                        </a:spcBef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パスポートの交付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 anchor="ctr"/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600"/>
                        </a:spcBef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府パスポートセンター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 anchor="ctr"/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600"/>
                        </a:spcBef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特別区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 algn="ctr">
                        <a:spcBef>
                          <a:spcPts val="600"/>
                        </a:spcBef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府パスポートセンター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445" marR="100445" marT="50222" marB="50222" anchor="ctr"/>
                </a:tc>
                <a:extLst>
                  <a:ext uri="{0D108BD9-81ED-4DB2-BD59-A6C34878D82A}">
                    <a16:rowId xmlns:a16="http://schemas.microsoft.com/office/drawing/2014/main" val="482058226"/>
                  </a:ext>
                </a:extLst>
              </a:tr>
            </a:tbl>
          </a:graphicData>
        </a:graphic>
      </p:graphicFrame>
      <p:sp>
        <p:nvSpPr>
          <p:cNvPr id="8" name="タイトル 1"/>
          <p:cNvSpPr txBox="1">
            <a:spLocks/>
          </p:cNvSpPr>
          <p:nvPr/>
        </p:nvSpPr>
        <p:spPr>
          <a:xfrm>
            <a:off x="119117" y="151757"/>
            <a:ext cx="9879536" cy="370647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2637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637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参考</a:t>
            </a:r>
            <a:r>
              <a:rPr lang="en-US" altLang="ja-JP" sz="2637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2637" b="1" dirty="0">
                <a:latin typeface="Meiryo UI" panose="020B0604030504040204" pitchFamily="50" charset="-128"/>
                <a:ea typeface="Meiryo UI" panose="020B0604030504040204" pitchFamily="50" charset="-128"/>
              </a:rPr>
              <a:t>窓口サービス（手続き等）</a:t>
            </a:r>
          </a:p>
        </p:txBody>
      </p:sp>
    </p:spTree>
    <p:extLst>
      <p:ext uri="{BB962C8B-B14F-4D97-AF65-F5344CB8AC3E}">
        <p14:creationId xmlns:p14="http://schemas.microsoft.com/office/powerpoint/2010/main" val="2055061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1690</Words>
  <Application>Microsoft Office PowerPoint</Application>
  <PresentationFormat>ユーザー設定</PresentationFormat>
  <Paragraphs>268</Paragraphs>
  <Slides>8</Slides>
  <Notes>7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4" baseType="lpstr">
      <vt:lpstr>Meiryo UI</vt:lpstr>
      <vt:lpstr>ＭＳ Ｐゴシック</vt:lpstr>
      <vt:lpstr>Arial</vt:lpstr>
      <vt:lpstr>Calibri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revision>1</cp:revision>
  <dcterms:modified xsi:type="dcterms:W3CDTF">2020-09-08T03:13:36Z</dcterms:modified>
</cp:coreProperties>
</file>