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64" r:id="rId3"/>
    <p:sldId id="277" r:id="rId4"/>
    <p:sldId id="282" r:id="rId5"/>
    <p:sldId id="279" r:id="rId6"/>
    <p:sldId id="283" r:id="rId7"/>
    <p:sldId id="281" r:id="rId8"/>
    <p:sldId id="278" r:id="rId9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9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93E1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1236" y="60"/>
      </p:cViewPr>
      <p:guideLst>
        <p:guide orient="horz" pos="2296"/>
        <p:guide pos="29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197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32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41F3B-5A04-41FB-8249-8E399CC488D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7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E5E4-EBD4-4E6B-9B8F-AE6A81CC5D4B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3325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ECFC-80D5-4350-802C-ED71881DA3E1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F0C1-9698-4DFC-9EB0-90A8ACDB8024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C8C-B156-473B-A11E-94A86555C07F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2948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8A3F-F450-4F32-AC85-ED70EF530137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9696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59D3-CC65-4B80-A213-D2C30BCF9ADC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99696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6E9B-E771-40A1-9AC5-EEE3BE0F1A39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65956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04D-DB4E-42DE-8067-45EFAA7811AA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2704" y="635635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EFD9-CCB9-48BC-9053-7B77B516C704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99695" y="6351661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1243-E776-43BC-B53F-93437F73F83E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2948" y="6356352"/>
            <a:ext cx="2228850" cy="365125"/>
          </a:xfrm>
        </p:spPr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7CA6-396E-4869-81DB-1BACCCB6C9DE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FFAA-F752-4F3C-8657-1B919B63F326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3.pn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11" Type="http://schemas.openxmlformats.org/officeDocument/2006/relationships/image" Target="../media/image6.png"/><Relationship Id="rId5" Type="http://schemas.openxmlformats.org/officeDocument/2006/relationships/image" Target="../media/image20.jpeg"/><Relationship Id="rId15" Type="http://schemas.openxmlformats.org/officeDocument/2006/relationships/image" Target="../media/image24.jpeg"/><Relationship Id="rId10" Type="http://schemas.openxmlformats.org/officeDocument/2006/relationships/image" Target="../media/image5.png"/><Relationship Id="rId4" Type="http://schemas.openxmlformats.org/officeDocument/2006/relationships/image" Target="../media/image19.jpeg"/><Relationship Id="rId9" Type="http://schemas.openxmlformats.org/officeDocument/2006/relationships/image" Target="../media/image2.png"/><Relationship Id="rId1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776" y="2647267"/>
            <a:ext cx="843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　有識者ワーキンググループ　資料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31965" y="523620"/>
            <a:ext cx="1247463" cy="766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参考２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40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回「大阪のめざす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先進都市」検討有識者ＷＧの主な概要を開催（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4/22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498" y="641580"/>
            <a:ext cx="9683980" cy="6143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t"/>
          <a:lstStyle/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6333" y="776030"/>
            <a:ext cx="9372542" cy="5940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16000" tIns="144000" rtlCol="0">
            <a:no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◆とき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平成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◆次第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（１）ワーキンググループの設置にあたって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２）講演　「関西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プラットフォームの取組み」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（３）意見交換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・「大阪がめざす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先進都市の姿」を考えるにあたって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・目標（ゴール）の考え方</a:t>
            </a: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156089" y="1006901"/>
            <a:ext cx="4673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25875" y="855488"/>
            <a:ext cx="4953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◆出席者　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合計</a:t>
            </a:r>
            <a:r>
              <a:rPr kumimoji="1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46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（有識者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名、経済界・企業等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名、行政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38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うち市町村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◆有識者（敬称略・五十音順）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加藤　　健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国際協力機構（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JICA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）関西センター市民参加協力課長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川久保　俊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法政大学　デザイン工学部　准教授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草郷　孝好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関西大学　社会学部　教授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村上　　芽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株式会社日本総合研究所　シニアマネージャー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26439" y="2706802"/>
            <a:ext cx="8608630" cy="3924000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216000" tIns="72000" rtlCol="0">
            <a:noAutofit/>
          </a:bodyPr>
          <a:lstStyle/>
          <a:p>
            <a:pPr marL="185738" indent="-185738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＜有識者からいただいた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な意見＞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めざす姿を考えるにあたって考慮すべき視点について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〇 誰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一人取り残さない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One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Left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Behind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⇒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地域性も重要。「人懐っこさ」など大阪の気質も活かす。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〇 変革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Transformation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 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⇒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市民もみんなが変わる必要。そのために興味を持って面白いと思っていただく。また、ネットワークなども重要。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〇 大阪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の成長への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貢献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府民・企業が当事者として取組むメリットを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感じる仕掛けが必要。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〇 まず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は、大阪府がめざす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べき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、重点的に取り組む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課題、テーマなどを洗い出す必要。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課題やテーマと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の理念やゴールとの関係を整理すべき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目標（ターゲット）について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〇 一つ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の課題を取り上げながら関係するゴールを考えるといったアプローチがありうる。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〇 ストーリー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で考えることでとても良い見せ方になる。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のゴールは国際的な共通言語。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  <a:spcBef>
                <a:spcPts val="300"/>
              </a:spcBef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〇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のゴールはすべてが連関。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重点的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に取り組むゴールと、それが波及し、全てのゴールにつながっていくといった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lnSpc>
                <a:spcPts val="15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ストーリーを、府民や企業の共感を得る形で示していくことが重要。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5428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15722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取組みの方向性（考え方）　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0538" y="721050"/>
            <a:ext cx="9284920" cy="409342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rtlCol="0" anchor="ctr">
            <a:spAutoFit/>
          </a:bodyPr>
          <a:lstStyle/>
          <a:p>
            <a:pPr marL="285750" indent="-285750">
              <a:lnSpc>
                <a:spcPts val="2200"/>
              </a:lnSpc>
              <a:buFont typeface="Calibri" panose="020F0502020204030204" pitchFamily="34" charset="0"/>
              <a:buChar char="⃝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我々の世界を変革する”、“だれ一人取り残さない”という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コンセプト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のもと、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月の「国連持続可能な開発サミット」で採択された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「国連持続可能な開発のための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アジェンダ」、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その中核をなす「持続可能な開発目標：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」は、「成長と安全安心のよき循環による豊かな大阪の実現」という府政の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な考えと方向性を同じくするもの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また、「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年大阪・関西万博」のテーマである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“いのち輝く未来社会”は、まさに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が達成された社会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spcBef>
                <a:spcPts val="2400"/>
              </a:spcBef>
              <a:buFont typeface="Calibri" panose="020F0502020204030204" pitchFamily="34" charset="0"/>
              <a:buChar char="⃝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大阪においては、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の目標年次である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年を見据えつつ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年の大阪・関西万博で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先進都市としての姿を国内外に発信できるよう取組みを進める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spcBef>
                <a:spcPts val="2400"/>
              </a:spcBef>
              <a:buFont typeface="Calibri" panose="020F0502020204030204" pitchFamily="34" charset="0"/>
              <a:buChar char="⃝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そのために、行政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や民間セクター、市民セクター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など様々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主体が、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理念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を意欲的に取り入れ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ながら、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それぞれが自律的に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、それぞれの役割の中で社会課題の解決に取り組み、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各主体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が持ちうる資源や情報、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ネットワークが補完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しあい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、個々の取組み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が有機的に統合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されることで、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全体として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大阪の成長・発展や府民の豊かな暮らし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の達成に貢献できる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r>
              <a:rPr kumimoji="1"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を先導する大阪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として変容することをめざしていく。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4660" y="5410695"/>
            <a:ext cx="9136675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のために取り組んで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いること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</a:p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自分のため、また、家族や地域、会社など誰かのために取り組んでいることが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、実は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であったり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することも、</a:t>
            </a:r>
          </a:p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橋渡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いろんなパートナーシップを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築いたり、ビジネスにつなげようと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ことも、</a:t>
            </a:r>
          </a:p>
          <a:p>
            <a:pPr>
              <a:lnSpc>
                <a:spcPts val="25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大阪では、これら全て</a:t>
            </a:r>
            <a:r>
              <a:rPr kumimoji="1"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として、推進していく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4224442" y="4951813"/>
            <a:ext cx="1857828" cy="106403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0538" y="5058217"/>
            <a:ext cx="4782458" cy="381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 </a:t>
            </a:r>
            <a:r>
              <a: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取組みを進めるうえでの考え方</a:t>
            </a:r>
            <a:r>
              <a:rPr kumimoji="1"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42278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11403"/>
              </p:ext>
            </p:extLst>
          </p:nvPr>
        </p:nvGraphicFramePr>
        <p:xfrm>
          <a:off x="58977" y="687045"/>
          <a:ext cx="9684000" cy="584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945324917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2753502561"/>
                    </a:ext>
                  </a:extLst>
                </a:gridCol>
                <a:gridCol w="4212000">
                  <a:extLst>
                    <a:ext uri="{9D8B030D-6E8A-4147-A177-3AD203B41FA5}">
                      <a16:colId xmlns:a16="http://schemas.microsoft.com/office/drawing/2014/main" val="2486380504"/>
                    </a:ext>
                  </a:extLst>
                </a:gridCol>
              </a:tblGrid>
              <a:tr h="48453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Helpful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（＋要因）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Harmful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（－要因）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789824"/>
                  </a:ext>
                </a:extLst>
              </a:tr>
              <a:tr h="36684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Internal</a:t>
                      </a:r>
                    </a:p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Origin</a:t>
                      </a:r>
                    </a:p>
                    <a:p>
                      <a:pPr algn="ctr"/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内部要因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Strength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（強み）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Weakness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（弱み）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8914414"/>
                  </a:ext>
                </a:extLst>
              </a:tr>
              <a:tr h="2314791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・豊富な歴史⽂化資源、観光魅⼒、⾃然環境、食文化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・住環境の良さ、職住近接など働く環境の良さ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・大学・研究機関等の集積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・健康・医療関連産業、ものづくり中⼩企業の集積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・ベンチャーやオンリーワン企業を生み出す風土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・相互補完性が⾼</a:t>
                      </a:r>
                      <a:r>
                        <a:rPr kumimoji="1" lang="ja-JP" alt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く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、域内の産業バランスの良い地域構造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・空港、港湾などの充実した都市・産業インフラ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・関⻄での連携体制（関⻄広域連合）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・⼈⼝減少、少⼦⾼齢化の進⾏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・健康寿命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・子どもの学力、貧困問題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・⼈材不⾜の顕在化（⼥性や⾼齢者の就業率の低さ）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・⾸都圏への⼈材、企業の流出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・廃業の増加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・インフラの⽼朽化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・⼀⼈あたり県⺠所得の低さ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・空き家の増加などまちの活⼒低下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・情報発信⼒の弱さ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061902"/>
                  </a:ext>
                </a:extLst>
              </a:tr>
              <a:tr h="36684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External</a:t>
                      </a:r>
                    </a:p>
                    <a:p>
                      <a:pPr algn="ctr"/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Origin</a:t>
                      </a:r>
                    </a:p>
                    <a:p>
                      <a:pPr algn="ctr"/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外部要因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Opportunities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（機会）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Threats</a:t>
                      </a:r>
                      <a:r>
                        <a:rPr kumimoji="1" lang="ja-JP" alt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（脅威）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0799170"/>
                  </a:ext>
                </a:extLst>
              </a:tr>
              <a:tr h="2314791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・大規模プロジェクト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G20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⼤阪サミット、⼤阪・関⻄万博など）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・インバウンドの増加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・関⻄とつながりの深いアジア市場の拡⼤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・外国人材の増加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ICT</a:t>
                      </a:r>
                      <a:r>
                        <a:rPr kumimoji="1" lang="ja-JP" alt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</a:t>
                      </a:r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スマート社会の進展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・健康分野への関心の高まり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・災害リスクの高まり（南海トラフ地震など）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・首都圏への一極集中の進展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・新興諸国の台頭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・環境・エネルギーリスク（プラスチックごみ問題など）</a:t>
                      </a: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・社会保障費の増大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・技術や技能の断絶</a:t>
                      </a:r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400" b="0" i="0" u="none" strike="noStrike" kern="120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33729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0" y="15722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大阪における主な社会課題（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SWOT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分析）　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14291" y="6579382"/>
            <a:ext cx="3911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出典：大阪府「地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⽅分権に関する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勉強会」資料を一部修正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00977" y="3492238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83147" y="6171060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83146" y="3575822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00977" y="6171060"/>
            <a:ext cx="485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３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3453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楕円 116"/>
          <p:cNvSpPr/>
          <p:nvPr/>
        </p:nvSpPr>
        <p:spPr>
          <a:xfrm>
            <a:off x="5315662" y="2839376"/>
            <a:ext cx="3530498" cy="276094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/>
          <p:cNvSpPr/>
          <p:nvPr/>
        </p:nvSpPr>
        <p:spPr>
          <a:xfrm>
            <a:off x="732046" y="2886131"/>
            <a:ext cx="3530498" cy="276094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7" name="グループ化 76"/>
          <p:cNvGrpSpPr/>
          <p:nvPr/>
        </p:nvGrpSpPr>
        <p:grpSpPr>
          <a:xfrm>
            <a:off x="1510670" y="2458802"/>
            <a:ext cx="1858828" cy="1946101"/>
            <a:chOff x="2832100" y="1435100"/>
            <a:chExt cx="2540000" cy="2654300"/>
          </a:xfrm>
          <a:pattFill prst="pct20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grpSpPr>
        <p:sp>
          <p:nvSpPr>
            <p:cNvPr id="86" name="二等辺三角形 85"/>
            <p:cNvSpPr/>
            <p:nvPr/>
          </p:nvSpPr>
          <p:spPr>
            <a:xfrm>
              <a:off x="2832100" y="1435100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 flipV="1">
              <a:off x="2832101" y="3416300"/>
              <a:ext cx="2515475" cy="6731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581256" y="3673184"/>
            <a:ext cx="1903570" cy="1743758"/>
            <a:chOff x="1562100" y="3091404"/>
            <a:chExt cx="2601137" cy="2378324"/>
          </a:xfrm>
        </p:grpSpPr>
        <p:sp>
          <p:nvSpPr>
            <p:cNvPr id="84" name="二等辺三角形 83"/>
            <p:cNvSpPr/>
            <p:nvPr/>
          </p:nvSpPr>
          <p:spPr>
            <a:xfrm>
              <a:off x="1562100" y="3429000"/>
              <a:ext cx="2540000" cy="2006600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二等辺三角形 84"/>
            <p:cNvSpPr/>
            <p:nvPr/>
          </p:nvSpPr>
          <p:spPr>
            <a:xfrm rot="14280000" flipV="1">
              <a:off x="2603580" y="3910070"/>
              <a:ext cx="2378324" cy="740991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" name="二等辺三角形 78"/>
          <p:cNvSpPr/>
          <p:nvPr/>
        </p:nvSpPr>
        <p:spPr>
          <a:xfrm rot="7320000" flipV="1">
            <a:off x="1833426" y="4291391"/>
            <a:ext cx="1675047" cy="5002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0" name="グループ化 79"/>
          <p:cNvGrpSpPr/>
          <p:nvPr/>
        </p:nvGrpSpPr>
        <p:grpSpPr>
          <a:xfrm>
            <a:off x="2393555" y="3671474"/>
            <a:ext cx="1887410" cy="1720184"/>
            <a:chOff x="4038520" y="3089072"/>
            <a:chExt cx="2579056" cy="2346171"/>
          </a:xfrm>
          <a:pattFill prst="lgGrid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82" name="二等辺三角形 81"/>
            <p:cNvSpPr/>
            <p:nvPr/>
          </p:nvSpPr>
          <p:spPr>
            <a:xfrm>
              <a:off x="4077576" y="3428643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二等辺三角形 82"/>
            <p:cNvSpPr/>
            <p:nvPr/>
          </p:nvSpPr>
          <p:spPr>
            <a:xfrm rot="7320000" flipV="1">
              <a:off x="3237427" y="3890165"/>
              <a:ext cx="2322186" cy="7200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1" name="二等辺三角形 80"/>
          <p:cNvSpPr/>
          <p:nvPr/>
        </p:nvSpPr>
        <p:spPr>
          <a:xfrm>
            <a:off x="581256" y="2458801"/>
            <a:ext cx="3699709" cy="2925785"/>
          </a:xfrm>
          <a:prstGeom prst="triangl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113285" y="2222212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7719" y="5440712"/>
            <a:ext cx="333269" cy="360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336940" y="5359981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053799" y="5369261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府が注力していく“柱”となるテーマのイメージ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315508" y="1869007"/>
            <a:ext cx="1152000" cy="2133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パターン１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15508" y="1874522"/>
            <a:ext cx="4388018" cy="394229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89335" y="1435442"/>
            <a:ext cx="9338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ゴール）の考え方：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における持続可能な開発の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側面（経済、社会、環境）の観点から整理）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9113" y="5881693"/>
            <a:ext cx="288000" cy="288000"/>
          </a:xfrm>
          <a:prstGeom prst="rect">
            <a:avLst/>
          </a:prstGeom>
        </p:spPr>
      </p:pic>
      <p:pic>
        <p:nvPicPr>
          <p:cNvPr id="110" name="図 10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4048" y="5903767"/>
            <a:ext cx="288000" cy="288000"/>
          </a:xfrm>
          <a:prstGeom prst="rect">
            <a:avLst/>
          </a:prstGeom>
        </p:spPr>
      </p:pic>
      <p:pic>
        <p:nvPicPr>
          <p:cNvPr id="111" name="図 1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2624" y="5902430"/>
            <a:ext cx="288000" cy="288000"/>
          </a:xfrm>
          <a:prstGeom prst="rect">
            <a:avLst/>
          </a:prstGeom>
        </p:spPr>
      </p:pic>
      <p:sp>
        <p:nvSpPr>
          <p:cNvPr id="116" name="右矢印 115"/>
          <p:cNvSpPr/>
          <p:nvPr/>
        </p:nvSpPr>
        <p:spPr>
          <a:xfrm>
            <a:off x="1753596" y="5901689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右矢印 117"/>
          <p:cNvSpPr/>
          <p:nvPr/>
        </p:nvSpPr>
        <p:spPr>
          <a:xfrm>
            <a:off x="8436644" y="5920929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乗算 119"/>
          <p:cNvSpPr/>
          <p:nvPr/>
        </p:nvSpPr>
        <p:spPr>
          <a:xfrm>
            <a:off x="7800781" y="5887120"/>
            <a:ext cx="224404" cy="283335"/>
          </a:xfrm>
          <a:prstGeom prst="mathMultiply">
            <a:avLst>
              <a:gd name="adj1" fmla="val 548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19509" y="522405"/>
            <a:ext cx="5057113" cy="426706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「いのち輝く未来社会をめざすビジョン」をもとにした整理例     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584180" y="920225"/>
            <a:ext cx="9044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■社会課題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全国的にみて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健康寿命の伸び悩み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」、「日本の都市部の中でも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急速に進む高齢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　など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85390" y="1172983"/>
            <a:ext cx="9044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■中心テーマ：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生涯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を過ごせる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都市」、「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次世代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尊重さ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れ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、みんなで支える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都市」　など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949159" y="584949"/>
            <a:ext cx="2886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様々なバリエーションがありうる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楕円 134"/>
          <p:cNvSpPr>
            <a:spLocks noChangeAspect="1"/>
          </p:cNvSpPr>
          <p:nvPr/>
        </p:nvSpPr>
        <p:spPr>
          <a:xfrm flipV="1">
            <a:off x="1479682" y="3600453"/>
            <a:ext cx="1936478" cy="162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/>
          <p:cNvSpPr>
            <a:spLocks noChangeAspect="1"/>
          </p:cNvSpPr>
          <p:nvPr/>
        </p:nvSpPr>
        <p:spPr>
          <a:xfrm flipV="1">
            <a:off x="1972564" y="4027791"/>
            <a:ext cx="919628" cy="7693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5172" y="4208606"/>
            <a:ext cx="333269" cy="360000"/>
          </a:xfrm>
          <a:prstGeom prst="rect">
            <a:avLst/>
          </a:prstGeom>
        </p:spPr>
      </p:pic>
      <p:pic>
        <p:nvPicPr>
          <p:cNvPr id="137" name="図 13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234" y="3057894"/>
            <a:ext cx="333269" cy="360000"/>
          </a:xfrm>
          <a:prstGeom prst="rect">
            <a:avLst/>
          </a:prstGeom>
        </p:spPr>
      </p:pic>
      <p:pic>
        <p:nvPicPr>
          <p:cNvPr id="138" name="図 13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7092" y="3646538"/>
            <a:ext cx="333269" cy="360000"/>
          </a:xfrm>
          <a:prstGeom prst="rect">
            <a:avLst/>
          </a:prstGeom>
        </p:spPr>
      </p:pic>
      <p:pic>
        <p:nvPicPr>
          <p:cNvPr id="139" name="図 13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7856" y="3052068"/>
            <a:ext cx="333269" cy="369135"/>
          </a:xfrm>
          <a:prstGeom prst="rect">
            <a:avLst/>
          </a:prstGeom>
        </p:spPr>
      </p:pic>
      <p:pic>
        <p:nvPicPr>
          <p:cNvPr id="140" name="図 1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1650" y="4546199"/>
            <a:ext cx="333269" cy="360000"/>
          </a:xfrm>
          <a:prstGeom prst="rect">
            <a:avLst/>
          </a:prstGeom>
        </p:spPr>
      </p:pic>
      <p:pic>
        <p:nvPicPr>
          <p:cNvPr id="141" name="図 1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6688" y="4816693"/>
            <a:ext cx="333269" cy="360000"/>
          </a:xfrm>
          <a:prstGeom prst="rect">
            <a:avLst/>
          </a:prstGeom>
        </p:spPr>
      </p:pic>
      <p:pic>
        <p:nvPicPr>
          <p:cNvPr id="142" name="図 14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917" y="4632737"/>
            <a:ext cx="333269" cy="360000"/>
          </a:xfrm>
          <a:prstGeom prst="rect">
            <a:avLst/>
          </a:prstGeom>
        </p:spPr>
      </p:pic>
      <p:pic>
        <p:nvPicPr>
          <p:cNvPr id="143" name="図 14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852" y="5007298"/>
            <a:ext cx="333269" cy="360000"/>
          </a:xfrm>
          <a:prstGeom prst="rect">
            <a:avLst/>
          </a:prstGeom>
        </p:spPr>
      </p:pic>
      <p:pic>
        <p:nvPicPr>
          <p:cNvPr id="144" name="図 14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755" y="4998560"/>
            <a:ext cx="333269" cy="360000"/>
          </a:xfrm>
          <a:prstGeom prst="rect">
            <a:avLst/>
          </a:prstGeom>
        </p:spPr>
      </p:pic>
      <p:pic>
        <p:nvPicPr>
          <p:cNvPr id="145" name="図 144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2118" y="5003810"/>
            <a:ext cx="333269" cy="360000"/>
          </a:xfrm>
          <a:prstGeom prst="rect">
            <a:avLst/>
          </a:prstGeom>
        </p:spPr>
      </p:pic>
      <p:pic>
        <p:nvPicPr>
          <p:cNvPr id="146" name="図 14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0387" y="3764168"/>
            <a:ext cx="333269" cy="360000"/>
          </a:xfrm>
          <a:prstGeom prst="rect">
            <a:avLst/>
          </a:prstGeom>
        </p:spPr>
      </p:pic>
      <p:pic>
        <p:nvPicPr>
          <p:cNvPr id="147" name="図 146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7435" y="3731132"/>
            <a:ext cx="333269" cy="360000"/>
          </a:xfrm>
          <a:prstGeom prst="rect">
            <a:avLst/>
          </a:prstGeom>
        </p:spPr>
      </p:pic>
      <p:pic>
        <p:nvPicPr>
          <p:cNvPr id="148" name="図 147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6889" y="4665343"/>
            <a:ext cx="333269" cy="360000"/>
          </a:xfrm>
          <a:prstGeom prst="rect">
            <a:avLst/>
          </a:prstGeom>
        </p:spPr>
      </p:pic>
      <p:pic>
        <p:nvPicPr>
          <p:cNvPr id="149" name="図 14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2060" y="4663554"/>
            <a:ext cx="333269" cy="360000"/>
          </a:xfrm>
          <a:prstGeom prst="rect">
            <a:avLst/>
          </a:prstGeom>
        </p:spPr>
      </p:pic>
      <p:pic>
        <p:nvPicPr>
          <p:cNvPr id="150" name="図 149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6889" y="5010370"/>
            <a:ext cx="333269" cy="360000"/>
          </a:xfrm>
          <a:prstGeom prst="rect">
            <a:avLst/>
          </a:prstGeom>
        </p:spPr>
      </p:pic>
      <p:pic>
        <p:nvPicPr>
          <p:cNvPr id="151" name="図 150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9428" y="5021183"/>
            <a:ext cx="333269" cy="360000"/>
          </a:xfrm>
          <a:prstGeom prst="rect">
            <a:avLst/>
          </a:prstGeom>
        </p:spPr>
      </p:pic>
      <p:grpSp>
        <p:nvGrpSpPr>
          <p:cNvPr id="152" name="グループ化 151"/>
          <p:cNvGrpSpPr/>
          <p:nvPr/>
        </p:nvGrpSpPr>
        <p:grpSpPr>
          <a:xfrm>
            <a:off x="6185258" y="2350514"/>
            <a:ext cx="1858828" cy="1946101"/>
            <a:chOff x="2832100" y="1435100"/>
            <a:chExt cx="2540000" cy="2654300"/>
          </a:xfrm>
          <a:pattFill prst="pct20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grpSpPr>
        <p:sp>
          <p:nvSpPr>
            <p:cNvPr id="153" name="二等辺三角形 152"/>
            <p:cNvSpPr/>
            <p:nvPr/>
          </p:nvSpPr>
          <p:spPr>
            <a:xfrm>
              <a:off x="2832100" y="1435100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二等辺三角形 153"/>
            <p:cNvSpPr/>
            <p:nvPr/>
          </p:nvSpPr>
          <p:spPr>
            <a:xfrm flipV="1">
              <a:off x="2832101" y="3416300"/>
              <a:ext cx="2515475" cy="673100"/>
            </a:xfrm>
            <a:prstGeom prst="triangle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5" name="グループ化 154"/>
          <p:cNvGrpSpPr/>
          <p:nvPr/>
        </p:nvGrpSpPr>
        <p:grpSpPr>
          <a:xfrm>
            <a:off x="5255844" y="3564896"/>
            <a:ext cx="1903570" cy="1743758"/>
            <a:chOff x="1562100" y="3091404"/>
            <a:chExt cx="2601137" cy="2378324"/>
          </a:xfrm>
        </p:grpSpPr>
        <p:sp>
          <p:nvSpPr>
            <p:cNvPr id="156" name="二等辺三角形 155"/>
            <p:cNvSpPr/>
            <p:nvPr/>
          </p:nvSpPr>
          <p:spPr>
            <a:xfrm>
              <a:off x="1562100" y="3429000"/>
              <a:ext cx="2540000" cy="2006600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二等辺三角形 156"/>
            <p:cNvSpPr/>
            <p:nvPr/>
          </p:nvSpPr>
          <p:spPr>
            <a:xfrm rot="14280000" flipV="1">
              <a:off x="2603580" y="3910070"/>
              <a:ext cx="2378324" cy="740991"/>
            </a:xfrm>
            <a:prstGeom prst="triangle">
              <a:avLst/>
            </a:prstGeom>
            <a:pattFill prst="ltVert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8" name="二等辺三角形 157"/>
          <p:cNvSpPr/>
          <p:nvPr/>
        </p:nvSpPr>
        <p:spPr>
          <a:xfrm rot="7320000" flipV="1">
            <a:off x="6508014" y="4183103"/>
            <a:ext cx="1675047" cy="5002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9" name="グループ化 158"/>
          <p:cNvGrpSpPr/>
          <p:nvPr/>
        </p:nvGrpSpPr>
        <p:grpSpPr>
          <a:xfrm>
            <a:off x="7068143" y="3563186"/>
            <a:ext cx="1887410" cy="1720184"/>
            <a:chOff x="4038520" y="3089072"/>
            <a:chExt cx="2579056" cy="2346171"/>
          </a:xfrm>
          <a:pattFill prst="lgGrid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160" name="二等辺三角形 159"/>
            <p:cNvSpPr/>
            <p:nvPr/>
          </p:nvSpPr>
          <p:spPr>
            <a:xfrm>
              <a:off x="4077576" y="3428643"/>
              <a:ext cx="2540000" cy="20066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二等辺三角形 160"/>
            <p:cNvSpPr/>
            <p:nvPr/>
          </p:nvSpPr>
          <p:spPr>
            <a:xfrm rot="7320000" flipV="1">
              <a:off x="3237427" y="3890165"/>
              <a:ext cx="2322186" cy="7200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2" name="二等辺三角形 161"/>
          <p:cNvSpPr/>
          <p:nvPr/>
        </p:nvSpPr>
        <p:spPr>
          <a:xfrm>
            <a:off x="5255844" y="2350513"/>
            <a:ext cx="3699709" cy="2925785"/>
          </a:xfrm>
          <a:prstGeom prst="triangl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正方形/長方形 163"/>
          <p:cNvSpPr/>
          <p:nvPr/>
        </p:nvSpPr>
        <p:spPr>
          <a:xfrm>
            <a:off x="6787873" y="2127779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経済面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5039238" y="5265548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8728387" y="5260973"/>
            <a:ext cx="653597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環境面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4990096" y="1869007"/>
            <a:ext cx="1152000" cy="2133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パターン２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4990096" y="1874522"/>
            <a:ext cx="4388018" cy="394229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楕円 170"/>
          <p:cNvSpPr>
            <a:spLocks noChangeAspect="1"/>
          </p:cNvSpPr>
          <p:nvPr/>
        </p:nvSpPr>
        <p:spPr>
          <a:xfrm flipV="1">
            <a:off x="6154270" y="3492165"/>
            <a:ext cx="1936478" cy="162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楕円 171"/>
          <p:cNvSpPr>
            <a:spLocks noChangeAspect="1"/>
          </p:cNvSpPr>
          <p:nvPr/>
        </p:nvSpPr>
        <p:spPr>
          <a:xfrm flipV="1">
            <a:off x="6647152" y="3919503"/>
            <a:ext cx="919628" cy="7693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3" name="図 17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6806" y="4142935"/>
            <a:ext cx="333269" cy="360000"/>
          </a:xfrm>
          <a:prstGeom prst="rect">
            <a:avLst/>
          </a:prstGeom>
        </p:spPr>
      </p:pic>
      <p:pic>
        <p:nvPicPr>
          <p:cNvPr id="174" name="図 17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8796" y="2986780"/>
            <a:ext cx="333269" cy="360000"/>
          </a:xfrm>
          <a:prstGeom prst="rect">
            <a:avLst/>
          </a:prstGeom>
        </p:spPr>
      </p:pic>
      <p:pic>
        <p:nvPicPr>
          <p:cNvPr id="175" name="図 17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5184" y="3532381"/>
            <a:ext cx="333269" cy="360000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8213" y="2982826"/>
            <a:ext cx="333269" cy="360000"/>
          </a:xfrm>
          <a:prstGeom prst="rect">
            <a:avLst/>
          </a:prstGeom>
        </p:spPr>
      </p:pic>
      <p:pic>
        <p:nvPicPr>
          <p:cNvPr id="177" name="図 17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8410" y="4412459"/>
            <a:ext cx="333269" cy="360000"/>
          </a:xfrm>
          <a:prstGeom prst="rect">
            <a:avLst/>
          </a:prstGeom>
        </p:spPr>
      </p:pic>
      <p:pic>
        <p:nvPicPr>
          <p:cNvPr id="179" name="図 17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505" y="4524449"/>
            <a:ext cx="333269" cy="360000"/>
          </a:xfrm>
          <a:prstGeom prst="rect">
            <a:avLst/>
          </a:prstGeom>
        </p:spPr>
      </p:pic>
      <p:pic>
        <p:nvPicPr>
          <p:cNvPr id="180" name="図 17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5440" y="4899010"/>
            <a:ext cx="333269" cy="360000"/>
          </a:xfrm>
          <a:prstGeom prst="rect">
            <a:avLst/>
          </a:prstGeom>
        </p:spPr>
      </p:pic>
      <p:pic>
        <p:nvPicPr>
          <p:cNvPr id="181" name="図 180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5343" y="4890272"/>
            <a:ext cx="333269" cy="360000"/>
          </a:xfrm>
          <a:prstGeom prst="rect">
            <a:avLst/>
          </a:prstGeom>
        </p:spPr>
      </p:pic>
      <p:pic>
        <p:nvPicPr>
          <p:cNvPr id="182" name="図 18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6706" y="4895522"/>
            <a:ext cx="333269" cy="360000"/>
          </a:xfrm>
          <a:prstGeom prst="rect">
            <a:avLst/>
          </a:prstGeom>
        </p:spPr>
      </p:pic>
      <p:pic>
        <p:nvPicPr>
          <p:cNvPr id="183" name="図 182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4975" y="3655880"/>
            <a:ext cx="333269" cy="360000"/>
          </a:xfrm>
          <a:prstGeom prst="rect">
            <a:avLst/>
          </a:prstGeom>
        </p:spPr>
      </p:pic>
      <p:pic>
        <p:nvPicPr>
          <p:cNvPr id="184" name="図 18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2023" y="3622844"/>
            <a:ext cx="333269" cy="360000"/>
          </a:xfrm>
          <a:prstGeom prst="rect">
            <a:avLst/>
          </a:prstGeom>
        </p:spPr>
      </p:pic>
      <p:pic>
        <p:nvPicPr>
          <p:cNvPr id="185" name="図 184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477" y="4557055"/>
            <a:ext cx="333269" cy="360000"/>
          </a:xfrm>
          <a:prstGeom prst="rect">
            <a:avLst/>
          </a:prstGeom>
        </p:spPr>
      </p:pic>
      <p:pic>
        <p:nvPicPr>
          <p:cNvPr id="186" name="図 185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8893" y="4542646"/>
            <a:ext cx="333269" cy="360000"/>
          </a:xfrm>
          <a:prstGeom prst="rect">
            <a:avLst/>
          </a:prstGeom>
        </p:spPr>
      </p:pic>
      <p:pic>
        <p:nvPicPr>
          <p:cNvPr id="187" name="図 186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477" y="4902082"/>
            <a:ext cx="333269" cy="360000"/>
          </a:xfrm>
          <a:prstGeom prst="rect">
            <a:avLst/>
          </a:prstGeom>
        </p:spPr>
      </p:pic>
      <p:pic>
        <p:nvPicPr>
          <p:cNvPr id="188" name="図 187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2482" y="4893758"/>
            <a:ext cx="333269" cy="360000"/>
          </a:xfrm>
          <a:prstGeom prst="rect">
            <a:avLst/>
          </a:prstGeom>
        </p:spPr>
      </p:pic>
      <p:pic>
        <p:nvPicPr>
          <p:cNvPr id="166" name="図 16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5737" y="5366116"/>
            <a:ext cx="333269" cy="360000"/>
          </a:xfrm>
          <a:prstGeom prst="rect">
            <a:avLst/>
          </a:prstGeom>
        </p:spPr>
      </p:pic>
      <p:sp>
        <p:nvSpPr>
          <p:cNvPr id="190" name="右矢印 189"/>
          <p:cNvSpPr/>
          <p:nvPr/>
        </p:nvSpPr>
        <p:spPr>
          <a:xfrm>
            <a:off x="2315111" y="5901689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257389" y="5916403"/>
            <a:ext cx="1213611" cy="211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ストーリー例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6381362" y="6183349"/>
            <a:ext cx="3209966" cy="661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健康を意識したまちづくりが進むことで、オープン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イノベーション（医工連携など）が進み、もの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づくり中小企業の雇用創出につながる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6284797" y="5907420"/>
            <a:ext cx="1213611" cy="25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 algn="ctr"/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ストーリー例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7" name="右矢印 196"/>
          <p:cNvSpPr/>
          <p:nvPr/>
        </p:nvSpPr>
        <p:spPr>
          <a:xfrm>
            <a:off x="8917747" y="5920867"/>
            <a:ext cx="91396" cy="234886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315508" y="6172043"/>
            <a:ext cx="3292612" cy="661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健康をテーマとしたイノベーションの創出が介護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ロボットの開発につながり、介護従事者の負担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軽減による働き方改革が進む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正方形/長方形 202"/>
          <p:cNvSpPr/>
          <p:nvPr/>
        </p:nvSpPr>
        <p:spPr>
          <a:xfrm>
            <a:off x="1467508" y="1865508"/>
            <a:ext cx="3128600" cy="269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１つのゴール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だけを中心に据える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6136892" y="1853418"/>
            <a:ext cx="3128600" cy="269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複数のゴール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を中心に据える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437717" y="2324072"/>
            <a:ext cx="1228749" cy="49988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ゴールの例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「３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健康」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5106781" y="2323096"/>
            <a:ext cx="1443701" cy="64424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ゴールの例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「３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健康」と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11_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まちづくり」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5416" y="949962"/>
            <a:ext cx="798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3" name="直線コネクタ 112"/>
          <p:cNvCxnSpPr>
            <a:stCxn id="173" idx="0"/>
          </p:cNvCxnSpPr>
          <p:nvPr/>
        </p:nvCxnSpPr>
        <p:spPr>
          <a:xfrm flipV="1">
            <a:off x="6953441" y="3892381"/>
            <a:ext cx="153854" cy="25055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４</a:t>
            </a:r>
          </a:p>
        </p:txBody>
      </p:sp>
      <p:cxnSp>
        <p:nvCxnSpPr>
          <p:cNvPr id="108" name="直線コネクタ 107"/>
          <p:cNvCxnSpPr/>
          <p:nvPr/>
        </p:nvCxnSpPr>
        <p:spPr>
          <a:xfrm flipH="1">
            <a:off x="2440730" y="3998896"/>
            <a:ext cx="571" cy="2160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>
            <a:stCxn id="137" idx="2"/>
            <a:endCxn id="138" idx="0"/>
          </p:cNvCxnSpPr>
          <p:nvPr/>
        </p:nvCxnSpPr>
        <p:spPr>
          <a:xfrm>
            <a:off x="2306869" y="3417894"/>
            <a:ext cx="136858" cy="22864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9" name="図 1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2372" y="4141789"/>
            <a:ext cx="333269" cy="360000"/>
          </a:xfrm>
          <a:prstGeom prst="rect">
            <a:avLst/>
          </a:prstGeom>
        </p:spPr>
      </p:pic>
      <p:cxnSp>
        <p:nvCxnSpPr>
          <p:cNvPr id="123" name="直線コネクタ 122"/>
          <p:cNvCxnSpPr>
            <a:endCxn id="175" idx="0"/>
          </p:cNvCxnSpPr>
          <p:nvPr/>
        </p:nvCxnSpPr>
        <p:spPr>
          <a:xfrm>
            <a:off x="6924639" y="3330220"/>
            <a:ext cx="197180" cy="20216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6" name="図 1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8052" y="5888636"/>
            <a:ext cx="288000" cy="288000"/>
          </a:xfrm>
          <a:prstGeom prst="rect">
            <a:avLst/>
          </a:prstGeom>
        </p:spPr>
      </p:pic>
      <p:pic>
        <p:nvPicPr>
          <p:cNvPr id="130" name="図 1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8724" y="5891602"/>
            <a:ext cx="288000" cy="288000"/>
          </a:xfrm>
          <a:prstGeom prst="rect">
            <a:avLst/>
          </a:prstGeom>
        </p:spPr>
      </p:pic>
      <p:cxnSp>
        <p:nvCxnSpPr>
          <p:cNvPr id="109" name="直線コネクタ 108"/>
          <p:cNvCxnSpPr>
            <a:stCxn id="119" idx="0"/>
            <a:endCxn id="175" idx="2"/>
          </p:cNvCxnSpPr>
          <p:nvPr/>
        </p:nvCxnSpPr>
        <p:spPr>
          <a:xfrm flipH="1" flipV="1">
            <a:off x="7121819" y="3892381"/>
            <a:ext cx="157188" cy="24940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4" name="図 1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8844" y="5897717"/>
            <a:ext cx="288000" cy="288000"/>
          </a:xfrm>
          <a:prstGeom prst="rect">
            <a:avLst/>
          </a:prstGeom>
        </p:spPr>
      </p:pic>
      <p:pic>
        <p:nvPicPr>
          <p:cNvPr id="131" name="図 13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6912" y="5902430"/>
            <a:ext cx="288000" cy="288000"/>
          </a:xfrm>
          <a:prstGeom prst="rect">
            <a:avLst/>
          </a:prstGeom>
        </p:spPr>
      </p:pic>
      <p:sp>
        <p:nvSpPr>
          <p:cNvPr id="9" name="左右矢印 8"/>
          <p:cNvSpPr/>
          <p:nvPr/>
        </p:nvSpPr>
        <p:spPr>
          <a:xfrm>
            <a:off x="3301624" y="5892895"/>
            <a:ext cx="3011158" cy="877607"/>
          </a:xfrm>
          <a:prstGeom prst="leftRightArrow">
            <a:avLst>
              <a:gd name="adj1" fmla="val 65694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3676700" y="6089178"/>
            <a:ext cx="2846041" cy="661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pPr>
              <a:lnSpc>
                <a:spcPts val="1200"/>
              </a:lnSpc>
            </a:pP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ゴールを複数とするかどうかで、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同じ「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9_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産業」から「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8_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雇用」へと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続く流れでもストーリーが異なる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大かっこ 9"/>
          <p:cNvSpPr/>
          <p:nvPr/>
        </p:nvSpPr>
        <p:spPr>
          <a:xfrm>
            <a:off x="7451816" y="5863171"/>
            <a:ext cx="913513" cy="34949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05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104" y="5875802"/>
            <a:ext cx="917957" cy="83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曲折矢印 19"/>
          <p:cNvSpPr/>
          <p:nvPr/>
        </p:nvSpPr>
        <p:spPr>
          <a:xfrm flipV="1">
            <a:off x="6884339" y="3312666"/>
            <a:ext cx="639205" cy="2538990"/>
          </a:xfrm>
          <a:prstGeom prst="bentArrow">
            <a:avLst>
              <a:gd name="adj1" fmla="val 36365"/>
              <a:gd name="adj2" fmla="val 17096"/>
              <a:gd name="adj3" fmla="val 50000"/>
              <a:gd name="adj4" fmla="val 3003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310" y="2209654"/>
            <a:ext cx="826125" cy="78949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076" y="1177051"/>
            <a:ext cx="777351" cy="825752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45" y="4076110"/>
            <a:ext cx="513731" cy="642164"/>
          </a:xfrm>
          <a:prstGeom prst="rect">
            <a:avLst/>
          </a:prstGeom>
        </p:spPr>
      </p:pic>
      <p:sp>
        <p:nvSpPr>
          <p:cNvPr id="63" name="右矢印 62"/>
          <p:cNvSpPr/>
          <p:nvPr/>
        </p:nvSpPr>
        <p:spPr>
          <a:xfrm>
            <a:off x="2921185" y="5526668"/>
            <a:ext cx="4671489" cy="44261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3" t="16047" b="26276"/>
          <a:stretch/>
        </p:blipFill>
        <p:spPr>
          <a:xfrm>
            <a:off x="5900413" y="4069488"/>
            <a:ext cx="802731" cy="975696"/>
          </a:xfrm>
          <a:prstGeom prst="rect">
            <a:avLst/>
          </a:prstGeom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78" y="5455228"/>
            <a:ext cx="832901" cy="120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正方形/長方形 64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「パターン１」をもとにした、ストーリー展開の概念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５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1173" y="3044210"/>
            <a:ext cx="833175" cy="900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2456" y="817223"/>
            <a:ext cx="833175" cy="90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4487" y="3525198"/>
            <a:ext cx="812550" cy="900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4644" y="1234284"/>
            <a:ext cx="833175" cy="90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5423" y="4121067"/>
            <a:ext cx="894275" cy="90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4092869" y="4046704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健康寿命の延伸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215497" y="1898866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健康・医療関連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産業の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振興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092869" y="4471576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134898" y="2242003"/>
            <a:ext cx="2257411" cy="667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 介護ロボット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 スポーツビジネスなど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818398" y="2215799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食育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818398" y="2665670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子どもの体力向上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81514" y="5191285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健康に配慮した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75072" y="5623493"/>
            <a:ext cx="1759076" cy="667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 ウェアラブル端末による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バイタルデータの収集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563937" y="4466429"/>
            <a:ext cx="1188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地産地消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753937" y="6139073"/>
            <a:ext cx="1404000" cy="396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子どもの貧困対策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4579" y="5134500"/>
            <a:ext cx="833175" cy="900000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3892131" y="2765810"/>
            <a:ext cx="1827087" cy="2388319"/>
          </a:xfrm>
          <a:prstGeom prst="roundRect">
            <a:avLst>
              <a:gd name="adj" fmla="val 10373"/>
            </a:avLst>
          </a:prstGeom>
          <a:noFill/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1548640" y="2901203"/>
            <a:ext cx="581665" cy="96317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427605" y="3224834"/>
            <a:ext cx="1486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左矢印 10"/>
          <p:cNvSpPr/>
          <p:nvPr/>
        </p:nvSpPr>
        <p:spPr>
          <a:xfrm>
            <a:off x="2837876" y="4603704"/>
            <a:ext cx="903974" cy="524614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5748184" y="2594956"/>
            <a:ext cx="918512" cy="72693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曲折矢印 13"/>
          <p:cNvSpPr/>
          <p:nvPr/>
        </p:nvSpPr>
        <p:spPr>
          <a:xfrm>
            <a:off x="4967289" y="1904356"/>
            <a:ext cx="1395097" cy="618221"/>
          </a:xfrm>
          <a:prstGeom prst="bentArrow">
            <a:avLst>
              <a:gd name="adj1" fmla="val 30765"/>
              <a:gd name="adj2" fmla="val 34978"/>
              <a:gd name="adj3" fmla="val 48322"/>
              <a:gd name="adj4" fmla="val 437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曲折矢印 18"/>
          <p:cNvSpPr/>
          <p:nvPr/>
        </p:nvSpPr>
        <p:spPr>
          <a:xfrm flipH="1">
            <a:off x="2769469" y="1323975"/>
            <a:ext cx="2381788" cy="1207830"/>
          </a:xfrm>
          <a:prstGeom prst="bentArrow">
            <a:avLst>
              <a:gd name="adj1" fmla="val 15694"/>
              <a:gd name="adj2" fmla="val 17762"/>
              <a:gd name="adj3" fmla="val 19830"/>
              <a:gd name="adj4" fmla="val 2927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曲折矢印 47"/>
          <p:cNvSpPr/>
          <p:nvPr/>
        </p:nvSpPr>
        <p:spPr>
          <a:xfrm flipH="1">
            <a:off x="2774786" y="1992582"/>
            <a:ext cx="1626656" cy="568802"/>
          </a:xfrm>
          <a:prstGeom prst="bentArrow">
            <a:avLst>
              <a:gd name="adj1" fmla="val 42583"/>
              <a:gd name="adj2" fmla="val 37559"/>
              <a:gd name="adj3" fmla="val 50000"/>
              <a:gd name="adj4" fmla="val 437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55795" y="1812324"/>
            <a:ext cx="1580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スポーツを通じた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健康増進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4980" y="1923496"/>
            <a:ext cx="196967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革新的医薬品、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医療機器や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再生医療の研究開発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626004" y="2742796"/>
            <a:ext cx="120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健康を意識した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次世代の教育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69468" y="4692464"/>
            <a:ext cx="12314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介護予防等の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曲折矢印 49"/>
          <p:cNvSpPr/>
          <p:nvPr/>
        </p:nvSpPr>
        <p:spPr>
          <a:xfrm flipV="1">
            <a:off x="7559992" y="3194816"/>
            <a:ext cx="689852" cy="1371749"/>
          </a:xfrm>
          <a:prstGeom prst="bentArrow">
            <a:avLst>
              <a:gd name="adj1" fmla="val 31849"/>
              <a:gd name="adj2" fmla="val 34132"/>
              <a:gd name="adj3" fmla="val 25000"/>
              <a:gd name="adj4" fmla="val 1863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79059" y="3920056"/>
            <a:ext cx="1092637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地場農作物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10169" y="5628280"/>
            <a:ext cx="1428628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子ども食堂支援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48" y="2664210"/>
            <a:ext cx="598374" cy="711045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" y="1544259"/>
            <a:ext cx="832529" cy="729730"/>
          </a:xfrm>
          <a:prstGeom prst="rect">
            <a:avLst/>
          </a:prstGeom>
        </p:spPr>
      </p:pic>
      <p:sp>
        <p:nvSpPr>
          <p:cNvPr id="61" name="曲折矢印 60"/>
          <p:cNvSpPr/>
          <p:nvPr/>
        </p:nvSpPr>
        <p:spPr>
          <a:xfrm rot="5400000">
            <a:off x="4785009" y="-1182673"/>
            <a:ext cx="2607935" cy="6639016"/>
          </a:xfrm>
          <a:prstGeom prst="bentArrow">
            <a:avLst>
              <a:gd name="adj1" fmla="val 6359"/>
              <a:gd name="adj2" fmla="val 6717"/>
              <a:gd name="adj3" fmla="val 7435"/>
              <a:gd name="adj4" fmla="val 437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865303" y="671594"/>
            <a:ext cx="1772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地元中小企業の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技術活用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969604" y="714886"/>
            <a:ext cx="1732149" cy="2156579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/>
          <p:nvPr/>
        </p:nvSpPr>
        <p:spPr>
          <a:xfrm>
            <a:off x="1033104" y="3966239"/>
            <a:ext cx="1732149" cy="2332961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6682263" y="1113437"/>
            <a:ext cx="1732149" cy="2027509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8432498" y="3460188"/>
            <a:ext cx="1425996" cy="1553698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角丸四角形 69"/>
          <p:cNvSpPr/>
          <p:nvPr/>
        </p:nvSpPr>
        <p:spPr>
          <a:xfrm>
            <a:off x="7652381" y="5043546"/>
            <a:ext cx="1610006" cy="1553698"/>
          </a:xfrm>
          <a:prstGeom prst="roundRect">
            <a:avLst>
              <a:gd name="adj" fmla="val 10373"/>
            </a:avLst>
          </a:prstGeom>
          <a:noFill/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08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>
          <a:xfrm>
            <a:off x="600730" y="452956"/>
            <a:ext cx="1152000" cy="2133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パターン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00729" y="458471"/>
            <a:ext cx="8611006" cy="618521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1855402" y="554949"/>
            <a:ext cx="6986343" cy="216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rtlCol="0" anchor="t"/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他、「パターン１」や「パターン２」をそれぞれ複数考えることや、「パターン１」と「パターン２」の組み合わせなど、</a:t>
            </a:r>
            <a:endParaRPr kumimoji="1"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様々</a:t>
            </a:r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なバリエーションが考えられる</a:t>
            </a:r>
            <a:endParaRPr kumimoji="1"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６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2186039" y="1139313"/>
            <a:ext cx="1440784" cy="1152000"/>
            <a:chOff x="2186039" y="1139313"/>
            <a:chExt cx="1440784" cy="1152000"/>
          </a:xfrm>
        </p:grpSpPr>
        <p:grpSp>
          <p:nvGrpSpPr>
            <p:cNvPr id="431" name="グループ化 430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444" name="二等辺三角形 443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5" name="二等辺三角形 444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2" name="グループ化 431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442" name="二等辺三角形 441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3" name="二等辺三角形 442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3" name="二等辺三角形 432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34" name="グループ化 433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440" name="二等辺三角形 439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1" name="二等辺三角形 440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5" name="二等辺三角形 434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6" name="楕円 435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7" name="楕円 436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8" name="正方形/長方形 437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" name="直線コネクタ 2"/>
          <p:cNvCxnSpPr/>
          <p:nvPr/>
        </p:nvCxnSpPr>
        <p:spPr>
          <a:xfrm flipV="1">
            <a:off x="1176730" y="3718798"/>
            <a:ext cx="7548449" cy="3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/>
          <p:nvPr/>
        </p:nvCxnSpPr>
        <p:spPr>
          <a:xfrm flipV="1">
            <a:off x="4655457" y="1095694"/>
            <a:ext cx="0" cy="5096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8" name="グループ化 187"/>
          <p:cNvGrpSpPr/>
          <p:nvPr/>
        </p:nvGrpSpPr>
        <p:grpSpPr>
          <a:xfrm>
            <a:off x="1475461" y="2243248"/>
            <a:ext cx="1440784" cy="1152000"/>
            <a:chOff x="2186039" y="1139313"/>
            <a:chExt cx="1440784" cy="1152000"/>
          </a:xfrm>
        </p:grpSpPr>
        <p:grpSp>
          <p:nvGrpSpPr>
            <p:cNvPr id="189" name="グループ化 188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01" name="二等辺三角形 200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二等辺三角形 201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0" name="グループ化 189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199" name="二等辺三角形 198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" name="二等辺三角形 199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1" name="二等辺三角形 190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2" name="グループ化 191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197" name="二等辺三角形 196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" name="二等辺三角形 197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3" name="二等辺三角形 192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楕円 193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楕円 194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4" name="グループ化 203"/>
          <p:cNvGrpSpPr/>
          <p:nvPr/>
        </p:nvGrpSpPr>
        <p:grpSpPr>
          <a:xfrm>
            <a:off x="2922595" y="2243248"/>
            <a:ext cx="1440784" cy="1152000"/>
            <a:chOff x="2186039" y="1139313"/>
            <a:chExt cx="1440784" cy="1152000"/>
          </a:xfrm>
        </p:grpSpPr>
        <p:grpSp>
          <p:nvGrpSpPr>
            <p:cNvPr id="205" name="グループ化 204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17" name="二等辺三角形 216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二等辺三角形 217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" name="グループ化 205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215" name="二等辺三角形 214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二等辺三角形 215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7" name="二等辺三角形 206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8" name="グループ化 207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13" name="二等辺三角形 212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二等辺三角形 213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9" name="二等辺三角形 208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楕円 209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楕円 210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224441" y="1104111"/>
            <a:ext cx="1440784" cy="1152000"/>
            <a:chOff x="6224441" y="1104111"/>
            <a:chExt cx="1440784" cy="1152000"/>
          </a:xfrm>
        </p:grpSpPr>
        <p:grpSp>
          <p:nvGrpSpPr>
            <p:cNvPr id="220" name="グループ化 219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32" name="二等辺三角形 231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" name="二等辺三角形 232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1" name="グループ化 220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230" name="二等辺三角形 229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二等辺三角形 230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2" name="二等辺三角形 221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3" name="グループ化 222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28" name="二等辺三角形 227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" name="二等辺三角形 228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4" name="二等辺三角形 223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楕円 224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楕円 225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5" name="グループ化 234"/>
          <p:cNvGrpSpPr/>
          <p:nvPr/>
        </p:nvGrpSpPr>
        <p:grpSpPr>
          <a:xfrm>
            <a:off x="5500832" y="2260007"/>
            <a:ext cx="1440784" cy="1152000"/>
            <a:chOff x="6224441" y="1104111"/>
            <a:chExt cx="1440784" cy="1152000"/>
          </a:xfrm>
        </p:grpSpPr>
        <p:grpSp>
          <p:nvGrpSpPr>
            <p:cNvPr id="236" name="グループ化 235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49" name="二等辺三角形 248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" name="二等辺三角形 249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7" name="グループ化 236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247" name="二等辺三角形 246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8" name="二等辺三角形 247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8" name="二等辺三角形 237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9" name="グループ化 238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45" name="二等辺三角形 244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" name="二等辺三角形 245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0" name="二等辺三角形 239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楕円 240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楕円 241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1" name="グループ化 250"/>
          <p:cNvGrpSpPr/>
          <p:nvPr/>
        </p:nvGrpSpPr>
        <p:grpSpPr>
          <a:xfrm>
            <a:off x="6964059" y="2246757"/>
            <a:ext cx="1440784" cy="1152000"/>
            <a:chOff x="6224441" y="1104111"/>
            <a:chExt cx="1440784" cy="1152000"/>
          </a:xfrm>
        </p:grpSpPr>
        <p:grpSp>
          <p:nvGrpSpPr>
            <p:cNvPr id="252" name="グループ化 251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265" name="二等辺三角形 264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" name="二等辺三角形 265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3" name="グループ化 252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263" name="二等辺三角形 262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" name="二等辺三角形 263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4" name="二等辺三角形 253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5" name="グループ化 254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261" name="二等辺三角形 260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" name="二等辺三角形 261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6" name="二等辺三角形 255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楕円 256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楕円 257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5" name="グループ化 314"/>
          <p:cNvGrpSpPr/>
          <p:nvPr/>
        </p:nvGrpSpPr>
        <p:grpSpPr>
          <a:xfrm>
            <a:off x="5923782" y="4624020"/>
            <a:ext cx="936000" cy="792000"/>
            <a:chOff x="6224441" y="1104111"/>
            <a:chExt cx="1440784" cy="1152000"/>
          </a:xfrm>
        </p:grpSpPr>
        <p:grpSp>
          <p:nvGrpSpPr>
            <p:cNvPr id="316" name="グループ化 315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29" name="二等辺三角形 328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" name="二等辺三角形 329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7" name="グループ化 316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327" name="二等辺三角形 326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8" name="二等辺三角形 327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8" name="二等辺三角形 317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19" name="グループ化 318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25" name="二等辺三角形 324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" name="二等辺三角形 325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0" name="二等辺三角形 319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楕円 320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楕円 321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正方形/長方形 323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1" name="グループ化 330"/>
          <p:cNvGrpSpPr/>
          <p:nvPr/>
        </p:nvGrpSpPr>
        <p:grpSpPr>
          <a:xfrm rot="10800000" flipH="1" flipV="1">
            <a:off x="6422460" y="5433417"/>
            <a:ext cx="936000" cy="792000"/>
            <a:chOff x="6224441" y="1104111"/>
            <a:chExt cx="1440784" cy="1152000"/>
          </a:xfrm>
        </p:grpSpPr>
        <p:grpSp>
          <p:nvGrpSpPr>
            <p:cNvPr id="332" name="グループ化 331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45" name="二等辺三角形 344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" name="二等辺三角形 345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" name="グループ化 332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343" name="二等辺三角形 342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4" name="二等辺三角形 343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4" name="二等辺三角形 333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35" name="グループ化 334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41" name="二等辺三角形 340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" name="二等辺三角形 341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6" name="二等辺三角形 335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楕円 336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楕円 337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正方形/長方形 338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正方形/長方形 339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8" name="グループ化 347"/>
          <p:cNvGrpSpPr/>
          <p:nvPr/>
        </p:nvGrpSpPr>
        <p:grpSpPr>
          <a:xfrm>
            <a:off x="5445335" y="5433903"/>
            <a:ext cx="936000" cy="792000"/>
            <a:chOff x="2186039" y="1139313"/>
            <a:chExt cx="1440784" cy="1152000"/>
          </a:xfrm>
        </p:grpSpPr>
        <p:grpSp>
          <p:nvGrpSpPr>
            <p:cNvPr id="349" name="グループ化 348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61" name="二等辺三角形 360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2" name="二等辺三角形 361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0" name="グループ化 349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359" name="二等辺三角形 358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0" name="二等辺三角形 359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1" name="二等辺三角形 350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52" name="グループ化 351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57" name="二等辺三角形 356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" name="二等辺三角形 357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3" name="二等辺三角形 352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楕円 353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楕円 354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正方形/長方形 355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3" name="グループ化 362"/>
          <p:cNvGrpSpPr/>
          <p:nvPr/>
        </p:nvGrpSpPr>
        <p:grpSpPr>
          <a:xfrm>
            <a:off x="6940383" y="4631245"/>
            <a:ext cx="936000" cy="792000"/>
            <a:chOff x="2186039" y="1139313"/>
            <a:chExt cx="1440784" cy="1152000"/>
          </a:xfrm>
        </p:grpSpPr>
        <p:grpSp>
          <p:nvGrpSpPr>
            <p:cNvPr id="364" name="グループ化 363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376" name="二等辺三角形 375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7" name="二等辺三角形 376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5" name="グループ化 364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374" name="二等辺三角形 373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" name="二等辺三角形 374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6" name="二等辺三角形 365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67" name="グループ化 366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372" name="二等辺三角形 371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3" name="二等辺三角形 372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8" name="二等辺三角形 367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楕円 368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楕円 369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" name="正方形/長方形 370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8" name="グループ化 377"/>
          <p:cNvGrpSpPr/>
          <p:nvPr/>
        </p:nvGrpSpPr>
        <p:grpSpPr>
          <a:xfrm>
            <a:off x="7387704" y="5418547"/>
            <a:ext cx="936000" cy="792000"/>
            <a:chOff x="2186039" y="1139313"/>
            <a:chExt cx="1440784" cy="1152000"/>
          </a:xfrm>
        </p:grpSpPr>
        <p:grpSp>
          <p:nvGrpSpPr>
            <p:cNvPr id="379" name="グループ化 378"/>
            <p:cNvGrpSpPr/>
            <p:nvPr/>
          </p:nvGrpSpPr>
          <p:grpSpPr>
            <a:xfrm>
              <a:off x="2547982" y="1139313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462" name="二等辺三角形 461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1" name="二等辺三角形 470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0" name="グループ化 379"/>
            <p:cNvGrpSpPr/>
            <p:nvPr/>
          </p:nvGrpSpPr>
          <p:grpSpPr>
            <a:xfrm>
              <a:off x="2186039" y="1612235"/>
              <a:ext cx="741311" cy="679078"/>
              <a:chOff x="1562100" y="3091404"/>
              <a:chExt cx="2601137" cy="2378324"/>
            </a:xfrm>
          </p:grpSpPr>
          <p:sp>
            <p:nvSpPr>
              <p:cNvPr id="446" name="二等辺三角形 445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5" name="二等辺三角形 454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1" name="二等辺三角形 380"/>
            <p:cNvSpPr/>
            <p:nvPr/>
          </p:nvSpPr>
          <p:spPr>
            <a:xfrm rot="7320000" flipV="1">
              <a:off x="2673672" y="1852986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2" name="グループ化 381"/>
            <p:cNvGrpSpPr/>
            <p:nvPr/>
          </p:nvGrpSpPr>
          <p:grpSpPr>
            <a:xfrm>
              <a:off x="2891806" y="1611569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430" name="二等辺三角形 429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9" name="二等辺三角形 438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3" name="二等辺三角形 382"/>
            <p:cNvSpPr/>
            <p:nvPr/>
          </p:nvSpPr>
          <p:spPr>
            <a:xfrm>
              <a:off x="2186039" y="1139313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6" name="楕円 395"/>
            <p:cNvSpPr>
              <a:spLocks noChangeAspect="1"/>
            </p:cNvSpPr>
            <p:nvPr/>
          </p:nvSpPr>
          <p:spPr>
            <a:xfrm flipV="1">
              <a:off x="2478571" y="1556023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8" name="楕円 397"/>
            <p:cNvSpPr>
              <a:spLocks noChangeAspect="1"/>
            </p:cNvSpPr>
            <p:nvPr/>
          </p:nvSpPr>
          <p:spPr>
            <a:xfrm flipV="1">
              <a:off x="2562771" y="1630028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4" name="正方形/長方形 413"/>
            <p:cNvSpPr/>
            <p:nvPr/>
          </p:nvSpPr>
          <p:spPr>
            <a:xfrm>
              <a:off x="2685918" y="1715821"/>
              <a:ext cx="417384" cy="4028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8" name="グループ化 477"/>
          <p:cNvGrpSpPr/>
          <p:nvPr/>
        </p:nvGrpSpPr>
        <p:grpSpPr>
          <a:xfrm rot="10800000" flipH="1" flipV="1">
            <a:off x="6409863" y="3808360"/>
            <a:ext cx="936000" cy="792000"/>
            <a:chOff x="6224441" y="1104111"/>
            <a:chExt cx="1440784" cy="1152000"/>
          </a:xfrm>
        </p:grpSpPr>
        <p:grpSp>
          <p:nvGrpSpPr>
            <p:cNvPr id="487" name="グループ化 486"/>
            <p:cNvGrpSpPr/>
            <p:nvPr/>
          </p:nvGrpSpPr>
          <p:grpSpPr>
            <a:xfrm>
              <a:off x="6586384" y="1104111"/>
              <a:ext cx="723887" cy="757877"/>
              <a:chOff x="2832100" y="1435100"/>
              <a:chExt cx="2540000" cy="2654300"/>
            </a:xfrm>
            <a:pattFill prst="pct2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</p:grpSpPr>
          <p:sp>
            <p:nvSpPr>
              <p:cNvPr id="583" name="二等辺三角形 582"/>
              <p:cNvSpPr/>
              <p:nvPr/>
            </p:nvSpPr>
            <p:spPr>
              <a:xfrm>
                <a:off x="2832100" y="1435100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4" name="二等辺三角形 583"/>
              <p:cNvSpPr/>
              <p:nvPr/>
            </p:nvSpPr>
            <p:spPr>
              <a:xfrm flipV="1">
                <a:off x="2832101" y="3416300"/>
                <a:ext cx="2515475" cy="6731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4" name="グループ化 493"/>
            <p:cNvGrpSpPr/>
            <p:nvPr/>
          </p:nvGrpSpPr>
          <p:grpSpPr>
            <a:xfrm>
              <a:off x="6224441" y="1577033"/>
              <a:ext cx="741311" cy="679078"/>
              <a:chOff x="1562100" y="3091404"/>
              <a:chExt cx="2601137" cy="2378324"/>
            </a:xfrm>
          </p:grpSpPr>
          <p:sp>
            <p:nvSpPr>
              <p:cNvPr id="581" name="二等辺三角形 580"/>
              <p:cNvSpPr/>
              <p:nvPr/>
            </p:nvSpPr>
            <p:spPr>
              <a:xfrm>
                <a:off x="1562100" y="3429000"/>
                <a:ext cx="2540000" cy="2006600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2" name="二等辺三角形 581"/>
              <p:cNvSpPr/>
              <p:nvPr/>
            </p:nvSpPr>
            <p:spPr>
              <a:xfrm rot="14280000" flipV="1">
                <a:off x="2603580" y="3910070"/>
                <a:ext cx="2378324" cy="740991"/>
              </a:xfrm>
              <a:prstGeom prst="triangle">
                <a:avLst/>
              </a:prstGeom>
              <a:pattFill prst="ltVert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10" name="二等辺三角形 509"/>
            <p:cNvSpPr/>
            <p:nvPr/>
          </p:nvSpPr>
          <p:spPr>
            <a:xfrm rot="7320000" flipV="1">
              <a:off x="6712074" y="1817784"/>
              <a:ext cx="652320" cy="1948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19" name="グループ化 518"/>
            <p:cNvGrpSpPr/>
            <p:nvPr/>
          </p:nvGrpSpPr>
          <p:grpSpPr>
            <a:xfrm>
              <a:off x="6930208" y="1576367"/>
              <a:ext cx="735017" cy="669898"/>
              <a:chOff x="4038520" y="3089072"/>
              <a:chExt cx="2579056" cy="2346171"/>
            </a:xfrm>
            <a:pattFill prst="lgGrid">
              <a:fgClr>
                <a:schemeClr val="accent1"/>
              </a:fgClr>
              <a:bgClr>
                <a:schemeClr val="bg1"/>
              </a:bgClr>
            </a:pattFill>
          </p:grpSpPr>
          <p:sp>
            <p:nvSpPr>
              <p:cNvPr id="579" name="二等辺三角形 578"/>
              <p:cNvSpPr/>
              <p:nvPr/>
            </p:nvSpPr>
            <p:spPr>
              <a:xfrm>
                <a:off x="4077576" y="3428643"/>
                <a:ext cx="2540000" cy="20066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0" name="二等辺三角形 579"/>
              <p:cNvSpPr/>
              <p:nvPr/>
            </p:nvSpPr>
            <p:spPr>
              <a:xfrm rot="7320000" flipV="1">
                <a:off x="3237427" y="3890165"/>
                <a:ext cx="2322186" cy="720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74" name="二等辺三角形 573"/>
            <p:cNvSpPr/>
            <p:nvPr/>
          </p:nvSpPr>
          <p:spPr>
            <a:xfrm>
              <a:off x="6224441" y="1104111"/>
              <a:ext cx="1440784" cy="1139399"/>
            </a:xfrm>
            <a:prstGeom prst="triangl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5" name="楕円 574"/>
            <p:cNvSpPr>
              <a:spLocks noChangeAspect="1"/>
            </p:cNvSpPr>
            <p:nvPr/>
          </p:nvSpPr>
          <p:spPr>
            <a:xfrm flipV="1">
              <a:off x="6516973" y="1520821"/>
              <a:ext cx="846821" cy="70842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6" name="楕円 575"/>
            <p:cNvSpPr>
              <a:spLocks noChangeAspect="1"/>
            </p:cNvSpPr>
            <p:nvPr/>
          </p:nvSpPr>
          <p:spPr>
            <a:xfrm flipV="1">
              <a:off x="6601173" y="1594826"/>
              <a:ext cx="665482" cy="55672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7" name="正方形/長方形 576"/>
            <p:cNvSpPr/>
            <p:nvPr/>
          </p:nvSpPr>
          <p:spPr>
            <a:xfrm>
              <a:off x="6696539" y="1742990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8" name="正方形/長方形 577"/>
            <p:cNvSpPr/>
            <p:nvPr/>
          </p:nvSpPr>
          <p:spPr>
            <a:xfrm>
              <a:off x="6963826" y="1742559"/>
              <a:ext cx="252000" cy="2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 rot="2700000">
            <a:off x="977447" y="3524417"/>
            <a:ext cx="3706234" cy="3334911"/>
            <a:chOff x="1176730" y="3954324"/>
            <a:chExt cx="2885217" cy="2366229"/>
          </a:xfrm>
        </p:grpSpPr>
        <p:grpSp>
          <p:nvGrpSpPr>
            <p:cNvPr id="267" name="グループ化 266"/>
            <p:cNvGrpSpPr/>
            <p:nvPr/>
          </p:nvGrpSpPr>
          <p:grpSpPr>
            <a:xfrm>
              <a:off x="2101369" y="3954324"/>
              <a:ext cx="936000" cy="720000"/>
              <a:chOff x="2186039" y="1139313"/>
              <a:chExt cx="1440784" cy="1152000"/>
            </a:xfrm>
          </p:grpSpPr>
          <p:grpSp>
            <p:nvGrpSpPr>
              <p:cNvPr id="268" name="グループ化 267"/>
              <p:cNvGrpSpPr/>
              <p:nvPr/>
            </p:nvGrpSpPr>
            <p:grpSpPr>
              <a:xfrm>
                <a:off x="2547982" y="1139313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81" name="二等辺三角形 280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2" name="二等辺三角形 281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9" name="グループ化 268"/>
              <p:cNvGrpSpPr/>
              <p:nvPr/>
            </p:nvGrpSpPr>
            <p:grpSpPr>
              <a:xfrm>
                <a:off x="2186039" y="1612235"/>
                <a:ext cx="741311" cy="679078"/>
                <a:chOff x="1562100" y="3091404"/>
                <a:chExt cx="2601137" cy="2378324"/>
              </a:xfrm>
            </p:grpSpPr>
            <p:sp>
              <p:nvSpPr>
                <p:cNvPr id="279" name="二等辺三角形 278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二等辺三角形 279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0" name="二等辺三角形 269"/>
              <p:cNvSpPr/>
              <p:nvPr/>
            </p:nvSpPr>
            <p:spPr>
              <a:xfrm rot="7320000" flipV="1">
                <a:off x="2673672" y="1852986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1" name="グループ化 270"/>
              <p:cNvGrpSpPr/>
              <p:nvPr/>
            </p:nvGrpSpPr>
            <p:grpSpPr>
              <a:xfrm>
                <a:off x="2891806" y="1611569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77" name="二等辺三角形 276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二等辺三角形 277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2" name="二等辺三角形 271"/>
              <p:cNvSpPr/>
              <p:nvPr/>
            </p:nvSpPr>
            <p:spPr>
              <a:xfrm>
                <a:off x="2186039" y="1139313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" name="楕円 272"/>
              <p:cNvSpPr>
                <a:spLocks noChangeAspect="1"/>
              </p:cNvSpPr>
              <p:nvPr/>
            </p:nvSpPr>
            <p:spPr>
              <a:xfrm flipV="1">
                <a:off x="2478571" y="1556023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" name="楕円 273"/>
              <p:cNvSpPr>
                <a:spLocks noChangeAspect="1"/>
              </p:cNvSpPr>
              <p:nvPr/>
            </p:nvSpPr>
            <p:spPr>
              <a:xfrm flipV="1">
                <a:off x="2562771" y="1630028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" name="正方形/長方形 274"/>
              <p:cNvSpPr/>
              <p:nvPr/>
            </p:nvSpPr>
            <p:spPr>
              <a:xfrm>
                <a:off x="2685918" y="1715821"/>
                <a:ext cx="417384" cy="40281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3" name="グループ化 282"/>
            <p:cNvGrpSpPr/>
            <p:nvPr/>
          </p:nvGrpSpPr>
          <p:grpSpPr>
            <a:xfrm rot="16200000">
              <a:off x="1178530" y="4666391"/>
              <a:ext cx="936000" cy="939600"/>
              <a:chOff x="6224441" y="1104111"/>
              <a:chExt cx="1440784" cy="1152000"/>
            </a:xfrm>
          </p:grpSpPr>
          <p:grpSp>
            <p:nvGrpSpPr>
              <p:cNvPr id="284" name="グループ化 283"/>
              <p:cNvGrpSpPr/>
              <p:nvPr/>
            </p:nvGrpSpPr>
            <p:grpSpPr>
              <a:xfrm>
                <a:off x="6586384" y="1104111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97" name="二等辺三角形 296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" name="二等辺三角形 297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5" name="グループ化 284"/>
              <p:cNvGrpSpPr/>
              <p:nvPr/>
            </p:nvGrpSpPr>
            <p:grpSpPr>
              <a:xfrm>
                <a:off x="6224441" y="1577033"/>
                <a:ext cx="741311" cy="679078"/>
                <a:chOff x="1562100" y="3091404"/>
                <a:chExt cx="2601137" cy="2378324"/>
              </a:xfrm>
            </p:grpSpPr>
            <p:sp>
              <p:nvSpPr>
                <p:cNvPr id="295" name="二等辺三角形 294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" name="二等辺三角形 295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6" name="二等辺三角形 285"/>
              <p:cNvSpPr/>
              <p:nvPr/>
            </p:nvSpPr>
            <p:spPr>
              <a:xfrm rot="7320000" flipV="1">
                <a:off x="6712074" y="1817784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7" name="グループ化 286"/>
              <p:cNvGrpSpPr/>
              <p:nvPr/>
            </p:nvGrpSpPr>
            <p:grpSpPr>
              <a:xfrm>
                <a:off x="6930208" y="1576367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93" name="二等辺三角形 292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" name="二等辺三角形 293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8" name="二等辺三角形 287"/>
              <p:cNvSpPr/>
              <p:nvPr/>
            </p:nvSpPr>
            <p:spPr>
              <a:xfrm>
                <a:off x="6224441" y="1104111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" name="楕円 288"/>
              <p:cNvSpPr>
                <a:spLocks noChangeAspect="1"/>
              </p:cNvSpPr>
              <p:nvPr/>
            </p:nvSpPr>
            <p:spPr>
              <a:xfrm flipV="1">
                <a:off x="6516973" y="1520821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楕円 289"/>
              <p:cNvSpPr>
                <a:spLocks noChangeAspect="1"/>
              </p:cNvSpPr>
              <p:nvPr/>
            </p:nvSpPr>
            <p:spPr>
              <a:xfrm flipV="1">
                <a:off x="6601173" y="1594826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正方形/長方形 290"/>
              <p:cNvSpPr/>
              <p:nvPr/>
            </p:nvSpPr>
            <p:spPr>
              <a:xfrm>
                <a:off x="6696539" y="1742990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2" name="正方形/長方形 291"/>
              <p:cNvSpPr/>
              <p:nvPr/>
            </p:nvSpPr>
            <p:spPr>
              <a:xfrm>
                <a:off x="6963826" y="1742559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9" name="グループ化 298"/>
            <p:cNvGrpSpPr/>
            <p:nvPr/>
          </p:nvGrpSpPr>
          <p:grpSpPr>
            <a:xfrm rot="5400000" flipH="1">
              <a:off x="3086361" y="4629208"/>
              <a:ext cx="936000" cy="1015173"/>
              <a:chOff x="6224441" y="1104111"/>
              <a:chExt cx="1440784" cy="1152000"/>
            </a:xfrm>
          </p:grpSpPr>
          <p:grpSp>
            <p:nvGrpSpPr>
              <p:cNvPr id="300" name="グループ化 299"/>
              <p:cNvGrpSpPr/>
              <p:nvPr/>
            </p:nvGrpSpPr>
            <p:grpSpPr>
              <a:xfrm>
                <a:off x="6586384" y="1104111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313" name="二等辺三角形 31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" name="二等辺三角形 31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" name="グループ化 300"/>
              <p:cNvGrpSpPr/>
              <p:nvPr/>
            </p:nvGrpSpPr>
            <p:grpSpPr>
              <a:xfrm>
                <a:off x="6224441" y="1577033"/>
                <a:ext cx="741311" cy="679078"/>
                <a:chOff x="1562100" y="3091404"/>
                <a:chExt cx="2601137" cy="2378324"/>
              </a:xfrm>
            </p:grpSpPr>
            <p:sp>
              <p:nvSpPr>
                <p:cNvPr id="311" name="二等辺三角形 31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" name="二等辺三角形 31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2" name="二等辺三角形 301"/>
              <p:cNvSpPr/>
              <p:nvPr/>
            </p:nvSpPr>
            <p:spPr>
              <a:xfrm rot="7320000" flipV="1">
                <a:off x="6712074" y="1817784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3" name="グループ化 302"/>
              <p:cNvGrpSpPr/>
              <p:nvPr/>
            </p:nvGrpSpPr>
            <p:grpSpPr>
              <a:xfrm>
                <a:off x="6930208" y="1576367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309" name="二等辺三角形 30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" name="二等辺三角形 30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4" name="二等辺三角形 303"/>
              <p:cNvSpPr/>
              <p:nvPr/>
            </p:nvSpPr>
            <p:spPr>
              <a:xfrm>
                <a:off x="6224441" y="1104111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" name="楕円 304"/>
              <p:cNvSpPr>
                <a:spLocks noChangeAspect="1"/>
              </p:cNvSpPr>
              <p:nvPr/>
            </p:nvSpPr>
            <p:spPr>
              <a:xfrm flipV="1">
                <a:off x="6516973" y="1520821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6" name="楕円 305"/>
              <p:cNvSpPr>
                <a:spLocks noChangeAspect="1"/>
              </p:cNvSpPr>
              <p:nvPr/>
            </p:nvSpPr>
            <p:spPr>
              <a:xfrm flipV="1">
                <a:off x="6601173" y="1594826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" name="正方形/長方形 306"/>
              <p:cNvSpPr/>
              <p:nvPr/>
            </p:nvSpPr>
            <p:spPr>
              <a:xfrm>
                <a:off x="6696539" y="1742990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" name="正方形/長方形 307"/>
              <p:cNvSpPr/>
              <p:nvPr/>
            </p:nvSpPr>
            <p:spPr>
              <a:xfrm>
                <a:off x="6963826" y="1742559"/>
                <a:ext cx="252000" cy="25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85" name="グループ化 584"/>
            <p:cNvGrpSpPr/>
            <p:nvPr/>
          </p:nvGrpSpPr>
          <p:grpSpPr>
            <a:xfrm flipV="1">
              <a:off x="2137698" y="5600553"/>
              <a:ext cx="936000" cy="720000"/>
              <a:chOff x="2186039" y="1139313"/>
              <a:chExt cx="1440784" cy="1152000"/>
            </a:xfrm>
          </p:grpSpPr>
          <p:grpSp>
            <p:nvGrpSpPr>
              <p:cNvPr id="586" name="グループ化 585"/>
              <p:cNvGrpSpPr/>
              <p:nvPr/>
            </p:nvGrpSpPr>
            <p:grpSpPr>
              <a:xfrm>
                <a:off x="2547982" y="1139313"/>
                <a:ext cx="723887" cy="757877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598" name="二等辺三角形 597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9" name="二等辺三角形 598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7" name="グループ化 586"/>
              <p:cNvGrpSpPr/>
              <p:nvPr/>
            </p:nvGrpSpPr>
            <p:grpSpPr>
              <a:xfrm>
                <a:off x="2186039" y="1612235"/>
                <a:ext cx="741311" cy="679078"/>
                <a:chOff x="1562100" y="3091404"/>
                <a:chExt cx="2601137" cy="2378324"/>
              </a:xfrm>
            </p:grpSpPr>
            <p:sp>
              <p:nvSpPr>
                <p:cNvPr id="596" name="二等辺三角形 595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二等辺三角形 596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88" name="二等辺三角形 587"/>
              <p:cNvSpPr/>
              <p:nvPr/>
            </p:nvSpPr>
            <p:spPr>
              <a:xfrm rot="7320000" flipV="1">
                <a:off x="2673672" y="1852986"/>
                <a:ext cx="652320" cy="19482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89" name="グループ化 588"/>
              <p:cNvGrpSpPr/>
              <p:nvPr/>
            </p:nvGrpSpPr>
            <p:grpSpPr>
              <a:xfrm>
                <a:off x="2891806" y="1611569"/>
                <a:ext cx="735017" cy="669898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594" name="二等辺三角形 593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5" name="二等辺三角形 594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90" name="二等辺三角形 589"/>
              <p:cNvSpPr/>
              <p:nvPr/>
            </p:nvSpPr>
            <p:spPr>
              <a:xfrm>
                <a:off x="2186039" y="1139313"/>
                <a:ext cx="1440784" cy="1139399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1" name="楕円 590"/>
              <p:cNvSpPr>
                <a:spLocks noChangeAspect="1"/>
              </p:cNvSpPr>
              <p:nvPr/>
            </p:nvSpPr>
            <p:spPr>
              <a:xfrm flipV="1">
                <a:off x="2478571" y="1556023"/>
                <a:ext cx="846821" cy="70842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2" name="楕円 591"/>
              <p:cNvSpPr>
                <a:spLocks noChangeAspect="1"/>
              </p:cNvSpPr>
              <p:nvPr/>
            </p:nvSpPr>
            <p:spPr>
              <a:xfrm flipV="1">
                <a:off x="2562771" y="1630028"/>
                <a:ext cx="665482" cy="55672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3" name="正方形/長方形 592"/>
              <p:cNvSpPr/>
              <p:nvPr/>
            </p:nvSpPr>
            <p:spPr>
              <a:xfrm>
                <a:off x="2685918" y="1715821"/>
                <a:ext cx="417384" cy="40281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430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1208"/>
            <a:ext cx="9906000" cy="540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それぞれの取組みの関係性のイメージ　　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議論用たたき台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pSp>
        <p:nvGrpSpPr>
          <p:cNvPr id="307" name="グループ化 306"/>
          <p:cNvGrpSpPr/>
          <p:nvPr/>
        </p:nvGrpSpPr>
        <p:grpSpPr>
          <a:xfrm>
            <a:off x="1704237" y="2067915"/>
            <a:ext cx="6497525" cy="4170854"/>
            <a:chOff x="723574" y="762209"/>
            <a:chExt cx="7907867" cy="546535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540363" y="4180315"/>
              <a:ext cx="1889444" cy="1556031"/>
              <a:chOff x="3575377" y="2371269"/>
              <a:chExt cx="2183745" cy="1857831"/>
            </a:xfrm>
          </p:grpSpPr>
          <p:grpSp>
            <p:nvGrpSpPr>
              <p:cNvPr id="43" name="グループ化 42"/>
              <p:cNvGrpSpPr/>
              <p:nvPr/>
            </p:nvGrpSpPr>
            <p:grpSpPr>
              <a:xfrm>
                <a:off x="3849503" y="329194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29" name="二等辺三角形 12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二等辺三角形 130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" name="グループ化 43"/>
              <p:cNvGrpSpPr/>
              <p:nvPr/>
            </p:nvGrpSpPr>
            <p:grpSpPr>
              <a:xfrm>
                <a:off x="3575377" y="367667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27" name="二等辺三角形 12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二等辺三角形 12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5" name="二等辺三角形 44"/>
              <p:cNvSpPr/>
              <p:nvPr/>
            </p:nvSpPr>
            <p:spPr>
              <a:xfrm rot="7320000" flipV="1">
                <a:off x="3926392" y="387798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6" name="グループ化 45"/>
              <p:cNvGrpSpPr/>
              <p:nvPr/>
            </p:nvGrpSpPr>
            <p:grpSpPr>
              <a:xfrm>
                <a:off x="4109906" y="367612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25" name="二等辺三角形 12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二等辺三角形 12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7" name="二等辺三角形 46"/>
              <p:cNvSpPr/>
              <p:nvPr/>
            </p:nvSpPr>
            <p:spPr>
              <a:xfrm>
                <a:off x="3575377" y="329194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6" name="グループ化 65"/>
              <p:cNvGrpSpPr/>
              <p:nvPr/>
            </p:nvGrpSpPr>
            <p:grpSpPr>
              <a:xfrm>
                <a:off x="4942036" y="3288685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23" name="二等辺三角形 12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二等辺三角形 12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" name="グループ化 66"/>
              <p:cNvGrpSpPr/>
              <p:nvPr/>
            </p:nvGrpSpPr>
            <p:grpSpPr>
              <a:xfrm>
                <a:off x="4667910" y="3673407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21" name="二等辺三角形 12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二等辺三角形 12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8" name="二等辺三角形 67"/>
              <p:cNvSpPr/>
              <p:nvPr/>
            </p:nvSpPr>
            <p:spPr>
              <a:xfrm rot="7320000" flipV="1">
                <a:off x="5018924" y="3874725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9" name="グループ化 68"/>
              <p:cNvGrpSpPr/>
              <p:nvPr/>
            </p:nvGrpSpPr>
            <p:grpSpPr>
              <a:xfrm>
                <a:off x="5202439" y="3672865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19" name="二等辺三角形 11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二等辺三角形 11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0" name="二等辺三角形 69"/>
              <p:cNvSpPr/>
              <p:nvPr/>
            </p:nvSpPr>
            <p:spPr>
              <a:xfrm>
                <a:off x="4667910" y="3288685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9" name="グループ化 88"/>
              <p:cNvGrpSpPr/>
              <p:nvPr/>
            </p:nvGrpSpPr>
            <p:grpSpPr>
              <a:xfrm>
                <a:off x="4391569" y="2371269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17" name="二等辺三角形 116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二等辺三角形 117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0" name="グループ化 89"/>
              <p:cNvGrpSpPr/>
              <p:nvPr/>
            </p:nvGrpSpPr>
            <p:grpSpPr>
              <a:xfrm>
                <a:off x="4117442" y="2755991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15" name="二等辺三角形 114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二等辺三角形 115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1" name="二等辺三角形 90"/>
              <p:cNvSpPr/>
              <p:nvPr/>
            </p:nvSpPr>
            <p:spPr>
              <a:xfrm rot="7320000" flipV="1">
                <a:off x="4468456" y="2957309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92" name="グループ化 91"/>
              <p:cNvGrpSpPr/>
              <p:nvPr/>
            </p:nvGrpSpPr>
            <p:grpSpPr>
              <a:xfrm>
                <a:off x="4651972" y="2755449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13" name="二等辺三角形 112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二等辺三角形 113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3" name="二等辺三角形 92"/>
              <p:cNvSpPr/>
              <p:nvPr/>
            </p:nvSpPr>
            <p:spPr>
              <a:xfrm>
                <a:off x="4117442" y="2371269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5927262" y="1457387"/>
              <a:ext cx="1091213" cy="937152"/>
              <a:chOff x="5855620" y="1907818"/>
              <a:chExt cx="1091213" cy="937152"/>
            </a:xfrm>
          </p:grpSpPr>
          <p:grpSp>
            <p:nvGrpSpPr>
              <p:cNvPr id="132" name="グループ化 131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33" name="二等辺三角形 13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二等辺三角形 13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5" name="グループ化 134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36" name="二等辺三角形 135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二等辺三角形 136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8" name="二等辺三角形 137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9" name="グループ化 138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40" name="二等辺三角形 139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二等辺三角形 140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2" name="二等辺三角形 141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3" name="グループ化 142"/>
            <p:cNvGrpSpPr/>
            <p:nvPr/>
          </p:nvGrpSpPr>
          <p:grpSpPr>
            <a:xfrm>
              <a:off x="3605681" y="2073921"/>
              <a:ext cx="2183745" cy="1857831"/>
              <a:chOff x="3575377" y="2371269"/>
              <a:chExt cx="2183745" cy="1857831"/>
            </a:xfrm>
          </p:grpSpPr>
          <p:grpSp>
            <p:nvGrpSpPr>
              <p:cNvPr id="144" name="グループ化 143"/>
              <p:cNvGrpSpPr/>
              <p:nvPr/>
            </p:nvGrpSpPr>
            <p:grpSpPr>
              <a:xfrm>
                <a:off x="3849503" y="329194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75" name="二等辺三角形 174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二等辺三角形 175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5" name="グループ化 144"/>
              <p:cNvGrpSpPr/>
              <p:nvPr/>
            </p:nvGrpSpPr>
            <p:grpSpPr>
              <a:xfrm>
                <a:off x="3575377" y="367667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73" name="二等辺三角形 172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二等辺三角形 173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6" name="二等辺三角形 145"/>
              <p:cNvSpPr/>
              <p:nvPr/>
            </p:nvSpPr>
            <p:spPr>
              <a:xfrm rot="7320000" flipV="1">
                <a:off x="3926392" y="387798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7" name="グループ化 146"/>
              <p:cNvGrpSpPr/>
              <p:nvPr/>
            </p:nvGrpSpPr>
            <p:grpSpPr>
              <a:xfrm>
                <a:off x="4109906" y="367612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71" name="二等辺三角形 170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二等辺三角形 171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8" name="二等辺三角形 147"/>
              <p:cNvSpPr/>
              <p:nvPr/>
            </p:nvSpPr>
            <p:spPr>
              <a:xfrm>
                <a:off x="3575377" y="329194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9" name="グループ化 148"/>
              <p:cNvGrpSpPr/>
              <p:nvPr/>
            </p:nvGrpSpPr>
            <p:grpSpPr>
              <a:xfrm>
                <a:off x="4942036" y="3288685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69" name="二等辺三角形 16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二等辺三角形 16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0" name="グループ化 149"/>
              <p:cNvGrpSpPr/>
              <p:nvPr/>
            </p:nvGrpSpPr>
            <p:grpSpPr>
              <a:xfrm>
                <a:off x="4667910" y="3673407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67" name="二等辺三角形 16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二等辺三角形 16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1" name="二等辺三角形 150"/>
              <p:cNvSpPr/>
              <p:nvPr/>
            </p:nvSpPr>
            <p:spPr>
              <a:xfrm rot="7320000" flipV="1">
                <a:off x="5018924" y="3874725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2" name="グループ化 151"/>
              <p:cNvGrpSpPr/>
              <p:nvPr/>
            </p:nvGrpSpPr>
            <p:grpSpPr>
              <a:xfrm>
                <a:off x="5202439" y="3672865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65" name="二等辺三角形 16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二等辺三角形 16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3" name="二等辺三角形 152"/>
              <p:cNvSpPr/>
              <p:nvPr/>
            </p:nvSpPr>
            <p:spPr>
              <a:xfrm>
                <a:off x="4667910" y="3288685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4" name="グループ化 153"/>
              <p:cNvGrpSpPr/>
              <p:nvPr/>
            </p:nvGrpSpPr>
            <p:grpSpPr>
              <a:xfrm>
                <a:off x="4391569" y="2371269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63" name="二等辺三角形 16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二等辺三角形 16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5" name="グループ化 154"/>
              <p:cNvGrpSpPr/>
              <p:nvPr/>
            </p:nvGrpSpPr>
            <p:grpSpPr>
              <a:xfrm>
                <a:off x="4117442" y="2755991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61" name="二等辺三角形 16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二等辺三角形 16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6" name="二等辺三角形 155"/>
              <p:cNvSpPr/>
              <p:nvPr/>
            </p:nvSpPr>
            <p:spPr>
              <a:xfrm rot="7320000" flipV="1">
                <a:off x="4468456" y="2957309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7" name="グループ化 156"/>
              <p:cNvGrpSpPr/>
              <p:nvPr/>
            </p:nvGrpSpPr>
            <p:grpSpPr>
              <a:xfrm>
                <a:off x="4651972" y="2755449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59" name="二等辺三角形 15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二等辺三角形 15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8" name="二等辺三角形 157"/>
              <p:cNvSpPr/>
              <p:nvPr/>
            </p:nvSpPr>
            <p:spPr>
              <a:xfrm>
                <a:off x="4117442" y="2371269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7" name="グループ化 176"/>
            <p:cNvGrpSpPr/>
            <p:nvPr/>
          </p:nvGrpSpPr>
          <p:grpSpPr>
            <a:xfrm>
              <a:off x="1487285" y="3702049"/>
              <a:ext cx="1091213" cy="937152"/>
              <a:chOff x="5855620" y="1907818"/>
              <a:chExt cx="1091213" cy="937152"/>
            </a:xfrm>
          </p:grpSpPr>
          <p:grpSp>
            <p:nvGrpSpPr>
              <p:cNvPr id="178" name="グループ化 177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87" name="二等辺三角形 186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" name="二等辺三角形 187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9" name="グループ化 178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" name="二等辺三角形 185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0" name="二等辺三角形 179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1" name="グループ化 180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83" name="二等辺三角形 182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" name="二等辺三角形 183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2" name="二等辺三角形 181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9" name="グループ化 188"/>
            <p:cNvGrpSpPr/>
            <p:nvPr/>
          </p:nvGrpSpPr>
          <p:grpSpPr>
            <a:xfrm>
              <a:off x="2807885" y="1345831"/>
              <a:ext cx="1091213" cy="937152"/>
              <a:chOff x="5855620" y="1907818"/>
              <a:chExt cx="1091213" cy="937152"/>
            </a:xfrm>
          </p:grpSpPr>
          <p:grpSp>
            <p:nvGrpSpPr>
              <p:cNvPr id="190" name="グループ化 189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199" name="二等辺三角形 19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" name="二等辺三角形 19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1" name="グループ化 190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197" name="二等辺三角形 19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" name="二等辺三角形 19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2" name="二等辺三角形 191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3" name="グループ化 192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195" name="二等辺三角形 19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二等辺三角形 19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4" name="二等辺三角形 193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1" name="グループ化 200"/>
            <p:cNvGrpSpPr/>
            <p:nvPr/>
          </p:nvGrpSpPr>
          <p:grpSpPr>
            <a:xfrm>
              <a:off x="6996403" y="2592546"/>
              <a:ext cx="1091213" cy="937152"/>
              <a:chOff x="5855620" y="1907818"/>
              <a:chExt cx="1091213" cy="937152"/>
            </a:xfrm>
          </p:grpSpPr>
          <p:grpSp>
            <p:nvGrpSpPr>
              <p:cNvPr id="202" name="グループ化 201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11" name="二等辺三角形 210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2" name="二等辺三角形 211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3" name="グループ化 202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09" name="二等辺三角形 208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" name="二等辺三角形 209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4" name="二等辺三角形 203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05" name="グループ化 204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07" name="二等辺三角形 206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8" name="二等辺三角形 207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6" name="二等辺三角形 205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3" name="グループ化 212"/>
            <p:cNvGrpSpPr/>
            <p:nvPr/>
          </p:nvGrpSpPr>
          <p:grpSpPr>
            <a:xfrm>
              <a:off x="4887508" y="4244225"/>
              <a:ext cx="1091213" cy="937152"/>
              <a:chOff x="5855620" y="1907818"/>
              <a:chExt cx="1091213" cy="937152"/>
            </a:xfrm>
          </p:grpSpPr>
          <p:grpSp>
            <p:nvGrpSpPr>
              <p:cNvPr id="214" name="グループ化 213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23" name="二等辺三角形 222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" name="二等辺三角形 223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" name="グループ化 214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21" name="二等辺三角形 220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2" name="二等辺三角形 221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6" name="二等辺三角形 215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17" name="グループ化 216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19" name="二等辺三角形 218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0" name="二等辺三角形 219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8" name="二等辺三角形 217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9" name="グループ化 258"/>
            <p:cNvGrpSpPr/>
            <p:nvPr/>
          </p:nvGrpSpPr>
          <p:grpSpPr>
            <a:xfrm>
              <a:off x="1852409" y="2421918"/>
              <a:ext cx="1091213" cy="937152"/>
              <a:chOff x="5855620" y="1907818"/>
              <a:chExt cx="1091213" cy="937152"/>
            </a:xfrm>
          </p:grpSpPr>
          <p:grpSp>
            <p:nvGrpSpPr>
              <p:cNvPr id="260" name="グループ化 259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69" name="二等辺三角形 268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" name="二等辺三角形 269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1" name="グループ化 260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67" name="二等辺三角形 266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" name="二等辺三角形 267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2" name="二等辺三角形 261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63" name="グループ化 262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65" name="二等辺三角形 264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" name="二等辺三角形 265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4" name="二等辺三角形 263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1" name="グループ化 270"/>
            <p:cNvGrpSpPr/>
            <p:nvPr/>
          </p:nvGrpSpPr>
          <p:grpSpPr>
            <a:xfrm>
              <a:off x="6792734" y="3900296"/>
              <a:ext cx="1091213" cy="937152"/>
              <a:chOff x="5855620" y="1907818"/>
              <a:chExt cx="1091213" cy="937152"/>
            </a:xfrm>
          </p:grpSpPr>
          <p:grpSp>
            <p:nvGrpSpPr>
              <p:cNvPr id="272" name="グループ化 271"/>
              <p:cNvGrpSpPr/>
              <p:nvPr/>
            </p:nvGrpSpPr>
            <p:grpSpPr>
              <a:xfrm>
                <a:off x="6129747" y="1907818"/>
                <a:ext cx="548253" cy="616534"/>
                <a:chOff x="2832100" y="1435100"/>
                <a:chExt cx="2540000" cy="2654300"/>
              </a:xfrm>
              <a:pattFill prst="pct20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</p:grpSpPr>
            <p:sp>
              <p:nvSpPr>
                <p:cNvPr id="281" name="二等辺三角形 280"/>
                <p:cNvSpPr/>
                <p:nvPr/>
              </p:nvSpPr>
              <p:spPr>
                <a:xfrm>
                  <a:off x="2832100" y="1435100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2" name="二等辺三角形 281"/>
                <p:cNvSpPr/>
                <p:nvPr/>
              </p:nvSpPr>
              <p:spPr>
                <a:xfrm flipV="1">
                  <a:off x="2832101" y="3416300"/>
                  <a:ext cx="2515475" cy="6731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3" name="グループ化 272"/>
              <p:cNvGrpSpPr/>
              <p:nvPr/>
            </p:nvGrpSpPr>
            <p:grpSpPr>
              <a:xfrm>
                <a:off x="5855620" y="2292540"/>
                <a:ext cx="561449" cy="552430"/>
                <a:chOff x="1562100" y="3091404"/>
                <a:chExt cx="2601137" cy="2378324"/>
              </a:xfrm>
            </p:grpSpPr>
            <p:sp>
              <p:nvSpPr>
                <p:cNvPr id="279" name="二等辺三角形 278"/>
                <p:cNvSpPr/>
                <p:nvPr/>
              </p:nvSpPr>
              <p:spPr>
                <a:xfrm>
                  <a:off x="1562100" y="3429000"/>
                  <a:ext cx="2540000" cy="2006600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二等辺三角形 279"/>
                <p:cNvSpPr/>
                <p:nvPr/>
              </p:nvSpPr>
              <p:spPr>
                <a:xfrm rot="14280000" flipV="1">
                  <a:off x="2603580" y="3910070"/>
                  <a:ext cx="2378324" cy="740991"/>
                </a:xfrm>
                <a:prstGeom prst="triangle">
                  <a:avLst/>
                </a:prstGeom>
                <a:pattFill prst="ltVert">
                  <a:fgClr>
                    <a:schemeClr val="accent2">
                      <a:lumMod val="75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4" name="二等辺三角形 273"/>
              <p:cNvSpPr/>
              <p:nvPr/>
            </p:nvSpPr>
            <p:spPr>
              <a:xfrm rot="7320000" flipV="1">
                <a:off x="6206634" y="2493858"/>
                <a:ext cx="530662" cy="14755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5" name="グループ化 274"/>
              <p:cNvGrpSpPr/>
              <p:nvPr/>
            </p:nvGrpSpPr>
            <p:grpSpPr>
              <a:xfrm>
                <a:off x="6390150" y="2291998"/>
                <a:ext cx="556683" cy="544962"/>
                <a:chOff x="4038520" y="3089072"/>
                <a:chExt cx="2579056" cy="2346171"/>
              </a:xfrm>
              <a:pattFill prst="lgGrid">
                <a:fgClr>
                  <a:schemeClr val="accent1"/>
                </a:fgClr>
                <a:bgClr>
                  <a:schemeClr val="bg1"/>
                </a:bgClr>
              </a:pattFill>
            </p:grpSpPr>
            <p:sp>
              <p:nvSpPr>
                <p:cNvPr id="277" name="二等辺三角形 276"/>
                <p:cNvSpPr/>
                <p:nvPr/>
              </p:nvSpPr>
              <p:spPr>
                <a:xfrm>
                  <a:off x="4077576" y="3428643"/>
                  <a:ext cx="2540000" cy="20066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二等辺三角形 277"/>
                <p:cNvSpPr/>
                <p:nvPr/>
              </p:nvSpPr>
              <p:spPr>
                <a:xfrm rot="7320000" flipV="1">
                  <a:off x="3237427" y="3890165"/>
                  <a:ext cx="2322186" cy="720000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6" name="二等辺三角形 275"/>
              <p:cNvSpPr/>
              <p:nvPr/>
            </p:nvSpPr>
            <p:spPr>
              <a:xfrm>
                <a:off x="5855620" y="1907818"/>
                <a:ext cx="1091212" cy="926902"/>
              </a:xfrm>
              <a:prstGeom prst="triangle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5" name="楕円 284"/>
            <p:cNvSpPr/>
            <p:nvPr/>
          </p:nvSpPr>
          <p:spPr>
            <a:xfrm>
              <a:off x="5126016" y="3470736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5310540" y="3641988"/>
              <a:ext cx="1686551" cy="9346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楕円 285"/>
            <p:cNvSpPr/>
            <p:nvPr/>
          </p:nvSpPr>
          <p:spPr>
            <a:xfrm>
              <a:off x="7011249" y="4536601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楕円 286"/>
            <p:cNvSpPr/>
            <p:nvPr/>
          </p:nvSpPr>
          <p:spPr>
            <a:xfrm>
              <a:off x="7417286" y="3081265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8" name="直線コネクタ 287"/>
            <p:cNvCxnSpPr>
              <a:endCxn id="286" idx="0"/>
            </p:cNvCxnSpPr>
            <p:nvPr/>
          </p:nvCxnSpPr>
          <p:spPr>
            <a:xfrm flipH="1">
              <a:off x="7106925" y="3323446"/>
              <a:ext cx="384043" cy="121315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楕円 289"/>
            <p:cNvSpPr/>
            <p:nvPr/>
          </p:nvSpPr>
          <p:spPr>
            <a:xfrm>
              <a:off x="6558290" y="2101703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1" name="直線コネクタ 290"/>
            <p:cNvCxnSpPr>
              <a:endCxn id="287" idx="1"/>
            </p:cNvCxnSpPr>
            <p:nvPr/>
          </p:nvCxnSpPr>
          <p:spPr>
            <a:xfrm>
              <a:off x="6739490" y="2261517"/>
              <a:ext cx="705819" cy="85431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線コネクタ 291"/>
            <p:cNvCxnSpPr>
              <a:endCxn id="294" idx="6"/>
            </p:cNvCxnSpPr>
            <p:nvPr/>
          </p:nvCxnSpPr>
          <p:spPr>
            <a:xfrm flipH="1">
              <a:off x="4774784" y="2271402"/>
              <a:ext cx="1787497" cy="14696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楕円 292"/>
            <p:cNvSpPr/>
            <p:nvPr/>
          </p:nvSpPr>
          <p:spPr>
            <a:xfrm>
              <a:off x="5564319" y="4848721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楕円 293"/>
            <p:cNvSpPr/>
            <p:nvPr/>
          </p:nvSpPr>
          <p:spPr>
            <a:xfrm>
              <a:off x="4583432" y="2300346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楕円 295"/>
            <p:cNvSpPr/>
            <p:nvPr/>
          </p:nvSpPr>
          <p:spPr>
            <a:xfrm>
              <a:off x="4020712" y="3486309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7" name="直線コネクタ 296"/>
            <p:cNvCxnSpPr>
              <a:endCxn id="296" idx="1"/>
            </p:cNvCxnSpPr>
            <p:nvPr/>
          </p:nvCxnSpPr>
          <p:spPr>
            <a:xfrm>
              <a:off x="3399974" y="2031096"/>
              <a:ext cx="648761" cy="14897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楕円 298"/>
            <p:cNvSpPr/>
            <p:nvPr/>
          </p:nvSpPr>
          <p:spPr>
            <a:xfrm>
              <a:off x="6374546" y="1692514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楕円 299"/>
            <p:cNvSpPr/>
            <p:nvPr/>
          </p:nvSpPr>
          <p:spPr>
            <a:xfrm>
              <a:off x="3257815" y="1537033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1" name="直線コネクタ 300"/>
            <p:cNvCxnSpPr/>
            <p:nvPr/>
          </p:nvCxnSpPr>
          <p:spPr>
            <a:xfrm flipH="1" flipV="1">
              <a:off x="3434196" y="1657937"/>
              <a:ext cx="2906240" cy="14978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3" name="楕円 302"/>
            <p:cNvSpPr/>
            <p:nvPr/>
          </p:nvSpPr>
          <p:spPr>
            <a:xfrm>
              <a:off x="2282560" y="2949397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楕円 303"/>
            <p:cNvSpPr/>
            <p:nvPr/>
          </p:nvSpPr>
          <p:spPr>
            <a:xfrm>
              <a:off x="3268070" y="1844059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楕円 304"/>
            <p:cNvSpPr/>
            <p:nvPr/>
          </p:nvSpPr>
          <p:spPr>
            <a:xfrm>
              <a:off x="3785601" y="3639118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6" name="直線コネクタ 305"/>
            <p:cNvCxnSpPr>
              <a:stCxn id="266" idx="3"/>
            </p:cNvCxnSpPr>
            <p:nvPr/>
          </p:nvCxnSpPr>
          <p:spPr>
            <a:xfrm>
              <a:off x="2530542" y="3116971"/>
              <a:ext cx="1246588" cy="54090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楕円 307"/>
            <p:cNvSpPr/>
            <p:nvPr/>
          </p:nvSpPr>
          <p:spPr>
            <a:xfrm>
              <a:off x="3368328" y="4561232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9" name="直線コネクタ 308"/>
            <p:cNvCxnSpPr>
              <a:endCxn id="117" idx="3"/>
            </p:cNvCxnSpPr>
            <p:nvPr/>
          </p:nvCxnSpPr>
          <p:spPr>
            <a:xfrm flipH="1">
              <a:off x="3483741" y="3706195"/>
              <a:ext cx="631388" cy="8644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線コネクタ 310"/>
            <p:cNvCxnSpPr>
              <a:stCxn id="293" idx="2"/>
            </p:cNvCxnSpPr>
            <p:nvPr/>
          </p:nvCxnSpPr>
          <p:spPr>
            <a:xfrm flipH="1" flipV="1">
              <a:off x="3565725" y="4661866"/>
              <a:ext cx="1998594" cy="304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線コネクタ 312"/>
            <p:cNvCxnSpPr>
              <a:endCxn id="220" idx="1"/>
            </p:cNvCxnSpPr>
            <p:nvPr/>
          </p:nvCxnSpPr>
          <p:spPr>
            <a:xfrm>
              <a:off x="5210819" y="3696571"/>
              <a:ext cx="360383" cy="108717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" name="楕円 314"/>
            <p:cNvSpPr/>
            <p:nvPr/>
          </p:nvSpPr>
          <p:spPr>
            <a:xfrm>
              <a:off x="2218204" y="4354179"/>
              <a:ext cx="191352" cy="23604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6" name="直線コネクタ 315"/>
            <p:cNvCxnSpPr>
              <a:endCxn id="303" idx="4"/>
            </p:cNvCxnSpPr>
            <p:nvPr/>
          </p:nvCxnSpPr>
          <p:spPr>
            <a:xfrm flipV="1">
              <a:off x="2313232" y="3185438"/>
              <a:ext cx="65004" cy="11451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コネクタ 317"/>
            <p:cNvCxnSpPr>
              <a:endCxn id="167" idx="5"/>
            </p:cNvCxnSpPr>
            <p:nvPr/>
          </p:nvCxnSpPr>
          <p:spPr>
            <a:xfrm flipV="1">
              <a:off x="2421318" y="3687519"/>
              <a:ext cx="2688086" cy="7511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0" name="楕円 319"/>
            <p:cNvSpPr/>
            <p:nvPr/>
          </p:nvSpPr>
          <p:spPr>
            <a:xfrm>
              <a:off x="723574" y="762209"/>
              <a:ext cx="7907867" cy="5465350"/>
            </a:xfrm>
            <a:prstGeom prst="ellipse">
              <a:avLst/>
            </a:prstGeom>
            <a:noFill/>
            <a:ln w="25400">
              <a:solidFill>
                <a:srgbClr val="293E1A">
                  <a:alpha val="40000"/>
                </a:srgbClr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1" name="テキスト ボックス 320"/>
          <p:cNvSpPr txBox="1"/>
          <p:nvPr/>
        </p:nvSpPr>
        <p:spPr>
          <a:xfrm>
            <a:off x="3319831" y="6256023"/>
            <a:ext cx="312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3" name="角丸四角形吹き出し 322"/>
          <p:cNvSpPr/>
          <p:nvPr/>
        </p:nvSpPr>
        <p:spPr>
          <a:xfrm>
            <a:off x="5645915" y="3473107"/>
            <a:ext cx="1012381" cy="653518"/>
          </a:xfrm>
          <a:prstGeom prst="wedgeRoundRectCallout">
            <a:avLst>
              <a:gd name="adj1" fmla="val -71608"/>
              <a:gd name="adj2" fmla="val -133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府が柱と考える取組み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4" name="角丸四角形吹き出し 323"/>
          <p:cNvSpPr/>
          <p:nvPr/>
        </p:nvSpPr>
        <p:spPr>
          <a:xfrm>
            <a:off x="7324586" y="2540503"/>
            <a:ext cx="1372769" cy="642643"/>
          </a:xfrm>
          <a:prstGeom prst="wedgeRoundRectCallout">
            <a:avLst>
              <a:gd name="adj1" fmla="val -107974"/>
              <a:gd name="adj2" fmla="val -13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市民セクターが柱と考える取組み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5" name="角丸四角形吹き出し 324"/>
          <p:cNvSpPr/>
          <p:nvPr/>
        </p:nvSpPr>
        <p:spPr>
          <a:xfrm>
            <a:off x="7325342" y="2541625"/>
            <a:ext cx="1372013" cy="642643"/>
          </a:xfrm>
          <a:prstGeom prst="wedgeRoundRectCallout">
            <a:avLst>
              <a:gd name="adj1" fmla="val -40724"/>
              <a:gd name="adj2" fmla="val 13891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8" name="角丸四角形吹き出し 327"/>
          <p:cNvSpPr/>
          <p:nvPr/>
        </p:nvSpPr>
        <p:spPr>
          <a:xfrm>
            <a:off x="715812" y="5175020"/>
            <a:ext cx="1304012" cy="642643"/>
          </a:xfrm>
          <a:prstGeom prst="wedgeRoundRectCallout">
            <a:avLst>
              <a:gd name="adj1" fmla="val 55014"/>
              <a:gd name="adj2" fmla="val -7013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9" name="角丸四角形吹き出し 328"/>
          <p:cNvSpPr/>
          <p:nvPr/>
        </p:nvSpPr>
        <p:spPr>
          <a:xfrm>
            <a:off x="710173" y="5177524"/>
            <a:ext cx="1311022" cy="642643"/>
          </a:xfrm>
          <a:prstGeom prst="wedgeRoundRectCallout">
            <a:avLst>
              <a:gd name="adj1" fmla="val 173542"/>
              <a:gd name="adj2" fmla="val -13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セクターが柱と考える取組み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0" name="角丸四角形吹き出し 329"/>
          <p:cNvSpPr/>
          <p:nvPr/>
        </p:nvSpPr>
        <p:spPr>
          <a:xfrm>
            <a:off x="1095937" y="2511281"/>
            <a:ext cx="1384571" cy="642643"/>
          </a:xfrm>
          <a:prstGeom prst="wedgeRoundRectCallout">
            <a:avLst>
              <a:gd name="adj1" fmla="val 60249"/>
              <a:gd name="adj2" fmla="val 13542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市町村や地域が柱と考える取組み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1" name="角丸四角形吹き出し 330"/>
          <p:cNvSpPr/>
          <p:nvPr/>
        </p:nvSpPr>
        <p:spPr>
          <a:xfrm>
            <a:off x="1095937" y="2510988"/>
            <a:ext cx="1388405" cy="642643"/>
          </a:xfrm>
          <a:prstGeom prst="wedgeRoundRectCallout">
            <a:avLst>
              <a:gd name="adj1" fmla="val 128036"/>
              <a:gd name="adj2" fmla="val -818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477335" y="638422"/>
            <a:ext cx="8811423" cy="111825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rtlCol="0" anchor="ctr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や民間セクター、市民セクター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など様々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主体が、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理念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を意欲的に取り入れ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ながら、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が自律的に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、それぞれの役割の中で社会課題の解決に取り組み、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各主体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が持ちうる資源や情報、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ネットワークが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補完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しあい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、個々の取組み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が有機的に統合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されることで、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全体として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大阪の成長・発展や府民の豊かな暮らし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の達成に貢献できる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r>
              <a:rPr kumimoji="1"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を先導する大阪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として変容することをめざしていく。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6275715" y="5399346"/>
            <a:ext cx="3375886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それぞれの取組みは、行政や市民セクター、民間セクターなど様々な主体により、その持ちうる資源や情報、ネットワークが補完し合って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構成。さらに、それぞれの取組みが有機的なつながりを持つ。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9435085" y="6415088"/>
            <a:ext cx="423409" cy="370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322222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5835</TotalTime>
  <Words>1083</Words>
  <Application>Microsoft Office PowerPoint</Application>
  <PresentationFormat>A4 210 x 297 mm</PresentationFormat>
  <Paragraphs>185</Paragraphs>
  <Slides>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鴨田　悦史</cp:lastModifiedBy>
  <cp:revision>459</cp:revision>
  <cp:lastPrinted>2019-05-24T05:09:52Z</cp:lastPrinted>
  <dcterms:created xsi:type="dcterms:W3CDTF">2019-02-01T00:27:44Z</dcterms:created>
  <dcterms:modified xsi:type="dcterms:W3CDTF">2019-06-18T00:24:27Z</dcterms:modified>
</cp:coreProperties>
</file>