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notesSlides/notesSlide4.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7.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0.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1.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8.xml" ContentType="application/vnd.openxmlformats-officedocument.presentationml.notesSlide+xml"/>
  <Override PartName="/ppt/charts/chart42.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9.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10.xml" ContentType="application/vnd.openxmlformats-officedocument.presentationml.notesSlid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0.xml" ContentType="application/vnd.openxmlformats-officedocument.drawingml.chart+xml"/>
  <Override PartName="/ppt/charts/chart6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3.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4.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1.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7.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8.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9.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0.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1.xml" ContentType="application/vnd.openxmlformats-officedocument.drawingml.chart+xml"/>
  <Override PartName="/ppt/charts/style59.xml" ContentType="application/vnd.ms-office.chartstyle+xml"/>
  <Override PartName="/ppt/charts/colors5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0" r:id="rId2"/>
    <p:sldMasterId id="2147483668" r:id="rId3"/>
  </p:sldMasterIdLst>
  <p:notesMasterIdLst>
    <p:notesMasterId r:id="rId78"/>
  </p:notesMasterIdLst>
  <p:handoutMasterIdLst>
    <p:handoutMasterId r:id="rId79"/>
  </p:handoutMasterIdLst>
  <p:sldIdLst>
    <p:sldId id="569" r:id="rId4"/>
    <p:sldId id="570" r:id="rId5"/>
    <p:sldId id="571" r:id="rId6"/>
    <p:sldId id="573" r:id="rId7"/>
    <p:sldId id="574" r:id="rId8"/>
    <p:sldId id="57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501" r:id="rId25"/>
    <p:sldId id="502" r:id="rId26"/>
    <p:sldId id="503" r:id="rId27"/>
    <p:sldId id="504" r:id="rId28"/>
    <p:sldId id="505" r:id="rId29"/>
    <p:sldId id="506" r:id="rId30"/>
    <p:sldId id="507" r:id="rId31"/>
    <p:sldId id="508" r:id="rId32"/>
    <p:sldId id="509" r:id="rId33"/>
    <p:sldId id="510" r:id="rId34"/>
    <p:sldId id="511" r:id="rId35"/>
    <p:sldId id="512" r:id="rId36"/>
    <p:sldId id="513" r:id="rId37"/>
    <p:sldId id="514" r:id="rId38"/>
    <p:sldId id="515" r:id="rId39"/>
    <p:sldId id="516" r:id="rId40"/>
    <p:sldId id="517" r:id="rId41"/>
    <p:sldId id="518" r:id="rId42"/>
    <p:sldId id="519" r:id="rId43"/>
    <p:sldId id="520" r:id="rId44"/>
    <p:sldId id="521" r:id="rId45"/>
    <p:sldId id="522" r:id="rId46"/>
    <p:sldId id="523" r:id="rId47"/>
    <p:sldId id="524" r:id="rId48"/>
    <p:sldId id="525" r:id="rId49"/>
    <p:sldId id="526" r:id="rId50"/>
    <p:sldId id="527" r:id="rId51"/>
    <p:sldId id="528" r:id="rId52"/>
    <p:sldId id="529" r:id="rId53"/>
    <p:sldId id="530" r:id="rId54"/>
    <p:sldId id="531" r:id="rId55"/>
    <p:sldId id="532" r:id="rId56"/>
    <p:sldId id="533" r:id="rId57"/>
    <p:sldId id="534" r:id="rId58"/>
    <p:sldId id="535" r:id="rId59"/>
    <p:sldId id="536" r:id="rId60"/>
    <p:sldId id="537" r:id="rId61"/>
    <p:sldId id="538" r:id="rId62"/>
    <p:sldId id="539" r:id="rId63"/>
    <p:sldId id="540" r:id="rId64"/>
    <p:sldId id="541" r:id="rId65"/>
    <p:sldId id="542" r:id="rId66"/>
    <p:sldId id="543" r:id="rId67"/>
    <p:sldId id="544" r:id="rId68"/>
    <p:sldId id="545" r:id="rId69"/>
    <p:sldId id="546" r:id="rId70"/>
    <p:sldId id="547" r:id="rId71"/>
    <p:sldId id="548" r:id="rId72"/>
    <p:sldId id="549" r:id="rId73"/>
    <p:sldId id="550" r:id="rId74"/>
    <p:sldId id="551" r:id="rId75"/>
    <p:sldId id="552" r:id="rId76"/>
    <p:sldId id="553" r:id="rId7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3896" autoAdjust="0"/>
  </p:normalViewPr>
  <p:slideViewPr>
    <p:cSldViewPr snapToGrid="0" showGuides="1">
      <p:cViewPr varScale="1">
        <p:scale>
          <a:sx n="66" d="100"/>
          <a:sy n="66" d="100"/>
        </p:scale>
        <p:origin x="1506" y="72"/>
      </p:cViewPr>
      <p:guideLst>
        <p:guide orient="horz" pos="2137"/>
        <p:guide pos="3120"/>
      </p:guideLst>
    </p:cSldViewPr>
  </p:slideViewPr>
  <p:notesTextViewPr>
    <p:cViewPr>
      <p:scale>
        <a:sx n="150" d="100"/>
        <a:sy n="150" d="100"/>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0581;&#24247;&#23551;&#21629;&#12540;&#24179;&#22343;&#23551;&#21629;.xlsm"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0581;&#24247;&#23551;&#21629;&#12540;&#24179;&#22343;&#23551;&#21629;.xlsm"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3398;&#21147;&#35519;&#26619;&#65288;&#23567;&#23398;&#26657;&#6528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3398;&#21147;&#35519;&#26619;&#65288;&#20013;&#23398;&#26657;&#65289;.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D:\TominagaT\Desktop\&#22899;&#24615;&#35696;&#21729;&#21106;&#21512;.xls"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2899;&#24615;&#12398;&#23601;&#26989;&#29575;&#65288;H27&#22269;&#21218;&#35519;&#26619;&#65289;.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22899;&#24615;&#12398;&#23601;&#26989;&#29575;\&#22899;&#24615;&#12398;&#23601;&#26989;&#29575;&#65288;&#32076;&#24180;&#65289;.xlsx" TargetMode="External"/><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G6\&#27700;&#36947;&#26222;&#21450;&#29575;.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G6\&#27738;&#27700;&#20966;&#29702;&#20154;&#21475;&#26222;&#21450;&#29575;.xls"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20.xml"/><Relationship Id="rId1" Type="http://schemas.microsoft.com/office/2011/relationships/chartStyle" Target="style20.xml"/></Relationships>
</file>

<file path=ppt/charts/_rels/chart28.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0877;&#29983;&#21487;&#33021;&#12456;&#12493;&#12523;&#12462;&#12540;&#38306;&#36899;&#35373;&#20633;&#23566;&#20837;&#29366;&#27841;&#65288;&#24179;&#25104;30&#24180;&#24230;&#65289;H30.12&#26411;&#26178;&#28857;.xlsx" TargetMode="External"/><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12456;&#12493;&#12523;&#12462;&#12540;&#28040;&#36027;&#37327;.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3376;&#12393;&#12418;&#12398;&#36007;&#22256;&#21106;&#21512;.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xml"/></Relationships>
</file>

<file path=ppt/charts/_rels/chart3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65288;&#8251;&#21066;&#38500;&#65289;&#65288;&#12464;&#12521;&#12501;&#20316;&#25104;&#29992;&#65289;&#12304;&#12473;&#12467;&#12450;&#12305;&#12525;&#12540;&#12459;&#12523;SDGs&#25351;&#27161;%20(&#33258;&#21205;&#20445;&#23384;&#28168;&#12415;)%20.xlsx" TargetMode="External"/><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oleObject" Target="file:///D:\TominagaT\Desktop\&#23436;&#20840;&#22833;&#26989;&#29575;.xls" TargetMode="External"/><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oleObject" Target="file:///D:\TominagaT\Desktop\1&#20154;&#12354;&#12383;&#12426;&#30476;&#27665;&#25152;&#24471;.xls" TargetMode="External"/><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2823;&#23398;&#31561;&#29987;&#23398;&#36899;&#25658;&#20214;&#25968;.xlsx" TargetMode="External"/><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H30&#38283;&#26989;&#29575;&#31561;&#20316;&#25104;&#38598;&#35336;&#34920;.xls" TargetMode="External"/><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31.xml"/><Relationship Id="rId1" Type="http://schemas.microsoft.com/office/2011/relationships/chartStyle" Target="style31.xml"/></Relationships>
</file>

<file path=ppt/charts/_rels/chart3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oleObject" Target="file:///D:\TominagaT\Desktop\&#30456;&#23550;&#30340;&#36007;&#22256;&#29575;.xlsx" TargetMode="External"/><Relationship Id="rId2" Type="http://schemas.microsoft.com/office/2011/relationships/chartColorStyle" Target="colors33.xml"/><Relationship Id="rId1" Type="http://schemas.microsoft.com/office/2011/relationships/chartStyle" Target="style33.xml"/></Relationships>
</file>

<file path=ppt/charts/_rels/chart4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34.xml"/><Relationship Id="rId1" Type="http://schemas.microsoft.com/office/2011/relationships/chartStyle" Target="style34.xml"/></Relationships>
</file>

<file path=ppt/charts/_rels/chart4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35.xml"/><Relationship Id="rId1" Type="http://schemas.microsoft.com/office/2011/relationships/chartStyle" Target="style35.xml"/></Relationships>
</file>

<file path=ppt/charts/_rels/chart43.xml.rels><?xml version="1.0" encoding="UTF-8" standalone="yes"?>
<Relationships xmlns="http://schemas.openxmlformats.org/package/2006/relationships"><Relationship Id="rId1" Type="http://schemas.openxmlformats.org/officeDocument/2006/relationships/oleObject" Target="file:///C:\Users\tatsuya%20tominaga\Desktop\&#22823;&#38442;\SDGs\&#65288;&#27735;&#12392;&#28057;&#12398;&#32080;&#26230;_&#12464;&#12521;&#12501;&#20316;&#25104;&#29992;&#65289;(&#30000;&#20013;&#28431;&#12428;&#20966;&#29702;&#24460;&#65289;&#12525;&#12540;&#12459;&#12523;SDGs&#25351;&#27161;xlsm.xlsm"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12507;&#12540;&#12512;&#12524;&#12473;&#21106;&#21512;.xlsx" TargetMode="External"/><Relationship Id="rId2" Type="http://schemas.microsoft.com/office/2011/relationships/chartColorStyle" Target="colors36.xml"/><Relationship Id="rId1" Type="http://schemas.microsoft.com/office/2011/relationships/chartStyle" Target="style36.xml"/></Relationships>
</file>

<file path=ppt/charts/_rels/chart4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37.xml"/><Relationship Id="rId1" Type="http://schemas.microsoft.com/office/2011/relationships/chartStyle" Target="style37.xml"/></Relationships>
</file>

<file path=ppt/charts/_rels/chart4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38.xml"/><Relationship Id="rId1" Type="http://schemas.microsoft.com/office/2011/relationships/chartStyle" Target="style38.xml"/></Relationships>
</file>

<file path=ppt/charts/_rels/chart47.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90619&#26178;&#28857;&#8215;&#65288;&#27735;&#12392;&#28057;&#12398;&#32080;&#26230;_&#12464;&#12521;&#12501;&#20316;&#25104;&#29992;&#65289;(&#30000;&#20013;&#28431;&#12428;&#20966;&#29702;&#24460;&#65289;&#12525;&#12540;&#12459;&#12523;SDGs&#25351;&#27161;xlsm.xlsm"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tatsuya%20tominaga\Desktop\&#22823;&#38442;\SDGs\&#65288;&#27735;&#12392;&#28057;&#12398;&#32080;&#26230;_&#12464;&#12521;&#12501;&#20316;&#25104;&#29992;&#65289;(&#30000;&#20013;&#28431;&#12428;&#20966;&#29702;&#24460;&#65289;&#12525;&#12540;&#12459;&#12523;SDGs&#25351;&#27161;xlsm.xlsm"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12522;&#12469;&#12452;&#12463;&#12523;\&#12467;&#12500;&#12540;&#12464;&#12521;&#12501;&#20316;&#25104;.xlsx" TargetMode="External"/><Relationship Id="rId2" Type="http://schemas.microsoft.com/office/2011/relationships/chartColorStyle" Target="colors39.xml"/><Relationship Id="rId1" Type="http://schemas.microsoft.com/office/2011/relationships/chartStyle" Target="style39.xml"/></Relationships>
</file>

<file path=ppt/charts/_rels/chart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0.xml"/><Relationship Id="rId1" Type="http://schemas.microsoft.com/office/2011/relationships/chartStyle" Target="style40.xml"/></Relationships>
</file>

<file path=ppt/charts/_rels/chart5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41.xml"/><Relationship Id="rId1" Type="http://schemas.microsoft.com/office/2011/relationships/chartStyle" Target="style41.xml"/></Relationships>
</file>

<file path=ppt/charts/_rels/chart52.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2303;&#30722;&#28797;&#23475;&#23550;&#31574;.xlsx" TargetMode="External"/><Relationship Id="rId2" Type="http://schemas.microsoft.com/office/2011/relationships/chartColorStyle" Target="colors42.xml"/><Relationship Id="rId1" Type="http://schemas.microsoft.com/office/2011/relationships/chartStyle" Target="style42.xml"/></Relationships>
</file>

<file path=ppt/charts/_rels/chart53.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8201;&#23460;&#21177;&#26524;&#12460;&#12473;&#25490;&#20986;&#37327;.xlsx" TargetMode="External"/><Relationship Id="rId2" Type="http://schemas.microsoft.com/office/2011/relationships/chartColorStyle" Target="colors43.xml"/><Relationship Id="rId1" Type="http://schemas.microsoft.com/office/2011/relationships/chartStyle" Target="style43.xml"/></Relationships>
</file>

<file path=ppt/charts/_rels/chart5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4.xml"/><Relationship Id="rId1" Type="http://schemas.microsoft.com/office/2011/relationships/chartStyle" Target="style44.xml"/></Relationships>
</file>

<file path=ppt/charts/_rels/chart5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45.xml"/><Relationship Id="rId1" Type="http://schemas.microsoft.com/office/2011/relationships/chartStyle" Target="style45.xml"/></Relationships>
</file>

<file path=ppt/charts/_rels/chart5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39178;&#27542;\&#39178;&#27542;.xlsx" TargetMode="External"/><Relationship Id="rId2" Type="http://schemas.microsoft.com/office/2011/relationships/chartColorStyle" Target="colors46.xml"/><Relationship Id="rId1" Type="http://schemas.microsoft.com/office/2011/relationships/chartStyle" Target="style46.xml"/></Relationships>
</file>

<file path=ppt/charts/_rels/chart5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68;&#12540;&#12523;&#21029;&#12487;&#12540;&#12479;&#26681;&#25312;&#36039;&#26009;\&#12468;&#12540;&#12523;14\&#27700;&#28020;&#22580;(&#38283;&#35373;&#21069;)&#27700;&#36074;&#35519;&#26619;.xlsx" TargetMode="External"/><Relationship Id="rId2" Type="http://schemas.microsoft.com/office/2011/relationships/chartColorStyle" Target="colors47.xml"/><Relationship Id="rId1" Type="http://schemas.microsoft.com/office/2011/relationships/chartStyle" Target="style47.xml"/></Relationships>
</file>

<file path=ppt/charts/_rels/chart5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8.xml"/><Relationship Id="rId1" Type="http://schemas.microsoft.com/office/2011/relationships/chartStyle" Target="style48.xml"/></Relationships>
</file>

<file path=ppt/charts/_rels/chart5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49.xml"/><Relationship Id="rId1" Type="http://schemas.microsoft.com/office/2011/relationships/chartStyle" Target="style49.xml"/></Relationships>
</file>

<file path=ppt/charts/_rels/chart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1&#8215;&#25512;&#36914;&#26412;&#37096;&#38306;&#36899;\190827&#8215;&#31532;1&#22238;SDGs&#25512;&#36914;&#26412;&#37096;&#20250;&#35696;\01&#8215;&#24403;&#26085;&#36039;&#26009;\&#30330;&#36948;&#38556;&#23475;&#38500;&#22806;\&#30330;&#36948;&#38556;&#23475;&#38500;&#22806;&#65288;&#8251;&#21066;&#38500;&#65289;&#65288;&#12464;&#12521;&#12501;&#20316;&#25104;&#29992;&#65289;&#12304;&#12473;&#12467;&#12450;&#12305;&#12525;&#12540;&#12459;&#12523;SDGs&#25351;&#27161;%20(&#33258;&#21205;&#20445;&#23384;&#28168;&#12415;)%20.xlsx" TargetMode="External"/><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6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32789;&#20316;&#25918;&#26820;&#22320;\&#12467;&#12500;&#12540;&#12464;&#12521;&#12501;&#29992;.xlsx" TargetMode="External"/><Relationship Id="rId2" Type="http://schemas.microsoft.com/office/2011/relationships/chartColorStyle" Target="colors50.xml"/><Relationship Id="rId1" Type="http://schemas.microsoft.com/office/2011/relationships/chartStyle" Target="style50.xml"/></Relationships>
</file>

<file path=ppt/charts/_rels/chart6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32789;&#20316;&#25918;&#26820;&#22320;\&#12467;&#12500;&#12540;&#12464;&#12521;&#12501;&#29992;.xlsx" TargetMode="External"/><Relationship Id="rId2" Type="http://schemas.microsoft.com/office/2011/relationships/chartColorStyle" Target="colors51.xml"/><Relationship Id="rId1" Type="http://schemas.microsoft.com/office/2011/relationships/chartStyle" Target="style51.xml"/></Relationships>
</file>

<file path=ppt/charts/_rels/chart6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52.xml"/><Relationship Id="rId1" Type="http://schemas.microsoft.com/office/2011/relationships/chartStyle" Target="style52.xml"/></Relationships>
</file>

<file path=ppt/charts/_rels/chart6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53.xml"/><Relationship Id="rId1" Type="http://schemas.microsoft.com/office/2011/relationships/chartStyle" Target="style53.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6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4.xml"/><Relationship Id="rId1" Type="http://schemas.microsoft.com/office/2011/relationships/chartStyle" Target="style54.xml"/></Relationships>
</file>

<file path=ppt/charts/_rels/chart6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29359;&#32618;\&#12464;&#12521;&#12501;&#20316;&#25104;.xlsx" TargetMode="External"/><Relationship Id="rId2" Type="http://schemas.microsoft.com/office/2011/relationships/chartColorStyle" Target="colors55.xml"/><Relationship Id="rId1" Type="http://schemas.microsoft.com/office/2011/relationships/chartStyle" Target="style55.xml"/></Relationships>
</file>

<file path=ppt/charts/_rels/chart6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56.xml"/><Relationship Id="rId1" Type="http://schemas.microsoft.com/office/2011/relationships/chartStyle" Target="style56.xml"/></Relationships>
</file>

<file path=ppt/charts/_rels/chart6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57.xml"/><Relationship Id="rId1" Type="http://schemas.microsoft.com/office/2011/relationships/chartStyle" Target="style57.xml"/></Relationships>
</file>

<file path=ppt/charts/_rels/chart7.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BMI&#24179;&#22343;&#20516;.xlsx" TargetMode="External"/></Relationships>
</file>

<file path=ppt/charts/_rels/chart70.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NPO&#35469;&#35388;&#25968;.xlsx" TargetMode="External"/><Relationship Id="rId2" Type="http://schemas.microsoft.com/office/2011/relationships/chartColorStyle" Target="colors58.xml"/><Relationship Id="rId1" Type="http://schemas.microsoft.com/office/2011/relationships/chartStyle" Target="style58.xml"/></Relationships>
</file>

<file path=ppt/charts/_rels/chart71.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12508;&#12521;&#12531;&#12486;&#12451;&#12450;&#27963;&#21205;&#34892;&#21205;&#29575;.xls" TargetMode="External"/><Relationship Id="rId2" Type="http://schemas.microsoft.com/office/2011/relationships/chartColorStyle" Target="colors59.xml"/><Relationship Id="rId1" Type="http://schemas.microsoft.com/office/2011/relationships/chartStyle" Target="style59.xml"/></Relationships>
</file>

<file path=ppt/charts/_rels/chart8.xml.rels><?xml version="1.0" encoding="UTF-8" standalone="yes"?>
<Relationships xmlns="http://schemas.openxmlformats.org/package/2006/relationships"><Relationship Id="rId3" Type="http://schemas.openxmlformats.org/officeDocument/2006/relationships/oleObject" Target="file:///D:\TanakaHiroki7\Desktop\&#12468;&#12540;&#12523;&#65298;&#36786;&#26989;&#29987;&#20986;&#38989;.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14426773140598E-2"/>
          <c:y val="6.653413183846231E-2"/>
          <c:w val="0.88058610936787496"/>
          <c:h val="0.66027503741036997"/>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77CA-48D1-AE61-C26A405F7A7F}"/>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4-77CA-48D1-AE61-C26A405F7A7F}"/>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77CA-48D1-AE61-C26A405F7A7F}"/>
              </c:ext>
            </c:extLst>
          </c:dPt>
          <c:cat>
            <c:strRef>
              <c:f>トータル!$C$3:$AW$3</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トータル!$C$4:$AW$4</c:f>
              <c:numCache>
                <c:formatCode>General</c:formatCode>
                <c:ptCount val="47"/>
                <c:pt idx="0">
                  <c:v>41.22</c:v>
                </c:pt>
                <c:pt idx="1">
                  <c:v>32.950000000000003</c:v>
                </c:pt>
                <c:pt idx="2">
                  <c:v>43.4</c:v>
                </c:pt>
                <c:pt idx="3">
                  <c:v>58.55</c:v>
                </c:pt>
                <c:pt idx="4">
                  <c:v>32.869999999999997</c:v>
                </c:pt>
                <c:pt idx="5">
                  <c:v>56.03</c:v>
                </c:pt>
                <c:pt idx="6">
                  <c:v>37.81</c:v>
                </c:pt>
                <c:pt idx="7">
                  <c:v>58.09</c:v>
                </c:pt>
                <c:pt idx="8">
                  <c:v>65.290000000000006</c:v>
                </c:pt>
                <c:pt idx="9">
                  <c:v>62.1</c:v>
                </c:pt>
                <c:pt idx="10">
                  <c:v>72.430000000000007</c:v>
                </c:pt>
                <c:pt idx="11">
                  <c:v>66.94</c:v>
                </c:pt>
                <c:pt idx="12">
                  <c:v>46.7</c:v>
                </c:pt>
                <c:pt idx="13">
                  <c:v>73.66</c:v>
                </c:pt>
                <c:pt idx="14">
                  <c:v>56.04</c:v>
                </c:pt>
                <c:pt idx="15">
                  <c:v>49.45</c:v>
                </c:pt>
                <c:pt idx="16">
                  <c:v>56.74</c:v>
                </c:pt>
                <c:pt idx="17">
                  <c:v>54.85</c:v>
                </c:pt>
                <c:pt idx="18">
                  <c:v>44.76</c:v>
                </c:pt>
                <c:pt idx="19">
                  <c:v>62.33</c:v>
                </c:pt>
                <c:pt idx="20">
                  <c:v>66.09</c:v>
                </c:pt>
                <c:pt idx="21">
                  <c:v>73.680000000000007</c:v>
                </c:pt>
                <c:pt idx="22">
                  <c:v>70.34</c:v>
                </c:pt>
                <c:pt idx="23">
                  <c:v>63.01</c:v>
                </c:pt>
                <c:pt idx="24">
                  <c:v>71.36</c:v>
                </c:pt>
                <c:pt idx="25">
                  <c:v>58.97</c:v>
                </c:pt>
                <c:pt idx="26">
                  <c:v>42.89</c:v>
                </c:pt>
                <c:pt idx="27">
                  <c:v>47.49</c:v>
                </c:pt>
                <c:pt idx="28">
                  <c:v>56.64</c:v>
                </c:pt>
                <c:pt idx="29">
                  <c:v>44.74</c:v>
                </c:pt>
                <c:pt idx="30">
                  <c:v>40.22</c:v>
                </c:pt>
                <c:pt idx="31">
                  <c:v>41.41</c:v>
                </c:pt>
                <c:pt idx="32">
                  <c:v>53.71</c:v>
                </c:pt>
                <c:pt idx="33">
                  <c:v>57.34</c:v>
                </c:pt>
                <c:pt idx="34">
                  <c:v>41.81</c:v>
                </c:pt>
                <c:pt idx="35">
                  <c:v>32.82</c:v>
                </c:pt>
                <c:pt idx="36">
                  <c:v>49.16</c:v>
                </c:pt>
                <c:pt idx="37">
                  <c:v>47.37</c:v>
                </c:pt>
                <c:pt idx="38">
                  <c:v>33.479999999999997</c:v>
                </c:pt>
                <c:pt idx="39">
                  <c:v>42.43</c:v>
                </c:pt>
                <c:pt idx="40">
                  <c:v>46.75</c:v>
                </c:pt>
                <c:pt idx="41">
                  <c:v>39.72</c:v>
                </c:pt>
                <c:pt idx="42">
                  <c:v>61.23</c:v>
                </c:pt>
                <c:pt idx="43">
                  <c:v>35.19</c:v>
                </c:pt>
                <c:pt idx="44">
                  <c:v>39.409999999999997</c:v>
                </c:pt>
                <c:pt idx="45">
                  <c:v>44.27</c:v>
                </c:pt>
                <c:pt idx="46">
                  <c:v>51.45</c:v>
                </c:pt>
              </c:numCache>
            </c:numRef>
          </c:val>
          <c:extLst>
            <c:ext xmlns:c16="http://schemas.microsoft.com/office/drawing/2014/chart" uri="{C3380CC4-5D6E-409C-BE32-E72D297353CC}">
              <c16:uniqueId val="{00000002-77CA-48D1-AE61-C26A405F7A7F}"/>
            </c:ext>
          </c:extLst>
        </c:ser>
        <c:dLbls>
          <c:showLegendKey val="0"/>
          <c:showVal val="0"/>
          <c:showCatName val="0"/>
          <c:showSerName val="0"/>
          <c:showPercent val="0"/>
          <c:showBubbleSize val="0"/>
        </c:dLbls>
        <c:gapWidth val="150"/>
        <c:axId val="1272722895"/>
        <c:axId val="1272723311"/>
      </c:barChart>
      <c:catAx>
        <c:axId val="1272722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72723311"/>
        <c:crosses val="autoZero"/>
        <c:auto val="1"/>
        <c:lblAlgn val="ctr"/>
        <c:lblOffset val="100"/>
        <c:noMultiLvlLbl val="0"/>
      </c:catAx>
      <c:valAx>
        <c:axId val="1272723311"/>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72722895"/>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全体!$D$15:$D$27</c:f>
              <c:numCache>
                <c:formatCode>General</c:formatCode>
                <c:ptCount val="8"/>
                <c:pt idx="0">
                  <c:v>90</c:v>
                </c:pt>
                <c:pt idx="1">
                  <c:v>65.959999999999994</c:v>
                </c:pt>
                <c:pt idx="2">
                  <c:v>70.209999999999994</c:v>
                </c:pt>
                <c:pt idx="3">
                  <c:v>0</c:v>
                </c:pt>
                <c:pt idx="4">
                  <c:v>4.26</c:v>
                </c:pt>
                <c:pt idx="5">
                  <c:v>61.7</c:v>
                </c:pt>
                <c:pt idx="6">
                  <c:v>12.77</c:v>
                </c:pt>
                <c:pt idx="7">
                  <c:v>100</c:v>
                </c:pt>
              </c:numCache>
              <c:extLst/>
            </c:numRef>
          </c:val>
          <c:extLst>
            <c:ext xmlns:c16="http://schemas.microsoft.com/office/drawing/2014/chart" uri="{C3380CC4-5D6E-409C-BE32-E72D297353CC}">
              <c16:uniqueId val="{00000000-5101-4BC5-B778-124078A5E120}"/>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全体!$E$15:$E$27</c:f>
              <c:numCache>
                <c:formatCode>General</c:formatCode>
                <c:ptCount val="8"/>
                <c:pt idx="0">
                  <c:v>75</c:v>
                </c:pt>
                <c:pt idx="1">
                  <c:v>31.91</c:v>
                </c:pt>
                <c:pt idx="2">
                  <c:v>44.68</c:v>
                </c:pt>
                <c:pt idx="3">
                  <c:v>14.89</c:v>
                </c:pt>
                <c:pt idx="4">
                  <c:v>12.77</c:v>
                </c:pt>
                <c:pt idx="5">
                  <c:v>63.83</c:v>
                </c:pt>
                <c:pt idx="6">
                  <c:v>61.7</c:v>
                </c:pt>
                <c:pt idx="7">
                  <c:v>38.299999999999997</c:v>
                </c:pt>
              </c:numCache>
              <c:extLst/>
            </c:numRef>
          </c:val>
          <c:extLst>
            <c:ext xmlns:c16="http://schemas.microsoft.com/office/drawing/2014/chart" uri="{C3380CC4-5D6E-409C-BE32-E72D297353CC}">
              <c16:uniqueId val="{00000001-5101-4BC5-B778-124078A5E120}"/>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全体!$F$15:$F$27</c:f>
              <c:numCache>
                <c:formatCode>General</c:formatCode>
                <c:ptCount val="8"/>
                <c:pt idx="0">
                  <c:v>100</c:v>
                </c:pt>
                <c:pt idx="1">
                  <c:v>59.57</c:v>
                </c:pt>
                <c:pt idx="2">
                  <c:v>82.98</c:v>
                </c:pt>
                <c:pt idx="3">
                  <c:v>2.13</c:v>
                </c:pt>
                <c:pt idx="4">
                  <c:v>0</c:v>
                </c:pt>
                <c:pt idx="5">
                  <c:v>65.959999999999994</c:v>
                </c:pt>
                <c:pt idx="6">
                  <c:v>6.38</c:v>
                </c:pt>
                <c:pt idx="7">
                  <c:v>91.49</c:v>
                </c:pt>
              </c:numCache>
              <c:extLst/>
            </c:numRef>
          </c:val>
          <c:extLst>
            <c:ext xmlns:c16="http://schemas.microsoft.com/office/drawing/2014/chart" uri="{C3380CC4-5D6E-409C-BE32-E72D297353CC}">
              <c16:uniqueId val="{00000002-5101-4BC5-B778-124078A5E120}"/>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全体!$G$15:$G$27</c:f>
              <c:numCache>
                <c:formatCode>General</c:formatCode>
                <c:ptCount val="8"/>
                <c:pt idx="0">
                  <c:v>50</c:v>
                </c:pt>
                <c:pt idx="1">
                  <c:v>50</c:v>
                </c:pt>
                <c:pt idx="2">
                  <c:v>50</c:v>
                </c:pt>
                <c:pt idx="3">
                  <c:v>50</c:v>
                </c:pt>
                <c:pt idx="4">
                  <c:v>50</c:v>
                </c:pt>
                <c:pt idx="5">
                  <c:v>50</c:v>
                </c:pt>
                <c:pt idx="6">
                  <c:v>50</c:v>
                </c:pt>
                <c:pt idx="7">
                  <c:v>50</c:v>
                </c:pt>
              </c:numCache>
              <c:extLst/>
            </c:numRef>
          </c:val>
          <c:extLst>
            <c:ext xmlns:c16="http://schemas.microsoft.com/office/drawing/2014/chart" uri="{C3380CC4-5D6E-409C-BE32-E72D297353CC}">
              <c16:uniqueId val="{00000003-5101-4BC5-B778-124078A5E12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c:f>
              <c:strCache>
                <c:ptCount val="1"/>
                <c:pt idx="0">
                  <c:v>平均寿命と健康寿命の差（女）</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CFDA-42E3-82D8-BA0103B16BAE}"/>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CFDA-42E3-82D8-BA0103B16BAE}"/>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CFDA-42E3-82D8-BA0103B16BAE}"/>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Sheet1!$G$3:$G$49</c:f>
              <c:numCache>
                <c:formatCode>General</c:formatCode>
                <c:ptCount val="47"/>
                <c:pt idx="0">
                  <c:v>13</c:v>
                </c:pt>
                <c:pt idx="1">
                  <c:v>10.790000000000006</c:v>
                </c:pt>
                <c:pt idx="2">
                  <c:v>11.980000000000004</c:v>
                </c:pt>
                <c:pt idx="3">
                  <c:v>12.72999999999999</c:v>
                </c:pt>
                <c:pt idx="4">
                  <c:v>11.849999999999994</c:v>
                </c:pt>
                <c:pt idx="5">
                  <c:v>11.899999999999991</c:v>
                </c:pt>
                <c:pt idx="6">
                  <c:v>11.350000000000009</c:v>
                </c:pt>
                <c:pt idx="7">
                  <c:v>10.810000000000002</c:v>
                </c:pt>
                <c:pt idx="8">
                  <c:v>10.509999999999991</c:v>
                </c:pt>
                <c:pt idx="9">
                  <c:v>11.64</c:v>
                </c:pt>
                <c:pt idx="10">
                  <c:v>11.989999999999995</c:v>
                </c:pt>
                <c:pt idx="11">
                  <c:v>11.739999999999995</c:v>
                </c:pt>
                <c:pt idx="12">
                  <c:v>13.02000000000001</c:v>
                </c:pt>
                <c:pt idx="13">
                  <c:v>12.61</c:v>
                </c:pt>
                <c:pt idx="14">
                  <c:v>11.879999999999995</c:v>
                </c:pt>
                <c:pt idx="15">
                  <c:v>11.650000000000006</c:v>
                </c:pt>
                <c:pt idx="16">
                  <c:v>12.099999999999994</c:v>
                </c:pt>
                <c:pt idx="17">
                  <c:v>12.280000000000001</c:v>
                </c:pt>
                <c:pt idx="18">
                  <c:v>11</c:v>
                </c:pt>
                <c:pt idx="19">
                  <c:v>12.950000000000003</c:v>
                </c:pt>
                <c:pt idx="20">
                  <c:v>11.169999999999987</c:v>
                </c:pt>
                <c:pt idx="21">
                  <c:v>11.72999999999999</c:v>
                </c:pt>
                <c:pt idx="22">
                  <c:v>10.540000000000006</c:v>
                </c:pt>
                <c:pt idx="23">
                  <c:v>10.689999999999998</c:v>
                </c:pt>
                <c:pt idx="24">
                  <c:v>13.5</c:v>
                </c:pt>
                <c:pt idx="25">
                  <c:v>13.379999999999995</c:v>
                </c:pt>
                <c:pt idx="26">
                  <c:v>12.27000000000001</c:v>
                </c:pt>
                <c:pt idx="27">
                  <c:v>12.839999999999989</c:v>
                </c:pt>
                <c:pt idx="28">
                  <c:v>13.150000000000006</c:v>
                </c:pt>
                <c:pt idx="29">
                  <c:v>12.049999999999997</c:v>
                </c:pt>
                <c:pt idx="30">
                  <c:v>13.129999999999995</c:v>
                </c:pt>
                <c:pt idx="31">
                  <c:v>11.900000000000006</c:v>
                </c:pt>
                <c:pt idx="32">
                  <c:v>12.579999999999998</c:v>
                </c:pt>
                <c:pt idx="33">
                  <c:v>13.709999999999994</c:v>
                </c:pt>
                <c:pt idx="34">
                  <c:v>11.699999999999989</c:v>
                </c:pt>
                <c:pt idx="35">
                  <c:v>12.61999999999999</c:v>
                </c:pt>
                <c:pt idx="36">
                  <c:v>12.379999999999995</c:v>
                </c:pt>
                <c:pt idx="37">
                  <c:v>12.22999999999999</c:v>
                </c:pt>
                <c:pt idx="38">
                  <c:v>11.840000000000003</c:v>
                </c:pt>
                <c:pt idx="39">
                  <c:v>12.480000000000004</c:v>
                </c:pt>
                <c:pt idx="40">
                  <c:v>12.050000000000011</c:v>
                </c:pt>
                <c:pt idx="41">
                  <c:v>12.260000000000005</c:v>
                </c:pt>
                <c:pt idx="42">
                  <c:v>13.079999999999998</c:v>
                </c:pt>
                <c:pt idx="43">
                  <c:v>11.930000000000007</c:v>
                </c:pt>
                <c:pt idx="44">
                  <c:v>12.189999999999998</c:v>
                </c:pt>
                <c:pt idx="45">
                  <c:v>11.269999999999996</c:v>
                </c:pt>
                <c:pt idx="46">
                  <c:v>11.980000000000004</c:v>
                </c:pt>
              </c:numCache>
            </c:numRef>
          </c:val>
          <c:extLst>
            <c:ext xmlns:c16="http://schemas.microsoft.com/office/drawing/2014/chart" uri="{C3380CC4-5D6E-409C-BE32-E72D297353CC}">
              <c16:uniqueId val="{00000006-CFDA-42E3-82D8-BA0103B16BAE}"/>
            </c:ext>
          </c:extLst>
        </c:ser>
        <c:dLbls>
          <c:showLegendKey val="0"/>
          <c:showVal val="0"/>
          <c:showCatName val="0"/>
          <c:showSerName val="0"/>
          <c:showPercent val="0"/>
          <c:showBubbleSize val="0"/>
        </c:dLbls>
        <c:gapWidth val="219"/>
        <c:overlap val="-27"/>
        <c:axId val="1099270816"/>
        <c:axId val="1099267904"/>
      </c:barChart>
      <c:catAx>
        <c:axId val="10992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99267904"/>
        <c:crosses val="autoZero"/>
        <c:auto val="1"/>
        <c:lblAlgn val="ctr"/>
        <c:lblOffset val="100"/>
        <c:noMultiLvlLbl val="0"/>
      </c:catAx>
      <c:valAx>
        <c:axId val="109926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92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Sheet1!$F$2</c:f>
              <c:strCache>
                <c:ptCount val="1"/>
                <c:pt idx="0">
                  <c:v>平均寿命と健康寿命の差（男）</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DE8-490F-814D-FE560DC4679A}"/>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DE8-490F-814D-FE560DC4679A}"/>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EDE8-490F-814D-FE560DC4679A}"/>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General</c:formatCode>
                <c:ptCount val="47"/>
                <c:pt idx="0">
                  <c:v>8.2999999999999972</c:v>
                </c:pt>
                <c:pt idx="1">
                  <c:v>7.0300000000000011</c:v>
                </c:pt>
                <c:pt idx="2">
                  <c:v>8.0100000000000051</c:v>
                </c:pt>
                <c:pt idx="3">
                  <c:v>8.5999999999999943</c:v>
                </c:pt>
                <c:pt idx="4">
                  <c:v>8.3000000000000114</c:v>
                </c:pt>
                <c:pt idx="5">
                  <c:v>7.9099999999999966</c:v>
                </c:pt>
                <c:pt idx="6">
                  <c:v>8.5799999999999983</c:v>
                </c:pt>
                <c:pt idx="7">
                  <c:v>7.7800000000000011</c:v>
                </c:pt>
                <c:pt idx="8">
                  <c:v>7.9799999999999898</c:v>
                </c:pt>
                <c:pt idx="9">
                  <c:v>8.5400000000000063</c:v>
                </c:pt>
                <c:pt idx="10">
                  <c:v>7.7199999999999989</c:v>
                </c:pt>
                <c:pt idx="11">
                  <c:v>8.5899999999999892</c:v>
                </c:pt>
                <c:pt idx="12">
                  <c:v>9.0699999999999932</c:v>
                </c:pt>
                <c:pt idx="13">
                  <c:v>9.019999999999996</c:v>
                </c:pt>
                <c:pt idx="14">
                  <c:v>8.2399999999999949</c:v>
                </c:pt>
                <c:pt idx="15">
                  <c:v>8.0300000000000011</c:v>
                </c:pt>
                <c:pt idx="16">
                  <c:v>8.3700000000000045</c:v>
                </c:pt>
                <c:pt idx="17">
                  <c:v>8.8199999999999932</c:v>
                </c:pt>
                <c:pt idx="18">
                  <c:v>7.6400000000000006</c:v>
                </c:pt>
                <c:pt idx="19">
                  <c:v>9.64</c:v>
                </c:pt>
                <c:pt idx="20">
                  <c:v>8.11</c:v>
                </c:pt>
                <c:pt idx="21">
                  <c:v>8.3200000000000074</c:v>
                </c:pt>
                <c:pt idx="22">
                  <c:v>8.039999999999992</c:v>
                </c:pt>
                <c:pt idx="23">
                  <c:v>9.0699999999999932</c:v>
                </c:pt>
                <c:pt idx="24">
                  <c:v>9.480000000000004</c:v>
                </c:pt>
                <c:pt idx="25">
                  <c:v>9.5500000000000114</c:v>
                </c:pt>
                <c:pt idx="26">
                  <c:v>8.730000000000004</c:v>
                </c:pt>
                <c:pt idx="27">
                  <c:v>8.8400000000000034</c:v>
                </c:pt>
                <c:pt idx="28">
                  <c:v>9.9699999999999989</c:v>
                </c:pt>
                <c:pt idx="29">
                  <c:v>8.5799999999999983</c:v>
                </c:pt>
                <c:pt idx="30">
                  <c:v>8.480000000000004</c:v>
                </c:pt>
                <c:pt idx="31">
                  <c:v>9.0800000000000125</c:v>
                </c:pt>
                <c:pt idx="32">
                  <c:v>9.4899999999999949</c:v>
                </c:pt>
                <c:pt idx="33">
                  <c:v>9.11</c:v>
                </c:pt>
                <c:pt idx="34">
                  <c:v>8.3299999999999983</c:v>
                </c:pt>
                <c:pt idx="35">
                  <c:v>8.9799999999999898</c:v>
                </c:pt>
                <c:pt idx="36">
                  <c:v>8.4799999999999898</c:v>
                </c:pt>
                <c:pt idx="37">
                  <c:v>8.8299999999999983</c:v>
                </c:pt>
                <c:pt idx="38">
                  <c:v>8.89</c:v>
                </c:pt>
                <c:pt idx="39">
                  <c:v>9.1700000000000017</c:v>
                </c:pt>
                <c:pt idx="40">
                  <c:v>9.0500000000000114</c:v>
                </c:pt>
                <c:pt idx="41">
                  <c:v>8.5499999999999972</c:v>
                </c:pt>
                <c:pt idx="42">
                  <c:v>9.539999999999992</c:v>
                </c:pt>
                <c:pt idx="43">
                  <c:v>9.539999999999992</c:v>
                </c:pt>
                <c:pt idx="44">
                  <c:v>8.2900000000000063</c:v>
                </c:pt>
                <c:pt idx="45">
                  <c:v>7.7099999999999937</c:v>
                </c:pt>
                <c:pt idx="46">
                  <c:v>8.289999999999992</c:v>
                </c:pt>
              </c:numCache>
            </c:numRef>
          </c:val>
          <c:extLst>
            <c:ext xmlns:c16="http://schemas.microsoft.com/office/drawing/2014/chart" uri="{C3380CC4-5D6E-409C-BE32-E72D297353CC}">
              <c16:uniqueId val="{00000006-EDE8-490F-814D-FE560DC4679A}"/>
            </c:ext>
          </c:extLst>
        </c:ser>
        <c:dLbls>
          <c:showLegendKey val="0"/>
          <c:showVal val="0"/>
          <c:showCatName val="0"/>
          <c:showSerName val="0"/>
          <c:showPercent val="0"/>
          <c:showBubbleSize val="0"/>
        </c:dLbls>
        <c:gapWidth val="219"/>
        <c:overlap val="-27"/>
        <c:axId val="1099270816"/>
        <c:axId val="1099267904"/>
      </c:barChart>
      <c:catAx>
        <c:axId val="10992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99267904"/>
        <c:crosses val="autoZero"/>
        <c:auto val="1"/>
        <c:lblAlgn val="ctr"/>
        <c:lblOffset val="100"/>
        <c:noMultiLvlLbl val="0"/>
      </c:catAx>
      <c:valAx>
        <c:axId val="109926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92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62D5-4D78-8410-D6ED132FD6B1}"/>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62D5-4D78-8410-D6ED132FD6B1}"/>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D63E-475C-B49C-8C7250ABCA6B}"/>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Sheet1!$H$3:$H$49</c:f>
              <c:numCache>
                <c:formatCode>0.0</c:formatCode>
                <c:ptCount val="47"/>
                <c:pt idx="0">
                  <c:v>43.37</c:v>
                </c:pt>
                <c:pt idx="1">
                  <c:v>67.27</c:v>
                </c:pt>
                <c:pt idx="2">
                  <c:v>43.37</c:v>
                </c:pt>
                <c:pt idx="3">
                  <c:v>52.7</c:v>
                </c:pt>
                <c:pt idx="4">
                  <c:v>64.650000000000006</c:v>
                </c:pt>
                <c:pt idx="5">
                  <c:v>55.32</c:v>
                </c:pt>
                <c:pt idx="6">
                  <c:v>46.15</c:v>
                </c:pt>
                <c:pt idx="7">
                  <c:v>61.87</c:v>
                </c:pt>
                <c:pt idx="8">
                  <c:v>47.95</c:v>
                </c:pt>
                <c:pt idx="9">
                  <c:v>66.45</c:v>
                </c:pt>
                <c:pt idx="10">
                  <c:v>48.77</c:v>
                </c:pt>
                <c:pt idx="11">
                  <c:v>51.39</c:v>
                </c:pt>
                <c:pt idx="12">
                  <c:v>62.36</c:v>
                </c:pt>
                <c:pt idx="13">
                  <c:v>56.3</c:v>
                </c:pt>
                <c:pt idx="14">
                  <c:v>57.28</c:v>
                </c:pt>
                <c:pt idx="15">
                  <c:v>61.05</c:v>
                </c:pt>
                <c:pt idx="16">
                  <c:v>75.94</c:v>
                </c:pt>
                <c:pt idx="17">
                  <c:v>59.08</c:v>
                </c:pt>
                <c:pt idx="18">
                  <c:v>54.34</c:v>
                </c:pt>
                <c:pt idx="19">
                  <c:v>52.86</c:v>
                </c:pt>
                <c:pt idx="20">
                  <c:v>61.05</c:v>
                </c:pt>
                <c:pt idx="21">
                  <c:v>55.16</c:v>
                </c:pt>
                <c:pt idx="22">
                  <c:v>48.61</c:v>
                </c:pt>
                <c:pt idx="23">
                  <c:v>52.54</c:v>
                </c:pt>
                <c:pt idx="24">
                  <c:v>40.26</c:v>
                </c:pt>
                <c:pt idx="25">
                  <c:v>69.23</c:v>
                </c:pt>
                <c:pt idx="26">
                  <c:v>48.61</c:v>
                </c:pt>
                <c:pt idx="27">
                  <c:v>50.74</c:v>
                </c:pt>
                <c:pt idx="28">
                  <c:v>52.05</c:v>
                </c:pt>
                <c:pt idx="29">
                  <c:v>49.43</c:v>
                </c:pt>
                <c:pt idx="30">
                  <c:v>55.65</c:v>
                </c:pt>
                <c:pt idx="31">
                  <c:v>53.36</c:v>
                </c:pt>
                <c:pt idx="32">
                  <c:v>42.72</c:v>
                </c:pt>
                <c:pt idx="33">
                  <c:v>51.88</c:v>
                </c:pt>
                <c:pt idx="34">
                  <c:v>53.36</c:v>
                </c:pt>
                <c:pt idx="35">
                  <c:v>58.76</c:v>
                </c:pt>
                <c:pt idx="36">
                  <c:v>53.85</c:v>
                </c:pt>
                <c:pt idx="37">
                  <c:v>56.63</c:v>
                </c:pt>
                <c:pt idx="38">
                  <c:v>58.43</c:v>
                </c:pt>
                <c:pt idx="39">
                  <c:v>55.16</c:v>
                </c:pt>
                <c:pt idx="40">
                  <c:v>53.85</c:v>
                </c:pt>
                <c:pt idx="41">
                  <c:v>47.14</c:v>
                </c:pt>
                <c:pt idx="42">
                  <c:v>54.34</c:v>
                </c:pt>
                <c:pt idx="43">
                  <c:v>55.81</c:v>
                </c:pt>
                <c:pt idx="44">
                  <c:v>54.83</c:v>
                </c:pt>
                <c:pt idx="45">
                  <c:v>34.04</c:v>
                </c:pt>
                <c:pt idx="46">
                  <c:v>61.37</c:v>
                </c:pt>
              </c:numCache>
            </c:numRef>
          </c:val>
          <c:extLst>
            <c:ext xmlns:c16="http://schemas.microsoft.com/office/drawing/2014/chart" uri="{C3380CC4-5D6E-409C-BE32-E72D297353CC}">
              <c16:uniqueId val="{00000000-D63E-475C-B49C-8C7250ABCA6B}"/>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全体!$D$29:$D$39</c:f>
              <c:numCache>
                <c:formatCode>General</c:formatCode>
                <c:ptCount val="8"/>
                <c:pt idx="0">
                  <c:v>44.68</c:v>
                </c:pt>
                <c:pt idx="1">
                  <c:v>61.7</c:v>
                </c:pt>
                <c:pt idx="2">
                  <c:v>51.06</c:v>
                </c:pt>
                <c:pt idx="3">
                  <c:v>93.62</c:v>
                </c:pt>
                <c:pt idx="4">
                  <c:v>82.98</c:v>
                </c:pt>
                <c:pt idx="5">
                  <c:v>78.72</c:v>
                </c:pt>
                <c:pt idx="6">
                  <c:v>36.17</c:v>
                </c:pt>
                <c:pt idx="7">
                  <c:v>100</c:v>
                </c:pt>
              </c:numCache>
              <c:extLst/>
            </c:numRef>
          </c:val>
          <c:extLst>
            <c:ext xmlns:c16="http://schemas.microsoft.com/office/drawing/2014/chart" uri="{C3380CC4-5D6E-409C-BE32-E72D297353CC}">
              <c16:uniqueId val="{00000000-650C-4044-82C0-63B770D9C584}"/>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全体!$E$29:$E$39</c:f>
              <c:numCache>
                <c:formatCode>General</c:formatCode>
                <c:ptCount val="8"/>
                <c:pt idx="0">
                  <c:v>12.77</c:v>
                </c:pt>
                <c:pt idx="1">
                  <c:v>48.94</c:v>
                </c:pt>
                <c:pt idx="2">
                  <c:v>21.28</c:v>
                </c:pt>
                <c:pt idx="3">
                  <c:v>97.87</c:v>
                </c:pt>
                <c:pt idx="4">
                  <c:v>8.51</c:v>
                </c:pt>
                <c:pt idx="5">
                  <c:v>91.49</c:v>
                </c:pt>
                <c:pt idx="6">
                  <c:v>29.79</c:v>
                </c:pt>
                <c:pt idx="7">
                  <c:v>100</c:v>
                </c:pt>
              </c:numCache>
              <c:extLst/>
            </c:numRef>
          </c:val>
          <c:extLst>
            <c:ext xmlns:c16="http://schemas.microsoft.com/office/drawing/2014/chart" uri="{C3380CC4-5D6E-409C-BE32-E72D297353CC}">
              <c16:uniqueId val="{00000001-650C-4044-82C0-63B770D9C584}"/>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全体!$F$29:$F$39</c:f>
              <c:numCache>
                <c:formatCode>General</c:formatCode>
                <c:ptCount val="8"/>
                <c:pt idx="0">
                  <c:v>10.64</c:v>
                </c:pt>
                <c:pt idx="1">
                  <c:v>25.53</c:v>
                </c:pt>
                <c:pt idx="2">
                  <c:v>4.26</c:v>
                </c:pt>
                <c:pt idx="3">
                  <c:v>72.34</c:v>
                </c:pt>
                <c:pt idx="4">
                  <c:v>6.38</c:v>
                </c:pt>
                <c:pt idx="5">
                  <c:v>27.66</c:v>
                </c:pt>
                <c:pt idx="6">
                  <c:v>97.87</c:v>
                </c:pt>
                <c:pt idx="7">
                  <c:v>100</c:v>
                </c:pt>
              </c:numCache>
              <c:extLst/>
            </c:numRef>
          </c:val>
          <c:extLst>
            <c:ext xmlns:c16="http://schemas.microsoft.com/office/drawing/2014/chart" uri="{C3380CC4-5D6E-409C-BE32-E72D297353CC}">
              <c16:uniqueId val="{00000002-650C-4044-82C0-63B770D9C584}"/>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全体!$G$29:$G$39</c:f>
              <c:numCache>
                <c:formatCode>General</c:formatCode>
                <c:ptCount val="8"/>
                <c:pt idx="0">
                  <c:v>50</c:v>
                </c:pt>
                <c:pt idx="1">
                  <c:v>50</c:v>
                </c:pt>
                <c:pt idx="2">
                  <c:v>50</c:v>
                </c:pt>
                <c:pt idx="3">
                  <c:v>50</c:v>
                </c:pt>
                <c:pt idx="4">
                  <c:v>50</c:v>
                </c:pt>
                <c:pt idx="5">
                  <c:v>50</c:v>
                </c:pt>
                <c:pt idx="6">
                  <c:v>50</c:v>
                </c:pt>
                <c:pt idx="7">
                  <c:v>50</c:v>
                </c:pt>
              </c:numCache>
              <c:extLst/>
            </c:numRef>
          </c:val>
          <c:extLst>
            <c:ext xmlns:c16="http://schemas.microsoft.com/office/drawing/2014/chart" uri="{C3380CC4-5D6E-409C-BE32-E72D297353CC}">
              <c16:uniqueId val="{00000003-650C-4044-82C0-63B770D9C584}"/>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FCFD-457B-B550-774CDE3E67AB}"/>
              </c:ext>
            </c:extLst>
          </c:dPt>
          <c:dPt>
            <c:idx val="22"/>
            <c:invertIfNegative val="0"/>
            <c:bubble3D val="0"/>
            <c:spPr>
              <a:ln w="15875">
                <a:solidFill>
                  <a:srgbClr val="FF0000"/>
                </a:solidFill>
              </a:ln>
            </c:spPr>
            <c:extLst>
              <c:ext xmlns:c16="http://schemas.microsoft.com/office/drawing/2014/chart" uri="{C3380CC4-5D6E-409C-BE32-E72D297353CC}">
                <c16:uniqueId val="{00000003-FCFD-457B-B550-774CDE3E67AB}"/>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FCFD-457B-B550-774CDE3E67AB}"/>
              </c:ext>
            </c:extLst>
          </c:dPt>
          <c:cat>
            <c:strRef>
              <c:f>正答率!$K$11:$K$57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正答率!$L$11:$L$57</c:f>
              <c:numCache>
                <c:formatCode>#,##0.0_ </c:formatCode>
                <c:ptCount val="47"/>
                <c:pt idx="0">
                  <c:v>58.6</c:v>
                </c:pt>
                <c:pt idx="1">
                  <c:v>62.4</c:v>
                </c:pt>
                <c:pt idx="2">
                  <c:v>61.2</c:v>
                </c:pt>
                <c:pt idx="3">
                  <c:v>58.4</c:v>
                </c:pt>
                <c:pt idx="4">
                  <c:v>65.599999999999994</c:v>
                </c:pt>
                <c:pt idx="5">
                  <c:v>60.2</c:v>
                </c:pt>
                <c:pt idx="6">
                  <c:v>60.2</c:v>
                </c:pt>
                <c:pt idx="7">
                  <c:v>61.4</c:v>
                </c:pt>
                <c:pt idx="8">
                  <c:v>60.2</c:v>
                </c:pt>
                <c:pt idx="9">
                  <c:v>59.6</c:v>
                </c:pt>
                <c:pt idx="10">
                  <c:v>59.2</c:v>
                </c:pt>
                <c:pt idx="11">
                  <c:v>59.4</c:v>
                </c:pt>
                <c:pt idx="12">
                  <c:v>63</c:v>
                </c:pt>
                <c:pt idx="13">
                  <c:v>60</c:v>
                </c:pt>
                <c:pt idx="14">
                  <c:v>61.2</c:v>
                </c:pt>
                <c:pt idx="15">
                  <c:v>63.4</c:v>
                </c:pt>
                <c:pt idx="16">
                  <c:v>66</c:v>
                </c:pt>
                <c:pt idx="17">
                  <c:v>63.8</c:v>
                </c:pt>
                <c:pt idx="18">
                  <c:v>59.4</c:v>
                </c:pt>
                <c:pt idx="19">
                  <c:v>60</c:v>
                </c:pt>
                <c:pt idx="20">
                  <c:v>60.6</c:v>
                </c:pt>
                <c:pt idx="21">
                  <c:v>59.8</c:v>
                </c:pt>
                <c:pt idx="22">
                  <c:v>57.8</c:v>
                </c:pt>
                <c:pt idx="23">
                  <c:v>59.2</c:v>
                </c:pt>
                <c:pt idx="24">
                  <c:v>57.6</c:v>
                </c:pt>
                <c:pt idx="25">
                  <c:v>61.8</c:v>
                </c:pt>
                <c:pt idx="26">
                  <c:v>58.2</c:v>
                </c:pt>
                <c:pt idx="27">
                  <c:v>59.6</c:v>
                </c:pt>
                <c:pt idx="28">
                  <c:v>58.8</c:v>
                </c:pt>
                <c:pt idx="29">
                  <c:v>60.2</c:v>
                </c:pt>
                <c:pt idx="30">
                  <c:v>59.6</c:v>
                </c:pt>
                <c:pt idx="31">
                  <c:v>58.2</c:v>
                </c:pt>
                <c:pt idx="32">
                  <c:v>59.4</c:v>
                </c:pt>
                <c:pt idx="33">
                  <c:v>63</c:v>
                </c:pt>
                <c:pt idx="34">
                  <c:v>61.4</c:v>
                </c:pt>
                <c:pt idx="35">
                  <c:v>58.8</c:v>
                </c:pt>
                <c:pt idx="36">
                  <c:v>60.8</c:v>
                </c:pt>
                <c:pt idx="37">
                  <c:v>61.4</c:v>
                </c:pt>
                <c:pt idx="38">
                  <c:v>60.6</c:v>
                </c:pt>
                <c:pt idx="39">
                  <c:v>60.2</c:v>
                </c:pt>
                <c:pt idx="40">
                  <c:v>60</c:v>
                </c:pt>
                <c:pt idx="41">
                  <c:v>59</c:v>
                </c:pt>
                <c:pt idx="42">
                  <c:v>60.8</c:v>
                </c:pt>
                <c:pt idx="43">
                  <c:v>61.6</c:v>
                </c:pt>
                <c:pt idx="44">
                  <c:v>59.4</c:v>
                </c:pt>
                <c:pt idx="45">
                  <c:v>59</c:v>
                </c:pt>
                <c:pt idx="46">
                  <c:v>60.6</c:v>
                </c:pt>
              </c:numCache>
            </c:numRef>
          </c:val>
          <c:extLst>
            <c:ext xmlns:c16="http://schemas.microsoft.com/office/drawing/2014/chart" uri="{C3380CC4-5D6E-409C-BE32-E72D297353CC}">
              <c16:uniqueId val="{00000006-FCFD-457B-B550-774CDE3E67AB}"/>
            </c:ext>
          </c:extLst>
        </c:ser>
        <c:dLbls>
          <c:showLegendKey val="0"/>
          <c:showVal val="0"/>
          <c:showCatName val="0"/>
          <c:showSerName val="0"/>
          <c:showPercent val="0"/>
          <c:showBubbleSize val="0"/>
        </c:dLbls>
        <c:gapWidth val="219"/>
        <c:overlap val="-27"/>
        <c:axId val="215730048"/>
        <c:axId val="221266304"/>
      </c:barChart>
      <c:catAx>
        <c:axId val="21573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21266304"/>
        <c:crosses val="autoZero"/>
        <c:auto val="1"/>
        <c:lblAlgn val="ctr"/>
        <c:lblOffset val="100"/>
        <c:noMultiLvlLbl val="0"/>
      </c:catAx>
      <c:valAx>
        <c:axId val="22126630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5730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D767-476A-9A67-CA03F4F6CC69}"/>
              </c:ext>
            </c:extLst>
          </c:dPt>
          <c:dPt>
            <c:idx val="22"/>
            <c:invertIfNegative val="0"/>
            <c:bubble3D val="0"/>
            <c:spPr>
              <a:ln w="15875">
                <a:solidFill>
                  <a:srgbClr val="FF0000"/>
                </a:solidFill>
              </a:ln>
            </c:spPr>
            <c:extLst>
              <c:ext xmlns:c16="http://schemas.microsoft.com/office/drawing/2014/chart" uri="{C3380CC4-5D6E-409C-BE32-E72D297353CC}">
                <c16:uniqueId val="{00000003-D767-476A-9A67-CA03F4F6CC69}"/>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D767-476A-9A67-CA03F4F6CC69}"/>
              </c:ext>
            </c:extLst>
          </c:dPt>
          <c:cat>
            <c:strRef>
              <c:f>正答率!$K$11:$K$57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正答率!$L$11:$L$57</c:f>
              <c:numCache>
                <c:formatCode>0.0_ </c:formatCode>
                <c:ptCount val="47"/>
                <c:pt idx="0">
                  <c:v>63.2</c:v>
                </c:pt>
                <c:pt idx="1">
                  <c:v>63.8</c:v>
                </c:pt>
                <c:pt idx="2">
                  <c:v>61.4</c:v>
                </c:pt>
                <c:pt idx="3">
                  <c:v>63.6</c:v>
                </c:pt>
                <c:pt idx="4">
                  <c:v>67.400000000000006</c:v>
                </c:pt>
                <c:pt idx="5">
                  <c:v>63.4</c:v>
                </c:pt>
                <c:pt idx="6">
                  <c:v>62.2</c:v>
                </c:pt>
                <c:pt idx="7">
                  <c:v>64</c:v>
                </c:pt>
                <c:pt idx="8">
                  <c:v>63</c:v>
                </c:pt>
                <c:pt idx="9">
                  <c:v>64.8</c:v>
                </c:pt>
                <c:pt idx="10">
                  <c:v>62.6</c:v>
                </c:pt>
                <c:pt idx="11">
                  <c:v>62.4</c:v>
                </c:pt>
                <c:pt idx="12">
                  <c:v>64.2</c:v>
                </c:pt>
                <c:pt idx="13">
                  <c:v>63.6</c:v>
                </c:pt>
                <c:pt idx="14">
                  <c:v>63.8</c:v>
                </c:pt>
                <c:pt idx="15">
                  <c:v>66.400000000000006</c:v>
                </c:pt>
                <c:pt idx="16">
                  <c:v>67.599999999999994</c:v>
                </c:pt>
                <c:pt idx="17">
                  <c:v>67.8</c:v>
                </c:pt>
                <c:pt idx="18">
                  <c:v>63.8</c:v>
                </c:pt>
                <c:pt idx="19">
                  <c:v>62.8</c:v>
                </c:pt>
                <c:pt idx="20">
                  <c:v>64.400000000000006</c:v>
                </c:pt>
                <c:pt idx="21">
                  <c:v>65.2</c:v>
                </c:pt>
                <c:pt idx="22">
                  <c:v>64.599999999999994</c:v>
                </c:pt>
                <c:pt idx="23">
                  <c:v>62.8</c:v>
                </c:pt>
                <c:pt idx="24">
                  <c:v>61.4</c:v>
                </c:pt>
                <c:pt idx="25">
                  <c:v>64</c:v>
                </c:pt>
                <c:pt idx="26">
                  <c:v>61.8</c:v>
                </c:pt>
                <c:pt idx="27">
                  <c:v>64.400000000000006</c:v>
                </c:pt>
                <c:pt idx="28">
                  <c:v>62.4</c:v>
                </c:pt>
                <c:pt idx="29">
                  <c:v>62.2</c:v>
                </c:pt>
                <c:pt idx="30">
                  <c:v>62.6</c:v>
                </c:pt>
                <c:pt idx="31">
                  <c:v>62.4</c:v>
                </c:pt>
                <c:pt idx="32">
                  <c:v>62</c:v>
                </c:pt>
                <c:pt idx="33">
                  <c:v>63</c:v>
                </c:pt>
                <c:pt idx="34">
                  <c:v>63.6</c:v>
                </c:pt>
                <c:pt idx="35">
                  <c:v>64</c:v>
                </c:pt>
                <c:pt idx="36">
                  <c:v>63</c:v>
                </c:pt>
                <c:pt idx="37">
                  <c:v>65</c:v>
                </c:pt>
                <c:pt idx="38">
                  <c:v>61.2</c:v>
                </c:pt>
                <c:pt idx="39">
                  <c:v>62.4</c:v>
                </c:pt>
                <c:pt idx="40">
                  <c:v>61.2</c:v>
                </c:pt>
                <c:pt idx="41">
                  <c:v>62.2</c:v>
                </c:pt>
                <c:pt idx="42">
                  <c:v>62.2</c:v>
                </c:pt>
                <c:pt idx="43">
                  <c:v>63.4</c:v>
                </c:pt>
                <c:pt idx="44">
                  <c:v>61.8</c:v>
                </c:pt>
                <c:pt idx="45">
                  <c:v>61.4</c:v>
                </c:pt>
                <c:pt idx="46">
                  <c:v>58</c:v>
                </c:pt>
              </c:numCache>
            </c:numRef>
          </c:val>
          <c:extLst>
            <c:ext xmlns:c16="http://schemas.microsoft.com/office/drawing/2014/chart" uri="{C3380CC4-5D6E-409C-BE32-E72D297353CC}">
              <c16:uniqueId val="{00000006-D767-476A-9A67-CA03F4F6CC69}"/>
            </c:ext>
          </c:extLst>
        </c:ser>
        <c:dLbls>
          <c:showLegendKey val="0"/>
          <c:showVal val="0"/>
          <c:showCatName val="0"/>
          <c:showSerName val="0"/>
          <c:showPercent val="0"/>
          <c:showBubbleSize val="0"/>
        </c:dLbls>
        <c:gapWidth val="219"/>
        <c:overlap val="-27"/>
        <c:axId val="85399040"/>
        <c:axId val="231543168"/>
      </c:barChart>
      <c:catAx>
        <c:axId val="8539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31543168"/>
        <c:crosses val="autoZero"/>
        <c:auto val="1"/>
        <c:lblAlgn val="ctr"/>
        <c:lblOffset val="100"/>
        <c:noMultiLvlLbl val="0"/>
      </c:catAx>
      <c:valAx>
        <c:axId val="231543168"/>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399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1D00-4EC9-9F9F-61020E56FEF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1D00-4EC9-9F9F-61020E56FEF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21F5-4CB7-AE77-448F1CD3DD9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Sheet1!$J$3:$J$49</c:f>
              <c:numCache>
                <c:formatCode>0.0</c:formatCode>
                <c:ptCount val="47"/>
                <c:pt idx="0">
                  <c:v>66.430000000000007</c:v>
                </c:pt>
                <c:pt idx="1">
                  <c:v>62.65</c:v>
                </c:pt>
                <c:pt idx="2">
                  <c:v>65.25</c:v>
                </c:pt>
                <c:pt idx="3">
                  <c:v>57.45</c:v>
                </c:pt>
                <c:pt idx="4">
                  <c:v>71.63</c:v>
                </c:pt>
                <c:pt idx="5">
                  <c:v>56.5</c:v>
                </c:pt>
                <c:pt idx="6">
                  <c:v>62.17</c:v>
                </c:pt>
                <c:pt idx="7">
                  <c:v>60.76</c:v>
                </c:pt>
                <c:pt idx="8">
                  <c:v>59.34</c:v>
                </c:pt>
                <c:pt idx="9">
                  <c:v>53.43</c:v>
                </c:pt>
                <c:pt idx="10">
                  <c:v>58.63</c:v>
                </c:pt>
                <c:pt idx="11">
                  <c:v>52.48</c:v>
                </c:pt>
                <c:pt idx="12">
                  <c:v>41.13</c:v>
                </c:pt>
                <c:pt idx="13">
                  <c:v>61.94</c:v>
                </c:pt>
                <c:pt idx="14">
                  <c:v>65.25</c:v>
                </c:pt>
                <c:pt idx="15">
                  <c:v>57.45</c:v>
                </c:pt>
                <c:pt idx="16">
                  <c:v>42.32</c:v>
                </c:pt>
                <c:pt idx="17">
                  <c:v>50.83</c:v>
                </c:pt>
                <c:pt idx="18">
                  <c:v>48.7</c:v>
                </c:pt>
                <c:pt idx="19">
                  <c:v>75.89</c:v>
                </c:pt>
                <c:pt idx="20">
                  <c:v>60.05</c:v>
                </c:pt>
                <c:pt idx="21">
                  <c:v>66.430000000000007</c:v>
                </c:pt>
                <c:pt idx="22">
                  <c:v>60.05</c:v>
                </c:pt>
                <c:pt idx="23">
                  <c:v>62.17</c:v>
                </c:pt>
                <c:pt idx="24">
                  <c:v>49.17</c:v>
                </c:pt>
                <c:pt idx="25">
                  <c:v>46.81</c:v>
                </c:pt>
                <c:pt idx="26">
                  <c:v>47.04</c:v>
                </c:pt>
                <c:pt idx="27">
                  <c:v>49.41</c:v>
                </c:pt>
                <c:pt idx="28">
                  <c:v>54.37</c:v>
                </c:pt>
                <c:pt idx="29">
                  <c:v>56.26</c:v>
                </c:pt>
                <c:pt idx="30">
                  <c:v>48.46</c:v>
                </c:pt>
                <c:pt idx="31">
                  <c:v>58.16</c:v>
                </c:pt>
                <c:pt idx="32">
                  <c:v>56.03</c:v>
                </c:pt>
                <c:pt idx="33">
                  <c:v>56.26</c:v>
                </c:pt>
                <c:pt idx="34">
                  <c:v>76.83</c:v>
                </c:pt>
                <c:pt idx="35">
                  <c:v>57.68</c:v>
                </c:pt>
                <c:pt idx="36">
                  <c:v>52.25</c:v>
                </c:pt>
                <c:pt idx="37">
                  <c:v>56.97</c:v>
                </c:pt>
                <c:pt idx="38">
                  <c:v>45.39</c:v>
                </c:pt>
                <c:pt idx="39">
                  <c:v>53.19</c:v>
                </c:pt>
                <c:pt idx="40">
                  <c:v>42.55</c:v>
                </c:pt>
                <c:pt idx="41">
                  <c:v>61.94</c:v>
                </c:pt>
                <c:pt idx="42">
                  <c:v>49.88</c:v>
                </c:pt>
                <c:pt idx="43">
                  <c:v>52.25</c:v>
                </c:pt>
                <c:pt idx="44">
                  <c:v>49.41</c:v>
                </c:pt>
                <c:pt idx="45">
                  <c:v>46.81</c:v>
                </c:pt>
                <c:pt idx="46">
                  <c:v>33.81</c:v>
                </c:pt>
              </c:numCache>
            </c:numRef>
          </c:val>
          <c:extLst>
            <c:ext xmlns:c16="http://schemas.microsoft.com/office/drawing/2014/chart" uri="{C3380CC4-5D6E-409C-BE32-E72D297353CC}">
              <c16:uniqueId val="{00000000-21F5-4CB7-AE77-448F1CD3DD9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6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全体!$D$41:$D$48</c:f>
              <c:numCache>
                <c:formatCode>General</c:formatCode>
                <c:ptCount val="8"/>
                <c:pt idx="0">
                  <c:v>100</c:v>
                </c:pt>
                <c:pt idx="1">
                  <c:v>29.79</c:v>
                </c:pt>
                <c:pt idx="2">
                  <c:v>14.89</c:v>
                </c:pt>
                <c:pt idx="3">
                  <c:v>12.77</c:v>
                </c:pt>
                <c:pt idx="4">
                  <c:v>6.38</c:v>
                </c:pt>
                <c:pt idx="5">
                  <c:v>97.87</c:v>
                </c:pt>
                <c:pt idx="6">
                  <c:v>100</c:v>
                </c:pt>
                <c:pt idx="7">
                  <c:v>4.26</c:v>
                </c:pt>
              </c:numCache>
            </c:numRef>
          </c:val>
          <c:extLst>
            <c:ext xmlns:c16="http://schemas.microsoft.com/office/drawing/2014/chart" uri="{C3380CC4-5D6E-409C-BE32-E72D297353CC}">
              <c16:uniqueId val="{00000000-F508-424F-917E-CA850EA6FDD8}"/>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全体!$E$41:$E$48</c:f>
              <c:numCache>
                <c:formatCode>General</c:formatCode>
                <c:ptCount val="8"/>
                <c:pt idx="0">
                  <c:v>100</c:v>
                </c:pt>
                <c:pt idx="1">
                  <c:v>89.36</c:v>
                </c:pt>
                <c:pt idx="2">
                  <c:v>29.79</c:v>
                </c:pt>
                <c:pt idx="3">
                  <c:v>34.04</c:v>
                </c:pt>
                <c:pt idx="4">
                  <c:v>40.43</c:v>
                </c:pt>
                <c:pt idx="5">
                  <c:v>42.55</c:v>
                </c:pt>
                <c:pt idx="6">
                  <c:v>97.87</c:v>
                </c:pt>
                <c:pt idx="7">
                  <c:v>95.74</c:v>
                </c:pt>
              </c:numCache>
            </c:numRef>
          </c:val>
          <c:extLst>
            <c:ext xmlns:c16="http://schemas.microsoft.com/office/drawing/2014/chart" uri="{C3380CC4-5D6E-409C-BE32-E72D297353CC}">
              <c16:uniqueId val="{00000001-F508-424F-917E-CA850EA6FDD8}"/>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全体!$F$41:$F$48</c:f>
              <c:numCache>
                <c:formatCode>General</c:formatCode>
                <c:ptCount val="8"/>
                <c:pt idx="0">
                  <c:v>100</c:v>
                </c:pt>
                <c:pt idx="1">
                  <c:v>46.81</c:v>
                </c:pt>
                <c:pt idx="2">
                  <c:v>0</c:v>
                </c:pt>
                <c:pt idx="3">
                  <c:v>2.13</c:v>
                </c:pt>
                <c:pt idx="4">
                  <c:v>74.47</c:v>
                </c:pt>
                <c:pt idx="5">
                  <c:v>12.77</c:v>
                </c:pt>
                <c:pt idx="6">
                  <c:v>95.74</c:v>
                </c:pt>
                <c:pt idx="7">
                  <c:v>82.98</c:v>
                </c:pt>
              </c:numCache>
            </c:numRef>
          </c:val>
          <c:extLst>
            <c:ext xmlns:c16="http://schemas.microsoft.com/office/drawing/2014/chart" uri="{C3380CC4-5D6E-409C-BE32-E72D297353CC}">
              <c16:uniqueId val="{00000002-F508-424F-917E-CA850EA6FDD8}"/>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全体!$G$41:$G$48</c:f>
              <c:numCache>
                <c:formatCode>General</c:formatCode>
                <c:ptCount val="8"/>
                <c:pt idx="0">
                  <c:v>50</c:v>
                </c:pt>
                <c:pt idx="1">
                  <c:v>50</c:v>
                </c:pt>
                <c:pt idx="2">
                  <c:v>50</c:v>
                </c:pt>
                <c:pt idx="3">
                  <c:v>50</c:v>
                </c:pt>
                <c:pt idx="4">
                  <c:v>50</c:v>
                </c:pt>
                <c:pt idx="5">
                  <c:v>50</c:v>
                </c:pt>
                <c:pt idx="6">
                  <c:v>50</c:v>
                </c:pt>
                <c:pt idx="7">
                  <c:v>50</c:v>
                </c:pt>
              </c:numCache>
            </c:numRef>
          </c:val>
          <c:extLst>
            <c:ext xmlns:c16="http://schemas.microsoft.com/office/drawing/2014/chart" uri="{C3380CC4-5D6E-409C-BE32-E72D297353CC}">
              <c16:uniqueId val="{00000003-F508-424F-917E-CA850EA6FDD8}"/>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17147856517942E-2"/>
          <c:y val="9.4074074074074074E-2"/>
          <c:w val="0.86601618547681536"/>
          <c:h val="0.78809814814814816"/>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2-AA0A-4CAA-92DC-9EF6A179E5EF}"/>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A0A-4CAA-92DC-9EF6A179E5EF}"/>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1-AA0A-4CAA-92DC-9EF6A179E5EF}"/>
              </c:ext>
            </c:extLst>
          </c:dPt>
          <c:cat>
            <c:strRef>
              <c:f>'4（県議）'!$A$4:$A$50</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'4（県議）'!$AM$4:$AM$50</c:f>
              <c:numCache>
                <c:formatCode>0.0%</c:formatCode>
                <c:ptCount val="47"/>
                <c:pt idx="0">
                  <c:v>0.1326530612244898</c:v>
                </c:pt>
                <c:pt idx="1">
                  <c:v>6.5217391304347824E-2</c:v>
                </c:pt>
                <c:pt idx="2">
                  <c:v>0.15217391304347827</c:v>
                </c:pt>
                <c:pt idx="3">
                  <c:v>0.10344827586206896</c:v>
                </c:pt>
                <c:pt idx="4">
                  <c:v>0.12195121951219512</c:v>
                </c:pt>
                <c:pt idx="5">
                  <c:v>4.6511627906976744E-2</c:v>
                </c:pt>
                <c:pt idx="6">
                  <c:v>0.1206896551724138</c:v>
                </c:pt>
                <c:pt idx="7">
                  <c:v>8.3333333333333329E-2</c:v>
                </c:pt>
                <c:pt idx="8">
                  <c:v>0.125</c:v>
                </c:pt>
                <c:pt idx="9">
                  <c:v>4.1666666666666664E-2</c:v>
                </c:pt>
                <c:pt idx="10">
                  <c:v>0.10843373493975904</c:v>
                </c:pt>
                <c:pt idx="11">
                  <c:v>8.7912087912087919E-2</c:v>
                </c:pt>
                <c:pt idx="12">
                  <c:v>0.2857142857142857</c:v>
                </c:pt>
                <c:pt idx="13">
                  <c:v>0.14705882352941177</c:v>
                </c:pt>
                <c:pt idx="14">
                  <c:v>3.9215686274509803E-2</c:v>
                </c:pt>
                <c:pt idx="15">
                  <c:v>7.6923076923076927E-2</c:v>
                </c:pt>
                <c:pt idx="16">
                  <c:v>6.9767441860465115E-2</c:v>
                </c:pt>
                <c:pt idx="17">
                  <c:v>8.3333333333333329E-2</c:v>
                </c:pt>
                <c:pt idx="18">
                  <c:v>2.7777777777777776E-2</c:v>
                </c:pt>
                <c:pt idx="19">
                  <c:v>8.6206896551724144E-2</c:v>
                </c:pt>
                <c:pt idx="20">
                  <c:v>6.5217391304347824E-2</c:v>
                </c:pt>
                <c:pt idx="21">
                  <c:v>4.4776119402985072E-2</c:v>
                </c:pt>
                <c:pt idx="22">
                  <c:v>7.9207920792079209E-2</c:v>
                </c:pt>
                <c:pt idx="23">
                  <c:v>0.125</c:v>
                </c:pt>
                <c:pt idx="24">
                  <c:v>0.16279069767441862</c:v>
                </c:pt>
                <c:pt idx="25">
                  <c:v>0.18333333333333332</c:v>
                </c:pt>
                <c:pt idx="26">
                  <c:v>4.6511627906976744E-2</c:v>
                </c:pt>
                <c:pt idx="27">
                  <c:v>0.12941176470588237</c:v>
                </c:pt>
                <c:pt idx="28">
                  <c:v>9.3023255813953487E-2</c:v>
                </c:pt>
                <c:pt idx="29">
                  <c:v>7.4999999999999997E-2</c:v>
                </c:pt>
                <c:pt idx="30">
                  <c:v>0.11764705882352941</c:v>
                </c:pt>
                <c:pt idx="31">
                  <c:v>8.3333333333333329E-2</c:v>
                </c:pt>
                <c:pt idx="32">
                  <c:v>0.11538461538461539</c:v>
                </c:pt>
                <c:pt idx="33">
                  <c:v>6.25E-2</c:v>
                </c:pt>
                <c:pt idx="34">
                  <c:v>0.10638297872340426</c:v>
                </c:pt>
                <c:pt idx="35">
                  <c:v>0.10810810810810811</c:v>
                </c:pt>
                <c:pt idx="36">
                  <c:v>2.4390243902439025E-2</c:v>
                </c:pt>
                <c:pt idx="37">
                  <c:v>4.5454545454545456E-2</c:v>
                </c:pt>
                <c:pt idx="38">
                  <c:v>5.4054054054054057E-2</c:v>
                </c:pt>
                <c:pt idx="39">
                  <c:v>9.6385542168674704E-2</c:v>
                </c:pt>
                <c:pt idx="40">
                  <c:v>2.7777777777777776E-2</c:v>
                </c:pt>
                <c:pt idx="41">
                  <c:v>8.8888888888888892E-2</c:v>
                </c:pt>
                <c:pt idx="42">
                  <c:v>6.3829787234042548E-2</c:v>
                </c:pt>
                <c:pt idx="43">
                  <c:v>4.7619047619047616E-2</c:v>
                </c:pt>
                <c:pt idx="44">
                  <c:v>5.4054054054054057E-2</c:v>
                </c:pt>
                <c:pt idx="45">
                  <c:v>0.08</c:v>
                </c:pt>
                <c:pt idx="46">
                  <c:v>0.1276595744680851</c:v>
                </c:pt>
              </c:numCache>
            </c:numRef>
          </c:val>
          <c:extLst>
            <c:ext xmlns:c16="http://schemas.microsoft.com/office/drawing/2014/chart" uri="{C3380CC4-5D6E-409C-BE32-E72D297353CC}">
              <c16:uniqueId val="{00000000-AA0A-4CAA-92DC-9EF6A179E5EF}"/>
            </c:ext>
          </c:extLst>
        </c:ser>
        <c:dLbls>
          <c:showLegendKey val="0"/>
          <c:showVal val="0"/>
          <c:showCatName val="0"/>
          <c:showSerName val="0"/>
          <c:showPercent val="0"/>
          <c:showBubbleSize val="0"/>
        </c:dLbls>
        <c:gapWidth val="219"/>
        <c:overlap val="-27"/>
        <c:axId val="2030448271"/>
        <c:axId val="2030448687"/>
      </c:barChart>
      <c:catAx>
        <c:axId val="203044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2030448687"/>
        <c:crosses val="autoZero"/>
        <c:auto val="1"/>
        <c:lblAlgn val="ctr"/>
        <c:lblOffset val="100"/>
        <c:noMultiLvlLbl val="0"/>
      </c:catAx>
      <c:valAx>
        <c:axId val="20304486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30448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全体!$C$3:$C$10</c:f>
              <c:strCache>
                <c:ptCount val="8"/>
                <c:pt idx="0">
                  <c:v>①</c:v>
                </c:pt>
                <c:pt idx="1">
                  <c:v>②</c:v>
                </c:pt>
                <c:pt idx="2">
                  <c:v>③</c:v>
                </c:pt>
                <c:pt idx="3">
                  <c:v>④</c:v>
                </c:pt>
                <c:pt idx="4">
                  <c:v>⑤</c:v>
                </c:pt>
                <c:pt idx="5">
                  <c:v>⑥</c:v>
                </c:pt>
                <c:pt idx="6">
                  <c:v>⑨</c:v>
                </c:pt>
                <c:pt idx="7">
                  <c:v>⑭</c:v>
                </c:pt>
              </c:strCache>
            </c:strRef>
          </c:cat>
          <c:val>
            <c:numRef>
              <c:f>全体!$D$3:$D$10</c:f>
              <c:numCache>
                <c:formatCode>General</c:formatCode>
                <c:ptCount val="8"/>
                <c:pt idx="0">
                  <c:v>87.23</c:v>
                </c:pt>
                <c:pt idx="1">
                  <c:v>2.13</c:v>
                </c:pt>
                <c:pt idx="2">
                  <c:v>0</c:v>
                </c:pt>
                <c:pt idx="3">
                  <c:v>68.09</c:v>
                </c:pt>
                <c:pt idx="4">
                  <c:v>100</c:v>
                </c:pt>
                <c:pt idx="5">
                  <c:v>89.36</c:v>
                </c:pt>
                <c:pt idx="6">
                  <c:v>100</c:v>
                </c:pt>
                <c:pt idx="7">
                  <c:v>26.09</c:v>
                </c:pt>
              </c:numCache>
            </c:numRef>
          </c:val>
          <c:extLst>
            <c:ext xmlns:c16="http://schemas.microsoft.com/office/drawing/2014/chart" uri="{C3380CC4-5D6E-409C-BE32-E72D297353CC}">
              <c16:uniqueId val="{00000000-8734-420D-B277-577D5BEFCD7D}"/>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val>
            <c:numRef>
              <c:f>全体!$E$3:$E$10</c:f>
              <c:numCache>
                <c:formatCode>General</c:formatCode>
                <c:ptCount val="8"/>
                <c:pt idx="0">
                  <c:v>85.11</c:v>
                </c:pt>
                <c:pt idx="1">
                  <c:v>93.62</c:v>
                </c:pt>
                <c:pt idx="2">
                  <c:v>89.36</c:v>
                </c:pt>
                <c:pt idx="3">
                  <c:v>95.74</c:v>
                </c:pt>
                <c:pt idx="4">
                  <c:v>91.49</c:v>
                </c:pt>
                <c:pt idx="5">
                  <c:v>82.98</c:v>
                </c:pt>
                <c:pt idx="6">
                  <c:v>100</c:v>
                </c:pt>
                <c:pt idx="7">
                  <c:v>86.96</c:v>
                </c:pt>
              </c:numCache>
            </c:numRef>
          </c:val>
          <c:extLst>
            <c:ext xmlns:c16="http://schemas.microsoft.com/office/drawing/2014/chart" uri="{C3380CC4-5D6E-409C-BE32-E72D297353CC}">
              <c16:uniqueId val="{00000001-8734-420D-B277-577D5BEFCD7D}"/>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全体!$F$3:$F$10</c:f>
              <c:numCache>
                <c:formatCode>General</c:formatCode>
                <c:ptCount val="8"/>
                <c:pt idx="0">
                  <c:v>36.17</c:v>
                </c:pt>
                <c:pt idx="1">
                  <c:v>46.81</c:v>
                </c:pt>
                <c:pt idx="2">
                  <c:v>34.04</c:v>
                </c:pt>
                <c:pt idx="3">
                  <c:v>65.959999999999994</c:v>
                </c:pt>
                <c:pt idx="4">
                  <c:v>97.87</c:v>
                </c:pt>
                <c:pt idx="5">
                  <c:v>38.299999999999997</c:v>
                </c:pt>
                <c:pt idx="6">
                  <c:v>70.37</c:v>
                </c:pt>
                <c:pt idx="7">
                  <c:v>13.04</c:v>
                </c:pt>
              </c:numCache>
            </c:numRef>
          </c:val>
          <c:extLst>
            <c:ext xmlns:c16="http://schemas.microsoft.com/office/drawing/2014/chart" uri="{C3380CC4-5D6E-409C-BE32-E72D297353CC}">
              <c16:uniqueId val="{00000002-8734-420D-B277-577D5BEFCD7D}"/>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val>
            <c:numRef>
              <c:f>全体!$G$3:$G$10</c:f>
              <c:numCache>
                <c:formatCode>General</c:formatCode>
                <c:ptCount val="8"/>
                <c:pt idx="0">
                  <c:v>50</c:v>
                </c:pt>
                <c:pt idx="1">
                  <c:v>50</c:v>
                </c:pt>
                <c:pt idx="2">
                  <c:v>50</c:v>
                </c:pt>
                <c:pt idx="3">
                  <c:v>50</c:v>
                </c:pt>
                <c:pt idx="4">
                  <c:v>50</c:v>
                </c:pt>
                <c:pt idx="5">
                  <c:v>50</c:v>
                </c:pt>
                <c:pt idx="6">
                  <c:v>50</c:v>
                </c:pt>
                <c:pt idx="7">
                  <c:v>50</c:v>
                </c:pt>
              </c:numCache>
            </c:numRef>
          </c:val>
          <c:extLst>
            <c:ext xmlns:c16="http://schemas.microsoft.com/office/drawing/2014/chart" uri="{C3380CC4-5D6E-409C-BE32-E72D297353CC}">
              <c16:uniqueId val="{00000003-8734-420D-B277-577D5BEFCD7D}"/>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0.1"/>
          <c:y val="9.6425925925925929E-2"/>
          <c:w val="0.9"/>
          <c:h val="3.9687777777777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5A67-4C63-9B58-304A97EAC5E5}"/>
              </c:ext>
            </c:extLst>
          </c:dPt>
          <c:dPt>
            <c:idx val="22"/>
            <c:invertIfNegative val="0"/>
            <c:bubble3D val="0"/>
            <c:spPr>
              <a:ln w="15875">
                <a:solidFill>
                  <a:srgbClr val="FF0000"/>
                </a:solidFill>
              </a:ln>
            </c:spPr>
            <c:extLst>
              <c:ext xmlns:c16="http://schemas.microsoft.com/office/drawing/2014/chart" uri="{C3380CC4-5D6E-409C-BE32-E72D297353CC}">
                <c16:uniqueId val="{00000003-5A67-4C63-9B58-304A97EAC5E5}"/>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5A67-4C63-9B58-304A97EAC5E5}"/>
              </c:ext>
            </c:extLst>
          </c:dPt>
          <c:cat>
            <c:strRef>
              <c:f>Sheet1!$L$8:$L$54</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Sheet1!$M$8:$M$54</c:f>
              <c:numCache>
                <c:formatCode>0.0_ </c:formatCode>
                <c:ptCount val="47"/>
                <c:pt idx="0">
                  <c:v>42.86446590058619</c:v>
                </c:pt>
                <c:pt idx="1">
                  <c:v>46.509265240013377</c:v>
                </c:pt>
                <c:pt idx="2">
                  <c:v>48.051925947485145</c:v>
                </c:pt>
                <c:pt idx="3">
                  <c:v>44.771438699392348</c:v>
                </c:pt>
                <c:pt idx="4">
                  <c:v>44.692272951223515</c:v>
                </c:pt>
                <c:pt idx="5">
                  <c:v>49.175939289538618</c:v>
                </c:pt>
                <c:pt idx="6">
                  <c:v>46.333879446097967</c:v>
                </c:pt>
                <c:pt idx="7">
                  <c:v>46.473079944360002</c:v>
                </c:pt>
                <c:pt idx="8">
                  <c:v>47.380026464962818</c:v>
                </c:pt>
                <c:pt idx="9">
                  <c:v>48.117264352321257</c:v>
                </c:pt>
                <c:pt idx="10">
                  <c:v>46.166112571212118</c:v>
                </c:pt>
                <c:pt idx="11">
                  <c:v>44.961210331929365</c:v>
                </c:pt>
                <c:pt idx="12">
                  <c:v>42.861504964108732</c:v>
                </c:pt>
                <c:pt idx="13">
                  <c:v>43.438459315769499</c:v>
                </c:pt>
                <c:pt idx="14">
                  <c:v>48.437761801038825</c:v>
                </c:pt>
                <c:pt idx="15">
                  <c:v>50.133468658588413</c:v>
                </c:pt>
                <c:pt idx="16">
                  <c:v>50.466867790869586</c:v>
                </c:pt>
                <c:pt idx="17">
                  <c:v>51.702351001500404</c:v>
                </c:pt>
                <c:pt idx="18">
                  <c:v>48.339455670966167</c:v>
                </c:pt>
                <c:pt idx="19">
                  <c:v>50.64926486256126</c:v>
                </c:pt>
                <c:pt idx="20">
                  <c:v>49.58523931872093</c:v>
                </c:pt>
                <c:pt idx="21">
                  <c:v>49.567832698551015</c:v>
                </c:pt>
                <c:pt idx="22">
                  <c:v>48.241768581836851</c:v>
                </c:pt>
                <c:pt idx="23">
                  <c:v>47.353111843648534</c:v>
                </c:pt>
                <c:pt idx="24">
                  <c:v>47.71523622910118</c:v>
                </c:pt>
                <c:pt idx="25">
                  <c:v>45.26973973912213</c:v>
                </c:pt>
                <c:pt idx="26">
                  <c:v>41.787822254498103</c:v>
                </c:pt>
                <c:pt idx="27">
                  <c:v>42.726491468674141</c:v>
                </c:pt>
                <c:pt idx="28">
                  <c:v>40.92988430942647</c:v>
                </c:pt>
                <c:pt idx="29">
                  <c:v>44.444985944384513</c:v>
                </c:pt>
                <c:pt idx="30">
                  <c:v>49.740946500485251</c:v>
                </c:pt>
                <c:pt idx="31">
                  <c:v>49.453429811132985</c:v>
                </c:pt>
                <c:pt idx="32">
                  <c:v>46.730951393890827</c:v>
                </c:pt>
                <c:pt idx="33">
                  <c:v>46.223472772483561</c:v>
                </c:pt>
                <c:pt idx="34">
                  <c:v>44.145449759659897</c:v>
                </c:pt>
                <c:pt idx="35">
                  <c:v>44.871611370337504</c:v>
                </c:pt>
                <c:pt idx="36">
                  <c:v>46.340636948508369</c:v>
                </c:pt>
                <c:pt idx="37">
                  <c:v>45.625811463304238</c:v>
                </c:pt>
                <c:pt idx="38">
                  <c:v>45.017794635853846</c:v>
                </c:pt>
                <c:pt idx="39">
                  <c:v>44.182483466073307</c:v>
                </c:pt>
                <c:pt idx="40">
                  <c:v>49.940319572294641</c:v>
                </c:pt>
                <c:pt idx="41">
                  <c:v>46.029716234319821</c:v>
                </c:pt>
                <c:pt idx="42">
                  <c:v>47.427052352771867</c:v>
                </c:pt>
                <c:pt idx="43">
                  <c:v>45.830871286024859</c:v>
                </c:pt>
                <c:pt idx="44">
                  <c:v>48.050190311827699</c:v>
                </c:pt>
                <c:pt idx="45">
                  <c:v>46.072841678103416</c:v>
                </c:pt>
                <c:pt idx="46">
                  <c:v>44.074479226502959</c:v>
                </c:pt>
              </c:numCache>
            </c:numRef>
          </c:val>
          <c:extLst>
            <c:ext xmlns:c16="http://schemas.microsoft.com/office/drawing/2014/chart" uri="{C3380CC4-5D6E-409C-BE32-E72D297353CC}">
              <c16:uniqueId val="{00000006-5A67-4C63-9B58-304A97EAC5E5}"/>
            </c:ext>
          </c:extLst>
        </c:ser>
        <c:dLbls>
          <c:showLegendKey val="0"/>
          <c:showVal val="0"/>
          <c:showCatName val="0"/>
          <c:showSerName val="0"/>
          <c:showPercent val="0"/>
          <c:showBubbleSize val="0"/>
        </c:dLbls>
        <c:gapWidth val="219"/>
        <c:overlap val="-27"/>
        <c:axId val="92526080"/>
        <c:axId val="92619520"/>
      </c:barChart>
      <c:catAx>
        <c:axId val="9252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2619520"/>
        <c:crosses val="autoZero"/>
        <c:auto val="1"/>
        <c:lblAlgn val="ctr"/>
        <c:lblOffset val="100"/>
        <c:noMultiLvlLbl val="0"/>
      </c:catAx>
      <c:valAx>
        <c:axId val="92619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25260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Sheet1!$P$4</c:f>
              <c:strCache>
                <c:ptCount val="1"/>
                <c:pt idx="0">
                  <c:v>女性</c:v>
                </c:pt>
              </c:strCache>
            </c:strRef>
          </c:tx>
          <c:spPr>
            <a:ln w="28575" cap="rnd">
              <a:solidFill>
                <a:schemeClr val="accent1"/>
              </a:solidFill>
              <a:round/>
            </a:ln>
            <a:effectLst/>
          </c:spPr>
          <c:marker>
            <c:symbol val="none"/>
          </c:marker>
          <c:cat>
            <c:strRef>
              <c:f>Sheet1!$Q$3:$X$3</c:f>
              <c:strCache>
                <c:ptCount val="8"/>
                <c:pt idx="0">
                  <c:v>2010年</c:v>
                </c:pt>
                <c:pt idx="1">
                  <c:v>2011年</c:v>
                </c:pt>
                <c:pt idx="2">
                  <c:v>2012年</c:v>
                </c:pt>
                <c:pt idx="3">
                  <c:v>2013年</c:v>
                </c:pt>
                <c:pt idx="4">
                  <c:v>2014年</c:v>
                </c:pt>
                <c:pt idx="5">
                  <c:v>2015年</c:v>
                </c:pt>
                <c:pt idx="6">
                  <c:v>2016年</c:v>
                </c:pt>
                <c:pt idx="7">
                  <c:v>2017年</c:v>
                </c:pt>
              </c:strCache>
            </c:strRef>
          </c:cat>
          <c:val>
            <c:numRef>
              <c:f>Sheet1!$Q$4:$X$4</c:f>
              <c:numCache>
                <c:formatCode>General</c:formatCode>
                <c:ptCount val="8"/>
                <c:pt idx="0">
                  <c:v>42.8</c:v>
                </c:pt>
                <c:pt idx="1">
                  <c:v>43.5</c:v>
                </c:pt>
                <c:pt idx="2">
                  <c:v>43.9</c:v>
                </c:pt>
                <c:pt idx="3">
                  <c:v>44.6</c:v>
                </c:pt>
                <c:pt idx="4">
                  <c:v>44.8</c:v>
                </c:pt>
                <c:pt idx="5">
                  <c:v>45.3</c:v>
                </c:pt>
                <c:pt idx="6">
                  <c:v>46.8</c:v>
                </c:pt>
                <c:pt idx="7">
                  <c:v>47.7</c:v>
                </c:pt>
              </c:numCache>
            </c:numRef>
          </c:val>
          <c:smooth val="0"/>
          <c:extLst>
            <c:ext xmlns:c16="http://schemas.microsoft.com/office/drawing/2014/chart" uri="{C3380CC4-5D6E-409C-BE32-E72D297353CC}">
              <c16:uniqueId val="{00000000-7ECD-4704-AB48-3FABAD7CB672}"/>
            </c:ext>
          </c:extLst>
        </c:ser>
        <c:dLbls>
          <c:showLegendKey val="0"/>
          <c:showVal val="0"/>
          <c:showCatName val="0"/>
          <c:showSerName val="0"/>
          <c:showPercent val="0"/>
          <c:showBubbleSize val="0"/>
        </c:dLbls>
        <c:smooth val="0"/>
        <c:axId val="1861935184"/>
        <c:axId val="1855055648"/>
      </c:lineChart>
      <c:catAx>
        <c:axId val="186193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55055648"/>
        <c:crosses val="autoZero"/>
        <c:auto val="1"/>
        <c:lblAlgn val="ctr"/>
        <c:lblOffset val="100"/>
        <c:noMultiLvlLbl val="0"/>
      </c:catAx>
      <c:valAx>
        <c:axId val="185505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61935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3DA2-4372-9B5B-0EEE33CEC4C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1-3DA2-4372-9B5B-0EEE33CEC4C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0-3DA2-4372-9B5B-0EEE33CEC4C2}"/>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Sheet1!$L$3:$L$49</c:f>
              <c:numCache>
                <c:formatCode>0.0</c:formatCode>
                <c:ptCount val="47"/>
                <c:pt idx="0">
                  <c:v>72.75</c:v>
                </c:pt>
                <c:pt idx="1">
                  <c:v>57.44</c:v>
                </c:pt>
                <c:pt idx="2">
                  <c:v>66.45</c:v>
                </c:pt>
                <c:pt idx="3">
                  <c:v>61.48</c:v>
                </c:pt>
                <c:pt idx="4">
                  <c:v>56.41</c:v>
                </c:pt>
                <c:pt idx="5">
                  <c:v>70.3</c:v>
                </c:pt>
                <c:pt idx="6">
                  <c:v>61.09</c:v>
                </c:pt>
                <c:pt idx="7">
                  <c:v>45.96</c:v>
                </c:pt>
                <c:pt idx="8">
                  <c:v>44.21</c:v>
                </c:pt>
                <c:pt idx="9">
                  <c:v>60.16</c:v>
                </c:pt>
                <c:pt idx="10">
                  <c:v>57.03</c:v>
                </c:pt>
                <c:pt idx="11">
                  <c:v>43.84</c:v>
                </c:pt>
                <c:pt idx="12">
                  <c:v>75.53</c:v>
                </c:pt>
                <c:pt idx="13">
                  <c:v>57.43</c:v>
                </c:pt>
                <c:pt idx="14">
                  <c:v>79.63</c:v>
                </c:pt>
                <c:pt idx="15">
                  <c:v>58.23</c:v>
                </c:pt>
                <c:pt idx="16">
                  <c:v>53.28</c:v>
                </c:pt>
                <c:pt idx="17">
                  <c:v>65.16</c:v>
                </c:pt>
                <c:pt idx="18">
                  <c:v>78.41</c:v>
                </c:pt>
                <c:pt idx="19">
                  <c:v>83.45</c:v>
                </c:pt>
                <c:pt idx="20">
                  <c:v>48.58</c:v>
                </c:pt>
                <c:pt idx="21">
                  <c:v>57.23</c:v>
                </c:pt>
                <c:pt idx="22">
                  <c:v>54.25</c:v>
                </c:pt>
                <c:pt idx="23">
                  <c:v>64.44</c:v>
                </c:pt>
                <c:pt idx="24">
                  <c:v>72.209999999999994</c:v>
                </c:pt>
                <c:pt idx="25">
                  <c:v>63.04</c:v>
                </c:pt>
                <c:pt idx="26">
                  <c:v>69.150000000000006</c:v>
                </c:pt>
                <c:pt idx="27">
                  <c:v>70.86</c:v>
                </c:pt>
                <c:pt idx="28">
                  <c:v>61.88</c:v>
                </c:pt>
                <c:pt idx="29">
                  <c:v>43.7</c:v>
                </c:pt>
                <c:pt idx="30">
                  <c:v>61.36</c:v>
                </c:pt>
                <c:pt idx="31">
                  <c:v>59.36</c:v>
                </c:pt>
                <c:pt idx="32">
                  <c:v>51.2</c:v>
                </c:pt>
                <c:pt idx="33">
                  <c:v>53.38</c:v>
                </c:pt>
                <c:pt idx="34">
                  <c:v>45.13</c:v>
                </c:pt>
                <c:pt idx="35">
                  <c:v>47.4</c:v>
                </c:pt>
                <c:pt idx="36">
                  <c:v>64.03</c:v>
                </c:pt>
                <c:pt idx="37">
                  <c:v>38.21</c:v>
                </c:pt>
                <c:pt idx="38">
                  <c:v>44.27</c:v>
                </c:pt>
                <c:pt idx="39">
                  <c:v>45.9</c:v>
                </c:pt>
                <c:pt idx="40">
                  <c:v>47.72</c:v>
                </c:pt>
                <c:pt idx="41">
                  <c:v>46.44</c:v>
                </c:pt>
                <c:pt idx="42">
                  <c:v>50.71</c:v>
                </c:pt>
                <c:pt idx="43">
                  <c:v>41.18</c:v>
                </c:pt>
                <c:pt idx="44">
                  <c:v>50.32</c:v>
                </c:pt>
                <c:pt idx="45">
                  <c:v>25.54</c:v>
                </c:pt>
                <c:pt idx="46">
                  <c:v>64.099999999999994</c:v>
                </c:pt>
              </c:numCache>
            </c:numRef>
          </c:val>
          <c:extLst>
            <c:ext xmlns:c16="http://schemas.microsoft.com/office/drawing/2014/chart" uri="{C3380CC4-5D6E-409C-BE32-E72D297353CC}">
              <c16:uniqueId val="{00000000-39B6-4660-AE40-817B266D6BE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全体!$C$50:$C$53</c:f>
              <c:strCache>
                <c:ptCount val="4"/>
                <c:pt idx="0">
                  <c:v>①</c:v>
                </c:pt>
                <c:pt idx="1">
                  <c:v>③</c:v>
                </c:pt>
                <c:pt idx="2">
                  <c:v>④</c:v>
                </c:pt>
                <c:pt idx="3">
                  <c:v>⑥</c:v>
                </c:pt>
              </c:strCache>
            </c:strRef>
          </c:cat>
          <c:val>
            <c:numRef>
              <c:f>全体!$D$50:$D$53</c:f>
              <c:numCache>
                <c:formatCode>General</c:formatCode>
                <c:ptCount val="4"/>
                <c:pt idx="0">
                  <c:v>100</c:v>
                </c:pt>
                <c:pt idx="1">
                  <c:v>100</c:v>
                </c:pt>
                <c:pt idx="2">
                  <c:v>0</c:v>
                </c:pt>
                <c:pt idx="3">
                  <c:v>100</c:v>
                </c:pt>
              </c:numCache>
            </c:numRef>
          </c:val>
          <c:extLst>
            <c:ext xmlns:c16="http://schemas.microsoft.com/office/drawing/2014/chart" uri="{C3380CC4-5D6E-409C-BE32-E72D297353CC}">
              <c16:uniqueId val="{00000000-742E-4B2B-AF18-F2C0F24397BE}"/>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全体!$C$50:$C$53</c:f>
              <c:strCache>
                <c:ptCount val="4"/>
                <c:pt idx="0">
                  <c:v>①</c:v>
                </c:pt>
                <c:pt idx="1">
                  <c:v>③</c:v>
                </c:pt>
                <c:pt idx="2">
                  <c:v>④</c:v>
                </c:pt>
                <c:pt idx="3">
                  <c:v>⑥</c:v>
                </c:pt>
              </c:strCache>
            </c:strRef>
          </c:cat>
          <c:val>
            <c:numRef>
              <c:f>全体!$E$50:$E$53</c:f>
              <c:numCache>
                <c:formatCode>General</c:formatCode>
                <c:ptCount val="4"/>
                <c:pt idx="0">
                  <c:v>91.11</c:v>
                </c:pt>
                <c:pt idx="1">
                  <c:v>68.09</c:v>
                </c:pt>
                <c:pt idx="2">
                  <c:v>14.89</c:v>
                </c:pt>
                <c:pt idx="3">
                  <c:v>83.33</c:v>
                </c:pt>
              </c:numCache>
            </c:numRef>
          </c:val>
          <c:extLst>
            <c:ext xmlns:c16="http://schemas.microsoft.com/office/drawing/2014/chart" uri="{C3380CC4-5D6E-409C-BE32-E72D297353CC}">
              <c16:uniqueId val="{00000001-742E-4B2B-AF18-F2C0F24397BE}"/>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全体!$C$50:$C$53</c:f>
              <c:strCache>
                <c:ptCount val="4"/>
                <c:pt idx="0">
                  <c:v>①</c:v>
                </c:pt>
                <c:pt idx="1">
                  <c:v>③</c:v>
                </c:pt>
                <c:pt idx="2">
                  <c:v>④</c:v>
                </c:pt>
                <c:pt idx="3">
                  <c:v>⑥</c:v>
                </c:pt>
              </c:strCache>
            </c:strRef>
          </c:cat>
          <c:val>
            <c:numRef>
              <c:f>全体!$F$50:$F$53</c:f>
              <c:numCache>
                <c:formatCode>General</c:formatCode>
                <c:ptCount val="4"/>
                <c:pt idx="0">
                  <c:v>100</c:v>
                </c:pt>
                <c:pt idx="1">
                  <c:v>95.74</c:v>
                </c:pt>
                <c:pt idx="2">
                  <c:v>10.64</c:v>
                </c:pt>
                <c:pt idx="3">
                  <c:v>100</c:v>
                </c:pt>
              </c:numCache>
            </c:numRef>
          </c:val>
          <c:extLst>
            <c:ext xmlns:c16="http://schemas.microsoft.com/office/drawing/2014/chart" uri="{C3380CC4-5D6E-409C-BE32-E72D297353CC}">
              <c16:uniqueId val="{00000002-742E-4B2B-AF18-F2C0F24397BE}"/>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全体!$C$50:$C$53</c:f>
              <c:strCache>
                <c:ptCount val="4"/>
                <c:pt idx="0">
                  <c:v>①</c:v>
                </c:pt>
                <c:pt idx="1">
                  <c:v>③</c:v>
                </c:pt>
                <c:pt idx="2">
                  <c:v>④</c:v>
                </c:pt>
                <c:pt idx="3">
                  <c:v>⑥</c:v>
                </c:pt>
              </c:strCache>
            </c:strRef>
          </c:cat>
          <c:val>
            <c:numRef>
              <c:f>全体!$G$50:$G$53</c:f>
              <c:numCache>
                <c:formatCode>General</c:formatCode>
                <c:ptCount val="4"/>
                <c:pt idx="0">
                  <c:v>50</c:v>
                </c:pt>
                <c:pt idx="1">
                  <c:v>50</c:v>
                </c:pt>
                <c:pt idx="2">
                  <c:v>50</c:v>
                </c:pt>
                <c:pt idx="3">
                  <c:v>50</c:v>
                </c:pt>
              </c:numCache>
            </c:numRef>
          </c:val>
          <c:extLst>
            <c:ext xmlns:c16="http://schemas.microsoft.com/office/drawing/2014/chart" uri="{C3380CC4-5D6E-409C-BE32-E72D297353CC}">
              <c16:uniqueId val="{00000003-742E-4B2B-AF18-F2C0F24397BE}"/>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solidFill>
              <a:schemeClr val="bg1">
                <a:lumMod val="85000"/>
              </a:schemeClr>
            </a:solidFill>
            <a:prstDash val="sysDot"/>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2-A24E-4E02-BEB6-648C50A23723}"/>
              </c:ext>
            </c:extLst>
          </c:dPt>
          <c:dPt>
            <c:idx val="22"/>
            <c:invertIfNegative val="0"/>
            <c:bubble3D val="0"/>
            <c:spPr>
              <a:ln w="15875">
                <a:solidFill>
                  <a:srgbClr val="FF0000"/>
                </a:solidFill>
              </a:ln>
            </c:spPr>
            <c:extLst>
              <c:ext xmlns:c16="http://schemas.microsoft.com/office/drawing/2014/chart" uri="{C3380CC4-5D6E-409C-BE32-E72D297353CC}">
                <c16:uniqueId val="{00000001-A24E-4E02-BEB6-648C50A23723}"/>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0-A24E-4E02-BEB6-648C50A23723}"/>
              </c:ext>
            </c:extLst>
          </c:dPt>
          <c:cat>
            <c:strRef>
              <c:f>Sheet1!$B$10:$B$56</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Sheet1!$C$10:$C$56</c:f>
              <c:numCache>
                <c:formatCode>General</c:formatCode>
                <c:ptCount val="47"/>
                <c:pt idx="0">
                  <c:v>98</c:v>
                </c:pt>
                <c:pt idx="1">
                  <c:v>97.6</c:v>
                </c:pt>
                <c:pt idx="2">
                  <c:v>93.7</c:v>
                </c:pt>
                <c:pt idx="3">
                  <c:v>99.1</c:v>
                </c:pt>
                <c:pt idx="4">
                  <c:v>91.4</c:v>
                </c:pt>
                <c:pt idx="5">
                  <c:v>98.9</c:v>
                </c:pt>
                <c:pt idx="6">
                  <c:v>94</c:v>
                </c:pt>
                <c:pt idx="7">
                  <c:v>94.6</c:v>
                </c:pt>
                <c:pt idx="8">
                  <c:v>95.5</c:v>
                </c:pt>
                <c:pt idx="9">
                  <c:v>99.5</c:v>
                </c:pt>
                <c:pt idx="10">
                  <c:v>99.8</c:v>
                </c:pt>
                <c:pt idx="11">
                  <c:v>95.3</c:v>
                </c:pt>
                <c:pt idx="12">
                  <c:v>100</c:v>
                </c:pt>
                <c:pt idx="13">
                  <c:v>99.9</c:v>
                </c:pt>
                <c:pt idx="14">
                  <c:v>99.4</c:v>
                </c:pt>
                <c:pt idx="15">
                  <c:v>93.2</c:v>
                </c:pt>
                <c:pt idx="16">
                  <c:v>98.8</c:v>
                </c:pt>
                <c:pt idx="17">
                  <c:v>96.4</c:v>
                </c:pt>
                <c:pt idx="18">
                  <c:v>98.2</c:v>
                </c:pt>
                <c:pt idx="19">
                  <c:v>98.8</c:v>
                </c:pt>
                <c:pt idx="20">
                  <c:v>95.6</c:v>
                </c:pt>
                <c:pt idx="21">
                  <c:v>99</c:v>
                </c:pt>
                <c:pt idx="22">
                  <c:v>99.9</c:v>
                </c:pt>
                <c:pt idx="23">
                  <c:v>99.6</c:v>
                </c:pt>
                <c:pt idx="24">
                  <c:v>99.6</c:v>
                </c:pt>
                <c:pt idx="25">
                  <c:v>99.7</c:v>
                </c:pt>
                <c:pt idx="26">
                  <c:v>100</c:v>
                </c:pt>
                <c:pt idx="27">
                  <c:v>99.8</c:v>
                </c:pt>
                <c:pt idx="28">
                  <c:v>99.1</c:v>
                </c:pt>
                <c:pt idx="29">
                  <c:v>98.3</c:v>
                </c:pt>
                <c:pt idx="30">
                  <c:v>97.8</c:v>
                </c:pt>
                <c:pt idx="31">
                  <c:v>97.4</c:v>
                </c:pt>
                <c:pt idx="32">
                  <c:v>99.2</c:v>
                </c:pt>
                <c:pt idx="33">
                  <c:v>94.5</c:v>
                </c:pt>
                <c:pt idx="34">
                  <c:v>93.6</c:v>
                </c:pt>
                <c:pt idx="35">
                  <c:v>97.2</c:v>
                </c:pt>
                <c:pt idx="36">
                  <c:v>99.4</c:v>
                </c:pt>
                <c:pt idx="37">
                  <c:v>93.2</c:v>
                </c:pt>
                <c:pt idx="38">
                  <c:v>94.5</c:v>
                </c:pt>
                <c:pt idx="39">
                  <c:v>94.5</c:v>
                </c:pt>
                <c:pt idx="40">
                  <c:v>95.2</c:v>
                </c:pt>
                <c:pt idx="41">
                  <c:v>98.5</c:v>
                </c:pt>
                <c:pt idx="42">
                  <c:v>87.8</c:v>
                </c:pt>
                <c:pt idx="43">
                  <c:v>91.9</c:v>
                </c:pt>
                <c:pt idx="44">
                  <c:v>97.4</c:v>
                </c:pt>
                <c:pt idx="45">
                  <c:v>97.5</c:v>
                </c:pt>
                <c:pt idx="46">
                  <c:v>100</c:v>
                </c:pt>
              </c:numCache>
            </c:numRef>
          </c:val>
          <c:extLst>
            <c:ext xmlns:c16="http://schemas.microsoft.com/office/drawing/2014/chart" uri="{C3380CC4-5D6E-409C-BE32-E72D297353CC}">
              <c16:uniqueId val="{00000000-8ADA-4323-92C3-4F97E47F8EF4}"/>
            </c:ext>
          </c:extLst>
        </c:ser>
        <c:dLbls>
          <c:showLegendKey val="0"/>
          <c:showVal val="0"/>
          <c:showCatName val="0"/>
          <c:showSerName val="0"/>
          <c:showPercent val="0"/>
          <c:showBubbleSize val="0"/>
        </c:dLbls>
        <c:gapWidth val="219"/>
        <c:overlap val="-27"/>
        <c:axId val="172620800"/>
        <c:axId val="172626688"/>
      </c:barChart>
      <c:catAx>
        <c:axId val="1726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6688"/>
        <c:crosses val="autoZero"/>
        <c:auto val="1"/>
        <c:lblAlgn val="ctr"/>
        <c:lblOffset val="100"/>
        <c:noMultiLvlLbl val="0"/>
      </c:catAx>
      <c:valAx>
        <c:axId val="172626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0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2-EBA0-4744-9F92-825FB1D1A853}"/>
              </c:ext>
            </c:extLst>
          </c:dPt>
          <c:dPt>
            <c:idx val="22"/>
            <c:invertIfNegative val="0"/>
            <c:bubble3D val="0"/>
            <c:spPr>
              <a:ln w="15875">
                <a:solidFill>
                  <a:srgbClr val="FF0000"/>
                </a:solidFill>
              </a:ln>
            </c:spPr>
            <c:extLst>
              <c:ext xmlns:c16="http://schemas.microsoft.com/office/drawing/2014/chart" uri="{C3380CC4-5D6E-409C-BE32-E72D297353CC}">
                <c16:uniqueId val="{00000001-EBA0-4744-9F92-825FB1D1A853}"/>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0-EBA0-4744-9F92-825FB1D1A853}"/>
              </c:ext>
            </c:extLst>
          </c:dPt>
          <c:cat>
            <c:strRef>
              <c:f>Sheet1!$B$10:$B$56</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Sheet1!$C$10:$C$56</c:f>
              <c:numCache>
                <c:formatCode>##,##0.0;"-"#,##0.0</c:formatCode>
                <c:ptCount val="47"/>
                <c:pt idx="0">
                  <c:v>95.4</c:v>
                </c:pt>
                <c:pt idx="1">
                  <c:v>79</c:v>
                </c:pt>
                <c:pt idx="2">
                  <c:v>80.8</c:v>
                </c:pt>
                <c:pt idx="3">
                  <c:v>91.2</c:v>
                </c:pt>
                <c:pt idx="4">
                  <c:v>86.7</c:v>
                </c:pt>
                <c:pt idx="5">
                  <c:v>91.8</c:v>
                </c:pt>
                <c:pt idx="6">
                  <c:v>82.6</c:v>
                </c:pt>
                <c:pt idx="7">
                  <c:v>84</c:v>
                </c:pt>
                <c:pt idx="8">
                  <c:v>86.2</c:v>
                </c:pt>
                <c:pt idx="9">
                  <c:v>80.5</c:v>
                </c:pt>
                <c:pt idx="10">
                  <c:v>91.7</c:v>
                </c:pt>
                <c:pt idx="11">
                  <c:v>88</c:v>
                </c:pt>
                <c:pt idx="12">
                  <c:v>99.8</c:v>
                </c:pt>
                <c:pt idx="13">
                  <c:v>98</c:v>
                </c:pt>
                <c:pt idx="14">
                  <c:v>87.2</c:v>
                </c:pt>
                <c:pt idx="15">
                  <c:v>96.6</c:v>
                </c:pt>
                <c:pt idx="16">
                  <c:v>93.9</c:v>
                </c:pt>
                <c:pt idx="17">
                  <c:v>95.7</c:v>
                </c:pt>
                <c:pt idx="18">
                  <c:v>82.2</c:v>
                </c:pt>
                <c:pt idx="19">
                  <c:v>97.8</c:v>
                </c:pt>
                <c:pt idx="20">
                  <c:v>92.2</c:v>
                </c:pt>
                <c:pt idx="21">
                  <c:v>80.7</c:v>
                </c:pt>
                <c:pt idx="22">
                  <c:v>90.4</c:v>
                </c:pt>
                <c:pt idx="23">
                  <c:v>84.4</c:v>
                </c:pt>
                <c:pt idx="24">
                  <c:v>98.7</c:v>
                </c:pt>
                <c:pt idx="25">
                  <c:v>98</c:v>
                </c:pt>
                <c:pt idx="26">
                  <c:v>97.7</c:v>
                </c:pt>
                <c:pt idx="27">
                  <c:v>98.8</c:v>
                </c:pt>
                <c:pt idx="28">
                  <c:v>89.4</c:v>
                </c:pt>
                <c:pt idx="29">
                  <c:v>63.6</c:v>
                </c:pt>
                <c:pt idx="30">
                  <c:v>93.6</c:v>
                </c:pt>
                <c:pt idx="31">
                  <c:v>79.3</c:v>
                </c:pt>
                <c:pt idx="32">
                  <c:v>86.1</c:v>
                </c:pt>
                <c:pt idx="33">
                  <c:v>87.9</c:v>
                </c:pt>
                <c:pt idx="34">
                  <c:v>86.6</c:v>
                </c:pt>
                <c:pt idx="35">
                  <c:v>60.4</c:v>
                </c:pt>
                <c:pt idx="36">
                  <c:v>76.599999999999994</c:v>
                </c:pt>
                <c:pt idx="37">
                  <c:v>78.099999999999994</c:v>
                </c:pt>
                <c:pt idx="38">
                  <c:v>72.5</c:v>
                </c:pt>
                <c:pt idx="39">
                  <c:v>92.1</c:v>
                </c:pt>
                <c:pt idx="40">
                  <c:v>82.8</c:v>
                </c:pt>
                <c:pt idx="41">
                  <c:v>80.2</c:v>
                </c:pt>
                <c:pt idx="42">
                  <c:v>86.8</c:v>
                </c:pt>
                <c:pt idx="43">
                  <c:v>75.8</c:v>
                </c:pt>
                <c:pt idx="44">
                  <c:v>85.1</c:v>
                </c:pt>
                <c:pt idx="45">
                  <c:v>80.099999999999994</c:v>
                </c:pt>
                <c:pt idx="46">
                  <c:v>85.6</c:v>
                </c:pt>
              </c:numCache>
            </c:numRef>
          </c:val>
          <c:extLst>
            <c:ext xmlns:c16="http://schemas.microsoft.com/office/drawing/2014/chart" uri="{C3380CC4-5D6E-409C-BE32-E72D297353CC}">
              <c16:uniqueId val="{00000000-19E7-4DE0-A318-EC63122A042E}"/>
            </c:ext>
          </c:extLst>
        </c:ser>
        <c:dLbls>
          <c:showLegendKey val="0"/>
          <c:showVal val="0"/>
          <c:showCatName val="0"/>
          <c:showSerName val="0"/>
          <c:showPercent val="0"/>
          <c:showBubbleSize val="0"/>
        </c:dLbls>
        <c:gapWidth val="219"/>
        <c:overlap val="-27"/>
        <c:axId val="172620800"/>
        <c:axId val="172626688"/>
      </c:barChart>
      <c:catAx>
        <c:axId val="1726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6688"/>
        <c:crosses val="autoZero"/>
        <c:auto val="1"/>
        <c:lblAlgn val="ctr"/>
        <c:lblOffset val="100"/>
        <c:noMultiLvlLbl val="0"/>
      </c:catAx>
      <c:valAx>
        <c:axId val="17262668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0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50FE-43F9-AC59-A93CF50D64F6}"/>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50FE-43F9-AC59-A93CF50D64F6}"/>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0454-4E27-A61C-30A88FA14BF1}"/>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Sheet1!$N$3:$N$49</c:f>
              <c:numCache>
                <c:formatCode>0.0</c:formatCode>
                <c:ptCount val="47"/>
                <c:pt idx="0">
                  <c:v>58.87</c:v>
                </c:pt>
                <c:pt idx="1">
                  <c:v>63.83</c:v>
                </c:pt>
                <c:pt idx="2">
                  <c:v>67.38</c:v>
                </c:pt>
                <c:pt idx="3">
                  <c:v>56.74</c:v>
                </c:pt>
                <c:pt idx="4">
                  <c:v>62.41</c:v>
                </c:pt>
                <c:pt idx="5">
                  <c:v>60.99</c:v>
                </c:pt>
                <c:pt idx="6">
                  <c:v>47.52</c:v>
                </c:pt>
                <c:pt idx="7">
                  <c:v>26.24</c:v>
                </c:pt>
                <c:pt idx="8">
                  <c:v>64.540000000000006</c:v>
                </c:pt>
                <c:pt idx="9">
                  <c:v>60.28</c:v>
                </c:pt>
                <c:pt idx="10">
                  <c:v>85.11</c:v>
                </c:pt>
                <c:pt idx="11">
                  <c:v>31.21</c:v>
                </c:pt>
                <c:pt idx="12">
                  <c:v>55.32</c:v>
                </c:pt>
                <c:pt idx="13">
                  <c:v>37.590000000000003</c:v>
                </c:pt>
                <c:pt idx="14">
                  <c:v>32.619999999999997</c:v>
                </c:pt>
                <c:pt idx="15">
                  <c:v>19.86</c:v>
                </c:pt>
                <c:pt idx="16">
                  <c:v>55.32</c:v>
                </c:pt>
                <c:pt idx="17">
                  <c:v>26.24</c:v>
                </c:pt>
                <c:pt idx="18">
                  <c:v>58.87</c:v>
                </c:pt>
                <c:pt idx="19">
                  <c:v>65.25</c:v>
                </c:pt>
                <c:pt idx="20">
                  <c:v>37.590000000000003</c:v>
                </c:pt>
                <c:pt idx="21">
                  <c:v>58.87</c:v>
                </c:pt>
                <c:pt idx="22">
                  <c:v>39.72</c:v>
                </c:pt>
                <c:pt idx="23">
                  <c:v>29.79</c:v>
                </c:pt>
                <c:pt idx="24">
                  <c:v>55.32</c:v>
                </c:pt>
                <c:pt idx="25">
                  <c:v>59.57</c:v>
                </c:pt>
                <c:pt idx="26">
                  <c:v>53.19</c:v>
                </c:pt>
                <c:pt idx="27">
                  <c:v>41.13</c:v>
                </c:pt>
                <c:pt idx="28">
                  <c:v>86.52</c:v>
                </c:pt>
                <c:pt idx="29">
                  <c:v>42.55</c:v>
                </c:pt>
                <c:pt idx="30">
                  <c:v>70.92</c:v>
                </c:pt>
                <c:pt idx="31">
                  <c:v>58.16</c:v>
                </c:pt>
                <c:pt idx="32">
                  <c:v>19.149999999999999</c:v>
                </c:pt>
                <c:pt idx="33">
                  <c:v>22.7</c:v>
                </c:pt>
                <c:pt idx="34">
                  <c:v>19.149999999999999</c:v>
                </c:pt>
                <c:pt idx="35">
                  <c:v>43.26</c:v>
                </c:pt>
                <c:pt idx="36">
                  <c:v>31.91</c:v>
                </c:pt>
                <c:pt idx="37">
                  <c:v>31.91</c:v>
                </c:pt>
                <c:pt idx="38">
                  <c:v>64.540000000000006</c:v>
                </c:pt>
                <c:pt idx="39">
                  <c:v>51.06</c:v>
                </c:pt>
                <c:pt idx="40">
                  <c:v>54.61</c:v>
                </c:pt>
                <c:pt idx="41">
                  <c:v>70.209999999999994</c:v>
                </c:pt>
                <c:pt idx="42">
                  <c:v>60.99</c:v>
                </c:pt>
                <c:pt idx="43">
                  <c:v>26.24</c:v>
                </c:pt>
                <c:pt idx="44">
                  <c:v>46.1</c:v>
                </c:pt>
                <c:pt idx="45">
                  <c:v>82.98</c:v>
                </c:pt>
                <c:pt idx="46">
                  <c:v>71.63</c:v>
                </c:pt>
              </c:numCache>
            </c:numRef>
          </c:val>
          <c:extLst>
            <c:ext xmlns:c16="http://schemas.microsoft.com/office/drawing/2014/chart" uri="{C3380CC4-5D6E-409C-BE32-E72D297353CC}">
              <c16:uniqueId val="{00000000-0454-4E27-A61C-30A88FA14BF1}"/>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6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715656565656567E-2"/>
          <c:y val="0.16155213608435146"/>
          <c:w val="0.84822525252525249"/>
          <c:h val="0.59753969562757048"/>
        </c:manualLayout>
      </c:layout>
      <c:radarChart>
        <c:radarStyle val="marker"/>
        <c:varyColors val="0"/>
        <c:ser>
          <c:idx val="0"/>
          <c:order val="0"/>
          <c:tx>
            <c:strRef>
              <c:f>全体!$D$1</c:f>
              <c:strCache>
                <c:ptCount val="1"/>
                <c:pt idx="0">
                  <c:v>東 京 都</c:v>
                </c:pt>
              </c:strCache>
            </c:strRef>
          </c:tx>
          <c:spPr>
            <a:ln w="28575" cap="rnd">
              <a:solidFill>
                <a:srgbClr val="00B0F0"/>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全体!$D$70:$D$72</c:f>
              <c:numCache>
                <c:formatCode>General</c:formatCode>
                <c:ptCount val="3"/>
                <c:pt idx="0">
                  <c:v>57.45</c:v>
                </c:pt>
                <c:pt idx="1">
                  <c:v>8.51</c:v>
                </c:pt>
                <c:pt idx="2">
                  <c:v>100</c:v>
                </c:pt>
              </c:numCache>
            </c:numRef>
          </c:val>
          <c:extLst>
            <c:ext xmlns:c16="http://schemas.microsoft.com/office/drawing/2014/chart" uri="{C3380CC4-5D6E-409C-BE32-E72D297353CC}">
              <c16:uniqueId val="{00000000-F929-498A-B6A5-44E0EED76150}"/>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全体!$E$70:$E$72</c:f>
              <c:numCache>
                <c:formatCode>General</c:formatCode>
                <c:ptCount val="3"/>
                <c:pt idx="0">
                  <c:v>31.91</c:v>
                </c:pt>
                <c:pt idx="1">
                  <c:v>27.66</c:v>
                </c:pt>
                <c:pt idx="2">
                  <c:v>59.57</c:v>
                </c:pt>
              </c:numCache>
            </c:numRef>
          </c:val>
          <c:extLst>
            <c:ext xmlns:c16="http://schemas.microsoft.com/office/drawing/2014/chart" uri="{C3380CC4-5D6E-409C-BE32-E72D297353CC}">
              <c16:uniqueId val="{00000001-F929-498A-B6A5-44E0EED76150}"/>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全体!$F$70:$F$72</c:f>
              <c:numCache>
                <c:formatCode>General</c:formatCode>
                <c:ptCount val="3"/>
                <c:pt idx="0">
                  <c:v>61.7</c:v>
                </c:pt>
                <c:pt idx="1">
                  <c:v>17.02</c:v>
                </c:pt>
                <c:pt idx="2">
                  <c:v>80.849999999999994</c:v>
                </c:pt>
              </c:numCache>
            </c:numRef>
          </c:val>
          <c:extLst>
            <c:ext xmlns:c16="http://schemas.microsoft.com/office/drawing/2014/chart" uri="{C3380CC4-5D6E-409C-BE32-E72D297353CC}">
              <c16:uniqueId val="{00000002-F929-498A-B6A5-44E0EED76150}"/>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全体!$G$70:$G$72</c:f>
              <c:numCache>
                <c:formatCode>General</c:formatCode>
                <c:ptCount val="3"/>
                <c:pt idx="0">
                  <c:v>50</c:v>
                </c:pt>
                <c:pt idx="1">
                  <c:v>50</c:v>
                </c:pt>
                <c:pt idx="2">
                  <c:v>50</c:v>
                </c:pt>
              </c:numCache>
            </c:numRef>
          </c:val>
          <c:extLst>
            <c:ext xmlns:c16="http://schemas.microsoft.com/office/drawing/2014/chart" uri="{C3380CC4-5D6E-409C-BE32-E72D297353CC}">
              <c16:uniqueId val="{00000003-F929-498A-B6A5-44E0EED7615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D4D9-41E6-9AA4-D859226B765E}"/>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D4D9-41E6-9AA4-D859226B765E}"/>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D4D9-41E6-9AA4-D859226B765E}"/>
              </c:ext>
            </c:extLst>
          </c:dPt>
          <c:cat>
            <c:strRef>
              <c:f>再生可能エネ全体!$H$10:$H$56</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再生可能エネ全体!$I$10:$I$56</c:f>
              <c:numCache>
                <c:formatCode>General</c:formatCode>
                <c:ptCount val="47"/>
                <c:pt idx="0">
                  <c:v>40943</c:v>
                </c:pt>
                <c:pt idx="1">
                  <c:v>13744</c:v>
                </c:pt>
                <c:pt idx="2">
                  <c:v>30829</c:v>
                </c:pt>
                <c:pt idx="3">
                  <c:v>62306</c:v>
                </c:pt>
                <c:pt idx="4">
                  <c:v>8243</c:v>
                </c:pt>
                <c:pt idx="5">
                  <c:v>15568</c:v>
                </c:pt>
                <c:pt idx="6">
                  <c:v>61154</c:v>
                </c:pt>
                <c:pt idx="7">
                  <c:v>107573</c:v>
                </c:pt>
                <c:pt idx="8">
                  <c:v>86025</c:v>
                </c:pt>
                <c:pt idx="9">
                  <c:v>86163</c:v>
                </c:pt>
                <c:pt idx="10">
                  <c:v>161553</c:v>
                </c:pt>
                <c:pt idx="11">
                  <c:v>132351</c:v>
                </c:pt>
                <c:pt idx="12">
                  <c:v>110130</c:v>
                </c:pt>
                <c:pt idx="13">
                  <c:v>122172</c:v>
                </c:pt>
                <c:pt idx="14">
                  <c:v>19515</c:v>
                </c:pt>
                <c:pt idx="15">
                  <c:v>16817</c:v>
                </c:pt>
                <c:pt idx="16">
                  <c:v>16274</c:v>
                </c:pt>
                <c:pt idx="17">
                  <c:v>12924</c:v>
                </c:pt>
                <c:pt idx="18">
                  <c:v>38115</c:v>
                </c:pt>
                <c:pt idx="19">
                  <c:v>97586</c:v>
                </c:pt>
                <c:pt idx="20">
                  <c:v>77814</c:v>
                </c:pt>
                <c:pt idx="21">
                  <c:v>144978</c:v>
                </c:pt>
                <c:pt idx="22">
                  <c:v>222921</c:v>
                </c:pt>
                <c:pt idx="23">
                  <c:v>71234</c:v>
                </c:pt>
                <c:pt idx="24">
                  <c:v>53593</c:v>
                </c:pt>
                <c:pt idx="25">
                  <c:v>47036</c:v>
                </c:pt>
                <c:pt idx="26">
                  <c:v>118244</c:v>
                </c:pt>
                <c:pt idx="27">
                  <c:v>127200</c:v>
                </c:pt>
                <c:pt idx="28">
                  <c:v>38612</c:v>
                </c:pt>
                <c:pt idx="29">
                  <c:v>32334</c:v>
                </c:pt>
                <c:pt idx="30">
                  <c:v>13823</c:v>
                </c:pt>
                <c:pt idx="31">
                  <c:v>17179</c:v>
                </c:pt>
                <c:pt idx="32">
                  <c:v>80369</c:v>
                </c:pt>
                <c:pt idx="33">
                  <c:v>88233</c:v>
                </c:pt>
                <c:pt idx="34">
                  <c:v>48800</c:v>
                </c:pt>
                <c:pt idx="35">
                  <c:v>24632</c:v>
                </c:pt>
                <c:pt idx="36">
                  <c:v>35722</c:v>
                </c:pt>
                <c:pt idx="37">
                  <c:v>45380</c:v>
                </c:pt>
                <c:pt idx="38">
                  <c:v>21389</c:v>
                </c:pt>
                <c:pt idx="39">
                  <c:v>131840</c:v>
                </c:pt>
                <c:pt idx="40">
                  <c:v>38681</c:v>
                </c:pt>
                <c:pt idx="41">
                  <c:v>45211</c:v>
                </c:pt>
                <c:pt idx="42">
                  <c:v>74085</c:v>
                </c:pt>
                <c:pt idx="43">
                  <c:v>46899</c:v>
                </c:pt>
                <c:pt idx="44">
                  <c:v>52736</c:v>
                </c:pt>
                <c:pt idx="45">
                  <c:v>64475</c:v>
                </c:pt>
                <c:pt idx="46">
                  <c:v>29716</c:v>
                </c:pt>
              </c:numCache>
            </c:numRef>
          </c:val>
          <c:extLst>
            <c:ext xmlns:c16="http://schemas.microsoft.com/office/drawing/2014/chart" uri="{C3380CC4-5D6E-409C-BE32-E72D297353CC}">
              <c16:uniqueId val="{00000006-D4D9-41E6-9AA4-D859226B765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34DB-4817-9ECB-6D0A1F26C948}"/>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34DB-4817-9ECB-6D0A1F26C948}"/>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34DB-4817-9ECB-6D0A1F26C948}"/>
              </c:ext>
            </c:extLst>
          </c:dPt>
          <c:cat>
            <c:strRef>
              <c:f>喫煙率!$B$11:$B$57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喫煙率!$C$11:$C$57</c:f>
              <c:numCache>
                <c:formatCode>0_ ;[Red]\-0\ </c:formatCode>
                <c:ptCount val="47"/>
                <c:pt idx="0">
                  <c:v>612377.42720745876</c:v>
                </c:pt>
                <c:pt idx="1">
                  <c:v>137746.16299746998</c:v>
                </c:pt>
                <c:pt idx="2" formatCode="General">
                  <c:v>102594</c:v>
                </c:pt>
                <c:pt idx="3">
                  <c:v>237559.81634404918</c:v>
                </c:pt>
                <c:pt idx="4">
                  <c:v>88075.774929592968</c:v>
                </c:pt>
                <c:pt idx="5" formatCode="General">
                  <c:v>71550</c:v>
                </c:pt>
                <c:pt idx="6" formatCode="General">
                  <c:v>150073</c:v>
                </c:pt>
                <c:pt idx="7" formatCode="General">
                  <c:v>631248</c:v>
                </c:pt>
                <c:pt idx="8" formatCode="General">
                  <c:v>162474</c:v>
                </c:pt>
                <c:pt idx="9" formatCode="General">
                  <c:v>151655</c:v>
                </c:pt>
                <c:pt idx="10" formatCode="#,##0">
                  <c:v>360323</c:v>
                </c:pt>
                <c:pt idx="11" formatCode="#,##0">
                  <c:v>1377636</c:v>
                </c:pt>
                <c:pt idx="12">
                  <c:v>714558.54458189185</c:v>
                </c:pt>
                <c:pt idx="13" formatCode="#,##0">
                  <c:v>962180</c:v>
                </c:pt>
                <c:pt idx="14" formatCode="#,##0">
                  <c:v>225547</c:v>
                </c:pt>
                <c:pt idx="15" formatCode="#,##0">
                  <c:v>100876</c:v>
                </c:pt>
                <c:pt idx="16" formatCode="#,##0">
                  <c:v>80954</c:v>
                </c:pt>
                <c:pt idx="17" formatCode="#,##0">
                  <c:v>72052</c:v>
                </c:pt>
                <c:pt idx="18">
                  <c:v>55308.497683262984</c:v>
                </c:pt>
                <c:pt idx="19" formatCode="#,##0">
                  <c:v>140879</c:v>
                </c:pt>
                <c:pt idx="20" formatCode="#,##0">
                  <c:v>174085</c:v>
                </c:pt>
                <c:pt idx="21" formatCode="#,##0">
                  <c:v>309736</c:v>
                </c:pt>
                <c:pt idx="22" formatCode="#,##0">
                  <c:v>789287</c:v>
                </c:pt>
                <c:pt idx="23" formatCode="#,##0">
                  <c:v>461663</c:v>
                </c:pt>
                <c:pt idx="24" formatCode="#,##0">
                  <c:v>129212</c:v>
                </c:pt>
                <c:pt idx="25" formatCode="#,##0">
                  <c:v>149081</c:v>
                </c:pt>
                <c:pt idx="26" formatCode="#,##0">
                  <c:v>699567</c:v>
                </c:pt>
                <c:pt idx="27" formatCode="#,##0">
                  <c:v>616413</c:v>
                </c:pt>
                <c:pt idx="28" formatCode="#,##0">
                  <c:v>67714</c:v>
                </c:pt>
                <c:pt idx="29" formatCode="#,##0">
                  <c:v>221815</c:v>
                </c:pt>
                <c:pt idx="30" formatCode="#,##0">
                  <c:v>45992</c:v>
                </c:pt>
                <c:pt idx="31" formatCode="#,##0">
                  <c:v>47265</c:v>
                </c:pt>
                <c:pt idx="32">
                  <c:v>677042.74656778679</c:v>
                </c:pt>
                <c:pt idx="33" formatCode="#,##0">
                  <c:v>477457</c:v>
                </c:pt>
                <c:pt idx="34" formatCode="#,##0">
                  <c:v>580724</c:v>
                </c:pt>
                <c:pt idx="35" formatCode="#,##0">
                  <c:v>57087</c:v>
                </c:pt>
                <c:pt idx="36" formatCode="#,##0">
                  <c:v>97583</c:v>
                </c:pt>
                <c:pt idx="37" formatCode="#,##0">
                  <c:v>289303</c:v>
                </c:pt>
                <c:pt idx="38" formatCode="#,##0">
                  <c:v>51633</c:v>
                </c:pt>
                <c:pt idx="39" formatCode="#,##0">
                  <c:v>483685</c:v>
                </c:pt>
                <c:pt idx="40" formatCode="#,##0">
                  <c:v>64881</c:v>
                </c:pt>
                <c:pt idx="41" formatCode="#,##0">
                  <c:v>73330</c:v>
                </c:pt>
                <c:pt idx="42" formatCode="#,##0">
                  <c:v>113307</c:v>
                </c:pt>
                <c:pt idx="43" formatCode="#,##0">
                  <c:v>477303</c:v>
                </c:pt>
                <c:pt idx="44" formatCode="#,##0">
                  <c:v>92417</c:v>
                </c:pt>
                <c:pt idx="45" formatCode="#,##0">
                  <c:v>99920</c:v>
                </c:pt>
                <c:pt idx="46" formatCode="#,##0">
                  <c:v>67313</c:v>
                </c:pt>
              </c:numCache>
            </c:numRef>
          </c:val>
          <c:extLst>
            <c:ext xmlns:c16="http://schemas.microsoft.com/office/drawing/2014/chart" uri="{C3380CC4-5D6E-409C-BE32-E72D297353CC}">
              <c16:uniqueId val="{00000006-34DB-4817-9ECB-6D0A1F26C948}"/>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05D3-428B-81FD-635558CAFAB3}"/>
              </c:ext>
            </c:extLst>
          </c:dPt>
          <c:dPt>
            <c:idx val="22"/>
            <c:invertIfNegative val="0"/>
            <c:bubble3D val="0"/>
            <c:spPr>
              <a:ln w="15875">
                <a:solidFill>
                  <a:srgbClr val="FF0000"/>
                </a:solidFill>
              </a:ln>
            </c:spPr>
            <c:extLst>
              <c:ext xmlns:c16="http://schemas.microsoft.com/office/drawing/2014/chart" uri="{C3380CC4-5D6E-409C-BE32-E72D297353CC}">
                <c16:uniqueId val="{00000003-05D3-428B-81FD-635558CAFAB3}"/>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05D3-428B-81FD-635558CAFAB3}"/>
              </c:ext>
            </c:extLst>
          </c:dPt>
          <c:cat>
            <c:strRef>
              <c:f>正答率!$B$10:$B$56</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正答率!$C$10:$C$56</c:f>
              <c:numCache>
                <c:formatCode>0.0_);[Red]\(0.0\)</c:formatCode>
                <c:ptCount val="47"/>
                <c:pt idx="0">
                  <c:v>23.7</c:v>
                </c:pt>
                <c:pt idx="1">
                  <c:v>16.7</c:v>
                </c:pt>
                <c:pt idx="2">
                  <c:v>13.3</c:v>
                </c:pt>
                <c:pt idx="3">
                  <c:v>14.3</c:v>
                </c:pt>
                <c:pt idx="4">
                  <c:v>12.5</c:v>
                </c:pt>
                <c:pt idx="5">
                  <c:v>8.8000000000000007</c:v>
                </c:pt>
                <c:pt idx="6">
                  <c:v>13.2</c:v>
                </c:pt>
                <c:pt idx="7">
                  <c:v>12.2</c:v>
                </c:pt>
                <c:pt idx="8">
                  <c:v>12.1</c:v>
                </c:pt>
                <c:pt idx="9">
                  <c:v>12.3</c:v>
                </c:pt>
                <c:pt idx="10">
                  <c:v>13.2</c:v>
                </c:pt>
                <c:pt idx="11">
                  <c:v>12.6</c:v>
                </c:pt>
                <c:pt idx="12">
                  <c:v>15.9</c:v>
                </c:pt>
                <c:pt idx="13">
                  <c:v>14.5</c:v>
                </c:pt>
                <c:pt idx="14">
                  <c:v>10.3</c:v>
                </c:pt>
                <c:pt idx="15">
                  <c:v>9.5</c:v>
                </c:pt>
                <c:pt idx="16">
                  <c:v>10.7</c:v>
                </c:pt>
                <c:pt idx="17">
                  <c:v>8.6</c:v>
                </c:pt>
                <c:pt idx="18">
                  <c:v>11.5</c:v>
                </c:pt>
                <c:pt idx="19">
                  <c:v>11.1</c:v>
                </c:pt>
                <c:pt idx="20">
                  <c:v>9.9</c:v>
                </c:pt>
                <c:pt idx="21">
                  <c:v>11</c:v>
                </c:pt>
                <c:pt idx="22">
                  <c:v>12.9</c:v>
                </c:pt>
                <c:pt idx="23">
                  <c:v>11.9</c:v>
                </c:pt>
                <c:pt idx="24">
                  <c:v>11.4</c:v>
                </c:pt>
                <c:pt idx="25">
                  <c:v>17.7</c:v>
                </c:pt>
                <c:pt idx="26">
                  <c:v>20.399999999999999</c:v>
                </c:pt>
                <c:pt idx="27">
                  <c:v>15.7</c:v>
                </c:pt>
                <c:pt idx="28">
                  <c:v>14.2</c:v>
                </c:pt>
                <c:pt idx="29">
                  <c:v>14.3</c:v>
                </c:pt>
                <c:pt idx="30">
                  <c:v>13</c:v>
                </c:pt>
                <c:pt idx="31">
                  <c:v>11.6</c:v>
                </c:pt>
                <c:pt idx="32">
                  <c:v>13.6</c:v>
                </c:pt>
                <c:pt idx="33">
                  <c:v>16</c:v>
                </c:pt>
                <c:pt idx="34">
                  <c:v>16.399999999999999</c:v>
                </c:pt>
                <c:pt idx="35">
                  <c:v>15.1</c:v>
                </c:pt>
                <c:pt idx="36">
                  <c:v>14.3</c:v>
                </c:pt>
                <c:pt idx="37">
                  <c:v>17.5</c:v>
                </c:pt>
                <c:pt idx="38">
                  <c:v>19.5</c:v>
                </c:pt>
                <c:pt idx="39">
                  <c:v>18.5</c:v>
                </c:pt>
                <c:pt idx="40">
                  <c:v>11.8</c:v>
                </c:pt>
                <c:pt idx="41">
                  <c:v>19.3</c:v>
                </c:pt>
                <c:pt idx="42">
                  <c:v>15.3</c:v>
                </c:pt>
                <c:pt idx="43">
                  <c:v>15.9</c:v>
                </c:pt>
                <c:pt idx="44">
                  <c:v>18</c:v>
                </c:pt>
                <c:pt idx="45">
                  <c:v>19.3</c:v>
                </c:pt>
                <c:pt idx="46">
                  <c:v>21.1</c:v>
                </c:pt>
              </c:numCache>
            </c:numRef>
          </c:val>
          <c:extLst>
            <c:ext xmlns:c16="http://schemas.microsoft.com/office/drawing/2014/chart" uri="{C3380CC4-5D6E-409C-BE32-E72D297353CC}">
              <c16:uniqueId val="{00000006-05D3-428B-81FD-635558CAFAB3}"/>
            </c:ext>
          </c:extLst>
        </c:ser>
        <c:dLbls>
          <c:showLegendKey val="0"/>
          <c:showVal val="0"/>
          <c:showCatName val="0"/>
          <c:showSerName val="0"/>
          <c:showPercent val="0"/>
          <c:showBubbleSize val="0"/>
        </c:dLbls>
        <c:gapWidth val="219"/>
        <c:overlap val="-27"/>
        <c:axId val="167155200"/>
        <c:axId val="167156736"/>
      </c:barChart>
      <c:catAx>
        <c:axId val="16715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7156736"/>
        <c:crosses val="autoZero"/>
        <c:auto val="1"/>
        <c:lblAlgn val="ctr"/>
        <c:lblOffset val="100"/>
        <c:noMultiLvlLbl val="0"/>
      </c:catAx>
      <c:valAx>
        <c:axId val="167156736"/>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71552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3D07-442E-AB20-AE742C129C13}"/>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3D07-442E-AB20-AE742C129C13}"/>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A49C-468E-B924-206777007410}"/>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Sheet1!$P$3:$P$49</c:f>
              <c:numCache>
                <c:formatCode>0.0</c:formatCode>
                <c:ptCount val="47"/>
                <c:pt idx="0">
                  <c:v>38.08</c:v>
                </c:pt>
                <c:pt idx="1">
                  <c:v>42.6</c:v>
                </c:pt>
                <c:pt idx="2">
                  <c:v>46.92</c:v>
                </c:pt>
                <c:pt idx="3">
                  <c:v>44.76</c:v>
                </c:pt>
                <c:pt idx="4">
                  <c:v>46.92</c:v>
                </c:pt>
                <c:pt idx="5">
                  <c:v>53.28</c:v>
                </c:pt>
                <c:pt idx="6">
                  <c:v>49.86</c:v>
                </c:pt>
                <c:pt idx="7">
                  <c:v>47.69</c:v>
                </c:pt>
                <c:pt idx="8">
                  <c:v>62.17</c:v>
                </c:pt>
                <c:pt idx="9">
                  <c:v>48.68</c:v>
                </c:pt>
                <c:pt idx="10">
                  <c:v>38.200000000000003</c:v>
                </c:pt>
                <c:pt idx="11">
                  <c:v>49.13</c:v>
                </c:pt>
                <c:pt idx="12">
                  <c:v>69.06</c:v>
                </c:pt>
                <c:pt idx="13">
                  <c:v>46.75</c:v>
                </c:pt>
                <c:pt idx="14">
                  <c:v>54.22</c:v>
                </c:pt>
                <c:pt idx="15">
                  <c:v>65.69</c:v>
                </c:pt>
                <c:pt idx="16">
                  <c:v>61.7</c:v>
                </c:pt>
                <c:pt idx="17">
                  <c:v>60.64</c:v>
                </c:pt>
                <c:pt idx="18">
                  <c:v>56.97</c:v>
                </c:pt>
                <c:pt idx="19">
                  <c:v>56.2</c:v>
                </c:pt>
                <c:pt idx="20">
                  <c:v>49.49</c:v>
                </c:pt>
                <c:pt idx="21">
                  <c:v>60.68</c:v>
                </c:pt>
                <c:pt idx="22">
                  <c:v>57.99</c:v>
                </c:pt>
                <c:pt idx="23">
                  <c:v>65.17</c:v>
                </c:pt>
                <c:pt idx="24">
                  <c:v>53.91</c:v>
                </c:pt>
                <c:pt idx="25">
                  <c:v>56.4</c:v>
                </c:pt>
                <c:pt idx="26">
                  <c:v>54.26</c:v>
                </c:pt>
                <c:pt idx="27">
                  <c:v>49.59</c:v>
                </c:pt>
                <c:pt idx="28">
                  <c:v>43.75</c:v>
                </c:pt>
                <c:pt idx="29">
                  <c:v>37.39</c:v>
                </c:pt>
                <c:pt idx="30">
                  <c:v>49.3</c:v>
                </c:pt>
                <c:pt idx="31">
                  <c:v>54.02</c:v>
                </c:pt>
                <c:pt idx="32">
                  <c:v>45.86</c:v>
                </c:pt>
                <c:pt idx="33">
                  <c:v>49.99</c:v>
                </c:pt>
                <c:pt idx="34">
                  <c:v>53.87</c:v>
                </c:pt>
                <c:pt idx="35">
                  <c:v>50.74</c:v>
                </c:pt>
                <c:pt idx="36">
                  <c:v>55.98</c:v>
                </c:pt>
                <c:pt idx="37">
                  <c:v>45.87</c:v>
                </c:pt>
                <c:pt idx="38">
                  <c:v>36.32</c:v>
                </c:pt>
                <c:pt idx="39">
                  <c:v>51.13</c:v>
                </c:pt>
                <c:pt idx="40">
                  <c:v>47.96</c:v>
                </c:pt>
                <c:pt idx="41">
                  <c:v>42.29</c:v>
                </c:pt>
                <c:pt idx="42">
                  <c:v>46.67</c:v>
                </c:pt>
                <c:pt idx="43">
                  <c:v>48.92</c:v>
                </c:pt>
                <c:pt idx="44">
                  <c:v>37.64</c:v>
                </c:pt>
                <c:pt idx="45">
                  <c:v>39.770000000000003</c:v>
                </c:pt>
                <c:pt idx="46">
                  <c:v>32.71</c:v>
                </c:pt>
              </c:numCache>
            </c:numRef>
          </c:val>
          <c:extLst>
            <c:ext xmlns:c16="http://schemas.microsoft.com/office/drawing/2014/chart" uri="{C3380CC4-5D6E-409C-BE32-E72D297353CC}">
              <c16:uniqueId val="{00000000-A49C-468E-B924-206777007410}"/>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全体!$D$59:$D$65</c:f>
              <c:numCache>
                <c:formatCode>General</c:formatCode>
                <c:ptCount val="7"/>
                <c:pt idx="0">
                  <c:v>100</c:v>
                </c:pt>
                <c:pt idx="1">
                  <c:v>95.74</c:v>
                </c:pt>
                <c:pt idx="2">
                  <c:v>100</c:v>
                </c:pt>
                <c:pt idx="3">
                  <c:v>72.34</c:v>
                </c:pt>
                <c:pt idx="4">
                  <c:v>23.4</c:v>
                </c:pt>
                <c:pt idx="5">
                  <c:v>19.149999999999999</c:v>
                </c:pt>
                <c:pt idx="6">
                  <c:v>93.62</c:v>
                </c:pt>
              </c:numCache>
            </c:numRef>
          </c:val>
          <c:extLst>
            <c:ext xmlns:c16="http://schemas.microsoft.com/office/drawing/2014/chart" uri="{C3380CC4-5D6E-409C-BE32-E72D297353CC}">
              <c16:uniqueId val="{00000000-CC8D-4878-941B-9262B8BD4FB4}"/>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全体!$E$59:$E$65</c:f>
              <c:numCache>
                <c:formatCode>General</c:formatCode>
                <c:ptCount val="7"/>
                <c:pt idx="0">
                  <c:v>97.87</c:v>
                </c:pt>
                <c:pt idx="1">
                  <c:v>40.43</c:v>
                </c:pt>
                <c:pt idx="2">
                  <c:v>93.62</c:v>
                </c:pt>
                <c:pt idx="3">
                  <c:v>85.11</c:v>
                </c:pt>
                <c:pt idx="4">
                  <c:v>14.89</c:v>
                </c:pt>
                <c:pt idx="5">
                  <c:v>80.849999999999994</c:v>
                </c:pt>
                <c:pt idx="6">
                  <c:v>89.36</c:v>
                </c:pt>
              </c:numCache>
            </c:numRef>
          </c:val>
          <c:extLst>
            <c:ext xmlns:c16="http://schemas.microsoft.com/office/drawing/2014/chart" uri="{C3380CC4-5D6E-409C-BE32-E72D297353CC}">
              <c16:uniqueId val="{00000001-CC8D-4878-941B-9262B8BD4FB4}"/>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全体!$F$59:$F$65</c:f>
              <c:numCache>
                <c:formatCode>General</c:formatCode>
                <c:ptCount val="7"/>
                <c:pt idx="0">
                  <c:v>95.74</c:v>
                </c:pt>
                <c:pt idx="1">
                  <c:v>17.02</c:v>
                </c:pt>
                <c:pt idx="2">
                  <c:v>95.74</c:v>
                </c:pt>
                <c:pt idx="3">
                  <c:v>4.26</c:v>
                </c:pt>
                <c:pt idx="4">
                  <c:v>2.13</c:v>
                </c:pt>
                <c:pt idx="5">
                  <c:v>87.23</c:v>
                </c:pt>
                <c:pt idx="6">
                  <c:v>95.74</c:v>
                </c:pt>
              </c:numCache>
            </c:numRef>
          </c:val>
          <c:extLst>
            <c:ext xmlns:c16="http://schemas.microsoft.com/office/drawing/2014/chart" uri="{C3380CC4-5D6E-409C-BE32-E72D297353CC}">
              <c16:uniqueId val="{00000002-CC8D-4878-941B-9262B8BD4FB4}"/>
            </c:ext>
          </c:extLst>
        </c:ser>
        <c:ser>
          <c:idx val="3"/>
          <c:order val="3"/>
          <c:tx>
            <c:strRef>
              <c:f>全体!$G$1</c:f>
              <c:strCache>
                <c:ptCount val="1"/>
                <c:pt idx="0">
                  <c:v>平均</c:v>
                </c:pt>
              </c:strCache>
            </c:strRef>
          </c:tx>
          <c:spPr>
            <a:ln w="19050" cap="rnd">
              <a:solidFill>
                <a:schemeClr val="accent4">
                  <a:lumMod val="75000"/>
                </a:schemeClr>
              </a:solidFill>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全体!$G$59:$G$65</c:f>
              <c:numCache>
                <c:formatCode>General</c:formatCode>
                <c:ptCount val="7"/>
                <c:pt idx="0">
                  <c:v>50</c:v>
                </c:pt>
                <c:pt idx="1">
                  <c:v>50</c:v>
                </c:pt>
                <c:pt idx="2">
                  <c:v>50</c:v>
                </c:pt>
                <c:pt idx="3">
                  <c:v>50</c:v>
                </c:pt>
                <c:pt idx="4">
                  <c:v>50</c:v>
                </c:pt>
                <c:pt idx="5">
                  <c:v>50</c:v>
                </c:pt>
                <c:pt idx="6">
                  <c:v>50</c:v>
                </c:pt>
              </c:numCache>
            </c:numRef>
          </c:val>
          <c:extLst>
            <c:ext xmlns:c16="http://schemas.microsoft.com/office/drawing/2014/chart" uri="{C3380CC4-5D6E-409C-BE32-E72D297353CC}">
              <c16:uniqueId val="{00000003-CC8D-4878-941B-9262B8BD4FB4}"/>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グラフ作成用!$B$1</c:f>
              <c:strCache>
                <c:ptCount val="1"/>
                <c:pt idx="0">
                  <c:v>完全失業率</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432-40C5-AD5D-63599451676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432-40C5-AD5D-635994516769}"/>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E432-40C5-AD5D-635994516769}"/>
              </c:ext>
            </c:extLst>
          </c:dPt>
          <c:cat>
            <c:strRef>
              <c:f>グラフ作成用!$A$2:$A$48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グラフ作成用!$B$2:$B$48</c:f>
              <c:numCache>
                <c:formatCode>0.0</c:formatCode>
                <c:ptCount val="47"/>
                <c:pt idx="0">
                  <c:v>2.9</c:v>
                </c:pt>
                <c:pt idx="1">
                  <c:v>2.8</c:v>
                </c:pt>
                <c:pt idx="2">
                  <c:v>1.8</c:v>
                </c:pt>
                <c:pt idx="3">
                  <c:v>2.7</c:v>
                </c:pt>
                <c:pt idx="4">
                  <c:v>2.6</c:v>
                </c:pt>
                <c:pt idx="5">
                  <c:v>1.5</c:v>
                </c:pt>
                <c:pt idx="6">
                  <c:v>2.1</c:v>
                </c:pt>
                <c:pt idx="7">
                  <c:v>2.2000000000000002</c:v>
                </c:pt>
                <c:pt idx="8">
                  <c:v>2</c:v>
                </c:pt>
                <c:pt idx="9">
                  <c:v>2</c:v>
                </c:pt>
                <c:pt idx="10">
                  <c:v>2.4</c:v>
                </c:pt>
                <c:pt idx="11">
                  <c:v>2.2000000000000002</c:v>
                </c:pt>
                <c:pt idx="12">
                  <c:v>2.6</c:v>
                </c:pt>
                <c:pt idx="13">
                  <c:v>2.2999999999999998</c:v>
                </c:pt>
                <c:pt idx="14">
                  <c:v>2.1</c:v>
                </c:pt>
                <c:pt idx="15">
                  <c:v>1.8</c:v>
                </c:pt>
                <c:pt idx="16">
                  <c:v>1.3</c:v>
                </c:pt>
                <c:pt idx="17">
                  <c:v>1.4</c:v>
                </c:pt>
                <c:pt idx="18">
                  <c:v>2</c:v>
                </c:pt>
                <c:pt idx="19">
                  <c:v>1.7</c:v>
                </c:pt>
                <c:pt idx="20">
                  <c:v>1.5</c:v>
                </c:pt>
                <c:pt idx="21">
                  <c:v>1.9</c:v>
                </c:pt>
                <c:pt idx="22">
                  <c:v>1.7</c:v>
                </c:pt>
                <c:pt idx="23">
                  <c:v>1.3</c:v>
                </c:pt>
                <c:pt idx="24">
                  <c:v>2.1</c:v>
                </c:pt>
                <c:pt idx="25">
                  <c:v>2.6</c:v>
                </c:pt>
                <c:pt idx="26">
                  <c:v>3.2</c:v>
                </c:pt>
                <c:pt idx="27">
                  <c:v>2.6</c:v>
                </c:pt>
                <c:pt idx="28">
                  <c:v>2.4</c:v>
                </c:pt>
                <c:pt idx="29">
                  <c:v>1.9</c:v>
                </c:pt>
                <c:pt idx="30">
                  <c:v>2</c:v>
                </c:pt>
                <c:pt idx="31">
                  <c:v>1.4</c:v>
                </c:pt>
                <c:pt idx="32">
                  <c:v>2.2999999999999998</c:v>
                </c:pt>
                <c:pt idx="33">
                  <c:v>2.4</c:v>
                </c:pt>
                <c:pt idx="34">
                  <c:v>1.8</c:v>
                </c:pt>
                <c:pt idx="35">
                  <c:v>1.9</c:v>
                </c:pt>
                <c:pt idx="36">
                  <c:v>2.2000000000000002</c:v>
                </c:pt>
                <c:pt idx="37">
                  <c:v>1.7</c:v>
                </c:pt>
                <c:pt idx="38">
                  <c:v>2.2000000000000002</c:v>
                </c:pt>
                <c:pt idx="39">
                  <c:v>2.9</c:v>
                </c:pt>
                <c:pt idx="40">
                  <c:v>1.6</c:v>
                </c:pt>
                <c:pt idx="41">
                  <c:v>2.2000000000000002</c:v>
                </c:pt>
                <c:pt idx="42">
                  <c:v>2.7</c:v>
                </c:pt>
                <c:pt idx="43">
                  <c:v>2.2000000000000002</c:v>
                </c:pt>
                <c:pt idx="44">
                  <c:v>1.4</c:v>
                </c:pt>
                <c:pt idx="45">
                  <c:v>2.4</c:v>
                </c:pt>
                <c:pt idx="46">
                  <c:v>3.4</c:v>
                </c:pt>
              </c:numCache>
            </c:numRef>
          </c:val>
          <c:extLst>
            <c:ext xmlns:c16="http://schemas.microsoft.com/office/drawing/2014/chart" uri="{C3380CC4-5D6E-409C-BE32-E72D297353CC}">
              <c16:uniqueId val="{00000006-E432-40C5-AD5D-635994516769}"/>
            </c:ext>
          </c:extLst>
        </c:ser>
        <c:dLbls>
          <c:showLegendKey val="0"/>
          <c:showVal val="0"/>
          <c:showCatName val="0"/>
          <c:showSerName val="0"/>
          <c:showPercent val="0"/>
          <c:showBubbleSize val="0"/>
        </c:dLbls>
        <c:gapWidth val="219"/>
        <c:overlap val="-27"/>
        <c:axId val="521704767"/>
        <c:axId val="521706015"/>
      </c:barChart>
      <c:catAx>
        <c:axId val="52170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521706015"/>
        <c:crosses val="autoZero"/>
        <c:auto val="1"/>
        <c:lblAlgn val="ctr"/>
        <c:lblOffset val="100"/>
        <c:noMultiLvlLbl val="0"/>
      </c:catAx>
      <c:valAx>
        <c:axId val="5217060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704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グラフ用!$B$1</c:f>
              <c:strCache>
                <c:ptCount val="1"/>
                <c:pt idx="0">
                  <c:v>2015</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450F-4AAD-A05F-195F188E8B50}"/>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450F-4AAD-A05F-195F188E8B50}"/>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450F-4AAD-A05F-195F188E8B50}"/>
              </c:ext>
            </c:extLst>
          </c:dPt>
          <c:cat>
            <c:strRef>
              <c:f>グラフ用!$A$2:$A$48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グラフ用!$B$2:$B$48</c:f>
              <c:numCache>
                <c:formatCode>General</c:formatCode>
                <c:ptCount val="47"/>
                <c:pt idx="0">
                  <c:v>2589.4101398192738</c:v>
                </c:pt>
                <c:pt idx="1">
                  <c:v>2462.0287174234577</c:v>
                </c:pt>
                <c:pt idx="2">
                  <c:v>2760.3732121282219</c:v>
                </c:pt>
                <c:pt idx="3">
                  <c:v>2986.59496404943</c:v>
                </c:pt>
                <c:pt idx="4">
                  <c:v>2419.513272649614</c:v>
                </c:pt>
                <c:pt idx="5">
                  <c:v>2677.0318473944535</c:v>
                </c:pt>
                <c:pt idx="6">
                  <c:v>2941.422301217478</c:v>
                </c:pt>
                <c:pt idx="7">
                  <c:v>3078.7054812929555</c:v>
                </c:pt>
                <c:pt idx="8">
                  <c:v>3480.9809269825832</c:v>
                </c:pt>
                <c:pt idx="9">
                  <c:v>3145.1040613446253</c:v>
                </c:pt>
                <c:pt idx="10">
                  <c:v>2977.1391697885128</c:v>
                </c:pt>
                <c:pt idx="11">
                  <c:v>2919.6593550095731</c:v>
                </c:pt>
                <c:pt idx="12">
                  <c:v>5378.2650751139199</c:v>
                </c:pt>
                <c:pt idx="13">
                  <c:v>2986.3644442262694</c:v>
                </c:pt>
                <c:pt idx="14">
                  <c:v>2777.7798030086828</c:v>
                </c:pt>
                <c:pt idx="15">
                  <c:v>3372.8683857124638</c:v>
                </c:pt>
                <c:pt idx="16">
                  <c:v>2949.1823280254557</c:v>
                </c:pt>
                <c:pt idx="17">
                  <c:v>3195.7991204209775</c:v>
                </c:pt>
                <c:pt idx="18">
                  <c:v>2784.9711951900158</c:v>
                </c:pt>
                <c:pt idx="19">
                  <c:v>2926.9307662840361</c:v>
                </c:pt>
                <c:pt idx="20">
                  <c:v>2755.3008189859456</c:v>
                </c:pt>
                <c:pt idx="21">
                  <c:v>3315.8961220764236</c:v>
                </c:pt>
                <c:pt idx="22">
                  <c:v>3677.37916550405</c:v>
                </c:pt>
                <c:pt idx="23">
                  <c:v>3555.9807584814948</c:v>
                </c:pt>
                <c:pt idx="24">
                  <c:v>3057.5115576580633</c:v>
                </c:pt>
                <c:pt idx="25">
                  <c:v>2942.3192955129057</c:v>
                </c:pt>
                <c:pt idx="26">
                  <c:v>3127.0376082545199</c:v>
                </c:pt>
                <c:pt idx="27">
                  <c:v>2752.4851846498518</c:v>
                </c:pt>
                <c:pt idx="28">
                  <c:v>2493.6920772020558</c:v>
                </c:pt>
                <c:pt idx="29">
                  <c:v>2737.7796734881103</c:v>
                </c:pt>
                <c:pt idx="30">
                  <c:v>2249.0997330152536</c:v>
                </c:pt>
                <c:pt idx="31">
                  <c:v>2646.9874069636148</c:v>
                </c:pt>
                <c:pt idx="32">
                  <c:v>2744.4217483509192</c:v>
                </c:pt>
                <c:pt idx="33">
                  <c:v>3074.1324688202139</c:v>
                </c:pt>
                <c:pt idx="34">
                  <c:v>2773.8360922284655</c:v>
                </c:pt>
                <c:pt idx="35">
                  <c:v>2921.4921142784551</c:v>
                </c:pt>
                <c:pt idx="36">
                  <c:v>2924.6596460175178</c:v>
                </c:pt>
                <c:pt idx="37">
                  <c:v>2534.7825898638671</c:v>
                </c:pt>
                <c:pt idx="38">
                  <c:v>2531.9727685657635</c:v>
                </c:pt>
                <c:pt idx="39">
                  <c:v>2723.7531059151365</c:v>
                </c:pt>
                <c:pt idx="40">
                  <c:v>2411.5031603012371</c:v>
                </c:pt>
                <c:pt idx="41">
                  <c:v>2387.5297980593773</c:v>
                </c:pt>
                <c:pt idx="42">
                  <c:v>2437.729331474608</c:v>
                </c:pt>
                <c:pt idx="43">
                  <c:v>2618.873774154662</c:v>
                </c:pt>
                <c:pt idx="44">
                  <c:v>2314.8824937571835</c:v>
                </c:pt>
                <c:pt idx="45">
                  <c:v>2384.2681944961009</c:v>
                </c:pt>
                <c:pt idx="46">
                  <c:v>2165.5152256680194</c:v>
                </c:pt>
              </c:numCache>
            </c:numRef>
          </c:val>
          <c:extLst>
            <c:ext xmlns:c16="http://schemas.microsoft.com/office/drawing/2014/chart" uri="{C3380CC4-5D6E-409C-BE32-E72D297353CC}">
              <c16:uniqueId val="{00000006-450F-4AAD-A05F-195F188E8B50}"/>
            </c:ext>
          </c:extLst>
        </c:ser>
        <c:dLbls>
          <c:showLegendKey val="0"/>
          <c:showVal val="0"/>
          <c:showCatName val="0"/>
          <c:showSerName val="0"/>
          <c:showPercent val="0"/>
          <c:showBubbleSize val="0"/>
        </c:dLbls>
        <c:gapWidth val="219"/>
        <c:overlap val="-27"/>
        <c:axId val="350840912"/>
        <c:axId val="350841744"/>
      </c:barChart>
      <c:catAx>
        <c:axId val="35084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350841744"/>
        <c:crosses val="autoZero"/>
        <c:auto val="1"/>
        <c:lblAlgn val="ctr"/>
        <c:lblOffset val="100"/>
        <c:noMultiLvlLbl val="0"/>
      </c:catAx>
      <c:valAx>
        <c:axId val="35084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084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919F-431D-8751-069C8CA0E8DA}"/>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919F-431D-8751-069C8CA0E8DA}"/>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924E-448F-845F-6FC72828D42C}"/>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Sheet1!$R$3:$R$49</c:f>
              <c:numCache>
                <c:formatCode>0.0</c:formatCode>
                <c:ptCount val="47"/>
                <c:pt idx="0">
                  <c:v>21.49</c:v>
                </c:pt>
                <c:pt idx="1">
                  <c:v>22.55</c:v>
                </c:pt>
                <c:pt idx="2">
                  <c:v>40.64</c:v>
                </c:pt>
                <c:pt idx="3">
                  <c:v>42.13</c:v>
                </c:pt>
                <c:pt idx="4">
                  <c:v>42.55</c:v>
                </c:pt>
                <c:pt idx="5">
                  <c:v>53.62</c:v>
                </c:pt>
                <c:pt idx="6">
                  <c:v>47.66</c:v>
                </c:pt>
                <c:pt idx="7">
                  <c:v>52.34</c:v>
                </c:pt>
                <c:pt idx="8">
                  <c:v>65.319999999999993</c:v>
                </c:pt>
                <c:pt idx="9">
                  <c:v>67.66</c:v>
                </c:pt>
                <c:pt idx="10">
                  <c:v>47.02</c:v>
                </c:pt>
                <c:pt idx="11">
                  <c:v>35.96</c:v>
                </c:pt>
                <c:pt idx="12">
                  <c:v>41.49</c:v>
                </c:pt>
                <c:pt idx="13">
                  <c:v>33.619999999999997</c:v>
                </c:pt>
                <c:pt idx="14">
                  <c:v>52.77</c:v>
                </c:pt>
                <c:pt idx="15">
                  <c:v>63.62</c:v>
                </c:pt>
                <c:pt idx="16">
                  <c:v>66.38</c:v>
                </c:pt>
                <c:pt idx="17">
                  <c:v>67.87</c:v>
                </c:pt>
                <c:pt idx="18">
                  <c:v>76.17</c:v>
                </c:pt>
                <c:pt idx="19">
                  <c:v>68.510000000000005</c:v>
                </c:pt>
                <c:pt idx="20">
                  <c:v>55.96</c:v>
                </c:pt>
                <c:pt idx="21">
                  <c:v>64.260000000000005</c:v>
                </c:pt>
                <c:pt idx="22">
                  <c:v>65.739999999999995</c:v>
                </c:pt>
                <c:pt idx="23">
                  <c:v>59.36</c:v>
                </c:pt>
                <c:pt idx="24">
                  <c:v>71.91</c:v>
                </c:pt>
                <c:pt idx="25">
                  <c:v>48.09</c:v>
                </c:pt>
                <c:pt idx="26">
                  <c:v>40.64</c:v>
                </c:pt>
                <c:pt idx="27">
                  <c:v>44.04</c:v>
                </c:pt>
                <c:pt idx="28">
                  <c:v>57.23</c:v>
                </c:pt>
                <c:pt idx="29">
                  <c:v>43.19</c:v>
                </c:pt>
                <c:pt idx="30">
                  <c:v>57.66</c:v>
                </c:pt>
                <c:pt idx="31">
                  <c:v>53.83</c:v>
                </c:pt>
                <c:pt idx="32">
                  <c:v>44.68</c:v>
                </c:pt>
                <c:pt idx="33">
                  <c:v>50.85</c:v>
                </c:pt>
                <c:pt idx="34">
                  <c:v>49.15</c:v>
                </c:pt>
                <c:pt idx="35">
                  <c:v>51.7</c:v>
                </c:pt>
                <c:pt idx="36">
                  <c:v>50.43</c:v>
                </c:pt>
                <c:pt idx="37">
                  <c:v>46.17</c:v>
                </c:pt>
                <c:pt idx="38">
                  <c:v>48.51</c:v>
                </c:pt>
                <c:pt idx="39">
                  <c:v>36.6</c:v>
                </c:pt>
                <c:pt idx="40">
                  <c:v>70.430000000000007</c:v>
                </c:pt>
                <c:pt idx="41">
                  <c:v>32.130000000000003</c:v>
                </c:pt>
                <c:pt idx="42">
                  <c:v>49.57</c:v>
                </c:pt>
                <c:pt idx="43">
                  <c:v>54.04</c:v>
                </c:pt>
                <c:pt idx="44">
                  <c:v>47.66</c:v>
                </c:pt>
                <c:pt idx="45">
                  <c:v>49.57</c:v>
                </c:pt>
                <c:pt idx="46">
                  <c:v>33.83</c:v>
                </c:pt>
              </c:numCache>
            </c:numRef>
          </c:val>
          <c:extLst>
            <c:ext xmlns:c16="http://schemas.microsoft.com/office/drawing/2014/chart" uri="{C3380CC4-5D6E-409C-BE32-E72D297353CC}">
              <c16:uniqueId val="{00000000-924E-448F-845F-6FC72828D42C}"/>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全体!$C$3:$C$10</c:f>
              <c:strCache>
                <c:ptCount val="8"/>
                <c:pt idx="0">
                  <c:v>①</c:v>
                </c:pt>
                <c:pt idx="1">
                  <c:v>②</c:v>
                </c:pt>
                <c:pt idx="2">
                  <c:v>③</c:v>
                </c:pt>
                <c:pt idx="3">
                  <c:v>④</c:v>
                </c:pt>
                <c:pt idx="4">
                  <c:v>⑤</c:v>
                </c:pt>
                <c:pt idx="5">
                  <c:v>⑥</c:v>
                </c:pt>
                <c:pt idx="6">
                  <c:v>⑨</c:v>
                </c:pt>
                <c:pt idx="7">
                  <c:v>⑭</c:v>
                </c:pt>
              </c:strCache>
            </c:strRef>
          </c:cat>
          <c:val>
            <c:numRef>
              <c:f>全体!$D$66:$D$71</c:f>
              <c:numCache>
                <c:formatCode>General</c:formatCode>
                <c:ptCount val="6"/>
                <c:pt idx="0">
                  <c:v>70.209999999999994</c:v>
                </c:pt>
                <c:pt idx="1">
                  <c:v>95.74</c:v>
                </c:pt>
                <c:pt idx="2">
                  <c:v>0</c:v>
                </c:pt>
                <c:pt idx="3">
                  <c:v>4.26</c:v>
                </c:pt>
                <c:pt idx="4">
                  <c:v>82.98</c:v>
                </c:pt>
                <c:pt idx="5">
                  <c:v>100</c:v>
                </c:pt>
              </c:numCache>
            </c:numRef>
          </c:val>
          <c:extLst>
            <c:ext xmlns:c16="http://schemas.microsoft.com/office/drawing/2014/chart" uri="{C3380CC4-5D6E-409C-BE32-E72D297353CC}">
              <c16:uniqueId val="{00000000-E56C-4A0B-A473-D6D32DE20FB1}"/>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val>
            <c:numRef>
              <c:f>全体!$E$66:$E$71</c:f>
              <c:numCache>
                <c:formatCode>General</c:formatCode>
                <c:ptCount val="6"/>
                <c:pt idx="0">
                  <c:v>76.599999999999994</c:v>
                </c:pt>
                <c:pt idx="1">
                  <c:v>70.209999999999994</c:v>
                </c:pt>
                <c:pt idx="2">
                  <c:v>48.94</c:v>
                </c:pt>
                <c:pt idx="3">
                  <c:v>25.53</c:v>
                </c:pt>
                <c:pt idx="4">
                  <c:v>57.45</c:v>
                </c:pt>
                <c:pt idx="5">
                  <c:v>85.11</c:v>
                </c:pt>
              </c:numCache>
            </c:numRef>
          </c:val>
          <c:extLst>
            <c:ext xmlns:c16="http://schemas.microsoft.com/office/drawing/2014/chart" uri="{C3380CC4-5D6E-409C-BE32-E72D297353CC}">
              <c16:uniqueId val="{00000001-E56C-4A0B-A473-D6D32DE20FB1}"/>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全体!$F$66:$F$71</c:f>
              <c:numCache>
                <c:formatCode>General</c:formatCode>
                <c:ptCount val="6"/>
                <c:pt idx="0">
                  <c:v>74.47</c:v>
                </c:pt>
                <c:pt idx="1">
                  <c:v>72.34</c:v>
                </c:pt>
                <c:pt idx="2">
                  <c:v>4.26</c:v>
                </c:pt>
                <c:pt idx="3">
                  <c:v>0</c:v>
                </c:pt>
                <c:pt idx="4">
                  <c:v>78.72</c:v>
                </c:pt>
                <c:pt idx="5">
                  <c:v>95.74</c:v>
                </c:pt>
              </c:numCache>
            </c:numRef>
          </c:val>
          <c:extLst>
            <c:ext xmlns:c16="http://schemas.microsoft.com/office/drawing/2014/chart" uri="{C3380CC4-5D6E-409C-BE32-E72D297353CC}">
              <c16:uniqueId val="{00000002-E56C-4A0B-A473-D6D32DE20FB1}"/>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val>
            <c:numRef>
              <c:f>全体!$G$66:$G$71</c:f>
              <c:numCache>
                <c:formatCode>General</c:formatCode>
                <c:ptCount val="6"/>
                <c:pt idx="0">
                  <c:v>50</c:v>
                </c:pt>
                <c:pt idx="1">
                  <c:v>50</c:v>
                </c:pt>
                <c:pt idx="2">
                  <c:v>50</c:v>
                </c:pt>
                <c:pt idx="3">
                  <c:v>50</c:v>
                </c:pt>
                <c:pt idx="4">
                  <c:v>50</c:v>
                </c:pt>
                <c:pt idx="5">
                  <c:v>50</c:v>
                </c:pt>
              </c:numCache>
            </c:numRef>
          </c:val>
          <c:extLst>
            <c:ext xmlns:c16="http://schemas.microsoft.com/office/drawing/2014/chart" uri="{C3380CC4-5D6E-409C-BE32-E72D297353CC}">
              <c16:uniqueId val="{00000003-E56C-4A0B-A473-D6D32DE20FB1}"/>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653601623345"/>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0A4F-4AF6-BCE9-44AC5F6EB733}"/>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0A4F-4AF6-BCE9-44AC5F6EB733}"/>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0A4F-4AF6-BCE9-44AC5F6EB733}"/>
              </c:ext>
            </c:extLst>
          </c:dPt>
          <c:cat>
            <c:strRef>
              <c:f>Sheet1!$D$8:$D$54</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Sheet1!$E$8:$E$54</c:f>
              <c:numCache>
                <c:formatCode>General</c:formatCode>
                <c:ptCount val="47"/>
                <c:pt idx="0">
                  <c:v>1175</c:v>
                </c:pt>
                <c:pt idx="1">
                  <c:v>131</c:v>
                </c:pt>
                <c:pt idx="2">
                  <c:v>235</c:v>
                </c:pt>
                <c:pt idx="3">
                  <c:v>1266</c:v>
                </c:pt>
                <c:pt idx="4">
                  <c:v>132</c:v>
                </c:pt>
                <c:pt idx="5">
                  <c:v>421</c:v>
                </c:pt>
                <c:pt idx="6">
                  <c:v>60</c:v>
                </c:pt>
                <c:pt idx="7">
                  <c:v>826</c:v>
                </c:pt>
                <c:pt idx="8">
                  <c:v>226</c:v>
                </c:pt>
                <c:pt idx="9">
                  <c:v>304</c:v>
                </c:pt>
                <c:pt idx="10">
                  <c:v>232</c:v>
                </c:pt>
                <c:pt idx="11">
                  <c:v>526</c:v>
                </c:pt>
                <c:pt idx="12">
                  <c:v>7603</c:v>
                </c:pt>
                <c:pt idx="13">
                  <c:v>569</c:v>
                </c:pt>
                <c:pt idx="14">
                  <c:v>488</c:v>
                </c:pt>
                <c:pt idx="15">
                  <c:v>285</c:v>
                </c:pt>
                <c:pt idx="16">
                  <c:v>664</c:v>
                </c:pt>
                <c:pt idx="17">
                  <c:v>207</c:v>
                </c:pt>
                <c:pt idx="18">
                  <c:v>153</c:v>
                </c:pt>
                <c:pt idx="19">
                  <c:v>452</c:v>
                </c:pt>
                <c:pt idx="20">
                  <c:v>382</c:v>
                </c:pt>
                <c:pt idx="21">
                  <c:v>456</c:v>
                </c:pt>
                <c:pt idx="22">
                  <c:v>1747</c:v>
                </c:pt>
                <c:pt idx="23">
                  <c:v>311</c:v>
                </c:pt>
                <c:pt idx="24">
                  <c:v>133</c:v>
                </c:pt>
                <c:pt idx="25">
                  <c:v>1790</c:v>
                </c:pt>
                <c:pt idx="26">
                  <c:v>2426</c:v>
                </c:pt>
                <c:pt idx="27">
                  <c:v>982</c:v>
                </c:pt>
                <c:pt idx="28">
                  <c:v>269</c:v>
                </c:pt>
                <c:pt idx="29">
                  <c:v>87</c:v>
                </c:pt>
                <c:pt idx="30">
                  <c:v>229</c:v>
                </c:pt>
                <c:pt idx="31">
                  <c:v>161</c:v>
                </c:pt>
                <c:pt idx="32">
                  <c:v>462</c:v>
                </c:pt>
                <c:pt idx="33">
                  <c:v>553</c:v>
                </c:pt>
                <c:pt idx="34">
                  <c:v>305</c:v>
                </c:pt>
                <c:pt idx="35">
                  <c:v>300</c:v>
                </c:pt>
                <c:pt idx="36">
                  <c:v>172</c:v>
                </c:pt>
                <c:pt idx="37">
                  <c:v>280</c:v>
                </c:pt>
                <c:pt idx="38">
                  <c:v>194</c:v>
                </c:pt>
                <c:pt idx="39">
                  <c:v>1355</c:v>
                </c:pt>
                <c:pt idx="40">
                  <c:v>124</c:v>
                </c:pt>
                <c:pt idx="41">
                  <c:v>222</c:v>
                </c:pt>
                <c:pt idx="42">
                  <c:v>343</c:v>
                </c:pt>
                <c:pt idx="43">
                  <c:v>155</c:v>
                </c:pt>
                <c:pt idx="44">
                  <c:v>149</c:v>
                </c:pt>
                <c:pt idx="45">
                  <c:v>196</c:v>
                </c:pt>
                <c:pt idx="46">
                  <c:v>168</c:v>
                </c:pt>
              </c:numCache>
            </c:numRef>
          </c:val>
          <c:extLst>
            <c:ext xmlns:c16="http://schemas.microsoft.com/office/drawing/2014/chart" uri="{C3380CC4-5D6E-409C-BE32-E72D297353CC}">
              <c16:uniqueId val="{00000006-0A4F-4AF6-BCE9-44AC5F6EB733}"/>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F002-4B0D-8143-625D1FA05E8E}"/>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F002-4B0D-8143-625D1FA05E8E}"/>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F002-4B0D-8143-625D1FA05E8E}"/>
              </c:ext>
            </c:extLst>
          </c:dPt>
          <c:cat>
            <c:strRef>
              <c:f>集計表!$A$6:$A$52</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集計表!$D$6:$D$52</c:f>
              <c:numCache>
                <c:formatCode>0.00%</c:formatCode>
                <c:ptCount val="47"/>
                <c:pt idx="0">
                  <c:v>3.8654800823344229E-2</c:v>
                </c:pt>
                <c:pt idx="1">
                  <c:v>3.0958210565630577E-2</c:v>
                </c:pt>
                <c:pt idx="2">
                  <c:v>3.2055562975824764E-2</c:v>
                </c:pt>
                <c:pt idx="3">
                  <c:v>4.0737949976908681E-2</c:v>
                </c:pt>
                <c:pt idx="4">
                  <c:v>2.6308637277817036E-2</c:v>
                </c:pt>
                <c:pt idx="5">
                  <c:v>3.0930406585183336E-2</c:v>
                </c:pt>
                <c:pt idx="6">
                  <c:v>3.7285140104329977E-2</c:v>
                </c:pt>
                <c:pt idx="7">
                  <c:v>4.7779853427216551E-2</c:v>
                </c:pt>
                <c:pt idx="8">
                  <c:v>4.088262729582811E-2</c:v>
                </c:pt>
                <c:pt idx="9">
                  <c:v>4.1324891619623869E-2</c:v>
                </c:pt>
                <c:pt idx="10">
                  <c:v>5.1874708896134138E-2</c:v>
                </c:pt>
                <c:pt idx="11">
                  <c:v>5.1824495202922406E-2</c:v>
                </c:pt>
                <c:pt idx="12">
                  <c:v>5.0375341881170835E-2</c:v>
                </c:pt>
                <c:pt idx="13">
                  <c:v>4.9152202879113795E-2</c:v>
                </c:pt>
                <c:pt idx="14">
                  <c:v>2.9413147747578295E-2</c:v>
                </c:pt>
                <c:pt idx="15">
                  <c:v>3.2230274160036487E-2</c:v>
                </c:pt>
                <c:pt idx="16">
                  <c:v>3.8102643856920686E-2</c:v>
                </c:pt>
                <c:pt idx="17">
                  <c:v>3.1404856293359762E-2</c:v>
                </c:pt>
                <c:pt idx="18">
                  <c:v>3.8243626062322948E-2</c:v>
                </c:pt>
                <c:pt idx="19">
                  <c:v>3.2855757836906176E-2</c:v>
                </c:pt>
                <c:pt idx="20">
                  <c:v>3.7743390624107809E-2</c:v>
                </c:pt>
                <c:pt idx="21">
                  <c:v>3.9866523350392251E-2</c:v>
                </c:pt>
                <c:pt idx="22">
                  <c:v>5.1385265037077729E-2</c:v>
                </c:pt>
                <c:pt idx="23">
                  <c:v>4.3430862287241523E-2</c:v>
                </c:pt>
                <c:pt idx="24">
                  <c:v>4.0304851238458159E-2</c:v>
                </c:pt>
                <c:pt idx="25">
                  <c:v>4.3087484756786053E-2</c:v>
                </c:pt>
                <c:pt idx="26">
                  <c:v>4.5710859772498946E-2</c:v>
                </c:pt>
                <c:pt idx="27">
                  <c:v>4.4955106900143857E-2</c:v>
                </c:pt>
                <c:pt idx="28">
                  <c:v>4.2705227029764252E-2</c:v>
                </c:pt>
                <c:pt idx="29">
                  <c:v>3.4208884098258355E-2</c:v>
                </c:pt>
                <c:pt idx="30">
                  <c:v>3.44187772520642E-2</c:v>
                </c:pt>
                <c:pt idx="31">
                  <c:v>2.950771055753262E-2</c:v>
                </c:pt>
                <c:pt idx="32">
                  <c:v>4.5958700291562717E-2</c:v>
                </c:pt>
                <c:pt idx="33">
                  <c:v>3.7277654932195758E-2</c:v>
                </c:pt>
                <c:pt idx="34">
                  <c:v>3.7634632178650144E-2</c:v>
                </c:pt>
                <c:pt idx="35">
                  <c:v>3.1542873129108966E-2</c:v>
                </c:pt>
                <c:pt idx="36">
                  <c:v>3.7630104083266613E-2</c:v>
                </c:pt>
                <c:pt idx="37">
                  <c:v>3.7151583098155951E-2</c:v>
                </c:pt>
                <c:pt idx="38">
                  <c:v>3.3645533141210375E-2</c:v>
                </c:pt>
                <c:pt idx="39">
                  <c:v>5.1361090609126039E-2</c:v>
                </c:pt>
                <c:pt idx="40">
                  <c:v>3.6313427683810837E-2</c:v>
                </c:pt>
                <c:pt idx="41">
                  <c:v>3.8584566173530586E-2</c:v>
                </c:pt>
                <c:pt idx="42">
                  <c:v>4.6032726150046312E-2</c:v>
                </c:pt>
                <c:pt idx="43">
                  <c:v>3.8927097661623111E-2</c:v>
                </c:pt>
                <c:pt idx="44">
                  <c:v>4.1824916772166737E-2</c:v>
                </c:pt>
                <c:pt idx="45">
                  <c:v>3.7906907991985019E-2</c:v>
                </c:pt>
                <c:pt idx="46">
                  <c:v>6.4915792379900611E-2</c:v>
                </c:pt>
              </c:numCache>
            </c:numRef>
          </c:val>
          <c:extLst>
            <c:ext xmlns:c16="http://schemas.microsoft.com/office/drawing/2014/chart" uri="{C3380CC4-5D6E-409C-BE32-E72D297353CC}">
              <c16:uniqueId val="{00000006-F002-4B0D-8143-625D1FA05E8E}"/>
            </c:ext>
          </c:extLst>
        </c:ser>
        <c:dLbls>
          <c:showLegendKey val="0"/>
          <c:showVal val="0"/>
          <c:showCatName val="0"/>
          <c:showSerName val="0"/>
          <c:showPercent val="0"/>
          <c:showBubbleSize val="0"/>
        </c:dLbls>
        <c:gapWidth val="219"/>
        <c:overlap val="-27"/>
        <c:axId val="681548896"/>
        <c:axId val="681550976"/>
      </c:barChart>
      <c:catAx>
        <c:axId val="68154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681550976"/>
        <c:crosses val="autoZero"/>
        <c:auto val="1"/>
        <c:lblAlgn val="ctr"/>
        <c:lblOffset val="100"/>
        <c:noMultiLvlLbl val="0"/>
      </c:catAx>
      <c:valAx>
        <c:axId val="681550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15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72CA-4BE2-80CB-5E9CEDD5A48D}"/>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72CA-4BE2-80CB-5E9CEDD5A48D}"/>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7F29-4B37-B53B-D769401CC883}"/>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Sheet1!$T$3:$T$49</c:f>
              <c:numCache>
                <c:formatCode>0.0</c:formatCode>
                <c:ptCount val="47"/>
                <c:pt idx="0">
                  <c:v>41.84</c:v>
                </c:pt>
                <c:pt idx="1">
                  <c:v>39.72</c:v>
                </c:pt>
                <c:pt idx="2">
                  <c:v>27.66</c:v>
                </c:pt>
                <c:pt idx="3">
                  <c:v>78.72</c:v>
                </c:pt>
                <c:pt idx="4">
                  <c:v>17.02</c:v>
                </c:pt>
                <c:pt idx="5">
                  <c:v>37.590000000000003</c:v>
                </c:pt>
                <c:pt idx="6">
                  <c:v>43.97</c:v>
                </c:pt>
                <c:pt idx="7">
                  <c:v>60.99</c:v>
                </c:pt>
                <c:pt idx="8">
                  <c:v>72.34</c:v>
                </c:pt>
                <c:pt idx="9">
                  <c:v>56.74</c:v>
                </c:pt>
                <c:pt idx="10">
                  <c:v>73.05</c:v>
                </c:pt>
                <c:pt idx="11">
                  <c:v>68.09</c:v>
                </c:pt>
                <c:pt idx="12">
                  <c:v>93.62</c:v>
                </c:pt>
                <c:pt idx="13">
                  <c:v>90.07</c:v>
                </c:pt>
                <c:pt idx="14">
                  <c:v>41.84</c:v>
                </c:pt>
                <c:pt idx="15">
                  <c:v>78.72</c:v>
                </c:pt>
                <c:pt idx="16">
                  <c:v>54.61</c:v>
                </c:pt>
                <c:pt idx="17">
                  <c:v>67.38</c:v>
                </c:pt>
                <c:pt idx="18">
                  <c:v>53.19</c:v>
                </c:pt>
                <c:pt idx="19">
                  <c:v>68.790000000000006</c:v>
                </c:pt>
                <c:pt idx="20">
                  <c:v>64.540000000000006</c:v>
                </c:pt>
                <c:pt idx="21">
                  <c:v>84.4</c:v>
                </c:pt>
                <c:pt idx="22">
                  <c:v>93.62</c:v>
                </c:pt>
                <c:pt idx="23">
                  <c:v>62.41</c:v>
                </c:pt>
                <c:pt idx="24">
                  <c:v>58.16</c:v>
                </c:pt>
                <c:pt idx="25">
                  <c:v>55.32</c:v>
                </c:pt>
                <c:pt idx="26">
                  <c:v>70.92</c:v>
                </c:pt>
                <c:pt idx="27">
                  <c:v>69.5</c:v>
                </c:pt>
                <c:pt idx="28">
                  <c:v>47.52</c:v>
                </c:pt>
                <c:pt idx="29">
                  <c:v>14.18</c:v>
                </c:pt>
                <c:pt idx="30">
                  <c:v>23.4</c:v>
                </c:pt>
                <c:pt idx="31">
                  <c:v>33.33</c:v>
                </c:pt>
                <c:pt idx="32">
                  <c:v>50.35</c:v>
                </c:pt>
                <c:pt idx="33">
                  <c:v>75.180000000000007</c:v>
                </c:pt>
                <c:pt idx="34">
                  <c:v>46.81</c:v>
                </c:pt>
                <c:pt idx="35">
                  <c:v>39.01</c:v>
                </c:pt>
                <c:pt idx="36">
                  <c:v>57.45</c:v>
                </c:pt>
                <c:pt idx="37">
                  <c:v>39.01</c:v>
                </c:pt>
                <c:pt idx="38">
                  <c:v>2.13</c:v>
                </c:pt>
                <c:pt idx="39">
                  <c:v>51.77</c:v>
                </c:pt>
                <c:pt idx="40">
                  <c:v>39.01</c:v>
                </c:pt>
                <c:pt idx="41">
                  <c:v>26.24</c:v>
                </c:pt>
                <c:pt idx="42">
                  <c:v>39.01</c:v>
                </c:pt>
                <c:pt idx="43">
                  <c:v>22.7</c:v>
                </c:pt>
                <c:pt idx="44">
                  <c:v>11.35</c:v>
                </c:pt>
                <c:pt idx="45">
                  <c:v>8.51</c:v>
                </c:pt>
                <c:pt idx="46">
                  <c:v>14.18</c:v>
                </c:pt>
              </c:numCache>
            </c:numRef>
          </c:val>
          <c:extLst>
            <c:ext xmlns:c16="http://schemas.microsoft.com/office/drawing/2014/chart" uri="{C3380CC4-5D6E-409C-BE32-E72D297353CC}">
              <c16:uniqueId val="{00000000-7F29-4B37-B53B-D769401CC883}"/>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54545454545455E-2"/>
          <c:y val="0.18851950658965297"/>
          <c:w val="0.84822525252525249"/>
          <c:h val="0.62502886526077728"/>
        </c:manualLayout>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全体!$D$96:$D$98</c:f>
              <c:numCache>
                <c:formatCode>General</c:formatCode>
                <c:ptCount val="3"/>
                <c:pt idx="0">
                  <c:v>87.23</c:v>
                </c:pt>
                <c:pt idx="1">
                  <c:v>93.62</c:v>
                </c:pt>
                <c:pt idx="2">
                  <c:v>100</c:v>
                </c:pt>
              </c:numCache>
            </c:numRef>
          </c:val>
          <c:extLst>
            <c:ext xmlns:c16="http://schemas.microsoft.com/office/drawing/2014/chart" uri="{C3380CC4-5D6E-409C-BE32-E72D297353CC}">
              <c16:uniqueId val="{00000000-DB0B-49D1-8807-1AFDE9477BAD}"/>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dPt>
            <c:idx val="1"/>
            <c:marker>
              <c:symbol val="none"/>
            </c:marker>
            <c:bubble3D val="0"/>
            <c:spPr>
              <a:ln w="28575" cap="rnd">
                <a:solidFill>
                  <a:srgbClr val="00CC00"/>
                </a:solidFill>
                <a:prstDash val="sysDot"/>
                <a:round/>
              </a:ln>
              <a:effectLst/>
            </c:spPr>
            <c:extLst>
              <c:ext xmlns:c16="http://schemas.microsoft.com/office/drawing/2014/chart" uri="{C3380CC4-5D6E-409C-BE32-E72D297353CC}">
                <c16:uniqueId val="{00000004-DB0B-49D1-8807-1AFDE9477BAD}"/>
              </c:ext>
            </c:extLst>
          </c:dPt>
          <c:val>
            <c:numRef>
              <c:f>全体!$E$96:$E$98</c:f>
              <c:numCache>
                <c:formatCode>General</c:formatCode>
                <c:ptCount val="3"/>
                <c:pt idx="0">
                  <c:v>85.11</c:v>
                </c:pt>
                <c:pt idx="1">
                  <c:v>97.87</c:v>
                </c:pt>
                <c:pt idx="2">
                  <c:v>97.87</c:v>
                </c:pt>
              </c:numCache>
            </c:numRef>
          </c:val>
          <c:extLst>
            <c:ext xmlns:c16="http://schemas.microsoft.com/office/drawing/2014/chart" uri="{C3380CC4-5D6E-409C-BE32-E72D297353CC}">
              <c16:uniqueId val="{00000001-DB0B-49D1-8807-1AFDE9477BAD}"/>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全体!$F$96:$F$98</c:f>
              <c:numCache>
                <c:formatCode>General</c:formatCode>
                <c:ptCount val="3"/>
                <c:pt idx="0">
                  <c:v>36.17</c:v>
                </c:pt>
                <c:pt idx="1">
                  <c:v>87.23</c:v>
                </c:pt>
                <c:pt idx="2">
                  <c:v>89.36</c:v>
                </c:pt>
              </c:numCache>
            </c:numRef>
          </c:val>
          <c:extLst>
            <c:ext xmlns:c16="http://schemas.microsoft.com/office/drawing/2014/chart" uri="{C3380CC4-5D6E-409C-BE32-E72D297353CC}">
              <c16:uniqueId val="{00000002-DB0B-49D1-8807-1AFDE9477BAD}"/>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全体!$G$96:$G$98</c:f>
              <c:numCache>
                <c:formatCode>General</c:formatCode>
                <c:ptCount val="3"/>
                <c:pt idx="0">
                  <c:v>50</c:v>
                </c:pt>
                <c:pt idx="1">
                  <c:v>50</c:v>
                </c:pt>
                <c:pt idx="2">
                  <c:v>50</c:v>
                </c:pt>
              </c:numCache>
            </c:numRef>
          </c:val>
          <c:extLst>
            <c:ext xmlns:c16="http://schemas.microsoft.com/office/drawing/2014/chart" uri="{C3380CC4-5D6E-409C-BE32-E72D297353CC}">
              <c16:uniqueId val="{00000003-DB0B-49D1-8807-1AFDE9477BAD}"/>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3CB-43F2-BD41-46A4A0C86873}"/>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3CB-43F2-BD41-46A4A0C86873}"/>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E3CB-43F2-BD41-46A4A0C86873}"/>
              </c:ext>
            </c:extLst>
          </c:dPt>
          <c:cat>
            <c:strRef>
              <c:f>母子世帯への平均保護受給期間!$D$12:$D$58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母子世帯への平均保護受給期間!$E$12:$E$58</c:f>
              <c:numCache>
                <c:formatCode>0.00</c:formatCode>
                <c:ptCount val="47"/>
                <c:pt idx="0">
                  <c:v>5.09</c:v>
                </c:pt>
                <c:pt idx="1">
                  <c:v>5.08</c:v>
                </c:pt>
                <c:pt idx="2">
                  <c:v>5.03</c:v>
                </c:pt>
                <c:pt idx="3">
                  <c:v>4.03</c:v>
                </c:pt>
                <c:pt idx="4">
                  <c:v>5.04</c:v>
                </c:pt>
                <c:pt idx="5">
                  <c:v>4.09</c:v>
                </c:pt>
                <c:pt idx="6">
                  <c:v>5.0199999999999996</c:v>
                </c:pt>
                <c:pt idx="7">
                  <c:v>4.05</c:v>
                </c:pt>
                <c:pt idx="8">
                  <c:v>4.04</c:v>
                </c:pt>
                <c:pt idx="9">
                  <c:v>3.05</c:v>
                </c:pt>
                <c:pt idx="10">
                  <c:v>4.08</c:v>
                </c:pt>
                <c:pt idx="11">
                  <c:v>4.09</c:v>
                </c:pt>
                <c:pt idx="12">
                  <c:v>5.03</c:v>
                </c:pt>
                <c:pt idx="13">
                  <c:v>4.08</c:v>
                </c:pt>
                <c:pt idx="14">
                  <c:v>4</c:v>
                </c:pt>
                <c:pt idx="15">
                  <c:v>3.04</c:v>
                </c:pt>
                <c:pt idx="16">
                  <c:v>5.0199999999999996</c:v>
                </c:pt>
                <c:pt idx="17">
                  <c:v>3.1</c:v>
                </c:pt>
                <c:pt idx="18">
                  <c:v>4</c:v>
                </c:pt>
                <c:pt idx="19">
                  <c:v>3.11</c:v>
                </c:pt>
                <c:pt idx="20">
                  <c:v>3.02</c:v>
                </c:pt>
                <c:pt idx="21">
                  <c:v>3.08</c:v>
                </c:pt>
                <c:pt idx="22">
                  <c:v>3.09</c:v>
                </c:pt>
                <c:pt idx="23">
                  <c:v>4.07</c:v>
                </c:pt>
                <c:pt idx="24">
                  <c:v>4.08</c:v>
                </c:pt>
                <c:pt idx="25">
                  <c:v>5.05</c:v>
                </c:pt>
                <c:pt idx="26">
                  <c:v>5.04</c:v>
                </c:pt>
                <c:pt idx="27">
                  <c:v>4.0999999999999996</c:v>
                </c:pt>
                <c:pt idx="28">
                  <c:v>4.09</c:v>
                </c:pt>
                <c:pt idx="29">
                  <c:v>5</c:v>
                </c:pt>
                <c:pt idx="30">
                  <c:v>4.04</c:v>
                </c:pt>
                <c:pt idx="31">
                  <c:v>4.0199999999999996</c:v>
                </c:pt>
                <c:pt idx="32">
                  <c:v>4.04</c:v>
                </c:pt>
                <c:pt idx="33">
                  <c:v>4.05</c:v>
                </c:pt>
                <c:pt idx="34">
                  <c:v>5.0199999999999996</c:v>
                </c:pt>
                <c:pt idx="35">
                  <c:v>6</c:v>
                </c:pt>
                <c:pt idx="36">
                  <c:v>5.04</c:v>
                </c:pt>
                <c:pt idx="37">
                  <c:v>4.0199999999999996</c:v>
                </c:pt>
                <c:pt idx="38">
                  <c:v>5.07</c:v>
                </c:pt>
                <c:pt idx="39">
                  <c:v>5.0999999999999996</c:v>
                </c:pt>
                <c:pt idx="40">
                  <c:v>4.07</c:v>
                </c:pt>
                <c:pt idx="41">
                  <c:v>5.01</c:v>
                </c:pt>
                <c:pt idx="42">
                  <c:v>3.08</c:v>
                </c:pt>
                <c:pt idx="43">
                  <c:v>4.03</c:v>
                </c:pt>
                <c:pt idx="44">
                  <c:v>4.0199999999999996</c:v>
                </c:pt>
                <c:pt idx="45">
                  <c:v>4.1100000000000003</c:v>
                </c:pt>
                <c:pt idx="46">
                  <c:v>4.03</c:v>
                </c:pt>
              </c:numCache>
            </c:numRef>
          </c:val>
          <c:extLst>
            <c:ext xmlns:c16="http://schemas.microsoft.com/office/drawing/2014/chart" uri="{C3380CC4-5D6E-409C-BE32-E72D297353CC}">
              <c16:uniqueId val="{00000006-E3CB-43F2-BD41-46A4A0C86873}"/>
            </c:ext>
          </c:extLst>
        </c:ser>
        <c:dLbls>
          <c:showLegendKey val="0"/>
          <c:showVal val="0"/>
          <c:showCatName val="0"/>
          <c:showSerName val="0"/>
          <c:showPercent val="0"/>
          <c:showBubbleSize val="0"/>
        </c:dLbls>
        <c:gapWidth val="219"/>
        <c:overlap val="-27"/>
        <c:axId val="1206111263"/>
        <c:axId val="1206112095"/>
      </c:barChart>
      <c:catAx>
        <c:axId val="1206111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206112095"/>
        <c:crosses val="autoZero"/>
        <c:auto val="1"/>
        <c:lblAlgn val="ctr"/>
        <c:lblOffset val="100"/>
        <c:noMultiLvlLbl val="0"/>
      </c:catAx>
      <c:valAx>
        <c:axId val="1206112095"/>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6111263"/>
        <c:crosses val="autoZero"/>
        <c:crossBetween val="between"/>
      </c:valAx>
      <c:spPr>
        <a:noFill/>
        <a:ln>
          <a:noFill/>
        </a:ln>
        <a:effectLst/>
      </c:spPr>
    </c:plotArea>
    <c:plotVisOnly val="1"/>
    <c:dispBlanksAs val="gap"/>
    <c:showDLblsOverMax val="0"/>
  </c:chart>
  <c:spPr>
    <a:noFill/>
    <a:ln>
      <a:solidFill>
        <a:schemeClr val="bg2"/>
      </a:solidFill>
    </a:ln>
    <a:effectLst/>
  </c:spPr>
  <c:txPr>
    <a:bodyPr/>
    <a:lstStyle/>
    <a:p>
      <a:pPr>
        <a:defRPr/>
      </a:pPr>
      <a:endParaRPr lang="ja-JP"/>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3559-44B2-A23D-1FB72006456D}"/>
              </c:ext>
            </c:extLst>
          </c:dPt>
          <c:dPt>
            <c:idx val="23"/>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3559-44B2-A23D-1FB72006456D}"/>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3559-44B2-A23D-1FB72006456D}"/>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Sheet1!$B$3:$B$49</c:f>
              <c:numCache>
                <c:formatCode>General</c:formatCode>
                <c:ptCount val="47"/>
                <c:pt idx="0">
                  <c:v>12.5</c:v>
                </c:pt>
                <c:pt idx="1">
                  <c:v>14.1</c:v>
                </c:pt>
                <c:pt idx="2">
                  <c:v>13</c:v>
                </c:pt>
                <c:pt idx="3">
                  <c:v>12.5</c:v>
                </c:pt>
                <c:pt idx="4">
                  <c:v>12.2</c:v>
                </c:pt>
                <c:pt idx="5">
                  <c:v>11.5</c:v>
                </c:pt>
                <c:pt idx="6">
                  <c:v>12.7</c:v>
                </c:pt>
                <c:pt idx="7">
                  <c:v>13.1</c:v>
                </c:pt>
                <c:pt idx="8">
                  <c:v>13.1</c:v>
                </c:pt>
                <c:pt idx="9">
                  <c:v>12.8</c:v>
                </c:pt>
                <c:pt idx="10">
                  <c:v>12.1</c:v>
                </c:pt>
                <c:pt idx="11">
                  <c:v>11.9</c:v>
                </c:pt>
                <c:pt idx="12">
                  <c:v>14.8</c:v>
                </c:pt>
                <c:pt idx="13">
                  <c:v>12.5</c:v>
                </c:pt>
                <c:pt idx="14">
                  <c:v>11</c:v>
                </c:pt>
                <c:pt idx="15">
                  <c:v>10.199999999999999</c:v>
                </c:pt>
                <c:pt idx="16">
                  <c:v>12.1</c:v>
                </c:pt>
                <c:pt idx="17">
                  <c:v>11.2</c:v>
                </c:pt>
                <c:pt idx="18">
                  <c:v>13</c:v>
                </c:pt>
                <c:pt idx="19">
                  <c:v>11.2</c:v>
                </c:pt>
                <c:pt idx="20">
                  <c:v>11.1</c:v>
                </c:pt>
                <c:pt idx="21">
                  <c:v>11.1</c:v>
                </c:pt>
                <c:pt idx="22">
                  <c:v>12.1</c:v>
                </c:pt>
                <c:pt idx="23">
                  <c:v>12.6</c:v>
                </c:pt>
                <c:pt idx="24">
                  <c:v>11.4</c:v>
                </c:pt>
                <c:pt idx="25">
                  <c:v>14.3</c:v>
                </c:pt>
                <c:pt idx="26">
                  <c:v>14.5</c:v>
                </c:pt>
                <c:pt idx="27">
                  <c:v>13.4</c:v>
                </c:pt>
                <c:pt idx="28">
                  <c:v>13.9</c:v>
                </c:pt>
                <c:pt idx="29">
                  <c:v>13.5</c:v>
                </c:pt>
                <c:pt idx="30">
                  <c:v>12.5</c:v>
                </c:pt>
                <c:pt idx="31">
                  <c:v>12.8</c:v>
                </c:pt>
                <c:pt idx="32">
                  <c:v>12</c:v>
                </c:pt>
                <c:pt idx="33">
                  <c:v>11.6</c:v>
                </c:pt>
                <c:pt idx="34">
                  <c:v>12.2</c:v>
                </c:pt>
                <c:pt idx="35">
                  <c:v>15.5</c:v>
                </c:pt>
                <c:pt idx="36">
                  <c:v>12.3</c:v>
                </c:pt>
                <c:pt idx="37">
                  <c:v>13.6</c:v>
                </c:pt>
                <c:pt idx="38">
                  <c:v>16.100000000000001</c:v>
                </c:pt>
                <c:pt idx="39">
                  <c:v>13.9</c:v>
                </c:pt>
                <c:pt idx="40">
                  <c:v>12.4</c:v>
                </c:pt>
                <c:pt idx="41">
                  <c:v>13.5</c:v>
                </c:pt>
                <c:pt idx="42">
                  <c:v>13.7</c:v>
                </c:pt>
                <c:pt idx="43">
                  <c:v>13.5</c:v>
                </c:pt>
                <c:pt idx="44">
                  <c:v>13.5</c:v>
                </c:pt>
                <c:pt idx="45">
                  <c:v>14.3</c:v>
                </c:pt>
                <c:pt idx="46">
                  <c:v>16.899999999999999</c:v>
                </c:pt>
              </c:numCache>
            </c:numRef>
          </c:val>
          <c:extLst>
            <c:ext xmlns:c16="http://schemas.microsoft.com/office/drawing/2014/chart" uri="{C3380CC4-5D6E-409C-BE32-E72D297353CC}">
              <c16:uniqueId val="{00000006-3559-44B2-A23D-1FB72006456D}"/>
            </c:ext>
          </c:extLst>
        </c:ser>
        <c:dLbls>
          <c:showLegendKey val="0"/>
          <c:showVal val="0"/>
          <c:showCatName val="0"/>
          <c:showSerName val="0"/>
          <c:showPercent val="0"/>
          <c:showBubbleSize val="0"/>
        </c:dLbls>
        <c:gapWidth val="150"/>
        <c:overlap val="100"/>
        <c:axId val="350488768"/>
        <c:axId val="350492096"/>
      </c:barChart>
      <c:catAx>
        <c:axId val="3504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350492096"/>
        <c:crosses val="autoZero"/>
        <c:auto val="1"/>
        <c:lblAlgn val="ctr"/>
        <c:lblOffset val="100"/>
        <c:noMultiLvlLbl val="0"/>
      </c:catAx>
      <c:valAx>
        <c:axId val="35049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048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D5BB-430E-8D0D-BCAAC193CCFD}"/>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D5BB-430E-8D0D-BCAAC193CCFD}"/>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21A6-44C9-A227-7C380953439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Sheet1!$V$3:$V$49</c:f>
              <c:numCache>
                <c:formatCode>0.0</c:formatCode>
                <c:ptCount val="47"/>
                <c:pt idx="0">
                  <c:v>40.46</c:v>
                </c:pt>
                <c:pt idx="1">
                  <c:v>43.35</c:v>
                </c:pt>
                <c:pt idx="2">
                  <c:v>40.340000000000003</c:v>
                </c:pt>
                <c:pt idx="3">
                  <c:v>57.88</c:v>
                </c:pt>
                <c:pt idx="4">
                  <c:v>39.36</c:v>
                </c:pt>
                <c:pt idx="5">
                  <c:v>49.07</c:v>
                </c:pt>
                <c:pt idx="6">
                  <c:v>39.659999999999997</c:v>
                </c:pt>
                <c:pt idx="7">
                  <c:v>52.31</c:v>
                </c:pt>
                <c:pt idx="8">
                  <c:v>58.49</c:v>
                </c:pt>
                <c:pt idx="9">
                  <c:v>55.52</c:v>
                </c:pt>
                <c:pt idx="10">
                  <c:v>66.67</c:v>
                </c:pt>
                <c:pt idx="11">
                  <c:v>54.26</c:v>
                </c:pt>
                <c:pt idx="12">
                  <c:v>58.39</c:v>
                </c:pt>
                <c:pt idx="13">
                  <c:v>55.95</c:v>
                </c:pt>
                <c:pt idx="14">
                  <c:v>45.63</c:v>
                </c:pt>
                <c:pt idx="15">
                  <c:v>54.3</c:v>
                </c:pt>
                <c:pt idx="16">
                  <c:v>64.78</c:v>
                </c:pt>
                <c:pt idx="17">
                  <c:v>53.19</c:v>
                </c:pt>
                <c:pt idx="18">
                  <c:v>45.69</c:v>
                </c:pt>
                <c:pt idx="19">
                  <c:v>55.59</c:v>
                </c:pt>
                <c:pt idx="20">
                  <c:v>48.23</c:v>
                </c:pt>
                <c:pt idx="21">
                  <c:v>54.02</c:v>
                </c:pt>
                <c:pt idx="22">
                  <c:v>63.24</c:v>
                </c:pt>
                <c:pt idx="23">
                  <c:v>58.39</c:v>
                </c:pt>
                <c:pt idx="24">
                  <c:v>66.67</c:v>
                </c:pt>
                <c:pt idx="25">
                  <c:v>61.35</c:v>
                </c:pt>
                <c:pt idx="26">
                  <c:v>55.56</c:v>
                </c:pt>
                <c:pt idx="27">
                  <c:v>49.2</c:v>
                </c:pt>
                <c:pt idx="28">
                  <c:v>69.44</c:v>
                </c:pt>
                <c:pt idx="29">
                  <c:v>36.049999999999997</c:v>
                </c:pt>
                <c:pt idx="30">
                  <c:v>49.39</c:v>
                </c:pt>
                <c:pt idx="31">
                  <c:v>57.19</c:v>
                </c:pt>
                <c:pt idx="32">
                  <c:v>61.89</c:v>
                </c:pt>
                <c:pt idx="33">
                  <c:v>56.25</c:v>
                </c:pt>
                <c:pt idx="34">
                  <c:v>46.22</c:v>
                </c:pt>
                <c:pt idx="35">
                  <c:v>51.53</c:v>
                </c:pt>
                <c:pt idx="36">
                  <c:v>42.81</c:v>
                </c:pt>
                <c:pt idx="37">
                  <c:v>47.52</c:v>
                </c:pt>
                <c:pt idx="38">
                  <c:v>48.01</c:v>
                </c:pt>
                <c:pt idx="39">
                  <c:v>55.57</c:v>
                </c:pt>
                <c:pt idx="40">
                  <c:v>45.98</c:v>
                </c:pt>
                <c:pt idx="41">
                  <c:v>51.42</c:v>
                </c:pt>
                <c:pt idx="42">
                  <c:v>43.5</c:v>
                </c:pt>
                <c:pt idx="43">
                  <c:v>50.59</c:v>
                </c:pt>
                <c:pt idx="44">
                  <c:v>49.49</c:v>
                </c:pt>
                <c:pt idx="45">
                  <c:v>37.83</c:v>
                </c:pt>
                <c:pt idx="46">
                  <c:v>49.05</c:v>
                </c:pt>
              </c:numCache>
            </c:numRef>
          </c:val>
          <c:extLst>
            <c:ext xmlns:c16="http://schemas.microsoft.com/office/drawing/2014/chart" uri="{C3380CC4-5D6E-409C-BE32-E72D297353CC}">
              <c16:uniqueId val="{00000000-21A6-44C9-A227-7C380953439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全体!$D$77:$D$93</c:f>
              <c:numCache>
                <c:formatCode>General</c:formatCode>
                <c:ptCount val="17"/>
                <c:pt idx="0">
                  <c:v>4.26</c:v>
                </c:pt>
                <c:pt idx="1">
                  <c:v>0</c:v>
                </c:pt>
                <c:pt idx="2">
                  <c:v>100</c:v>
                </c:pt>
                <c:pt idx="3">
                  <c:v>97.87</c:v>
                </c:pt>
                <c:pt idx="4">
                  <c:v>100</c:v>
                </c:pt>
                <c:pt idx="5">
                  <c:v>72.34</c:v>
                </c:pt>
                <c:pt idx="6">
                  <c:v>4.26</c:v>
                </c:pt>
                <c:pt idx="7">
                  <c:v>53.19</c:v>
                </c:pt>
                <c:pt idx="8">
                  <c:v>31.91</c:v>
                </c:pt>
                <c:pt idx="9">
                  <c:v>93.62</c:v>
                </c:pt>
                <c:pt idx="10">
                  <c:v>100</c:v>
                </c:pt>
                <c:pt idx="11">
                  <c:v>25.53</c:v>
                </c:pt>
                <c:pt idx="12">
                  <c:v>0</c:v>
                </c:pt>
                <c:pt idx="13">
                  <c:v>100</c:v>
                </c:pt>
                <c:pt idx="14">
                  <c:v>93.62</c:v>
                </c:pt>
                <c:pt idx="15">
                  <c:v>4.26</c:v>
                </c:pt>
                <c:pt idx="16">
                  <c:v>100</c:v>
                </c:pt>
              </c:numCache>
            </c:numRef>
          </c:val>
          <c:extLst>
            <c:ext xmlns:c16="http://schemas.microsoft.com/office/drawing/2014/chart" uri="{C3380CC4-5D6E-409C-BE32-E72D297353CC}">
              <c16:uniqueId val="{00000000-2E98-4FBE-919E-4EDB55CBFA20}"/>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全体!$E$77:$E$93</c:f>
              <c:numCache>
                <c:formatCode>General</c:formatCode>
                <c:ptCount val="17"/>
                <c:pt idx="0">
                  <c:v>12.77</c:v>
                </c:pt>
                <c:pt idx="1">
                  <c:v>0</c:v>
                </c:pt>
                <c:pt idx="2">
                  <c:v>95.74</c:v>
                </c:pt>
                <c:pt idx="3">
                  <c:v>95.74</c:v>
                </c:pt>
                <c:pt idx="4">
                  <c:v>87.23</c:v>
                </c:pt>
                <c:pt idx="5">
                  <c:v>97.87</c:v>
                </c:pt>
                <c:pt idx="6">
                  <c:v>85.11</c:v>
                </c:pt>
                <c:pt idx="7">
                  <c:v>89.36</c:v>
                </c:pt>
                <c:pt idx="8">
                  <c:v>25.53</c:v>
                </c:pt>
                <c:pt idx="9">
                  <c:v>55.32</c:v>
                </c:pt>
                <c:pt idx="10">
                  <c:v>82.98</c:v>
                </c:pt>
                <c:pt idx="11">
                  <c:v>14.89</c:v>
                </c:pt>
                <c:pt idx="12">
                  <c:v>17.02</c:v>
                </c:pt>
                <c:pt idx="13">
                  <c:v>91.49</c:v>
                </c:pt>
                <c:pt idx="14">
                  <c:v>38.299999999999997</c:v>
                </c:pt>
                <c:pt idx="15">
                  <c:v>85.11</c:v>
                </c:pt>
                <c:pt idx="16">
                  <c:v>100</c:v>
                </c:pt>
              </c:numCache>
            </c:numRef>
          </c:val>
          <c:extLst>
            <c:ext xmlns:c16="http://schemas.microsoft.com/office/drawing/2014/chart" uri="{C3380CC4-5D6E-409C-BE32-E72D297353CC}">
              <c16:uniqueId val="{00000001-2E98-4FBE-919E-4EDB55CBFA20}"/>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全体!$F$77:$F$93</c:f>
              <c:numCache>
                <c:formatCode>General</c:formatCode>
                <c:ptCount val="17"/>
                <c:pt idx="0">
                  <c:v>0</c:v>
                </c:pt>
                <c:pt idx="1">
                  <c:v>0</c:v>
                </c:pt>
                <c:pt idx="2">
                  <c:v>82.98</c:v>
                </c:pt>
                <c:pt idx="3">
                  <c:v>82.98</c:v>
                </c:pt>
                <c:pt idx="4">
                  <c:v>74.47</c:v>
                </c:pt>
                <c:pt idx="5">
                  <c:v>100</c:v>
                </c:pt>
                <c:pt idx="6">
                  <c:v>8.51</c:v>
                </c:pt>
                <c:pt idx="7">
                  <c:v>51.06</c:v>
                </c:pt>
                <c:pt idx="8">
                  <c:v>89.36</c:v>
                </c:pt>
                <c:pt idx="9">
                  <c:v>91.49</c:v>
                </c:pt>
                <c:pt idx="10">
                  <c:v>95.74</c:v>
                </c:pt>
                <c:pt idx="11">
                  <c:v>31.91</c:v>
                </c:pt>
                <c:pt idx="12">
                  <c:v>6.38</c:v>
                </c:pt>
                <c:pt idx="13">
                  <c:v>97.87</c:v>
                </c:pt>
                <c:pt idx="14">
                  <c:v>6.38</c:v>
                </c:pt>
                <c:pt idx="15">
                  <c:v>8.51</c:v>
                </c:pt>
                <c:pt idx="16">
                  <c:v>70.37</c:v>
                </c:pt>
              </c:numCache>
            </c:numRef>
          </c:val>
          <c:extLst>
            <c:ext xmlns:c16="http://schemas.microsoft.com/office/drawing/2014/chart" uri="{C3380CC4-5D6E-409C-BE32-E72D297353CC}">
              <c16:uniqueId val="{00000002-2E98-4FBE-919E-4EDB55CBFA20}"/>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全体!$G$77:$G$93</c:f>
              <c:numCache>
                <c:formatCode>General</c:formatCode>
                <c:ptCount val="17"/>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numCache>
            </c:numRef>
          </c:val>
          <c:extLst>
            <c:ext xmlns:c16="http://schemas.microsoft.com/office/drawing/2014/chart" uri="{C3380CC4-5D6E-409C-BE32-E72D297353CC}">
              <c16:uniqueId val="{00000003-2E98-4FBE-919E-4EDB55CBFA2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原系列縦!$DB$2</c:f>
              <c:strCache>
                <c:ptCount val="1"/>
                <c:pt idx="0">
                  <c:v>市街化調整区域内人口割合 (市街化調整区域内人口/総人口)</c:v>
                </c:pt>
              </c:strCache>
            </c:strRef>
          </c:tx>
          <c:spPr>
            <a:solidFill>
              <a:schemeClr val="accent1"/>
            </a:solidFill>
            <a:ln>
              <a:noFill/>
            </a:ln>
            <a:effectLst/>
          </c:spPr>
          <c:invertIfNegative val="0"/>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814A-4F42-869B-A4A70E10209B}"/>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3-814A-4F42-869B-A4A70E10209B}"/>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原系列縦!$DB$3:$DB$49</c:f>
              <c:numCache>
                <c:formatCode>General</c:formatCode>
                <c:ptCount val="47"/>
                <c:pt idx="0">
                  <c:v>2.16</c:v>
                </c:pt>
                <c:pt idx="1">
                  <c:v>9.81</c:v>
                </c:pt>
                <c:pt idx="2">
                  <c:v>4.92</c:v>
                </c:pt>
                <c:pt idx="3">
                  <c:v>8.1</c:v>
                </c:pt>
                <c:pt idx="4">
                  <c:v>2.87</c:v>
                </c:pt>
                <c:pt idx="5">
                  <c:v>14</c:v>
                </c:pt>
                <c:pt idx="6">
                  <c:v>11.98</c:v>
                </c:pt>
                <c:pt idx="7">
                  <c:v>30.63</c:v>
                </c:pt>
                <c:pt idx="8">
                  <c:v>19.989999999999998</c:v>
                </c:pt>
                <c:pt idx="9">
                  <c:v>20.73</c:v>
                </c:pt>
                <c:pt idx="10">
                  <c:v>16.260000000000002</c:v>
                </c:pt>
                <c:pt idx="11">
                  <c:v>8.14</c:v>
                </c:pt>
                <c:pt idx="12">
                  <c:v>0</c:v>
                </c:pt>
                <c:pt idx="13">
                  <c:v>3.63</c:v>
                </c:pt>
                <c:pt idx="14">
                  <c:v>11.41</c:v>
                </c:pt>
                <c:pt idx="15">
                  <c:v>13.33</c:v>
                </c:pt>
                <c:pt idx="16">
                  <c:v>7.97</c:v>
                </c:pt>
                <c:pt idx="17">
                  <c:v>4.92</c:v>
                </c:pt>
                <c:pt idx="18">
                  <c:v>4.6399999999999997</c:v>
                </c:pt>
                <c:pt idx="19">
                  <c:v>7.91</c:v>
                </c:pt>
                <c:pt idx="20">
                  <c:v>7.41</c:v>
                </c:pt>
                <c:pt idx="21">
                  <c:v>20.82</c:v>
                </c:pt>
                <c:pt idx="22">
                  <c:v>16.440000000000001</c:v>
                </c:pt>
                <c:pt idx="23">
                  <c:v>14.16</c:v>
                </c:pt>
                <c:pt idx="24">
                  <c:v>24.06</c:v>
                </c:pt>
                <c:pt idx="25">
                  <c:v>4.37</c:v>
                </c:pt>
                <c:pt idx="26">
                  <c:v>2.19</c:v>
                </c:pt>
                <c:pt idx="27">
                  <c:v>7.26</c:v>
                </c:pt>
                <c:pt idx="28">
                  <c:v>17.100000000000001</c:v>
                </c:pt>
                <c:pt idx="29">
                  <c:v>5.04</c:v>
                </c:pt>
                <c:pt idx="30">
                  <c:v>12.14</c:v>
                </c:pt>
                <c:pt idx="31">
                  <c:v>6.72</c:v>
                </c:pt>
                <c:pt idx="32">
                  <c:v>13.83</c:v>
                </c:pt>
                <c:pt idx="33">
                  <c:v>6.94</c:v>
                </c:pt>
                <c:pt idx="34">
                  <c:v>4</c:v>
                </c:pt>
                <c:pt idx="35">
                  <c:v>22.45</c:v>
                </c:pt>
                <c:pt idx="36">
                  <c:v>0</c:v>
                </c:pt>
                <c:pt idx="37">
                  <c:v>10.58</c:v>
                </c:pt>
                <c:pt idx="38">
                  <c:v>9.07</c:v>
                </c:pt>
                <c:pt idx="39">
                  <c:v>4.5999999999999996</c:v>
                </c:pt>
                <c:pt idx="40">
                  <c:v>11.76</c:v>
                </c:pt>
                <c:pt idx="41">
                  <c:v>4.38</c:v>
                </c:pt>
                <c:pt idx="42">
                  <c:v>7.5</c:v>
                </c:pt>
                <c:pt idx="43">
                  <c:v>5.31</c:v>
                </c:pt>
                <c:pt idx="44">
                  <c:v>6.33</c:v>
                </c:pt>
                <c:pt idx="45">
                  <c:v>2.5299999999999998</c:v>
                </c:pt>
                <c:pt idx="46">
                  <c:v>6.15</c:v>
                </c:pt>
              </c:numCache>
            </c:numRef>
          </c:val>
          <c:extLst>
            <c:ext xmlns:c16="http://schemas.microsoft.com/office/drawing/2014/chart" uri="{C3380CC4-5D6E-409C-BE32-E72D297353CC}">
              <c16:uniqueId val="{00000004-814A-4F42-869B-A4A70E10209B}"/>
            </c:ext>
          </c:extLst>
        </c:ser>
        <c:dLbls>
          <c:showLegendKey val="0"/>
          <c:showVal val="0"/>
          <c:showCatName val="0"/>
          <c:showSerName val="0"/>
          <c:showPercent val="0"/>
          <c:showBubbleSize val="0"/>
        </c:dLbls>
        <c:gapWidth val="219"/>
        <c:overlap val="-27"/>
        <c:axId val="287711232"/>
        <c:axId val="287713536"/>
      </c:barChart>
      <c:catAx>
        <c:axId val="28771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7713536"/>
        <c:crosses val="autoZero"/>
        <c:auto val="1"/>
        <c:lblAlgn val="ctr"/>
        <c:lblOffset val="100"/>
        <c:noMultiLvlLbl val="0"/>
      </c:catAx>
      <c:valAx>
        <c:axId val="28771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77112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AA12-4C06-A775-B89F3A4C122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A12-4C06-A775-B89F3A4C1229}"/>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AA12-4C06-A775-B89F3A4C1229}"/>
              </c:ext>
            </c:extLst>
          </c:dPt>
          <c:cat>
            <c:strRef>
              <c:f>Sheet1!$N$6:$N$52</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Sheet1!$P$6:$P$52</c:f>
              <c:numCache>
                <c:formatCode>0.00_);[Red]\(0.00\)</c:formatCode>
                <c:ptCount val="47"/>
                <c:pt idx="0">
                  <c:v>6.5034813135471423E-2</c:v>
                </c:pt>
                <c:pt idx="1">
                  <c:v>0</c:v>
                </c:pt>
                <c:pt idx="2">
                  <c:v>1.5629957627184873E-2</c:v>
                </c:pt>
                <c:pt idx="3">
                  <c:v>0.44560625802573289</c:v>
                </c:pt>
                <c:pt idx="4">
                  <c:v>0</c:v>
                </c:pt>
                <c:pt idx="5">
                  <c:v>1.7795320008790888E-2</c:v>
                </c:pt>
                <c:pt idx="6">
                  <c:v>0.10449107881291865</c:v>
                </c:pt>
                <c:pt idx="7">
                  <c:v>0.12341548233513064</c:v>
                </c:pt>
                <c:pt idx="8">
                  <c:v>0.15195605430909381</c:v>
                </c:pt>
                <c:pt idx="9">
                  <c:v>0.19258887596516167</c:v>
                </c:pt>
                <c:pt idx="10">
                  <c:v>0.30000547716421611</c:v>
                </c:pt>
                <c:pt idx="11">
                  <c:v>0.3937219191902635</c:v>
                </c:pt>
                <c:pt idx="12">
                  <c:v>1.0898782569731675</c:v>
                </c:pt>
                <c:pt idx="13">
                  <c:v>1.2239467538236557</c:v>
                </c:pt>
                <c:pt idx="14">
                  <c:v>3.9058024601347767E-2</c:v>
                </c:pt>
                <c:pt idx="15">
                  <c:v>6.5645842555011213E-2</c:v>
                </c:pt>
                <c:pt idx="16">
                  <c:v>6.0658158348988918E-2</c:v>
                </c:pt>
                <c:pt idx="17">
                  <c:v>3.8132038538780284E-2</c:v>
                </c:pt>
                <c:pt idx="18">
                  <c:v>5.9885259842142456E-2</c:v>
                </c:pt>
                <c:pt idx="19">
                  <c:v>1.9058473301937676E-2</c:v>
                </c:pt>
                <c:pt idx="20">
                  <c:v>4.9214947760793701E-2</c:v>
                </c:pt>
                <c:pt idx="21">
                  <c:v>0.29186783251650877</c:v>
                </c:pt>
                <c:pt idx="22">
                  <c:v>0.42094696228635942</c:v>
                </c:pt>
                <c:pt idx="23">
                  <c:v>0.11564736365313501</c:v>
                </c:pt>
                <c:pt idx="24">
                  <c:v>1.4155123163726647E-2</c:v>
                </c:pt>
                <c:pt idx="25">
                  <c:v>0.41756804539462672</c:v>
                </c:pt>
                <c:pt idx="26">
                  <c:v>1.8225076642047164</c:v>
                </c:pt>
                <c:pt idx="27">
                  <c:v>0.27281925272819252</c:v>
                </c:pt>
                <c:pt idx="28">
                  <c:v>0</c:v>
                </c:pt>
                <c:pt idx="29">
                  <c:v>0.12453571528644772</c:v>
                </c:pt>
                <c:pt idx="30">
                  <c:v>8.7192928304742776E-2</c:v>
                </c:pt>
                <c:pt idx="31">
                  <c:v>0</c:v>
                </c:pt>
                <c:pt idx="32">
                  <c:v>7.8062996838448626E-2</c:v>
                </c:pt>
                <c:pt idx="33">
                  <c:v>0.18284171182036504</c:v>
                </c:pt>
                <c:pt idx="34">
                  <c:v>2.135643245067198E-2</c:v>
                </c:pt>
                <c:pt idx="35">
                  <c:v>3.9696559499188204E-2</c:v>
                </c:pt>
                <c:pt idx="36">
                  <c:v>5.1215707242822886E-2</c:v>
                </c:pt>
                <c:pt idx="37">
                  <c:v>0.10828276528194666</c:v>
                </c:pt>
                <c:pt idx="38">
                  <c:v>8.2386348032888634E-2</c:v>
                </c:pt>
                <c:pt idx="39">
                  <c:v>0.5880558794218862</c:v>
                </c:pt>
                <c:pt idx="40">
                  <c:v>0.10806501191116576</c:v>
                </c:pt>
                <c:pt idx="41">
                  <c:v>2.9044712156010767E-2</c:v>
                </c:pt>
                <c:pt idx="42">
                  <c:v>0.13436570987084095</c:v>
                </c:pt>
                <c:pt idx="43">
                  <c:v>8.5738439457515747E-2</c:v>
                </c:pt>
                <c:pt idx="44">
                  <c:v>2.7172214780054507E-2</c:v>
                </c:pt>
                <c:pt idx="45">
                  <c:v>0.12134619036668999</c:v>
                </c:pt>
                <c:pt idx="46">
                  <c:v>0.46736599500825216</c:v>
                </c:pt>
              </c:numCache>
            </c:numRef>
          </c:val>
          <c:extLst>
            <c:ext xmlns:c16="http://schemas.microsoft.com/office/drawing/2014/chart" uri="{C3380CC4-5D6E-409C-BE32-E72D297353CC}">
              <c16:uniqueId val="{00000006-AA12-4C06-A775-B89F3A4C1229}"/>
            </c:ext>
          </c:extLst>
        </c:ser>
        <c:dLbls>
          <c:showLegendKey val="0"/>
          <c:showVal val="0"/>
          <c:showCatName val="0"/>
          <c:showSerName val="0"/>
          <c:showPercent val="0"/>
          <c:showBubbleSize val="0"/>
        </c:dLbls>
        <c:gapWidth val="219"/>
        <c:overlap val="-27"/>
        <c:axId val="1020081375"/>
        <c:axId val="1020088863"/>
      </c:barChart>
      <c:catAx>
        <c:axId val="102008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20088863"/>
        <c:crosses val="autoZero"/>
        <c:auto val="1"/>
        <c:lblAlgn val="ctr"/>
        <c:lblOffset val="100"/>
        <c:noMultiLvlLbl val="0"/>
      </c:catAx>
      <c:valAx>
        <c:axId val="1020088863"/>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200813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15951502739037E-2"/>
          <c:y val="3.53131944444444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CB17-4E3E-B9F1-1CDD79740BF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CB17-4E3E-B9F1-1CDD79740BF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6A3C-485D-A807-7ACA007AD079}"/>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Sheet1!$X$3:$X$49</c:f>
              <c:numCache>
                <c:formatCode>0.0</c:formatCode>
                <c:ptCount val="47"/>
                <c:pt idx="0">
                  <c:v>44.68</c:v>
                </c:pt>
                <c:pt idx="1">
                  <c:v>46.81</c:v>
                </c:pt>
                <c:pt idx="2">
                  <c:v>70.209999999999994</c:v>
                </c:pt>
                <c:pt idx="3">
                  <c:v>45.74</c:v>
                </c:pt>
                <c:pt idx="4">
                  <c:v>61.7</c:v>
                </c:pt>
                <c:pt idx="5">
                  <c:v>23.4</c:v>
                </c:pt>
                <c:pt idx="6">
                  <c:v>47.87</c:v>
                </c:pt>
                <c:pt idx="7">
                  <c:v>73.400000000000006</c:v>
                </c:pt>
                <c:pt idx="8">
                  <c:v>22.34</c:v>
                </c:pt>
                <c:pt idx="9">
                  <c:v>26.6</c:v>
                </c:pt>
                <c:pt idx="10">
                  <c:v>62.77</c:v>
                </c:pt>
                <c:pt idx="11">
                  <c:v>43.62</c:v>
                </c:pt>
                <c:pt idx="12">
                  <c:v>65.959999999999994</c:v>
                </c:pt>
                <c:pt idx="13">
                  <c:v>77.66</c:v>
                </c:pt>
                <c:pt idx="14">
                  <c:v>54.26</c:v>
                </c:pt>
                <c:pt idx="15">
                  <c:v>58.51</c:v>
                </c:pt>
                <c:pt idx="16">
                  <c:v>54.26</c:v>
                </c:pt>
                <c:pt idx="17">
                  <c:v>36.17</c:v>
                </c:pt>
                <c:pt idx="18">
                  <c:v>50</c:v>
                </c:pt>
                <c:pt idx="19">
                  <c:v>63.83</c:v>
                </c:pt>
                <c:pt idx="20">
                  <c:v>41.49</c:v>
                </c:pt>
                <c:pt idx="21">
                  <c:v>70.209999999999994</c:v>
                </c:pt>
                <c:pt idx="22">
                  <c:v>38.299999999999997</c:v>
                </c:pt>
                <c:pt idx="23">
                  <c:v>57.45</c:v>
                </c:pt>
                <c:pt idx="24">
                  <c:v>52.13</c:v>
                </c:pt>
                <c:pt idx="25">
                  <c:v>14.89</c:v>
                </c:pt>
                <c:pt idx="26">
                  <c:v>38.299999999999997</c:v>
                </c:pt>
                <c:pt idx="27">
                  <c:v>57.45</c:v>
                </c:pt>
                <c:pt idx="28">
                  <c:v>8.51</c:v>
                </c:pt>
                <c:pt idx="29">
                  <c:v>8.51</c:v>
                </c:pt>
                <c:pt idx="30">
                  <c:v>75.53</c:v>
                </c:pt>
                <c:pt idx="31">
                  <c:v>74.47</c:v>
                </c:pt>
                <c:pt idx="32">
                  <c:v>89.36</c:v>
                </c:pt>
                <c:pt idx="33">
                  <c:v>53.19</c:v>
                </c:pt>
                <c:pt idx="34">
                  <c:v>56.38</c:v>
                </c:pt>
                <c:pt idx="35">
                  <c:v>20.21</c:v>
                </c:pt>
                <c:pt idx="36">
                  <c:v>75.53</c:v>
                </c:pt>
                <c:pt idx="37">
                  <c:v>34.04</c:v>
                </c:pt>
                <c:pt idx="38">
                  <c:v>48.94</c:v>
                </c:pt>
                <c:pt idx="39">
                  <c:v>73.400000000000006</c:v>
                </c:pt>
                <c:pt idx="40">
                  <c:v>46.81</c:v>
                </c:pt>
                <c:pt idx="41">
                  <c:v>29.79</c:v>
                </c:pt>
                <c:pt idx="42">
                  <c:v>52.13</c:v>
                </c:pt>
                <c:pt idx="43">
                  <c:v>60.64</c:v>
                </c:pt>
                <c:pt idx="44">
                  <c:v>63.83</c:v>
                </c:pt>
                <c:pt idx="45">
                  <c:v>36.17</c:v>
                </c:pt>
                <c:pt idx="46">
                  <c:v>42.55</c:v>
                </c:pt>
              </c:numCache>
            </c:numRef>
          </c:val>
          <c:extLst>
            <c:ext xmlns:c16="http://schemas.microsoft.com/office/drawing/2014/chart" uri="{C3380CC4-5D6E-409C-BE32-E72D297353CC}">
              <c16:uniqueId val="{00000000-6A3C-485D-A807-7ACA007AD079}"/>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98989898989917E-2"/>
          <c:y val="0.11208874845318935"/>
          <c:w val="0.88785151515151517"/>
          <c:h val="0.7066352405021209"/>
        </c:manualLayout>
      </c:layout>
      <c:barChart>
        <c:barDir val="col"/>
        <c:grouping val="clustered"/>
        <c:varyColors val="0"/>
        <c:ser>
          <c:idx val="0"/>
          <c:order val="0"/>
          <c:tx>
            <c:strRef>
              <c:f>全体!$D$1</c:f>
              <c:strCache>
                <c:ptCount val="1"/>
                <c:pt idx="0">
                  <c:v>東 京 都</c:v>
                </c:pt>
              </c:strCache>
            </c:strRef>
          </c:tx>
          <c:spPr>
            <a:pattFill prst="narHorz">
              <a:fgClr>
                <a:srgbClr val="0070C0"/>
              </a:fgClr>
              <a:bgClr>
                <a:schemeClr val="bg1"/>
              </a:bgClr>
            </a:pattFill>
            <a:ln>
              <a:solidFill>
                <a:schemeClr val="accent1">
                  <a:lumMod val="75000"/>
                </a:schemeClr>
              </a:solidFill>
              <a:prstDash val="dash"/>
            </a:ln>
            <a:effectLst/>
          </c:spPr>
          <c:invertIfNegative val="0"/>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全体!$D$124:$D$125</c:f>
              <c:numCache>
                <c:formatCode>General</c:formatCode>
                <c:ptCount val="2"/>
                <c:pt idx="0">
                  <c:v>59.57</c:v>
                </c:pt>
                <c:pt idx="1">
                  <c:v>72.34</c:v>
                </c:pt>
              </c:numCache>
            </c:numRef>
          </c:val>
          <c:extLst>
            <c:ext xmlns:c16="http://schemas.microsoft.com/office/drawing/2014/chart" uri="{C3380CC4-5D6E-409C-BE32-E72D297353CC}">
              <c16:uniqueId val="{00000000-639F-4A76-927E-0C03E383B071}"/>
            </c:ext>
          </c:extLst>
        </c:ser>
        <c:ser>
          <c:idx val="1"/>
          <c:order val="1"/>
          <c:tx>
            <c:strRef>
              <c:f>全体!$E$1</c:f>
              <c:strCache>
                <c:ptCount val="1"/>
                <c:pt idx="0">
                  <c:v>愛 知 県</c:v>
                </c:pt>
              </c:strCache>
            </c:strRef>
          </c:tx>
          <c:spPr>
            <a:pattFill prst="ltVert">
              <a:fgClr>
                <a:srgbClr val="00CC00"/>
              </a:fgClr>
              <a:bgClr>
                <a:schemeClr val="bg1"/>
              </a:bgClr>
            </a:pattFill>
            <a:ln>
              <a:solidFill>
                <a:schemeClr val="accent4">
                  <a:lumMod val="75000"/>
                </a:schemeClr>
              </a:solidFill>
              <a:prstDash val="sysDot"/>
            </a:ln>
            <a:effectLst/>
          </c:spPr>
          <c:invertIfNegative val="0"/>
          <c:val>
            <c:numRef>
              <c:f>全体!$E$124:$E$125</c:f>
              <c:numCache>
                <c:formatCode>General</c:formatCode>
                <c:ptCount val="2"/>
                <c:pt idx="0">
                  <c:v>8.51</c:v>
                </c:pt>
                <c:pt idx="1">
                  <c:v>68.09</c:v>
                </c:pt>
              </c:numCache>
            </c:numRef>
          </c:val>
          <c:extLst>
            <c:ext xmlns:c16="http://schemas.microsoft.com/office/drawing/2014/chart" uri="{C3380CC4-5D6E-409C-BE32-E72D297353CC}">
              <c16:uniqueId val="{00000001-639F-4A76-927E-0C03E383B071}"/>
            </c:ext>
          </c:extLst>
        </c:ser>
        <c:ser>
          <c:idx val="2"/>
          <c:order val="2"/>
          <c:tx>
            <c:strRef>
              <c:f>全体!$F$1</c:f>
              <c:strCache>
                <c:ptCount val="1"/>
                <c:pt idx="0">
                  <c:v>大 阪 府</c:v>
                </c:pt>
              </c:strCache>
            </c:strRef>
          </c:tx>
          <c:spPr>
            <a:solidFill>
              <a:schemeClr val="accent2">
                <a:lumMod val="20000"/>
                <a:lumOff val="80000"/>
              </a:schemeClr>
            </a:solidFill>
            <a:ln w="38100">
              <a:solidFill>
                <a:srgbClr val="FF0000"/>
              </a:solidFill>
            </a:ln>
            <a:effectLst/>
          </c:spPr>
          <c:invertIfNegative val="0"/>
          <c:val>
            <c:numRef>
              <c:f>全体!$F$124:$F$125</c:f>
              <c:numCache>
                <c:formatCode>General</c:formatCode>
                <c:ptCount val="2"/>
                <c:pt idx="0">
                  <c:v>72.34</c:v>
                </c:pt>
                <c:pt idx="1">
                  <c:v>4.26</c:v>
                </c:pt>
              </c:numCache>
            </c:numRef>
          </c:val>
          <c:extLst>
            <c:ext xmlns:c16="http://schemas.microsoft.com/office/drawing/2014/chart" uri="{C3380CC4-5D6E-409C-BE32-E72D297353CC}">
              <c16:uniqueId val="{00000002-639F-4A76-927E-0C03E383B071}"/>
            </c:ext>
          </c:extLst>
        </c:ser>
        <c:dLbls>
          <c:showLegendKey val="0"/>
          <c:showVal val="0"/>
          <c:showCatName val="0"/>
          <c:showSerName val="0"/>
          <c:showPercent val="0"/>
          <c:showBubbleSize val="0"/>
        </c:dLbls>
        <c:gapWidth val="150"/>
        <c:axId val="1828475519"/>
        <c:axId val="1828470943"/>
      </c:b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max val="80"/>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原系列縦!$DT$2</c:f>
              <c:strCache>
                <c:ptCount val="1"/>
                <c:pt idx="0">
                  <c:v>有機廃棄物割合 (そのほかの廃棄物/廃棄物の総搬入量)</c:v>
                </c:pt>
              </c:strCache>
            </c:strRef>
          </c:tx>
          <c:invertIfNegative val="0"/>
          <c:dPt>
            <c:idx val="12"/>
            <c:invertIfNegative val="0"/>
            <c:bubble3D val="0"/>
            <c:spPr>
              <a:ln w="15875">
                <a:solidFill>
                  <a:srgbClr val="FF0000"/>
                </a:solidFill>
              </a:ln>
            </c:spPr>
            <c:extLst>
              <c:ext xmlns:c16="http://schemas.microsoft.com/office/drawing/2014/chart" uri="{C3380CC4-5D6E-409C-BE32-E72D297353CC}">
                <c16:uniqueId val="{00000001-CCD6-4D58-AD68-C2C831792AF4}"/>
              </c:ext>
            </c:extLst>
          </c:dPt>
          <c:dPt>
            <c:idx val="22"/>
            <c:invertIfNegative val="0"/>
            <c:bubble3D val="0"/>
            <c:spPr>
              <a:ln w="15875">
                <a:solidFill>
                  <a:srgbClr val="FF0000"/>
                </a:solidFill>
              </a:ln>
            </c:spPr>
            <c:extLst>
              <c:ext xmlns:c16="http://schemas.microsoft.com/office/drawing/2014/chart" uri="{C3380CC4-5D6E-409C-BE32-E72D297353CC}">
                <c16:uniqueId val="{00000003-CCD6-4D58-AD68-C2C831792AF4}"/>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CCD6-4D58-AD68-C2C831792AF4}"/>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原系列縦!$DT$3:$DT$49</c:f>
              <c:numCache>
                <c:formatCode>General</c:formatCode>
                <c:ptCount val="47"/>
                <c:pt idx="0">
                  <c:v>0.56300000000000006</c:v>
                </c:pt>
                <c:pt idx="1">
                  <c:v>1.67E-2</c:v>
                </c:pt>
                <c:pt idx="2">
                  <c:v>1.1200000000000002E-2</c:v>
                </c:pt>
                <c:pt idx="3">
                  <c:v>4.8499999999999995E-2</c:v>
                </c:pt>
                <c:pt idx="4">
                  <c:v>9.58E-3</c:v>
                </c:pt>
                <c:pt idx="5">
                  <c:v>0.125</c:v>
                </c:pt>
                <c:pt idx="6">
                  <c:v>1.24E-2</c:v>
                </c:pt>
                <c:pt idx="7">
                  <c:v>2.8900000000000002E-2</c:v>
                </c:pt>
                <c:pt idx="8">
                  <c:v>0.46799999999999997</c:v>
                </c:pt>
                <c:pt idx="9">
                  <c:v>8.5900000000000004E-2</c:v>
                </c:pt>
                <c:pt idx="10">
                  <c:v>8.5900000000000004E-2</c:v>
                </c:pt>
                <c:pt idx="11">
                  <c:v>0.28599999999999998</c:v>
                </c:pt>
                <c:pt idx="12">
                  <c:v>3.9700000000000006E-2</c:v>
                </c:pt>
                <c:pt idx="13">
                  <c:v>3.0600000000000002E-2</c:v>
                </c:pt>
                <c:pt idx="14">
                  <c:v>9.7899999999999987E-2</c:v>
                </c:pt>
                <c:pt idx="15">
                  <c:v>9.5500000000000015E-2</c:v>
                </c:pt>
                <c:pt idx="16">
                  <c:v>5.5700000000000003E-3</c:v>
                </c:pt>
                <c:pt idx="17">
                  <c:v>7.5400000000000009E-2</c:v>
                </c:pt>
                <c:pt idx="18">
                  <c:v>2.8999999999999998E-2</c:v>
                </c:pt>
                <c:pt idx="19">
                  <c:v>7.3200000000000001E-2</c:v>
                </c:pt>
                <c:pt idx="20">
                  <c:v>9.98E-2</c:v>
                </c:pt>
                <c:pt idx="21">
                  <c:v>1.3500000000000002E-2</c:v>
                </c:pt>
                <c:pt idx="22">
                  <c:v>0.36200000000000004</c:v>
                </c:pt>
                <c:pt idx="23">
                  <c:v>0.13600000000000001</c:v>
                </c:pt>
                <c:pt idx="24">
                  <c:v>7.8899999999999998E-2</c:v>
                </c:pt>
                <c:pt idx="25">
                  <c:v>0.31000000000000005</c:v>
                </c:pt>
                <c:pt idx="26">
                  <c:v>2.7900000000000001E-2</c:v>
                </c:pt>
                <c:pt idx="27">
                  <c:v>2.0199999999999999E-2</c:v>
                </c:pt>
                <c:pt idx="28">
                  <c:v>0.84399999999999997</c:v>
                </c:pt>
                <c:pt idx="29">
                  <c:v>0.14199999999999999</c:v>
                </c:pt>
                <c:pt idx="30">
                  <c:v>4.6399999999999997E-2</c:v>
                </c:pt>
                <c:pt idx="31">
                  <c:v>3.0499999999999999E-2</c:v>
                </c:pt>
                <c:pt idx="32">
                  <c:v>2.01E-2</c:v>
                </c:pt>
                <c:pt idx="33">
                  <c:v>8.3000000000000004E-2</c:v>
                </c:pt>
                <c:pt idx="34">
                  <c:v>0.23100000000000001</c:v>
                </c:pt>
                <c:pt idx="35">
                  <c:v>0.442</c:v>
                </c:pt>
                <c:pt idx="36">
                  <c:v>5.9299999999999995E-3</c:v>
                </c:pt>
                <c:pt idx="37">
                  <c:v>0.13</c:v>
                </c:pt>
                <c:pt idx="38">
                  <c:v>9.8599999999999993E-2</c:v>
                </c:pt>
                <c:pt idx="39">
                  <c:v>1.4999999999999999E-2</c:v>
                </c:pt>
                <c:pt idx="40">
                  <c:v>6.3299999999999995E-2</c:v>
                </c:pt>
                <c:pt idx="41">
                  <c:v>9.3200000000000005E-2</c:v>
                </c:pt>
                <c:pt idx="42">
                  <c:v>5.1299999999999998E-2</c:v>
                </c:pt>
                <c:pt idx="43">
                  <c:v>3.7200000000000004E-2</c:v>
                </c:pt>
                <c:pt idx="44">
                  <c:v>1.3600000000000001E-2</c:v>
                </c:pt>
                <c:pt idx="45">
                  <c:v>5.4900000000000004E-2</c:v>
                </c:pt>
                <c:pt idx="46">
                  <c:v>2.1400000000000002E-2</c:v>
                </c:pt>
              </c:numCache>
            </c:numRef>
          </c:val>
          <c:extLst>
            <c:ext xmlns:c16="http://schemas.microsoft.com/office/drawing/2014/chart" uri="{C3380CC4-5D6E-409C-BE32-E72D297353CC}">
              <c16:uniqueId val="{00000006-CCD6-4D58-AD68-C2C831792AF4}"/>
            </c:ext>
          </c:extLst>
        </c:ser>
        <c:dLbls>
          <c:showLegendKey val="0"/>
          <c:showVal val="0"/>
          <c:showCatName val="0"/>
          <c:showSerName val="0"/>
          <c:showPercent val="0"/>
          <c:showBubbleSize val="0"/>
        </c:dLbls>
        <c:gapWidth val="219"/>
        <c:overlap val="-27"/>
        <c:axId val="173680512"/>
        <c:axId val="173682048"/>
      </c:barChart>
      <c:catAx>
        <c:axId val="17368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3682048"/>
        <c:crosses val="autoZero"/>
        <c:auto val="1"/>
        <c:lblAlgn val="ctr"/>
        <c:lblOffset val="100"/>
        <c:noMultiLvlLbl val="0"/>
      </c:catAx>
      <c:valAx>
        <c:axId val="17368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36805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原系列縦!$DU$2</c:f>
              <c:strCache>
                <c:ptCount val="1"/>
                <c:pt idx="0">
                  <c:v>リサイクル率</c:v>
                </c:pt>
              </c:strCache>
            </c:strRef>
          </c:tx>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3FAE-408F-B031-CCA29718ADCB}"/>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3FAE-408F-B031-CCA29718ADCB}"/>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3FAE-408F-B031-CCA29718ADCB}"/>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原系列縦!$DU$3:$DU$49</c:f>
              <c:numCache>
                <c:formatCode>General</c:formatCode>
                <c:ptCount val="47"/>
                <c:pt idx="0">
                  <c:v>24.29</c:v>
                </c:pt>
                <c:pt idx="1">
                  <c:v>14.96</c:v>
                </c:pt>
                <c:pt idx="2">
                  <c:v>18.53</c:v>
                </c:pt>
                <c:pt idx="3">
                  <c:v>16.59</c:v>
                </c:pt>
                <c:pt idx="4">
                  <c:v>16.22</c:v>
                </c:pt>
                <c:pt idx="5">
                  <c:v>15.79</c:v>
                </c:pt>
                <c:pt idx="6">
                  <c:v>13.94</c:v>
                </c:pt>
                <c:pt idx="7">
                  <c:v>22.76</c:v>
                </c:pt>
                <c:pt idx="8">
                  <c:v>16.62</c:v>
                </c:pt>
                <c:pt idx="9">
                  <c:v>15.44</c:v>
                </c:pt>
                <c:pt idx="10">
                  <c:v>24.67</c:v>
                </c:pt>
                <c:pt idx="11">
                  <c:v>22.69</c:v>
                </c:pt>
                <c:pt idx="12">
                  <c:v>22.35</c:v>
                </c:pt>
                <c:pt idx="13">
                  <c:v>25.2</c:v>
                </c:pt>
                <c:pt idx="14">
                  <c:v>22.85</c:v>
                </c:pt>
                <c:pt idx="15">
                  <c:v>23.68</c:v>
                </c:pt>
                <c:pt idx="16">
                  <c:v>14.36</c:v>
                </c:pt>
                <c:pt idx="17">
                  <c:v>16.11</c:v>
                </c:pt>
                <c:pt idx="18">
                  <c:v>16.25</c:v>
                </c:pt>
                <c:pt idx="19">
                  <c:v>22.96</c:v>
                </c:pt>
                <c:pt idx="20">
                  <c:v>19.28</c:v>
                </c:pt>
                <c:pt idx="21">
                  <c:v>19.23</c:v>
                </c:pt>
                <c:pt idx="22">
                  <c:v>21.71</c:v>
                </c:pt>
                <c:pt idx="23">
                  <c:v>28.48</c:v>
                </c:pt>
                <c:pt idx="24">
                  <c:v>20.8</c:v>
                </c:pt>
                <c:pt idx="25">
                  <c:v>15.59</c:v>
                </c:pt>
                <c:pt idx="26">
                  <c:v>13.83</c:v>
                </c:pt>
                <c:pt idx="27">
                  <c:v>16.61</c:v>
                </c:pt>
                <c:pt idx="28">
                  <c:v>15.46</c:v>
                </c:pt>
                <c:pt idx="29">
                  <c:v>13.58</c:v>
                </c:pt>
                <c:pt idx="30">
                  <c:v>26.87</c:v>
                </c:pt>
                <c:pt idx="31">
                  <c:v>23.4</c:v>
                </c:pt>
                <c:pt idx="32">
                  <c:v>30.32</c:v>
                </c:pt>
                <c:pt idx="33">
                  <c:v>21.6</c:v>
                </c:pt>
                <c:pt idx="34">
                  <c:v>29.48</c:v>
                </c:pt>
                <c:pt idx="35">
                  <c:v>16.57</c:v>
                </c:pt>
                <c:pt idx="36">
                  <c:v>19.27</c:v>
                </c:pt>
                <c:pt idx="37">
                  <c:v>18.13</c:v>
                </c:pt>
                <c:pt idx="38">
                  <c:v>21.91</c:v>
                </c:pt>
                <c:pt idx="39">
                  <c:v>21.1</c:v>
                </c:pt>
                <c:pt idx="40">
                  <c:v>17.920000000000002</c:v>
                </c:pt>
                <c:pt idx="41">
                  <c:v>16.04</c:v>
                </c:pt>
                <c:pt idx="42">
                  <c:v>18.98</c:v>
                </c:pt>
                <c:pt idx="43">
                  <c:v>20.55</c:v>
                </c:pt>
                <c:pt idx="44">
                  <c:v>17.66</c:v>
                </c:pt>
                <c:pt idx="45">
                  <c:v>15.74</c:v>
                </c:pt>
                <c:pt idx="46">
                  <c:v>14.72</c:v>
                </c:pt>
              </c:numCache>
            </c:numRef>
          </c:val>
          <c:extLst>
            <c:ext xmlns:c16="http://schemas.microsoft.com/office/drawing/2014/chart" uri="{C3380CC4-5D6E-409C-BE32-E72D297353CC}">
              <c16:uniqueId val="{00000006-3FAE-408F-B031-CCA29718ADCB}"/>
            </c:ext>
          </c:extLst>
        </c:ser>
        <c:dLbls>
          <c:showLegendKey val="0"/>
          <c:showVal val="0"/>
          <c:showCatName val="0"/>
          <c:showSerName val="0"/>
          <c:showPercent val="0"/>
          <c:showBubbleSize val="0"/>
        </c:dLbls>
        <c:gapWidth val="219"/>
        <c:overlap val="-27"/>
        <c:axId val="286021888"/>
        <c:axId val="290103680"/>
      </c:barChart>
      <c:catAx>
        <c:axId val="28602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0103680"/>
        <c:crosses val="autoZero"/>
        <c:auto val="1"/>
        <c:lblAlgn val="ctr"/>
        <c:lblOffset val="100"/>
        <c:noMultiLvlLbl val="0"/>
      </c:catAx>
      <c:valAx>
        <c:axId val="29010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60218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リサイクル率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General</c:formatCode>
                <c:ptCount val="7"/>
                <c:pt idx="0">
                  <c:v>12.1</c:v>
                </c:pt>
                <c:pt idx="1">
                  <c:v>12.2</c:v>
                </c:pt>
                <c:pt idx="2">
                  <c:v>13.2</c:v>
                </c:pt>
                <c:pt idx="3">
                  <c:v>13.7</c:v>
                </c:pt>
                <c:pt idx="4">
                  <c:v>13.8</c:v>
                </c:pt>
                <c:pt idx="5">
                  <c:v>13.8</c:v>
                </c:pt>
                <c:pt idx="6">
                  <c:v>13.4</c:v>
                </c:pt>
              </c:numCache>
            </c:numRef>
          </c:val>
          <c:smooth val="0"/>
          <c:extLst>
            <c:ext xmlns:c16="http://schemas.microsoft.com/office/drawing/2014/chart" uri="{C3380CC4-5D6E-409C-BE32-E72D297353CC}">
              <c16:uniqueId val="{00000000-FF0C-4A8F-9AEE-A201AAC0DB84}"/>
            </c:ext>
          </c:extLst>
        </c:ser>
        <c:dLbls>
          <c:showLegendKey val="0"/>
          <c:showVal val="0"/>
          <c:showCatName val="0"/>
          <c:showSerName val="0"/>
          <c:showPercent val="0"/>
          <c:showBubbleSize val="0"/>
        </c:dLbls>
        <c:marker val="1"/>
        <c:smooth val="0"/>
        <c:axId val="1369415087"/>
        <c:axId val="1372338175"/>
      </c:lineChart>
      <c:catAx>
        <c:axId val="1369415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72338175"/>
        <c:crosses val="autoZero"/>
        <c:auto val="1"/>
        <c:lblAlgn val="ctr"/>
        <c:lblOffset val="100"/>
        <c:noMultiLvlLbl val="0"/>
      </c:catAx>
      <c:valAx>
        <c:axId val="1372338175"/>
        <c:scaling>
          <c:orientation val="minMax"/>
          <c:max val="15"/>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694150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solidFill>
                <a:schemeClr val="accent1">
                  <a:lumMod val="60000"/>
                  <a:lumOff val="40000"/>
                </a:schemeClr>
              </a:solid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C3FB-4BED-9D82-F078BE5435C0}"/>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C3FB-4BED-9D82-F078BE5435C0}"/>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54DC-4D40-8364-E4C6139802F9}"/>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Sheet1!$D$3:$D$49</c:f>
              <c:numCache>
                <c:formatCode>0.0</c:formatCode>
                <c:ptCount val="47"/>
                <c:pt idx="0">
                  <c:v>62.98</c:v>
                </c:pt>
                <c:pt idx="1">
                  <c:v>78.3</c:v>
                </c:pt>
                <c:pt idx="2">
                  <c:v>67.66</c:v>
                </c:pt>
                <c:pt idx="3">
                  <c:v>71.06</c:v>
                </c:pt>
                <c:pt idx="4">
                  <c:v>76.17</c:v>
                </c:pt>
                <c:pt idx="5">
                  <c:v>68.94</c:v>
                </c:pt>
                <c:pt idx="6">
                  <c:v>54.89</c:v>
                </c:pt>
                <c:pt idx="7">
                  <c:v>88.94</c:v>
                </c:pt>
                <c:pt idx="8">
                  <c:v>91.06</c:v>
                </c:pt>
                <c:pt idx="9">
                  <c:v>62.13</c:v>
                </c:pt>
                <c:pt idx="10">
                  <c:v>70.209999999999994</c:v>
                </c:pt>
                <c:pt idx="11">
                  <c:v>73.19</c:v>
                </c:pt>
                <c:pt idx="12">
                  <c:v>2.98</c:v>
                </c:pt>
                <c:pt idx="13">
                  <c:v>47.66</c:v>
                </c:pt>
                <c:pt idx="14">
                  <c:v>76.599999999999994</c:v>
                </c:pt>
                <c:pt idx="15">
                  <c:v>74.040000000000006</c:v>
                </c:pt>
                <c:pt idx="16">
                  <c:v>59.15</c:v>
                </c:pt>
                <c:pt idx="17">
                  <c:v>44.68</c:v>
                </c:pt>
                <c:pt idx="18">
                  <c:v>31.91</c:v>
                </c:pt>
                <c:pt idx="19">
                  <c:v>53.62</c:v>
                </c:pt>
                <c:pt idx="20">
                  <c:v>53.62</c:v>
                </c:pt>
                <c:pt idx="21">
                  <c:v>64.260000000000005</c:v>
                </c:pt>
                <c:pt idx="22">
                  <c:v>67.66</c:v>
                </c:pt>
                <c:pt idx="23">
                  <c:v>64.260000000000005</c:v>
                </c:pt>
                <c:pt idx="24">
                  <c:v>46.81</c:v>
                </c:pt>
                <c:pt idx="25">
                  <c:v>52.34</c:v>
                </c:pt>
                <c:pt idx="26">
                  <c:v>41.7</c:v>
                </c:pt>
                <c:pt idx="27">
                  <c:v>34.89</c:v>
                </c:pt>
                <c:pt idx="28">
                  <c:v>39.15</c:v>
                </c:pt>
                <c:pt idx="29">
                  <c:v>46.38</c:v>
                </c:pt>
                <c:pt idx="30">
                  <c:v>42.13</c:v>
                </c:pt>
                <c:pt idx="31">
                  <c:v>32.340000000000003</c:v>
                </c:pt>
                <c:pt idx="32">
                  <c:v>64.260000000000005</c:v>
                </c:pt>
                <c:pt idx="33">
                  <c:v>59.15</c:v>
                </c:pt>
                <c:pt idx="34">
                  <c:v>40.85</c:v>
                </c:pt>
                <c:pt idx="35">
                  <c:v>60.43</c:v>
                </c:pt>
                <c:pt idx="36">
                  <c:v>78.3</c:v>
                </c:pt>
                <c:pt idx="37">
                  <c:v>47.66</c:v>
                </c:pt>
                <c:pt idx="38">
                  <c:v>40</c:v>
                </c:pt>
                <c:pt idx="39">
                  <c:v>60</c:v>
                </c:pt>
                <c:pt idx="40">
                  <c:v>69.790000000000006</c:v>
                </c:pt>
                <c:pt idx="41">
                  <c:v>78.72</c:v>
                </c:pt>
                <c:pt idx="42">
                  <c:v>70.64</c:v>
                </c:pt>
                <c:pt idx="43">
                  <c:v>55.74</c:v>
                </c:pt>
                <c:pt idx="44">
                  <c:v>60.43</c:v>
                </c:pt>
                <c:pt idx="45">
                  <c:v>77.87</c:v>
                </c:pt>
                <c:pt idx="46">
                  <c:v>56.17</c:v>
                </c:pt>
              </c:numCache>
            </c:numRef>
          </c:val>
          <c:extLst>
            <c:ext xmlns:c16="http://schemas.microsoft.com/office/drawing/2014/chart" uri="{C3380CC4-5D6E-409C-BE32-E72D297353CC}">
              <c16:uniqueId val="{00000000-54DC-4D40-8364-E4C6139802F9}"/>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D991-40BA-95AD-DA9B115D27F5}"/>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D991-40BA-95AD-DA9B115D27F5}"/>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A4F1-4542-9EE0-E5E8A6A8C6D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Sheet1!$Z$3:$Z$49</c:f>
              <c:numCache>
                <c:formatCode>0.0</c:formatCode>
                <c:ptCount val="47"/>
                <c:pt idx="0">
                  <c:v>79.13</c:v>
                </c:pt>
                <c:pt idx="1">
                  <c:v>60.25</c:v>
                </c:pt>
                <c:pt idx="2">
                  <c:v>72.5</c:v>
                </c:pt>
                <c:pt idx="3">
                  <c:v>62.59</c:v>
                </c:pt>
                <c:pt idx="4">
                  <c:v>80.319999999999993</c:v>
                </c:pt>
                <c:pt idx="5">
                  <c:v>68.680000000000007</c:v>
                </c:pt>
                <c:pt idx="6">
                  <c:v>53.45</c:v>
                </c:pt>
                <c:pt idx="7">
                  <c:v>85.38</c:v>
                </c:pt>
                <c:pt idx="8">
                  <c:v>79.69</c:v>
                </c:pt>
                <c:pt idx="9">
                  <c:v>78.010000000000005</c:v>
                </c:pt>
                <c:pt idx="10">
                  <c:v>98.94</c:v>
                </c:pt>
                <c:pt idx="11">
                  <c:v>95.21</c:v>
                </c:pt>
                <c:pt idx="12">
                  <c:v>88.3</c:v>
                </c:pt>
                <c:pt idx="13">
                  <c:v>93.24</c:v>
                </c:pt>
                <c:pt idx="14">
                  <c:v>78.19</c:v>
                </c:pt>
                <c:pt idx="15">
                  <c:v>66.69</c:v>
                </c:pt>
                <c:pt idx="16">
                  <c:v>73.14</c:v>
                </c:pt>
                <c:pt idx="17">
                  <c:v>82.98</c:v>
                </c:pt>
                <c:pt idx="18">
                  <c:v>85.4</c:v>
                </c:pt>
                <c:pt idx="19">
                  <c:v>78.37</c:v>
                </c:pt>
                <c:pt idx="20">
                  <c:v>81.38</c:v>
                </c:pt>
                <c:pt idx="21">
                  <c:v>89.89</c:v>
                </c:pt>
                <c:pt idx="22">
                  <c:v>97.34</c:v>
                </c:pt>
                <c:pt idx="23">
                  <c:v>89.36</c:v>
                </c:pt>
                <c:pt idx="24">
                  <c:v>94.15</c:v>
                </c:pt>
                <c:pt idx="25">
                  <c:v>100</c:v>
                </c:pt>
                <c:pt idx="26">
                  <c:v>80.36</c:v>
                </c:pt>
                <c:pt idx="27">
                  <c:v>53.84</c:v>
                </c:pt>
                <c:pt idx="28">
                  <c:v>64.069999999999993</c:v>
                </c:pt>
                <c:pt idx="29">
                  <c:v>88.83</c:v>
                </c:pt>
                <c:pt idx="30">
                  <c:v>70.67</c:v>
                </c:pt>
                <c:pt idx="31">
                  <c:v>71.73</c:v>
                </c:pt>
                <c:pt idx="32">
                  <c:v>77.459999999999994</c:v>
                </c:pt>
                <c:pt idx="33">
                  <c:v>79.73</c:v>
                </c:pt>
                <c:pt idx="34">
                  <c:v>72.61</c:v>
                </c:pt>
                <c:pt idx="35">
                  <c:v>74.45</c:v>
                </c:pt>
                <c:pt idx="36">
                  <c:v>59.14</c:v>
                </c:pt>
                <c:pt idx="37">
                  <c:v>84.04</c:v>
                </c:pt>
                <c:pt idx="38">
                  <c:v>56.48</c:v>
                </c:pt>
                <c:pt idx="39">
                  <c:v>81.99</c:v>
                </c:pt>
                <c:pt idx="40">
                  <c:v>84.57</c:v>
                </c:pt>
                <c:pt idx="41">
                  <c:v>93.09</c:v>
                </c:pt>
                <c:pt idx="42">
                  <c:v>92.02</c:v>
                </c:pt>
                <c:pt idx="43">
                  <c:v>91.49</c:v>
                </c:pt>
                <c:pt idx="44">
                  <c:v>75.91</c:v>
                </c:pt>
                <c:pt idx="45">
                  <c:v>69.95</c:v>
                </c:pt>
                <c:pt idx="46">
                  <c:v>73.400000000000006</c:v>
                </c:pt>
              </c:numCache>
            </c:numRef>
          </c:val>
          <c:extLst>
            <c:ext xmlns:c16="http://schemas.microsoft.com/office/drawing/2014/chart" uri="{C3380CC4-5D6E-409C-BE32-E72D297353CC}">
              <c16:uniqueId val="{00000000-A4F1-4542-9EE0-E5E8A6A8C6D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87373737373753E-2"/>
          <c:y val="0.19797238909229214"/>
          <c:w val="0.84822525252525249"/>
          <c:h val="0.6250287489570362"/>
        </c:manualLayout>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全体!$D$127:$D$132</c:f>
              <c:numCache>
                <c:formatCode>General</c:formatCode>
                <c:ptCount val="6"/>
                <c:pt idx="0">
                  <c:v>53.19</c:v>
                </c:pt>
                <c:pt idx="1">
                  <c:v>100</c:v>
                </c:pt>
                <c:pt idx="2">
                  <c:v>100</c:v>
                </c:pt>
                <c:pt idx="3">
                  <c:v>100</c:v>
                </c:pt>
                <c:pt idx="4">
                  <c:v>100</c:v>
                </c:pt>
                <c:pt idx="5">
                  <c:v>100</c:v>
                </c:pt>
              </c:numCache>
            </c:numRef>
          </c:val>
          <c:extLst>
            <c:ext xmlns:c16="http://schemas.microsoft.com/office/drawing/2014/chart" uri="{C3380CC4-5D6E-409C-BE32-E72D297353CC}">
              <c16:uniqueId val="{00000000-BA42-498E-9E01-716FA07C3F8D}"/>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全体!$E$127:$E$132</c:f>
              <c:numCache>
                <c:formatCode>General</c:formatCode>
                <c:ptCount val="6"/>
                <c:pt idx="0">
                  <c:v>89.36</c:v>
                </c:pt>
                <c:pt idx="1">
                  <c:v>100</c:v>
                </c:pt>
                <c:pt idx="2">
                  <c:v>100</c:v>
                </c:pt>
                <c:pt idx="3">
                  <c:v>100</c:v>
                </c:pt>
                <c:pt idx="4">
                  <c:v>100</c:v>
                </c:pt>
                <c:pt idx="5">
                  <c:v>100</c:v>
                </c:pt>
              </c:numCache>
            </c:numRef>
          </c:val>
          <c:extLst>
            <c:ext xmlns:c16="http://schemas.microsoft.com/office/drawing/2014/chart" uri="{C3380CC4-5D6E-409C-BE32-E72D297353CC}">
              <c16:uniqueId val="{00000001-BA42-498E-9E01-716FA07C3F8D}"/>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全体!$F$127:$F$132</c:f>
              <c:numCache>
                <c:formatCode>General</c:formatCode>
                <c:ptCount val="6"/>
                <c:pt idx="0">
                  <c:v>51.06</c:v>
                </c:pt>
                <c:pt idx="1">
                  <c:v>70.37</c:v>
                </c:pt>
                <c:pt idx="2">
                  <c:v>100</c:v>
                </c:pt>
                <c:pt idx="3">
                  <c:v>100</c:v>
                </c:pt>
                <c:pt idx="4">
                  <c:v>100</c:v>
                </c:pt>
                <c:pt idx="5">
                  <c:v>100</c:v>
                </c:pt>
              </c:numCache>
            </c:numRef>
          </c:val>
          <c:extLst>
            <c:ext xmlns:c16="http://schemas.microsoft.com/office/drawing/2014/chart" uri="{C3380CC4-5D6E-409C-BE32-E72D297353CC}">
              <c16:uniqueId val="{00000002-BA42-498E-9E01-716FA07C3F8D}"/>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全体!$G$127:$G$132</c:f>
              <c:numCache>
                <c:formatCode>General</c:formatCode>
                <c:ptCount val="6"/>
                <c:pt idx="0">
                  <c:v>50</c:v>
                </c:pt>
                <c:pt idx="1">
                  <c:v>50</c:v>
                </c:pt>
                <c:pt idx="2">
                  <c:v>50</c:v>
                </c:pt>
                <c:pt idx="3">
                  <c:v>50</c:v>
                </c:pt>
                <c:pt idx="4">
                  <c:v>50</c:v>
                </c:pt>
                <c:pt idx="5">
                  <c:v>50</c:v>
                </c:pt>
              </c:numCache>
            </c:numRef>
          </c:val>
          <c:extLst>
            <c:ext xmlns:c16="http://schemas.microsoft.com/office/drawing/2014/chart" uri="{C3380CC4-5D6E-409C-BE32-E72D297353CC}">
              <c16:uniqueId val="{00000003-BA42-498E-9E01-716FA07C3F8D}"/>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prstDash val="sysDot"/>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DA4D-43A0-A81D-D5124AEFBCAA}"/>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DA4D-43A0-A81D-D5124AEFBCAA}"/>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DA4D-43A0-A81D-D5124AEFBCAA}"/>
              </c:ext>
            </c:extLst>
          </c:dPt>
          <c:cat>
            <c:strRef>
              <c:f>喫煙率!$H$11:$H$57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喫煙率!$I$11:$I$57</c:f>
              <c:numCache>
                <c:formatCode>0.0_ </c:formatCode>
                <c:ptCount val="47"/>
                <c:pt idx="0">
                  <c:v>44.406779661016948</c:v>
                </c:pt>
                <c:pt idx="1">
                  <c:v>100</c:v>
                </c:pt>
                <c:pt idx="2">
                  <c:v>38.402564817396154</c:v>
                </c:pt>
                <c:pt idx="3">
                  <c:v>48.726715397311956</c:v>
                </c:pt>
                <c:pt idx="4">
                  <c:v>75.692908262849713</c:v>
                </c:pt>
                <c:pt idx="5">
                  <c:v>100</c:v>
                </c:pt>
                <c:pt idx="6">
                  <c:v>47.93937116372291</c:v>
                </c:pt>
                <c:pt idx="7">
                  <c:v>100</c:v>
                </c:pt>
                <c:pt idx="8">
                  <c:v>99.612518628912071</c:v>
                </c:pt>
                <c:pt idx="9">
                  <c:v>100</c:v>
                </c:pt>
                <c:pt idx="10">
                  <c:v>99.980868567055666</c:v>
                </c:pt>
                <c:pt idx="11">
                  <c:v>32</c:v>
                </c:pt>
                <c:pt idx="12">
                  <c:v>82.273333333333326</c:v>
                </c:pt>
                <c:pt idx="13">
                  <c:v>100</c:v>
                </c:pt>
                <c:pt idx="14">
                  <c:v>100</c:v>
                </c:pt>
                <c:pt idx="15">
                  <c:v>100</c:v>
                </c:pt>
                <c:pt idx="16">
                  <c:v>97.774627923458539</c:v>
                </c:pt>
                <c:pt idx="17">
                  <c:v>99.877275516465531</c:v>
                </c:pt>
                <c:pt idx="18">
                  <c:v>100</c:v>
                </c:pt>
                <c:pt idx="19">
                  <c:v>100</c:v>
                </c:pt>
                <c:pt idx="20">
                  <c:v>82.977234809751906</c:v>
                </c:pt>
                <c:pt idx="21">
                  <c:v>69.66959967367869</c:v>
                </c:pt>
                <c:pt idx="22">
                  <c:v>64.456249999999997</c:v>
                </c:pt>
                <c:pt idx="23">
                  <c:v>100</c:v>
                </c:pt>
                <c:pt idx="24">
                  <c:v>76.209677419354833</c:v>
                </c:pt>
                <c:pt idx="25">
                  <c:v>98.096966857945901</c:v>
                </c:pt>
                <c:pt idx="26">
                  <c:v>100</c:v>
                </c:pt>
                <c:pt idx="27">
                  <c:v>99.756050894480055</c:v>
                </c:pt>
                <c:pt idx="28">
                  <c:v>100</c:v>
                </c:pt>
                <c:pt idx="29">
                  <c:v>64.85499999999999</c:v>
                </c:pt>
                <c:pt idx="30">
                  <c:v>99.967731526298806</c:v>
                </c:pt>
                <c:pt idx="31">
                  <c:v>100</c:v>
                </c:pt>
                <c:pt idx="32">
                  <c:v>96.730769230769226</c:v>
                </c:pt>
                <c:pt idx="33">
                  <c:v>56.098989898989906</c:v>
                </c:pt>
                <c:pt idx="34">
                  <c:v>100</c:v>
                </c:pt>
                <c:pt idx="35">
                  <c:v>56.581500646830527</c:v>
                </c:pt>
                <c:pt idx="36">
                  <c:v>99.825043739065237</c:v>
                </c:pt>
                <c:pt idx="37">
                  <c:v>36.135615536537195</c:v>
                </c:pt>
                <c:pt idx="38">
                  <c:v>68.568026842731896</c:v>
                </c:pt>
                <c:pt idx="39">
                  <c:v>99.96600181323663</c:v>
                </c:pt>
                <c:pt idx="40">
                  <c:v>82.874478574137271</c:v>
                </c:pt>
                <c:pt idx="41">
                  <c:v>68.965079365079362</c:v>
                </c:pt>
                <c:pt idx="42">
                  <c:v>99.835703891470686</c:v>
                </c:pt>
                <c:pt idx="43">
                  <c:v>58.309572301425661</c:v>
                </c:pt>
                <c:pt idx="44">
                  <c:v>72.047619047619051</c:v>
                </c:pt>
                <c:pt idx="45">
                  <c:v>77.820960698689959</c:v>
                </c:pt>
                <c:pt idx="46">
                  <c:v>98.902953586497887</c:v>
                </c:pt>
              </c:numCache>
            </c:numRef>
          </c:val>
          <c:extLst>
            <c:ext xmlns:c16="http://schemas.microsoft.com/office/drawing/2014/chart" uri="{C3380CC4-5D6E-409C-BE32-E72D297353CC}">
              <c16:uniqueId val="{00000006-DA4D-43A0-A81D-D5124AEFBCAA}"/>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90BF-4003-A4B5-0FAC45FBF5D0}"/>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90BF-4003-A4B5-0FAC45FBF5D0}"/>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90BF-4003-A4B5-0FAC45FBF5D0}"/>
              </c:ext>
            </c:extLst>
          </c:dPt>
          <c:cat>
            <c:strRef>
              <c:f>Sheet2!$C$7:$C$53</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Sheet2!$D$7:$D$53</c:f>
              <c:numCache>
                <c:formatCode>#,##0_);[Red]\(#,##0\)</c:formatCode>
                <c:ptCount val="47"/>
                <c:pt idx="0">
                  <c:v>22220631</c:v>
                </c:pt>
                <c:pt idx="1">
                  <c:v>5939713</c:v>
                </c:pt>
                <c:pt idx="2">
                  <c:v>4110639</c:v>
                </c:pt>
                <c:pt idx="3">
                  <c:v>5718184</c:v>
                </c:pt>
                <c:pt idx="4">
                  <c:v>3020025</c:v>
                </c:pt>
                <c:pt idx="5">
                  <c:v>2199407</c:v>
                </c:pt>
                <c:pt idx="6">
                  <c:v>10814439</c:v>
                </c:pt>
                <c:pt idx="7">
                  <c:v>29918204</c:v>
                </c:pt>
                <c:pt idx="8">
                  <c:v>6233824</c:v>
                </c:pt>
                <c:pt idx="9">
                  <c:v>4585634</c:v>
                </c:pt>
                <c:pt idx="10">
                  <c:v>11010879</c:v>
                </c:pt>
                <c:pt idx="11">
                  <c:v>48493673.690000005</c:v>
                </c:pt>
                <c:pt idx="12">
                  <c:v>13014193</c:v>
                </c:pt>
                <c:pt idx="13">
                  <c:v>27357749.800000001</c:v>
                </c:pt>
                <c:pt idx="14">
                  <c:v>8591659</c:v>
                </c:pt>
                <c:pt idx="15">
                  <c:v>4951648</c:v>
                </c:pt>
                <c:pt idx="16">
                  <c:v>2367675</c:v>
                </c:pt>
                <c:pt idx="17">
                  <c:v>4153652</c:v>
                </c:pt>
                <c:pt idx="18">
                  <c:v>941423</c:v>
                </c:pt>
                <c:pt idx="19">
                  <c:v>2442254</c:v>
                </c:pt>
                <c:pt idx="20">
                  <c:v>5377640</c:v>
                </c:pt>
                <c:pt idx="21">
                  <c:v>11094550</c:v>
                </c:pt>
                <c:pt idx="22">
                  <c:v>38749815.899999999</c:v>
                </c:pt>
                <c:pt idx="23">
                  <c:v>15084543.5</c:v>
                </c:pt>
                <c:pt idx="24">
                  <c:v>5127202.0999999996</c:v>
                </c:pt>
                <c:pt idx="25">
                  <c:v>3743436</c:v>
                </c:pt>
                <c:pt idx="26">
                  <c:v>16650593</c:v>
                </c:pt>
                <c:pt idx="27">
                  <c:v>36529060</c:v>
                </c:pt>
                <c:pt idx="28">
                  <c:v>813699</c:v>
                </c:pt>
                <c:pt idx="29">
                  <c:v>11441824</c:v>
                </c:pt>
                <c:pt idx="30">
                  <c:v>1059615</c:v>
                </c:pt>
                <c:pt idx="31">
                  <c:v>2034817</c:v>
                </c:pt>
                <c:pt idx="32">
                  <c:v>32384006</c:v>
                </c:pt>
                <c:pt idx="33">
                  <c:v>37939691</c:v>
                </c:pt>
                <c:pt idx="34">
                  <c:v>32941550</c:v>
                </c:pt>
                <c:pt idx="35">
                  <c:v>3407477</c:v>
                </c:pt>
                <c:pt idx="36">
                  <c:v>3048967</c:v>
                </c:pt>
                <c:pt idx="37">
                  <c:v>12022229</c:v>
                </c:pt>
                <c:pt idx="38">
                  <c:v>3832964</c:v>
                </c:pt>
                <c:pt idx="39">
                  <c:v>31185445</c:v>
                </c:pt>
                <c:pt idx="40">
                  <c:v>2021002</c:v>
                </c:pt>
                <c:pt idx="41">
                  <c:v>2608847</c:v>
                </c:pt>
                <c:pt idx="42">
                  <c:v>3788692</c:v>
                </c:pt>
                <c:pt idx="43">
                  <c:v>28450551</c:v>
                </c:pt>
                <c:pt idx="44">
                  <c:v>2092845</c:v>
                </c:pt>
                <c:pt idx="45">
                  <c:v>1624134</c:v>
                </c:pt>
                <c:pt idx="46">
                  <c:v>2074512</c:v>
                </c:pt>
              </c:numCache>
            </c:numRef>
          </c:val>
          <c:extLst>
            <c:ext xmlns:c16="http://schemas.microsoft.com/office/drawing/2014/chart" uri="{C3380CC4-5D6E-409C-BE32-E72D297353CC}">
              <c16:uniqueId val="{00000006-90BF-4003-A4B5-0FAC45FBF5D0}"/>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5500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5875">
                <a:solidFill>
                  <a:srgbClr val="FF0000"/>
                </a:solidFill>
              </a:ln>
              <a:effectLst/>
            </c:spPr>
            <c:extLst>
              <c:ext xmlns:c16="http://schemas.microsoft.com/office/drawing/2014/chart" uri="{C3380CC4-5D6E-409C-BE32-E72D297353CC}">
                <c16:uniqueId val="{00000003-FC4B-409B-BEB9-BDEFA47946AD}"/>
              </c:ext>
            </c:extLst>
          </c:dPt>
          <c:dPt>
            <c:idx val="22"/>
            <c:invertIfNegative val="0"/>
            <c:bubble3D val="0"/>
            <c:spPr>
              <a:solidFill>
                <a:schemeClr val="accent1">
                  <a:lumMod val="60000"/>
                  <a:lumOff val="40000"/>
                </a:schemeClr>
              </a:solidFill>
              <a:ln w="15875">
                <a:solidFill>
                  <a:srgbClr val="FF0000"/>
                </a:solidFill>
              </a:ln>
              <a:effectLst/>
            </c:spPr>
            <c:extLst>
              <c:ext xmlns:c16="http://schemas.microsoft.com/office/drawing/2014/chart" uri="{C3380CC4-5D6E-409C-BE32-E72D297353CC}">
                <c16:uniqueId val="{00000002-FC4B-409B-BEB9-BDEFA47946AD}"/>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1-7BA4-45C5-92D5-7975CD12F1F6}"/>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Sheet1!$AB$3:$AB$49</c:f>
              <c:numCache>
                <c:formatCode>0.0</c:formatCode>
                <c:ptCount val="47"/>
                <c:pt idx="0">
                  <c:v>91.76</c:v>
                </c:pt>
                <c:pt idx="1">
                  <c:v>85.09</c:v>
                </c:pt>
                <c:pt idx="2">
                  <c:v>65.63</c:v>
                </c:pt>
                <c:pt idx="3">
                  <c:v>73.58</c:v>
                </c:pt>
                <c:pt idx="4">
                  <c:v>33.64</c:v>
                </c:pt>
                <c:pt idx="5">
                  <c:v>30.66</c:v>
                </c:pt>
                <c:pt idx="6">
                  <c:v>45.99</c:v>
                </c:pt>
                <c:pt idx="7">
                  <c:v>52.81</c:v>
                </c:pt>
                <c:pt idx="8">
                  <c:v>19.149999999999999</c:v>
                </c:pt>
                <c:pt idx="9">
                  <c:v>21.28</c:v>
                </c:pt>
                <c:pt idx="10">
                  <c:v>18.09</c:v>
                </c:pt>
                <c:pt idx="11">
                  <c:v>53.94</c:v>
                </c:pt>
                <c:pt idx="12">
                  <c:v>13.06</c:v>
                </c:pt>
                <c:pt idx="13">
                  <c:v>46.83</c:v>
                </c:pt>
                <c:pt idx="14">
                  <c:v>54.08</c:v>
                </c:pt>
                <c:pt idx="15">
                  <c:v>40.21</c:v>
                </c:pt>
                <c:pt idx="16">
                  <c:v>76.099999999999994</c:v>
                </c:pt>
                <c:pt idx="17">
                  <c:v>64.180000000000007</c:v>
                </c:pt>
                <c:pt idx="18">
                  <c:v>31.91</c:v>
                </c:pt>
                <c:pt idx="19">
                  <c:v>29.79</c:v>
                </c:pt>
                <c:pt idx="20">
                  <c:v>24.47</c:v>
                </c:pt>
                <c:pt idx="21">
                  <c:v>61.77</c:v>
                </c:pt>
                <c:pt idx="22">
                  <c:v>33.21</c:v>
                </c:pt>
                <c:pt idx="23">
                  <c:v>68.319999999999993</c:v>
                </c:pt>
                <c:pt idx="24">
                  <c:v>47.87</c:v>
                </c:pt>
                <c:pt idx="25">
                  <c:v>38.03</c:v>
                </c:pt>
                <c:pt idx="26">
                  <c:v>12.77</c:v>
                </c:pt>
                <c:pt idx="27">
                  <c:v>17.64</c:v>
                </c:pt>
                <c:pt idx="28">
                  <c:v>14.89</c:v>
                </c:pt>
                <c:pt idx="29">
                  <c:v>56.39</c:v>
                </c:pt>
                <c:pt idx="30">
                  <c:v>82.82</c:v>
                </c:pt>
                <c:pt idx="31">
                  <c:v>75.849999999999994</c:v>
                </c:pt>
                <c:pt idx="32">
                  <c:v>18.89</c:v>
                </c:pt>
                <c:pt idx="33">
                  <c:v>19.91</c:v>
                </c:pt>
                <c:pt idx="34">
                  <c:v>54.81</c:v>
                </c:pt>
                <c:pt idx="35">
                  <c:v>47.44</c:v>
                </c:pt>
                <c:pt idx="36">
                  <c:v>36.82</c:v>
                </c:pt>
                <c:pt idx="37">
                  <c:v>77.72</c:v>
                </c:pt>
                <c:pt idx="38">
                  <c:v>82.12</c:v>
                </c:pt>
                <c:pt idx="39">
                  <c:v>55.08</c:v>
                </c:pt>
                <c:pt idx="40">
                  <c:v>58.56</c:v>
                </c:pt>
                <c:pt idx="41">
                  <c:v>100</c:v>
                </c:pt>
                <c:pt idx="42">
                  <c:v>44.77</c:v>
                </c:pt>
                <c:pt idx="43">
                  <c:v>47.63</c:v>
                </c:pt>
                <c:pt idx="44">
                  <c:v>76.14</c:v>
                </c:pt>
                <c:pt idx="45">
                  <c:v>66.08</c:v>
                </c:pt>
                <c:pt idx="46">
                  <c:v>47.32</c:v>
                </c:pt>
              </c:numCache>
            </c:numRef>
          </c:val>
          <c:extLst>
            <c:ext xmlns:c16="http://schemas.microsoft.com/office/drawing/2014/chart" uri="{C3380CC4-5D6E-409C-BE32-E72D297353CC}">
              <c16:uniqueId val="{00000000-7BA4-45C5-92D5-7975CD12F1F6}"/>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全体!$D$134:$D$136</c:f>
              <c:numCache>
                <c:formatCode>General</c:formatCode>
                <c:ptCount val="3"/>
                <c:pt idx="0">
                  <c:v>34.04</c:v>
                </c:pt>
                <c:pt idx="1">
                  <c:v>5.13</c:v>
                </c:pt>
                <c:pt idx="2">
                  <c:v>0</c:v>
                </c:pt>
              </c:numCache>
            </c:numRef>
          </c:val>
          <c:extLst>
            <c:ext xmlns:c16="http://schemas.microsoft.com/office/drawing/2014/chart" uri="{C3380CC4-5D6E-409C-BE32-E72D297353CC}">
              <c16:uniqueId val="{00000000-C196-4698-8583-18998143FD28}"/>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全体!$E$134:$E$136</c:f>
              <c:numCache>
                <c:formatCode>General</c:formatCode>
                <c:ptCount val="3"/>
                <c:pt idx="0">
                  <c:v>51.06</c:v>
                </c:pt>
                <c:pt idx="1">
                  <c:v>10.26</c:v>
                </c:pt>
                <c:pt idx="2">
                  <c:v>38.299999999999997</c:v>
                </c:pt>
              </c:numCache>
            </c:numRef>
          </c:val>
          <c:extLst>
            <c:ext xmlns:c16="http://schemas.microsoft.com/office/drawing/2014/chart" uri="{C3380CC4-5D6E-409C-BE32-E72D297353CC}">
              <c16:uniqueId val="{00000001-C196-4698-8583-18998143FD28}"/>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全体!$F$134:$F$136</c:f>
              <c:numCache>
                <c:formatCode>General</c:formatCode>
                <c:ptCount val="3"/>
                <c:pt idx="0">
                  <c:v>38.299999999999997</c:v>
                </c:pt>
                <c:pt idx="1">
                  <c:v>0</c:v>
                </c:pt>
                <c:pt idx="2">
                  <c:v>0</c:v>
                </c:pt>
              </c:numCache>
            </c:numRef>
          </c:val>
          <c:extLst>
            <c:ext xmlns:c16="http://schemas.microsoft.com/office/drawing/2014/chart" uri="{C3380CC4-5D6E-409C-BE32-E72D297353CC}">
              <c16:uniqueId val="{00000002-C196-4698-8583-18998143FD28}"/>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全体!$G$134:$G$136</c:f>
              <c:numCache>
                <c:formatCode>General</c:formatCode>
                <c:ptCount val="3"/>
                <c:pt idx="0">
                  <c:v>50</c:v>
                </c:pt>
                <c:pt idx="1">
                  <c:v>50</c:v>
                </c:pt>
                <c:pt idx="2">
                  <c:v>50</c:v>
                </c:pt>
              </c:numCache>
            </c:numRef>
          </c:val>
          <c:extLst>
            <c:ext xmlns:c16="http://schemas.microsoft.com/office/drawing/2014/chart" uri="{C3380CC4-5D6E-409C-BE32-E72D297353CC}">
              <c16:uniqueId val="{00000003-C196-4698-8583-18998143FD28}"/>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4.0490540908859465E-2"/>
          <c:y val="7.8169764360406818E-2"/>
          <c:w val="0.89999990016263509"/>
          <c:h val="3.99734547342787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経年!$B$3</c:f>
              <c:strCache>
                <c:ptCount val="1"/>
                <c:pt idx="0">
                  <c:v>大阪府</c:v>
                </c:pt>
              </c:strCache>
            </c:strRef>
          </c:tx>
          <c:spPr>
            <a:ln w="28575" cap="rnd">
              <a:solidFill>
                <a:schemeClr val="accent1"/>
              </a:solidFill>
              <a:round/>
            </a:ln>
            <a:effectLst/>
          </c:spPr>
          <c:marker>
            <c:symbol val="none"/>
          </c:marker>
          <c:cat>
            <c:strRef>
              <c:f>経年!$C$2:$K$2</c:f>
              <c:strCache>
                <c:ptCount val="9"/>
                <c:pt idx="0">
                  <c:v>2009年</c:v>
                </c:pt>
                <c:pt idx="1">
                  <c:v>2010年</c:v>
                </c:pt>
                <c:pt idx="2">
                  <c:v>2011年</c:v>
                </c:pt>
                <c:pt idx="3">
                  <c:v>2012年</c:v>
                </c:pt>
                <c:pt idx="4">
                  <c:v>2013年</c:v>
                </c:pt>
                <c:pt idx="5">
                  <c:v>2014年</c:v>
                </c:pt>
                <c:pt idx="6">
                  <c:v>2015年</c:v>
                </c:pt>
                <c:pt idx="7">
                  <c:v>2016年</c:v>
                </c:pt>
                <c:pt idx="8">
                  <c:v>2017年</c:v>
                </c:pt>
              </c:strCache>
            </c:strRef>
          </c:cat>
          <c:val>
            <c:numRef>
              <c:f>経年!$C$3:$K$3</c:f>
              <c:numCache>
                <c:formatCode>#,##0</c:formatCode>
                <c:ptCount val="9"/>
                <c:pt idx="0">
                  <c:v>338</c:v>
                </c:pt>
                <c:pt idx="1">
                  <c:v>338</c:v>
                </c:pt>
                <c:pt idx="2" formatCode="General">
                  <c:v>264</c:v>
                </c:pt>
                <c:pt idx="3" formatCode="General">
                  <c:v>279</c:v>
                </c:pt>
                <c:pt idx="4" formatCode="General">
                  <c:v>410</c:v>
                </c:pt>
                <c:pt idx="5" formatCode="General">
                  <c:v>588</c:v>
                </c:pt>
                <c:pt idx="6" formatCode="General">
                  <c:v>658</c:v>
                </c:pt>
                <c:pt idx="7" formatCode="General">
                  <c:v>523</c:v>
                </c:pt>
                <c:pt idx="8" formatCode="General">
                  <c:v>493</c:v>
                </c:pt>
              </c:numCache>
            </c:numRef>
          </c:val>
          <c:smooth val="0"/>
          <c:extLst>
            <c:ext xmlns:c16="http://schemas.microsoft.com/office/drawing/2014/chart" uri="{C3380CC4-5D6E-409C-BE32-E72D297353CC}">
              <c16:uniqueId val="{00000000-CD24-48D0-B3AE-7B8681EB8B92}"/>
            </c:ext>
          </c:extLst>
        </c:ser>
        <c:dLbls>
          <c:showLegendKey val="0"/>
          <c:showVal val="0"/>
          <c:showCatName val="0"/>
          <c:showSerName val="0"/>
          <c:showPercent val="0"/>
          <c:showBubbleSize val="0"/>
        </c:dLbls>
        <c:smooth val="0"/>
        <c:axId val="259782143"/>
        <c:axId val="259787135"/>
      </c:lineChart>
      <c:catAx>
        <c:axId val="25978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9787135"/>
        <c:crosses val="autoZero"/>
        <c:auto val="1"/>
        <c:lblAlgn val="ctr"/>
        <c:lblOffset val="100"/>
        <c:noMultiLvlLbl val="0"/>
      </c:catAx>
      <c:valAx>
        <c:axId val="259787135"/>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9782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9525">
                <a:solidFill>
                  <a:srgbClr val="FF0000"/>
                </a:solidFill>
              </a:ln>
              <a:effectLst/>
            </c:spPr>
            <c:extLst>
              <c:ext xmlns:c16="http://schemas.microsoft.com/office/drawing/2014/chart" uri="{C3380CC4-5D6E-409C-BE32-E72D297353CC}">
                <c16:uniqueId val="{00000001-CD47-448A-BE01-CFF0EC67C42D}"/>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3-CD47-448A-BE01-CFF0EC67C42D}"/>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5-CD47-448A-BE01-CFF0EC67C42D}"/>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7-CD47-448A-BE01-CFF0EC67C42D}"/>
              </c:ext>
            </c:extLst>
          </c:dPt>
          <c:cat>
            <c:strRef>
              <c:f>水浴場水質!$A$6:$A$54</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  国</c:v>
                </c:pt>
              </c:strCache>
            </c:strRef>
          </c:cat>
          <c:val>
            <c:numRef>
              <c:f>水浴場水質!$H$6:$H$54</c:f>
              <c:numCache>
                <c:formatCode>0.00_);[Red]\(0.00\)</c:formatCode>
                <c:ptCount val="49"/>
                <c:pt idx="0">
                  <c:v>3.1951219512195124</c:v>
                </c:pt>
                <c:pt idx="1">
                  <c:v>3.4545454545454546</c:v>
                </c:pt>
                <c:pt idx="2">
                  <c:v>3.5</c:v>
                </c:pt>
                <c:pt idx="3">
                  <c:v>3.25</c:v>
                </c:pt>
                <c:pt idx="4">
                  <c:v>3.7058823529411766</c:v>
                </c:pt>
                <c:pt idx="5">
                  <c:v>3.25</c:v>
                </c:pt>
                <c:pt idx="6">
                  <c:v>3.6111111111111112</c:v>
                </c:pt>
                <c:pt idx="7">
                  <c:v>3.3333333333333335</c:v>
                </c:pt>
                <c:pt idx="11">
                  <c:v>3.0793650793650795</c:v>
                </c:pt>
                <c:pt idx="12">
                  <c:v>4</c:v>
                </c:pt>
                <c:pt idx="13">
                  <c:v>3.2</c:v>
                </c:pt>
                <c:pt idx="14">
                  <c:v>3.1914893617021276</c:v>
                </c:pt>
                <c:pt idx="15">
                  <c:v>3.375</c:v>
                </c:pt>
                <c:pt idx="16">
                  <c:v>3.25</c:v>
                </c:pt>
                <c:pt idx="17">
                  <c:v>3.9333333333333331</c:v>
                </c:pt>
                <c:pt idx="19">
                  <c:v>3.6666666666666665</c:v>
                </c:pt>
                <c:pt idx="20">
                  <c:v>3</c:v>
                </c:pt>
                <c:pt idx="21">
                  <c:v>3.7222222222222223</c:v>
                </c:pt>
                <c:pt idx="22">
                  <c:v>2.1818181818181817</c:v>
                </c:pt>
                <c:pt idx="23">
                  <c:v>3.2105263157894739</c:v>
                </c:pt>
                <c:pt idx="24">
                  <c:v>3</c:v>
                </c:pt>
                <c:pt idx="25">
                  <c:v>3.3333333333333335</c:v>
                </c:pt>
                <c:pt idx="26">
                  <c:v>2</c:v>
                </c:pt>
                <c:pt idx="27">
                  <c:v>3.3913043478260869</c:v>
                </c:pt>
                <c:pt idx="28">
                  <c:v>3</c:v>
                </c:pt>
                <c:pt idx="29">
                  <c:v>3.8636363636363638</c:v>
                </c:pt>
                <c:pt idx="30">
                  <c:v>3.9090909090909092</c:v>
                </c:pt>
                <c:pt idx="31">
                  <c:v>3.9333333333333331</c:v>
                </c:pt>
                <c:pt idx="32">
                  <c:v>2.1666666666666665</c:v>
                </c:pt>
                <c:pt idx="33">
                  <c:v>3.3571428571428572</c:v>
                </c:pt>
                <c:pt idx="34">
                  <c:v>3.7560975609756095</c:v>
                </c:pt>
                <c:pt idx="35">
                  <c:v>3.8333333333333335</c:v>
                </c:pt>
                <c:pt idx="36">
                  <c:v>2.5</c:v>
                </c:pt>
                <c:pt idx="37">
                  <c:v>3.84</c:v>
                </c:pt>
                <c:pt idx="38">
                  <c:v>3.625</c:v>
                </c:pt>
                <c:pt idx="39">
                  <c:v>3.5789473684210527</c:v>
                </c:pt>
                <c:pt idx="40">
                  <c:v>3.1</c:v>
                </c:pt>
                <c:pt idx="41">
                  <c:v>4</c:v>
                </c:pt>
                <c:pt idx="42">
                  <c:v>4</c:v>
                </c:pt>
                <c:pt idx="43">
                  <c:v>3.75</c:v>
                </c:pt>
                <c:pt idx="44">
                  <c:v>3.9285714285714284</c:v>
                </c:pt>
                <c:pt idx="45">
                  <c:v>3.8846153846153846</c:v>
                </c:pt>
                <c:pt idx="46">
                  <c:v>3.7222222222222223</c:v>
                </c:pt>
                <c:pt idx="47">
                  <c:v>3.4374240583232076</c:v>
                </c:pt>
                <c:pt idx="48">
                  <c:v>3.4359999999999999</c:v>
                </c:pt>
              </c:numCache>
            </c:numRef>
          </c:val>
          <c:extLst>
            <c:ext xmlns:c16="http://schemas.microsoft.com/office/drawing/2014/chart" uri="{C3380CC4-5D6E-409C-BE32-E72D297353CC}">
              <c16:uniqueId val="{00000008-CD47-448A-BE01-CFF0EC67C42D}"/>
            </c:ext>
          </c:extLst>
        </c:ser>
        <c:dLbls>
          <c:showLegendKey val="0"/>
          <c:showVal val="0"/>
          <c:showCatName val="0"/>
          <c:showSerName val="0"/>
          <c:showPercent val="0"/>
          <c:showBubbleSize val="0"/>
        </c:dLbls>
        <c:gapWidth val="219"/>
        <c:overlap val="-27"/>
        <c:axId val="1149106287"/>
        <c:axId val="1149110031"/>
      </c:barChart>
      <c:catAx>
        <c:axId val="11491062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149110031"/>
        <c:crosses val="autoZero"/>
        <c:auto val="1"/>
        <c:lblAlgn val="ctr"/>
        <c:lblOffset val="100"/>
        <c:noMultiLvlLbl val="0"/>
      </c:catAx>
      <c:valAx>
        <c:axId val="1149110031"/>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49106287"/>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2DBD-4B78-AD64-58D2F3FB5BD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2DBD-4B78-AD64-58D2F3FB5BD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916F-4E30-9A82-2F0A5DF5CD3D}"/>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Sheet1!$AD$3:$AD$49</c:f>
              <c:numCache>
                <c:formatCode>0.0</c:formatCode>
                <c:ptCount val="47"/>
                <c:pt idx="0">
                  <c:v>73.05</c:v>
                </c:pt>
                <c:pt idx="1">
                  <c:v>62.77</c:v>
                </c:pt>
                <c:pt idx="2">
                  <c:v>68.62</c:v>
                </c:pt>
                <c:pt idx="3">
                  <c:v>63.3</c:v>
                </c:pt>
                <c:pt idx="4">
                  <c:v>73.94</c:v>
                </c:pt>
                <c:pt idx="5">
                  <c:v>79.430000000000007</c:v>
                </c:pt>
                <c:pt idx="6">
                  <c:v>65.959999999999994</c:v>
                </c:pt>
                <c:pt idx="7">
                  <c:v>49.65</c:v>
                </c:pt>
                <c:pt idx="8">
                  <c:v>66.31</c:v>
                </c:pt>
                <c:pt idx="9">
                  <c:v>42.73</c:v>
                </c:pt>
                <c:pt idx="10">
                  <c:v>33.33</c:v>
                </c:pt>
                <c:pt idx="11">
                  <c:v>36.17</c:v>
                </c:pt>
                <c:pt idx="12">
                  <c:v>43.62</c:v>
                </c:pt>
                <c:pt idx="13">
                  <c:v>42.38</c:v>
                </c:pt>
                <c:pt idx="14">
                  <c:v>65.430000000000007</c:v>
                </c:pt>
                <c:pt idx="15">
                  <c:v>74.819999999999993</c:v>
                </c:pt>
                <c:pt idx="16">
                  <c:v>59.22</c:v>
                </c:pt>
                <c:pt idx="17">
                  <c:v>70.209999999999994</c:v>
                </c:pt>
                <c:pt idx="18">
                  <c:v>64.72</c:v>
                </c:pt>
                <c:pt idx="19">
                  <c:v>69.5</c:v>
                </c:pt>
                <c:pt idx="20">
                  <c:v>69.150000000000006</c:v>
                </c:pt>
                <c:pt idx="21">
                  <c:v>48.4</c:v>
                </c:pt>
                <c:pt idx="22">
                  <c:v>39.72</c:v>
                </c:pt>
                <c:pt idx="23">
                  <c:v>53.19</c:v>
                </c:pt>
                <c:pt idx="24">
                  <c:v>58.16</c:v>
                </c:pt>
                <c:pt idx="25">
                  <c:v>41.31</c:v>
                </c:pt>
                <c:pt idx="26">
                  <c:v>31.21</c:v>
                </c:pt>
                <c:pt idx="27">
                  <c:v>52.48</c:v>
                </c:pt>
                <c:pt idx="28">
                  <c:v>58.87</c:v>
                </c:pt>
                <c:pt idx="29">
                  <c:v>57.62</c:v>
                </c:pt>
                <c:pt idx="30">
                  <c:v>57.62</c:v>
                </c:pt>
                <c:pt idx="31">
                  <c:v>57.98</c:v>
                </c:pt>
                <c:pt idx="32">
                  <c:v>51.77</c:v>
                </c:pt>
                <c:pt idx="33">
                  <c:v>54.61</c:v>
                </c:pt>
                <c:pt idx="34">
                  <c:v>59.22</c:v>
                </c:pt>
                <c:pt idx="35">
                  <c:v>53.19</c:v>
                </c:pt>
                <c:pt idx="36">
                  <c:v>22.16</c:v>
                </c:pt>
                <c:pt idx="37">
                  <c:v>56.38</c:v>
                </c:pt>
                <c:pt idx="38">
                  <c:v>63.83</c:v>
                </c:pt>
                <c:pt idx="39">
                  <c:v>55.32</c:v>
                </c:pt>
                <c:pt idx="40">
                  <c:v>52.84</c:v>
                </c:pt>
                <c:pt idx="41">
                  <c:v>42.91</c:v>
                </c:pt>
                <c:pt idx="42">
                  <c:v>62.06</c:v>
                </c:pt>
                <c:pt idx="43">
                  <c:v>63.12</c:v>
                </c:pt>
                <c:pt idx="44">
                  <c:v>66.489999999999995</c:v>
                </c:pt>
                <c:pt idx="45">
                  <c:v>55.67</c:v>
                </c:pt>
                <c:pt idx="46">
                  <c:v>42.55</c:v>
                </c:pt>
              </c:numCache>
            </c:numRef>
          </c:val>
          <c:extLst>
            <c:ext xmlns:c16="http://schemas.microsoft.com/office/drawing/2014/chart" uri="{C3380CC4-5D6E-409C-BE32-E72D297353CC}">
              <c16:uniqueId val="{00000000-916F-4E30-9A82-2F0A5DF5CD3D}"/>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全体!$D$1</c:f>
              <c:strCache>
                <c:ptCount val="1"/>
                <c:pt idx="0">
                  <c:v>東 京 都</c:v>
                </c:pt>
              </c:strCache>
            </c:strRef>
          </c:tx>
          <c:spPr>
            <a:pattFill prst="narHorz">
              <a:fgClr>
                <a:schemeClr val="accent5">
                  <a:lumMod val="75000"/>
                </a:schemeClr>
              </a:fgClr>
              <a:bgClr>
                <a:schemeClr val="bg1"/>
              </a:bgClr>
            </a:pattFill>
            <a:ln>
              <a:noFill/>
              <a:prstDash val="dash"/>
            </a:ln>
            <a:effectLst/>
          </c:spPr>
          <c:invertIfNegative val="0"/>
          <c:cat>
            <c:strRef>
              <c:f>全体!$C$109:$C$110</c:f>
              <c:strCache>
                <c:ptCount val="2"/>
                <c:pt idx="0">
                  <c:v>③</c:v>
                </c:pt>
                <c:pt idx="1">
                  <c:v>⑥</c:v>
                </c:pt>
              </c:strCache>
            </c:strRef>
          </c:cat>
          <c:val>
            <c:numRef>
              <c:f>全体!$D$109:$D$110</c:f>
              <c:numCache>
                <c:formatCode>General</c:formatCode>
                <c:ptCount val="2"/>
                <c:pt idx="0">
                  <c:v>44.68</c:v>
                </c:pt>
                <c:pt idx="1">
                  <c:v>100</c:v>
                </c:pt>
              </c:numCache>
            </c:numRef>
          </c:val>
          <c:extLst>
            <c:ext xmlns:c16="http://schemas.microsoft.com/office/drawing/2014/chart" uri="{C3380CC4-5D6E-409C-BE32-E72D297353CC}">
              <c16:uniqueId val="{00000000-0A08-49A2-A654-EECC33CABE56}"/>
            </c:ext>
          </c:extLst>
        </c:ser>
        <c:ser>
          <c:idx val="1"/>
          <c:order val="1"/>
          <c:tx>
            <c:strRef>
              <c:f>全体!$E$1</c:f>
              <c:strCache>
                <c:ptCount val="1"/>
                <c:pt idx="0">
                  <c:v>愛 知 県</c:v>
                </c:pt>
              </c:strCache>
            </c:strRef>
          </c:tx>
          <c:spPr>
            <a:pattFill prst="ltVert">
              <a:fgClr>
                <a:srgbClr val="00B050"/>
              </a:fgClr>
              <a:bgClr>
                <a:schemeClr val="bg1"/>
              </a:bgClr>
            </a:pattFill>
            <a:ln>
              <a:noFill/>
              <a:prstDash val="sysDot"/>
            </a:ln>
            <a:effectLst/>
          </c:spPr>
          <c:invertIfNegative val="0"/>
          <c:cat>
            <c:strRef>
              <c:f>全体!$C$109:$C$110</c:f>
              <c:strCache>
                <c:ptCount val="2"/>
                <c:pt idx="0">
                  <c:v>③</c:v>
                </c:pt>
                <c:pt idx="1">
                  <c:v>⑥</c:v>
                </c:pt>
              </c:strCache>
            </c:strRef>
          </c:cat>
          <c:val>
            <c:numRef>
              <c:f>全体!$E$109:$E$110</c:f>
              <c:numCache>
                <c:formatCode>General</c:formatCode>
                <c:ptCount val="2"/>
                <c:pt idx="0">
                  <c:v>57.45</c:v>
                </c:pt>
                <c:pt idx="1">
                  <c:v>100</c:v>
                </c:pt>
              </c:numCache>
            </c:numRef>
          </c:val>
          <c:extLst>
            <c:ext xmlns:c16="http://schemas.microsoft.com/office/drawing/2014/chart" uri="{C3380CC4-5D6E-409C-BE32-E72D297353CC}">
              <c16:uniqueId val="{00000001-0A08-49A2-A654-EECC33CABE56}"/>
            </c:ext>
          </c:extLst>
        </c:ser>
        <c:ser>
          <c:idx val="2"/>
          <c:order val="2"/>
          <c:tx>
            <c:strRef>
              <c:f>全体!$F$1</c:f>
              <c:strCache>
                <c:ptCount val="1"/>
                <c:pt idx="0">
                  <c:v>大 阪 府</c:v>
                </c:pt>
              </c:strCache>
            </c:strRef>
          </c:tx>
          <c:spPr>
            <a:solidFill>
              <a:schemeClr val="accent2">
                <a:lumMod val="40000"/>
                <a:lumOff val="60000"/>
              </a:schemeClr>
            </a:solidFill>
            <a:ln w="38100">
              <a:solidFill>
                <a:srgbClr val="FF0000"/>
              </a:solidFill>
            </a:ln>
            <a:effectLst/>
          </c:spPr>
          <c:invertIfNegative val="0"/>
          <c:cat>
            <c:strRef>
              <c:f>全体!$C$109:$C$110</c:f>
              <c:strCache>
                <c:ptCount val="2"/>
                <c:pt idx="0">
                  <c:v>③</c:v>
                </c:pt>
                <c:pt idx="1">
                  <c:v>⑥</c:v>
                </c:pt>
              </c:strCache>
            </c:strRef>
          </c:cat>
          <c:val>
            <c:numRef>
              <c:f>全体!$F$109:$F$110</c:f>
              <c:numCache>
                <c:formatCode>General</c:formatCode>
                <c:ptCount val="2"/>
                <c:pt idx="0">
                  <c:v>48.94</c:v>
                </c:pt>
                <c:pt idx="1">
                  <c:v>100</c:v>
                </c:pt>
              </c:numCache>
            </c:numRef>
          </c:val>
          <c:extLst>
            <c:ext xmlns:c16="http://schemas.microsoft.com/office/drawing/2014/chart" uri="{C3380CC4-5D6E-409C-BE32-E72D297353CC}">
              <c16:uniqueId val="{00000002-0A08-49A2-A654-EECC33CABE56}"/>
            </c:ext>
          </c:extLst>
        </c:ser>
        <c:dLbls>
          <c:showLegendKey val="0"/>
          <c:showVal val="0"/>
          <c:showCatName val="0"/>
          <c:showSerName val="0"/>
          <c:showPercent val="0"/>
          <c:showBubbleSize val="0"/>
        </c:dLbls>
        <c:gapWidth val="150"/>
        <c:axId val="1828475519"/>
        <c:axId val="1828470943"/>
      </c:b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max val="100"/>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486440085575059E-2"/>
          <c:y val="0.17601355488910236"/>
          <c:w val="0.91902711982884988"/>
          <c:h val="0.79570660628776002"/>
        </c:manualLayout>
      </c:layout>
      <c:barChart>
        <c:barDir val="col"/>
        <c:grouping val="clustered"/>
        <c:varyColors val="0"/>
        <c:ser>
          <c:idx val="0"/>
          <c:order val="0"/>
          <c:tx>
            <c:strRef>
              <c:f>全体!$D$1</c:f>
              <c:strCache>
                <c:ptCount val="1"/>
                <c:pt idx="0">
                  <c:v>東 京 都</c:v>
                </c:pt>
              </c:strCache>
            </c:strRef>
          </c:tx>
          <c:spPr>
            <a:solidFill>
              <a:schemeClr val="accent1"/>
            </a:solidFill>
            <a:ln>
              <a:noFill/>
            </a:ln>
            <a:effectLst/>
          </c:spPr>
          <c:invertIfNegative val="0"/>
          <c:dLbls>
            <c:dLbl>
              <c:idx val="0"/>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4565-47B5-9810-F2C6422247FC}"/>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全体!$C$12:$C$13</c:f>
              <c:strCache>
                <c:ptCount val="1"/>
                <c:pt idx="0">
                  <c:v>①</c:v>
                </c:pt>
              </c:strCache>
            </c:strRef>
          </c:cat>
          <c:val>
            <c:numRef>
              <c:f>全体!$D$12:$D$13</c:f>
              <c:numCache>
                <c:formatCode>General</c:formatCode>
                <c:ptCount val="1"/>
                <c:pt idx="0">
                  <c:v>6.38</c:v>
                </c:pt>
              </c:numCache>
            </c:numRef>
          </c:val>
          <c:extLst>
            <c:ext xmlns:c16="http://schemas.microsoft.com/office/drawing/2014/chart" uri="{C3380CC4-5D6E-409C-BE32-E72D297353CC}">
              <c16:uniqueId val="{00000000-B9BC-4CE9-9FE7-6B5A9529F446}"/>
            </c:ext>
          </c:extLst>
        </c:ser>
        <c:ser>
          <c:idx val="1"/>
          <c:order val="1"/>
          <c:tx>
            <c:strRef>
              <c:f>全体!$E$1</c:f>
              <c:strCache>
                <c:ptCount val="1"/>
                <c:pt idx="0">
                  <c:v>愛 知 県</c:v>
                </c:pt>
              </c:strCache>
            </c:strRef>
          </c:tx>
          <c:spPr>
            <a:solidFill>
              <a:schemeClr val="accent2"/>
            </a:solidFill>
            <a:ln>
              <a:noFill/>
            </a:ln>
            <a:effectLst/>
          </c:spPr>
          <c:invertIfNegative val="0"/>
          <c:dPt>
            <c:idx val="0"/>
            <c:invertIfNegative val="0"/>
            <c:bubble3D val="0"/>
            <c:spPr>
              <a:pattFill prst="ltDnDiag">
                <a:fgClr>
                  <a:schemeClr val="accent5">
                    <a:lumMod val="50000"/>
                  </a:schemeClr>
                </a:fgClr>
                <a:bgClr>
                  <a:schemeClr val="bg1"/>
                </a:bgClr>
              </a:pattFill>
              <a:ln>
                <a:noFill/>
              </a:ln>
              <a:effectLst/>
            </c:spPr>
            <c:extLst>
              <c:ext xmlns:c16="http://schemas.microsoft.com/office/drawing/2014/chart" uri="{C3380CC4-5D6E-409C-BE32-E72D297353CC}">
                <c16:uniqueId val="{00000000-4565-47B5-9810-F2C6422247FC}"/>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全体!$C$12:$C$13</c:f>
              <c:strCache>
                <c:ptCount val="1"/>
                <c:pt idx="0">
                  <c:v>①</c:v>
                </c:pt>
              </c:strCache>
            </c:strRef>
          </c:cat>
          <c:val>
            <c:numRef>
              <c:f>全体!$E$12:$E$13</c:f>
              <c:numCache>
                <c:formatCode>General</c:formatCode>
                <c:ptCount val="1"/>
                <c:pt idx="0">
                  <c:v>100</c:v>
                </c:pt>
              </c:numCache>
            </c:numRef>
          </c:val>
          <c:extLst>
            <c:ext xmlns:c16="http://schemas.microsoft.com/office/drawing/2014/chart" uri="{C3380CC4-5D6E-409C-BE32-E72D297353CC}">
              <c16:uniqueId val="{00000001-B9BC-4CE9-9FE7-6B5A9529F446}"/>
            </c:ext>
          </c:extLst>
        </c:ser>
        <c:ser>
          <c:idx val="2"/>
          <c:order val="2"/>
          <c:tx>
            <c:strRef>
              <c:f>全体!$F$1</c:f>
              <c:strCache>
                <c:ptCount val="1"/>
                <c:pt idx="0">
                  <c:v>大 阪 府</c:v>
                </c:pt>
              </c:strCache>
            </c:strRef>
          </c:tx>
          <c:spPr>
            <a:pattFill prst="pct60">
              <a:fgClr>
                <a:schemeClr val="accent5">
                  <a:lumMod val="50000"/>
                </a:schemeClr>
              </a:fgClr>
              <a:bgClr>
                <a:schemeClr val="bg1"/>
              </a:bgClr>
            </a:patt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全体!$C$12:$C$13</c:f>
              <c:strCache>
                <c:ptCount val="1"/>
                <c:pt idx="0">
                  <c:v>①</c:v>
                </c:pt>
              </c:strCache>
            </c:strRef>
          </c:cat>
          <c:val>
            <c:numRef>
              <c:f>全体!$F$12:$F$13</c:f>
              <c:numCache>
                <c:formatCode>General</c:formatCode>
                <c:ptCount val="1"/>
                <c:pt idx="0">
                  <c:v>100</c:v>
                </c:pt>
              </c:numCache>
            </c:numRef>
          </c:val>
          <c:extLst>
            <c:ext xmlns:c16="http://schemas.microsoft.com/office/drawing/2014/chart" uri="{C3380CC4-5D6E-409C-BE32-E72D297353CC}">
              <c16:uniqueId val="{00000002-B9BC-4CE9-9FE7-6B5A9529F446}"/>
            </c:ext>
          </c:extLst>
        </c:ser>
        <c:dLbls>
          <c:dLblPos val="outEnd"/>
          <c:showLegendKey val="0"/>
          <c:showVal val="1"/>
          <c:showCatName val="0"/>
          <c:showSerName val="0"/>
          <c:showPercent val="0"/>
          <c:showBubbleSize val="0"/>
        </c:dLbls>
        <c:gapWidth val="444"/>
        <c:overlap val="-90"/>
        <c:axId val="1828475519"/>
        <c:axId val="1828470943"/>
      </c:barChart>
      <c:catAx>
        <c:axId val="182847551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28470943"/>
        <c:crosses val="autoZero"/>
        <c:auto val="1"/>
        <c:lblAlgn val="ctr"/>
        <c:lblOffset val="100"/>
        <c:noMultiLvlLbl val="0"/>
      </c:catAx>
      <c:valAx>
        <c:axId val="1828470943"/>
        <c:scaling>
          <c:orientation val="minMax"/>
          <c:max val="100"/>
        </c:scaling>
        <c:delete val="1"/>
        <c:axPos val="l"/>
        <c:numFmt formatCode="General" sourceLinked="1"/>
        <c:majorTickMark val="none"/>
        <c:minorTickMark val="none"/>
        <c:tickLblPos val="nextTo"/>
        <c:crossAx val="1828475519"/>
        <c:crosses val="autoZero"/>
        <c:crossBetween val="between"/>
      </c:valAx>
      <c:spPr>
        <a:noFill/>
        <a:ln>
          <a:solidFill>
            <a:schemeClr val="bg1">
              <a:lumMod val="85000"/>
            </a:schemeClr>
          </a:solid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bg1">
          <a:lumMod val="85000"/>
        </a:schemeClr>
      </a:solidFill>
    </a:ln>
    <a:effectLst/>
  </c:spPr>
  <c:txPr>
    <a:bodyPr/>
    <a:lstStyle/>
    <a:p>
      <a:pPr>
        <a:defRPr/>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原系列縦!$EH$2</c:f>
              <c:strCache>
                <c:ptCount val="1"/>
                <c:pt idx="0">
                  <c:v>森林面積割合(森林面積/面積)</c:v>
                </c:pt>
              </c:strCache>
            </c:strRef>
          </c:tx>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B7EE-4494-A144-0D4AC0ED6E04}"/>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B7EE-4494-A144-0D4AC0ED6E04}"/>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B7EE-4494-A144-0D4AC0ED6E04}"/>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原系列縦!$EH$3:$EH$49</c:f>
              <c:numCache>
                <c:formatCode>General</c:formatCode>
                <c:ptCount val="47"/>
                <c:pt idx="0">
                  <c:v>63.79</c:v>
                </c:pt>
                <c:pt idx="1">
                  <c:v>63.83</c:v>
                </c:pt>
                <c:pt idx="2">
                  <c:v>74.89</c:v>
                </c:pt>
                <c:pt idx="3">
                  <c:v>55.87</c:v>
                </c:pt>
                <c:pt idx="4">
                  <c:v>70.47</c:v>
                </c:pt>
                <c:pt idx="5">
                  <c:v>68.7</c:v>
                </c:pt>
                <c:pt idx="6">
                  <c:v>67.94</c:v>
                </c:pt>
                <c:pt idx="7">
                  <c:v>31</c:v>
                </c:pt>
                <c:pt idx="8">
                  <c:v>53.18</c:v>
                </c:pt>
                <c:pt idx="9">
                  <c:v>63.79</c:v>
                </c:pt>
                <c:pt idx="10">
                  <c:v>31.87</c:v>
                </c:pt>
                <c:pt idx="11">
                  <c:v>30.35</c:v>
                </c:pt>
                <c:pt idx="12">
                  <c:v>34.82</c:v>
                </c:pt>
                <c:pt idx="13">
                  <c:v>38.81</c:v>
                </c:pt>
                <c:pt idx="14">
                  <c:v>63.52</c:v>
                </c:pt>
                <c:pt idx="15">
                  <c:v>56.62</c:v>
                </c:pt>
                <c:pt idx="16">
                  <c:v>66.03</c:v>
                </c:pt>
                <c:pt idx="17">
                  <c:v>73.900000000000006</c:v>
                </c:pt>
                <c:pt idx="18">
                  <c:v>77.760000000000005</c:v>
                </c:pt>
                <c:pt idx="19">
                  <c:v>75.459999999999994</c:v>
                </c:pt>
                <c:pt idx="20">
                  <c:v>78.98</c:v>
                </c:pt>
                <c:pt idx="21">
                  <c:v>63.12</c:v>
                </c:pt>
                <c:pt idx="22">
                  <c:v>42.21</c:v>
                </c:pt>
                <c:pt idx="23">
                  <c:v>64.290000000000006</c:v>
                </c:pt>
                <c:pt idx="24">
                  <c:v>50.48</c:v>
                </c:pt>
                <c:pt idx="25">
                  <c:v>74.23</c:v>
                </c:pt>
                <c:pt idx="26">
                  <c:v>30.06</c:v>
                </c:pt>
                <c:pt idx="27">
                  <c:v>66.739999999999995</c:v>
                </c:pt>
                <c:pt idx="28">
                  <c:v>76.8</c:v>
                </c:pt>
                <c:pt idx="29">
                  <c:v>76.39</c:v>
                </c:pt>
                <c:pt idx="30">
                  <c:v>73.31</c:v>
                </c:pt>
                <c:pt idx="31">
                  <c:v>77.5</c:v>
                </c:pt>
                <c:pt idx="32">
                  <c:v>68</c:v>
                </c:pt>
                <c:pt idx="33">
                  <c:v>71.8</c:v>
                </c:pt>
                <c:pt idx="34">
                  <c:v>71.58</c:v>
                </c:pt>
                <c:pt idx="35">
                  <c:v>75.239999999999995</c:v>
                </c:pt>
                <c:pt idx="36">
                  <c:v>46.35</c:v>
                </c:pt>
                <c:pt idx="37">
                  <c:v>70.34</c:v>
                </c:pt>
                <c:pt idx="38">
                  <c:v>83.31</c:v>
                </c:pt>
                <c:pt idx="39">
                  <c:v>44.52</c:v>
                </c:pt>
                <c:pt idx="40">
                  <c:v>45.23</c:v>
                </c:pt>
                <c:pt idx="41">
                  <c:v>58.44</c:v>
                </c:pt>
                <c:pt idx="42">
                  <c:v>60.41</c:v>
                </c:pt>
                <c:pt idx="43">
                  <c:v>70.650000000000006</c:v>
                </c:pt>
                <c:pt idx="44">
                  <c:v>75.819999999999993</c:v>
                </c:pt>
                <c:pt idx="45">
                  <c:v>63.4</c:v>
                </c:pt>
                <c:pt idx="46">
                  <c:v>46.15</c:v>
                </c:pt>
              </c:numCache>
            </c:numRef>
          </c:val>
          <c:extLst>
            <c:ext xmlns:c16="http://schemas.microsoft.com/office/drawing/2014/chart" uri="{C3380CC4-5D6E-409C-BE32-E72D297353CC}">
              <c16:uniqueId val="{00000006-B7EE-4494-A144-0D4AC0ED6E04}"/>
            </c:ext>
          </c:extLst>
        </c:ser>
        <c:dLbls>
          <c:showLegendKey val="0"/>
          <c:showVal val="0"/>
          <c:showCatName val="0"/>
          <c:showSerName val="0"/>
          <c:showPercent val="0"/>
          <c:showBubbleSize val="0"/>
        </c:dLbls>
        <c:gapWidth val="219"/>
        <c:overlap val="-27"/>
        <c:axId val="293196160"/>
        <c:axId val="293197696"/>
      </c:barChart>
      <c:catAx>
        <c:axId val="29319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3197696"/>
        <c:crosses val="autoZero"/>
        <c:auto val="1"/>
        <c:lblAlgn val="ctr"/>
        <c:lblOffset val="100"/>
        <c:noMultiLvlLbl val="0"/>
      </c:catAx>
      <c:valAx>
        <c:axId val="29319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31961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5E76-4BFB-90BF-837E35A2A44A}"/>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5E76-4BFB-90BF-837E35A2A44A}"/>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5E76-4BFB-90BF-837E35A2A44A}"/>
              </c:ext>
            </c:extLst>
          </c:dPt>
          <c:cat>
            <c:strRef>
              <c:f>Sheet2!$A$1:$A$47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Sheet2!$B$1:$B$47</c:f>
              <c:numCache>
                <c:formatCode>0.0%</c:formatCode>
                <c:ptCount val="47"/>
                <c:pt idx="0">
                  <c:v>2.0299999999999999E-2</c:v>
                </c:pt>
                <c:pt idx="1">
                  <c:v>0.15540000000000001</c:v>
                </c:pt>
                <c:pt idx="2">
                  <c:v>0.15970000000000001</c:v>
                </c:pt>
                <c:pt idx="3">
                  <c:v>0.1225</c:v>
                </c:pt>
                <c:pt idx="4">
                  <c:v>8.1600000000000006E-2</c:v>
                </c:pt>
                <c:pt idx="5">
                  <c:v>8.7900000000000006E-2</c:v>
                </c:pt>
                <c:pt idx="6">
                  <c:v>0.20399999999999999</c:v>
                </c:pt>
                <c:pt idx="7">
                  <c:v>0.17510000000000001</c:v>
                </c:pt>
                <c:pt idx="8">
                  <c:v>9.7699999999999995E-2</c:v>
                </c:pt>
                <c:pt idx="9">
                  <c:v>0.2419</c:v>
                </c:pt>
                <c:pt idx="10">
                  <c:v>0.1923</c:v>
                </c:pt>
                <c:pt idx="11">
                  <c:v>0.19120000000000001</c:v>
                </c:pt>
                <c:pt idx="12">
                  <c:v>0.16270000000000001</c:v>
                </c:pt>
                <c:pt idx="13">
                  <c:v>0.16239999999999999</c:v>
                </c:pt>
                <c:pt idx="14">
                  <c:v>7.6899999999999996E-2</c:v>
                </c:pt>
                <c:pt idx="15">
                  <c:v>7.6799999999999993E-2</c:v>
                </c:pt>
                <c:pt idx="16">
                  <c:v>0.1875</c:v>
                </c:pt>
                <c:pt idx="17">
                  <c:v>7.4899999999999994E-2</c:v>
                </c:pt>
                <c:pt idx="18">
                  <c:v>0.26850000000000002</c:v>
                </c:pt>
                <c:pt idx="19">
                  <c:v>0.19739999999999999</c:v>
                </c:pt>
                <c:pt idx="20">
                  <c:v>0.16389999999999999</c:v>
                </c:pt>
                <c:pt idx="21">
                  <c:v>0.22600000000000001</c:v>
                </c:pt>
                <c:pt idx="22">
                  <c:v>0.1487</c:v>
                </c:pt>
                <c:pt idx="23">
                  <c:v>0.1646</c:v>
                </c:pt>
                <c:pt idx="24">
                  <c:v>6.2E-2</c:v>
                </c:pt>
                <c:pt idx="25">
                  <c:v>0.13370000000000001</c:v>
                </c:pt>
                <c:pt idx="26">
                  <c:v>0.16500000000000001</c:v>
                </c:pt>
                <c:pt idx="27">
                  <c:v>0.1203</c:v>
                </c:pt>
                <c:pt idx="28">
                  <c:v>0.21190000000000001</c:v>
                </c:pt>
                <c:pt idx="29">
                  <c:v>0.16800000000000001</c:v>
                </c:pt>
                <c:pt idx="30">
                  <c:v>0.1457</c:v>
                </c:pt>
                <c:pt idx="31">
                  <c:v>0.2409</c:v>
                </c:pt>
                <c:pt idx="32">
                  <c:v>0.2114</c:v>
                </c:pt>
                <c:pt idx="33">
                  <c:v>0.27139999999999997</c:v>
                </c:pt>
                <c:pt idx="34">
                  <c:v>0.25119999999999998</c:v>
                </c:pt>
                <c:pt idx="35">
                  <c:v>0.18809999999999999</c:v>
                </c:pt>
                <c:pt idx="36">
                  <c:v>0.23649999999999999</c:v>
                </c:pt>
                <c:pt idx="37">
                  <c:v>0.2465</c:v>
                </c:pt>
                <c:pt idx="38">
                  <c:v>0.18379999999999999</c:v>
                </c:pt>
                <c:pt idx="39">
                  <c:v>0.113</c:v>
                </c:pt>
                <c:pt idx="40">
                  <c:v>0.16880000000000001</c:v>
                </c:pt>
                <c:pt idx="41">
                  <c:v>0.26729999999999998</c:v>
                </c:pt>
                <c:pt idx="42">
                  <c:v>0.1472</c:v>
                </c:pt>
                <c:pt idx="43">
                  <c:v>0.1991</c:v>
                </c:pt>
                <c:pt idx="44">
                  <c:v>0.1019</c:v>
                </c:pt>
                <c:pt idx="45">
                  <c:v>0.13289999999999999</c:v>
                </c:pt>
                <c:pt idx="46">
                  <c:v>9.35E-2</c:v>
                </c:pt>
              </c:numCache>
            </c:numRef>
          </c:val>
          <c:extLst>
            <c:ext xmlns:c16="http://schemas.microsoft.com/office/drawing/2014/chart" uri="{C3380CC4-5D6E-409C-BE32-E72D297353CC}">
              <c16:uniqueId val="{00000006-5E76-4BFB-90BF-837E35A2A44A}"/>
            </c:ext>
          </c:extLst>
        </c:ser>
        <c:dLbls>
          <c:showLegendKey val="0"/>
          <c:showVal val="0"/>
          <c:showCatName val="0"/>
          <c:showSerName val="0"/>
          <c:showPercent val="0"/>
          <c:showBubbleSize val="0"/>
        </c:dLbls>
        <c:gapWidth val="219"/>
        <c:overlap val="-27"/>
        <c:axId val="322558607"/>
        <c:axId val="322552367"/>
      </c:barChart>
      <c:catAx>
        <c:axId val="322558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322552367"/>
        <c:crosses val="autoZero"/>
        <c:auto val="1"/>
        <c:lblAlgn val="ctr"/>
        <c:lblOffset val="100"/>
        <c:noMultiLvlLbl val="0"/>
      </c:catAx>
      <c:valAx>
        <c:axId val="3225523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2558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大阪推移!$B$1</c:f>
              <c:strCache>
                <c:ptCount val="1"/>
                <c:pt idx="0">
                  <c:v>耕作放棄地割合</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大阪推移!$A$2:$A$4</c:f>
              <c:numCache>
                <c:formatCode>General</c:formatCode>
                <c:ptCount val="3"/>
                <c:pt idx="0">
                  <c:v>2005</c:v>
                </c:pt>
                <c:pt idx="1">
                  <c:v>2010</c:v>
                </c:pt>
                <c:pt idx="2">
                  <c:v>2015</c:v>
                </c:pt>
              </c:numCache>
            </c:numRef>
          </c:cat>
          <c:val>
            <c:numRef>
              <c:f>大阪推移!$B$2:$B$4</c:f>
              <c:numCache>
                <c:formatCode>0.0%</c:formatCode>
                <c:ptCount val="3"/>
                <c:pt idx="0">
                  <c:v>0.1474</c:v>
                </c:pt>
                <c:pt idx="1">
                  <c:v>0.15040000000000001</c:v>
                </c:pt>
                <c:pt idx="2">
                  <c:v>0.16500000000000001</c:v>
                </c:pt>
              </c:numCache>
            </c:numRef>
          </c:val>
          <c:smooth val="0"/>
          <c:extLst>
            <c:ext xmlns:c16="http://schemas.microsoft.com/office/drawing/2014/chart" uri="{C3380CC4-5D6E-409C-BE32-E72D297353CC}">
              <c16:uniqueId val="{00000000-7221-4799-AFEE-EF0239F7BC36}"/>
            </c:ext>
          </c:extLst>
        </c:ser>
        <c:dLbls>
          <c:showLegendKey val="0"/>
          <c:showVal val="0"/>
          <c:showCatName val="0"/>
          <c:showSerName val="0"/>
          <c:showPercent val="0"/>
          <c:showBubbleSize val="0"/>
        </c:dLbls>
        <c:marker val="1"/>
        <c:smooth val="0"/>
        <c:axId val="55801103"/>
        <c:axId val="55805679"/>
      </c:lineChart>
      <c:catAx>
        <c:axId val="5580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805679"/>
        <c:crosses val="autoZero"/>
        <c:auto val="1"/>
        <c:lblAlgn val="ctr"/>
        <c:lblOffset val="100"/>
        <c:noMultiLvlLbl val="0"/>
      </c:catAx>
      <c:valAx>
        <c:axId val="55805679"/>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801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A17E-4FCB-AB05-B4A4BE8BC3EF}"/>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A17E-4FCB-AB05-B4A4BE8BC3EF}"/>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39A4-4388-B1DB-E0DEB581A05F}"/>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Sheet1!$AF$3:$AF$49</c:f>
              <c:numCache>
                <c:formatCode>0.0</c:formatCode>
                <c:ptCount val="47"/>
                <c:pt idx="0">
                  <c:v>39.049999999999997</c:v>
                </c:pt>
                <c:pt idx="1">
                  <c:v>48.81</c:v>
                </c:pt>
                <c:pt idx="2">
                  <c:v>64.3</c:v>
                </c:pt>
                <c:pt idx="3">
                  <c:v>53.74</c:v>
                </c:pt>
                <c:pt idx="4">
                  <c:v>51.78</c:v>
                </c:pt>
                <c:pt idx="5">
                  <c:v>60.3</c:v>
                </c:pt>
                <c:pt idx="6">
                  <c:v>63.34</c:v>
                </c:pt>
                <c:pt idx="7">
                  <c:v>18.03</c:v>
                </c:pt>
                <c:pt idx="8">
                  <c:v>23.07</c:v>
                </c:pt>
                <c:pt idx="9">
                  <c:v>51.49</c:v>
                </c:pt>
                <c:pt idx="10">
                  <c:v>68.16</c:v>
                </c:pt>
                <c:pt idx="11">
                  <c:v>31.56</c:v>
                </c:pt>
                <c:pt idx="12">
                  <c:v>69.95</c:v>
                </c:pt>
                <c:pt idx="13">
                  <c:v>59.14</c:v>
                </c:pt>
                <c:pt idx="14">
                  <c:v>56.66</c:v>
                </c:pt>
                <c:pt idx="15">
                  <c:v>67.05</c:v>
                </c:pt>
                <c:pt idx="16">
                  <c:v>44.96</c:v>
                </c:pt>
                <c:pt idx="17">
                  <c:v>31.85</c:v>
                </c:pt>
                <c:pt idx="18">
                  <c:v>57.47</c:v>
                </c:pt>
                <c:pt idx="19">
                  <c:v>75.59</c:v>
                </c:pt>
                <c:pt idx="20">
                  <c:v>64.88</c:v>
                </c:pt>
                <c:pt idx="21">
                  <c:v>77.14</c:v>
                </c:pt>
                <c:pt idx="22">
                  <c:v>46.72</c:v>
                </c:pt>
                <c:pt idx="23">
                  <c:v>51.69</c:v>
                </c:pt>
                <c:pt idx="24">
                  <c:v>51.65</c:v>
                </c:pt>
                <c:pt idx="25">
                  <c:v>42.28</c:v>
                </c:pt>
                <c:pt idx="26">
                  <c:v>18.57</c:v>
                </c:pt>
                <c:pt idx="27">
                  <c:v>42.82</c:v>
                </c:pt>
                <c:pt idx="28">
                  <c:v>36.97</c:v>
                </c:pt>
                <c:pt idx="29">
                  <c:v>23.22</c:v>
                </c:pt>
                <c:pt idx="30">
                  <c:v>66.17</c:v>
                </c:pt>
                <c:pt idx="31">
                  <c:v>65.760000000000005</c:v>
                </c:pt>
                <c:pt idx="32">
                  <c:v>57.63</c:v>
                </c:pt>
                <c:pt idx="33">
                  <c:v>41.42</c:v>
                </c:pt>
                <c:pt idx="34">
                  <c:v>64.760000000000005</c:v>
                </c:pt>
                <c:pt idx="35">
                  <c:v>50.54</c:v>
                </c:pt>
                <c:pt idx="36">
                  <c:v>30.48</c:v>
                </c:pt>
                <c:pt idx="37">
                  <c:v>38.56</c:v>
                </c:pt>
                <c:pt idx="38">
                  <c:v>54.46</c:v>
                </c:pt>
                <c:pt idx="39">
                  <c:v>43.83</c:v>
                </c:pt>
                <c:pt idx="40">
                  <c:v>49.72</c:v>
                </c:pt>
                <c:pt idx="41">
                  <c:v>59.4</c:v>
                </c:pt>
                <c:pt idx="42">
                  <c:v>61.3</c:v>
                </c:pt>
                <c:pt idx="43">
                  <c:v>53.43</c:v>
                </c:pt>
                <c:pt idx="44">
                  <c:v>59.55</c:v>
                </c:pt>
                <c:pt idx="45">
                  <c:v>65.900000000000006</c:v>
                </c:pt>
                <c:pt idx="46">
                  <c:v>50.97</c:v>
                </c:pt>
              </c:numCache>
            </c:numRef>
          </c:val>
          <c:extLst>
            <c:ext xmlns:c16="http://schemas.microsoft.com/office/drawing/2014/chart" uri="{C3380CC4-5D6E-409C-BE32-E72D297353CC}">
              <c16:uniqueId val="{00000000-39A4-4388-B1DB-E0DEB581A05F}"/>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全体!$D$145:$D$155</c:f>
              <c:numCache>
                <c:formatCode>General</c:formatCode>
                <c:ptCount val="11"/>
                <c:pt idx="0">
                  <c:v>93.62</c:v>
                </c:pt>
                <c:pt idx="1">
                  <c:v>93.62</c:v>
                </c:pt>
                <c:pt idx="2">
                  <c:v>78.72</c:v>
                </c:pt>
                <c:pt idx="3">
                  <c:v>19.149999999999999</c:v>
                </c:pt>
                <c:pt idx="4">
                  <c:v>65.959999999999994</c:v>
                </c:pt>
                <c:pt idx="5">
                  <c:v>63.04</c:v>
                </c:pt>
                <c:pt idx="6">
                  <c:v>85.11</c:v>
                </c:pt>
                <c:pt idx="7">
                  <c:v>76.599999999999994</c:v>
                </c:pt>
                <c:pt idx="8">
                  <c:v>40.43</c:v>
                </c:pt>
                <c:pt idx="9">
                  <c:v>100</c:v>
                </c:pt>
                <c:pt idx="10">
                  <c:v>53.19</c:v>
                </c:pt>
              </c:numCache>
            </c:numRef>
          </c:val>
          <c:extLst>
            <c:ext xmlns:c16="http://schemas.microsoft.com/office/drawing/2014/chart" uri="{C3380CC4-5D6E-409C-BE32-E72D297353CC}">
              <c16:uniqueId val="{00000000-2306-4AE0-AB79-D573DED83BB8}"/>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全体!$E$145:$E$155</c:f>
              <c:numCache>
                <c:formatCode>General</c:formatCode>
                <c:ptCount val="11"/>
                <c:pt idx="0">
                  <c:v>46.81</c:v>
                </c:pt>
                <c:pt idx="1">
                  <c:v>38.299999999999997</c:v>
                </c:pt>
                <c:pt idx="2">
                  <c:v>14.89</c:v>
                </c:pt>
                <c:pt idx="3">
                  <c:v>55.32</c:v>
                </c:pt>
                <c:pt idx="4">
                  <c:v>63.83</c:v>
                </c:pt>
                <c:pt idx="5">
                  <c:v>52.17</c:v>
                </c:pt>
                <c:pt idx="6">
                  <c:v>25.53</c:v>
                </c:pt>
                <c:pt idx="7">
                  <c:v>46.81</c:v>
                </c:pt>
                <c:pt idx="8">
                  <c:v>36.17</c:v>
                </c:pt>
                <c:pt idx="9">
                  <c:v>38.299999999999997</c:v>
                </c:pt>
                <c:pt idx="10">
                  <c:v>95.74</c:v>
                </c:pt>
              </c:numCache>
            </c:numRef>
          </c:val>
          <c:extLst>
            <c:ext xmlns:c16="http://schemas.microsoft.com/office/drawing/2014/chart" uri="{C3380CC4-5D6E-409C-BE32-E72D297353CC}">
              <c16:uniqueId val="{00000001-2306-4AE0-AB79-D573DED83BB8}"/>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全体!$F$145:$F$155</c:f>
              <c:numCache>
                <c:formatCode>General</c:formatCode>
                <c:ptCount val="11"/>
                <c:pt idx="0">
                  <c:v>6.38</c:v>
                </c:pt>
                <c:pt idx="1">
                  <c:v>6.38</c:v>
                </c:pt>
                <c:pt idx="2">
                  <c:v>4.26</c:v>
                </c:pt>
                <c:pt idx="3">
                  <c:v>0</c:v>
                </c:pt>
                <c:pt idx="4">
                  <c:v>2.13</c:v>
                </c:pt>
                <c:pt idx="5">
                  <c:v>0</c:v>
                </c:pt>
                <c:pt idx="6">
                  <c:v>10.64</c:v>
                </c:pt>
                <c:pt idx="7">
                  <c:v>42.55</c:v>
                </c:pt>
                <c:pt idx="8">
                  <c:v>31.91</c:v>
                </c:pt>
                <c:pt idx="9">
                  <c:v>51.06</c:v>
                </c:pt>
                <c:pt idx="10">
                  <c:v>48.94</c:v>
                </c:pt>
              </c:numCache>
            </c:numRef>
          </c:val>
          <c:extLst>
            <c:ext xmlns:c16="http://schemas.microsoft.com/office/drawing/2014/chart" uri="{C3380CC4-5D6E-409C-BE32-E72D297353CC}">
              <c16:uniqueId val="{00000002-2306-4AE0-AB79-D573DED83BB8}"/>
            </c:ext>
          </c:extLst>
        </c:ser>
        <c:ser>
          <c:idx val="3"/>
          <c:order val="3"/>
          <c:tx>
            <c:strRef>
              <c:f>全体!$G$1</c:f>
              <c:strCache>
                <c:ptCount val="1"/>
                <c:pt idx="0">
                  <c:v>平均</c:v>
                </c:pt>
              </c:strCache>
            </c:strRef>
          </c:tx>
          <c:spPr>
            <a:ln w="50800" cap="rnd" cmpd="thinThick">
              <a:solidFill>
                <a:schemeClr val="accent4">
                  <a:lumMod val="75000"/>
                </a:schemeClr>
              </a:solidFill>
              <a:prstDash val="solid"/>
              <a:round/>
            </a:ln>
            <a:effectLst/>
          </c:spPr>
          <c:marker>
            <c:symbol val="none"/>
          </c:marker>
          <c:val>
            <c:numRef>
              <c:f>全体!$G$145:$G$155</c:f>
              <c:numCache>
                <c:formatCode>General</c:formatCode>
                <c:ptCount val="11"/>
                <c:pt idx="0">
                  <c:v>50</c:v>
                </c:pt>
                <c:pt idx="1">
                  <c:v>50</c:v>
                </c:pt>
                <c:pt idx="2">
                  <c:v>50</c:v>
                </c:pt>
                <c:pt idx="3">
                  <c:v>50</c:v>
                </c:pt>
                <c:pt idx="4">
                  <c:v>50</c:v>
                </c:pt>
                <c:pt idx="5">
                  <c:v>50</c:v>
                </c:pt>
                <c:pt idx="6">
                  <c:v>50</c:v>
                </c:pt>
                <c:pt idx="7">
                  <c:v>50</c:v>
                </c:pt>
                <c:pt idx="8">
                  <c:v>50</c:v>
                </c:pt>
                <c:pt idx="9">
                  <c:v>50</c:v>
                </c:pt>
                <c:pt idx="10">
                  <c:v>50</c:v>
                </c:pt>
              </c:numCache>
            </c:numRef>
          </c:val>
          <c:extLst>
            <c:ext xmlns:c16="http://schemas.microsoft.com/office/drawing/2014/chart" uri="{C3380CC4-5D6E-409C-BE32-E72D297353CC}">
              <c16:uniqueId val="{00000003-2306-4AE0-AB79-D573DED83BB8}"/>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4.6792929292929296E-2"/>
          <c:y val="5.0911162208538606E-2"/>
          <c:w val="0.9"/>
          <c:h val="3.90514488817492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原系列縦!$ER$2</c:f>
              <c:strCache>
                <c:ptCount val="1"/>
                <c:pt idx="0">
                  <c:v>20歳未満人口あたりの児童虐待相談の対応件数 (児童虐待相談の対応件数/20歳未満人口)</c:v>
                </c:pt>
              </c:strCache>
            </c:strRef>
          </c:tx>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B300-42A8-80ED-02DA951B2A94}"/>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B300-42A8-80ED-02DA951B2A94}"/>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B300-42A8-80ED-02DA951B2A94}"/>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原系列縦!$ER$3:$ER$49</c:f>
              <c:numCache>
                <c:formatCode>General</c:formatCode>
                <c:ptCount val="47"/>
                <c:pt idx="0">
                  <c:v>2.8600000000000001E-3</c:v>
                </c:pt>
                <c:pt idx="1">
                  <c:v>4.4099999999999999E-3</c:v>
                </c:pt>
                <c:pt idx="2">
                  <c:v>2.81E-3</c:v>
                </c:pt>
                <c:pt idx="3">
                  <c:v>2.3700000000000001E-3</c:v>
                </c:pt>
                <c:pt idx="4">
                  <c:v>2.7200000000000002E-3</c:v>
                </c:pt>
                <c:pt idx="5">
                  <c:v>2.0299999999999997E-3</c:v>
                </c:pt>
                <c:pt idx="6">
                  <c:v>1.66E-3</c:v>
                </c:pt>
                <c:pt idx="7">
                  <c:v>2.5000000000000001E-3</c:v>
                </c:pt>
                <c:pt idx="8">
                  <c:v>2.7899999999999999E-3</c:v>
                </c:pt>
                <c:pt idx="9">
                  <c:v>3.0099999999999997E-3</c:v>
                </c:pt>
                <c:pt idx="10">
                  <c:v>5.1399999999999996E-3</c:v>
                </c:pt>
                <c:pt idx="11">
                  <c:v>5.3E-3</c:v>
                </c:pt>
                <c:pt idx="12">
                  <c:v>4.7499999999999999E-3</c:v>
                </c:pt>
                <c:pt idx="13">
                  <c:v>2.3900000000000002E-3</c:v>
                </c:pt>
                <c:pt idx="14">
                  <c:v>2.66E-3</c:v>
                </c:pt>
                <c:pt idx="15">
                  <c:v>2.0200000000000001E-3</c:v>
                </c:pt>
                <c:pt idx="16">
                  <c:v>1.9399999999999999E-3</c:v>
                </c:pt>
                <c:pt idx="17">
                  <c:v>2.5000000000000001E-3</c:v>
                </c:pt>
                <c:pt idx="18">
                  <c:v>5.1200000000000004E-3</c:v>
                </c:pt>
                <c:pt idx="19">
                  <c:v>4.7999999999999996E-3</c:v>
                </c:pt>
                <c:pt idx="20">
                  <c:v>2.7599999999999999E-3</c:v>
                </c:pt>
                <c:pt idx="21">
                  <c:v>2.0299999999999997E-3</c:v>
                </c:pt>
                <c:pt idx="22">
                  <c:v>2.66E-3</c:v>
                </c:pt>
                <c:pt idx="23">
                  <c:v>4.0199999999999993E-3</c:v>
                </c:pt>
                <c:pt idx="24">
                  <c:v>3.4300000000000003E-3</c:v>
                </c:pt>
                <c:pt idx="25">
                  <c:v>2.6800000000000001E-3</c:v>
                </c:pt>
                <c:pt idx="26">
                  <c:v>6.8300000000000001E-3</c:v>
                </c:pt>
                <c:pt idx="27">
                  <c:v>2.4500000000000004E-3</c:v>
                </c:pt>
                <c:pt idx="28">
                  <c:v>6.5100000000000002E-3</c:v>
                </c:pt>
                <c:pt idx="29">
                  <c:v>5.2000000000000006E-3</c:v>
                </c:pt>
                <c:pt idx="30">
                  <c:v>8.6899999999999998E-4</c:v>
                </c:pt>
                <c:pt idx="31">
                  <c:v>1.32E-3</c:v>
                </c:pt>
                <c:pt idx="32">
                  <c:v>1.42E-3</c:v>
                </c:pt>
                <c:pt idx="33">
                  <c:v>3.7000000000000002E-3</c:v>
                </c:pt>
                <c:pt idx="34">
                  <c:v>1.65E-3</c:v>
                </c:pt>
                <c:pt idx="35">
                  <c:v>5.4200000000000003E-3</c:v>
                </c:pt>
                <c:pt idx="36">
                  <c:v>4.5500000000000002E-3</c:v>
                </c:pt>
                <c:pt idx="37">
                  <c:v>3.1000000000000003E-3</c:v>
                </c:pt>
                <c:pt idx="38">
                  <c:v>3.2500000000000003E-3</c:v>
                </c:pt>
                <c:pt idx="39">
                  <c:v>1.33E-3</c:v>
                </c:pt>
                <c:pt idx="40">
                  <c:v>1.49E-3</c:v>
                </c:pt>
                <c:pt idx="41">
                  <c:v>2.0400000000000001E-3</c:v>
                </c:pt>
                <c:pt idx="42">
                  <c:v>1.49E-3</c:v>
                </c:pt>
                <c:pt idx="43">
                  <c:v>4.9199999999999999E-3</c:v>
                </c:pt>
                <c:pt idx="44">
                  <c:v>3.5400000000000002E-3</c:v>
                </c:pt>
                <c:pt idx="45">
                  <c:v>1.0300000000000001E-3</c:v>
                </c:pt>
                <c:pt idx="46">
                  <c:v>2.0899999999999998E-3</c:v>
                </c:pt>
              </c:numCache>
            </c:numRef>
          </c:val>
          <c:extLst>
            <c:ext xmlns:c16="http://schemas.microsoft.com/office/drawing/2014/chart" uri="{C3380CC4-5D6E-409C-BE32-E72D297353CC}">
              <c16:uniqueId val="{00000006-B300-42A8-80ED-02DA951B2A94}"/>
            </c:ext>
          </c:extLst>
        </c:ser>
        <c:dLbls>
          <c:showLegendKey val="0"/>
          <c:showVal val="0"/>
          <c:showCatName val="0"/>
          <c:showSerName val="0"/>
          <c:showPercent val="0"/>
          <c:showBubbleSize val="0"/>
        </c:dLbls>
        <c:gapWidth val="219"/>
        <c:overlap val="-27"/>
        <c:axId val="174153088"/>
        <c:axId val="174154880"/>
      </c:barChart>
      <c:catAx>
        <c:axId val="17415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4154880"/>
        <c:crosses val="autoZero"/>
        <c:auto val="1"/>
        <c:lblAlgn val="ctr"/>
        <c:lblOffset val="100"/>
        <c:noMultiLvlLbl val="0"/>
      </c:catAx>
      <c:valAx>
        <c:axId val="17415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4153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513F-4B59-A6AA-BA64DD7762D3}"/>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513F-4B59-A6AA-BA64DD7762D3}"/>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513F-4B59-A6AA-BA64DD7762D3}"/>
              </c:ext>
            </c:extLst>
          </c:dPt>
          <c:cat>
            <c:strRef>
              <c:f>[刑法犯認知件数.xlsx]Sheet1!$J$5:$J$51</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[刑法犯認知件数.xlsx]Sheet1!$N$5:$N$51</c:f>
              <c:numCache>
                <c:formatCode>General</c:formatCode>
                <c:ptCount val="47"/>
                <c:pt idx="0">
                  <c:v>4.8163072266363978</c:v>
                </c:pt>
                <c:pt idx="1">
                  <c:v>3.2145684877276328</c:v>
                </c:pt>
                <c:pt idx="2">
                  <c:v>2.7864625302175665</c:v>
                </c:pt>
                <c:pt idx="3">
                  <c:v>5.9391191709844557</c:v>
                </c:pt>
                <c:pt idx="4">
                  <c:v>2.5076452599388381</c:v>
                </c:pt>
                <c:pt idx="5">
                  <c:v>3.3155963302752292</c:v>
                </c:pt>
                <c:pt idx="6">
                  <c:v>5.5134120171673819</c:v>
                </c:pt>
                <c:pt idx="7">
                  <c:v>7.8380257212374005</c:v>
                </c:pt>
                <c:pt idx="8">
                  <c:v>5.830421377183967</c:v>
                </c:pt>
                <c:pt idx="9">
                  <c:v>6.2505122950819674</c:v>
                </c:pt>
                <c:pt idx="10">
                  <c:v>8.1856753069577088</c:v>
                </c:pt>
                <c:pt idx="11">
                  <c:v>7.4657074340527574</c:v>
                </c:pt>
                <c:pt idx="12">
                  <c:v>8.2833164520329916</c:v>
                </c:pt>
                <c:pt idx="13">
                  <c:v>5.0975264247575458</c:v>
                </c:pt>
                <c:pt idx="14">
                  <c:v>4.9585930543187891</c:v>
                </c:pt>
                <c:pt idx="15">
                  <c:v>3.9266666666666667</c:v>
                </c:pt>
                <c:pt idx="16">
                  <c:v>7.7209098862642174</c:v>
                </c:pt>
                <c:pt idx="17">
                  <c:v>25.399224806201552</c:v>
                </c:pt>
                <c:pt idx="18">
                  <c:v>5.9314565483476134</c:v>
                </c:pt>
                <c:pt idx="19">
                  <c:v>2.2888996606883181</c:v>
                </c:pt>
                <c:pt idx="20">
                  <c:v>1.600901352028042</c:v>
                </c:pt>
                <c:pt idx="21">
                  <c:v>3.616288603443564</c:v>
                </c:pt>
                <c:pt idx="22">
                  <c:v>7.3079474592012739</c:v>
                </c:pt>
                <c:pt idx="23">
                  <c:v>6.2797319932998326</c:v>
                </c:pt>
                <c:pt idx="24">
                  <c:v>5.6423512747875355</c:v>
                </c:pt>
                <c:pt idx="25">
                  <c:v>6.4920879969123888</c:v>
                </c:pt>
                <c:pt idx="26">
                  <c:v>10.842845795983207</c:v>
                </c:pt>
                <c:pt idx="27">
                  <c:v>8.0658278628738156</c:v>
                </c:pt>
                <c:pt idx="28">
                  <c:v>5.7983569828230026</c:v>
                </c:pt>
                <c:pt idx="29">
                  <c:v>5.185026737967914</c:v>
                </c:pt>
                <c:pt idx="30">
                  <c:v>3.7678571428571428</c:v>
                </c:pt>
                <c:pt idx="31">
                  <c:v>3.8691176470588236</c:v>
                </c:pt>
                <c:pt idx="32">
                  <c:v>5.0100105374077977</c:v>
                </c:pt>
                <c:pt idx="33">
                  <c:v>5.0802271920482784</c:v>
                </c:pt>
                <c:pt idx="34">
                  <c:v>3.9554744525547445</c:v>
                </c:pt>
                <c:pt idx="35">
                  <c:v>4.2038043478260869</c:v>
                </c:pt>
                <c:pt idx="36">
                  <c:v>5.4282744282744284</c:v>
                </c:pt>
                <c:pt idx="37">
                  <c:v>6.3801775147928996</c:v>
                </c:pt>
                <c:pt idx="38">
                  <c:v>5.7393767705382439</c:v>
                </c:pt>
                <c:pt idx="39">
                  <c:v>7.1864108086939495</c:v>
                </c:pt>
                <c:pt idx="40">
                  <c:v>4.372405372405372</c:v>
                </c:pt>
                <c:pt idx="41">
                  <c:v>2.7009694258016408</c:v>
                </c:pt>
                <c:pt idx="42">
                  <c:v>3.9453614114968696</c:v>
                </c:pt>
                <c:pt idx="43">
                  <c:v>2.9117132867132867</c:v>
                </c:pt>
                <c:pt idx="44">
                  <c:v>3.8899167437557818</c:v>
                </c:pt>
                <c:pt idx="45">
                  <c:v>4.1536555142503095</c:v>
                </c:pt>
                <c:pt idx="46">
                  <c:v>4.75</c:v>
                </c:pt>
              </c:numCache>
            </c:numRef>
          </c:val>
          <c:extLst>
            <c:ext xmlns:c16="http://schemas.microsoft.com/office/drawing/2014/chart" uri="{C3380CC4-5D6E-409C-BE32-E72D297353CC}">
              <c16:uniqueId val="{00000006-513F-4B59-A6AA-BA64DD7762D3}"/>
            </c:ext>
          </c:extLst>
        </c:ser>
        <c:dLbls>
          <c:showLegendKey val="0"/>
          <c:showVal val="0"/>
          <c:showCatName val="0"/>
          <c:showSerName val="0"/>
          <c:showPercent val="0"/>
          <c:showBubbleSize val="0"/>
        </c:dLbls>
        <c:gapWidth val="219"/>
        <c:overlap val="-27"/>
        <c:axId val="877407727"/>
        <c:axId val="877403151"/>
      </c:barChart>
      <c:catAx>
        <c:axId val="87740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877403151"/>
        <c:crosses val="autoZero"/>
        <c:auto val="1"/>
        <c:lblAlgn val="ctr"/>
        <c:lblOffset val="100"/>
        <c:noMultiLvlLbl val="0"/>
      </c:catAx>
      <c:valAx>
        <c:axId val="877403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7740772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刑法犯認知件数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#,##0</c:formatCode>
                <c:ptCount val="10"/>
                <c:pt idx="0">
                  <c:v>193325</c:v>
                </c:pt>
                <c:pt idx="1">
                  <c:v>182259</c:v>
                </c:pt>
                <c:pt idx="2">
                  <c:v>177397</c:v>
                </c:pt>
                <c:pt idx="3">
                  <c:v>168012</c:v>
                </c:pt>
                <c:pt idx="4">
                  <c:v>151413</c:v>
                </c:pt>
                <c:pt idx="5">
                  <c:v>148257</c:v>
                </c:pt>
                <c:pt idx="6">
                  <c:v>132471</c:v>
                </c:pt>
                <c:pt idx="7">
                  <c:v>122136</c:v>
                </c:pt>
                <c:pt idx="8">
                  <c:v>107023</c:v>
                </c:pt>
                <c:pt idx="9">
                  <c:v>95558</c:v>
                </c:pt>
              </c:numCache>
            </c:numRef>
          </c:val>
          <c:smooth val="0"/>
          <c:extLst>
            <c:ext xmlns:c16="http://schemas.microsoft.com/office/drawing/2014/chart" uri="{C3380CC4-5D6E-409C-BE32-E72D297353CC}">
              <c16:uniqueId val="{00000000-46EC-4D65-ACED-F3B890F479E9}"/>
            </c:ext>
          </c:extLst>
        </c:ser>
        <c:dLbls>
          <c:showLegendKey val="0"/>
          <c:showVal val="0"/>
          <c:showCatName val="0"/>
          <c:showSerName val="0"/>
          <c:showPercent val="0"/>
          <c:showBubbleSize val="0"/>
        </c:dLbls>
        <c:marker val="1"/>
        <c:smooth val="0"/>
        <c:axId val="1478661919"/>
        <c:axId val="1478663999"/>
      </c:lineChart>
      <c:catAx>
        <c:axId val="147866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78663999"/>
        <c:crosses val="autoZero"/>
        <c:auto val="1"/>
        <c:lblAlgn val="ctr"/>
        <c:lblOffset val="100"/>
        <c:noMultiLvlLbl val="0"/>
      </c:catAx>
      <c:valAx>
        <c:axId val="1478663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786619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753F-4349-9F32-1E2F89386B1B}"/>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753F-4349-9F32-1E2F89386B1B}"/>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A925-41A9-972C-7BC09F13AEDC}"/>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Sheet1!$AH$3:$AH$49</c:f>
              <c:numCache>
                <c:formatCode>0.0</c:formatCode>
                <c:ptCount val="47"/>
                <c:pt idx="0">
                  <c:v>42.55</c:v>
                </c:pt>
                <c:pt idx="1">
                  <c:v>8.51</c:v>
                </c:pt>
                <c:pt idx="2">
                  <c:v>11.7</c:v>
                </c:pt>
                <c:pt idx="3">
                  <c:v>54.26</c:v>
                </c:pt>
                <c:pt idx="4">
                  <c:v>15.96</c:v>
                </c:pt>
                <c:pt idx="5">
                  <c:v>29.79</c:v>
                </c:pt>
                <c:pt idx="6">
                  <c:v>18.09</c:v>
                </c:pt>
                <c:pt idx="7">
                  <c:v>34.04</c:v>
                </c:pt>
                <c:pt idx="8">
                  <c:v>52.13</c:v>
                </c:pt>
                <c:pt idx="9">
                  <c:v>62.77</c:v>
                </c:pt>
                <c:pt idx="10">
                  <c:v>82.98</c:v>
                </c:pt>
                <c:pt idx="11">
                  <c:v>86.17</c:v>
                </c:pt>
                <c:pt idx="12">
                  <c:v>100</c:v>
                </c:pt>
                <c:pt idx="13">
                  <c:v>96.81</c:v>
                </c:pt>
                <c:pt idx="14">
                  <c:v>63.83</c:v>
                </c:pt>
                <c:pt idx="15">
                  <c:v>72.34</c:v>
                </c:pt>
                <c:pt idx="16">
                  <c:v>56.38</c:v>
                </c:pt>
                <c:pt idx="17">
                  <c:v>52.13</c:v>
                </c:pt>
                <c:pt idx="18">
                  <c:v>39.36</c:v>
                </c:pt>
                <c:pt idx="19">
                  <c:v>68.09</c:v>
                </c:pt>
                <c:pt idx="20">
                  <c:v>54.26</c:v>
                </c:pt>
                <c:pt idx="21">
                  <c:v>53.19</c:v>
                </c:pt>
                <c:pt idx="22">
                  <c:v>88.3</c:v>
                </c:pt>
                <c:pt idx="23">
                  <c:v>65.959999999999994</c:v>
                </c:pt>
                <c:pt idx="24">
                  <c:v>93.62</c:v>
                </c:pt>
                <c:pt idx="25">
                  <c:v>80.849999999999994</c:v>
                </c:pt>
                <c:pt idx="26">
                  <c:v>96.81</c:v>
                </c:pt>
                <c:pt idx="27">
                  <c:v>78.72</c:v>
                </c:pt>
                <c:pt idx="28">
                  <c:v>78.72</c:v>
                </c:pt>
                <c:pt idx="29">
                  <c:v>37.229999999999997</c:v>
                </c:pt>
                <c:pt idx="30">
                  <c:v>29.79</c:v>
                </c:pt>
                <c:pt idx="31">
                  <c:v>15.96</c:v>
                </c:pt>
                <c:pt idx="32">
                  <c:v>61.7</c:v>
                </c:pt>
                <c:pt idx="33">
                  <c:v>70.209999999999994</c:v>
                </c:pt>
                <c:pt idx="34">
                  <c:v>36.17</c:v>
                </c:pt>
                <c:pt idx="35">
                  <c:v>27.66</c:v>
                </c:pt>
                <c:pt idx="36">
                  <c:v>53.19</c:v>
                </c:pt>
                <c:pt idx="37">
                  <c:v>32.979999999999997</c:v>
                </c:pt>
                <c:pt idx="38">
                  <c:v>27.66</c:v>
                </c:pt>
                <c:pt idx="39">
                  <c:v>75.53</c:v>
                </c:pt>
                <c:pt idx="40">
                  <c:v>34.04</c:v>
                </c:pt>
                <c:pt idx="41">
                  <c:v>12.77</c:v>
                </c:pt>
                <c:pt idx="42">
                  <c:v>27.66</c:v>
                </c:pt>
                <c:pt idx="43">
                  <c:v>45.74</c:v>
                </c:pt>
                <c:pt idx="44">
                  <c:v>18.09</c:v>
                </c:pt>
                <c:pt idx="45">
                  <c:v>11.7</c:v>
                </c:pt>
                <c:pt idx="46">
                  <c:v>32</c:v>
                </c:pt>
              </c:numCache>
            </c:numRef>
          </c:val>
          <c:extLst>
            <c:ext xmlns:c16="http://schemas.microsoft.com/office/drawing/2014/chart" uri="{C3380CC4-5D6E-409C-BE32-E72D297353CC}">
              <c16:uniqueId val="{00000000-A925-41A9-972C-7BC09F13AEDC}"/>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全体!$D$1</c:f>
              <c:strCache>
                <c:ptCount val="1"/>
                <c:pt idx="0">
                  <c:v>東 京 都</c:v>
                </c:pt>
              </c:strCache>
            </c:strRef>
          </c:tx>
          <c:spPr>
            <a:solidFill>
              <a:schemeClr val="accent1"/>
            </a:solidFill>
            <a:ln>
              <a:noFill/>
              <a:prstDash val="dash"/>
            </a:ln>
            <a:effectLst/>
          </c:spPr>
          <c:invertIfNegative val="0"/>
          <c:dPt>
            <c:idx val="0"/>
            <c:invertIfNegative val="0"/>
            <c:bubble3D val="0"/>
            <c:spPr>
              <a:pattFill prst="narHorz">
                <a:fgClr>
                  <a:schemeClr val="accent5">
                    <a:lumMod val="75000"/>
                  </a:schemeClr>
                </a:fgClr>
                <a:bgClr>
                  <a:schemeClr val="bg1"/>
                </a:bgClr>
              </a:pattFill>
              <a:ln>
                <a:noFill/>
                <a:prstDash val="dash"/>
              </a:ln>
              <a:effectLst/>
            </c:spPr>
            <c:extLst>
              <c:ext xmlns:c16="http://schemas.microsoft.com/office/drawing/2014/chart" uri="{C3380CC4-5D6E-409C-BE32-E72D297353CC}">
                <c16:uniqueId val="{00000001-C959-49DA-BADB-58AB257CD7D2}"/>
              </c:ext>
            </c:extLst>
          </c:dPt>
          <c:cat>
            <c:strRef>
              <c:f>全体!$C$124:$C$125</c:f>
              <c:strCache>
                <c:ptCount val="2"/>
                <c:pt idx="0">
                  <c:v>②</c:v>
                </c:pt>
                <c:pt idx="1">
                  <c:v>③</c:v>
                </c:pt>
              </c:strCache>
            </c:strRef>
          </c:cat>
          <c:val>
            <c:numRef>
              <c:f>全体!$D$124:$D$125</c:f>
              <c:numCache>
                <c:formatCode>General</c:formatCode>
                <c:ptCount val="2"/>
                <c:pt idx="0">
                  <c:v>100</c:v>
                </c:pt>
                <c:pt idx="1">
                  <c:v>100</c:v>
                </c:pt>
              </c:numCache>
            </c:numRef>
          </c:val>
          <c:extLst>
            <c:ext xmlns:c16="http://schemas.microsoft.com/office/drawing/2014/chart" uri="{C3380CC4-5D6E-409C-BE32-E72D297353CC}">
              <c16:uniqueId val="{00000002-C959-49DA-BADB-58AB257CD7D2}"/>
            </c:ext>
          </c:extLst>
        </c:ser>
        <c:ser>
          <c:idx val="1"/>
          <c:order val="1"/>
          <c:tx>
            <c:strRef>
              <c:f>全体!$E$1</c:f>
              <c:strCache>
                <c:ptCount val="1"/>
                <c:pt idx="0">
                  <c:v>愛 知 県</c:v>
                </c:pt>
              </c:strCache>
            </c:strRef>
          </c:tx>
          <c:spPr>
            <a:pattFill prst="ltVert">
              <a:fgClr>
                <a:srgbClr val="00B050"/>
              </a:fgClr>
              <a:bgClr>
                <a:schemeClr val="bg1"/>
              </a:bgClr>
            </a:pattFill>
            <a:ln>
              <a:noFill/>
              <a:prstDash val="sysDot"/>
            </a:ln>
            <a:effectLst/>
          </c:spPr>
          <c:invertIfNegative val="0"/>
          <c:cat>
            <c:strRef>
              <c:f>全体!$C$124:$C$125</c:f>
              <c:strCache>
                <c:ptCount val="2"/>
                <c:pt idx="0">
                  <c:v>②</c:v>
                </c:pt>
                <c:pt idx="1">
                  <c:v>③</c:v>
                </c:pt>
              </c:strCache>
            </c:strRef>
          </c:cat>
          <c:val>
            <c:numRef>
              <c:f>全体!$E$124:$E$125</c:f>
              <c:numCache>
                <c:formatCode>General</c:formatCode>
                <c:ptCount val="2"/>
                <c:pt idx="0">
                  <c:v>91.49</c:v>
                </c:pt>
                <c:pt idx="1">
                  <c:v>85.11</c:v>
                </c:pt>
              </c:numCache>
            </c:numRef>
          </c:val>
          <c:extLst>
            <c:ext xmlns:c16="http://schemas.microsoft.com/office/drawing/2014/chart" uri="{C3380CC4-5D6E-409C-BE32-E72D297353CC}">
              <c16:uniqueId val="{00000003-C959-49DA-BADB-58AB257CD7D2}"/>
            </c:ext>
          </c:extLst>
        </c:ser>
        <c:ser>
          <c:idx val="2"/>
          <c:order val="2"/>
          <c:tx>
            <c:strRef>
              <c:f>全体!$F$1</c:f>
              <c:strCache>
                <c:ptCount val="1"/>
                <c:pt idx="0">
                  <c:v>大 阪 府</c:v>
                </c:pt>
              </c:strCache>
            </c:strRef>
          </c:tx>
          <c:spPr>
            <a:solidFill>
              <a:schemeClr val="accent2">
                <a:lumMod val="40000"/>
                <a:lumOff val="60000"/>
              </a:schemeClr>
            </a:solidFill>
            <a:ln w="38100">
              <a:solidFill>
                <a:srgbClr val="FF0000"/>
              </a:solidFill>
            </a:ln>
            <a:effectLst/>
          </c:spPr>
          <c:invertIfNegative val="0"/>
          <c:cat>
            <c:strRef>
              <c:f>全体!$C$124:$C$125</c:f>
              <c:strCache>
                <c:ptCount val="2"/>
                <c:pt idx="0">
                  <c:v>②</c:v>
                </c:pt>
                <c:pt idx="1">
                  <c:v>③</c:v>
                </c:pt>
              </c:strCache>
            </c:strRef>
          </c:cat>
          <c:val>
            <c:numRef>
              <c:f>全体!$F$124:$F$125</c:f>
              <c:numCache>
                <c:formatCode>General</c:formatCode>
                <c:ptCount val="2"/>
                <c:pt idx="0">
                  <c:v>97.87</c:v>
                </c:pt>
                <c:pt idx="1">
                  <c:v>95.74</c:v>
                </c:pt>
              </c:numCache>
            </c:numRef>
          </c:val>
          <c:extLst>
            <c:ext xmlns:c16="http://schemas.microsoft.com/office/drawing/2014/chart" uri="{C3380CC4-5D6E-409C-BE32-E72D297353CC}">
              <c16:uniqueId val="{00000004-C959-49DA-BADB-58AB257CD7D2}"/>
            </c:ext>
          </c:extLst>
        </c:ser>
        <c:dLbls>
          <c:showLegendKey val="0"/>
          <c:showVal val="0"/>
          <c:showCatName val="0"/>
          <c:showSerName val="0"/>
          <c:showPercent val="0"/>
          <c:showBubbleSize val="0"/>
        </c:dLbls>
        <c:gapWidth val="150"/>
        <c:axId val="1828475519"/>
        <c:axId val="1828470943"/>
      </c:b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max val="100"/>
          <c:min val="0"/>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770C-4DB9-AECD-7050802CB41F}"/>
              </c:ext>
            </c:extLst>
          </c:dPt>
          <c:dPt>
            <c:idx val="22"/>
            <c:invertIfNegative val="0"/>
            <c:bubble3D val="0"/>
            <c:spPr>
              <a:ln w="15875">
                <a:solidFill>
                  <a:srgbClr val="FF0000"/>
                </a:solidFill>
              </a:ln>
            </c:spPr>
            <c:extLst>
              <c:ext xmlns:c16="http://schemas.microsoft.com/office/drawing/2014/chart" uri="{C3380CC4-5D6E-409C-BE32-E72D297353CC}">
                <c16:uniqueId val="{00000003-770C-4DB9-AECD-7050802CB41F}"/>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770C-4DB9-AECD-7050802CB41F}"/>
              </c:ext>
            </c:extLst>
          </c:dPt>
          <c:cat>
            <c:strRef>
              <c:f>正答率!$H$11:$H$57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正答率!$I$11:$I$57</c:f>
              <c:numCache>
                <c:formatCode>0.0_ </c:formatCode>
                <c:ptCount val="47"/>
                <c:pt idx="0">
                  <c:v>23.139909627362947</c:v>
                </c:pt>
                <c:pt idx="1">
                  <c:v>23.884770299458655</c:v>
                </c:pt>
                <c:pt idx="2">
                  <c:v>23.53791200529637</c:v>
                </c:pt>
                <c:pt idx="3">
                  <c:v>23.883730324855314</c:v>
                </c:pt>
                <c:pt idx="4">
                  <c:v>23.428712720096197</c:v>
                </c:pt>
                <c:pt idx="5">
                  <c:v>23.529055295590446</c:v>
                </c:pt>
                <c:pt idx="6">
                  <c:v>24.362100211208158</c:v>
                </c:pt>
                <c:pt idx="7">
                  <c:v>23.415321765177112</c:v>
                </c:pt>
                <c:pt idx="8">
                  <c:v>23.344948012252672</c:v>
                </c:pt>
                <c:pt idx="9">
                  <c:v>23.541634691221283</c:v>
                </c:pt>
                <c:pt idx="10">
                  <c:v>23.15773835016936</c:v>
                </c:pt>
                <c:pt idx="11">
                  <c:v>23.202411860220451</c:v>
                </c:pt>
                <c:pt idx="12">
                  <c:v>22.752163052025303</c:v>
                </c:pt>
                <c:pt idx="13">
                  <c:v>22.930786324734811</c:v>
                </c:pt>
                <c:pt idx="14">
                  <c:v>22.98094995313846</c:v>
                </c:pt>
                <c:pt idx="15">
                  <c:v>23.198998690668777</c:v>
                </c:pt>
                <c:pt idx="16">
                  <c:v>22.98635712026072</c:v>
                </c:pt>
                <c:pt idx="17">
                  <c:v>23.390654127262941</c:v>
                </c:pt>
                <c:pt idx="18">
                  <c:v>23.058594172505394</c:v>
                </c:pt>
                <c:pt idx="19">
                  <c:v>23.415106115351453</c:v>
                </c:pt>
                <c:pt idx="20">
                  <c:v>23.14534731242906</c:v>
                </c:pt>
                <c:pt idx="21">
                  <c:v>22.799538855242556</c:v>
                </c:pt>
                <c:pt idx="22">
                  <c:v>23.111427691760781</c:v>
                </c:pt>
                <c:pt idx="23">
                  <c:v>22.905858501773054</c:v>
                </c:pt>
                <c:pt idx="24">
                  <c:v>22.995384829255329</c:v>
                </c:pt>
                <c:pt idx="25">
                  <c:v>22.704783115275411</c:v>
                </c:pt>
                <c:pt idx="26">
                  <c:v>23.372806351623868</c:v>
                </c:pt>
                <c:pt idx="27">
                  <c:v>23.104477559269796</c:v>
                </c:pt>
                <c:pt idx="28">
                  <c:v>22.984561358139853</c:v>
                </c:pt>
                <c:pt idx="29">
                  <c:v>23.187249758211344</c:v>
                </c:pt>
                <c:pt idx="30">
                  <c:v>22.88319266312741</c:v>
                </c:pt>
                <c:pt idx="31">
                  <c:v>23.340563725848213</c:v>
                </c:pt>
                <c:pt idx="32">
                  <c:v>23.783736795953693</c:v>
                </c:pt>
                <c:pt idx="33">
                  <c:v>23.020437524260835</c:v>
                </c:pt>
                <c:pt idx="34">
                  <c:v>22.995887878139811</c:v>
                </c:pt>
                <c:pt idx="35">
                  <c:v>23.070217265854652</c:v>
                </c:pt>
                <c:pt idx="36">
                  <c:v>23.431111522008976</c:v>
                </c:pt>
                <c:pt idx="37">
                  <c:v>23.619010137595055</c:v>
                </c:pt>
                <c:pt idx="38">
                  <c:v>23.957829145737477</c:v>
                </c:pt>
                <c:pt idx="39">
                  <c:v>22.880394600347881</c:v>
                </c:pt>
                <c:pt idx="40">
                  <c:v>23.29513718990162</c:v>
                </c:pt>
                <c:pt idx="41">
                  <c:v>23.229071343305591</c:v>
                </c:pt>
                <c:pt idx="42">
                  <c:v>0</c:v>
                </c:pt>
                <c:pt idx="43">
                  <c:v>23.15791146350783</c:v>
                </c:pt>
                <c:pt idx="44">
                  <c:v>24.324804924569346</c:v>
                </c:pt>
                <c:pt idx="45">
                  <c:v>23.638704941419455</c:v>
                </c:pt>
                <c:pt idx="46">
                  <c:v>23.953394167241221</c:v>
                </c:pt>
              </c:numCache>
            </c:numRef>
          </c:val>
          <c:extLst>
            <c:ext xmlns:c16="http://schemas.microsoft.com/office/drawing/2014/chart" uri="{C3380CC4-5D6E-409C-BE32-E72D297353CC}">
              <c16:uniqueId val="{00000006-770C-4DB9-AECD-7050802CB41F}"/>
            </c:ext>
          </c:extLst>
        </c:ser>
        <c:dLbls>
          <c:showLegendKey val="0"/>
          <c:showVal val="0"/>
          <c:showCatName val="0"/>
          <c:showSerName val="0"/>
          <c:showPercent val="0"/>
          <c:showBubbleSize val="0"/>
        </c:dLbls>
        <c:gapWidth val="219"/>
        <c:overlap val="-27"/>
        <c:axId val="85653376"/>
        <c:axId val="85654912"/>
      </c:barChart>
      <c:catAx>
        <c:axId val="8565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654912"/>
        <c:crosses val="autoZero"/>
        <c:auto val="1"/>
        <c:lblAlgn val="ctr"/>
        <c:lblOffset val="100"/>
        <c:noMultiLvlLbl val="0"/>
      </c:catAx>
      <c:valAx>
        <c:axId val="85654912"/>
        <c:scaling>
          <c:orientation val="minMax"/>
          <c:max val="25"/>
          <c:min val="2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653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653601623345"/>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22C3-4965-9703-40306242FC88}"/>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22C3-4965-9703-40306242FC88}"/>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22C3-4965-9703-40306242FC88}"/>
              </c:ext>
            </c:extLst>
          </c:dPt>
          <c:cat>
            <c:strRef>
              <c:f>喫煙率!$K$11:$K$57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喫煙率!$L$11:$L$57</c:f>
              <c:numCache>
                <c:formatCode>General</c:formatCode>
                <c:ptCount val="47"/>
                <c:pt idx="0" formatCode="#,##0">
                  <c:v>1214</c:v>
                </c:pt>
                <c:pt idx="1">
                  <c:v>414</c:v>
                </c:pt>
                <c:pt idx="2">
                  <c:v>496</c:v>
                </c:pt>
                <c:pt idx="3">
                  <c:v>412</c:v>
                </c:pt>
                <c:pt idx="4">
                  <c:v>356</c:v>
                </c:pt>
                <c:pt idx="5">
                  <c:v>444</c:v>
                </c:pt>
                <c:pt idx="6">
                  <c:v>918</c:v>
                </c:pt>
                <c:pt idx="7">
                  <c:v>840</c:v>
                </c:pt>
                <c:pt idx="8">
                  <c:v>647</c:v>
                </c:pt>
                <c:pt idx="9">
                  <c:v>840</c:v>
                </c:pt>
                <c:pt idx="10" formatCode="#,##0">
                  <c:v>1766</c:v>
                </c:pt>
                <c:pt idx="11" formatCode="#,##0">
                  <c:v>1620</c:v>
                </c:pt>
                <c:pt idx="12" formatCode="#,##0">
                  <c:v>9376</c:v>
                </c:pt>
                <c:pt idx="13" formatCode="#,##0">
                  <c:v>1488</c:v>
                </c:pt>
                <c:pt idx="14">
                  <c:v>461</c:v>
                </c:pt>
                <c:pt idx="15">
                  <c:v>381</c:v>
                </c:pt>
                <c:pt idx="16">
                  <c:v>355</c:v>
                </c:pt>
                <c:pt idx="17">
                  <c:v>248</c:v>
                </c:pt>
                <c:pt idx="18">
                  <c:v>478</c:v>
                </c:pt>
                <c:pt idx="19" formatCode="#,##0">
                  <c:v>1015</c:v>
                </c:pt>
                <c:pt idx="20">
                  <c:v>768</c:v>
                </c:pt>
                <c:pt idx="21">
                  <c:v>684</c:v>
                </c:pt>
                <c:pt idx="22" formatCode="#,##0">
                  <c:v>1134</c:v>
                </c:pt>
                <c:pt idx="23">
                  <c:v>741</c:v>
                </c:pt>
                <c:pt idx="24">
                  <c:v>591</c:v>
                </c:pt>
                <c:pt idx="25">
                  <c:v>531</c:v>
                </c:pt>
                <c:pt idx="26" formatCode="#,##0">
                  <c:v>1788</c:v>
                </c:pt>
                <c:pt idx="27" formatCode="#,##0">
                  <c:v>1433</c:v>
                </c:pt>
                <c:pt idx="28">
                  <c:v>528</c:v>
                </c:pt>
                <c:pt idx="29">
                  <c:v>391</c:v>
                </c:pt>
                <c:pt idx="30">
                  <c:v>290</c:v>
                </c:pt>
                <c:pt idx="31">
                  <c:v>289</c:v>
                </c:pt>
                <c:pt idx="32">
                  <c:v>480</c:v>
                </c:pt>
                <c:pt idx="33">
                  <c:v>469</c:v>
                </c:pt>
                <c:pt idx="34">
                  <c:v>430</c:v>
                </c:pt>
                <c:pt idx="35">
                  <c:v>364</c:v>
                </c:pt>
                <c:pt idx="36">
                  <c:v>382</c:v>
                </c:pt>
                <c:pt idx="37">
                  <c:v>474</c:v>
                </c:pt>
                <c:pt idx="38">
                  <c:v>335</c:v>
                </c:pt>
                <c:pt idx="39">
                  <c:v>810</c:v>
                </c:pt>
                <c:pt idx="40">
                  <c:v>374</c:v>
                </c:pt>
                <c:pt idx="41">
                  <c:v>500</c:v>
                </c:pt>
                <c:pt idx="42">
                  <c:v>444</c:v>
                </c:pt>
                <c:pt idx="43">
                  <c:v>476</c:v>
                </c:pt>
                <c:pt idx="44">
                  <c:v>444</c:v>
                </c:pt>
                <c:pt idx="45">
                  <c:v>877</c:v>
                </c:pt>
                <c:pt idx="46">
                  <c:v>521</c:v>
                </c:pt>
              </c:numCache>
            </c:numRef>
          </c:val>
          <c:extLst>
            <c:ext xmlns:c16="http://schemas.microsoft.com/office/drawing/2014/chart" uri="{C3380CC4-5D6E-409C-BE32-E72D297353CC}">
              <c16:uniqueId val="{00000006-22C3-4965-9703-40306242FC88}"/>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653601623345"/>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8F21-4F64-B9F9-6D2C7706849E}"/>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8F21-4F64-B9F9-6D2C7706849E}"/>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8F21-4F64-B9F9-6D2C7706849E}"/>
              </c:ext>
            </c:extLst>
          </c:dPt>
          <c:cat>
            <c:strRef>
              <c:f>Sheet1!$B$8:$B$54</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Sheet1!$C$8:$C$54</c:f>
              <c:numCache>
                <c:formatCode>##,##0.0;"-"#,##0.0</c:formatCode>
                <c:ptCount val="47"/>
                <c:pt idx="0">
                  <c:v>22.6</c:v>
                </c:pt>
                <c:pt idx="1">
                  <c:v>22.4</c:v>
                </c:pt>
                <c:pt idx="2">
                  <c:v>30.2</c:v>
                </c:pt>
                <c:pt idx="3">
                  <c:v>26.7</c:v>
                </c:pt>
                <c:pt idx="4">
                  <c:v>27.2</c:v>
                </c:pt>
                <c:pt idx="5">
                  <c:v>32.1</c:v>
                </c:pt>
                <c:pt idx="6">
                  <c:v>28.1</c:v>
                </c:pt>
                <c:pt idx="7">
                  <c:v>26.2</c:v>
                </c:pt>
                <c:pt idx="8">
                  <c:v>26.2</c:v>
                </c:pt>
                <c:pt idx="9">
                  <c:v>28.3</c:v>
                </c:pt>
                <c:pt idx="10">
                  <c:v>24.2</c:v>
                </c:pt>
                <c:pt idx="11">
                  <c:v>25.2</c:v>
                </c:pt>
                <c:pt idx="12">
                  <c:v>21.6</c:v>
                </c:pt>
                <c:pt idx="13">
                  <c:v>25.5</c:v>
                </c:pt>
                <c:pt idx="14">
                  <c:v>24.5</c:v>
                </c:pt>
                <c:pt idx="15">
                  <c:v>32.4</c:v>
                </c:pt>
                <c:pt idx="16">
                  <c:v>31.6</c:v>
                </c:pt>
                <c:pt idx="17">
                  <c:v>32.200000000000003</c:v>
                </c:pt>
                <c:pt idx="18">
                  <c:v>29.7</c:v>
                </c:pt>
                <c:pt idx="19">
                  <c:v>32.299999999999997</c:v>
                </c:pt>
                <c:pt idx="20">
                  <c:v>33.4</c:v>
                </c:pt>
                <c:pt idx="21">
                  <c:v>29.4</c:v>
                </c:pt>
                <c:pt idx="22">
                  <c:v>24.6</c:v>
                </c:pt>
                <c:pt idx="23">
                  <c:v>29</c:v>
                </c:pt>
                <c:pt idx="24">
                  <c:v>33.9</c:v>
                </c:pt>
                <c:pt idx="25">
                  <c:v>24.6</c:v>
                </c:pt>
                <c:pt idx="26">
                  <c:v>20.6</c:v>
                </c:pt>
                <c:pt idx="27">
                  <c:v>26</c:v>
                </c:pt>
                <c:pt idx="28">
                  <c:v>26.8</c:v>
                </c:pt>
                <c:pt idx="29">
                  <c:v>24.2</c:v>
                </c:pt>
                <c:pt idx="30">
                  <c:v>32.200000000000003</c:v>
                </c:pt>
                <c:pt idx="31">
                  <c:v>33.1</c:v>
                </c:pt>
                <c:pt idx="32">
                  <c:v>30.8</c:v>
                </c:pt>
                <c:pt idx="33">
                  <c:v>25.6</c:v>
                </c:pt>
                <c:pt idx="34">
                  <c:v>27.8</c:v>
                </c:pt>
                <c:pt idx="35">
                  <c:v>26.2</c:v>
                </c:pt>
                <c:pt idx="36">
                  <c:v>28.2</c:v>
                </c:pt>
                <c:pt idx="37">
                  <c:v>27.5</c:v>
                </c:pt>
                <c:pt idx="38">
                  <c:v>22.6</c:v>
                </c:pt>
                <c:pt idx="39">
                  <c:v>28.1</c:v>
                </c:pt>
                <c:pt idx="40">
                  <c:v>32.6</c:v>
                </c:pt>
                <c:pt idx="41">
                  <c:v>27.7</c:v>
                </c:pt>
                <c:pt idx="42">
                  <c:v>32.700000000000003</c:v>
                </c:pt>
                <c:pt idx="43">
                  <c:v>29.8</c:v>
                </c:pt>
                <c:pt idx="44">
                  <c:v>29.1</c:v>
                </c:pt>
                <c:pt idx="45">
                  <c:v>32.6</c:v>
                </c:pt>
                <c:pt idx="46">
                  <c:v>25.1</c:v>
                </c:pt>
              </c:numCache>
            </c:numRef>
          </c:val>
          <c:extLst>
            <c:ext xmlns:c16="http://schemas.microsoft.com/office/drawing/2014/chart" uri="{C3380CC4-5D6E-409C-BE32-E72D297353CC}">
              <c16:uniqueId val="{00000006-8F21-4F64-B9F9-6D2C7706849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A07A-4F56-8D11-FA8FB4DF550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07A-4F56-8D11-FA8FB4DF5509}"/>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A07A-4F56-8D11-FA8FB4DF5509}"/>
              </c:ext>
            </c:extLst>
          </c:dPt>
          <c:cat>
            <c:strRef>
              <c:f>Sheet1!$H$8:$H$54</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Sheet1!$N$8:$N$54</c:f>
              <c:numCache>
                <c:formatCode>General</c:formatCode>
                <c:ptCount val="47"/>
                <c:pt idx="0">
                  <c:v>9.3838235294117656</c:v>
                </c:pt>
                <c:pt idx="1">
                  <c:v>2.5988274706867669</c:v>
                </c:pt>
                <c:pt idx="2">
                  <c:v>1.7682206172028889</c:v>
                </c:pt>
                <c:pt idx="3">
                  <c:v>1.4200298953662183</c:v>
                </c:pt>
                <c:pt idx="4">
                  <c:v>1.4521880064829822</c:v>
                </c:pt>
                <c:pt idx="5">
                  <c:v>2.0392648287385127</c:v>
                </c:pt>
                <c:pt idx="6">
                  <c:v>1.1323127392017496</c:v>
                </c:pt>
                <c:pt idx="7">
                  <c:v>2.400676655389077</c:v>
                </c:pt>
                <c:pt idx="8">
                  <c:v>2.0042523033309707</c:v>
                </c:pt>
                <c:pt idx="9">
                  <c:v>3.2115869017632241</c:v>
                </c:pt>
                <c:pt idx="10">
                  <c:v>1.6694772344013491</c:v>
                </c:pt>
                <c:pt idx="11">
                  <c:v>3.083989501312336</c:v>
                </c:pt>
                <c:pt idx="12">
                  <c:v>1.4972677595628414</c:v>
                </c:pt>
                <c:pt idx="13">
                  <c:v>1.8853932584269664</c:v>
                </c:pt>
                <c:pt idx="14">
                  <c:v>1.2851239669421486</c:v>
                </c:pt>
                <c:pt idx="15">
                  <c:v>1.1657848324514992</c:v>
                </c:pt>
                <c:pt idx="16">
                  <c:v>1.2924528301886793</c:v>
                </c:pt>
                <c:pt idx="17">
                  <c:v>0.86948529411764708</c:v>
                </c:pt>
                <c:pt idx="18">
                  <c:v>1.9028340080971662</c:v>
                </c:pt>
                <c:pt idx="19">
                  <c:v>1.4758497316636852</c:v>
                </c:pt>
                <c:pt idx="20">
                  <c:v>1.2360379346680717</c:v>
                </c:pt>
                <c:pt idx="21">
                  <c:v>1.9593073593073593</c:v>
                </c:pt>
                <c:pt idx="22">
                  <c:v>2.3168458781362005</c:v>
                </c:pt>
                <c:pt idx="23">
                  <c:v>1.4220532319391637</c:v>
                </c:pt>
                <c:pt idx="24">
                  <c:v>0.96567164179104481</c:v>
                </c:pt>
                <c:pt idx="25">
                  <c:v>1.3572744014732965</c:v>
                </c:pt>
                <c:pt idx="26">
                  <c:v>1.2101694915254237</c:v>
                </c:pt>
                <c:pt idx="27">
                  <c:v>1.0785478547854785</c:v>
                </c:pt>
                <c:pt idx="28">
                  <c:v>0.97285067873303166</c:v>
                </c:pt>
                <c:pt idx="29">
                  <c:v>1.9080996884735202</c:v>
                </c:pt>
                <c:pt idx="30">
                  <c:v>1.2814070351758795</c:v>
                </c:pt>
                <c:pt idx="31">
                  <c:v>0.98870967741935478</c:v>
                </c:pt>
                <c:pt idx="32">
                  <c:v>1.3883763837638377</c:v>
                </c:pt>
                <c:pt idx="33">
                  <c:v>1.6085825747724318</c:v>
                </c:pt>
                <c:pt idx="34">
                  <c:v>1.3439363817097416</c:v>
                </c:pt>
                <c:pt idx="35">
                  <c:v>1.8386524822695034</c:v>
                </c:pt>
                <c:pt idx="36">
                  <c:v>1.2261380323054332</c:v>
                </c:pt>
                <c:pt idx="37">
                  <c:v>1.6831550802139037</c:v>
                </c:pt>
                <c:pt idx="38">
                  <c:v>2.5382978723404253</c:v>
                </c:pt>
                <c:pt idx="39">
                  <c:v>1.98731884057971</c:v>
                </c:pt>
                <c:pt idx="40">
                  <c:v>2.1923076923076925</c:v>
                </c:pt>
                <c:pt idx="41">
                  <c:v>2.193548387096774</c:v>
                </c:pt>
                <c:pt idx="42">
                  <c:v>2.5243362831858409</c:v>
                </c:pt>
                <c:pt idx="43">
                  <c:v>1.8887240356083086</c:v>
                </c:pt>
                <c:pt idx="44">
                  <c:v>4.8539944903581267</c:v>
                </c:pt>
                <c:pt idx="45">
                  <c:v>5.896226415094338</c:v>
                </c:pt>
                <c:pt idx="46">
                  <c:v>3.0089820359281436</c:v>
                </c:pt>
              </c:numCache>
            </c:numRef>
          </c:val>
          <c:extLst>
            <c:ext xmlns:c16="http://schemas.microsoft.com/office/drawing/2014/chart" uri="{C3380CC4-5D6E-409C-BE32-E72D297353CC}">
              <c16:uniqueId val="{00000006-A07A-4F56-8D11-FA8FB4DF5509}"/>
            </c:ext>
          </c:extLst>
        </c:ser>
        <c:dLbls>
          <c:showLegendKey val="0"/>
          <c:showVal val="0"/>
          <c:showCatName val="0"/>
          <c:showSerName val="0"/>
          <c:showPercent val="0"/>
          <c:showBubbleSize val="0"/>
        </c:dLbls>
        <c:gapWidth val="219"/>
        <c:overlap val="-27"/>
        <c:axId val="1206132479"/>
        <c:axId val="1206132895"/>
      </c:barChart>
      <c:catAx>
        <c:axId val="120613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206132895"/>
        <c:crosses val="autoZero"/>
        <c:auto val="1"/>
        <c:lblAlgn val="ctr"/>
        <c:lblOffset val="100"/>
        <c:noMultiLvlLbl val="0"/>
      </c:catAx>
      <c:valAx>
        <c:axId val="1206132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61324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4-554D-4EB9-A631-FC0680165FF8}"/>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554D-4EB9-A631-FC0680165FF8}"/>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4834-4657-B791-9C941A528D6E}"/>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0.0</c:formatCode>
                <c:ptCount val="47"/>
                <c:pt idx="0">
                  <c:v>48.88</c:v>
                </c:pt>
                <c:pt idx="1">
                  <c:v>44.68</c:v>
                </c:pt>
                <c:pt idx="2">
                  <c:v>36.71</c:v>
                </c:pt>
                <c:pt idx="3">
                  <c:v>57.48</c:v>
                </c:pt>
                <c:pt idx="4">
                  <c:v>65.680000000000007</c:v>
                </c:pt>
                <c:pt idx="5">
                  <c:v>54.7</c:v>
                </c:pt>
                <c:pt idx="6">
                  <c:v>44.39</c:v>
                </c:pt>
                <c:pt idx="7">
                  <c:v>35.67</c:v>
                </c:pt>
                <c:pt idx="8">
                  <c:v>33</c:v>
                </c:pt>
                <c:pt idx="9">
                  <c:v>53.03</c:v>
                </c:pt>
                <c:pt idx="10">
                  <c:v>38.32</c:v>
                </c:pt>
                <c:pt idx="11">
                  <c:v>25.76</c:v>
                </c:pt>
                <c:pt idx="12">
                  <c:v>50.41</c:v>
                </c:pt>
                <c:pt idx="13">
                  <c:v>36.15</c:v>
                </c:pt>
                <c:pt idx="14">
                  <c:v>49.53</c:v>
                </c:pt>
                <c:pt idx="15">
                  <c:v>46.62</c:v>
                </c:pt>
                <c:pt idx="16">
                  <c:v>49.55</c:v>
                </c:pt>
                <c:pt idx="17">
                  <c:v>51.13</c:v>
                </c:pt>
                <c:pt idx="18">
                  <c:v>64.400000000000006</c:v>
                </c:pt>
                <c:pt idx="19">
                  <c:v>65.680000000000007</c:v>
                </c:pt>
                <c:pt idx="20">
                  <c:v>45.37</c:v>
                </c:pt>
                <c:pt idx="21">
                  <c:v>40.94</c:v>
                </c:pt>
                <c:pt idx="22">
                  <c:v>37.299999999999997</c:v>
                </c:pt>
                <c:pt idx="23">
                  <c:v>48.03</c:v>
                </c:pt>
                <c:pt idx="24">
                  <c:v>35.92</c:v>
                </c:pt>
                <c:pt idx="25">
                  <c:v>45.5</c:v>
                </c:pt>
                <c:pt idx="26">
                  <c:v>46.87</c:v>
                </c:pt>
                <c:pt idx="27">
                  <c:v>44.37</c:v>
                </c:pt>
                <c:pt idx="28">
                  <c:v>39.229999999999997</c:v>
                </c:pt>
                <c:pt idx="29">
                  <c:v>47.57</c:v>
                </c:pt>
                <c:pt idx="30">
                  <c:v>47.12</c:v>
                </c:pt>
                <c:pt idx="31">
                  <c:v>64.510000000000005</c:v>
                </c:pt>
                <c:pt idx="32">
                  <c:v>52.88</c:v>
                </c:pt>
                <c:pt idx="33">
                  <c:v>56.17</c:v>
                </c:pt>
                <c:pt idx="34">
                  <c:v>48.86</c:v>
                </c:pt>
                <c:pt idx="35">
                  <c:v>61.87</c:v>
                </c:pt>
                <c:pt idx="36">
                  <c:v>54.96</c:v>
                </c:pt>
                <c:pt idx="37">
                  <c:v>52.91</c:v>
                </c:pt>
                <c:pt idx="38">
                  <c:v>63.74</c:v>
                </c:pt>
                <c:pt idx="39">
                  <c:v>50.77</c:v>
                </c:pt>
                <c:pt idx="40">
                  <c:v>59.07</c:v>
                </c:pt>
                <c:pt idx="41">
                  <c:v>62.17</c:v>
                </c:pt>
                <c:pt idx="42">
                  <c:v>64.41</c:v>
                </c:pt>
                <c:pt idx="43">
                  <c:v>59.67</c:v>
                </c:pt>
                <c:pt idx="44">
                  <c:v>53.61</c:v>
                </c:pt>
                <c:pt idx="45">
                  <c:v>59.57</c:v>
                </c:pt>
                <c:pt idx="46">
                  <c:v>38.79</c:v>
                </c:pt>
              </c:numCache>
            </c:numRef>
          </c:val>
          <c:extLst>
            <c:ext xmlns:c16="http://schemas.microsoft.com/office/drawing/2014/chart" uri="{C3380CC4-5D6E-409C-BE32-E72D297353CC}">
              <c16:uniqueId val="{00000000-4834-4657-B791-9C941A528D6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0.82967</cdr:x>
      <cdr:y>0</cdr:y>
    </cdr:from>
    <cdr:to>
      <cdr:x>0.98159</cdr:x>
      <cdr:y>0.12824</cdr:y>
    </cdr:to>
    <cdr:sp macro="" textlink="">
      <cdr:nvSpPr>
        <cdr:cNvPr id="2" name="テキスト ボックス 25"/>
        <cdr:cNvSpPr txBox="1"/>
      </cdr:nvSpPr>
      <cdr:spPr>
        <a:xfrm xmlns:a="http://schemas.openxmlformats.org/drawingml/2006/main">
          <a:off x="5229700" y="-3748439"/>
          <a:ext cx="957599" cy="369332"/>
        </a:xfrm>
        <a:prstGeom xmlns:a="http://schemas.openxmlformats.org/drawingml/2006/main" prst="rect">
          <a:avLst/>
        </a:prstGeom>
        <a:noFill xmlns:a="http://schemas.openxmlformats.org/drawingml/2006/main"/>
        <a:ln xmlns:a="http://schemas.openxmlformats.org/drawingml/2006/main">
          <a:solidFill>
            <a:schemeClr val="tx1"/>
          </a:solidFill>
          <a:prstDash val="sysDash"/>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xmlns:a="http://schemas.openxmlformats.org/drawingml/2006/main">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50.2</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B10D2460-EA33-4F64-A101-1AAC1F82BEBC}" type="datetimeFigureOut">
              <a:rPr kumimoji="1" lang="ja-JP" altLang="en-US" smtClean="0"/>
              <a:t>2019/12/2</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DC004DA-1050-4399-AC60-3F835403D04A}" type="datetimeFigureOut">
              <a:rPr kumimoji="1" lang="ja-JP" altLang="en-US" smtClean="0"/>
              <a:t>2019/12/2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3351595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61</a:t>
            </a:fld>
            <a:endParaRPr kumimoji="1" lang="ja-JP" altLang="en-US"/>
          </a:p>
        </p:txBody>
      </p:sp>
    </p:spTree>
    <p:extLst>
      <p:ext uri="{BB962C8B-B14F-4D97-AF65-F5344CB8AC3E}">
        <p14:creationId xmlns:p14="http://schemas.microsoft.com/office/powerpoint/2010/main" val="138891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69</a:t>
            </a:fld>
            <a:endParaRPr kumimoji="1" lang="ja-JP" altLang="en-US"/>
          </a:p>
        </p:txBody>
      </p:sp>
    </p:spTree>
    <p:extLst>
      <p:ext uri="{BB962C8B-B14F-4D97-AF65-F5344CB8AC3E}">
        <p14:creationId xmlns:p14="http://schemas.microsoft.com/office/powerpoint/2010/main" val="128161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131752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69480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381565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45940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45886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41</a:t>
            </a:fld>
            <a:endParaRPr kumimoji="1" lang="ja-JP" altLang="en-US"/>
          </a:p>
        </p:txBody>
      </p:sp>
    </p:spTree>
    <p:extLst>
      <p:ext uri="{BB962C8B-B14F-4D97-AF65-F5344CB8AC3E}">
        <p14:creationId xmlns:p14="http://schemas.microsoft.com/office/powerpoint/2010/main" val="28024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48</a:t>
            </a:fld>
            <a:endParaRPr kumimoji="1" lang="ja-JP" altLang="en-US"/>
          </a:p>
        </p:txBody>
      </p:sp>
    </p:spTree>
    <p:extLst>
      <p:ext uri="{BB962C8B-B14F-4D97-AF65-F5344CB8AC3E}">
        <p14:creationId xmlns:p14="http://schemas.microsoft.com/office/powerpoint/2010/main" val="343567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49</a:t>
            </a:fld>
            <a:endParaRPr kumimoji="1" lang="ja-JP" altLang="en-US"/>
          </a:p>
        </p:txBody>
      </p:sp>
    </p:spTree>
    <p:extLst>
      <p:ext uri="{BB962C8B-B14F-4D97-AF65-F5344CB8AC3E}">
        <p14:creationId xmlns:p14="http://schemas.microsoft.com/office/powerpoint/2010/main" val="12042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2019/12/2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2019/12/2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2019/12/2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2019/12/2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2019/12/2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2019/12/2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2019/12/2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2019/12/2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2019/12/2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2019/12/2</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2019/12/2</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xml"/><Relationship Id="rId4" Type="http://schemas.openxmlformats.org/officeDocument/2006/relationships/chart" Target="../charts/char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5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3.xml"/><Relationship Id="rId4" Type="http://schemas.openxmlformats.org/officeDocument/2006/relationships/chart" Target="../charts/chart6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00160" y="2935527"/>
            <a:ext cx="9132563" cy="1077218"/>
          </a:xfrm>
          <a:prstGeom prst="rect">
            <a:avLst/>
          </a:prstGeom>
          <a:noFill/>
        </p:spPr>
        <p:txBody>
          <a:bodyPr wrap="square" rtlCol="0">
            <a:spAutoFit/>
          </a:bodyPr>
          <a:lstStyle/>
          <a:p>
            <a:pPr algn="ctr"/>
            <a:r>
              <a:rPr kumimoji="1" lang="ja-JP" altLang="en-US" sz="32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3200" b="1" dirty="0">
                <a:latin typeface="Meiryo UI" panose="020B0604030504040204" pitchFamily="50" charset="-128"/>
                <a:ea typeface="Meiryo UI" panose="020B0604030504040204" pitchFamily="50" charset="-128"/>
                <a:cs typeface="Microsoft Himalaya" panose="01010100010101010101" pitchFamily="2" charset="0"/>
              </a:rPr>
              <a:t>SDGs17</a:t>
            </a:r>
            <a:r>
              <a:rPr kumimoji="1" lang="ja-JP" altLang="en-US" sz="3200" b="1" dirty="0">
                <a:latin typeface="Meiryo UI" panose="020B0604030504040204" pitchFamily="50" charset="-128"/>
                <a:ea typeface="Meiryo UI" panose="020B0604030504040204" pitchFamily="50" charset="-128"/>
                <a:cs typeface="Microsoft Himalaya" panose="01010100010101010101" pitchFamily="2" charset="0"/>
              </a:rPr>
              <a:t>ゴール」</a:t>
            </a:r>
            <a:r>
              <a:rPr kumimoji="1" lang="ja-JP" altLang="en-US" sz="3200" b="1" dirty="0" smtClean="0">
                <a:latin typeface="Meiryo UI" panose="020B0604030504040204" pitchFamily="50" charset="-128"/>
                <a:ea typeface="Meiryo UI" panose="020B0604030504040204" pitchFamily="50" charset="-128"/>
                <a:cs typeface="Microsoft Himalaya" panose="01010100010101010101" pitchFamily="2" charset="0"/>
              </a:rPr>
              <a:t>の到達点の分析について</a:t>
            </a:r>
            <a:endPar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endParaRPr>
          </a:p>
          <a:p>
            <a:pPr algn="ctr"/>
            <a:endParaRPr kumimoji="1" lang="en-US" altLang="ja-JP" sz="32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テキスト ボックス 1"/>
          <p:cNvSpPr txBox="1"/>
          <p:nvPr/>
        </p:nvSpPr>
        <p:spPr>
          <a:xfrm>
            <a:off x="2993571" y="4412345"/>
            <a:ext cx="3918857" cy="461665"/>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cs typeface="Microsoft Himalaya" panose="01010100010101010101" pitchFamily="2" charset="0"/>
              </a:rPr>
              <a:t>令和元年</a:t>
            </a:r>
            <a:r>
              <a:rPr kumimoji="1" lang="ja-JP" altLang="en-US" sz="2400" dirty="0" smtClean="0">
                <a:latin typeface="Meiryo UI" panose="020B0604030504040204" pitchFamily="50" charset="-128"/>
                <a:ea typeface="Meiryo UI" panose="020B0604030504040204" pitchFamily="50" charset="-128"/>
                <a:cs typeface="Microsoft Himalaya" panose="01010100010101010101" pitchFamily="2" charset="0"/>
              </a:rPr>
              <a:t>８月</a:t>
            </a:r>
            <a:endParaRPr kumimoji="1" lang="ja-JP" altLang="en-US" sz="24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正方形/長方形 5"/>
          <p:cNvSpPr/>
          <p:nvPr/>
        </p:nvSpPr>
        <p:spPr>
          <a:xfrm>
            <a:off x="8164713" y="406400"/>
            <a:ext cx="1342145" cy="660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eiryo UI" panose="020B0604030504040204" pitchFamily="50" charset="-128"/>
                <a:ea typeface="Meiryo UI" panose="020B0604030504040204" pitchFamily="50" charset="-128"/>
              </a:rPr>
              <a:t>参考２</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920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「ゴール１」の到達点について（検証まとめ）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6"/>
            <a:ext cx="8772525" cy="3065354"/>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「ゴール１」は、</a:t>
            </a:r>
            <a:r>
              <a:rPr kumimoji="1" lang="ja-JP" altLang="en-US" b="1" u="sng" dirty="0" smtClean="0">
                <a:solidFill>
                  <a:schemeClr val="tx1"/>
                </a:solidFill>
                <a:latin typeface="Meiryo UI" panose="020B0604030504040204" pitchFamily="50" charset="-128"/>
                <a:ea typeface="Meiryo UI" panose="020B0604030504040204" pitchFamily="50" charset="-128"/>
              </a:rPr>
              <a:t>国際的</a:t>
            </a:r>
            <a:r>
              <a:rPr kumimoji="1" lang="ja-JP" altLang="en-US" b="1" u="sng" dirty="0">
                <a:solidFill>
                  <a:schemeClr val="tx1"/>
                </a:solidFill>
                <a:latin typeface="Meiryo UI" panose="020B0604030504040204" pitchFamily="50" charset="-128"/>
                <a:ea typeface="Meiryo UI" panose="020B0604030504040204" pitchFamily="50" charset="-128"/>
              </a:rPr>
              <a:t>に</a:t>
            </a:r>
            <a:r>
              <a:rPr kumimoji="1" lang="ja-JP" altLang="en-US" b="1" u="sng" dirty="0" smtClean="0">
                <a:solidFill>
                  <a:schemeClr val="tx1"/>
                </a:solidFill>
                <a:latin typeface="Meiryo UI" panose="020B0604030504040204" pitchFamily="50" charset="-128"/>
                <a:ea typeface="Meiryo UI" panose="020B0604030504040204" pitchFamily="50" charset="-128"/>
              </a:rPr>
              <a:t>は、全体として改善が認められるゴール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であるが、個別指標のうち、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「相対的貧困率」</a:t>
            </a:r>
            <a:r>
              <a:rPr kumimoji="1" lang="ja-JP" altLang="en-US" b="1" u="sng" dirty="0">
                <a:solidFill>
                  <a:schemeClr val="tx1"/>
                </a:solidFill>
                <a:latin typeface="Meiryo UI" panose="020B0604030504040204" pitchFamily="50" charset="-128"/>
                <a:ea typeface="Meiryo UI" panose="020B0604030504040204" pitchFamily="50" charset="-128"/>
              </a:rPr>
              <a:t>は</a:t>
            </a:r>
            <a:r>
              <a:rPr kumimoji="1" lang="ja-JP" altLang="en-US" b="1" u="sng" dirty="0" smtClean="0">
                <a:solidFill>
                  <a:schemeClr val="tx1"/>
                </a:solidFill>
                <a:latin typeface="Meiryo UI" panose="020B0604030504040204" pitchFamily="50" charset="-128"/>
                <a:ea typeface="Meiryo UI" panose="020B0604030504040204" pitchFamily="50" charset="-128"/>
              </a:rPr>
              <a:t>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国内比較においては、大阪は、全体順位が低く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ja-JP" altLang="en-US" dirty="0">
                <a:solidFill>
                  <a:schemeClr val="tx1"/>
                </a:solidFill>
                <a:latin typeface="Meiryo UI" panose="020B0604030504040204" pitchFamily="50" charset="-128"/>
                <a:ea typeface="Meiryo UI" panose="020B0604030504040204" pitchFamily="50" charset="-128"/>
              </a:rPr>
              <a:t>相対的貧困率」や、</a:t>
            </a:r>
            <a:r>
              <a:rPr kumimoji="1" lang="ja-JP" altLang="en-US" dirty="0" smtClean="0">
                <a:solidFill>
                  <a:schemeClr val="tx1"/>
                </a:solidFill>
                <a:latin typeface="Meiryo UI" panose="020B0604030504040204" pitchFamily="50" charset="-128"/>
                <a:ea typeface="Meiryo UI" panose="020B0604030504040204" pitchFamily="50" charset="-128"/>
              </a:rPr>
              <a:t>「被保護</a:t>
            </a:r>
            <a:r>
              <a:rPr kumimoji="1" lang="ja-JP" altLang="en-US" dirty="0">
                <a:solidFill>
                  <a:schemeClr val="tx1"/>
                </a:solidFill>
                <a:latin typeface="Meiryo UI" panose="020B0604030504040204" pitchFamily="50" charset="-128"/>
                <a:ea typeface="Meiryo UI" panose="020B0604030504040204" pitchFamily="50" charset="-128"/>
              </a:rPr>
              <a:t>世帯割合」、</a:t>
            </a:r>
            <a:r>
              <a:rPr kumimoji="1" lang="ja-JP" altLang="en-US" dirty="0" smtClean="0">
                <a:solidFill>
                  <a:schemeClr val="tx1"/>
                </a:solidFill>
                <a:latin typeface="Meiryo UI" panose="020B0604030504040204" pitchFamily="50" charset="-128"/>
                <a:ea typeface="Meiryo UI" panose="020B0604030504040204" pitchFamily="50" charset="-128"/>
              </a:rPr>
              <a:t>「被保護者</a:t>
            </a:r>
            <a:r>
              <a:rPr kumimoji="1" lang="ja-JP" altLang="en-US" dirty="0">
                <a:solidFill>
                  <a:schemeClr val="tx1"/>
                </a:solidFill>
                <a:latin typeface="Meiryo UI" panose="020B0604030504040204" pitchFamily="50" charset="-128"/>
                <a:ea typeface="Meiryo UI" panose="020B0604030504040204" pitchFamily="50" charset="-128"/>
              </a:rPr>
              <a:t>割合</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b="1" u="sng" dirty="0" smtClean="0">
                <a:solidFill>
                  <a:schemeClr val="tx1"/>
                </a:solidFill>
                <a:latin typeface="Meiryo UI" panose="020B0604030504040204" pitchFamily="50" charset="-128"/>
                <a:ea typeface="Meiryo UI" panose="020B0604030504040204" pitchFamily="50" charset="-128"/>
              </a:rPr>
              <a:t>改善が必要な個別指標の割合が高く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関連指標である「貧困状態にある子どもの割合」も順位が低い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「ゴール１」は、府として、</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a:t>
            </a:r>
            <a:r>
              <a:rPr kumimoji="1" lang="ja-JP" altLang="en-US" b="1" u="sng" dirty="0" smtClean="0">
                <a:solidFill>
                  <a:schemeClr val="tx1"/>
                </a:solidFill>
                <a:latin typeface="Meiryo UI" panose="020B0604030504040204" pitchFamily="50" charset="-128"/>
                <a:ea typeface="Meiryo UI" panose="020B0604030504040204" pitchFamily="50" charset="-128"/>
              </a:rPr>
              <a:t>進める必要がある。</a:t>
            </a: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10</a:t>
            </a:fld>
            <a:endParaRPr kumimoji="1" lang="ja-JP" altLang="en-US"/>
          </a:p>
        </p:txBody>
      </p:sp>
    </p:spTree>
    <p:extLst>
      <p:ext uri="{BB962C8B-B14F-4D97-AF65-F5344CB8AC3E}">
        <p14:creationId xmlns:p14="http://schemas.microsoft.com/office/powerpoint/2010/main" val="209315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ゴール</a:t>
            </a:r>
            <a:r>
              <a:rPr kumimoji="1" lang="ja-JP" altLang="en-US" sz="1600" b="1" dirty="0" smtClean="0">
                <a:latin typeface="Meiryo UI" panose="020B0604030504040204" pitchFamily="50" charset="-128"/>
                <a:ea typeface="Meiryo UI" panose="020B0604030504040204" pitchFamily="50" charset="-128"/>
              </a:rPr>
              <a:t>２　</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飢餓</a:t>
            </a:r>
            <a:r>
              <a:rPr kumimoji="1" lang="ja-JP" altLang="en-US" sz="1600" b="1" dirty="0">
                <a:latin typeface="Meiryo UI" panose="020B0604030504040204" pitchFamily="50" charset="-128"/>
                <a:ea typeface="Meiryo UI" panose="020B0604030504040204" pitchFamily="50" charset="-128"/>
              </a:rPr>
              <a:t>に終止符を打ち、食料の安定確保と栄養状態の改善を達成するとともに</a:t>
            </a:r>
            <a:r>
              <a:rPr kumimoji="1" lang="ja-JP" altLang="en-US" sz="1600" b="1" dirty="0" smtClean="0">
                <a:latin typeface="Meiryo UI" panose="020B0604030504040204" pitchFamily="50" charset="-128"/>
                <a:ea typeface="Meiryo UI" panose="020B0604030504040204" pitchFamily="50" charset="-128"/>
              </a:rPr>
              <a:t>、持続</a:t>
            </a:r>
            <a:r>
              <a:rPr kumimoji="1" lang="ja-JP" altLang="en-US" sz="1600" b="1" dirty="0">
                <a:latin typeface="Meiryo UI" panose="020B0604030504040204" pitchFamily="50" charset="-128"/>
                <a:ea typeface="Meiryo UI" panose="020B0604030504040204" pitchFamily="50" charset="-128"/>
              </a:rPr>
              <a:t>可能な農業を推進</a:t>
            </a:r>
            <a:r>
              <a:rPr kumimoji="1" lang="ja-JP" altLang="en-US" sz="1600" b="1" dirty="0" smtClean="0">
                <a:latin typeface="Meiryo UI" panose="020B0604030504040204" pitchFamily="50" charset="-128"/>
                <a:ea typeface="Meiryo UI" panose="020B0604030504040204" pitchFamily="50" charset="-128"/>
              </a:rPr>
              <a:t>する　</a:t>
            </a:r>
            <a:endParaRPr kumimoji="1" lang="en-US" altLang="ja-JP" sz="1600" b="1"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00016" y="1036343"/>
            <a:ext cx="5343522" cy="1259319"/>
          </a:xfrm>
          <a:prstGeom prst="rect">
            <a:avLst/>
          </a:prstGeom>
          <a:noFill/>
        </p:spPr>
        <p:txBody>
          <a:bodyPr wrap="square" rtlCol="0">
            <a:spAutoFit/>
          </a:bodyPr>
          <a:lstStyle/>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栄養</a:t>
            </a:r>
            <a:r>
              <a:rPr kumimoji="1" lang="ja-JP" altLang="en-US" sz="1200" dirty="0" smtClean="0">
                <a:latin typeface="Meiryo UI" panose="020B0604030504040204" pitchFamily="50" charset="-128"/>
                <a:ea typeface="Meiryo UI" panose="020B0604030504040204" pitchFamily="50" charset="-128"/>
              </a:rPr>
              <a:t>失調</a:t>
            </a:r>
            <a:r>
              <a:rPr kumimoji="1" lang="ja-JP" altLang="en-US" sz="1200" dirty="0">
                <a:latin typeface="Meiryo UI" panose="020B0604030504040204" pitchFamily="50" charset="-128"/>
                <a:ea typeface="Meiryo UI" panose="020B0604030504040204" pitchFamily="50" charset="-128"/>
              </a:rPr>
              <a:t>者</a:t>
            </a:r>
            <a:r>
              <a:rPr kumimoji="1" lang="ja-JP" altLang="ja-JP" sz="1200" dirty="0" smtClean="0">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a:t>
            </a:r>
            <a:r>
              <a:rPr kumimoji="1" lang="ja-JP" altLang="ja-JP" sz="1200" dirty="0">
                <a:latin typeface="Meiryo UI" panose="020B0604030504040204" pitchFamily="50" charset="-128"/>
                <a:ea typeface="Meiryo UI" panose="020B0604030504040204" pitchFamily="50" charset="-128"/>
              </a:rPr>
              <a:t>歳未満の子供の成長阻害（低身長）の</a:t>
            </a:r>
            <a:r>
              <a:rPr kumimoji="1" lang="ja-JP" altLang="ja-JP" sz="1200" dirty="0" smtClean="0">
                <a:latin typeface="Meiryo UI" panose="020B0604030504040204" pitchFamily="50" charset="-128"/>
                <a:ea typeface="Meiryo UI" panose="020B0604030504040204" pitchFamily="50" charset="-128"/>
              </a:rPr>
              <a:t>罹患率</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a:t>
            </a:r>
            <a:r>
              <a:rPr kumimoji="1" lang="ja-JP" altLang="ja-JP" sz="1200" dirty="0">
                <a:latin typeface="Meiryo UI" panose="020B0604030504040204" pitchFamily="50" charset="-128"/>
                <a:ea typeface="Meiryo UI" panose="020B0604030504040204" pitchFamily="50" charset="-128"/>
              </a:rPr>
              <a:t>歳未満</a:t>
            </a:r>
            <a:r>
              <a:rPr kumimoji="1" lang="ja-JP" altLang="ja-JP" sz="1200" dirty="0" smtClean="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衰弱者</a:t>
            </a:r>
            <a:r>
              <a:rPr kumimoji="1" lang="ja-JP" altLang="ja-JP" sz="1200" dirty="0" smtClean="0">
                <a:latin typeface="Meiryo UI" panose="020B0604030504040204" pitchFamily="50" charset="-128"/>
                <a:ea typeface="Meiryo UI" panose="020B0604030504040204" pitchFamily="50" charset="-128"/>
              </a:rPr>
              <a:t>の割合</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穀物</a:t>
            </a:r>
            <a:r>
              <a:rPr kumimoji="1" lang="ja-JP" altLang="ja-JP" sz="1200" dirty="0">
                <a:latin typeface="Meiryo UI" panose="020B0604030504040204" pitchFamily="50" charset="-128"/>
                <a:ea typeface="Meiryo UI" panose="020B0604030504040204" pitchFamily="50" charset="-128"/>
              </a:rPr>
              <a:t>収穫量（</a:t>
            </a:r>
            <a:r>
              <a:rPr kumimoji="1" lang="en-US" altLang="ja-JP" sz="1200" dirty="0">
                <a:latin typeface="Meiryo UI" panose="020B0604030504040204" pitchFamily="50" charset="-128"/>
                <a:ea typeface="Meiryo UI" panose="020B0604030504040204" pitchFamily="50" charset="-128"/>
              </a:rPr>
              <a:t>t / ha</a:t>
            </a:r>
            <a:r>
              <a:rPr kumimoji="1" lang="en-US" altLang="ja-JP" sz="1200" dirty="0" smtClean="0">
                <a:latin typeface="Meiryo UI" panose="020B0604030504040204" pitchFamily="50" charset="-128"/>
                <a:ea typeface="Meiryo UI" panose="020B0604030504040204" pitchFamily="50" charset="-128"/>
              </a:rPr>
              <a:t>）</a:t>
            </a: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成人の</a:t>
            </a:r>
            <a:r>
              <a:rPr kumimoji="1" lang="ja-JP" altLang="ja-JP" sz="1200" dirty="0" smtClean="0">
                <a:latin typeface="Meiryo UI" panose="020B0604030504040204" pitchFamily="50" charset="-128"/>
                <a:ea typeface="Meiryo UI" panose="020B0604030504040204" pitchFamily="50" charset="-128"/>
              </a:rPr>
              <a:t>肥満</a:t>
            </a:r>
            <a:r>
              <a:rPr kumimoji="1" lang="ja-JP" altLang="ja-JP" sz="1200" dirty="0">
                <a:latin typeface="Meiryo UI" panose="020B0604030504040204" pitchFamily="50" charset="-128"/>
                <a:ea typeface="Meiryo UI" panose="020B0604030504040204" pitchFamily="50" charset="-128"/>
              </a:rPr>
              <a:t>の罹患率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BMI</a:t>
            </a:r>
            <a:r>
              <a:rPr kumimoji="1" lang="en-US" altLang="ja-JP"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持続</a:t>
            </a:r>
            <a:r>
              <a:rPr kumimoji="1" lang="ja-JP" altLang="ja-JP" sz="1200" dirty="0">
                <a:latin typeface="Meiryo UI" panose="020B0604030504040204" pitchFamily="50" charset="-128"/>
                <a:ea typeface="Meiryo UI" panose="020B0604030504040204" pitchFamily="50" charset="-128"/>
              </a:rPr>
              <a:t>可能な窒素管理</a:t>
            </a:r>
            <a:r>
              <a:rPr kumimoji="1" lang="ja-JP" altLang="ja-JP" sz="1200" dirty="0" smtClean="0">
                <a:latin typeface="Meiryo UI" panose="020B0604030504040204" pitchFamily="50" charset="-128"/>
                <a:ea typeface="Meiryo UI" panose="020B0604030504040204" pitchFamily="50" charset="-128"/>
              </a:rPr>
              <a:t>指数</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土壌栄養レベル（２～３）</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45888" y="695458"/>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8" name="グラフ 27"/>
          <p:cNvGraphicFramePr>
            <a:graphicFrameLocks noGrp="1"/>
          </p:cNvGraphicFramePr>
          <p:nvPr>
            <p:extLst/>
          </p:nvPr>
        </p:nvGraphicFramePr>
        <p:xfrm>
          <a:off x="354016" y="2721350"/>
          <a:ext cx="6265862" cy="383978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flipV="1">
            <a:off x="920433" y="4194645"/>
            <a:ext cx="5656581" cy="1276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31600" y="2433204"/>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239744" y="6359078"/>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flipH="1">
            <a:off x="4019148" y="6108036"/>
            <a:ext cx="125704" cy="3699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682845" y="2945223"/>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41.7</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172483" y="2942176"/>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67.7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047592" y="2940851"/>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3.0</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86914" y="3726116"/>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020875" y="4506689"/>
            <a:ext cx="2419105" cy="906265"/>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栄養失調またはビタミン欠乏症における総患者割合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ja-JP" altLang="en-US" sz="800" dirty="0" smtClean="0">
                <a:latin typeface="Meiryo UI" panose="020B0604030504040204" pitchFamily="50" charset="-128"/>
                <a:ea typeface="Meiryo UI" panose="020B0604030504040204" pitchFamily="50" charset="-128"/>
              </a:rPr>
              <a:t>発育に阻害のある者の割合</a:t>
            </a:r>
            <a:endParaRPr kumimoji="1" lang="ja-JP" altLang="en-US"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農業就業人口あたりの農業産出額</a:t>
            </a:r>
          </a:p>
          <a:p>
            <a:pPr marL="101600">
              <a:lnSpc>
                <a:spcPts val="900"/>
              </a:lnSpc>
            </a:pPr>
            <a:r>
              <a:rPr kumimoji="1" lang="ja-JP" altLang="en-US" sz="800" dirty="0">
                <a:latin typeface="Meiryo UI" panose="020B0604030504040204" pitchFamily="50" charset="-128"/>
                <a:ea typeface="Meiryo UI" panose="020B0604030504040204" pitchFamily="50" charset="-128"/>
              </a:rPr>
              <a:t>〇　林業就業人口当たりの林業産出額</a:t>
            </a:r>
          </a:p>
          <a:p>
            <a:pPr marL="101600">
              <a:lnSpc>
                <a:spcPts val="900"/>
              </a:lnSpc>
            </a:pPr>
            <a:r>
              <a:rPr kumimoji="1" lang="ja-JP" altLang="en-US" sz="800" dirty="0">
                <a:latin typeface="Meiryo UI" panose="020B0604030504040204" pitchFamily="50" charset="-128"/>
                <a:ea typeface="Meiryo UI" panose="020B0604030504040204" pitchFamily="50" charset="-128"/>
              </a:rPr>
              <a:t>〇　農業就業人口当たりの耕地面積</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311556" y="703468"/>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5587887" y="2940851"/>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58.8</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11</a:t>
            </a:fld>
            <a:endParaRPr kumimoji="1" lang="ja-JP" altLang="en-US"/>
          </a:p>
        </p:txBody>
      </p:sp>
      <p:pic>
        <p:nvPicPr>
          <p:cNvPr id="21" name="図 20"/>
          <p:cNvPicPr>
            <a:picLocks noChangeAspect="1"/>
          </p:cNvPicPr>
          <p:nvPr/>
        </p:nvPicPr>
        <p:blipFill>
          <a:blip r:embed="rId3"/>
          <a:stretch>
            <a:fillRect/>
          </a:stretch>
        </p:blipFill>
        <p:spPr>
          <a:xfrm>
            <a:off x="8583230" y="695458"/>
            <a:ext cx="1089390" cy="1080000"/>
          </a:xfrm>
          <a:prstGeom prst="rect">
            <a:avLst/>
          </a:prstGeom>
        </p:spPr>
      </p:pic>
      <p:sp>
        <p:nvSpPr>
          <p:cNvPr id="26" name="テキスト ボックス 25"/>
          <p:cNvSpPr txBox="1"/>
          <p:nvPr/>
        </p:nvSpPr>
        <p:spPr>
          <a:xfrm>
            <a:off x="5387178" y="1085743"/>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1936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noGrp="1"/>
          </p:cNvGraphicFramePr>
          <p:nvPr>
            <p:extLst>
              <p:ext uri="{D42A27DB-BD31-4B8C-83A1-F6EECF244321}">
                <p14:modId xmlns:p14="http://schemas.microsoft.com/office/powerpoint/2010/main" val="833923679"/>
              </p:ext>
            </p:extLst>
          </p:nvPr>
        </p:nvGraphicFramePr>
        <p:xfrm>
          <a:off x="6172433" y="1025999"/>
          <a:ext cx="3450538" cy="4442401"/>
        </p:xfrm>
        <a:graphic>
          <a:graphicData uri="http://schemas.openxmlformats.org/drawingml/2006/chart">
            <c:chart xmlns:c="http://schemas.openxmlformats.org/drawingml/2006/chart" xmlns:r="http://schemas.openxmlformats.org/officeDocument/2006/relationships" r:id="rId2"/>
          </a:graphicData>
        </a:graphic>
      </p:graphicFrame>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12</a:t>
            </a:fld>
            <a:endParaRPr kumimoji="1" lang="ja-JP" altLang="en-US"/>
          </a:p>
        </p:txBody>
      </p:sp>
      <p:grpSp>
        <p:nvGrpSpPr>
          <p:cNvPr id="12" name="グループ化 11"/>
          <p:cNvGrpSpPr/>
          <p:nvPr/>
        </p:nvGrpSpPr>
        <p:grpSpPr>
          <a:xfrm>
            <a:off x="6172433" y="5611170"/>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テキスト ボックス 17"/>
          <p:cNvSpPr txBox="1"/>
          <p:nvPr/>
        </p:nvSpPr>
        <p:spPr>
          <a:xfrm>
            <a:off x="237000" y="601323"/>
            <a:ext cx="2520488"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57488" y="620080"/>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237000" y="3881484"/>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7" name="表 6"/>
          <p:cNvGraphicFramePr>
            <a:graphicFrameLocks noGrp="1"/>
          </p:cNvGraphicFramePr>
          <p:nvPr>
            <p:extLst>
              <p:ext uri="{D42A27DB-BD31-4B8C-83A1-F6EECF244321}">
                <p14:modId xmlns:p14="http://schemas.microsoft.com/office/powerpoint/2010/main" val="1785460169"/>
              </p:ext>
            </p:extLst>
          </p:nvPr>
        </p:nvGraphicFramePr>
        <p:xfrm>
          <a:off x="237599" y="1025999"/>
          <a:ext cx="5552505" cy="2359942"/>
        </p:xfrm>
        <a:graphic>
          <a:graphicData uri="http://schemas.openxmlformats.org/drawingml/2006/table">
            <a:tbl>
              <a:tblPr/>
              <a:tblGrid>
                <a:gridCol w="3759284">
                  <a:extLst>
                    <a:ext uri="{9D8B030D-6E8A-4147-A177-3AD203B41FA5}">
                      <a16:colId xmlns:a16="http://schemas.microsoft.com/office/drawing/2014/main" val="952251577"/>
                    </a:ext>
                  </a:extLst>
                </a:gridCol>
                <a:gridCol w="464509">
                  <a:extLst>
                    <a:ext uri="{9D8B030D-6E8A-4147-A177-3AD203B41FA5}">
                      <a16:colId xmlns:a16="http://schemas.microsoft.com/office/drawing/2014/main" val="756813707"/>
                    </a:ext>
                  </a:extLst>
                </a:gridCol>
                <a:gridCol w="464509">
                  <a:extLst>
                    <a:ext uri="{9D8B030D-6E8A-4147-A177-3AD203B41FA5}">
                      <a16:colId xmlns:a16="http://schemas.microsoft.com/office/drawing/2014/main" val="2523094030"/>
                    </a:ext>
                  </a:extLst>
                </a:gridCol>
                <a:gridCol w="464509">
                  <a:extLst>
                    <a:ext uri="{9D8B030D-6E8A-4147-A177-3AD203B41FA5}">
                      <a16:colId xmlns:a16="http://schemas.microsoft.com/office/drawing/2014/main" val="1496564399"/>
                    </a:ext>
                  </a:extLst>
                </a:gridCol>
                <a:gridCol w="399694">
                  <a:extLst>
                    <a:ext uri="{9D8B030D-6E8A-4147-A177-3AD203B41FA5}">
                      <a16:colId xmlns:a16="http://schemas.microsoft.com/office/drawing/2014/main" val="3515961075"/>
                    </a:ext>
                  </a:extLst>
                </a:gridCol>
              </a:tblGrid>
              <a:tr h="18049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4716379"/>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41086762"/>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①栄養失調またはビタミン欠乏症における総患者割合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栄養失調またはビタミン欠乏症における総患者数</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5414770"/>
                  </a:ext>
                </a:extLst>
              </a:tr>
              <a:tr h="363242">
                <a:tc>
                  <a:txBody>
                    <a:bodyPr/>
                    <a:lstStyle/>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②発育に阻害のある者の割合</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の発育に阻害のある者の数</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8844023"/>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③農業就業人口あたりの農業産出額</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農業産出額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農業就業人口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0351014"/>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④林業就業人口当たりの林業産出額</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林業産出額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林業就業人口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8258312"/>
                  </a:ext>
                </a:extLst>
              </a:tr>
              <a:tr h="363242">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⑤農業就業人口当たりの耕地面積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耕地面積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農業就業人口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3015266"/>
                  </a:ext>
                </a:extLst>
              </a:tr>
            </a:tbl>
          </a:graphicData>
        </a:graphic>
      </p:graphicFrame>
      <p:sp>
        <p:nvSpPr>
          <p:cNvPr id="20" name="テキスト ボックス 19"/>
          <p:cNvSpPr txBox="1"/>
          <p:nvPr/>
        </p:nvSpPr>
        <p:spPr>
          <a:xfrm>
            <a:off x="237000" y="362448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6924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テキスト ボックス 32"/>
          <p:cNvSpPr txBox="1"/>
          <p:nvPr/>
        </p:nvSpPr>
        <p:spPr>
          <a:xfrm>
            <a:off x="237000" y="545910"/>
            <a:ext cx="2196598"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BMI</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（肥満指数）の</a:t>
            </a: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平均値</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34" name="グラフ 33"/>
          <p:cNvGraphicFramePr>
            <a:graphicFrameLocks/>
          </p:cNvGraphicFramePr>
          <p:nvPr>
            <p:extLst/>
          </p:nvPr>
        </p:nvGraphicFramePr>
        <p:xfrm>
          <a:off x="424591" y="1123320"/>
          <a:ext cx="4284000" cy="2248691"/>
        </p:xfrm>
        <a:graphic>
          <a:graphicData uri="http://schemas.openxmlformats.org/drawingml/2006/chart">
            <c:chart xmlns:c="http://schemas.openxmlformats.org/drawingml/2006/chart" xmlns:r="http://schemas.openxmlformats.org/officeDocument/2006/relationships" r:id="rId3"/>
          </a:graphicData>
        </a:graphic>
      </p:graphicFrame>
      <p:sp>
        <p:nvSpPr>
          <p:cNvPr id="35" name="テキスト ボックス 34"/>
          <p:cNvSpPr txBox="1"/>
          <p:nvPr/>
        </p:nvSpPr>
        <p:spPr>
          <a:xfrm>
            <a:off x="2597127" y="1111565"/>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23.4kg</a:t>
            </a:r>
            <a:r>
              <a:rPr kumimoji="1" lang="en-US" altLang="ja-JP" sz="800" dirty="0">
                <a:latin typeface="Meiryo UI" panose="020B0604030504040204" pitchFamily="50" charset="-128"/>
                <a:ea typeface="Meiryo UI" panose="020B0604030504040204" pitchFamily="50" charset="-128"/>
              </a:rPr>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1252558" y="1130297"/>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22.8kg</a:t>
            </a:r>
            <a:r>
              <a:rPr kumimoji="1" lang="en-US" altLang="ja-JP" sz="800" dirty="0">
                <a:latin typeface="Meiryo UI" panose="020B0604030504040204" pitchFamily="50" charset="-128"/>
                <a:ea typeface="Meiryo UI"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1893741" y="1134834"/>
            <a:ext cx="1083261"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latin typeface="Meiryo UI" panose="020B0604030504040204" pitchFamily="50" charset="-128"/>
                <a:ea typeface="Meiryo UI" panose="020B0604030504040204" pitchFamily="50" charset="-128"/>
              </a:rPr>
              <a:t> 23.1kg</a:t>
            </a:r>
            <a:r>
              <a:rPr kumimoji="1" lang="en-US" altLang="ja-JP" sz="800" dirty="0">
                <a:latin typeface="Meiryo UI" panose="020B0604030504040204" pitchFamily="50" charset="-128"/>
                <a:ea typeface="Meiryo UI"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p:cNvSpPr txBox="1"/>
          <p:nvPr/>
        </p:nvSpPr>
        <p:spPr>
          <a:xfrm>
            <a:off x="3601893" y="1006405"/>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23.3kg</a:t>
            </a:r>
            <a:r>
              <a:rPr kumimoji="1" lang="en-US" altLang="ja-JP"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873931" y="1833915"/>
            <a:ext cx="364316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40215" y="908498"/>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kg/㎡】</a:t>
            </a:r>
            <a:endParaRPr kumimoji="1" lang="en-US" altLang="ja-JP" sz="800"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54240" y="3343439"/>
            <a:ext cx="3772074" cy="195814"/>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69</a:t>
            </a:r>
            <a:r>
              <a:rPr kumimoji="1" lang="ja-JP" altLang="en-US" sz="800" dirty="0">
                <a:latin typeface="Meiryo UI" panose="020B0604030504040204" pitchFamily="50" charset="-128"/>
                <a:ea typeface="Meiryo UI" panose="020B0604030504040204" pitchFamily="50" charset="-128"/>
              </a:rPr>
              <a:t>歳の男性」及び「</a:t>
            </a:r>
            <a:r>
              <a:rPr kumimoji="1" lang="en-US" altLang="ja-JP" sz="800" dirty="0">
                <a:latin typeface="Meiryo UI" panose="020B0604030504040204" pitchFamily="50" charset="-128"/>
                <a:ea typeface="Meiryo UI" panose="020B0604030504040204" pitchFamily="50" charset="-128"/>
              </a:rPr>
              <a:t>40</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69</a:t>
            </a:r>
            <a:r>
              <a:rPr kumimoji="1" lang="ja-JP" altLang="en-US" sz="800" dirty="0">
                <a:latin typeface="Meiryo UI" panose="020B0604030504040204" pitchFamily="50" charset="-128"/>
                <a:ea typeface="Meiryo UI" panose="020B0604030504040204" pitchFamily="50" charset="-128"/>
              </a:rPr>
              <a:t>歳の女性」の</a:t>
            </a:r>
            <a:r>
              <a:rPr kumimoji="1" lang="en-US" altLang="ja-JP" sz="800" dirty="0">
                <a:latin typeface="Meiryo UI" panose="020B0604030504040204" pitchFamily="50" charset="-128"/>
                <a:ea typeface="Meiryo UI" panose="020B0604030504040204" pitchFamily="50" charset="-128"/>
              </a:rPr>
              <a:t>BMI</a:t>
            </a:r>
            <a:r>
              <a:rPr kumimoji="1" lang="ja-JP" altLang="en-US" sz="800" dirty="0">
                <a:latin typeface="Meiryo UI" panose="020B0604030504040204" pitchFamily="50" charset="-128"/>
                <a:ea typeface="Meiryo UI" panose="020B0604030504040204" pitchFamily="50" charset="-128"/>
              </a:rPr>
              <a:t>平均値（「熊本県」除く）</a:t>
            </a:r>
            <a:endParaRPr kumimoji="1" lang="en-US" altLang="ja-JP" sz="800" dirty="0" smtClean="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475782" y="3476259"/>
            <a:ext cx="27332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：厚生労働省「平成</a:t>
            </a:r>
            <a:r>
              <a:rPr kumimoji="1" lang="en-US" altLang="ja-JP" sz="800" dirty="0">
                <a:latin typeface="Meiryo UI" panose="020B0604030504040204" pitchFamily="50" charset="-128"/>
                <a:ea typeface="Meiryo UI" panose="020B0604030504040204" pitchFamily="50" charset="-128"/>
              </a:rPr>
              <a:t>28</a:t>
            </a:r>
            <a:r>
              <a:rPr kumimoji="1" lang="ja-JP" altLang="en-US" sz="800" dirty="0">
                <a:latin typeface="Meiryo UI" panose="020B0604030504040204" pitchFamily="50" charset="-128"/>
                <a:ea typeface="Meiryo UI" panose="020B0604030504040204" pitchFamily="50" charset="-128"/>
              </a:rPr>
              <a:t>年国民健康・栄養調査報告」</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23" name="グラフ 22"/>
          <p:cNvGraphicFramePr>
            <a:graphicFrameLocks/>
          </p:cNvGraphicFramePr>
          <p:nvPr>
            <p:extLst/>
          </p:nvPr>
        </p:nvGraphicFramePr>
        <p:xfrm>
          <a:off x="5250151" y="1123320"/>
          <a:ext cx="4528409" cy="2475624"/>
        </p:xfrm>
        <a:graphic>
          <a:graphicData uri="http://schemas.openxmlformats.org/drawingml/2006/chart">
            <c:chart xmlns:c="http://schemas.openxmlformats.org/drawingml/2006/chart" xmlns:r="http://schemas.openxmlformats.org/officeDocument/2006/relationships" r:id="rId4"/>
          </a:graphicData>
        </a:graphic>
      </p:graphicFrame>
      <p:sp>
        <p:nvSpPr>
          <p:cNvPr id="32" name="テキスト ボックス 31"/>
          <p:cNvSpPr txBox="1"/>
          <p:nvPr/>
        </p:nvSpPr>
        <p:spPr>
          <a:xfrm>
            <a:off x="5062561" y="587238"/>
            <a:ext cx="288919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ＭＳ Ｐゴシック" panose="020B0600070205080204" pitchFamily="50" charset="-128"/>
                <a:ea typeface="ＭＳ Ｐゴシック" panose="020B0600070205080204" pitchFamily="50" charset="-128"/>
              </a:rPr>
              <a:t>農業就業人口あたりの農産業出額</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3" name="テキスト ボックス 42"/>
          <p:cNvSpPr txBox="1"/>
          <p:nvPr/>
        </p:nvSpPr>
        <p:spPr>
          <a:xfrm>
            <a:off x="7610802" y="1123320"/>
            <a:ext cx="953785"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1.21</a:t>
            </a:r>
            <a:r>
              <a:rPr lang="ja-JP" altLang="en-US" sz="800" b="1" dirty="0" smtClean="0">
                <a:latin typeface="Meiryo UI" panose="020B0604030504040204" pitchFamily="50" charset="-128"/>
                <a:ea typeface="Meiryo UI" panose="020B0604030504040204" pitchFamily="50" charset="-128"/>
              </a:rPr>
              <a:t>百万円</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6188954" y="1127979"/>
            <a:ext cx="92682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1.50</a:t>
            </a:r>
            <a:r>
              <a:rPr lang="ja-JP" altLang="en-US" sz="800" dirty="0" smtClean="0">
                <a:latin typeface="Meiryo UI" panose="020B0604030504040204" pitchFamily="50" charset="-128"/>
                <a:ea typeface="Meiryo UI" panose="020B0604030504040204" pitchFamily="50" charset="-128"/>
              </a:rPr>
              <a:t>百万円</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922619" y="1138090"/>
            <a:ext cx="939066"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2.32</a:t>
            </a:r>
            <a:r>
              <a:rPr lang="ja-JP" altLang="en-US" sz="800" dirty="0" smtClean="0">
                <a:latin typeface="Meiryo UI" panose="020B0604030504040204" pitchFamily="50" charset="-128"/>
                <a:ea typeface="Meiryo UI" panose="020B0604030504040204" pitchFamily="50" charset="-128"/>
              </a:rPr>
              <a:t>百万円</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8605989" y="983809"/>
            <a:ext cx="1076567"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2.14</a:t>
            </a:r>
            <a:r>
              <a:rPr kumimoji="1" lang="ja-JP" altLang="en-US" sz="800" dirty="0" smtClean="0">
                <a:latin typeface="Meiryo UI" panose="020B0604030504040204" pitchFamily="50" charset="-128"/>
                <a:ea typeface="Meiryo UI" panose="020B0604030504040204" pitchFamily="50" charset="-128"/>
              </a:rPr>
              <a:t>百万円</a:t>
            </a:r>
            <a:r>
              <a:rPr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47" name="直線コネクタ 46"/>
          <p:cNvCxnSpPr/>
          <p:nvPr/>
        </p:nvCxnSpPr>
        <p:spPr>
          <a:xfrm>
            <a:off x="5455655" y="2861339"/>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179704" y="883744"/>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単位：百万</a:t>
            </a:r>
            <a:r>
              <a:rPr lang="ja-JP" altLang="en-US" sz="800" dirty="0" smtClean="0">
                <a:latin typeface="Meiryo UI" panose="020B0604030504040204" pitchFamily="50" charset="-128"/>
                <a:ea typeface="Meiryo UI" panose="020B0604030504040204" pitchFamily="50" charset="-128"/>
              </a:rPr>
              <a:t>円</a:t>
            </a:r>
            <a:r>
              <a:rPr kumimoji="1" lang="en-US" altLang="ja-JP" sz="800" dirty="0" smtClean="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5981792" y="3511148"/>
            <a:ext cx="393993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出典：農林水産省「平成</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年</a:t>
            </a:r>
            <a:r>
              <a:rPr lang="zh-TW" altLang="en-US" sz="800" dirty="0" smtClean="0">
                <a:latin typeface="Meiryo UI" panose="020B0604030504040204" pitchFamily="50" charset="-128"/>
                <a:ea typeface="Meiryo UI" panose="020B0604030504040204" pitchFamily="50" charset="-128"/>
              </a:rPr>
              <a:t>生産</a:t>
            </a:r>
            <a:r>
              <a:rPr lang="zh-TW" altLang="en-US" sz="800" dirty="0">
                <a:latin typeface="Meiryo UI" panose="020B0604030504040204" pitchFamily="50" charset="-128"/>
                <a:ea typeface="Meiryo UI" panose="020B0604030504040204" pitchFamily="50" charset="-128"/>
              </a:rPr>
              <a:t>農業所得統計</a:t>
            </a:r>
            <a:r>
              <a:rPr lang="ja-JP" altLang="en-US" sz="800" dirty="0" smtClean="0">
                <a:latin typeface="Meiryo UI" panose="020B0604030504040204" pitchFamily="50" charset="-128"/>
                <a:ea typeface="Meiryo UI" panose="020B0604030504040204" pitchFamily="50" charset="-128"/>
              </a:rPr>
              <a:t>」、「</a:t>
            </a:r>
            <a:r>
              <a:rPr lang="zh-TW" altLang="en-US" sz="800" dirty="0" smtClean="0">
                <a:latin typeface="Meiryo UI" panose="020B0604030504040204" pitchFamily="50" charset="-128"/>
                <a:ea typeface="Meiryo UI" panose="020B0604030504040204" pitchFamily="50" charset="-128"/>
              </a:rPr>
              <a:t>平成</a:t>
            </a:r>
            <a:r>
              <a:rPr lang="en-US" altLang="zh-TW" sz="800" dirty="0">
                <a:latin typeface="Meiryo UI" panose="020B0604030504040204" pitchFamily="50" charset="-128"/>
                <a:ea typeface="Meiryo UI" panose="020B0604030504040204" pitchFamily="50" charset="-128"/>
              </a:rPr>
              <a:t>29</a:t>
            </a:r>
            <a:r>
              <a:rPr lang="zh-TW" altLang="en-US" sz="800" dirty="0">
                <a:latin typeface="Meiryo UI" panose="020B0604030504040204" pitchFamily="50" charset="-128"/>
                <a:ea typeface="Meiryo UI" panose="020B0604030504040204" pitchFamily="50" charset="-128"/>
              </a:rPr>
              <a:t>年農業構造動態調査結果 </a:t>
            </a:r>
            <a:r>
              <a:rPr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13</a:t>
            </a:fld>
            <a:endParaRPr kumimoji="1" lang="ja-JP" altLang="en-US"/>
          </a:p>
        </p:txBody>
      </p:sp>
    </p:spTree>
    <p:extLst>
      <p:ext uri="{BB962C8B-B14F-4D97-AF65-F5344CB8AC3E}">
        <p14:creationId xmlns:p14="http://schemas.microsoft.com/office/powerpoint/2010/main" val="52958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「ゴール２」の到達点について（検証まとめ）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3553869"/>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ゴール２」</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a:t>
            </a:r>
            <a:r>
              <a:rPr kumimoji="1" lang="ja-JP" altLang="en-US" b="1" u="sng" dirty="0" smtClean="0">
                <a:solidFill>
                  <a:schemeClr val="tx1"/>
                </a:solidFill>
                <a:latin typeface="Meiryo UI" panose="020B0604030504040204" pitchFamily="50" charset="-128"/>
                <a:ea typeface="Meiryo UI" panose="020B0604030504040204" pitchFamily="50" charset="-128"/>
              </a:rPr>
              <a:t>は、全体として改善が必要とされるゴール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る</a:t>
            </a:r>
            <a:r>
              <a:rPr kumimoji="1" lang="ja-JP" altLang="en-US" dirty="0" smtClean="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個別指標の大半を占める栄養状態を示す指標は高い評価となっている</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国内比較においては、大阪は、全体順位が低く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指標スコアも平均より低いが、</a:t>
            </a:r>
            <a:r>
              <a:rPr kumimoji="1" lang="ja-JP" altLang="en-US" b="1" u="sng" dirty="0">
                <a:solidFill>
                  <a:schemeClr val="tx1"/>
                </a:solidFill>
                <a:latin typeface="Meiryo UI" panose="020B0604030504040204" pitchFamily="50" charset="-128"/>
                <a:ea typeface="Meiryo UI" panose="020B0604030504040204" pitchFamily="50" charset="-128"/>
              </a:rPr>
              <a:t>改善が必要な個別</a:t>
            </a:r>
            <a:r>
              <a:rPr kumimoji="1" lang="ja-JP" altLang="en-US" b="1" u="sng" dirty="0" smtClean="0">
                <a:solidFill>
                  <a:schemeClr val="tx1"/>
                </a:solidFill>
                <a:latin typeface="Meiryo UI" panose="020B0604030504040204" pitchFamily="50" charset="-128"/>
                <a:ea typeface="Meiryo UI" panose="020B0604030504040204" pitchFamily="50" charset="-128"/>
              </a:rPr>
              <a:t>指標</a:t>
            </a:r>
            <a:r>
              <a:rPr kumimoji="1" lang="ja-JP" altLang="en-US" dirty="0" smtClean="0">
                <a:solidFill>
                  <a:schemeClr val="tx1"/>
                </a:solidFill>
                <a:latin typeface="Meiryo UI" panose="020B0604030504040204" pitchFamily="50" charset="-128"/>
                <a:ea typeface="Meiryo UI" panose="020B0604030504040204" pitchFamily="50" charset="-128"/>
              </a:rPr>
              <a:t>である「農業就業人口当たりの農業産出額」や「林業就業人口当たりの林業産出額」、「農業就業人口当たりの耕地面積」</a:t>
            </a:r>
            <a:r>
              <a:rPr kumimoji="1" lang="ja-JP" altLang="en-US" b="1" u="sng" dirty="0" smtClean="0">
                <a:solidFill>
                  <a:schemeClr val="tx1"/>
                </a:solidFill>
                <a:latin typeface="Meiryo UI" panose="020B0604030504040204" pitchFamily="50" charset="-128"/>
                <a:ea typeface="Meiryo UI" panose="020B0604030504040204" pitchFamily="50" charset="-128"/>
              </a:rPr>
              <a:t>は、都市部において値が低くなる性質を</a:t>
            </a:r>
            <a:r>
              <a:rPr kumimoji="1" lang="ja-JP" altLang="en-US" b="1" u="sng" dirty="0">
                <a:solidFill>
                  <a:schemeClr val="tx1"/>
                </a:solidFill>
                <a:latin typeface="Meiryo UI" panose="020B0604030504040204" pitchFamily="50" charset="-128"/>
                <a:ea typeface="Meiryo UI" panose="020B0604030504040204" pitchFamily="50" charset="-128"/>
              </a:rPr>
              <a:t>持</a:t>
            </a:r>
            <a:r>
              <a:rPr kumimoji="1" lang="ja-JP" altLang="en-US" b="1" u="sng" dirty="0" smtClean="0">
                <a:solidFill>
                  <a:schemeClr val="tx1"/>
                </a:solidFill>
                <a:latin typeface="Meiryo UI" panose="020B0604030504040204" pitchFamily="50" charset="-128"/>
                <a:ea typeface="Meiryo UI" panose="020B0604030504040204" pitchFamily="50" charset="-128"/>
              </a:rPr>
              <a:t>つ指標</a:t>
            </a:r>
            <a:r>
              <a:rPr kumimoji="1" lang="ja-JP" altLang="en-US" dirty="0" smtClean="0">
                <a:solidFill>
                  <a:schemeClr val="tx1"/>
                </a:solidFill>
                <a:latin typeface="Meiryo UI" panose="020B0604030504040204" pitchFamily="50" charset="-128"/>
                <a:ea typeface="Meiryo UI" panose="020B0604030504040204" pitchFamily="50" charset="-128"/>
              </a:rPr>
              <a:t>であると考えられる。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「ゴール２」は、府として、</a:t>
            </a:r>
            <a:r>
              <a:rPr kumimoji="1" lang="ja-JP" altLang="en-US" b="1" u="sng" dirty="0" smtClean="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14</a:t>
            </a:fld>
            <a:endParaRPr kumimoji="1" lang="ja-JP" altLang="en-US"/>
          </a:p>
        </p:txBody>
      </p:sp>
    </p:spTree>
    <p:extLst>
      <p:ext uri="{BB962C8B-B14F-4D97-AF65-F5344CB8AC3E}">
        <p14:creationId xmlns:p14="http://schemas.microsoft.com/office/powerpoint/2010/main" val="479543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ゴール</a:t>
            </a:r>
            <a:r>
              <a:rPr kumimoji="1" lang="ja-JP" altLang="en-US" b="1" dirty="0" smtClean="0">
                <a:latin typeface="Meiryo UI" panose="020B0604030504040204" pitchFamily="50" charset="-128"/>
                <a:ea typeface="Meiryo UI" panose="020B0604030504040204" pitchFamily="50" charset="-128"/>
              </a:rPr>
              <a:t>３　あらゆる</a:t>
            </a:r>
            <a:r>
              <a:rPr kumimoji="1" lang="ja-JP" altLang="en-US" b="1" dirty="0">
                <a:latin typeface="Meiryo UI" panose="020B0604030504040204" pitchFamily="50" charset="-128"/>
                <a:ea typeface="Meiryo UI" panose="020B0604030504040204" pitchFamily="50" charset="-128"/>
              </a:rPr>
              <a:t>年齢のすべての人々の健康的な生活を確保し、福祉を推進</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53959" y="960270"/>
            <a:ext cx="9201365" cy="1263808"/>
          </a:xfrm>
          <a:prstGeom prst="rect">
            <a:avLst/>
          </a:prstGeom>
          <a:noFill/>
        </p:spPr>
        <p:txBody>
          <a:bodyPr wrap="square" rtlCol="0">
            <a:spAutoFit/>
          </a:bodyPr>
          <a:lstStyle/>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妊産婦</a:t>
            </a:r>
            <a:r>
              <a:rPr kumimoji="1" lang="ja-JP" altLang="ja-JP" sz="1200" dirty="0">
                <a:latin typeface="Meiryo UI" panose="020B0604030504040204" pitchFamily="50" charset="-128"/>
                <a:ea typeface="Meiryo UI" panose="020B0604030504040204" pitchFamily="50" charset="-128"/>
              </a:rPr>
              <a:t>死亡率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出生</a:t>
            </a:r>
            <a:r>
              <a:rPr kumimoji="1" lang="en-US" altLang="ja-JP" sz="1200" dirty="0" smtClean="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新生児</a:t>
            </a:r>
            <a:r>
              <a:rPr kumimoji="1" lang="ja-JP" altLang="ja-JP" sz="1200" dirty="0">
                <a:latin typeface="Meiryo UI" panose="020B0604030504040204" pitchFamily="50" charset="-128"/>
                <a:ea typeface="Meiryo UI" panose="020B0604030504040204" pitchFamily="50" charset="-128"/>
              </a:rPr>
              <a:t>死亡率（出生</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人あたり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心血管</a:t>
            </a:r>
            <a:r>
              <a:rPr kumimoji="1" lang="ja-JP" altLang="ja-JP" sz="1200" dirty="0">
                <a:latin typeface="Meiryo UI" panose="020B0604030504040204" pitchFamily="50" charset="-128"/>
                <a:ea typeface="Meiryo UI" panose="020B0604030504040204" pitchFamily="50" charset="-128"/>
              </a:rPr>
              <a:t>疾患、がんによる年齢別死亡率糖尿病、および</a:t>
            </a:r>
            <a:r>
              <a:rPr kumimoji="1" lang="en-US" altLang="ja-JP" sz="1200" dirty="0">
                <a:latin typeface="Meiryo UI" panose="020B0604030504040204" pitchFamily="50" charset="-128"/>
                <a:ea typeface="Meiryo UI" panose="020B0604030504040204" pitchFamily="50" charset="-128"/>
              </a:rPr>
              <a:t>30〜70</a:t>
            </a:r>
            <a:r>
              <a:rPr kumimoji="1" lang="ja-JP" altLang="ja-JP" sz="1200" dirty="0">
                <a:latin typeface="Meiryo UI" panose="020B0604030504040204" pitchFamily="50" charset="-128"/>
                <a:ea typeface="Meiryo UI" panose="020B0604030504040204" pitchFamily="50" charset="-128"/>
              </a:rPr>
              <a:t>歳の人口における慢性呼吸器</a:t>
            </a:r>
            <a:r>
              <a:rPr kumimoji="1" lang="ja-JP" altLang="ja-JP" sz="1200" dirty="0" smtClean="0">
                <a:latin typeface="Meiryo UI" panose="020B0604030504040204" pitchFamily="50" charset="-128"/>
                <a:ea typeface="Meiryo UI" panose="020B0604030504040204" pitchFamily="50" charset="-128"/>
              </a:rPr>
              <a:t>疾患（</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日常</a:t>
            </a:r>
            <a:r>
              <a:rPr kumimoji="1" lang="ja-JP" altLang="ja-JP" sz="1200" dirty="0">
                <a:latin typeface="Meiryo UI" panose="020B0604030504040204" pitchFamily="50" charset="-128"/>
                <a:ea typeface="Meiryo UI" panose="020B0604030504040204" pitchFamily="50" charset="-128"/>
              </a:rPr>
              <a:t>喫煙者（</a:t>
            </a:r>
            <a:r>
              <a:rPr kumimoji="1" lang="en-US" altLang="ja-JP" sz="1200" dirty="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歳以上の人口の割合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zh-CN" altLang="en-US" sz="1200" dirty="0" smtClean="0">
                <a:latin typeface="Meiryo UI" panose="020B0604030504040204" pitchFamily="50" charset="-128"/>
                <a:ea typeface="Meiryo UI" panose="020B0604030504040204" pitchFamily="50" charset="-128"/>
              </a:rPr>
              <a:t>「</a:t>
            </a:r>
            <a:r>
              <a:rPr kumimoji="1" lang="en-US" altLang="zh-CN" sz="1200" dirty="0" smtClean="0">
                <a:latin typeface="Meiryo UI" panose="020B0604030504040204" pitchFamily="50" charset="-128"/>
                <a:ea typeface="Meiryo UI" panose="020B0604030504040204" pitchFamily="50" charset="-128"/>
              </a:rPr>
              <a:t>A</a:t>
            </a:r>
            <a:r>
              <a:rPr kumimoji="1" lang="zh-CN"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健康寿命（年）</a:t>
            </a:r>
            <a:r>
              <a:rPr kumimoji="1" lang="zh-CN" altLang="ja-JP" sz="1200" dirty="0" smtClean="0">
                <a:latin typeface="Meiryo UI" panose="020B0604030504040204" pitchFamily="50" charset="-128"/>
                <a:ea typeface="Meiryo UI" panose="020B0604030504040204" pitchFamily="50" charset="-128"/>
              </a:rPr>
              <a:t/>
            </a:r>
            <a:br>
              <a:rPr kumimoji="1" lang="zh-CN" altLang="ja-JP" sz="1200" dirty="0" smtClean="0">
                <a:latin typeface="Meiryo UI" panose="020B0604030504040204" pitchFamily="50" charset="-128"/>
                <a:ea typeface="Meiryo UI" panose="020B0604030504040204" pitchFamily="50" charset="-128"/>
              </a:rPr>
            </a:br>
            <a:r>
              <a:rPr kumimoji="1" lang="zh-CN" altLang="en-US" sz="1200" dirty="0" smtClean="0">
                <a:latin typeface="Meiryo UI" panose="020B0604030504040204" pitchFamily="50" charset="-128"/>
                <a:ea typeface="Meiryo UI" panose="020B0604030504040204" pitchFamily="50" charset="-128"/>
              </a:rPr>
              <a:t>「</a:t>
            </a:r>
            <a:r>
              <a:rPr kumimoji="1" lang="en-US" altLang="zh-CN" sz="1200" dirty="0" smtClean="0">
                <a:latin typeface="Meiryo UI" panose="020B0604030504040204" pitchFamily="50" charset="-128"/>
                <a:ea typeface="Meiryo UI" panose="020B0604030504040204" pitchFamily="50" charset="-128"/>
              </a:rPr>
              <a:t>B</a:t>
            </a:r>
            <a:r>
              <a:rPr kumimoji="1" lang="zh-CN" altLang="en-US" sz="1200" dirty="0" smtClean="0">
                <a:latin typeface="Meiryo UI" panose="020B0604030504040204" pitchFamily="50" charset="-128"/>
                <a:ea typeface="Meiryo UI" panose="020B0604030504040204" pitchFamily="50" charset="-128"/>
              </a:rPr>
              <a:t>」</a:t>
            </a:r>
            <a:r>
              <a:rPr lang="en-US" altLang="zh-CN"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結核発生率（％）</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主観的幸福感（平均ラダースコア、</a:t>
            </a:r>
            <a:r>
              <a:rPr kumimoji="1" lang="en-US" altLang="ja-JP" sz="1200" dirty="0" smtClean="0">
                <a:latin typeface="Meiryo UI" panose="020B0604030504040204" pitchFamily="50" charset="-128"/>
                <a:ea typeface="Meiryo UI" panose="020B0604030504040204" pitchFamily="50" charset="-128"/>
              </a:rPr>
              <a:t>0〜10</a:t>
            </a:r>
            <a:r>
              <a:rPr kumimoji="1" lang="ja-JP" altLang="en-US" sz="1200" dirty="0" smtClean="0">
                <a:latin typeface="Meiryo UI" panose="020B0604030504040204" pitchFamily="50" charset="-128"/>
                <a:ea typeface="Meiryo UI" panose="020B0604030504040204" pitchFamily="50" charset="-128"/>
              </a:rPr>
              <a:t>）等</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07282" y="70015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 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20673" y="2720478"/>
          <a:ext cx="6608289" cy="3840659"/>
        </p:xfrm>
        <a:graphic>
          <a:graphicData uri="http://schemas.openxmlformats.org/drawingml/2006/chart">
            <c:chart xmlns:c="http://schemas.openxmlformats.org/drawingml/2006/chart" xmlns:r="http://schemas.openxmlformats.org/officeDocument/2006/relationships" r:id="rId2"/>
          </a:graphicData>
        </a:graphic>
      </p:graphicFrame>
      <p:cxnSp>
        <p:nvCxnSpPr>
          <p:cNvPr id="31" name="直線コネクタ 30"/>
          <p:cNvCxnSpPr/>
          <p:nvPr/>
        </p:nvCxnSpPr>
        <p:spPr>
          <a:xfrm>
            <a:off x="902143" y="3824968"/>
            <a:ext cx="5940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69856" y="2427957"/>
            <a:ext cx="3960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 国内</a:t>
            </a:r>
            <a:r>
              <a:rPr kumimoji="1" lang="ja-JP" altLang="en-US" sz="1400" b="1" dirty="0">
                <a:latin typeface="ＭＳ Ｐゴシック" panose="020B0600070205080204" pitchFamily="50" charset="-128"/>
                <a:ea typeface="ＭＳ Ｐゴシック" panose="020B0600070205080204" pitchFamily="50" charset="-128"/>
              </a:rPr>
              <a:t>各府県</a:t>
            </a:r>
            <a:r>
              <a:rPr kumimoji="1" lang="ja-JP" altLang="en-US" sz="1400" b="1" dirty="0" smtClean="0">
                <a:latin typeface="ＭＳ Ｐゴシック" panose="020B0600070205080204" pitchFamily="50" charset="-128"/>
                <a:ea typeface="ＭＳ Ｐゴシック" panose="020B0600070205080204" pitchFamily="50" charset="-128"/>
              </a:rPr>
              <a:t>の取組み比較（自治体</a:t>
            </a:r>
            <a:r>
              <a:rPr kumimoji="1" lang="en-US" altLang="ja-JP" sz="1400" b="1" dirty="0" smtClean="0">
                <a:latin typeface="ＭＳ Ｐゴシック" panose="020B0600070205080204" pitchFamily="50" charset="-128"/>
                <a:ea typeface="ＭＳ Ｐゴシック" panose="020B0600070205080204" pitchFamily="50" charset="-128"/>
              </a:rPr>
              <a:t>SDGs</a:t>
            </a:r>
            <a:r>
              <a:rPr kumimoji="1" lang="ja-JP" altLang="en-US" sz="1400" b="1" dirty="0" smtClean="0">
                <a:latin typeface="ＭＳ Ｐゴシック" panose="020B0600070205080204" pitchFamily="50" charset="-128"/>
                <a:ea typeface="ＭＳ Ｐゴシック" panose="020B0600070205080204" pitchFamily="50" charset="-128"/>
              </a:rPr>
              <a:t>指標）</a:t>
            </a:r>
            <a:endParaRPr kumimoji="1" lang="en-US" altLang="ja-JP" sz="105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7178463" y="621240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4" name="正方形/長方形 33"/>
          <p:cNvSpPr/>
          <p:nvPr/>
        </p:nvSpPr>
        <p:spPr>
          <a:xfrm>
            <a:off x="4224484" y="6133303"/>
            <a:ext cx="157163" cy="4320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58478" y="3520165"/>
            <a:ext cx="595035" cy="246221"/>
          </a:xfrm>
          <a:prstGeom prst="rect">
            <a:avLst/>
          </a:prstGeom>
          <a:noFill/>
        </p:spPr>
        <p:txBody>
          <a:bodyPr wrap="none" rtlCol="0">
            <a:spAutoFit/>
          </a:bodyPr>
          <a:lstStyle/>
          <a:p>
            <a:pPr algn="ctr">
              <a:lnSpc>
                <a:spcPts val="1200"/>
              </a:lnSpc>
            </a:pPr>
            <a:r>
              <a:rPr kumimoji="1" lang="ja-JP" altLang="en-US" sz="800" b="1" dirty="0" smtClean="0">
                <a:latin typeface="Meiryo UI" panose="020B0604030504040204" pitchFamily="50" charset="-128"/>
                <a:ea typeface="Meiryo UI" panose="020B0604030504040204" pitchFamily="50" charset="-128"/>
              </a:rPr>
              <a:t>（平均）</a:t>
            </a:r>
            <a:endParaRPr kumimoji="1" lang="ja-JP" altLang="en-US" sz="8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914196" y="2948210"/>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041971" y="381018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404808" y="2943715"/>
            <a:ext cx="756615"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37.3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121803" y="2940651"/>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50.4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1971" y="4376610"/>
            <a:ext cx="2201769" cy="1829594"/>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妊産婦</a:t>
            </a:r>
            <a:r>
              <a:rPr kumimoji="1" lang="ja-JP" altLang="en-US" sz="800" dirty="0" smtClean="0">
                <a:latin typeface="Meiryo UI" panose="020B0604030504040204" pitchFamily="50" charset="-128"/>
                <a:ea typeface="Meiryo UI" panose="020B0604030504040204" pitchFamily="50" charset="-128"/>
              </a:rPr>
              <a:t>死亡数</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歳未満児</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新生児</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千人当たりの</a:t>
            </a:r>
            <a:r>
              <a:rPr kumimoji="1" lang="en-US" altLang="ja-JP" sz="800" dirty="0">
                <a:latin typeface="Meiryo UI" panose="020B0604030504040204" pitchFamily="50" charset="-128"/>
                <a:ea typeface="Meiryo UI" panose="020B0604030504040204" pitchFamily="50" charset="-128"/>
              </a:rPr>
              <a:t>HIV</a:t>
            </a:r>
            <a:r>
              <a:rPr kumimoji="1" lang="ja-JP" altLang="en-US" sz="800" dirty="0" smtClean="0">
                <a:latin typeface="Meiryo UI" panose="020B0604030504040204" pitchFamily="50" charset="-128"/>
                <a:ea typeface="Meiryo UI" panose="020B0604030504040204" pitchFamily="50" charset="-128"/>
              </a:rPr>
              <a:t>感染者数</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万人当たりの結核</a:t>
            </a:r>
            <a:r>
              <a:rPr kumimoji="1" lang="ja-JP" altLang="en-US" sz="800" dirty="0" smtClean="0">
                <a:latin typeface="Meiryo UI" panose="020B0604030504040204" pitchFamily="50" charset="-128"/>
                <a:ea typeface="Meiryo UI" panose="020B0604030504040204" pitchFamily="50" charset="-128"/>
              </a:rPr>
              <a:t>感染者数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千人</a:t>
            </a:r>
            <a:r>
              <a:rPr kumimoji="1" lang="ja-JP" altLang="en-US" sz="800" dirty="0">
                <a:latin typeface="Meiryo UI" panose="020B0604030504040204" pitchFamily="50" charset="-128"/>
                <a:ea typeface="Meiryo UI" panose="020B0604030504040204" pitchFamily="50" charset="-128"/>
              </a:rPr>
              <a:t>当たりのマラリアによる</a:t>
            </a:r>
            <a:r>
              <a:rPr kumimoji="1" lang="ja-JP" altLang="en-US" sz="800" dirty="0" smtClean="0">
                <a:latin typeface="Meiryo UI" panose="020B0604030504040204" pitchFamily="50" charset="-128"/>
                <a:ea typeface="Meiryo UI" panose="020B0604030504040204" pitchFamily="50" charset="-128"/>
              </a:rPr>
              <a:t>死亡者数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smtClean="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万⼈当たりの</a:t>
            </a:r>
            <a:r>
              <a:rPr kumimoji="1" lang="en-US" altLang="ja-JP" sz="800" dirty="0">
                <a:latin typeface="Meiryo UI" panose="020B0604030504040204" pitchFamily="50" charset="-128"/>
                <a:ea typeface="Meiryo UI" panose="020B0604030504040204" pitchFamily="50" charset="-128"/>
              </a:rPr>
              <a:t>B</a:t>
            </a:r>
            <a:r>
              <a:rPr kumimoji="1" lang="ja-JP" altLang="en-US" sz="800" dirty="0">
                <a:latin typeface="Meiryo UI" panose="020B0604030504040204" pitchFamily="50" charset="-128"/>
                <a:ea typeface="Meiryo UI" panose="020B0604030504040204" pitchFamily="50" charset="-128"/>
              </a:rPr>
              <a:t>型肺炎による</a:t>
            </a:r>
            <a:r>
              <a:rPr kumimoji="1" lang="ja-JP" altLang="en-US" sz="800" dirty="0" smtClean="0">
                <a:latin typeface="Meiryo UI" panose="020B0604030504040204" pitchFamily="50" charset="-128"/>
                <a:ea typeface="Meiryo UI" panose="020B0604030504040204" pitchFamily="50" charset="-128"/>
              </a:rPr>
              <a:t>死亡者数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心血管</a:t>
            </a:r>
            <a:r>
              <a:rPr kumimoji="1" lang="ja-JP" altLang="en-US" sz="800" dirty="0">
                <a:latin typeface="Meiryo UI" panose="020B0604030504040204" pitchFamily="50" charset="-128"/>
                <a:ea typeface="Meiryo UI" panose="020B0604030504040204" pitchFamily="50" charset="-128"/>
              </a:rPr>
              <a:t>疾患、癌、糖尿病の</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自殺率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道路</a:t>
            </a:r>
            <a:r>
              <a:rPr kumimoji="1" lang="ja-JP" altLang="en-US" sz="800" dirty="0">
                <a:latin typeface="Meiryo UI" panose="020B0604030504040204" pitchFamily="50" charset="-128"/>
                <a:ea typeface="Meiryo UI" panose="020B0604030504040204" pitchFamily="50" charset="-128"/>
              </a:rPr>
              <a:t>交通事故による</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喫煙率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a:t>
            </a:r>
            <a:r>
              <a:rPr kumimoji="1" lang="ja-JP" altLang="en-US" sz="800" dirty="0" smtClean="0">
                <a:latin typeface="Meiryo UI" panose="020B0604030504040204" pitchFamily="50" charset="-128"/>
                <a:ea typeface="Meiryo UI" panose="020B0604030504040204" pitchFamily="50" charset="-128"/>
              </a:rPr>
              <a:t>薬局数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当たりの一般</a:t>
            </a:r>
            <a:r>
              <a:rPr kumimoji="1" lang="ja-JP" altLang="en-US" sz="800" dirty="0" smtClean="0">
                <a:latin typeface="Meiryo UI" panose="020B0604030504040204" pitchFamily="50" charset="-128"/>
                <a:ea typeface="Meiryo UI" panose="020B0604030504040204" pitchFamily="50" charset="-128"/>
              </a:rPr>
              <a:t>病院数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a:t>
            </a:r>
            <a:r>
              <a:rPr kumimoji="1" lang="ja-JP" altLang="en-US" sz="800" dirty="0" smtClean="0">
                <a:latin typeface="Meiryo UI" panose="020B0604030504040204" pitchFamily="50" charset="-128"/>
                <a:ea typeface="Meiryo UI" panose="020B0604030504040204" pitchFamily="50" charset="-128"/>
              </a:rPr>
              <a:t>医師数</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195282" y="671324"/>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5898832" y="2515682"/>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49.7</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15</a:t>
            </a:fld>
            <a:endParaRPr kumimoji="1" lang="ja-JP" altLang="en-US"/>
          </a:p>
        </p:txBody>
      </p:sp>
      <p:pic>
        <p:nvPicPr>
          <p:cNvPr id="24" name="図 23"/>
          <p:cNvPicPr>
            <a:picLocks noChangeAspect="1"/>
          </p:cNvPicPr>
          <p:nvPr/>
        </p:nvPicPr>
        <p:blipFill>
          <a:blip r:embed="rId3"/>
          <a:stretch>
            <a:fillRect/>
          </a:stretch>
        </p:blipFill>
        <p:spPr>
          <a:xfrm>
            <a:off x="8708390" y="684550"/>
            <a:ext cx="1070700" cy="1080000"/>
          </a:xfrm>
          <a:prstGeom prst="rect">
            <a:avLst/>
          </a:prstGeom>
        </p:spPr>
      </p:pic>
      <p:sp>
        <p:nvSpPr>
          <p:cNvPr id="26" name="テキスト ボックス 25"/>
          <p:cNvSpPr txBox="1"/>
          <p:nvPr/>
        </p:nvSpPr>
        <p:spPr>
          <a:xfrm>
            <a:off x="5265772" y="175023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35295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16</a:t>
            </a:fld>
            <a:endParaRPr kumimoji="1" lang="ja-JP" altLang="en-US"/>
          </a:p>
        </p:txBody>
      </p:sp>
      <p:grpSp>
        <p:nvGrpSpPr>
          <p:cNvPr id="12" name="グループ化 11"/>
          <p:cNvGrpSpPr/>
          <p:nvPr/>
        </p:nvGrpSpPr>
        <p:grpSpPr>
          <a:xfrm>
            <a:off x="6338318" y="5490971"/>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6" name="グラフ 15"/>
          <p:cNvGraphicFramePr>
            <a:graphicFrameLocks noGrp="1"/>
          </p:cNvGraphicFramePr>
          <p:nvPr>
            <p:extLst>
              <p:ext uri="{D42A27DB-BD31-4B8C-83A1-F6EECF244321}">
                <p14:modId xmlns:p14="http://schemas.microsoft.com/office/powerpoint/2010/main" val="1819948358"/>
              </p:ext>
            </p:extLst>
          </p:nvPr>
        </p:nvGraphicFramePr>
        <p:xfrm>
          <a:off x="5835952" y="926237"/>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136792" y="6076334"/>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949524828"/>
              </p:ext>
            </p:extLst>
          </p:nvPr>
        </p:nvGraphicFramePr>
        <p:xfrm>
          <a:off x="237600" y="1142112"/>
          <a:ext cx="5598352" cy="4464125"/>
        </p:xfrm>
        <a:graphic>
          <a:graphicData uri="http://schemas.openxmlformats.org/drawingml/2006/table">
            <a:tbl>
              <a:tblPr/>
              <a:tblGrid>
                <a:gridCol w="3790325">
                  <a:extLst>
                    <a:ext uri="{9D8B030D-6E8A-4147-A177-3AD203B41FA5}">
                      <a16:colId xmlns:a16="http://schemas.microsoft.com/office/drawing/2014/main" val="1642751732"/>
                    </a:ext>
                  </a:extLst>
                </a:gridCol>
                <a:gridCol w="468344">
                  <a:extLst>
                    <a:ext uri="{9D8B030D-6E8A-4147-A177-3AD203B41FA5}">
                      <a16:colId xmlns:a16="http://schemas.microsoft.com/office/drawing/2014/main" val="4270826342"/>
                    </a:ext>
                  </a:extLst>
                </a:gridCol>
                <a:gridCol w="468344">
                  <a:extLst>
                    <a:ext uri="{9D8B030D-6E8A-4147-A177-3AD203B41FA5}">
                      <a16:colId xmlns:a16="http://schemas.microsoft.com/office/drawing/2014/main" val="1557232909"/>
                    </a:ext>
                  </a:extLst>
                </a:gridCol>
                <a:gridCol w="468344">
                  <a:extLst>
                    <a:ext uri="{9D8B030D-6E8A-4147-A177-3AD203B41FA5}">
                      <a16:colId xmlns:a16="http://schemas.microsoft.com/office/drawing/2014/main" val="1339553108"/>
                    </a:ext>
                  </a:extLst>
                </a:gridCol>
                <a:gridCol w="402995">
                  <a:extLst>
                    <a:ext uri="{9D8B030D-6E8A-4147-A177-3AD203B41FA5}">
                      <a16:colId xmlns:a16="http://schemas.microsoft.com/office/drawing/2014/main" val="2977735567"/>
                    </a:ext>
                  </a:extLst>
                </a:gridCol>
              </a:tblGrid>
              <a:tr h="143135">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9146367"/>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264795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①妊産婦死亡率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妊産婦死亡数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出産数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75</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4249352"/>
                  </a:ext>
                </a:extLst>
              </a:tr>
              <a:tr h="288066">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②</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歳未満児死亡率</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zh-CN"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歳未満児死亡数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7673924"/>
                  </a:ext>
                </a:extLst>
              </a:tr>
              <a:tr h="288066">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③新生児死亡率</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zh-CN"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新生児死亡数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5106515"/>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④千人当たりの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700" b="0" i="0" u="none" strike="noStrike">
                          <a:solidFill>
                            <a:srgbClr val="000000"/>
                          </a:solidFill>
                          <a:effectLst/>
                          <a:latin typeface="Meiryo UI" panose="020B0604030504040204" pitchFamily="50" charset="-128"/>
                          <a:ea typeface="Meiryo UI" panose="020B0604030504040204" pitchFamily="50" charset="-128"/>
                        </a:rPr>
                        <a:t>感染者数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700" b="0" i="0" u="none" strike="noStrike">
                          <a:solidFill>
                            <a:srgbClr val="000000"/>
                          </a:solidFill>
                          <a:effectLst/>
                          <a:latin typeface="Meiryo UI" panose="020B0604030504040204" pitchFamily="50" charset="-128"/>
                          <a:ea typeface="Meiryo UI" panose="020B0604030504040204" pitchFamily="50" charset="-128"/>
                        </a:rPr>
                        <a:t>感染者数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490344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a:t>
                      </a: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万人当たりの結核感染者数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結核感染者数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1439375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⑥千人当たりのマラリアによる死亡者数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マラリアによる死亡者数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311090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a:t>
                      </a: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万人当たりの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B</a:t>
                      </a:r>
                      <a:r>
                        <a:rPr lang="ja-JP" altLang="en-US" sz="700" b="0" i="0" u="none" strike="noStrike">
                          <a:solidFill>
                            <a:srgbClr val="000000"/>
                          </a:solidFill>
                          <a:effectLst/>
                          <a:latin typeface="Meiryo UI" panose="020B0604030504040204" pitchFamily="50" charset="-128"/>
                          <a:ea typeface="Meiryo UI" panose="020B0604030504040204" pitchFamily="50" charset="-128"/>
                        </a:rPr>
                        <a:t>型肺炎による死亡者数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(B</a:t>
                      </a:r>
                      <a:r>
                        <a:rPr lang="ja-JP" altLang="en-US" sz="700" b="0" i="0" u="none" strike="noStrike">
                          <a:solidFill>
                            <a:srgbClr val="000000"/>
                          </a:solidFill>
                          <a:effectLst/>
                          <a:latin typeface="Meiryo UI" panose="020B0604030504040204" pitchFamily="50" charset="-128"/>
                          <a:ea typeface="Meiryo UI" panose="020B0604030504040204" pitchFamily="50" charset="-128"/>
                        </a:rPr>
                        <a:t>型肺炎による死亡者数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2903228"/>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⑧心血管疾患、癌、糖尿病の死亡率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心血管疾患、癌、糖尿病の死亡数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778434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⑨自殺率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自殺者数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9404156"/>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⑩道路交通事故による死亡率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975624"/>
                  </a:ext>
                </a:extLst>
              </a:tr>
              <a:tr h="288066">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⑪喫煙率 </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喫煙数</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39.13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71.74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67.39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348156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⑫人口当たりの薬局数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薬局数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6519909"/>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⑬人口当たりの一般病院数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一般病院数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039133"/>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⑭人口当たりの医師数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医師数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278238"/>
                  </a:ext>
                </a:extLst>
              </a:tr>
            </a:tbl>
          </a:graphicData>
        </a:graphic>
      </p:graphicFrame>
      <p:sp>
        <p:nvSpPr>
          <p:cNvPr id="19" name="テキスト ボックス 18"/>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9484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5056473" y="1308137"/>
          <a:ext cx="4572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nvPr>
        </p:nvGraphicFramePr>
        <p:xfrm>
          <a:off x="237000" y="1390235"/>
          <a:ext cx="4572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035604" y="687266"/>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健康寿命と平均寿命の差（女）</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287995" y="687266"/>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健康寿命と平均寿命の差　（男</a:t>
            </a:r>
            <a:r>
              <a:rPr kumimoji="1" lang="en-US" altLang="ja-JP" sz="1400" b="1" dirty="0" smtClean="0">
                <a:latin typeface="ＭＳ Ｐゴシック" panose="020B0600070205080204" pitchFamily="50" charset="-128"/>
                <a:ea typeface="ＭＳ Ｐゴシック" panose="020B0600070205080204" pitchFamily="50" charset="-128"/>
              </a:rPr>
              <a:t>)</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2565490" y="1165872"/>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8.73</a:t>
            </a:r>
            <a:r>
              <a:rPr kumimoji="1" lang="ja-JP" altLang="en-US" sz="800" b="1" dirty="0" smtClean="0">
                <a:latin typeface="Meiryo UI" panose="020B0604030504040204" pitchFamily="50" charset="-128"/>
                <a:ea typeface="Meiryo UI" panose="020B0604030504040204" pitchFamily="50" charset="-128"/>
              </a:rPr>
              <a:t>年）</a:t>
            </a:r>
            <a:endParaRPr kumimoji="1" lang="ja-JP" altLang="en-US" sz="8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290282" y="117390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9.07</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049054" y="1168675"/>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8.03</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090185" y="1126379"/>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13.02</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892500" y="1134799"/>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10.54</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408936" y="1118348"/>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12.27</a:t>
            </a:r>
            <a:r>
              <a:rPr kumimoji="1" lang="ja-JP" altLang="en-US" sz="800" b="1" dirty="0" smtClean="0">
                <a:latin typeface="Meiryo UI" panose="020B0604030504040204" pitchFamily="50" charset="-128"/>
                <a:ea typeface="Meiryo UI" panose="020B0604030504040204" pitchFamily="50" charset="-128"/>
              </a:rPr>
              <a:t>年）</a:t>
            </a:r>
            <a:endParaRPr kumimoji="1" lang="ja-JP" altLang="en-US" sz="8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846104" y="110452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8.02</a:t>
            </a:r>
            <a:r>
              <a:rPr kumimoji="1" lang="ja-JP" altLang="en-US" sz="800" dirty="0">
                <a:latin typeface="Meiryo UI" panose="020B0604030504040204" pitchFamily="50" charset="-128"/>
                <a:ea typeface="Meiryo UI" panose="020B0604030504040204" pitchFamily="50" charset="-128"/>
              </a:rPr>
              <a:t>年</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634771" y="1064116"/>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12.09</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552072" y="2063211"/>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316241" y="1846383"/>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81763" y="1144584"/>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単位：年</a:t>
            </a:r>
            <a:r>
              <a:rPr kumimoji="1" lang="en-US" altLang="ja-JP" sz="800" dirty="0" smtClean="0">
                <a:latin typeface="Meiryo UI" panose="020B0604030504040204" pitchFamily="50" charset="-128"/>
                <a:ea typeface="Meiryo UI" panose="020B0604030504040204" pitchFamily="50" charset="-128"/>
              </a:rPr>
              <a:t>】</a:t>
            </a:r>
          </a:p>
        </p:txBody>
      </p:sp>
      <p:sp>
        <p:nvSpPr>
          <p:cNvPr id="19" name="テキスト ボックス 18"/>
          <p:cNvSpPr txBox="1"/>
          <p:nvPr/>
        </p:nvSpPr>
        <p:spPr>
          <a:xfrm>
            <a:off x="5056473" y="1071442"/>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単位：年</a:t>
            </a:r>
            <a:r>
              <a:rPr kumimoji="1" lang="en-US" altLang="ja-JP" sz="800" dirty="0" smtClean="0">
                <a:latin typeface="Meiryo UI" panose="020B0604030504040204" pitchFamily="50" charset="-128"/>
                <a:ea typeface="Meiryo UI" panose="020B0604030504040204" pitchFamily="50" charset="-128"/>
              </a:rPr>
              <a:t>】</a:t>
            </a:r>
          </a:p>
        </p:txBody>
      </p:sp>
      <p:sp>
        <p:nvSpPr>
          <p:cNvPr id="20" name="テキスト ボックス 19"/>
          <p:cNvSpPr txBox="1"/>
          <p:nvPr/>
        </p:nvSpPr>
        <p:spPr>
          <a:xfrm>
            <a:off x="6831214" y="3700477"/>
            <a:ext cx="29218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「都道府県別生命表」、「科学研究報告書」</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17</a:t>
            </a:fld>
            <a:endParaRPr kumimoji="1" lang="ja-JP" altLang="en-US"/>
          </a:p>
        </p:txBody>
      </p:sp>
      <p:sp>
        <p:nvSpPr>
          <p:cNvPr id="24" name="テキスト ボックス 23"/>
          <p:cNvSpPr txBox="1"/>
          <p:nvPr/>
        </p:nvSpPr>
        <p:spPr>
          <a:xfrm>
            <a:off x="2197555" y="3776883"/>
            <a:ext cx="29218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「都道府県別生命表」、「科学研究報告書」</a:t>
            </a:r>
            <a:endParaRPr kumimoji="1" lang="en-US" altLang="ja-JP" sz="8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05580" y="3586329"/>
            <a:ext cx="4813300" cy="215444"/>
          </a:xfrm>
          <a:prstGeom prst="rect">
            <a:avLst/>
          </a:prstGeom>
          <a:noFill/>
        </p:spPr>
        <p:txBody>
          <a:bodyPr wrap="square" rtlCol="0">
            <a:spAutoFit/>
          </a:bodyPr>
          <a:lstStyle/>
          <a:p>
            <a:r>
              <a:rPr kumimoji="1" lang="en-US" altLang="ja-JP" sz="800" dirty="0" smtClean="0"/>
              <a:t>※</a:t>
            </a:r>
            <a:r>
              <a:rPr kumimoji="1" lang="ja-JP" altLang="en-US" sz="800" dirty="0" smtClean="0"/>
              <a:t>健康寿命は、日常生活に制限のない期間。平均寿命は</a:t>
            </a:r>
            <a:r>
              <a:rPr kumimoji="1" lang="en-US" altLang="ja-JP" sz="800" dirty="0" smtClean="0"/>
              <a:t>2015</a:t>
            </a:r>
            <a:r>
              <a:rPr kumimoji="1" lang="ja-JP" altLang="en-US" sz="800" dirty="0" smtClean="0"/>
              <a:t>年データ、健康寿命は</a:t>
            </a:r>
            <a:r>
              <a:rPr kumimoji="1" lang="en-US" altLang="ja-JP" sz="800" dirty="0" smtClean="0"/>
              <a:t>2016</a:t>
            </a:r>
            <a:r>
              <a:rPr kumimoji="1" lang="ja-JP" altLang="en-US" sz="800" dirty="0" smtClean="0"/>
              <a:t>年データ。</a:t>
            </a:r>
            <a:endParaRPr kumimoji="1" lang="ja-JP" altLang="en-US" sz="800" dirty="0"/>
          </a:p>
        </p:txBody>
      </p:sp>
      <p:sp>
        <p:nvSpPr>
          <p:cNvPr id="29" name="テキスト ボックス 28"/>
          <p:cNvSpPr txBox="1"/>
          <p:nvPr/>
        </p:nvSpPr>
        <p:spPr>
          <a:xfrm>
            <a:off x="4975498" y="3550235"/>
            <a:ext cx="4813300" cy="215444"/>
          </a:xfrm>
          <a:prstGeom prst="rect">
            <a:avLst/>
          </a:prstGeom>
          <a:noFill/>
        </p:spPr>
        <p:txBody>
          <a:bodyPr wrap="square" rtlCol="0">
            <a:spAutoFit/>
          </a:bodyPr>
          <a:lstStyle/>
          <a:p>
            <a:r>
              <a:rPr kumimoji="1" lang="en-US" altLang="ja-JP" sz="800" dirty="0" smtClean="0"/>
              <a:t>※</a:t>
            </a:r>
            <a:r>
              <a:rPr kumimoji="1" lang="ja-JP" altLang="en-US" sz="800" dirty="0" smtClean="0"/>
              <a:t>健康寿命は、日常生活に制限のない期間。平均寿命は</a:t>
            </a:r>
            <a:r>
              <a:rPr kumimoji="1" lang="en-US" altLang="ja-JP" sz="800" dirty="0" smtClean="0"/>
              <a:t>2015</a:t>
            </a:r>
            <a:r>
              <a:rPr kumimoji="1" lang="ja-JP" altLang="en-US" sz="800" dirty="0" smtClean="0"/>
              <a:t>年データ、健康寿命は</a:t>
            </a:r>
            <a:r>
              <a:rPr kumimoji="1" lang="en-US" altLang="ja-JP" sz="800" dirty="0" smtClean="0"/>
              <a:t>2016</a:t>
            </a:r>
            <a:r>
              <a:rPr kumimoji="1" lang="ja-JP" altLang="en-US" sz="800" dirty="0" smtClean="0"/>
              <a:t>年データ。</a:t>
            </a:r>
            <a:endParaRPr kumimoji="1" lang="ja-JP" altLang="en-US" sz="800" dirty="0"/>
          </a:p>
        </p:txBody>
      </p:sp>
    </p:spTree>
    <p:extLst>
      <p:ext uri="{BB962C8B-B14F-4D97-AF65-F5344CB8AC3E}">
        <p14:creationId xmlns:p14="http://schemas.microsoft.com/office/powerpoint/2010/main" val="3551537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「ゴール３」の到達点について（検証まとめ）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569687"/>
            <a:ext cx="8772525" cy="436556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ゴール３」</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a:t>
            </a:r>
            <a:r>
              <a:rPr kumimoji="1" lang="ja-JP" altLang="en-US" b="1" u="sng" dirty="0">
                <a:solidFill>
                  <a:schemeClr val="tx1"/>
                </a:solidFill>
                <a:latin typeface="Meiryo UI" panose="020B0604030504040204" pitchFamily="50" charset="-128"/>
                <a:ea typeface="Meiryo UI" panose="020B0604030504040204" pitchFamily="50" charset="-128"/>
              </a:rPr>
              <a:t>れ</a:t>
            </a:r>
            <a:r>
              <a:rPr kumimoji="1" lang="ja-JP" altLang="en-US" b="1" u="sng" dirty="0" smtClean="0">
                <a:solidFill>
                  <a:schemeClr val="tx1"/>
                </a:solidFill>
                <a:latin typeface="Meiryo UI" panose="020B0604030504040204" pitchFamily="50" charset="-128"/>
                <a:ea typeface="Meiryo UI" panose="020B0604030504040204" pitchFamily="50" charset="-128"/>
              </a:rPr>
              <a:t>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「妊産婦死亡率」や「新生児死亡率」、「人口</a:t>
            </a:r>
            <a:r>
              <a:rPr kumimoji="1" lang="en-US" altLang="ja-JP" b="1" u="sng" dirty="0" smtClean="0">
                <a:solidFill>
                  <a:schemeClr val="tx1"/>
                </a:solidFill>
                <a:latin typeface="Meiryo UI" panose="020B0604030504040204" pitchFamily="50" charset="-128"/>
                <a:ea typeface="Meiryo UI" panose="020B0604030504040204" pitchFamily="50" charset="-128"/>
              </a:rPr>
              <a:t>10</a:t>
            </a:r>
            <a:r>
              <a:rPr kumimoji="1" lang="ja-JP" altLang="en-US" b="1" u="sng" dirty="0" smtClean="0">
                <a:solidFill>
                  <a:schemeClr val="tx1"/>
                </a:solidFill>
                <a:latin typeface="Meiryo UI" panose="020B0604030504040204" pitchFamily="50" charset="-128"/>
                <a:ea typeface="Meiryo UI" panose="020B0604030504040204" pitchFamily="50" charset="-128"/>
              </a:rPr>
              <a:t>万人あたり</a:t>
            </a:r>
            <a:r>
              <a:rPr kumimoji="1" lang="ja-JP" altLang="en-US" b="1" u="sng" dirty="0">
                <a:solidFill>
                  <a:schemeClr val="tx1"/>
                </a:solidFill>
                <a:latin typeface="Meiryo UI" panose="020B0604030504040204" pitchFamily="50" charset="-128"/>
                <a:ea typeface="Meiryo UI" panose="020B0604030504040204" pitchFamily="50" charset="-128"/>
              </a:rPr>
              <a:t>の</a:t>
            </a:r>
            <a:r>
              <a:rPr kumimoji="1" lang="ja-JP" altLang="en-US" b="1" u="sng" dirty="0" smtClean="0">
                <a:solidFill>
                  <a:schemeClr val="tx1"/>
                </a:solidFill>
                <a:latin typeface="Meiryo UI" panose="020B0604030504040204" pitchFamily="50" charset="-128"/>
                <a:ea typeface="Meiryo UI" panose="020B0604030504040204" pitchFamily="50" charset="-128"/>
              </a:rPr>
              <a:t>心血管疾患、癌、慢性呼吸器疾患」、「日常喫煙者」、「健康寿命」が高い評価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国内指標においては、大阪は、全体順位が低く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en-US" altLang="ja-JP" dirty="0" smtClean="0">
                <a:solidFill>
                  <a:schemeClr val="tx1"/>
                </a:solidFill>
                <a:latin typeface="Meiryo UI" panose="020B0604030504040204" pitchFamily="50" charset="-128"/>
                <a:ea typeface="Meiryo UI" panose="020B0604030504040204" pitchFamily="50" charset="-128"/>
              </a:rPr>
              <a:t>HIV</a:t>
            </a:r>
            <a:r>
              <a:rPr kumimoji="1" lang="ja-JP" altLang="en-US" dirty="0" smtClean="0">
                <a:solidFill>
                  <a:schemeClr val="tx1"/>
                </a:solidFill>
                <a:latin typeface="Meiryo UI" panose="020B0604030504040204" pitchFamily="50" charset="-128"/>
                <a:ea typeface="Meiryo UI" panose="020B0604030504040204" pitchFamily="50" charset="-128"/>
              </a:rPr>
              <a:t>感染者数」や「</a:t>
            </a:r>
            <a:r>
              <a:rPr kumimoji="1" lang="ja-JP" altLang="en-US" dirty="0">
                <a:solidFill>
                  <a:schemeClr val="tx1"/>
                </a:solidFill>
                <a:latin typeface="Meiryo UI" panose="020B0604030504040204" pitchFamily="50" charset="-128"/>
                <a:ea typeface="Meiryo UI" panose="020B0604030504040204" pitchFamily="50" charset="-128"/>
              </a:rPr>
              <a:t>結核感染者数</a:t>
            </a:r>
            <a:r>
              <a:rPr kumimoji="1" lang="ja-JP" altLang="en-US" dirty="0" smtClean="0">
                <a:solidFill>
                  <a:schemeClr val="tx1"/>
                </a:solidFill>
                <a:latin typeface="Meiryo UI" panose="020B0604030504040204" pitchFamily="50" charset="-128"/>
                <a:ea typeface="Meiryo UI" panose="020B0604030504040204" pitchFamily="50" charset="-128"/>
              </a:rPr>
              <a:t>」、「心血管疾患、癌、糖尿病の死亡率」、「道路交通事故による死亡率」、「喫煙率」、「人口当たりの薬局数」、「人口当たりの一般病院数」など、</a:t>
            </a:r>
            <a:r>
              <a:rPr kumimoji="1" lang="ja-JP" altLang="en-US" b="1" u="sng" dirty="0">
                <a:solidFill>
                  <a:schemeClr val="tx1"/>
                </a:solidFill>
                <a:latin typeface="Meiryo UI" panose="020B0604030504040204" pitchFamily="50" charset="-128"/>
                <a:ea typeface="Meiryo UI" panose="020B0604030504040204" pitchFamily="50" charset="-128"/>
              </a:rPr>
              <a:t>改善が必要な個別指標の割合が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関連</a:t>
            </a:r>
            <a:r>
              <a:rPr kumimoji="1" lang="ja-JP" altLang="en-US" b="1" u="sng" dirty="0">
                <a:solidFill>
                  <a:schemeClr val="tx1"/>
                </a:solidFill>
                <a:latin typeface="Meiryo UI" panose="020B0604030504040204" pitchFamily="50" charset="-128"/>
                <a:ea typeface="Meiryo UI" panose="020B0604030504040204" pitchFamily="50" charset="-128"/>
              </a:rPr>
              <a:t>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「健康寿命と平均寿命の差」も順位が低い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「ゴール３」</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marL="285750" indent="-285750">
              <a:lnSpc>
                <a:spcPts val="2600"/>
              </a:lnSpc>
              <a:buFont typeface="Meiryo UI" panose="020B0604030504040204" pitchFamily="50" charset="-128"/>
              <a:buChar char="○"/>
            </a:pP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18</a:t>
            </a:fld>
            <a:endParaRPr kumimoji="1" lang="ja-JP" altLang="en-US"/>
          </a:p>
        </p:txBody>
      </p:sp>
    </p:spTree>
    <p:extLst>
      <p:ext uri="{BB962C8B-B14F-4D97-AF65-F5344CB8AC3E}">
        <p14:creationId xmlns:p14="http://schemas.microsoft.com/office/powerpoint/2010/main" val="330399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ゴール４　</a:t>
            </a:r>
            <a:r>
              <a:rPr kumimoji="1" lang="ja-JP" altLang="en-US" b="1" spc="-90" dirty="0">
                <a:latin typeface="Meiryo UI" panose="020B0604030504040204" pitchFamily="50" charset="-128"/>
                <a:ea typeface="Meiryo UI" panose="020B0604030504040204" pitchFamily="50" charset="-128"/>
              </a:rPr>
              <a:t>すべての人々に包摂的かつ公平で質の高い教育を提供し、 生涯学習の機会を促進</a:t>
            </a:r>
            <a:r>
              <a:rPr kumimoji="1" lang="ja-JP" altLang="en-US" b="1" spc="-90" dirty="0" smtClean="0">
                <a:latin typeface="Meiryo UI" panose="020B0604030504040204" pitchFamily="50" charset="-128"/>
                <a:ea typeface="Meiryo UI" panose="020B0604030504040204" pitchFamily="50" charset="-128"/>
              </a:rPr>
              <a:t>する　</a:t>
            </a:r>
            <a:endParaRPr kumimoji="1" lang="en-US" altLang="ja-JP" b="1" spc="-90"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14964" y="1010921"/>
            <a:ext cx="5500687" cy="830997"/>
          </a:xfrm>
          <a:prstGeom prst="rect">
            <a:avLst/>
          </a:prstGeom>
          <a:noFill/>
        </p:spPr>
        <p:txBody>
          <a:bodyPr wrap="square" rtlCol="0">
            <a:spAutoFit/>
          </a:bodyPr>
          <a:lstStyle/>
          <a:p>
            <a:pPr fontAlgn="t"/>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就学率</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就学前教育プログラムの入学率</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高等</a:t>
            </a:r>
            <a:r>
              <a:rPr kumimoji="1" lang="ja-JP" altLang="ja-JP" sz="1200" dirty="0">
                <a:latin typeface="Meiryo UI" panose="020B0604030504040204" pitchFamily="50" charset="-128"/>
                <a:ea typeface="Meiryo UI" panose="020B0604030504040204" pitchFamily="50" charset="-128"/>
              </a:rPr>
              <a:t>教育を受けた</a:t>
            </a:r>
            <a:r>
              <a:rPr kumimoji="1" lang="en-US" altLang="ja-JP" sz="1200" dirty="0" smtClean="0">
                <a:latin typeface="Meiryo UI" panose="020B0604030504040204" pitchFamily="50" charset="-128"/>
                <a:ea typeface="Meiryo UI" panose="020B0604030504040204" pitchFamily="50" charset="-128"/>
              </a:rPr>
              <a:t>25〜34</a:t>
            </a:r>
            <a:r>
              <a:rPr kumimoji="1" lang="ja-JP" altLang="ja-JP" sz="1200" dirty="0">
                <a:latin typeface="Meiryo UI" panose="020B0604030504040204" pitchFamily="50" charset="-128"/>
                <a:ea typeface="Meiryo UI" panose="020B0604030504040204" pitchFamily="50" charset="-128"/>
              </a:rPr>
              <a:t>歳の人口（％</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t"/>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学習到達度調査の</a:t>
            </a:r>
            <a:r>
              <a:rPr kumimoji="1" lang="ja-JP" altLang="ja-JP" sz="1200" dirty="0" smtClean="0">
                <a:latin typeface="Meiryo UI" panose="020B0604030504040204" pitchFamily="50" charset="-128"/>
                <a:ea typeface="Meiryo UI" panose="020B0604030504040204" pitchFamily="50" charset="-128"/>
              </a:rPr>
              <a:t>スコア</a:t>
            </a:r>
            <a:r>
              <a:rPr kumimoji="1" lang="ja-JP" altLang="ja-JP"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0-600</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等</a:t>
            </a:r>
            <a:endParaRPr kumimoji="1" lang="en-US" altLang="ja-JP"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14964" y="699360"/>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0" name="グラフ 29"/>
          <p:cNvGraphicFramePr>
            <a:graphicFrameLocks noGrp="1"/>
          </p:cNvGraphicFramePr>
          <p:nvPr>
            <p:extLst/>
          </p:nvPr>
        </p:nvGraphicFramePr>
        <p:xfrm>
          <a:off x="65420" y="2441159"/>
          <a:ext cx="6170612" cy="3873916"/>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直線コネクタ 31"/>
          <p:cNvCxnSpPr/>
          <p:nvPr/>
        </p:nvCxnSpPr>
        <p:spPr>
          <a:xfrm>
            <a:off x="611053" y="3678407"/>
            <a:ext cx="5408015" cy="65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91637" y="2142180"/>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969547" y="590454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5" name="正方形/長方形 34"/>
          <p:cNvSpPr/>
          <p:nvPr/>
        </p:nvSpPr>
        <p:spPr>
          <a:xfrm>
            <a:off x="3620898" y="5885010"/>
            <a:ext cx="118589" cy="3128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436374" y="2632175"/>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817492" y="263127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48.6</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26336" y="261802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62.4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54914" y="344498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854914" y="4034424"/>
            <a:ext cx="2215240" cy="194501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小中学校登校者割合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歳未満の入院者割合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保育園登園割合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人口当たりの職業訓練費</a:t>
            </a:r>
          </a:p>
          <a:p>
            <a:pPr marL="101600">
              <a:lnSpc>
                <a:spcPts val="900"/>
              </a:lnSpc>
            </a:pPr>
            <a:r>
              <a:rPr kumimoji="1" lang="ja-JP" altLang="en-US" sz="800" dirty="0">
                <a:latin typeface="Meiryo UI" panose="020B0604030504040204" pitchFamily="50" charset="-128"/>
                <a:ea typeface="Meiryo UI" panose="020B0604030504040204" pitchFamily="50" charset="-128"/>
              </a:rPr>
              <a:t>〇　コンピューター</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台当たりの生徒数</a:t>
            </a:r>
          </a:p>
          <a:p>
            <a:pPr marL="101600">
              <a:lnSpc>
                <a:spcPts val="900"/>
              </a:lnSpc>
            </a:pPr>
            <a:r>
              <a:rPr kumimoji="1" lang="ja-JP" altLang="en-US" sz="800" dirty="0">
                <a:latin typeface="Meiryo UI" panose="020B0604030504040204" pitchFamily="50" charset="-128"/>
                <a:ea typeface="Meiryo UI" panose="020B0604030504040204" pitchFamily="50" charset="-128"/>
              </a:rPr>
              <a:t>〇　パリティ指数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小学生の国語・数学・理科の平均正答率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中学生の国語・数学・理科の平均正答率</a:t>
            </a:r>
          </a:p>
          <a:p>
            <a:pPr marL="101600">
              <a:lnSpc>
                <a:spcPts val="900"/>
              </a:lnSpc>
            </a:pPr>
            <a:r>
              <a:rPr kumimoji="1" lang="ja-JP" altLang="en-US" sz="800" dirty="0">
                <a:latin typeface="Meiryo UI" panose="020B0604030504040204" pitchFamily="50" charset="-128"/>
                <a:ea typeface="Meiryo UI" panose="020B0604030504040204" pitchFamily="50" charset="-128"/>
              </a:rPr>
              <a:t>〇　学校におけるインターネット接続状況率</a:t>
            </a:r>
          </a:p>
          <a:p>
            <a:pPr marL="101600">
              <a:lnSpc>
                <a:spcPts val="900"/>
              </a:lnSpc>
            </a:pPr>
            <a:r>
              <a:rPr kumimoji="1" lang="ja-JP" altLang="en-US" sz="800" dirty="0">
                <a:latin typeface="Meiryo UI" panose="020B0604030504040204" pitchFamily="50" charset="-128"/>
                <a:ea typeface="Meiryo UI" panose="020B0604030504040204" pitchFamily="50" charset="-128"/>
              </a:rPr>
              <a:t>〇　学校におけるコンピュータの設置状況率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人口当たりの特別支援学校数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小中学校当たりの小中学校のトイレ数</a:t>
            </a:r>
          </a:p>
          <a:p>
            <a:pPr marL="101600">
              <a:lnSpc>
                <a:spcPts val="900"/>
              </a:lnSpc>
            </a:pPr>
            <a:r>
              <a:rPr kumimoji="1" lang="ja-JP" altLang="en-US" sz="800" dirty="0">
                <a:latin typeface="Meiryo UI" panose="020B0604030504040204" pitchFamily="50" charset="-128"/>
                <a:ea typeface="Meiryo UI" panose="020B0604030504040204" pitchFamily="50" charset="-128"/>
              </a:rPr>
              <a:t>〇　都道府県別「教員の</a:t>
            </a:r>
            <a:r>
              <a:rPr kumimoji="1" lang="en-US" altLang="ja-JP" sz="800" dirty="0">
                <a:latin typeface="Meiryo UI" panose="020B0604030504040204" pitchFamily="50" charset="-128"/>
                <a:ea typeface="Meiryo UI" panose="020B0604030504040204" pitchFamily="50" charset="-128"/>
              </a:rPr>
              <a:t>ICT</a:t>
            </a:r>
            <a:r>
              <a:rPr kumimoji="1" lang="ja-JP" altLang="en-US" sz="800" dirty="0">
                <a:latin typeface="Meiryo UI" panose="020B0604030504040204" pitchFamily="50" charset="-128"/>
                <a:ea typeface="Meiryo UI" panose="020B0604030504040204" pitchFamily="50" charset="-128"/>
              </a:rPr>
              <a:t>活用指導力」の状況</a:t>
            </a:r>
          </a:p>
          <a:p>
            <a:pPr marL="101600">
              <a:lnSpc>
                <a:spcPts val="900"/>
              </a:lnSpc>
            </a:pPr>
            <a:endParaRPr kumimoji="1" lang="ja-JP" altLang="en-US" sz="800" dirty="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113524" y="2519001"/>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54.4</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202964" y="70679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19</a:t>
            </a:fld>
            <a:endParaRPr kumimoji="1" lang="ja-JP" altLang="en-US"/>
          </a:p>
        </p:txBody>
      </p:sp>
      <p:pic>
        <p:nvPicPr>
          <p:cNvPr id="24" name="図 23"/>
          <p:cNvPicPr>
            <a:picLocks noChangeAspect="1"/>
          </p:cNvPicPr>
          <p:nvPr/>
        </p:nvPicPr>
        <p:blipFill>
          <a:blip r:embed="rId3"/>
          <a:stretch>
            <a:fillRect/>
          </a:stretch>
        </p:blipFill>
        <p:spPr>
          <a:xfrm>
            <a:off x="8586023" y="655209"/>
            <a:ext cx="1075350" cy="1080000"/>
          </a:xfrm>
          <a:prstGeom prst="rect">
            <a:avLst/>
          </a:prstGeom>
        </p:spPr>
      </p:pic>
      <p:sp>
        <p:nvSpPr>
          <p:cNvPr id="26" name="テキスト ボックス 25"/>
          <p:cNvSpPr txBox="1"/>
          <p:nvPr/>
        </p:nvSpPr>
        <p:spPr>
          <a:xfrm>
            <a:off x="4234683" y="1362925"/>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9624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932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20</a:t>
            </a:fld>
            <a:endParaRPr kumimoji="1" lang="ja-JP" altLang="en-US"/>
          </a:p>
        </p:txBody>
      </p:sp>
      <p:grpSp>
        <p:nvGrpSpPr>
          <p:cNvPr id="12" name="グループ化 11"/>
          <p:cNvGrpSpPr/>
          <p:nvPr/>
        </p:nvGrpSpPr>
        <p:grpSpPr>
          <a:xfrm>
            <a:off x="6391565" y="5535713"/>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4100593035"/>
              </p:ext>
            </p:extLst>
          </p:nvPr>
        </p:nvGraphicFramePr>
        <p:xfrm>
          <a:off x="5835952" y="795667"/>
          <a:ext cx="396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237000" y="6148499"/>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480418798"/>
              </p:ext>
            </p:extLst>
          </p:nvPr>
        </p:nvGraphicFramePr>
        <p:xfrm>
          <a:off x="237600" y="1026000"/>
          <a:ext cx="5598350" cy="4624984"/>
        </p:xfrm>
        <a:graphic>
          <a:graphicData uri="http://schemas.openxmlformats.org/drawingml/2006/table">
            <a:tbl>
              <a:tblPr/>
              <a:tblGrid>
                <a:gridCol w="3790324">
                  <a:extLst>
                    <a:ext uri="{9D8B030D-6E8A-4147-A177-3AD203B41FA5}">
                      <a16:colId xmlns:a16="http://schemas.microsoft.com/office/drawing/2014/main" val="3355757631"/>
                    </a:ext>
                  </a:extLst>
                </a:gridCol>
                <a:gridCol w="468344">
                  <a:extLst>
                    <a:ext uri="{9D8B030D-6E8A-4147-A177-3AD203B41FA5}">
                      <a16:colId xmlns:a16="http://schemas.microsoft.com/office/drawing/2014/main" val="3474742179"/>
                    </a:ext>
                  </a:extLst>
                </a:gridCol>
                <a:gridCol w="468344">
                  <a:extLst>
                    <a:ext uri="{9D8B030D-6E8A-4147-A177-3AD203B41FA5}">
                      <a16:colId xmlns:a16="http://schemas.microsoft.com/office/drawing/2014/main" val="1846035974"/>
                    </a:ext>
                  </a:extLst>
                </a:gridCol>
                <a:gridCol w="468344">
                  <a:extLst>
                    <a:ext uri="{9D8B030D-6E8A-4147-A177-3AD203B41FA5}">
                      <a16:colId xmlns:a16="http://schemas.microsoft.com/office/drawing/2014/main" val="2290010603"/>
                    </a:ext>
                  </a:extLst>
                </a:gridCol>
                <a:gridCol w="402994">
                  <a:extLst>
                    <a:ext uri="{9D8B030D-6E8A-4147-A177-3AD203B41FA5}">
                      <a16:colId xmlns:a16="http://schemas.microsoft.com/office/drawing/2014/main" val="188145565"/>
                    </a:ext>
                  </a:extLst>
                </a:gridCol>
              </a:tblGrid>
              <a:tr h="158522">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12216341"/>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7013" marR="7013" marT="701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7013" marR="7013" marT="701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7013" marR="7013" marT="701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1784632"/>
                  </a:ext>
                </a:extLst>
              </a:tr>
              <a:tr h="319033">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①小中学校登校者割合</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小中学校在学者</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不登校者数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小中学校在学者</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1345150"/>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②</a:t>
                      </a: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歳未満の入院者割合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歳未満の入院者数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6860214"/>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③保育園登園割合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保育園の児童数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10555848"/>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④人口当たりの職業訓練費</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職業訓練費</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8833748"/>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⑤コンピューター</a:t>
                      </a: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台当たりの生徒数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生徒数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コンピューター数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62850523"/>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⑥パリティ指数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男子学生</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女子学生</a:t>
                      </a:r>
                      <a:r>
                        <a:rPr lang="en-US" altLang="ja-JP" sz="700" b="0" i="0" u="none" strike="noStrike">
                          <a:solidFill>
                            <a:srgbClr val="000000"/>
                          </a:solidFill>
                          <a:effectLst/>
                          <a:latin typeface="Meiryo UI" panose="020B0604030504040204" pitchFamily="50" charset="-128"/>
                          <a:ea typeface="Meiryo UI" panose="020B0604030504040204" pitchFamily="50" charset="-128"/>
                        </a:rPr>
                        <a:t>) (</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小中学校の男子生徒数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小中学校の女子生徒数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0444894"/>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⑦小学生の国語・数学・理科の平均正答率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61724905"/>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⑧中学生の国語・数学・理科の平均正答率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27.66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04245128"/>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⑨学校におけるインターネット接続状況率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008974"/>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⑩学校におけるコンピュータの設置状況率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6739309"/>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⑪人口当たりの特別支援学校数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特別支援学校数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7186227"/>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⑫小中学校当たりの小中学校のトイレ数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小中学校のトイレ数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3427910"/>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⑬都道府県別「教員の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ICT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活用指導力」の状況</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「わりとできる」若しくは「ややできる」と回答した教員の割合の大項目別平均</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46998818"/>
                  </a:ext>
                </a:extLst>
              </a:tr>
            </a:tbl>
          </a:graphicData>
        </a:graphic>
      </p:graphicFrame>
      <p:sp>
        <p:nvSpPr>
          <p:cNvPr id="18" name="テキスト ボックス 17"/>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1521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p:cNvSpPr txBox="1"/>
          <p:nvPr/>
        </p:nvSpPr>
        <p:spPr>
          <a:xfrm>
            <a:off x="237000" y="636236"/>
            <a:ext cx="3443669" cy="276422"/>
          </a:xfrm>
          <a:prstGeom prst="rect">
            <a:avLst/>
          </a:prstGeom>
          <a:solidFill>
            <a:schemeClr val="bg1"/>
          </a:solidFill>
          <a:ln w="19050">
            <a:solidFill>
              <a:schemeClr val="tx1"/>
            </a:solidFill>
          </a:ln>
        </p:spPr>
        <p:txBody>
          <a:bodyPr wrap="square" rtlCol="0">
            <a:spAutoFit/>
          </a:bodyPr>
          <a:lstStyle/>
          <a:p>
            <a:pPr lvl="0">
              <a:lnSpc>
                <a:spcPts val="1400"/>
              </a:lnSpc>
              <a:defRPr/>
            </a:pPr>
            <a:r>
              <a:rPr lang="ja-JP" altLang="en-US" sz="1400" b="1" dirty="0">
                <a:solidFill>
                  <a:prstClr val="black"/>
                </a:solidFill>
              </a:rPr>
              <a:t>小</a:t>
            </a:r>
            <a:r>
              <a:rPr lang="ja-JP" altLang="en-US" sz="1400" b="1" dirty="0" smtClean="0">
                <a:solidFill>
                  <a:prstClr val="black"/>
                </a:solidFill>
              </a:rPr>
              <a:t>学生</a:t>
            </a:r>
            <a:r>
              <a:rPr lang="ja-JP" altLang="en-US" sz="1400" b="1" dirty="0">
                <a:solidFill>
                  <a:prstClr val="black"/>
                </a:solidFill>
              </a:rPr>
              <a:t>の全国学力・学習状況調査正答率</a:t>
            </a:r>
          </a:p>
        </p:txBody>
      </p:sp>
      <p:graphicFrame>
        <p:nvGraphicFramePr>
          <p:cNvPr id="23" name="グラフ 22"/>
          <p:cNvGraphicFramePr>
            <a:graphicFrameLocks/>
          </p:cNvGraphicFramePr>
          <p:nvPr>
            <p:extLst/>
          </p:nvPr>
        </p:nvGraphicFramePr>
        <p:xfrm>
          <a:off x="279084" y="1083425"/>
          <a:ext cx="4301585"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4" name="テキスト ボックス 23"/>
          <p:cNvSpPr txBox="1"/>
          <p:nvPr/>
        </p:nvSpPr>
        <p:spPr>
          <a:xfrm>
            <a:off x="2455091" y="1158917"/>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58.2%</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1254066" y="1150304"/>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63.0%</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1993618" y="1158917"/>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57.8%</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p:cNvSpPr txBox="1"/>
          <p:nvPr/>
        </p:nvSpPr>
        <p:spPr>
          <a:xfrm>
            <a:off x="3656117" y="1043964"/>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60.4%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V="1">
            <a:off x="664459" y="2043269"/>
            <a:ext cx="3916210" cy="952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79084" y="892439"/>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1" name="テキスト ボックス 30"/>
          <p:cNvSpPr txBox="1"/>
          <p:nvPr/>
        </p:nvSpPr>
        <p:spPr>
          <a:xfrm>
            <a:off x="948212" y="3309868"/>
            <a:ext cx="376501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：国立教育政策研究所「平成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　全国学力・学習状況調査　調査結果</a:t>
            </a:r>
            <a:r>
              <a:rPr kumimoji="1" lang="ja-JP" altLang="en-US" sz="800" dirty="0" smtClean="0">
                <a:latin typeface="Meiryo UI" panose="020B0604030504040204" pitchFamily="50" charset="-128"/>
                <a:ea typeface="Meiryo UI" panose="020B0604030504040204" pitchFamily="50" charset="-128"/>
              </a:rPr>
              <a:t>資料」 </a:t>
            </a:r>
            <a:endParaRPr kumimoji="1" lang="en-US" altLang="ja-JP" sz="8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134229" y="636236"/>
            <a:ext cx="3442971" cy="276807"/>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0" lang="ja-JP" altLang="en-US" sz="1400" b="1" i="0" u="none" strike="noStrike" kern="1200" cap="none" spc="0" normalizeH="0" baseline="0" noProof="0" dirty="0" smtClean="0">
                <a:ln>
                  <a:noFill/>
                </a:ln>
                <a:solidFill>
                  <a:prstClr val="black"/>
                </a:solidFill>
                <a:effectLst/>
                <a:uLnTx/>
                <a:uFillTx/>
                <a:latin typeface="Calibri"/>
                <a:ea typeface="游ゴシック" panose="020B0400000000000000" pitchFamily="50" charset="-128"/>
              </a:rPr>
              <a:t>中学生</a:t>
            </a:r>
            <a:r>
              <a:rPr lang="ja-JP" altLang="en-US" sz="1400" b="1" dirty="0">
                <a:solidFill>
                  <a:prstClr val="black"/>
                </a:solidFill>
              </a:rPr>
              <a:t>の全国学力・学習状況</a:t>
            </a:r>
            <a:r>
              <a:rPr lang="ja-JP" altLang="en-US" sz="1400" b="1" dirty="0" smtClean="0">
                <a:solidFill>
                  <a:prstClr val="black"/>
                </a:solidFill>
              </a:rPr>
              <a:t>調査正答率</a:t>
            </a:r>
            <a:endParaRPr kumimoji="0" lang="ja-JP" altLang="en-US" sz="1400" b="1" i="0" u="none" strike="noStrike" kern="1200" cap="none" spc="0" normalizeH="0" baseline="0" noProof="0" dirty="0" smtClean="0">
              <a:ln>
                <a:noFill/>
              </a:ln>
              <a:solidFill>
                <a:prstClr val="black"/>
              </a:solidFill>
              <a:effectLst/>
              <a:uLnTx/>
              <a:uFillTx/>
              <a:latin typeface="Calibri"/>
              <a:ea typeface="游ゴシック" panose="020B0400000000000000" pitchFamily="50" charset="-128"/>
            </a:endParaRPr>
          </a:p>
        </p:txBody>
      </p:sp>
      <p:graphicFrame>
        <p:nvGraphicFramePr>
          <p:cNvPr id="32" name="グラフ 31"/>
          <p:cNvGraphicFramePr>
            <a:graphicFrameLocks/>
          </p:cNvGraphicFramePr>
          <p:nvPr>
            <p:extLst/>
          </p:nvPr>
        </p:nvGraphicFramePr>
        <p:xfrm>
          <a:off x="5134229" y="1080718"/>
          <a:ext cx="4301585"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33" name="テキスト ボックス 32"/>
          <p:cNvSpPr txBox="1"/>
          <p:nvPr/>
        </p:nvSpPr>
        <p:spPr>
          <a:xfrm>
            <a:off x="7274974" y="946629"/>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61.8%</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a:off x="6139121" y="947201"/>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64.2</a:t>
            </a:r>
            <a:r>
              <a:rPr lang="ja-JP" altLang="en-US" sz="800" dirty="0" smtClean="0"/>
              <a:t> </a:t>
            </a:r>
            <a:r>
              <a:rPr lang="en-US" altLang="ja-JP" sz="800" dirty="0" smtClean="0"/>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6794448" y="946915"/>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j-lt"/>
                <a:ea typeface="Meiryo UI" panose="020B0604030504040204" pitchFamily="50" charset="-128"/>
              </a:rPr>
              <a:t>（</a:t>
            </a:r>
            <a:r>
              <a:rPr kumimoji="1" lang="en-US" altLang="ja-JP" sz="800" dirty="0" smtClean="0">
                <a:solidFill>
                  <a:prstClr val="black"/>
                </a:solidFill>
                <a:ea typeface="Meiryo UI" panose="020B0604030504040204" pitchFamily="50" charset="-128"/>
              </a:rPr>
              <a:t>64.6%</a:t>
            </a:r>
            <a:r>
              <a:rPr kumimoji="1" lang="ja-JP" altLang="en-US" sz="800" b="0" i="0" u="none" strike="noStrike" kern="1200" cap="none" spc="0" normalizeH="0" baseline="0" noProof="0" dirty="0" smtClean="0">
                <a:ln>
                  <a:noFill/>
                </a:ln>
                <a:solidFill>
                  <a:prstClr val="black"/>
                </a:solidFill>
                <a:effectLst/>
                <a:uLnTx/>
                <a:uFillTx/>
                <a:latin typeface="+mj-lt"/>
                <a:ea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j-lt"/>
              <a:ea typeface="Meiryo UI" panose="020B0604030504040204" pitchFamily="50" charset="-128"/>
            </a:endParaRPr>
          </a:p>
        </p:txBody>
      </p:sp>
      <p:sp>
        <p:nvSpPr>
          <p:cNvPr id="36" name="テキスト ボックス 35"/>
          <p:cNvSpPr txBox="1"/>
          <p:nvPr/>
        </p:nvSpPr>
        <p:spPr>
          <a:xfrm>
            <a:off x="5844743" y="3332941"/>
            <a:ext cx="376501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：国立教育政策研究所「平成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　全国学力・学習状況調査　調査結果</a:t>
            </a:r>
            <a:r>
              <a:rPr kumimoji="1" lang="ja-JP" altLang="en-US" sz="800" dirty="0" smtClean="0">
                <a:latin typeface="Meiryo UI" panose="020B0604030504040204" pitchFamily="50" charset="-128"/>
                <a:ea typeface="Meiryo UI" panose="020B0604030504040204" pitchFamily="50" charset="-128"/>
              </a:rPr>
              <a:t>資料」 </a:t>
            </a:r>
            <a:endParaRPr kumimoji="1" lang="en-US" altLang="ja-JP" sz="8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8582321" y="988495"/>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63.3%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8" name="直線コネクタ 37"/>
          <p:cNvCxnSpPr/>
          <p:nvPr/>
        </p:nvCxnSpPr>
        <p:spPr>
          <a:xfrm flipV="1">
            <a:off x="5593286" y="1864108"/>
            <a:ext cx="3780000" cy="952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109677" y="927255"/>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21</a:t>
            </a:fld>
            <a:endParaRPr kumimoji="1" lang="ja-JP" altLang="en-US"/>
          </a:p>
        </p:txBody>
      </p:sp>
    </p:spTree>
    <p:extLst>
      <p:ext uri="{BB962C8B-B14F-4D97-AF65-F5344CB8AC3E}">
        <p14:creationId xmlns:p14="http://schemas.microsoft.com/office/powerpoint/2010/main" val="1898482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「ゴール４」の到達点について（検証まとめ）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4"/>
            <a:ext cx="8772525" cy="3979755"/>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ゴール４」</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して取組みの順調な進捗が認められており、特に改善が求められる指標は無い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a:solidFill>
                  <a:schemeClr val="tx1"/>
                </a:solidFill>
                <a:latin typeface="Meiryo UI" panose="020B0604030504040204" pitchFamily="50" charset="-128"/>
                <a:ea typeface="Meiryo UI" panose="020B0604030504040204" pitchFamily="50" charset="-128"/>
              </a:rPr>
              <a:t>。また</a:t>
            </a:r>
            <a:r>
              <a:rPr kumimoji="1" lang="ja-JP" altLang="en-US" dirty="0" smtClean="0">
                <a:solidFill>
                  <a:schemeClr val="tx1"/>
                </a:solidFill>
                <a:latin typeface="Meiryo UI" panose="020B0604030504040204" pitchFamily="50" charset="-128"/>
                <a:ea typeface="Meiryo UI" panose="020B0604030504040204" pitchFamily="50" charset="-128"/>
              </a:rPr>
              <a:t>、「小中学校</a:t>
            </a:r>
            <a:r>
              <a:rPr kumimoji="1" lang="ja-JP" altLang="en-US" dirty="0">
                <a:solidFill>
                  <a:schemeClr val="tx1"/>
                </a:solidFill>
                <a:latin typeface="Meiryo UI" panose="020B0604030504040204" pitchFamily="50" charset="-128"/>
                <a:ea typeface="Meiryo UI" panose="020B0604030504040204" pitchFamily="50" charset="-128"/>
              </a:rPr>
              <a:t>の登校者割合」</a:t>
            </a:r>
            <a:r>
              <a:rPr kumimoji="1" lang="ja-JP" altLang="en-US" dirty="0" smtClean="0">
                <a:solidFill>
                  <a:schemeClr val="tx1"/>
                </a:solidFill>
                <a:latin typeface="Meiryo UI" panose="020B0604030504040204" pitchFamily="50" charset="-128"/>
                <a:ea typeface="Meiryo UI" panose="020B0604030504040204" pitchFamily="50" charset="-128"/>
              </a:rPr>
              <a:t>や「５歳未満の入院者割合」、「保育園登園割合」、「小中学校の国語・数学・理科の平均正答率」、「人口</a:t>
            </a:r>
            <a:r>
              <a:rPr kumimoji="1" lang="ja-JP" altLang="en-US" dirty="0">
                <a:solidFill>
                  <a:schemeClr val="tx1"/>
                </a:solidFill>
                <a:latin typeface="Meiryo UI" panose="020B0604030504040204" pitchFamily="50" charset="-128"/>
                <a:ea typeface="Meiryo UI" panose="020B0604030504040204" pitchFamily="50" charset="-128"/>
              </a:rPr>
              <a:t>当たりの特別支援学校数」</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b="1" u="sng" dirty="0" smtClean="0">
                <a:solidFill>
                  <a:schemeClr val="tx1"/>
                </a:solidFill>
                <a:latin typeface="Meiryo UI" panose="020B0604030504040204" pitchFamily="50" charset="-128"/>
                <a:ea typeface="Meiryo UI" panose="020B0604030504040204" pitchFamily="50" charset="-128"/>
              </a:rPr>
              <a:t>改善</a:t>
            </a:r>
            <a:r>
              <a:rPr kumimoji="1" lang="ja-JP" altLang="en-US" b="1" u="sng" dirty="0">
                <a:solidFill>
                  <a:schemeClr val="tx1"/>
                </a:solidFill>
                <a:latin typeface="Meiryo UI" panose="020B0604030504040204" pitchFamily="50" charset="-128"/>
                <a:ea typeface="Meiryo UI" panose="020B0604030504040204" pitchFamily="50" charset="-128"/>
              </a:rPr>
              <a:t>が必要な個別指標の割合が高く</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関連指標</a:t>
            </a:r>
            <a:r>
              <a:rPr kumimoji="1" lang="ja-JP" altLang="en-US" b="1" u="sng" dirty="0" smtClean="0">
                <a:solidFill>
                  <a:schemeClr val="tx1"/>
                </a:solidFill>
                <a:latin typeface="Meiryo UI" panose="020B0604030504040204" pitchFamily="50" charset="-128"/>
                <a:ea typeface="Meiryo UI" panose="020B0604030504040204" pitchFamily="50" charset="-128"/>
              </a:rPr>
              <a:t>でもある「</a:t>
            </a:r>
            <a:r>
              <a:rPr kumimoji="1" lang="ja-JP" altLang="en-US" b="1" u="sng" dirty="0">
                <a:solidFill>
                  <a:schemeClr val="tx1"/>
                </a:solidFill>
                <a:latin typeface="Meiryo UI" panose="020B0604030504040204" pitchFamily="50" charset="-128"/>
                <a:ea typeface="Meiryo UI" panose="020B0604030504040204" pitchFamily="50" charset="-128"/>
              </a:rPr>
              <a:t>小中学校の国語・数学・理科の平均正答率</a:t>
            </a:r>
            <a:r>
              <a:rPr kumimoji="1" lang="ja-JP" altLang="en-US" b="1" u="sng"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も</a:t>
            </a:r>
            <a:r>
              <a:rPr kumimoji="1" lang="ja-JP" altLang="en-US" b="1" u="sng" dirty="0" smtClean="0">
                <a:solidFill>
                  <a:schemeClr val="tx1"/>
                </a:solidFill>
                <a:latin typeface="Meiryo UI" panose="020B0604030504040204" pitchFamily="50" charset="-128"/>
                <a:ea typeface="Meiryo UI" panose="020B0604030504040204" pitchFamily="50" charset="-128"/>
              </a:rPr>
              <a:t>正答率も順位が低い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「ゴール４」</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22</a:t>
            </a:fld>
            <a:endParaRPr kumimoji="1" lang="ja-JP" altLang="en-US"/>
          </a:p>
        </p:txBody>
      </p:sp>
    </p:spTree>
    <p:extLst>
      <p:ext uri="{BB962C8B-B14F-4D97-AF65-F5344CB8AC3E}">
        <p14:creationId xmlns:p14="http://schemas.microsoft.com/office/powerpoint/2010/main" val="2447927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ゴール５　ジェンダー</a:t>
            </a:r>
            <a:r>
              <a:rPr kumimoji="1" lang="ja-JP" altLang="en-US" b="1" dirty="0">
                <a:latin typeface="Meiryo UI" panose="020B0604030504040204" pitchFamily="50" charset="-128"/>
                <a:ea typeface="Meiryo UI" panose="020B0604030504040204" pitchFamily="50" charset="-128"/>
              </a:rPr>
              <a:t>の平等を達成し、すべての女性と女児のエンパワーメントを</a:t>
            </a:r>
            <a:r>
              <a:rPr kumimoji="1" lang="ja-JP" altLang="en-US" b="1" dirty="0" smtClean="0">
                <a:latin typeface="Meiryo UI" panose="020B0604030504040204" pitchFamily="50" charset="-128"/>
                <a:ea typeface="Meiryo UI" panose="020B0604030504040204" pitchFamily="50" charset="-128"/>
              </a:rPr>
              <a:t>図る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78343" y="1017463"/>
            <a:ext cx="4731232" cy="938719"/>
          </a:xfrm>
          <a:prstGeom prst="rect">
            <a:avLst/>
          </a:prstGeom>
          <a:noFill/>
        </p:spPr>
        <p:txBody>
          <a:bodyPr wrap="square" rtlCol="0">
            <a:spAutoFit/>
          </a:bodyPr>
          <a:lstStyle/>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D</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a:t>
            </a:r>
            <a:r>
              <a:rPr kumimoji="1" lang="ja-JP" altLang="ja-JP" sz="1100" dirty="0" smtClean="0">
                <a:latin typeface="Meiryo UI" panose="020B0604030504040204" pitchFamily="50" charset="-128"/>
                <a:ea typeface="Meiryo UI" panose="020B0604030504040204" pitchFamily="50" charset="-128"/>
              </a:rPr>
              <a:t>男女</a:t>
            </a:r>
            <a:r>
              <a:rPr kumimoji="1" lang="ja-JP" altLang="en-US" sz="1100" dirty="0" smtClean="0">
                <a:latin typeface="Meiryo UI" panose="020B0604030504040204" pitchFamily="50" charset="-128"/>
                <a:ea typeface="Meiryo UI" panose="020B0604030504040204" pitchFamily="50" charset="-128"/>
              </a:rPr>
              <a:t>間</a:t>
            </a:r>
            <a:r>
              <a:rPr kumimoji="1" lang="ja-JP" altLang="ja-JP" sz="1100" dirty="0" smtClean="0">
                <a:latin typeface="Meiryo UI" panose="020B0604030504040204" pitchFamily="50" charset="-128"/>
                <a:ea typeface="Meiryo UI" panose="020B0604030504040204" pitchFamily="50" charset="-128"/>
              </a:rPr>
              <a:t>賃金差</a:t>
            </a:r>
            <a:endParaRPr kumimoji="1" lang="en-US" altLang="ja-JP" sz="1100" dirty="0" smtClean="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男性と比べた女性の</a:t>
            </a:r>
            <a:r>
              <a:rPr kumimoji="1" lang="ja-JP" altLang="ja-JP" sz="1100" dirty="0" smtClean="0">
                <a:latin typeface="Meiryo UI" panose="020B0604030504040204" pitchFamily="50" charset="-128"/>
                <a:ea typeface="Meiryo UI" panose="020B0604030504040204" pitchFamily="50" charset="-128"/>
              </a:rPr>
              <a:t>労働力</a:t>
            </a:r>
            <a:r>
              <a:rPr kumimoji="1" lang="ja-JP" altLang="ja-JP" sz="1100" dirty="0">
                <a:latin typeface="Meiryo UI" panose="020B0604030504040204" pitchFamily="50" charset="-128"/>
                <a:ea typeface="Meiryo UI" panose="020B0604030504040204" pitchFamily="50" charset="-128"/>
              </a:rPr>
              <a:t>参加率（％</a:t>
            </a:r>
            <a:r>
              <a:rPr kumimoji="1" lang="ja-JP" altLang="ja-JP"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D</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国</a:t>
            </a:r>
            <a:r>
              <a:rPr kumimoji="1" lang="ja-JP" altLang="ja-JP" sz="1100" dirty="0" smtClean="0">
                <a:latin typeface="Meiryo UI" panose="020B0604030504040204" pitchFamily="50" charset="-128"/>
                <a:ea typeface="Meiryo UI" panose="020B0604030504040204" pitchFamily="50" charset="-128"/>
              </a:rPr>
              <a:t>会</a:t>
            </a:r>
            <a:r>
              <a:rPr kumimoji="1" lang="ja-JP" altLang="en-US" sz="1100" dirty="0" smtClean="0">
                <a:latin typeface="Meiryo UI" panose="020B0604030504040204" pitchFamily="50" charset="-128"/>
                <a:ea typeface="Meiryo UI" panose="020B0604030504040204" pitchFamily="50" charset="-128"/>
              </a:rPr>
              <a:t>におけ</a:t>
            </a:r>
            <a:r>
              <a:rPr kumimoji="1" lang="ja-JP" altLang="en-US" sz="1100" dirty="0">
                <a:latin typeface="Meiryo UI" panose="020B0604030504040204" pitchFamily="50" charset="-128"/>
                <a:ea typeface="Meiryo UI" panose="020B0604030504040204" pitchFamily="50" charset="-128"/>
              </a:rPr>
              <a:t>る</a:t>
            </a:r>
            <a:r>
              <a:rPr kumimoji="1" lang="ja-JP" altLang="ja-JP" sz="1100" dirty="0" smtClean="0">
                <a:latin typeface="Meiryo UI" panose="020B0604030504040204" pitchFamily="50" charset="-128"/>
                <a:ea typeface="Meiryo UI" panose="020B0604030504040204" pitchFamily="50" charset="-128"/>
              </a:rPr>
              <a:t>女性</a:t>
            </a:r>
            <a:r>
              <a:rPr kumimoji="1" lang="ja-JP" altLang="en-US" sz="1100" dirty="0" smtClean="0">
                <a:latin typeface="Meiryo UI" panose="020B0604030504040204" pitchFamily="50" charset="-128"/>
                <a:ea typeface="Meiryo UI" panose="020B0604030504040204" pitchFamily="50" charset="-128"/>
              </a:rPr>
              <a:t>議員の</a:t>
            </a:r>
            <a:r>
              <a:rPr kumimoji="1" lang="ja-JP" altLang="ja-JP" sz="1100" dirty="0" smtClean="0">
                <a:latin typeface="Meiryo UI" panose="020B0604030504040204" pitchFamily="50" charset="-128"/>
                <a:ea typeface="Meiryo UI" panose="020B0604030504040204" pitchFamily="50" charset="-128"/>
              </a:rPr>
              <a:t>議席</a:t>
            </a:r>
            <a:r>
              <a:rPr kumimoji="1" lang="ja-JP" altLang="ja-JP" sz="1100" dirty="0">
                <a:latin typeface="Meiryo UI" panose="020B0604030504040204" pitchFamily="50" charset="-128"/>
                <a:ea typeface="Meiryo UI" panose="020B0604030504040204" pitchFamily="50" charset="-128"/>
              </a:rPr>
              <a:t>（％</a:t>
            </a:r>
            <a:r>
              <a:rPr kumimoji="1" lang="ja-JP" altLang="ja-JP"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D</a:t>
            </a:r>
            <a:r>
              <a:rPr kumimoji="1" lang="ja-JP" altLang="en-US" sz="1100" dirty="0" smtClean="0">
                <a:latin typeface="Meiryo UI" panose="020B0604030504040204" pitchFamily="50" charset="-128"/>
                <a:ea typeface="Meiryo UI" panose="020B0604030504040204" pitchFamily="50" charset="-128"/>
              </a:rPr>
              <a:t>」　無賃労働に割く時間の男女差（分</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日）</a:t>
            </a:r>
            <a:endParaRPr lang="ja-JP" altLang="ja-JP" sz="1100" dirty="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25</a:t>
            </a:r>
            <a:r>
              <a:rPr lang="ja-JP" altLang="en-US" sz="1100" dirty="0" smtClean="0">
                <a:latin typeface="Meiryo UI" panose="020B0604030504040204" pitchFamily="50" charset="-128"/>
                <a:ea typeface="Meiryo UI" panose="020B0604030504040204" pitchFamily="50" charset="-128"/>
              </a:rPr>
              <a:t>歳以上の</a:t>
            </a:r>
            <a:r>
              <a:rPr kumimoji="1" lang="ja-JP" altLang="ja-JP" sz="1100" dirty="0" smtClean="0">
                <a:latin typeface="Meiryo UI" panose="020B0604030504040204" pitchFamily="50" charset="-128"/>
                <a:ea typeface="Meiryo UI" panose="020B0604030504040204" pitchFamily="50" charset="-128"/>
              </a:rPr>
              <a:t>平均学歴</a:t>
            </a:r>
            <a:r>
              <a:rPr kumimoji="1" lang="ja-JP" altLang="en-US" sz="1100" dirty="0" smtClean="0">
                <a:latin typeface="Meiryo UI" panose="020B0604030504040204" pitchFamily="50" charset="-128"/>
                <a:ea typeface="Meiryo UI" panose="020B0604030504040204" pitchFamily="50" charset="-128"/>
              </a:rPr>
              <a:t>の男女差</a:t>
            </a:r>
            <a:r>
              <a:rPr kumimoji="1" lang="ja-JP" altLang="ja-JP" sz="1100" dirty="0" smtClean="0">
                <a:latin typeface="Meiryo UI" panose="020B0604030504040204" pitchFamily="50" charset="-128"/>
                <a:ea typeface="Meiryo UI" panose="020B0604030504040204" pitchFamily="50" charset="-128"/>
              </a:rPr>
              <a:t>（</a:t>
            </a:r>
            <a:r>
              <a:rPr kumimoji="1" lang="ja-JP" altLang="ja-JP" sz="1100" dirty="0">
                <a:latin typeface="Meiryo UI" panose="020B0604030504040204" pitchFamily="50" charset="-128"/>
                <a:ea typeface="Meiryo UI" panose="020B0604030504040204" pitchFamily="50" charset="-128"/>
              </a:rPr>
              <a:t>％</a:t>
            </a:r>
            <a:r>
              <a:rPr kumimoji="1" lang="ja-JP"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等</a:t>
            </a:r>
            <a:endParaRPr lang="ja-JP" altLang="ja-JP" sz="11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5728" y="705029"/>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304800" y="2697580"/>
          <a:ext cx="6191250" cy="3863558"/>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直線コネクタ 29"/>
          <p:cNvCxnSpPr/>
          <p:nvPr/>
        </p:nvCxnSpPr>
        <p:spPr>
          <a:xfrm flipV="1">
            <a:off x="580612" y="4000600"/>
            <a:ext cx="5834951" cy="1583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872" y="2289376"/>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128496" y="6187633"/>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18988" y="6120846"/>
            <a:ext cx="103308" cy="3382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471487" y="2946485"/>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47.0</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961027" y="2946485"/>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60.1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45650" y="2916812"/>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41.1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94583" y="3774631"/>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81928" y="4458364"/>
            <a:ext cx="2827528" cy="148334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特定事業主行動計画に基づく取組の実施状況の公表有無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人口当たりの配偶者からの暴力相談件数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女性人口当たりの強制わいせつの認知数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18</a:t>
            </a:r>
            <a:r>
              <a:rPr kumimoji="1" lang="ja-JP" altLang="en-US" sz="800" dirty="0">
                <a:latin typeface="Meiryo UI" panose="020B0604030504040204" pitchFamily="50" charset="-128"/>
                <a:ea typeface="Meiryo UI" panose="020B0604030504040204" pitchFamily="50" charset="-128"/>
              </a:rPr>
              <a:t>歳未満で結婚した女性の割合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家事に従事する人の割合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都道府県議会議員の女性の割合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役員の女性の割合</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役員の女性</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役員の人数</a:t>
            </a:r>
            <a:r>
              <a:rPr kumimoji="1" lang="en-US" altLang="ja-JP" sz="800" dirty="0">
                <a:latin typeface="Meiryo UI" panose="020B0604030504040204" pitchFamily="50" charset="-128"/>
                <a:ea typeface="Meiryo UI" panose="020B0604030504040204" pitchFamily="50" charset="-128"/>
              </a:rPr>
              <a:t>)</a:t>
            </a:r>
          </a:p>
          <a:p>
            <a:pPr marL="101600">
              <a:lnSpc>
                <a:spcPts val="900"/>
              </a:lnSpc>
            </a:pPr>
            <a:r>
              <a:rPr kumimoji="1" lang="ja-JP" altLang="en-US" sz="800" dirty="0">
                <a:latin typeface="Meiryo UI" panose="020B0604030504040204" pitchFamily="50" charset="-128"/>
                <a:ea typeface="Meiryo UI" panose="020B0604030504040204" pitchFamily="50" charset="-128"/>
              </a:rPr>
              <a:t>〇　農業に従事している女性の割合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携帯電話利用割合</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457964" y="2732146"/>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55.7</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39732" y="70192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23</a:t>
            </a:fld>
            <a:endParaRPr kumimoji="1" lang="ja-JP" altLang="en-US"/>
          </a:p>
        </p:txBody>
      </p:sp>
      <p:pic>
        <p:nvPicPr>
          <p:cNvPr id="25" name="図 24"/>
          <p:cNvPicPr>
            <a:picLocks noChangeAspect="1"/>
          </p:cNvPicPr>
          <p:nvPr/>
        </p:nvPicPr>
        <p:blipFill>
          <a:blip r:embed="rId4"/>
          <a:stretch>
            <a:fillRect/>
          </a:stretch>
        </p:blipFill>
        <p:spPr>
          <a:xfrm>
            <a:off x="8565900" y="701929"/>
            <a:ext cx="1080000" cy="1080000"/>
          </a:xfrm>
          <a:prstGeom prst="rect">
            <a:avLst/>
          </a:prstGeom>
        </p:spPr>
      </p:pic>
      <p:sp>
        <p:nvSpPr>
          <p:cNvPr id="26" name="テキスト ボックス 25"/>
          <p:cNvSpPr txBox="1"/>
          <p:nvPr/>
        </p:nvSpPr>
        <p:spPr>
          <a:xfrm>
            <a:off x="3818988" y="1466331"/>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1934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24</a:t>
            </a:fld>
            <a:endParaRPr kumimoji="1" lang="ja-JP" altLang="en-US"/>
          </a:p>
        </p:txBody>
      </p:sp>
      <p:grpSp>
        <p:nvGrpSpPr>
          <p:cNvPr id="12" name="グループ化 11"/>
          <p:cNvGrpSpPr/>
          <p:nvPr/>
        </p:nvGrpSpPr>
        <p:grpSpPr>
          <a:xfrm>
            <a:off x="6272213" y="5493752"/>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393975479"/>
              </p:ext>
            </p:extLst>
          </p:nvPr>
        </p:nvGraphicFramePr>
        <p:xfrm>
          <a:off x="5835953" y="845864"/>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7058" y="5379036"/>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1965760760"/>
              </p:ext>
            </p:extLst>
          </p:nvPr>
        </p:nvGraphicFramePr>
        <p:xfrm>
          <a:off x="237600" y="1026000"/>
          <a:ext cx="5598354" cy="3834102"/>
        </p:xfrm>
        <a:graphic>
          <a:graphicData uri="http://schemas.openxmlformats.org/drawingml/2006/table">
            <a:tbl>
              <a:tblPr/>
              <a:tblGrid>
                <a:gridCol w="3790325">
                  <a:extLst>
                    <a:ext uri="{9D8B030D-6E8A-4147-A177-3AD203B41FA5}">
                      <a16:colId xmlns:a16="http://schemas.microsoft.com/office/drawing/2014/main" val="1338189816"/>
                    </a:ext>
                  </a:extLst>
                </a:gridCol>
                <a:gridCol w="468345">
                  <a:extLst>
                    <a:ext uri="{9D8B030D-6E8A-4147-A177-3AD203B41FA5}">
                      <a16:colId xmlns:a16="http://schemas.microsoft.com/office/drawing/2014/main" val="1511952230"/>
                    </a:ext>
                  </a:extLst>
                </a:gridCol>
                <a:gridCol w="468345">
                  <a:extLst>
                    <a:ext uri="{9D8B030D-6E8A-4147-A177-3AD203B41FA5}">
                      <a16:colId xmlns:a16="http://schemas.microsoft.com/office/drawing/2014/main" val="3395310947"/>
                    </a:ext>
                  </a:extLst>
                </a:gridCol>
                <a:gridCol w="468345">
                  <a:extLst>
                    <a:ext uri="{9D8B030D-6E8A-4147-A177-3AD203B41FA5}">
                      <a16:colId xmlns:a16="http://schemas.microsoft.com/office/drawing/2014/main" val="2270197377"/>
                    </a:ext>
                  </a:extLst>
                </a:gridCol>
                <a:gridCol w="402994">
                  <a:extLst>
                    <a:ext uri="{9D8B030D-6E8A-4147-A177-3AD203B41FA5}">
                      <a16:colId xmlns:a16="http://schemas.microsoft.com/office/drawing/2014/main" val="1016540817"/>
                    </a:ext>
                  </a:extLst>
                </a:gridCol>
              </a:tblGrid>
              <a:tr h="18149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170698"/>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3732772"/>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①特定事業主行動計画に基づく取組の実施状況の公表有無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8019939"/>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②人口当たりの配偶者からの暴力相談件数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配偶者からの暴力相談件数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4781807"/>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③女性人口当たりの強制わいせつの認知数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強制わいせつ認知件数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38803810"/>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a:t>
                      </a:r>
                      <a:r>
                        <a:rPr lang="en-US" altLang="ja-JP" sz="800" b="0" i="0" u="none" strike="noStrike">
                          <a:solidFill>
                            <a:srgbClr val="000000"/>
                          </a:solidFill>
                          <a:effectLst/>
                          <a:latin typeface="Meiryo UI" panose="020B0604030504040204" pitchFamily="50" charset="-128"/>
                          <a:ea typeface="Meiryo UI" panose="020B0604030504040204" pitchFamily="50" charset="-128"/>
                        </a:rPr>
                        <a:t>18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歳未満で結婚した女性の割合 </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(18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歳未満で結婚した女性</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00290224"/>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⑤家事に従事する人の割合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家事に従事している人数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35508440"/>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⑥都道府県議会議員の女性の割合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女性の都道府県議会議員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06478"/>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⑦役員の女性の割合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役員の女性</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役員の人数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7542295"/>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⑧農業に従事している女性の割合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女性農業従事者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全農業従事者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5364401"/>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⑨携帯電話利用割合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携帯電話を保有していると回答した割合</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03058070"/>
                  </a:ext>
                </a:extLst>
              </a:tr>
            </a:tbl>
          </a:graphicData>
        </a:graphic>
      </p:graphicFrame>
      <p:sp>
        <p:nvSpPr>
          <p:cNvPr id="19" name="テキスト ボックス 18"/>
          <p:cNvSpPr txBox="1"/>
          <p:nvPr/>
        </p:nvSpPr>
        <p:spPr>
          <a:xfrm>
            <a:off x="237000" y="5056513"/>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9590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a:graphicFrameLocks/>
          </p:cNvGraphicFramePr>
          <p:nvPr>
            <p:extLst/>
          </p:nvPr>
        </p:nvGraphicFramePr>
        <p:xfrm>
          <a:off x="306262" y="4541867"/>
          <a:ext cx="4572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テキスト ボックス 2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212686" y="610313"/>
            <a:ext cx="4285497"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女性の就業率（就業者</a:t>
            </a:r>
            <a:r>
              <a:rPr lang="en-US" altLang="ja-JP" sz="1400" b="1" dirty="0" smtClean="0"/>
              <a:t>/15</a:t>
            </a:r>
            <a:r>
              <a:rPr lang="ja-JP" altLang="en-US" sz="1400" b="1" dirty="0" smtClean="0"/>
              <a:t>歳以上人口）</a:t>
            </a:r>
            <a:endParaRPr lang="en-US" altLang="ja-JP" sz="1400" b="1" dirty="0" smtClean="0"/>
          </a:p>
        </p:txBody>
      </p:sp>
      <p:graphicFrame>
        <p:nvGraphicFramePr>
          <p:cNvPr id="14" name="グラフ 13"/>
          <p:cNvGraphicFramePr>
            <a:graphicFrameLocks/>
          </p:cNvGraphicFramePr>
          <p:nvPr>
            <p:extLst/>
          </p:nvPr>
        </p:nvGraphicFramePr>
        <p:xfrm>
          <a:off x="361561" y="1241529"/>
          <a:ext cx="4293939"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2608778" y="1373257"/>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dirty="0" smtClean="0"/>
              <a:t>41.8%</a:t>
            </a:r>
            <a:r>
              <a:rPr lang="ja-JP" altLang="en-US" sz="800" dirty="0" smtClean="0"/>
              <a:t> </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449112" y="1392257"/>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t>42.9%</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133689" y="1380698"/>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t>48.2%</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724467" y="1183461"/>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45.4%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813734" y="2300509"/>
            <a:ext cx="3810613"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08192" y="3395805"/>
            <a:ext cx="121850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年国勢調査</a:t>
            </a:r>
            <a:endParaRPr kumimoji="1" lang="en-US" altLang="ja-JP" sz="8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90366" y="1079672"/>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237000" y="3794120"/>
            <a:ext cx="4285497" cy="45595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都道府県議会議員の女性の割合</a:t>
            </a:r>
            <a:endParaRPr lang="en-US" altLang="ja-JP" sz="1400" b="1" dirty="0" smtClean="0"/>
          </a:p>
          <a:p>
            <a:pPr>
              <a:lnSpc>
                <a:spcPts val="1400"/>
              </a:lnSpc>
            </a:pPr>
            <a:r>
              <a:rPr lang="en-US" altLang="ja-JP" sz="1400" b="1" dirty="0" smtClean="0"/>
              <a:t>(</a:t>
            </a:r>
            <a:r>
              <a:rPr lang="ja-JP" altLang="en-US" sz="1400" b="1" dirty="0" smtClean="0"/>
              <a:t>女性の都道府県議会議員</a:t>
            </a:r>
            <a:r>
              <a:rPr lang="en-US" altLang="ja-JP" sz="1400" b="1" dirty="0" smtClean="0"/>
              <a:t>/</a:t>
            </a:r>
            <a:r>
              <a:rPr lang="ja-JP" altLang="en-US" sz="1400" b="1" dirty="0" smtClean="0"/>
              <a:t>都道府県議会議員</a:t>
            </a:r>
            <a:r>
              <a:rPr lang="en-US" altLang="ja-JP" sz="1400" b="1" dirty="0" smtClean="0"/>
              <a:t>)</a:t>
            </a:r>
            <a:endParaRPr lang="ja-JP" altLang="en-US" sz="1400" b="1" dirty="0" smtClean="0"/>
          </a:p>
        </p:txBody>
      </p:sp>
      <p:sp>
        <p:nvSpPr>
          <p:cNvPr id="26" name="テキスト ボックス 25"/>
          <p:cNvSpPr txBox="1"/>
          <p:nvPr/>
        </p:nvSpPr>
        <p:spPr>
          <a:xfrm>
            <a:off x="2706487" y="455538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dirty="0" smtClean="0"/>
              <a:t>4.7%</a:t>
            </a:r>
            <a:r>
              <a:rPr lang="ja-JP" altLang="en-US" sz="800" dirty="0" smtClean="0"/>
              <a:t> </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128013" y="4557064"/>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a:t>28.6</a:t>
            </a:r>
            <a:r>
              <a:rPr lang="en-US" altLang="ja-JP" sz="800" dirty="0" smtClean="0"/>
              <a:t>%</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243511" y="4557064"/>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t>7.9 %</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748781" y="4367268"/>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0" name="直線コネクタ 29"/>
          <p:cNvCxnSpPr/>
          <p:nvPr/>
        </p:nvCxnSpPr>
        <p:spPr>
          <a:xfrm>
            <a:off x="699428" y="5871328"/>
            <a:ext cx="3960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4680" y="4263479"/>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876522" y="6635497"/>
            <a:ext cx="385017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出典：総務省「平成</a:t>
            </a:r>
            <a:r>
              <a:rPr kumimoji="1" lang="en-US" altLang="ja-JP" sz="800" dirty="0" smtClean="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年地方公共団体の議会の議員及び長の所属党派別人員調等」</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25</a:t>
            </a:fld>
            <a:endParaRPr kumimoji="1" lang="ja-JP" altLang="en-US"/>
          </a:p>
        </p:txBody>
      </p:sp>
      <p:graphicFrame>
        <p:nvGraphicFramePr>
          <p:cNvPr id="33" name="グラフ 32"/>
          <p:cNvGraphicFramePr>
            <a:graphicFrameLocks/>
          </p:cNvGraphicFramePr>
          <p:nvPr/>
        </p:nvGraphicFramePr>
        <p:xfrm>
          <a:off x="5308924" y="1187529"/>
          <a:ext cx="432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34" name="テキスト ボックス 33"/>
          <p:cNvSpPr txBox="1"/>
          <p:nvPr/>
        </p:nvSpPr>
        <p:spPr>
          <a:xfrm>
            <a:off x="5786444" y="3395805"/>
            <a:ext cx="3846649" cy="195814"/>
          </a:xfrm>
          <a:prstGeom prst="rect">
            <a:avLst/>
          </a:prstGeom>
          <a:noFill/>
          <a:ln>
            <a:noFill/>
          </a:ln>
        </p:spPr>
        <p:txBody>
          <a:bodyPr wrap="square" lIns="36000" tIns="36000" rIns="36000" bIns="36000" rtlCol="0" anchor="ctr" anchorCtr="0">
            <a:spAutoFit/>
          </a:bodyPr>
          <a:lstStyle/>
          <a:p>
            <a:r>
              <a:rPr kumimoji="1" lang="zh-TW" altLang="en-US" sz="800" dirty="0">
                <a:latin typeface="Meiryo UI" panose="020B0604030504040204" pitchFamily="50" charset="-128"/>
                <a:ea typeface="Meiryo UI" panose="020B0604030504040204" pitchFamily="50" charset="-128"/>
              </a:rPr>
              <a:t>出典：総務省「労働力調査」、大阪府統計課「労働力調査地方集計結果（年平均）」</a:t>
            </a:r>
            <a:endParaRPr kumimoji="1" lang="en-US" altLang="ja-JP" sz="8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rot="20662251">
            <a:off x="5926022" y="1619496"/>
            <a:ext cx="2695476" cy="246221"/>
          </a:xfrm>
          <a:prstGeom prst="rect">
            <a:avLst/>
          </a:prstGeom>
          <a:noFill/>
        </p:spPr>
        <p:txBody>
          <a:bodyPr wrap="square" rtlCol="0">
            <a:spAutoFit/>
          </a:bodyPr>
          <a:lstStyle/>
          <a:p>
            <a:pPr algn="ctr">
              <a:lnSpc>
                <a:spcPts val="1200"/>
              </a:lnSpc>
            </a:pPr>
            <a:r>
              <a:rPr kumimoji="1" lang="ja-JP" altLang="en-US" sz="1050" dirty="0">
                <a:latin typeface="Meiryo UI" panose="020B0604030504040204" pitchFamily="50" charset="-128"/>
                <a:ea typeface="Meiryo UI" panose="020B0604030504040204" pitchFamily="50" charset="-128"/>
              </a:rPr>
              <a:t>上昇</a:t>
            </a:r>
            <a:r>
              <a:rPr kumimoji="1" lang="ja-JP" altLang="en-US" sz="1050" dirty="0" smtClean="0">
                <a:latin typeface="Meiryo UI" panose="020B0604030504040204" pitchFamily="50" charset="-128"/>
                <a:ea typeface="Meiryo UI" panose="020B0604030504040204" pitchFamily="50" charset="-128"/>
              </a:rPr>
              <a:t>傾向</a:t>
            </a:r>
            <a:endParaRPr kumimoji="1" lang="ja-JP" altLang="en-US" sz="1050" dirty="0">
              <a:latin typeface="Meiryo UI" panose="020B0604030504040204" pitchFamily="50" charset="-128"/>
              <a:ea typeface="Meiryo UI" panose="020B0604030504040204" pitchFamily="50" charset="-128"/>
            </a:endParaRPr>
          </a:p>
        </p:txBody>
      </p:sp>
      <p:sp>
        <p:nvSpPr>
          <p:cNvPr id="36" name="二等辺三角形 35"/>
          <p:cNvSpPr/>
          <p:nvPr/>
        </p:nvSpPr>
        <p:spPr>
          <a:xfrm rot="5400000">
            <a:off x="4554791" y="2257612"/>
            <a:ext cx="1152000" cy="14400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右矢印 1"/>
          <p:cNvSpPr/>
          <p:nvPr/>
        </p:nvSpPr>
        <p:spPr>
          <a:xfrm rot="20539790">
            <a:off x="6543682" y="1785932"/>
            <a:ext cx="1628775" cy="228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343427" y="610312"/>
            <a:ext cx="4285497"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女性の就業率の推移（大阪）</a:t>
            </a:r>
            <a:endParaRPr lang="en-US" altLang="ja-JP" sz="1400" b="1" dirty="0" smtClean="0"/>
          </a:p>
        </p:txBody>
      </p:sp>
      <p:sp>
        <p:nvSpPr>
          <p:cNvPr id="38" name="テキスト ボックス 37"/>
          <p:cNvSpPr txBox="1"/>
          <p:nvPr/>
        </p:nvSpPr>
        <p:spPr>
          <a:xfrm>
            <a:off x="5520845" y="1045715"/>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222193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「ゴール５」の到達点について（検証まとめ）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6"/>
            <a:ext cx="8772525" cy="396722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ゴール５」</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して状態が悪化しているゴール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a:t>
            </a:r>
            <a:r>
              <a:rPr kumimoji="1" lang="ja-JP" altLang="en-US" dirty="0">
                <a:solidFill>
                  <a:schemeClr val="tx1"/>
                </a:solidFill>
                <a:latin typeface="Meiryo UI" panose="020B0604030504040204" pitchFamily="50" charset="-128"/>
                <a:ea typeface="Meiryo UI" panose="020B0604030504040204" pitchFamily="50" charset="-128"/>
              </a:rPr>
              <a:t>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「男女間の賃金格差」や「国会における女性議員の議席」、「無賃労働に</a:t>
            </a:r>
            <a:r>
              <a:rPr kumimoji="1" lang="ja-JP" altLang="en-US" b="1" u="sng" dirty="0">
                <a:solidFill>
                  <a:schemeClr val="tx1"/>
                </a:solidFill>
                <a:latin typeface="Meiryo UI" panose="020B0604030504040204" pitchFamily="50" charset="-128"/>
                <a:ea typeface="Meiryo UI" panose="020B0604030504040204" pitchFamily="50" charset="-128"/>
              </a:rPr>
              <a:t>割く</a:t>
            </a:r>
            <a:r>
              <a:rPr kumimoji="1" lang="ja-JP" altLang="en-US" b="1" u="sng" dirty="0" smtClean="0">
                <a:solidFill>
                  <a:schemeClr val="tx1"/>
                </a:solidFill>
                <a:latin typeface="Meiryo UI" panose="020B0604030504040204" pitchFamily="50" charset="-128"/>
                <a:ea typeface="Meiryo UI" panose="020B0604030504040204" pitchFamily="50" charset="-128"/>
              </a:rPr>
              <a:t>時間の男女差」が厳しい評価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a:t>
            </a:r>
            <a:r>
              <a:rPr kumimoji="1" lang="ja-JP" altLang="en-US" dirty="0" smtClean="0">
                <a:solidFill>
                  <a:schemeClr val="tx1"/>
                </a:solidFill>
                <a:latin typeface="Meiryo UI" panose="020B0604030504040204" pitchFamily="50" charset="-128"/>
                <a:ea typeface="Meiryo UI" panose="020B0604030504040204" pitchFamily="50" charset="-128"/>
              </a:rPr>
              <a:t>。個別指標では、「</a:t>
            </a:r>
            <a:r>
              <a:rPr kumimoji="1" lang="ja-JP" altLang="en-US" dirty="0">
                <a:solidFill>
                  <a:schemeClr val="tx1"/>
                </a:solidFill>
                <a:latin typeface="Meiryo UI" panose="020B0604030504040204" pitchFamily="50" charset="-128"/>
                <a:ea typeface="Meiryo UI" panose="020B0604030504040204" pitchFamily="50" charset="-128"/>
              </a:rPr>
              <a:t>人口当たりの配偶者からの暴力相談件数」や「女性</a:t>
            </a:r>
            <a:r>
              <a:rPr kumimoji="1" lang="ja-JP" altLang="en-US" dirty="0" smtClean="0">
                <a:solidFill>
                  <a:schemeClr val="tx1"/>
                </a:solidFill>
                <a:latin typeface="Meiryo UI" panose="020B0604030504040204" pitchFamily="50" charset="-128"/>
                <a:ea typeface="Meiryo UI" panose="020B0604030504040204" pitchFamily="50" charset="-128"/>
              </a:rPr>
              <a:t>人口当たり</a:t>
            </a:r>
            <a:r>
              <a:rPr kumimoji="1" lang="ja-JP" altLang="en-US" dirty="0">
                <a:solidFill>
                  <a:schemeClr val="tx1"/>
                </a:solidFill>
                <a:latin typeface="Meiryo UI" panose="020B0604030504040204" pitchFamily="50" charset="-128"/>
                <a:ea typeface="Meiryo UI" panose="020B0604030504040204" pitchFamily="50" charset="-128"/>
              </a:rPr>
              <a:t>の強制わいせつ認知数</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 「都道府県議会議員の女性の割合</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改善が</a:t>
            </a:r>
            <a:r>
              <a:rPr kumimoji="1" lang="ja-JP" altLang="en-US" b="1" u="sng" dirty="0" smtClean="0">
                <a:solidFill>
                  <a:schemeClr val="tx1"/>
                </a:solidFill>
                <a:latin typeface="Meiryo UI" panose="020B0604030504040204" pitchFamily="50" charset="-128"/>
                <a:ea typeface="Meiryo UI" panose="020B0604030504040204" pitchFamily="50" charset="-128"/>
              </a:rPr>
              <a:t>必要な指標の割合</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高い状況。なお、関連</a:t>
            </a:r>
            <a:r>
              <a:rPr kumimoji="1" lang="ja-JP" altLang="en-US" b="1" u="sng" dirty="0">
                <a:solidFill>
                  <a:schemeClr val="tx1"/>
                </a:solidFill>
                <a:latin typeface="Meiryo UI" panose="020B0604030504040204" pitchFamily="50" charset="-128"/>
                <a:ea typeface="Meiryo UI" panose="020B0604030504040204" pitchFamily="50" charset="-128"/>
              </a:rPr>
              <a:t>指標で</a:t>
            </a:r>
            <a:r>
              <a:rPr kumimoji="1" lang="ja-JP" altLang="en-US" b="1" u="sng" dirty="0" smtClean="0">
                <a:solidFill>
                  <a:schemeClr val="tx1"/>
                </a:solidFill>
                <a:latin typeface="Meiryo UI" panose="020B0604030504040204" pitchFamily="50" charset="-128"/>
                <a:ea typeface="Meiryo UI" panose="020B0604030504040204" pitchFamily="50" charset="-128"/>
              </a:rPr>
              <a:t>ある「女性の就業率」</a:t>
            </a:r>
            <a:r>
              <a:rPr kumimoji="1" lang="ja-JP" altLang="en-US" b="1" u="sng" dirty="0">
                <a:solidFill>
                  <a:schemeClr val="tx1"/>
                </a:solidFill>
                <a:latin typeface="Meiryo UI" panose="020B0604030504040204" pitchFamily="50" charset="-128"/>
                <a:ea typeface="Meiryo UI" panose="020B0604030504040204" pitchFamily="50" charset="-128"/>
              </a:rPr>
              <a:t>は</a:t>
            </a:r>
            <a:r>
              <a:rPr kumimoji="1" lang="ja-JP" altLang="en-US" b="1" u="sng" dirty="0" smtClean="0">
                <a:solidFill>
                  <a:schemeClr val="tx1"/>
                </a:solidFill>
                <a:latin typeface="Meiryo UI" panose="020B0604030504040204" pitchFamily="50" charset="-128"/>
                <a:ea typeface="Meiryo UI" panose="020B0604030504040204" pitchFamily="50" charset="-128"/>
              </a:rPr>
              <a:t>順位は低いが、上昇傾向にある</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「ゴール５」</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26</a:t>
            </a:fld>
            <a:endParaRPr kumimoji="1" lang="ja-JP" altLang="en-US"/>
          </a:p>
        </p:txBody>
      </p:sp>
    </p:spTree>
    <p:extLst>
      <p:ext uri="{BB962C8B-B14F-4D97-AF65-F5344CB8AC3E}">
        <p14:creationId xmlns:p14="http://schemas.microsoft.com/office/powerpoint/2010/main" val="1198374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ja-JP" altLang="en-US" b="1" dirty="0">
                <a:latin typeface="Meiryo UI" panose="020B0604030504040204" pitchFamily="50" charset="-128"/>
                <a:ea typeface="Meiryo UI" panose="020B0604030504040204" pitchFamily="50" charset="-128"/>
              </a:rPr>
              <a:t>６　すべての人々に水と衛生へのアクセスと持続可能な管理を確保</a:t>
            </a:r>
            <a:r>
              <a:rPr kumimoji="1" lang="ja-JP" altLang="en-US" b="1" dirty="0" smtClean="0">
                <a:latin typeface="Meiryo UI" panose="020B0604030504040204" pitchFamily="50" charset="-128"/>
                <a:ea typeface="Meiryo UI" panose="020B0604030504040204" pitchFamily="50" charset="-128"/>
              </a:rPr>
              <a:t>する</a:t>
            </a:r>
            <a:endParaRPr kumimoji="1" lang="ja-JP" altLang="en-US"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0268" y="1025404"/>
            <a:ext cx="4913268" cy="1015663"/>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安全に管理された</a:t>
            </a:r>
            <a:r>
              <a:rPr kumimoji="1" lang="ja-JP" altLang="ja-JP" sz="1200" dirty="0" smtClean="0">
                <a:latin typeface="Meiryo UI" panose="020B0604030504040204" pitchFamily="50" charset="-128"/>
                <a:ea typeface="Meiryo UI" panose="020B0604030504040204" pitchFamily="50" charset="-128"/>
              </a:rPr>
              <a:t>水道サービス</a:t>
            </a:r>
            <a:r>
              <a:rPr kumimoji="1" lang="ja-JP" altLang="en-US" sz="1200" dirty="0" smtClean="0">
                <a:latin typeface="Meiryo UI" panose="020B0604030504040204" pitchFamily="50" charset="-128"/>
                <a:ea typeface="Meiryo UI" panose="020B0604030504040204" pitchFamily="50" charset="-128"/>
              </a:rPr>
              <a:t>の</a:t>
            </a:r>
            <a:r>
              <a:rPr kumimoji="1" lang="ja-JP" altLang="ja-JP" sz="1200" dirty="0" smtClean="0">
                <a:latin typeface="Meiryo UI" panose="020B0604030504040204" pitchFamily="50" charset="-128"/>
                <a:ea typeface="Meiryo UI" panose="020B0604030504040204" pitchFamily="50" charset="-128"/>
              </a:rPr>
              <a:t>使用人口（</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安全に管理された衛生</a:t>
            </a:r>
            <a:r>
              <a:rPr kumimoji="1" lang="ja-JP" altLang="ja-JP" sz="1200" dirty="0" smtClean="0">
                <a:latin typeface="Meiryo UI" panose="020B0604030504040204" pitchFamily="50" charset="-128"/>
                <a:ea typeface="Meiryo UI" panose="020B0604030504040204" pitchFamily="50" charset="-128"/>
              </a:rPr>
              <a:t>サービス</a:t>
            </a:r>
            <a:r>
              <a:rPr kumimoji="1" lang="ja-JP" altLang="ja-JP" sz="1200" dirty="0">
                <a:latin typeface="Meiryo UI" panose="020B0604030504040204" pitchFamily="50" charset="-128"/>
                <a:ea typeface="Meiryo UI" panose="020B0604030504040204" pitchFamily="50" charset="-128"/>
              </a:rPr>
              <a:t>を利用して</a:t>
            </a:r>
            <a:r>
              <a:rPr kumimoji="1" lang="ja-JP" altLang="ja-JP" sz="1200" dirty="0" smtClean="0">
                <a:latin typeface="Meiryo UI" panose="020B0604030504040204" pitchFamily="50" charset="-128"/>
                <a:ea typeface="Meiryo UI" panose="020B0604030504040204" pitchFamily="50" charset="-128"/>
              </a:rPr>
              <a:t>いる</a:t>
            </a:r>
            <a:r>
              <a:rPr kumimoji="1" lang="ja-JP" altLang="en-US" sz="1200" dirty="0">
                <a:latin typeface="Meiryo UI" panose="020B0604030504040204" pitchFamily="50" charset="-128"/>
                <a:ea typeface="Meiryo UI" panose="020B0604030504040204" pitchFamily="50" charset="-128"/>
              </a:rPr>
              <a:t>人口</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処理済みの人為的排水量の割合（％）</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再生可能な</a:t>
            </a:r>
            <a:r>
              <a:rPr kumimoji="1" lang="ja-JP" altLang="ja-JP" sz="1200" dirty="0" smtClean="0">
                <a:latin typeface="Meiryo UI" panose="020B0604030504040204" pitchFamily="50" charset="-128"/>
                <a:ea typeface="Meiryo UI" panose="020B0604030504040204" pitchFamily="50" charset="-128"/>
              </a:rPr>
              <a:t>水</a:t>
            </a:r>
            <a:r>
              <a:rPr kumimoji="1" lang="ja-JP" altLang="en-US" sz="1200" dirty="0" smtClean="0">
                <a:latin typeface="Meiryo UI" panose="020B0604030504040204" pitchFamily="50" charset="-128"/>
                <a:ea typeface="Meiryo UI" panose="020B0604030504040204" pitchFamily="50" charset="-128"/>
              </a:rPr>
              <a:t>資源総量に対する</a:t>
            </a:r>
            <a:r>
              <a:rPr kumimoji="1" lang="ja-JP" altLang="ja-JP" sz="1200" dirty="0" smtClean="0">
                <a:latin typeface="Meiryo UI" panose="020B0604030504040204" pitchFamily="50" charset="-128"/>
                <a:ea typeface="Meiryo UI" panose="020B0604030504040204" pitchFamily="50" charset="-128"/>
              </a:rPr>
              <a:t>取水</a:t>
            </a:r>
            <a:r>
              <a:rPr kumimoji="1" lang="ja-JP" altLang="en-US" sz="1200" dirty="0" smtClean="0">
                <a:latin typeface="Meiryo UI" panose="020B0604030504040204" pitchFamily="50" charset="-128"/>
                <a:ea typeface="Meiryo UI" panose="020B0604030504040204" pitchFamily="50" charset="-128"/>
              </a:rPr>
              <a:t>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地下水枯渇量（</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　等</a:t>
            </a:r>
            <a:endParaRPr lang="ja-JP" altLang="ja-JP"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58801" y="700177"/>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236204" y="2686274"/>
          <a:ext cx="6228765" cy="3844258"/>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678711" y="3950731"/>
            <a:ext cx="5771970" cy="871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71630" y="2285429"/>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128496" y="6244780"/>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99699" y="6125249"/>
            <a:ext cx="100801" cy="3697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8984" y="2695658"/>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69.2</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55496" y="2694760"/>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54.3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16483" y="2695659"/>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75.5</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01962" y="3659950"/>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921764" y="4315580"/>
            <a:ext cx="2587264" cy="1137097"/>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給水普及率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人口あたりの公衆衛生費</a:t>
            </a:r>
          </a:p>
          <a:p>
            <a:pPr marL="101600">
              <a:lnSpc>
                <a:spcPts val="900"/>
              </a:lnSpc>
            </a:pPr>
            <a:r>
              <a:rPr kumimoji="1" lang="ja-JP" altLang="en-US" sz="800" dirty="0">
                <a:latin typeface="Meiryo UI" panose="020B0604030504040204" pitchFamily="50" charset="-128"/>
                <a:ea typeface="Meiryo UI" panose="020B0604030504040204" pitchFamily="50" charset="-128"/>
              </a:rPr>
              <a:t>〇　下水道処理人口普及率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人口当たりの水道事業所数</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人口当たりの下水道費</a:t>
            </a:r>
          </a:p>
          <a:p>
            <a:pPr marL="101600">
              <a:lnSpc>
                <a:spcPts val="900"/>
              </a:lnSpc>
            </a:pPr>
            <a:r>
              <a:rPr kumimoji="1" lang="ja-JP" altLang="en-US" sz="800" dirty="0">
                <a:latin typeface="Meiryo UI" panose="020B0604030504040204" pitchFamily="50" charset="-128"/>
                <a:ea typeface="Meiryo UI" panose="020B0604030504040204" pitchFamily="50" charset="-128"/>
              </a:rPr>
              <a:t>〇　下水道事業着手率</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507368" y="2735178"/>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57.2</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256031" y="673060"/>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27</a:t>
            </a:fld>
            <a:endParaRPr kumimoji="1" lang="ja-JP" altLang="en-US"/>
          </a:p>
        </p:txBody>
      </p:sp>
      <p:pic>
        <p:nvPicPr>
          <p:cNvPr id="24" name="図 23"/>
          <p:cNvPicPr>
            <a:picLocks noChangeAspect="1"/>
          </p:cNvPicPr>
          <p:nvPr/>
        </p:nvPicPr>
        <p:blipFill>
          <a:blip r:embed="rId3"/>
          <a:stretch>
            <a:fillRect/>
          </a:stretch>
        </p:blipFill>
        <p:spPr>
          <a:xfrm>
            <a:off x="8565900" y="727312"/>
            <a:ext cx="1080000" cy="1080000"/>
          </a:xfrm>
          <a:prstGeom prst="rect">
            <a:avLst/>
          </a:prstGeom>
        </p:spPr>
      </p:pic>
      <p:sp>
        <p:nvSpPr>
          <p:cNvPr id="25" name="テキスト ボックス 24"/>
          <p:cNvSpPr txBox="1"/>
          <p:nvPr/>
        </p:nvSpPr>
        <p:spPr>
          <a:xfrm>
            <a:off x="4804910" y="144692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056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28</a:t>
            </a:fld>
            <a:endParaRPr kumimoji="1" lang="ja-JP" altLang="en-US"/>
          </a:p>
        </p:txBody>
      </p:sp>
      <p:grpSp>
        <p:nvGrpSpPr>
          <p:cNvPr id="12" name="グループ化 11"/>
          <p:cNvGrpSpPr/>
          <p:nvPr/>
        </p:nvGrpSpPr>
        <p:grpSpPr>
          <a:xfrm>
            <a:off x="6193118" y="5571499"/>
            <a:ext cx="3245666" cy="585363"/>
            <a:chOff x="8250" y="6268456"/>
            <a:chExt cx="4167510" cy="585363"/>
          </a:xfrm>
        </p:grpSpPr>
        <p:sp>
          <p:nvSpPr>
            <p:cNvPr id="13" name="テキスト ボックス 12"/>
            <p:cNvSpPr txBox="1"/>
            <p:nvPr/>
          </p:nvSpPr>
          <p:spPr>
            <a:xfrm>
              <a:off x="72865" y="6400023"/>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735612325"/>
              </p:ext>
            </p:extLst>
          </p:nvPr>
        </p:nvGraphicFramePr>
        <p:xfrm>
          <a:off x="5858187" y="899509"/>
          <a:ext cx="396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237000" y="4860653"/>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4" name="表 3"/>
          <p:cNvGraphicFramePr>
            <a:graphicFrameLocks noGrp="1"/>
          </p:cNvGraphicFramePr>
          <p:nvPr>
            <p:extLst>
              <p:ext uri="{D42A27DB-BD31-4B8C-83A1-F6EECF244321}">
                <p14:modId xmlns:p14="http://schemas.microsoft.com/office/powerpoint/2010/main" val="3195910493"/>
              </p:ext>
            </p:extLst>
          </p:nvPr>
        </p:nvGraphicFramePr>
        <p:xfrm>
          <a:off x="237600" y="1207965"/>
          <a:ext cx="5620588" cy="2681659"/>
        </p:xfrm>
        <a:graphic>
          <a:graphicData uri="http://schemas.openxmlformats.org/drawingml/2006/table">
            <a:tbl>
              <a:tblPr/>
              <a:tblGrid>
                <a:gridCol w="3805378">
                  <a:extLst>
                    <a:ext uri="{9D8B030D-6E8A-4147-A177-3AD203B41FA5}">
                      <a16:colId xmlns:a16="http://schemas.microsoft.com/office/drawing/2014/main" val="1017630036"/>
                    </a:ext>
                  </a:extLst>
                </a:gridCol>
                <a:gridCol w="470205">
                  <a:extLst>
                    <a:ext uri="{9D8B030D-6E8A-4147-A177-3AD203B41FA5}">
                      <a16:colId xmlns:a16="http://schemas.microsoft.com/office/drawing/2014/main" val="2785638659"/>
                    </a:ext>
                  </a:extLst>
                </a:gridCol>
                <a:gridCol w="470205">
                  <a:extLst>
                    <a:ext uri="{9D8B030D-6E8A-4147-A177-3AD203B41FA5}">
                      <a16:colId xmlns:a16="http://schemas.microsoft.com/office/drawing/2014/main" val="2588576517"/>
                    </a:ext>
                  </a:extLst>
                </a:gridCol>
                <a:gridCol w="470205">
                  <a:extLst>
                    <a:ext uri="{9D8B030D-6E8A-4147-A177-3AD203B41FA5}">
                      <a16:colId xmlns:a16="http://schemas.microsoft.com/office/drawing/2014/main" val="1784539970"/>
                    </a:ext>
                  </a:extLst>
                </a:gridCol>
                <a:gridCol w="404595">
                  <a:extLst>
                    <a:ext uri="{9D8B030D-6E8A-4147-A177-3AD203B41FA5}">
                      <a16:colId xmlns:a16="http://schemas.microsoft.com/office/drawing/2014/main" val="368243710"/>
                    </a:ext>
                  </a:extLst>
                </a:gridCol>
              </a:tblGrid>
              <a:tr h="177738">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418172"/>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57183116"/>
                  </a:ext>
                </a:extLst>
              </a:tr>
              <a:tr h="357703">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①給水普及率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給水人口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89484979"/>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②人口あたりの公衆衛生費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公衆衛生費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11208044"/>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③下水道処理人口普及率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12200364"/>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④人口当たりの水道事業所数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水道の事業所数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88671"/>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⑤人口当たりの下水道費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下水道費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4699417"/>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⑥下水道事業着手率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83.33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5200745"/>
                  </a:ext>
                </a:extLst>
              </a:tr>
            </a:tbl>
          </a:graphicData>
        </a:graphic>
      </p:graphicFrame>
      <p:sp>
        <p:nvSpPr>
          <p:cNvPr id="19" name="テキスト ボックス 18"/>
          <p:cNvSpPr txBox="1"/>
          <p:nvPr/>
        </p:nvSpPr>
        <p:spPr>
          <a:xfrm>
            <a:off x="481058" y="419808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8570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テキスト ボックス 64"/>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2" name="グラフ 21"/>
          <p:cNvGraphicFramePr>
            <a:graphicFrameLocks/>
          </p:cNvGraphicFramePr>
          <p:nvPr>
            <p:extLst/>
          </p:nvPr>
        </p:nvGraphicFramePr>
        <p:xfrm>
          <a:off x="237000" y="1087756"/>
          <a:ext cx="4293939" cy="2214636"/>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p:cNvSpPr txBox="1"/>
          <p:nvPr/>
        </p:nvSpPr>
        <p:spPr>
          <a:xfrm>
            <a:off x="237000" y="582317"/>
            <a:ext cx="1116000"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水道普及率</a:t>
            </a:r>
            <a:endParaRPr lang="en-US" altLang="zh-TW" sz="1400" b="1" dirty="0"/>
          </a:p>
        </p:txBody>
      </p:sp>
      <p:sp>
        <p:nvSpPr>
          <p:cNvPr id="24" name="テキスト ボックス 23"/>
          <p:cNvSpPr txBox="1"/>
          <p:nvPr/>
        </p:nvSpPr>
        <p:spPr>
          <a:xfrm>
            <a:off x="2279160" y="1015037"/>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1112185" y="1008106"/>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1827177" y="1015037"/>
            <a:ext cx="100710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99.9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p:cNvSpPr txBox="1"/>
          <p:nvPr/>
        </p:nvSpPr>
        <p:spPr>
          <a:xfrm>
            <a:off x="3487909" y="964910"/>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98.0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8" name="直線コネクタ 27"/>
          <p:cNvCxnSpPr/>
          <p:nvPr/>
        </p:nvCxnSpPr>
        <p:spPr>
          <a:xfrm>
            <a:off x="622200" y="1694598"/>
            <a:ext cx="3816000" cy="1381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04529" y="893176"/>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30" name="テキスト ボックス 29"/>
          <p:cNvSpPr txBox="1"/>
          <p:nvPr/>
        </p:nvSpPr>
        <p:spPr>
          <a:xfrm>
            <a:off x="1039872" y="3326089"/>
            <a:ext cx="3899502"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：厚生</a:t>
            </a:r>
            <a:r>
              <a:rPr kumimoji="1" lang="ja-JP" altLang="en-US" sz="800" dirty="0" smtClean="0">
                <a:latin typeface="Meiryo UI" panose="020B0604030504040204" pitchFamily="50" charset="-128"/>
                <a:ea typeface="Meiryo UI" panose="020B0604030504040204" pitchFamily="50" charset="-128"/>
              </a:rPr>
              <a:t>労働省</a:t>
            </a:r>
            <a:r>
              <a:rPr kumimoji="1" lang="ja-JP" altLang="en-US" sz="800" dirty="0">
                <a:latin typeface="Meiryo UI" panose="020B0604030504040204" pitchFamily="50" charset="-128"/>
                <a:ea typeface="Meiryo UI" panose="020B0604030504040204" pitchFamily="50" charset="-128"/>
              </a:rPr>
              <a:t>「水道の基本統計（平成</a:t>
            </a:r>
            <a:r>
              <a:rPr kumimoji="1" lang="en-US" altLang="ja-JP" sz="800" dirty="0">
                <a:latin typeface="Meiryo UI" panose="020B0604030504040204" pitchFamily="50" charset="-128"/>
                <a:ea typeface="Meiryo UI" panose="020B0604030504040204" pitchFamily="50" charset="-128"/>
              </a:rPr>
              <a:t>29</a:t>
            </a:r>
            <a:r>
              <a:rPr kumimoji="1" lang="ja-JP" altLang="en-US" sz="800" dirty="0">
                <a:latin typeface="Meiryo UI" panose="020B0604030504040204" pitchFamily="50" charset="-128"/>
                <a:ea typeface="Meiryo UI" panose="020B0604030504040204" pitchFamily="50" charset="-128"/>
              </a:rPr>
              <a:t>年度　現在給水人口と水道普及率）」</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1" name="グラフ 30"/>
          <p:cNvGraphicFramePr>
            <a:graphicFrameLocks/>
          </p:cNvGraphicFramePr>
          <p:nvPr>
            <p:extLst/>
          </p:nvPr>
        </p:nvGraphicFramePr>
        <p:xfrm>
          <a:off x="5144558" y="1058140"/>
          <a:ext cx="4305160" cy="2218349"/>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ボックス 31"/>
          <p:cNvSpPr txBox="1"/>
          <p:nvPr/>
        </p:nvSpPr>
        <p:spPr>
          <a:xfrm>
            <a:off x="5133226" y="582317"/>
            <a:ext cx="1800000"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汚水処理人口普及率</a:t>
            </a:r>
            <a:endParaRPr lang="ja-JP" altLang="en-US" sz="1400" b="1" dirty="0"/>
          </a:p>
        </p:txBody>
      </p:sp>
      <p:sp>
        <p:nvSpPr>
          <p:cNvPr id="33" name="テキスト ボックス 32"/>
          <p:cNvSpPr txBox="1"/>
          <p:nvPr/>
        </p:nvSpPr>
        <p:spPr>
          <a:xfrm>
            <a:off x="7356643" y="994282"/>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97.7</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a:off x="6110359" y="990279"/>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99.8</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6837486" y="990088"/>
            <a:ext cx="100710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90.4</a:t>
            </a:r>
            <a:r>
              <a:rPr lang="ja-JP" altLang="en-US" sz="800" dirty="0" smtClean="0">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8441326" y="1001573"/>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90.9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7" name="直線コネクタ 36"/>
          <p:cNvCxnSpPr/>
          <p:nvPr/>
        </p:nvCxnSpPr>
        <p:spPr>
          <a:xfrm>
            <a:off x="5562228" y="1635485"/>
            <a:ext cx="3816000" cy="1381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356643" y="3311991"/>
            <a:ext cx="2509885"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zh-CN" altLang="en-US" sz="800" dirty="0">
                <a:latin typeface="Meiryo UI" panose="020B0604030504040204" pitchFamily="50" charset="-128"/>
                <a:ea typeface="Meiryo UI" panose="020B0604030504040204" pitchFamily="50" charset="-128"/>
              </a:rPr>
              <a:t>国土交通省「平成</a:t>
            </a:r>
            <a:r>
              <a:rPr kumimoji="1" lang="en-US" altLang="zh-CN" sz="800" dirty="0">
                <a:latin typeface="Meiryo UI" panose="020B0604030504040204" pitchFamily="50" charset="-128"/>
                <a:ea typeface="Meiryo UI" panose="020B0604030504040204" pitchFamily="50" charset="-128"/>
              </a:rPr>
              <a:t>29</a:t>
            </a:r>
            <a:r>
              <a:rPr kumimoji="1" lang="zh-CN" altLang="en-US" sz="800" dirty="0">
                <a:latin typeface="Meiryo UI" panose="020B0604030504040204" pitchFamily="50" charset="-128"/>
                <a:ea typeface="Meiryo UI" panose="020B0604030504040204" pitchFamily="50" charset="-128"/>
              </a:rPr>
              <a:t>年度末汚水処人口普及率」</a:t>
            </a:r>
            <a:endParaRPr kumimoji="1" lang="en-US" altLang="ja-JP" sz="800"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144557" y="890874"/>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5042987" y="3276489"/>
            <a:ext cx="2277607" cy="318924"/>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下水道、農業集落排水施設、浄化槽等の</a:t>
            </a:r>
            <a:r>
              <a:rPr kumimoji="1" lang="ja-JP" altLang="en-US" sz="800" dirty="0" smtClean="0">
                <a:latin typeface="Meiryo UI" panose="020B0604030504040204" pitchFamily="50" charset="-128"/>
                <a:ea typeface="Meiryo UI" panose="020B0604030504040204" pitchFamily="50" charset="-128"/>
              </a:rPr>
              <a:t>汚水処</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理</a:t>
            </a:r>
            <a:r>
              <a:rPr kumimoji="1" lang="ja-JP" altLang="en-US" sz="800" dirty="0">
                <a:latin typeface="Meiryo UI" panose="020B0604030504040204" pitchFamily="50" charset="-128"/>
                <a:ea typeface="Meiryo UI" panose="020B0604030504040204" pitchFamily="50" charset="-128"/>
              </a:rPr>
              <a:t>施設の普及状況（総人口に対する割合）</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29</a:t>
            </a:fld>
            <a:endParaRPr kumimoji="1" lang="ja-JP" altLang="en-US"/>
          </a:p>
        </p:txBody>
      </p:sp>
    </p:spTree>
    <p:extLst>
      <p:ext uri="{BB962C8B-B14F-4D97-AF65-F5344CB8AC3E}">
        <p14:creationId xmlns:p14="http://schemas.microsoft.com/office/powerpoint/2010/main" val="997325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2580" y="821327"/>
            <a:ext cx="2228850" cy="461665"/>
          </a:xfrm>
          <a:prstGeom prst="rect">
            <a:avLst/>
          </a:prstGeom>
          <a:noFill/>
        </p:spPr>
        <p:txBody>
          <a:bodyPr wrap="square" rtlCol="0">
            <a:spAutoFit/>
          </a:bodyPr>
          <a:lstStyle/>
          <a:p>
            <a:r>
              <a:rPr kumimoji="1" lang="ja-JP" altLang="en-US" sz="2400" b="1" dirty="0" smtClean="0"/>
              <a:t>目 次</a:t>
            </a:r>
            <a:endParaRPr kumimoji="1" lang="ja-JP" altLang="en-US" sz="2400" b="1" dirty="0"/>
          </a:p>
        </p:txBody>
      </p:sp>
      <p:sp>
        <p:nvSpPr>
          <p:cNvPr id="4" name="テキスト ボックス 3"/>
          <p:cNvSpPr txBox="1"/>
          <p:nvPr/>
        </p:nvSpPr>
        <p:spPr>
          <a:xfrm>
            <a:off x="1480624" y="3103574"/>
            <a:ext cx="7969373" cy="1954381"/>
          </a:xfrm>
          <a:prstGeom prst="rect">
            <a:avLst/>
          </a:prstGeom>
          <a:noFill/>
        </p:spPr>
        <p:txBody>
          <a:bodyPr wrap="square" rtlCol="0">
            <a:spAutoFit/>
          </a:bodyPr>
          <a:lstStyle/>
          <a:p>
            <a:pPr>
              <a:spcBef>
                <a:spcPts val="600"/>
              </a:spcBef>
            </a:pPr>
            <a:r>
              <a:rPr kumimoji="1" lang="en-US" altLang="ja-JP" sz="1600" dirty="0" smtClean="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◦ゴール１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6		</a:t>
            </a:r>
            <a:r>
              <a:rPr kumimoji="1" lang="ja-JP" altLang="en-US" sz="1600" dirty="0" smtClean="0">
                <a:latin typeface="ＭＳ Ｐゴシック" panose="020B0600070205080204" pitchFamily="50" charset="-128"/>
                <a:ea typeface="ＭＳ Ｐゴシック" panose="020B0600070205080204" pitchFamily="50" charset="-128"/>
              </a:rPr>
              <a:t>◦ゴール７ ・・・</a:t>
            </a:r>
            <a:r>
              <a:rPr kumimoji="1" lang="en-US" altLang="ja-JP" sz="1600" dirty="0" smtClean="0">
                <a:latin typeface="ＭＳ Ｐゴシック" panose="020B0600070205080204" pitchFamily="50" charset="-128"/>
                <a:ea typeface="ＭＳ Ｐゴシック" panose="020B0600070205080204" pitchFamily="50" charset="-128"/>
              </a:rPr>
              <a:t>p.30		</a:t>
            </a:r>
            <a:r>
              <a:rPr kumimoji="1" lang="ja-JP" altLang="en-US" sz="1600" dirty="0" smtClean="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13</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p.54</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◦ゴール２ ・・・</a:t>
            </a:r>
            <a:r>
              <a:rPr kumimoji="1" lang="en-US" altLang="ja-JP" sz="1600" dirty="0" smtClean="0">
                <a:latin typeface="ＭＳ Ｐゴシック" panose="020B0600070205080204" pitchFamily="50" charset="-128"/>
                <a:ea typeface="ＭＳ Ｐゴシック" panose="020B0600070205080204" pitchFamily="50" charset="-128"/>
              </a:rPr>
              <a:t>p.10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ja-JP" altLang="en-US" sz="1600" dirty="0" smtClean="0">
                <a:latin typeface="ＭＳ Ｐゴシック" panose="020B0600070205080204" pitchFamily="50" charset="-128"/>
                <a:ea typeface="ＭＳ Ｐゴシック" panose="020B0600070205080204" pitchFamily="50" charset="-128"/>
              </a:rPr>
              <a:t>８ ・・・</a:t>
            </a:r>
            <a:r>
              <a:rPr kumimoji="1" lang="en-US" altLang="ja-JP" sz="1600" dirty="0" smtClean="0">
                <a:latin typeface="ＭＳ Ｐゴシック" panose="020B0600070205080204" pitchFamily="50" charset="-128"/>
                <a:ea typeface="ＭＳ Ｐゴシック" panose="020B0600070205080204" pitchFamily="50" charset="-128"/>
              </a:rPr>
              <a:t>p.34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14</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p.58</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◦ゴール３ ・・・</a:t>
            </a:r>
            <a:r>
              <a:rPr kumimoji="1" lang="en-US" altLang="ja-JP" sz="1600" dirty="0" smtClean="0">
                <a:latin typeface="ＭＳ Ｐゴシック" panose="020B0600070205080204" pitchFamily="50" charset="-128"/>
                <a:ea typeface="ＭＳ Ｐゴシック" panose="020B0600070205080204" pitchFamily="50" charset="-128"/>
              </a:rPr>
              <a:t>p.14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ja-JP" altLang="en-US" sz="1600" dirty="0" smtClean="0">
                <a:latin typeface="ＭＳ Ｐゴシック" panose="020B0600070205080204" pitchFamily="50" charset="-128"/>
                <a:ea typeface="ＭＳ Ｐゴシック" panose="020B0600070205080204" pitchFamily="50" charset="-128"/>
              </a:rPr>
              <a:t>９ ・・・</a:t>
            </a:r>
            <a:r>
              <a:rPr kumimoji="1" lang="en-US" altLang="ja-JP" sz="1600" dirty="0" smtClean="0">
                <a:latin typeface="ＭＳ Ｐゴシック" panose="020B0600070205080204" pitchFamily="50" charset="-128"/>
                <a:ea typeface="ＭＳ Ｐゴシック" panose="020B0600070205080204" pitchFamily="50" charset="-128"/>
              </a:rPr>
              <a:t>p.38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15</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p.62</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◦ゴール４ ・・・</a:t>
            </a:r>
            <a:r>
              <a:rPr kumimoji="1" lang="en-US" altLang="ja-JP" sz="1600" dirty="0" smtClean="0">
                <a:latin typeface="ＭＳ Ｐゴシック" panose="020B0600070205080204" pitchFamily="50" charset="-128"/>
                <a:ea typeface="ＭＳ Ｐゴシック" panose="020B0600070205080204" pitchFamily="50" charset="-128"/>
              </a:rPr>
              <a:t>p.18		</a:t>
            </a:r>
            <a:r>
              <a:rPr kumimoji="1" lang="ja-JP" altLang="en-US" sz="1600" dirty="0" smtClean="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10</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p.42		</a:t>
            </a:r>
            <a:r>
              <a:rPr kumimoji="1" lang="ja-JP" altLang="en-US" sz="1600" dirty="0" smtClean="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16</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p.66</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◦ゴール５ ・・・</a:t>
            </a:r>
            <a:r>
              <a:rPr kumimoji="1" lang="en-US" altLang="ja-JP" sz="1600" dirty="0" smtClean="0">
                <a:latin typeface="ＭＳ Ｐゴシック" panose="020B0600070205080204" pitchFamily="50" charset="-128"/>
                <a:ea typeface="ＭＳ Ｐゴシック" panose="020B0600070205080204" pitchFamily="50" charset="-128"/>
              </a:rPr>
              <a:t>p.22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11</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p.46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17</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p.70</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◦ゴール６ ・・・</a:t>
            </a:r>
            <a:r>
              <a:rPr kumimoji="1" lang="en-US" altLang="ja-JP" sz="1600" dirty="0" smtClean="0">
                <a:latin typeface="ＭＳ Ｐゴシック" panose="020B0600070205080204" pitchFamily="50" charset="-128"/>
                <a:ea typeface="ＭＳ Ｐゴシック" panose="020B0600070205080204" pitchFamily="50" charset="-128"/>
              </a:rPr>
              <a:t>p.26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12</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p.50</a:t>
            </a:r>
          </a:p>
        </p:txBody>
      </p:sp>
      <p:sp>
        <p:nvSpPr>
          <p:cNvPr id="6" name="正方形/長方形 5"/>
          <p:cNvSpPr/>
          <p:nvPr/>
        </p:nvSpPr>
        <p:spPr>
          <a:xfrm>
            <a:off x="1225093" y="1378858"/>
            <a:ext cx="7701192" cy="4223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86191" y="2046178"/>
            <a:ext cx="8758237" cy="338554"/>
          </a:xfrm>
          <a:prstGeom prst="rect">
            <a:avLst/>
          </a:prstGeom>
          <a:noFill/>
        </p:spPr>
        <p:txBody>
          <a:bodyPr wrap="square" rtlCol="0">
            <a:spAutoFit/>
          </a:bodyPr>
          <a:lstStyle/>
          <a:p>
            <a:pPr>
              <a:spcBef>
                <a:spcPts val="600"/>
              </a:spcBef>
            </a:pPr>
            <a:r>
              <a:rPr kumimoji="1" lang="en-US" altLang="ja-JP" sz="1600" dirty="0" smtClean="0">
                <a:latin typeface="ＭＳ Ｐゴシック" panose="020B0600070205080204" pitchFamily="50" charset="-128"/>
                <a:ea typeface="ＭＳ Ｐゴシック" panose="020B0600070205080204" pitchFamily="50" charset="-128"/>
              </a:rPr>
              <a:t>	</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a:latin typeface="ＭＳ Ｐゴシック" panose="020B0600070205080204" pitchFamily="50" charset="-128"/>
                <a:ea typeface="ＭＳ Ｐゴシック" panose="020B0600070205080204" pitchFamily="50" charset="-128"/>
              </a:rPr>
              <a:t>SDGs17</a:t>
            </a:r>
            <a:r>
              <a:rPr kumimoji="1" lang="ja-JP" altLang="en-US" sz="1600" dirty="0">
                <a:latin typeface="ＭＳ Ｐゴシック" panose="020B0600070205080204" pitchFamily="50" charset="-128"/>
                <a:ea typeface="ＭＳ Ｐゴシック" panose="020B0600070205080204" pitchFamily="50" charset="-128"/>
              </a:rPr>
              <a:t>ゴールの到達点」について（個別ゴールの評価</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p.5</a:t>
            </a:r>
          </a:p>
        </p:txBody>
      </p:sp>
      <p:sp>
        <p:nvSpPr>
          <p:cNvPr id="8" name="テキスト ボックス 7"/>
          <p:cNvSpPr txBox="1"/>
          <p:nvPr/>
        </p:nvSpPr>
        <p:spPr>
          <a:xfrm>
            <a:off x="1086193" y="2711430"/>
            <a:ext cx="8758237" cy="338554"/>
          </a:xfrm>
          <a:prstGeom prst="rect">
            <a:avLst/>
          </a:prstGeom>
          <a:noFill/>
        </p:spPr>
        <p:txBody>
          <a:bodyPr wrap="square" rtlCol="0">
            <a:spAutoFit/>
          </a:bodyPr>
          <a:lstStyle/>
          <a:p>
            <a:pPr>
              <a:spcBef>
                <a:spcPts val="600"/>
              </a:spcBef>
            </a:pPr>
            <a:r>
              <a:rPr kumimoji="1" lang="en-US" altLang="ja-JP" sz="1600" dirty="0" smtClean="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◦個別ゴール毎の検証</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62113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「ゴール６」の到達点について（検証まとめ）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543425"/>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ゴール６」</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a:t>
            </a:r>
            <a:r>
              <a:rPr kumimoji="1" lang="ja-JP" altLang="en-US" dirty="0">
                <a:solidFill>
                  <a:schemeClr val="tx1"/>
                </a:solidFill>
                <a:latin typeface="Meiryo UI" panose="020B0604030504040204" pitchFamily="50" charset="-128"/>
                <a:ea typeface="Meiryo UI" panose="020B0604030504040204" pitchFamily="50" charset="-128"/>
              </a:rPr>
              <a:t>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「安全に管理された水道サービスの使用人口」や「安全に管理された衛生サービスを利用している人口」、「処理済みの人為的排水量の割合」が高い評価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a:t>
            </a:r>
            <a:r>
              <a:rPr kumimoji="1" lang="ja-JP" altLang="en-US" b="1" u="sng" dirty="0" smtClean="0">
                <a:solidFill>
                  <a:schemeClr val="tx1"/>
                </a:solidFill>
                <a:latin typeface="Meiryo UI" panose="020B0604030504040204" pitchFamily="50" charset="-128"/>
                <a:ea typeface="Meiryo UI" panose="020B0604030504040204" pitchFamily="50" charset="-128"/>
              </a:rPr>
              <a:t>より高い。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ja-JP" altLang="en-US" dirty="0">
                <a:solidFill>
                  <a:schemeClr val="tx1"/>
                </a:solidFill>
                <a:latin typeface="Meiryo UI" panose="020B0604030504040204" pitchFamily="50" charset="-128"/>
                <a:ea typeface="Meiryo UI" panose="020B0604030504040204" pitchFamily="50" charset="-128"/>
              </a:rPr>
              <a:t> 「給水普及率」や「下水道処理人口普及率」、「下水道事業</a:t>
            </a:r>
            <a:r>
              <a:rPr kumimoji="1" lang="ja-JP" altLang="en-US" dirty="0" smtClean="0">
                <a:solidFill>
                  <a:schemeClr val="tx1"/>
                </a:solidFill>
                <a:latin typeface="Meiryo UI" panose="020B0604030504040204" pitchFamily="50" charset="-128"/>
                <a:ea typeface="Meiryo UI" panose="020B0604030504040204" pitchFamily="50" charset="-128"/>
              </a:rPr>
              <a:t>着手率</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、順調に取組みが進んでいる個別指標の割合が高く、関連指標である「水道普及率」や「汚水処理人口普及率」も順位が高い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「ゴール６」は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30</a:t>
            </a:fld>
            <a:endParaRPr kumimoji="1" lang="ja-JP" altLang="en-US"/>
          </a:p>
        </p:txBody>
      </p:sp>
    </p:spTree>
    <p:extLst>
      <p:ext uri="{BB962C8B-B14F-4D97-AF65-F5344CB8AC3E}">
        <p14:creationId xmlns:p14="http://schemas.microsoft.com/office/powerpoint/2010/main" val="2134871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ゴール７　</a:t>
            </a:r>
            <a:r>
              <a:rPr kumimoji="1" lang="ja-JP" altLang="en-US" b="1" spc="-100" dirty="0">
                <a:latin typeface="Meiryo UI" panose="020B0604030504040204" pitchFamily="50" charset="-128"/>
                <a:ea typeface="Meiryo UI" panose="020B0604030504040204" pitchFamily="50" charset="-128"/>
              </a:rPr>
              <a:t>すべての人々に手ごろで信頼でき、持続可能かつ近代的なエネルギーへのアクセスを確保</a:t>
            </a:r>
            <a:r>
              <a:rPr kumimoji="1" lang="ja-JP" altLang="en-US" b="1" spc="-100" dirty="0" smtClean="0">
                <a:latin typeface="Meiryo UI" panose="020B0604030504040204" pitchFamily="50" charset="-128"/>
                <a:ea typeface="Meiryo UI" panose="020B0604030504040204" pitchFamily="50" charset="-128"/>
              </a:rPr>
              <a:t>する</a:t>
            </a:r>
            <a:r>
              <a:rPr kumimoji="1" lang="ja-JP" altLang="en-US" b="1" spc="-80" dirty="0" smtClean="0">
                <a:latin typeface="Meiryo UI" panose="020B0604030504040204" pitchFamily="50" charset="-128"/>
                <a:ea typeface="Meiryo UI" panose="020B0604030504040204" pitchFamily="50" charset="-128"/>
              </a:rPr>
              <a:t>　</a:t>
            </a:r>
            <a:endParaRPr kumimoji="1" lang="en-US" altLang="ja-JP" b="1" spc="-80"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7466" y="1002207"/>
            <a:ext cx="5757863"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電力に</a:t>
            </a:r>
            <a:r>
              <a:rPr kumimoji="1" lang="ja-JP" altLang="ja-JP" sz="1200" dirty="0" smtClean="0">
                <a:latin typeface="Meiryo UI" panose="020B0604030504040204" pitchFamily="50" charset="-128"/>
                <a:ea typeface="Meiryo UI" panose="020B0604030504040204" pitchFamily="50" charset="-128"/>
              </a:rPr>
              <a:t>アクセス</a:t>
            </a:r>
            <a:r>
              <a:rPr kumimoji="1" lang="ja-JP" altLang="en-US" sz="1200" dirty="0" smtClean="0">
                <a:latin typeface="Meiryo UI" panose="020B0604030504040204" pitchFamily="50" charset="-128"/>
                <a:ea typeface="Meiryo UI" panose="020B0604030504040204" pitchFamily="50" charset="-128"/>
              </a:rPr>
              <a:t>できる人口</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クリーンな化石</a:t>
            </a:r>
            <a:r>
              <a:rPr kumimoji="1" lang="ja-JP" altLang="ja-JP" sz="1200" dirty="0" smtClean="0">
                <a:latin typeface="Meiryo UI" panose="020B0604030504040204" pitchFamily="50" charset="-128"/>
                <a:ea typeface="Meiryo UI" panose="020B0604030504040204" pitchFamily="50" charset="-128"/>
              </a:rPr>
              <a:t>燃料と</a:t>
            </a:r>
            <a:r>
              <a:rPr kumimoji="1" lang="ja-JP" altLang="en-US" sz="1200" dirty="0" smtClean="0">
                <a:latin typeface="Meiryo UI" panose="020B0604030504040204" pitchFamily="50" charset="-128"/>
                <a:ea typeface="Meiryo UI" panose="020B0604030504040204" pitchFamily="50" charset="-128"/>
              </a:rPr>
              <a:t>加工</a:t>
            </a:r>
            <a:r>
              <a:rPr kumimoji="1" lang="ja-JP" altLang="ja-JP" sz="1200" dirty="0" smtClean="0">
                <a:latin typeface="Meiryo UI" panose="020B0604030504040204" pitchFamily="50" charset="-128"/>
                <a:ea typeface="Meiryo UI" panose="020B0604030504040204" pitchFamily="50" charset="-128"/>
              </a:rPr>
              <a:t>技術</a:t>
            </a:r>
            <a:r>
              <a:rPr kumimoji="1" lang="ja-JP" altLang="ja-JP" sz="1200" dirty="0">
                <a:latin typeface="Meiryo UI" panose="020B0604030504040204" pitchFamily="50" charset="-128"/>
                <a:ea typeface="Meiryo UI" panose="020B0604030504040204" pitchFamily="50" charset="-128"/>
              </a:rPr>
              <a:t>への</a:t>
            </a:r>
            <a:r>
              <a:rPr kumimoji="1" lang="ja-JP" altLang="ja-JP" sz="1200" dirty="0" smtClean="0">
                <a:latin typeface="Meiryo UI" panose="020B0604030504040204" pitchFamily="50" charset="-128"/>
                <a:ea typeface="Meiryo UI" panose="020B0604030504040204" pitchFamily="50" charset="-128"/>
              </a:rPr>
              <a:t>アクセス</a:t>
            </a:r>
            <a:r>
              <a:rPr kumimoji="1" lang="ja-JP" altLang="en-US" sz="1200" dirty="0" smtClean="0">
                <a:latin typeface="Meiryo UI" panose="020B0604030504040204" pitchFamily="50" charset="-128"/>
                <a:ea typeface="Meiryo UI" panose="020B0604030504040204" pitchFamily="50" charset="-128"/>
              </a:rPr>
              <a:t>できる人口</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最終</a:t>
            </a:r>
            <a:r>
              <a:rPr kumimoji="1" lang="ja-JP" altLang="ja-JP" sz="1200" dirty="0">
                <a:latin typeface="Meiryo UI" panose="020B0604030504040204" pitchFamily="50" charset="-128"/>
                <a:ea typeface="Meiryo UI" panose="020B0604030504040204" pitchFamily="50" charset="-128"/>
              </a:rPr>
              <a:t>エネルギー総消費量に占める再生可能エネルギーの割合（％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燃料</a:t>
            </a:r>
            <a:r>
              <a:rPr kumimoji="1" lang="ja-JP" altLang="ja-JP" sz="1200" dirty="0">
                <a:latin typeface="Meiryo UI" panose="020B0604030504040204" pitchFamily="50" charset="-128"/>
                <a:ea typeface="Meiryo UI" panose="020B0604030504040204" pitchFamily="50" charset="-128"/>
              </a:rPr>
              <a:t>の燃焼</a:t>
            </a:r>
            <a:r>
              <a:rPr kumimoji="1" lang="en-US" altLang="ja-JP" sz="1200" dirty="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発電による</a:t>
            </a:r>
            <a:r>
              <a:rPr kumimoji="1" lang="en-US" altLang="ja-JP" sz="1200" dirty="0">
                <a:latin typeface="Meiryo UI" panose="020B0604030504040204" pitchFamily="50" charset="-128"/>
                <a:ea typeface="Meiryo UI" panose="020B0604030504040204" pitchFamily="50" charset="-128"/>
              </a:rPr>
              <a:t>CO2</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err="1">
                <a:latin typeface="Meiryo UI" panose="020B0604030504040204" pitchFamily="50" charset="-128"/>
                <a:ea typeface="Meiryo UI" panose="020B0604030504040204" pitchFamily="50" charset="-128"/>
              </a:rPr>
              <a:t>MtCO</a:t>
            </a:r>
            <a:r>
              <a:rPr kumimoji="1" lang="en-US" altLang="ja-JP" sz="1200" dirty="0">
                <a:latin typeface="Meiryo UI" panose="020B0604030504040204" pitchFamily="50" charset="-128"/>
                <a:ea typeface="Meiryo UI" panose="020B0604030504040204" pitchFamily="50" charset="-128"/>
              </a:rPr>
              <a:t> 2 / </a:t>
            </a:r>
            <a:r>
              <a:rPr kumimoji="1" lang="en-US" altLang="ja-JP" sz="1200" dirty="0" err="1">
                <a:latin typeface="Meiryo UI" panose="020B0604030504040204" pitchFamily="50" charset="-128"/>
                <a:ea typeface="Meiryo UI" panose="020B0604030504040204" pitchFamily="50" charset="-128"/>
              </a:rPr>
              <a:t>TWh</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等</a:t>
            </a:r>
            <a:endParaRPr lang="ja-JP" altLang="ja-JP"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8933" y="2059922"/>
            <a:ext cx="4169877"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a:t>
            </a:r>
            <a:r>
              <a:rPr kumimoji="1" lang="ja-JP" altLang="en-US" sz="1400" b="1" dirty="0">
                <a:latin typeface="ＭＳ Ｐゴシック" panose="020B0600070205080204" pitchFamily="50" charset="-128"/>
                <a:ea typeface="ＭＳ Ｐゴシック" panose="020B0600070205080204" pitchFamily="50" charset="-128"/>
              </a:rPr>
              <a:t>比較</a:t>
            </a:r>
            <a:endParaRPr kumimoji="1" lang="ja-JP" altLang="en-US" sz="1400" b="1" u="sng"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97625" y="700504"/>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31660" y="2464663"/>
          <a:ext cx="6269140" cy="4096475"/>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392185" y="4246748"/>
            <a:ext cx="5894611" cy="470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101522" y="614686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3738648" y="6079588"/>
            <a:ext cx="96254" cy="3678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420501" y="3010911"/>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53.2</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916398" y="301091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39.7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16927" y="301354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a:latin typeface="Meiryo UI" panose="020B0604030504040204" pitchFamily="50" charset="-128"/>
                <a:ea typeface="Meiryo UI" panose="020B0604030504040204" pitchFamily="50" charset="-128"/>
              </a:rPr>
              <a:t>55.3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01962" y="3659950"/>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01962" y="4334798"/>
            <a:ext cx="2587264" cy="906265"/>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人口当たりの電力エネルギー消費量</a:t>
            </a:r>
          </a:p>
          <a:p>
            <a:pPr marL="101600">
              <a:lnSpc>
                <a:spcPts val="900"/>
              </a:lnSpc>
            </a:pPr>
            <a:r>
              <a:rPr kumimoji="1" lang="ja-JP" altLang="en-US" sz="800" dirty="0">
                <a:latin typeface="Meiryo UI" panose="020B0604030504040204" pitchFamily="50" charset="-128"/>
                <a:ea typeface="Meiryo UI" panose="020B0604030504040204" pitchFamily="50" charset="-128"/>
              </a:rPr>
              <a:t>〇　新エネルギー発電割合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エネルギー消費量当たりの県内総生産</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29197" y="263204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50.3</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313007" y="686948"/>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31</a:t>
            </a:fld>
            <a:endParaRPr kumimoji="1" lang="ja-JP" altLang="en-US"/>
          </a:p>
        </p:txBody>
      </p:sp>
      <p:pic>
        <p:nvPicPr>
          <p:cNvPr id="26" name="図 25"/>
          <p:cNvPicPr>
            <a:picLocks noChangeAspect="1"/>
          </p:cNvPicPr>
          <p:nvPr/>
        </p:nvPicPr>
        <p:blipFill>
          <a:blip r:embed="rId3"/>
          <a:stretch>
            <a:fillRect/>
          </a:stretch>
        </p:blipFill>
        <p:spPr>
          <a:xfrm>
            <a:off x="8568225" y="720160"/>
            <a:ext cx="1075350" cy="1080000"/>
          </a:xfrm>
          <a:prstGeom prst="rect">
            <a:avLst/>
          </a:prstGeom>
        </p:spPr>
      </p:pic>
      <p:sp>
        <p:nvSpPr>
          <p:cNvPr id="28" name="テキスト ボックス 27"/>
          <p:cNvSpPr txBox="1"/>
          <p:nvPr/>
        </p:nvSpPr>
        <p:spPr>
          <a:xfrm>
            <a:off x="5329197" y="138668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5105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8" name="グラフ 17"/>
          <p:cNvGraphicFramePr>
            <a:graphicFrameLocks noGrp="1"/>
          </p:cNvGraphicFramePr>
          <p:nvPr>
            <p:extLst/>
          </p:nvPr>
        </p:nvGraphicFramePr>
        <p:xfrm>
          <a:off x="5715000" y="854732"/>
          <a:ext cx="3726002" cy="5621337"/>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グループ化 21"/>
          <p:cNvGrpSpPr/>
          <p:nvPr/>
        </p:nvGrpSpPr>
        <p:grpSpPr>
          <a:xfrm>
            <a:off x="6046755" y="4869765"/>
            <a:ext cx="3245666" cy="585363"/>
            <a:chOff x="8250" y="6268456"/>
            <a:chExt cx="4167510" cy="585363"/>
          </a:xfrm>
        </p:grpSpPr>
        <p:sp>
          <p:nvSpPr>
            <p:cNvPr id="23" name="テキスト ボックス 2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4" name="大かっこ 2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32</a:t>
            </a:fld>
            <a:endParaRPr kumimoji="1" lang="ja-JP" altLang="en-US"/>
          </a:p>
        </p:txBody>
      </p:sp>
      <p:sp>
        <p:nvSpPr>
          <p:cNvPr id="11" name="テキスト ボックス 10"/>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351777577"/>
              </p:ext>
            </p:extLst>
          </p:nvPr>
        </p:nvGraphicFramePr>
        <p:xfrm>
          <a:off x="237600" y="1026001"/>
          <a:ext cx="5477400" cy="1615600"/>
        </p:xfrm>
        <a:graphic>
          <a:graphicData uri="http://schemas.openxmlformats.org/drawingml/2006/table">
            <a:tbl>
              <a:tblPr/>
              <a:tblGrid>
                <a:gridCol w="3708434">
                  <a:extLst>
                    <a:ext uri="{9D8B030D-6E8A-4147-A177-3AD203B41FA5}">
                      <a16:colId xmlns:a16="http://schemas.microsoft.com/office/drawing/2014/main" val="3075453276"/>
                    </a:ext>
                  </a:extLst>
                </a:gridCol>
                <a:gridCol w="458226">
                  <a:extLst>
                    <a:ext uri="{9D8B030D-6E8A-4147-A177-3AD203B41FA5}">
                      <a16:colId xmlns:a16="http://schemas.microsoft.com/office/drawing/2014/main" val="2869373749"/>
                    </a:ext>
                  </a:extLst>
                </a:gridCol>
                <a:gridCol w="458226">
                  <a:extLst>
                    <a:ext uri="{9D8B030D-6E8A-4147-A177-3AD203B41FA5}">
                      <a16:colId xmlns:a16="http://schemas.microsoft.com/office/drawing/2014/main" val="4272763923"/>
                    </a:ext>
                  </a:extLst>
                </a:gridCol>
                <a:gridCol w="458226">
                  <a:extLst>
                    <a:ext uri="{9D8B030D-6E8A-4147-A177-3AD203B41FA5}">
                      <a16:colId xmlns:a16="http://schemas.microsoft.com/office/drawing/2014/main" val="304026187"/>
                    </a:ext>
                  </a:extLst>
                </a:gridCol>
                <a:gridCol w="394288">
                  <a:extLst>
                    <a:ext uri="{9D8B030D-6E8A-4147-A177-3AD203B41FA5}">
                      <a16:colId xmlns:a16="http://schemas.microsoft.com/office/drawing/2014/main" val="3258729626"/>
                    </a:ext>
                  </a:extLst>
                </a:gridCol>
              </a:tblGrid>
              <a:tr h="178516">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09915755"/>
                  </a:ext>
                </a:extLst>
              </a:tr>
              <a:tr h="35927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33626505"/>
                  </a:ext>
                </a:extLst>
              </a:tr>
              <a:tr h="35927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①人口当たりの電力エネルギー消費量</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電力エネルギー消費量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50109568"/>
                  </a:ext>
                </a:extLst>
              </a:tr>
              <a:tr h="35927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②新エネルギー発電割合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新エネルギー発電量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全てのエネルギー発電量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245628"/>
                  </a:ext>
                </a:extLst>
              </a:tr>
              <a:tr h="359271">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③エネルギー消費量当たりの県内総生産</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エネルギー消費量</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80.85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04747572"/>
                  </a:ext>
                </a:extLst>
              </a:tr>
            </a:tbl>
          </a:graphicData>
        </a:graphic>
      </p:graphicFrame>
      <p:sp>
        <p:nvSpPr>
          <p:cNvPr id="14" name="テキスト ボックス 13"/>
          <p:cNvSpPr txBox="1"/>
          <p:nvPr/>
        </p:nvSpPr>
        <p:spPr>
          <a:xfrm>
            <a:off x="324682" y="292535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59502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7" name="グラフ 26"/>
          <p:cNvGraphicFramePr>
            <a:graphicFrameLocks noGrp="1"/>
          </p:cNvGraphicFramePr>
          <p:nvPr>
            <p:extLst/>
          </p:nvPr>
        </p:nvGraphicFramePr>
        <p:xfrm>
          <a:off x="5007882" y="1281704"/>
          <a:ext cx="4292370" cy="2207462"/>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直線コネクタ 27"/>
          <p:cNvCxnSpPr/>
          <p:nvPr/>
        </p:nvCxnSpPr>
        <p:spPr>
          <a:xfrm>
            <a:off x="5646762" y="2753544"/>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993399" y="475209"/>
            <a:ext cx="3240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再生可能エネルギー発電設備導入状況</a:t>
            </a:r>
          </a:p>
        </p:txBody>
      </p:sp>
      <p:sp>
        <p:nvSpPr>
          <p:cNvPr id="30" name="テキスト ボックス 29"/>
          <p:cNvSpPr txBox="1"/>
          <p:nvPr/>
        </p:nvSpPr>
        <p:spPr>
          <a:xfrm>
            <a:off x="6501974" y="3527029"/>
            <a:ext cx="3404026"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a:t>
            </a:r>
            <a:r>
              <a:rPr kumimoji="1" lang="ja-JP" altLang="en-US" sz="800" dirty="0">
                <a:latin typeface="Meiryo UI" panose="020B0604030504040204" pitchFamily="50" charset="-128"/>
                <a:ea typeface="Meiryo UI" panose="020B0604030504040204" pitchFamily="50" charset="-128"/>
              </a:rPr>
              <a:t>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資源エネルギー庁</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の資料を基に大阪府にて</a:t>
            </a:r>
            <a:r>
              <a:rPr kumimoji="1" lang="ja-JP" altLang="en-US" sz="800" dirty="0" smtClean="0">
                <a:latin typeface="Meiryo UI" panose="020B0604030504040204" pitchFamily="50" charset="-128"/>
                <a:ea typeface="Meiryo UI" panose="020B0604030504040204" pitchFamily="50" charset="-128"/>
              </a:rPr>
              <a:t>算出（</a:t>
            </a:r>
            <a:r>
              <a:rPr kumimoji="1" lang="en-US" altLang="ja-JP" sz="800" dirty="0" smtClean="0">
                <a:latin typeface="Meiryo UI" panose="020B0604030504040204" pitchFamily="50" charset="-128"/>
                <a:ea typeface="Meiryo UI" panose="020B0604030504040204" pitchFamily="50" charset="-128"/>
              </a:rPr>
              <a:t>H30</a:t>
            </a:r>
            <a:r>
              <a:rPr kumimoji="1" lang="ja-JP" altLang="en-US" sz="800" dirty="0" smtClean="0">
                <a:latin typeface="Meiryo UI" panose="020B0604030504040204" pitchFamily="50" charset="-128"/>
                <a:ea typeface="Meiryo UI" panose="020B0604030504040204" pitchFamily="50" charset="-128"/>
              </a:rPr>
              <a:t>年度）</a:t>
            </a:r>
            <a:endParaRPr kumimoji="1" lang="en-US" altLang="ja-JP" sz="8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329831" y="1066138"/>
            <a:ext cx="936000"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118,244</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037047" y="1065494"/>
            <a:ext cx="93600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110,130</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6671753" y="1069468"/>
            <a:ext cx="93600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222,921</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007882" y="1145934"/>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35" name="テキスト ボックス 34"/>
          <p:cNvSpPr txBox="1"/>
          <p:nvPr/>
        </p:nvSpPr>
        <p:spPr>
          <a:xfrm>
            <a:off x="8445651" y="797056"/>
            <a:ext cx="900000" cy="432000"/>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64,534</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8084564" y="1476353"/>
            <a:ext cx="1477491" cy="565146"/>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太陽光発電設備、風力</a:t>
            </a:r>
            <a:r>
              <a:rPr kumimoji="1" lang="ja-JP" altLang="en-US" sz="800" dirty="0" smtClean="0">
                <a:latin typeface="Meiryo UI" panose="020B0604030504040204" pitchFamily="50" charset="-128"/>
                <a:ea typeface="Meiryo UI" panose="020B0604030504040204" pitchFamily="50" charset="-128"/>
              </a:rPr>
              <a:t>発電</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設備</a:t>
            </a:r>
            <a:r>
              <a:rPr kumimoji="1" lang="ja-JP" altLang="en-US" sz="800" dirty="0">
                <a:latin typeface="Meiryo UI" panose="020B0604030504040204" pitchFamily="50" charset="-128"/>
                <a:ea typeface="Meiryo UI" panose="020B0604030504040204" pitchFamily="50" charset="-128"/>
              </a:rPr>
              <a:t>、水力発電設備、</a:t>
            </a:r>
            <a:r>
              <a:rPr kumimoji="1" lang="ja-JP" altLang="en-US" sz="800" dirty="0" smtClean="0">
                <a:latin typeface="Meiryo UI" panose="020B0604030504040204" pitchFamily="50" charset="-128"/>
                <a:ea typeface="Meiryo UI" panose="020B0604030504040204" pitchFamily="50" charset="-128"/>
              </a:rPr>
              <a:t>地熱</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発電</a:t>
            </a:r>
            <a:r>
              <a:rPr kumimoji="1" lang="ja-JP" altLang="en-US" sz="800" dirty="0">
                <a:latin typeface="Meiryo UI" panose="020B0604030504040204" pitchFamily="50" charset="-128"/>
                <a:ea typeface="Meiryo UI" panose="020B0604030504040204" pitchFamily="50" charset="-128"/>
              </a:rPr>
              <a:t>設備、バイオマス発</a:t>
            </a:r>
            <a:r>
              <a:rPr kumimoji="1" lang="ja-JP" altLang="en-US" sz="800" dirty="0" smtClean="0">
                <a:latin typeface="Meiryo UI" panose="020B0604030504040204" pitchFamily="50" charset="-128"/>
                <a:ea typeface="Meiryo UI" panose="020B0604030504040204" pitchFamily="50" charset="-128"/>
              </a:rPr>
              <a:t>電設</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備</a:t>
            </a:r>
            <a:r>
              <a:rPr kumimoji="1" lang="ja-JP" altLang="en-US" sz="800" dirty="0">
                <a:latin typeface="Meiryo UI" panose="020B0604030504040204" pitchFamily="50" charset="-128"/>
                <a:ea typeface="Meiryo UI" panose="020B0604030504040204" pitchFamily="50" charset="-128"/>
              </a:rPr>
              <a:t>の都道府県別総導入件数</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7" name="グラフ 36"/>
          <p:cNvGraphicFramePr>
            <a:graphicFrameLocks noGrp="1"/>
          </p:cNvGraphicFramePr>
          <p:nvPr>
            <p:extLst/>
          </p:nvPr>
        </p:nvGraphicFramePr>
        <p:xfrm>
          <a:off x="237000" y="1321289"/>
          <a:ext cx="4532242" cy="2048093"/>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直線コネクタ 37"/>
          <p:cNvCxnSpPr/>
          <p:nvPr/>
        </p:nvCxnSpPr>
        <p:spPr>
          <a:xfrm>
            <a:off x="954109" y="2727012"/>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37000" y="509969"/>
            <a:ext cx="19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最終エネルギー消費量</a:t>
            </a:r>
          </a:p>
        </p:txBody>
      </p:sp>
      <p:sp>
        <p:nvSpPr>
          <p:cNvPr id="42" name="テキスト ボックス 41"/>
          <p:cNvSpPr txBox="1"/>
          <p:nvPr/>
        </p:nvSpPr>
        <p:spPr>
          <a:xfrm>
            <a:off x="2588876" y="3364738"/>
            <a:ext cx="2825478" cy="195815"/>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a:t>
            </a:r>
            <a:r>
              <a:rPr kumimoji="1" lang="ja-JP" altLang="en-US" sz="800" dirty="0">
                <a:latin typeface="Meiryo UI" panose="020B0604030504040204" pitchFamily="50" charset="-128"/>
                <a:ea typeface="Meiryo UI" panose="020B0604030504040204" pitchFamily="50" charset="-128"/>
              </a:rPr>
              <a:t>典：資源エネルギー庁</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2016</a:t>
            </a:r>
            <a:r>
              <a:rPr kumimoji="1" lang="ja-JP" altLang="en-US" sz="800" dirty="0" smtClean="0">
                <a:latin typeface="Meiryo UI" panose="020B0604030504040204" pitchFamily="50" charset="-128"/>
                <a:ea typeface="Meiryo UI" panose="020B0604030504040204" pitchFamily="50" charset="-128"/>
              </a:rPr>
              <a:t>年エネルギー</a:t>
            </a:r>
            <a:r>
              <a:rPr kumimoji="1" lang="ja-JP" altLang="en-US" sz="800" dirty="0">
                <a:latin typeface="Meiryo UI" panose="020B0604030504040204" pitchFamily="50" charset="-128"/>
                <a:ea typeface="Meiryo UI" panose="020B0604030504040204" pitchFamily="50" charset="-128"/>
              </a:rPr>
              <a:t>消費統計」</a:t>
            </a:r>
            <a:endParaRPr kumimoji="1" lang="en-US" altLang="ja-JP" sz="800" dirty="0" smtClean="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2637178" y="986441"/>
            <a:ext cx="936000"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699,567tj</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1344394" y="985797"/>
            <a:ext cx="936000"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714,559tj</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979100" y="989771"/>
            <a:ext cx="93600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789,287tj</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323713" y="854724"/>
            <a:ext cx="1279044"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err="1">
                <a:latin typeface="Meiryo UI" panose="020B0604030504040204" pitchFamily="50" charset="-128"/>
                <a:ea typeface="Meiryo UI" panose="020B0604030504040204" pitchFamily="50" charset="-128"/>
              </a:rPr>
              <a:t>tj</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テラ・ジュール）</a:t>
            </a:r>
            <a:r>
              <a:rPr kumimoji="1" lang="en-US" altLang="ja-JP" sz="800" dirty="0" smtClean="0">
                <a:latin typeface="Meiryo UI" panose="020B0604030504040204" pitchFamily="50" charset="-128"/>
                <a:ea typeface="Meiryo UI" panose="020B0604030504040204" pitchFamily="50" charset="-128"/>
              </a:rPr>
              <a:t>】</a:t>
            </a:r>
          </a:p>
        </p:txBody>
      </p:sp>
      <p:sp>
        <p:nvSpPr>
          <p:cNvPr id="47" name="テキスト ボックス 46"/>
          <p:cNvSpPr txBox="1"/>
          <p:nvPr/>
        </p:nvSpPr>
        <p:spPr>
          <a:xfrm>
            <a:off x="3777472" y="825413"/>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294,691tj</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156807" y="1585877"/>
            <a:ext cx="3263312" cy="442035"/>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石炭、石炭製品、原油、石油製品、天然ｶﾞｽ、都市ｶﾞｽ</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再生</a:t>
            </a:r>
            <a:r>
              <a:rPr kumimoji="1" lang="ja-JP" altLang="en-US" sz="800" dirty="0">
                <a:latin typeface="Meiryo UI" panose="020B0604030504040204" pitchFamily="50" charset="-128"/>
                <a:ea typeface="Meiryo UI" panose="020B0604030504040204" pitchFamily="50" charset="-128"/>
              </a:rPr>
              <a:t>可能･未活用ｴﾈﾙｷﾞｰ、事業用水力発電</a:t>
            </a:r>
            <a:r>
              <a:rPr kumimoji="1" lang="ja-JP" altLang="en-US" sz="800" dirty="0" smtClean="0">
                <a:latin typeface="Meiryo UI" panose="020B0604030504040204" pitchFamily="50" charset="-128"/>
                <a:ea typeface="Meiryo UI" panose="020B0604030504040204" pitchFamily="50" charset="-128"/>
              </a:rPr>
              <a:t>、原子力</a:t>
            </a:r>
            <a:r>
              <a:rPr kumimoji="1" lang="ja-JP" altLang="en-US" sz="800" dirty="0">
                <a:latin typeface="Meiryo UI" panose="020B0604030504040204" pitchFamily="50" charset="-128"/>
                <a:ea typeface="Meiryo UI" panose="020B0604030504040204" pitchFamily="50" charset="-128"/>
              </a:rPr>
              <a:t>発電</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電力</a:t>
            </a:r>
            <a:r>
              <a:rPr kumimoji="1" lang="ja-JP" altLang="en-US" sz="800" dirty="0">
                <a:latin typeface="Meiryo UI" panose="020B0604030504040204" pitchFamily="50" charset="-128"/>
                <a:ea typeface="Meiryo UI" panose="020B0604030504040204" pitchFamily="50" charset="-128"/>
              </a:rPr>
              <a:t>、熱に係る最終エネルギー消費量の合計（</a:t>
            </a:r>
            <a:r>
              <a:rPr kumimoji="1" lang="en-US" altLang="ja-JP" sz="800" dirty="0">
                <a:latin typeface="Meiryo UI" panose="020B0604030504040204" pitchFamily="50" charset="-128"/>
                <a:ea typeface="Meiryo UI" panose="020B0604030504040204" pitchFamily="50" charset="-128"/>
              </a:rPr>
              <a:t>2016</a:t>
            </a:r>
            <a:r>
              <a:rPr kumimoji="1" lang="ja-JP" altLang="en-US" sz="800" dirty="0">
                <a:latin typeface="Meiryo UI" panose="020B0604030504040204" pitchFamily="50" charset="-128"/>
                <a:ea typeface="Meiryo UI" panose="020B0604030504040204" pitchFamily="50" charset="-128"/>
              </a:rPr>
              <a:t>年暫定値）</a:t>
            </a:r>
            <a:endParaRPr kumimoji="1" lang="en-US" altLang="ja-JP" sz="800" dirty="0" smtClean="0">
              <a:latin typeface="Meiryo UI" panose="020B0604030504040204" pitchFamily="50" charset="-128"/>
              <a:ea typeface="Meiryo UI" panose="020B0604030504040204" pitchFamily="50" charset="-128"/>
            </a:endParaRPr>
          </a:p>
        </p:txBody>
      </p:sp>
      <p:sp>
        <p:nvSpPr>
          <p:cNvPr id="49" name="スライド番号プレースホルダー 2"/>
          <p:cNvSpPr>
            <a:spLocks noGrp="1"/>
          </p:cNvSpPr>
          <p:nvPr>
            <p:ph type="sldNum" sz="quarter" idx="12"/>
          </p:nvPr>
        </p:nvSpPr>
        <p:spPr>
          <a:xfrm>
            <a:off x="9105900" y="115209"/>
            <a:ext cx="682898" cy="360000"/>
          </a:xfrm>
        </p:spPr>
        <p:txBody>
          <a:bodyPr/>
          <a:lstStyle/>
          <a:p>
            <a:fld id="{7B20388F-A125-4D2E-BBF0-E240911E1C91}" type="slidenum">
              <a:rPr kumimoji="1" lang="ja-JP" altLang="en-US" smtClean="0"/>
              <a:pPr/>
              <a:t>33</a:t>
            </a:fld>
            <a:endParaRPr kumimoji="1" lang="ja-JP" altLang="en-US"/>
          </a:p>
        </p:txBody>
      </p:sp>
    </p:spTree>
    <p:extLst>
      <p:ext uri="{BB962C8B-B14F-4D97-AF65-F5344CB8AC3E}">
        <p14:creationId xmlns:p14="http://schemas.microsoft.com/office/powerpoint/2010/main" val="313250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「ゴール７」の到達点について（検証まとめ）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728659"/>
            <a:ext cx="8772525" cy="4269226"/>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ゴール７」</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して改善が必要とされ</a:t>
            </a:r>
            <a:r>
              <a:rPr kumimoji="1" lang="ja-JP" altLang="en-US" b="1" u="sng" dirty="0">
                <a:solidFill>
                  <a:schemeClr val="tx1"/>
                </a:solidFill>
                <a:latin typeface="Meiryo UI" panose="020B0604030504040204" pitchFamily="50" charset="-128"/>
                <a:ea typeface="Meiryo UI" panose="020B0604030504040204" pitchFamily="50" charset="-128"/>
              </a:rPr>
              <a:t>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る</a:t>
            </a:r>
            <a:r>
              <a:rPr kumimoji="1" lang="ja-JP" altLang="en-US" dirty="0" smtClean="0">
                <a:solidFill>
                  <a:schemeClr val="tx1"/>
                </a:solidFill>
                <a:latin typeface="Meiryo UI" panose="020B0604030504040204" pitchFamily="50" charset="-128"/>
                <a:ea typeface="Meiryo UI" panose="020B0604030504040204" pitchFamily="50" charset="-128"/>
              </a:rPr>
              <a:t>が、</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「電力にアクセスできる人口」や「クリーンな化石燃料と加工技術へのアクセスできる人口」は高い評価</a:t>
            </a:r>
            <a:r>
              <a:rPr kumimoji="1" lang="ja-JP" altLang="en-US" dirty="0" smtClean="0">
                <a:solidFill>
                  <a:schemeClr val="tx1"/>
                </a:solidFill>
                <a:latin typeface="Meiryo UI" panose="020B0604030504040204" pitchFamily="50" charset="-128"/>
                <a:ea typeface="Meiryo UI" panose="020B0604030504040204" pitchFamily="50" charset="-128"/>
              </a:rPr>
              <a:t>で、</a:t>
            </a:r>
            <a:r>
              <a:rPr kumimoji="1" lang="ja-JP" altLang="en-US" b="1" u="sng"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最終エネルギーの総消費量に占める再生可能エネルギーの割合」のみ厳しい評価</a:t>
            </a:r>
            <a:r>
              <a:rPr kumimoji="1" lang="ja-JP" altLang="en-US" dirty="0">
                <a:solidFill>
                  <a:schemeClr val="tx1"/>
                </a:solidFill>
                <a:latin typeface="Meiryo UI" panose="020B0604030504040204" pitchFamily="50" charset="-128"/>
                <a:ea typeface="Meiryo UI" panose="020B0604030504040204" pitchFamily="50" charset="-128"/>
              </a:rPr>
              <a:t>と</a:t>
            </a:r>
            <a:r>
              <a:rPr kumimoji="1" lang="ja-JP" altLang="en-US" dirty="0" smtClean="0">
                <a:solidFill>
                  <a:schemeClr val="tx1"/>
                </a:solidFill>
                <a:latin typeface="Meiryo UI" panose="020B0604030504040204" pitchFamily="50" charset="-128"/>
                <a:ea typeface="Meiryo UI" panose="020B0604030504040204" pitchFamily="50" charset="-128"/>
              </a:rPr>
              <a:t>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順位及び指標スコアは概ね全国平均</a:t>
            </a:r>
            <a:r>
              <a:rPr kumimoji="1" lang="ja-JP" altLang="en-US" dirty="0" smtClean="0">
                <a:solidFill>
                  <a:schemeClr val="tx1"/>
                </a:solidFill>
                <a:latin typeface="Meiryo UI" panose="020B0604030504040204" pitchFamily="50" charset="-128"/>
                <a:ea typeface="Meiryo UI" panose="020B0604030504040204" pitchFamily="50" charset="-128"/>
              </a:rPr>
              <a:t>となっている。個別指標では、 </a:t>
            </a:r>
            <a:r>
              <a:rPr kumimoji="1" lang="ja-JP" altLang="en-US" b="1" u="sng" dirty="0" smtClean="0">
                <a:solidFill>
                  <a:schemeClr val="tx1"/>
                </a:solidFill>
                <a:latin typeface="Meiryo UI" panose="020B0604030504040204" pitchFamily="50" charset="-128"/>
                <a:ea typeface="Meiryo UI" panose="020B0604030504040204" pitchFamily="50" charset="-128"/>
              </a:rPr>
              <a:t>「新エネルギーの発電割合」の順位は低いが</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関連指標である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「再生可能エネルギー発電設備導入量」は順位が高い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「ゴール７」は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34</a:t>
            </a:fld>
            <a:endParaRPr kumimoji="1" lang="ja-JP" altLang="en-US"/>
          </a:p>
        </p:txBody>
      </p:sp>
    </p:spTree>
    <p:extLst>
      <p:ext uri="{BB962C8B-B14F-4D97-AF65-F5344CB8AC3E}">
        <p14:creationId xmlns:p14="http://schemas.microsoft.com/office/powerpoint/2010/main" val="3008456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ゴール８　</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すべて</a:t>
            </a:r>
            <a:r>
              <a:rPr kumimoji="1" lang="ja-JP" altLang="en-US" sz="1400" b="1" dirty="0">
                <a:latin typeface="Meiryo UI" panose="020B0604030504040204" pitchFamily="50" charset="-128"/>
                <a:ea typeface="Meiryo UI" panose="020B0604030504040204" pitchFamily="50" charset="-128"/>
              </a:rPr>
              <a:t>の人々のための持続的、包摂的かつ持続可能な経済成長、生産的な完全雇用およびディーセント・ワークを推進</a:t>
            </a:r>
            <a:r>
              <a:rPr kumimoji="1" lang="ja-JP" altLang="en-US" sz="1400" b="1" dirty="0" smtClean="0">
                <a:latin typeface="Meiryo UI" panose="020B0604030504040204" pitchFamily="50" charset="-128"/>
                <a:ea typeface="Meiryo UI" panose="020B0604030504040204" pitchFamily="50" charset="-128"/>
              </a:rPr>
              <a:t>する　</a:t>
            </a:r>
            <a:endParaRPr kumimoji="1" lang="en-US" altLang="ja-JP" sz="1400"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99519" y="992281"/>
            <a:ext cx="7456826"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実質</a:t>
            </a:r>
            <a:r>
              <a:rPr kumimoji="1" lang="ja-JP" altLang="ja-JP" sz="1200" dirty="0" smtClean="0">
                <a:latin typeface="Meiryo UI" panose="020B0604030504040204" pitchFamily="50" charset="-128"/>
                <a:ea typeface="Meiryo UI" panose="020B0604030504040204" pitchFamily="50" charset="-128"/>
              </a:rPr>
              <a:t>成長率</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雇用率</a:t>
            </a:r>
            <a:r>
              <a:rPr kumimoji="1" lang="en-US" altLang="ja-JP" sz="1200" dirty="0" smtClean="0">
                <a:latin typeface="Meiryo UI" panose="020B0604030504040204" pitchFamily="50" charset="-128"/>
                <a:ea typeface="Meiryo UI" panose="020B0604030504040204" pitchFamily="50" charset="-128"/>
              </a:rPr>
              <a:t>（％）</a:t>
            </a: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ニートの</a:t>
            </a:r>
            <a:r>
              <a:rPr kumimoji="1" lang="ja-JP" altLang="ja-JP" sz="1200" dirty="0" smtClean="0">
                <a:latin typeface="Meiryo UI" panose="020B0604030504040204" pitchFamily="50" charset="-128"/>
                <a:ea typeface="Meiryo UI" panose="020B0604030504040204" pitchFamily="50" charset="-128"/>
              </a:rPr>
              <a:t>若者</a:t>
            </a:r>
            <a:r>
              <a:rPr kumimoji="1" lang="ja-JP" altLang="en-US" sz="1200" dirty="0" smtClean="0">
                <a:latin typeface="Meiryo UI" panose="020B0604030504040204" pitchFamily="50" charset="-128"/>
                <a:ea typeface="Meiryo UI" panose="020B0604030504040204" pitchFamily="50" charset="-128"/>
              </a:rPr>
              <a:t>の割合</a:t>
            </a:r>
            <a:r>
              <a:rPr kumimoji="1" lang="en-US" altLang="ja-JP" sz="1200" dirty="0" smtClean="0">
                <a:latin typeface="Meiryo UI" panose="020B0604030504040204" pitchFamily="50" charset="-128"/>
                <a:ea typeface="Meiryo UI" panose="020B0604030504040204" pitchFamily="50" charset="-128"/>
              </a:rPr>
              <a:t>（％）</a:t>
            </a: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銀行</a:t>
            </a:r>
            <a:r>
              <a:rPr kumimoji="1" lang="ja-JP" altLang="en-US" sz="1200" dirty="0">
                <a:latin typeface="Meiryo UI" panose="020B0604030504040204" pitchFamily="50" charset="-128"/>
                <a:ea typeface="Meiryo UI" panose="020B0604030504040204" pitchFamily="50" charset="-128"/>
              </a:rPr>
              <a:t>や</a:t>
            </a:r>
            <a:r>
              <a:rPr kumimoji="1" lang="ja-JP" altLang="ja-JP" sz="1200" dirty="0" smtClean="0">
                <a:latin typeface="Meiryo UI" panose="020B0604030504040204" pitchFamily="50" charset="-128"/>
                <a:ea typeface="Meiryo UI" panose="020B0604030504040204" pitchFamily="50" charset="-128"/>
              </a:rPr>
              <a:t>金融</a:t>
            </a:r>
            <a:r>
              <a:rPr kumimoji="1" lang="ja-JP" altLang="ja-JP" sz="1200" dirty="0">
                <a:latin typeface="Meiryo UI" panose="020B0604030504040204" pitchFamily="50" charset="-128"/>
                <a:ea typeface="Meiryo UI" panose="020B0604030504040204" pitchFamily="50" charset="-128"/>
              </a:rPr>
              <a:t>機関の</a:t>
            </a:r>
            <a:r>
              <a:rPr kumimoji="1" lang="ja-JP" altLang="ja-JP" sz="1200" dirty="0" smtClean="0">
                <a:latin typeface="Meiryo UI" panose="020B0604030504040204" pitchFamily="50" charset="-128"/>
                <a:ea typeface="Meiryo UI" panose="020B0604030504040204" pitchFamily="50" charset="-128"/>
              </a:rPr>
              <a:t>口座</a:t>
            </a:r>
            <a:r>
              <a:rPr kumimoji="1" lang="ja-JP" altLang="en-US" sz="1200" dirty="0" smtClean="0">
                <a:latin typeface="Meiryo UI" panose="020B0604030504040204" pitchFamily="50" charset="-128"/>
                <a:ea typeface="Meiryo UI" panose="020B0604030504040204" pitchFamily="50" charset="-128"/>
              </a:rPr>
              <a:t>や携帯マネーサービスを持っている</a:t>
            </a:r>
            <a:r>
              <a:rPr kumimoji="1" lang="en-US" altLang="ja-JP" sz="1200" dirty="0" smtClean="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a:t>
            </a:r>
            <a:r>
              <a:rPr kumimoji="1" lang="ja-JP" altLang="ja-JP" sz="1200" dirty="0" smtClean="0">
                <a:latin typeface="Meiryo UI" panose="020B0604030504040204" pitchFamily="50" charset="-128"/>
                <a:ea typeface="Meiryo UI" panose="020B0604030504040204" pitchFamily="50" charset="-128"/>
              </a:rPr>
              <a:t>以上</a:t>
            </a:r>
            <a:r>
              <a:rPr kumimoji="1" lang="ja-JP" altLang="en-US" sz="1200" dirty="0" smtClean="0">
                <a:latin typeface="Meiryo UI" panose="020B0604030504040204" pitchFamily="50" charset="-128"/>
                <a:ea typeface="Meiryo UI" panose="020B0604030504040204" pitchFamily="50" charset="-128"/>
              </a:rPr>
              <a:t>の人口割合（％）　等</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9519" y="70653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7" name="グラフ 26"/>
          <p:cNvGraphicFramePr>
            <a:graphicFrameLocks noGrp="1"/>
          </p:cNvGraphicFramePr>
          <p:nvPr>
            <p:extLst/>
          </p:nvPr>
        </p:nvGraphicFramePr>
        <p:xfrm>
          <a:off x="183190" y="2548280"/>
          <a:ext cx="6303335" cy="4012858"/>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直線コネクタ 27"/>
          <p:cNvCxnSpPr/>
          <p:nvPr/>
        </p:nvCxnSpPr>
        <p:spPr>
          <a:xfrm>
            <a:off x="597000" y="3909400"/>
            <a:ext cx="6060474" cy="511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9523" y="2141414"/>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7342366" y="6159048"/>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1" name="正方形/長方形 30"/>
          <p:cNvSpPr/>
          <p:nvPr/>
        </p:nvSpPr>
        <p:spPr>
          <a:xfrm>
            <a:off x="3876676" y="6102351"/>
            <a:ext cx="114300" cy="2567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91821" y="2540585"/>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54.3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013288" y="251112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58.0</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888606" y="2515069"/>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a:latin typeface="Meiryo UI" panose="020B0604030504040204" pitchFamily="50" charset="-128"/>
                <a:ea typeface="Meiryo UI" panose="020B0604030504040204" pitchFamily="50" charset="-128"/>
              </a:rPr>
              <a:t>69.1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212052" y="3660535"/>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212052" y="4291979"/>
            <a:ext cx="2587264" cy="1714178"/>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人口当たりの県内総生産</a:t>
            </a:r>
          </a:p>
          <a:p>
            <a:pPr marL="101600">
              <a:lnSpc>
                <a:spcPts val="900"/>
              </a:lnSpc>
            </a:pPr>
            <a:r>
              <a:rPr kumimoji="1" lang="ja-JP" altLang="en-US" sz="800" dirty="0">
                <a:latin typeface="Meiryo UI" panose="020B0604030504040204" pitchFamily="50" charset="-128"/>
                <a:ea typeface="Meiryo UI" panose="020B0604030504040204" pitchFamily="50" charset="-128"/>
              </a:rPr>
              <a:t>〇　就業者当たりの県内総生産</a:t>
            </a:r>
          </a:p>
          <a:p>
            <a:pPr marL="101600">
              <a:lnSpc>
                <a:spcPts val="900"/>
              </a:lnSpc>
            </a:pPr>
            <a:r>
              <a:rPr kumimoji="1" lang="ja-JP" altLang="en-US" sz="800" dirty="0">
                <a:latin typeface="Meiryo UI" panose="020B0604030504040204" pitchFamily="50" charset="-128"/>
                <a:ea typeface="Meiryo UI" panose="020B0604030504040204" pitchFamily="50" charset="-128"/>
              </a:rPr>
              <a:t>〇　農業以外におけるインフォーマル雇用の割合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労働者の平均時給</a:t>
            </a:r>
          </a:p>
          <a:p>
            <a:pPr marL="101600">
              <a:lnSpc>
                <a:spcPts val="900"/>
              </a:lnSpc>
            </a:pPr>
            <a:r>
              <a:rPr kumimoji="1" lang="ja-JP" altLang="en-US" sz="800" dirty="0">
                <a:latin typeface="Meiryo UI" panose="020B0604030504040204" pitchFamily="50" charset="-128"/>
                <a:ea typeface="Meiryo UI" panose="020B0604030504040204" pitchFamily="50" charset="-128"/>
              </a:rPr>
              <a:t>〇　失業率</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15-17</a:t>
            </a:r>
            <a:r>
              <a:rPr kumimoji="1" lang="ja-JP" altLang="en-US" sz="800" dirty="0">
                <a:latin typeface="Meiryo UI" panose="020B0604030504040204" pitchFamily="50" charset="-128"/>
                <a:ea typeface="Meiryo UI" panose="020B0604030504040204" pitchFamily="50" charset="-128"/>
              </a:rPr>
              <a:t>歳の就業者割合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労災受給率</a:t>
            </a:r>
          </a:p>
          <a:p>
            <a:pPr marL="101600">
              <a:lnSpc>
                <a:spcPts val="900"/>
              </a:lnSpc>
            </a:pPr>
            <a:r>
              <a:rPr kumimoji="1" lang="ja-JP" altLang="en-US" sz="800" dirty="0">
                <a:latin typeface="Meiryo UI" panose="020B0604030504040204" pitchFamily="50" charset="-128"/>
                <a:ea typeface="Meiryo UI" panose="020B0604030504040204" pitchFamily="50" charset="-128"/>
              </a:rPr>
              <a:t>〇　就業者当たりの超過労働時間</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県内総生産当たりの観光消費額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人口当たりの銀行数</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38663" y="71973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35</a:t>
            </a:fld>
            <a:endParaRPr kumimoji="1" lang="ja-JP" altLang="en-US"/>
          </a:p>
        </p:txBody>
      </p:sp>
      <p:pic>
        <p:nvPicPr>
          <p:cNvPr id="24" name="図 23"/>
          <p:cNvPicPr>
            <a:picLocks noChangeAspect="1"/>
          </p:cNvPicPr>
          <p:nvPr/>
        </p:nvPicPr>
        <p:blipFill>
          <a:blip r:embed="rId3"/>
          <a:stretch>
            <a:fillRect/>
          </a:stretch>
        </p:blipFill>
        <p:spPr>
          <a:xfrm>
            <a:off x="8505684" y="719739"/>
            <a:ext cx="1080000" cy="1080000"/>
          </a:xfrm>
          <a:prstGeom prst="rect">
            <a:avLst/>
          </a:prstGeom>
        </p:spPr>
      </p:pic>
      <p:sp>
        <p:nvSpPr>
          <p:cNvPr id="26" name="テキスト ボックス 25"/>
          <p:cNvSpPr txBox="1"/>
          <p:nvPr/>
        </p:nvSpPr>
        <p:spPr>
          <a:xfrm>
            <a:off x="3502521" y="1046067"/>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6491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36</a:t>
            </a:fld>
            <a:endParaRPr kumimoji="1" lang="ja-JP" altLang="en-US"/>
          </a:p>
        </p:txBody>
      </p:sp>
      <p:grpSp>
        <p:nvGrpSpPr>
          <p:cNvPr id="12" name="グループ化 11"/>
          <p:cNvGrpSpPr/>
          <p:nvPr/>
        </p:nvGrpSpPr>
        <p:grpSpPr>
          <a:xfrm>
            <a:off x="6272213" y="5437451"/>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8" name="グラフ 17"/>
          <p:cNvGraphicFramePr>
            <a:graphicFrameLocks noGrp="1"/>
          </p:cNvGraphicFramePr>
          <p:nvPr>
            <p:extLst>
              <p:ext uri="{D42A27DB-BD31-4B8C-83A1-F6EECF244321}">
                <p14:modId xmlns:p14="http://schemas.microsoft.com/office/powerpoint/2010/main" val="687251387"/>
              </p:ext>
            </p:extLst>
          </p:nvPr>
        </p:nvGraphicFramePr>
        <p:xfrm>
          <a:off x="5835951" y="896660"/>
          <a:ext cx="396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テキスト ボックス 15"/>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237000" y="6068278"/>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963061602"/>
              </p:ext>
            </p:extLst>
          </p:nvPr>
        </p:nvGraphicFramePr>
        <p:xfrm>
          <a:off x="237600" y="1026000"/>
          <a:ext cx="5598352" cy="4351341"/>
        </p:xfrm>
        <a:graphic>
          <a:graphicData uri="http://schemas.openxmlformats.org/drawingml/2006/table">
            <a:tbl>
              <a:tblPr/>
              <a:tblGrid>
                <a:gridCol w="3790323">
                  <a:extLst>
                    <a:ext uri="{9D8B030D-6E8A-4147-A177-3AD203B41FA5}">
                      <a16:colId xmlns:a16="http://schemas.microsoft.com/office/drawing/2014/main" val="4181208472"/>
                    </a:ext>
                  </a:extLst>
                </a:gridCol>
                <a:gridCol w="468345">
                  <a:extLst>
                    <a:ext uri="{9D8B030D-6E8A-4147-A177-3AD203B41FA5}">
                      <a16:colId xmlns:a16="http://schemas.microsoft.com/office/drawing/2014/main" val="1309525089"/>
                    </a:ext>
                  </a:extLst>
                </a:gridCol>
                <a:gridCol w="468345">
                  <a:extLst>
                    <a:ext uri="{9D8B030D-6E8A-4147-A177-3AD203B41FA5}">
                      <a16:colId xmlns:a16="http://schemas.microsoft.com/office/drawing/2014/main" val="1678878701"/>
                    </a:ext>
                  </a:extLst>
                </a:gridCol>
                <a:gridCol w="468345">
                  <a:extLst>
                    <a:ext uri="{9D8B030D-6E8A-4147-A177-3AD203B41FA5}">
                      <a16:colId xmlns:a16="http://schemas.microsoft.com/office/drawing/2014/main" val="1408223381"/>
                    </a:ext>
                  </a:extLst>
                </a:gridCol>
                <a:gridCol w="402994">
                  <a:extLst>
                    <a:ext uri="{9D8B030D-6E8A-4147-A177-3AD203B41FA5}">
                      <a16:colId xmlns:a16="http://schemas.microsoft.com/office/drawing/2014/main" val="1195721502"/>
                    </a:ext>
                  </a:extLst>
                </a:gridCol>
              </a:tblGrid>
              <a:tr h="188061">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926221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61020"/>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①人口当たりの県内総生産</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5521942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②就業者当たりの県内総生産</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就業者数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27799031"/>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③農業以外におけるインフォーマル雇用の割合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農業以外の自営業者数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農業以外の従業者数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67653797"/>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④労働者の平均時給</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平均所得</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所定内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超過実労働時間</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43472243"/>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⑤失業率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完全失業者数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労働力人口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936922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a:t>
                      </a:r>
                      <a:r>
                        <a:rPr lang="en-US" altLang="ja-JP" sz="800" b="0" i="0" u="none" strike="noStrike">
                          <a:solidFill>
                            <a:srgbClr val="000000"/>
                          </a:solidFill>
                          <a:effectLst/>
                          <a:latin typeface="Meiryo UI" panose="020B0604030504040204" pitchFamily="50" charset="-128"/>
                          <a:ea typeface="Meiryo UI" panose="020B0604030504040204" pitchFamily="50" charset="-128"/>
                        </a:rPr>
                        <a:t>15-17</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歳の就業者割合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(15-17 </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歳の主に仕事をしている人口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/15-17 </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歳の人口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2194300"/>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⑦労災受給率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新規労災受給者数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就業者数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19.15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80.85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78656889"/>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⑧就業者当たりの超過労働時間</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超過労働時間</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就業者数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33396852"/>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⑨県内総生産当たりの観光消費額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観光消費額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85.37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4.88</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01088682"/>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⑩人口当たりの銀行数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銀行数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76416205"/>
                  </a:ext>
                </a:extLst>
              </a:tr>
            </a:tbl>
          </a:graphicData>
        </a:graphic>
      </p:graphicFrame>
      <p:sp>
        <p:nvSpPr>
          <p:cNvPr id="19" name="テキスト ボックス 18"/>
          <p:cNvSpPr txBox="1"/>
          <p:nvPr/>
        </p:nvSpPr>
        <p:spPr>
          <a:xfrm>
            <a:off x="362260" y="561119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1284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5189205" y="1137492"/>
          <a:ext cx="4556235"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nvPr>
        </p:nvGraphicFramePr>
        <p:xfrm>
          <a:off x="313665" y="1101492"/>
          <a:ext cx="4553607" cy="21960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077051" y="518500"/>
            <a:ext cx="3271154" cy="271869"/>
          </a:xfrm>
          <a:prstGeom prst="rect">
            <a:avLst/>
          </a:prstGeom>
          <a:solidFill>
            <a:schemeClr val="bg1"/>
          </a:solidFill>
          <a:ln w="19050">
            <a:solidFill>
              <a:schemeClr val="tx1"/>
            </a:solidFill>
          </a:ln>
        </p:spPr>
        <p:txBody>
          <a:bodyPr wrap="square" rtlCol="0">
            <a:spAutoFit/>
          </a:bodyPr>
          <a:lstStyle/>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完全失業率（</a:t>
            </a: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2018</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年平均）</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テキスト ボックス 6"/>
          <p:cNvSpPr txBox="1"/>
          <p:nvPr/>
        </p:nvSpPr>
        <p:spPr>
          <a:xfrm>
            <a:off x="7509878" y="1034925"/>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3.2</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6216876" y="1013164"/>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noProof="0" dirty="0"/>
              <a:t>2.6</a:t>
            </a:r>
            <a:r>
              <a:rPr lang="ja-JP" altLang="en-US" sz="800" noProof="0" dirty="0" smtClean="0"/>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7083170" y="1034925"/>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8653547" y="860989"/>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5551615" y="1968684"/>
            <a:ext cx="3941853"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042544" y="950800"/>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349656" y="473892"/>
            <a:ext cx="3217745"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1</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人当たり県民所得（</a:t>
            </a: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2015</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年）</a:t>
            </a:r>
            <a:endParaRPr kumimoji="1" lang="en-US" altLang="zh-TW" sz="1400" b="1" dirty="0">
              <a:solidFill>
                <a:prstClr val="black"/>
              </a:solidFill>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3760375" y="783398"/>
            <a:ext cx="1053399"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全国値</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3189.5</a:t>
            </a:r>
            <a:r>
              <a:rPr kumimoji="1" lang="ja-JP" altLang="en-US" sz="800" dirty="0" smtClean="0">
                <a:latin typeface="Meiryo UI" panose="020B0604030504040204" pitchFamily="50" charset="-128"/>
                <a:ea typeface="Meiryo UI" panose="020B0604030504040204" pitchFamily="50" charset="-128"/>
              </a:rPr>
              <a:t>千円）</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29520" y="837938"/>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単位：千円</a:t>
            </a:r>
            <a:r>
              <a:rPr kumimoji="1" lang="en-US" altLang="ja-JP" sz="800" dirty="0" smtClean="0">
                <a:latin typeface="Meiryo UI" panose="020B0604030504040204" pitchFamily="50" charset="-128"/>
                <a:ea typeface="Meiryo UI" panose="020B0604030504040204" pitchFamily="50" charset="-128"/>
              </a:rPr>
              <a:t>】</a:t>
            </a:r>
          </a:p>
        </p:txBody>
      </p:sp>
      <p:cxnSp>
        <p:nvCxnSpPr>
          <p:cNvPr id="16" name="直線コネクタ 15"/>
          <p:cNvCxnSpPr/>
          <p:nvPr/>
        </p:nvCxnSpPr>
        <p:spPr>
          <a:xfrm>
            <a:off x="683449" y="2025016"/>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73260" y="871820"/>
            <a:ext cx="1057400"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dirty="0" smtClean="0">
                <a:solidFill>
                  <a:prstClr val="black"/>
                </a:solidFill>
                <a:latin typeface="Meiryo UI" panose="020B0604030504040204" pitchFamily="50" charset="-128"/>
                <a:ea typeface="Meiryo UI" panose="020B0604030504040204" pitchFamily="50" charset="-128"/>
              </a:rPr>
              <a:t>3127.0</a:t>
            </a:r>
            <a:r>
              <a:rPr kumimoji="1" lang="ja-JP" altLang="en-US" sz="800" b="1" dirty="0" smtClean="0">
                <a:solidFill>
                  <a:prstClr val="black"/>
                </a:solidFill>
                <a:latin typeface="Meiryo UI" panose="020B0604030504040204" pitchFamily="50" charset="-128"/>
                <a:ea typeface="Meiryo UI" panose="020B0604030504040204" pitchFamily="50" charset="-128"/>
              </a:rPr>
              <a:t>千円</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1213795" y="871820"/>
            <a:ext cx="98803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5378.3</a:t>
            </a:r>
            <a:r>
              <a:rPr kumimoji="1" lang="ja-JP" altLang="en-US" sz="800" dirty="0" smtClean="0">
                <a:solidFill>
                  <a:prstClr val="black"/>
                </a:solidFill>
                <a:latin typeface="Meiryo UI" panose="020B0604030504040204" pitchFamily="50" charset="-128"/>
                <a:ea typeface="Meiryo UI" panose="020B0604030504040204" pitchFamily="50" charset="-128"/>
              </a:rPr>
              <a:t>千円</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1919789" y="880917"/>
            <a:ext cx="983022"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3677.3</a:t>
            </a:r>
            <a:r>
              <a:rPr kumimoji="1" lang="ja-JP" altLang="en-US" sz="800" dirty="0" smtClean="0">
                <a:solidFill>
                  <a:prstClr val="black"/>
                </a:solidFill>
                <a:latin typeface="Meiryo UI" panose="020B0604030504040204" pitchFamily="50" charset="-128"/>
                <a:ea typeface="Meiryo UI" panose="020B0604030504040204" pitchFamily="50" charset="-128"/>
              </a:rPr>
              <a:t>千円</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2795603" y="3224066"/>
            <a:ext cx="2151575"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出典：内閣</a:t>
            </a:r>
            <a:r>
              <a:rPr kumimoji="1" lang="ja-JP" altLang="en-US" sz="800" dirty="0">
                <a:latin typeface="Meiryo UI" panose="020B0604030504040204" pitchFamily="50" charset="-128"/>
                <a:ea typeface="Meiryo UI" panose="020B0604030504040204" pitchFamily="50" charset="-128"/>
              </a:rPr>
              <a:t>府</a:t>
            </a:r>
            <a:r>
              <a:rPr kumimoji="1" lang="ja-JP" altLang="en-US" sz="800" dirty="0" smtClean="0">
                <a:latin typeface="Meiryo UI" panose="020B0604030504040204" pitchFamily="50" charset="-128"/>
                <a:ea typeface="Meiryo UI" panose="020B0604030504040204" pitchFamily="50" charset="-128"/>
              </a:rPr>
              <a:t>　「平成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年度県民経済計算」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481535" y="3329314"/>
            <a:ext cx="2294012"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　「労働力調査（平成</a:t>
            </a:r>
            <a:r>
              <a:rPr kumimoji="1" lang="en-US" altLang="ja-JP" sz="800" dirty="0" smtClean="0">
                <a:latin typeface="Meiryo UI" panose="020B0604030504040204" pitchFamily="50" charset="-128"/>
                <a:ea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37</a:t>
            </a:fld>
            <a:endParaRPr kumimoji="1" lang="ja-JP" altLang="en-US"/>
          </a:p>
        </p:txBody>
      </p:sp>
    </p:spTree>
    <p:extLst>
      <p:ext uri="{BB962C8B-B14F-4D97-AF65-F5344CB8AC3E}">
        <p14:creationId xmlns:p14="http://schemas.microsoft.com/office/powerpoint/2010/main" val="2309627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「ゴール８」の到達点について（検証まとめ）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871534"/>
            <a:ext cx="8772525" cy="4943479"/>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ゴール８」</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a:t>
            </a:r>
            <a:r>
              <a:rPr kumimoji="1" lang="ja-JP" altLang="en-US" dirty="0">
                <a:solidFill>
                  <a:schemeClr val="tx1"/>
                </a:solidFill>
                <a:latin typeface="Meiryo UI" panose="020B0604030504040204" pitchFamily="50" charset="-128"/>
                <a:ea typeface="Meiryo UI" panose="020B0604030504040204" pitchFamily="50" charset="-128"/>
              </a:rPr>
              <a:t>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「雇用率」や「ニートの若者の割合」、「銀行や金融機関の口座や携帯マネーサービスを持っている</a:t>
            </a:r>
            <a:r>
              <a:rPr kumimoji="1" lang="en-US" altLang="ja-JP" b="1" u="sng" dirty="0" smtClean="0">
                <a:solidFill>
                  <a:schemeClr val="tx1"/>
                </a:solidFill>
                <a:latin typeface="Meiryo UI" panose="020B0604030504040204" pitchFamily="50" charset="-128"/>
                <a:ea typeface="Meiryo UI" panose="020B0604030504040204" pitchFamily="50" charset="-128"/>
              </a:rPr>
              <a:t>15</a:t>
            </a:r>
            <a:r>
              <a:rPr kumimoji="1" lang="ja-JP" altLang="en-US" b="1" u="sng" dirty="0" smtClean="0">
                <a:solidFill>
                  <a:schemeClr val="tx1"/>
                </a:solidFill>
                <a:latin typeface="Meiryo UI" panose="020B0604030504040204" pitchFamily="50" charset="-128"/>
                <a:ea typeface="Meiryo UI" panose="020B0604030504040204" pitchFamily="50" charset="-128"/>
              </a:rPr>
              <a:t>歳以上の人口割合」が高い評価</a:t>
            </a:r>
            <a:r>
              <a:rPr kumimoji="1" lang="ja-JP" altLang="en-US" dirty="0" smtClean="0">
                <a:solidFill>
                  <a:schemeClr val="tx1"/>
                </a:solidFill>
                <a:latin typeface="Meiryo UI" panose="020B0604030504040204" pitchFamily="50" charset="-128"/>
                <a:ea typeface="Meiryo UI" panose="020B0604030504040204" pitchFamily="50" charset="-128"/>
              </a:rPr>
              <a:t>で、</a:t>
            </a:r>
            <a:r>
              <a:rPr kumimoji="1" lang="ja-JP" altLang="en-US" b="1" u="sng" dirty="0" smtClean="0">
                <a:solidFill>
                  <a:schemeClr val="tx1"/>
                </a:solidFill>
                <a:latin typeface="Meiryo UI" panose="020B0604030504040204" pitchFamily="50" charset="-128"/>
                <a:ea typeface="Meiryo UI" panose="020B0604030504040204" pitchFamily="50" charset="-128"/>
              </a:rPr>
              <a:t>「実質成長率」も改善が認められる評価</a:t>
            </a:r>
            <a:r>
              <a:rPr kumimoji="1" lang="ja-JP" altLang="en-US" dirty="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順位は高く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指標スコアは平均より高い。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「人口当たりの県内総生産」や「労働者の平均時給」、「労災受給率」、「就業者当たりの超過労働時間」など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a:t>
            </a:r>
            <a:r>
              <a:rPr kumimoji="1" lang="ja-JP" altLang="en-US" b="1" u="sng" dirty="0">
                <a:solidFill>
                  <a:schemeClr val="tx1"/>
                </a:solidFill>
                <a:latin typeface="Meiryo UI" panose="020B0604030504040204" pitchFamily="50" charset="-128"/>
                <a:ea typeface="Meiryo UI" panose="020B0604030504040204" pitchFamily="50" charset="-128"/>
              </a:rPr>
              <a:t>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「１人当たりの県民所得」</a:t>
            </a:r>
            <a:r>
              <a:rPr kumimoji="1" lang="ja-JP" altLang="en-US" b="1" u="sng" dirty="0">
                <a:solidFill>
                  <a:schemeClr val="tx1"/>
                </a:solidFill>
                <a:latin typeface="Meiryo UI" panose="020B0604030504040204" pitchFamily="50" charset="-128"/>
                <a:ea typeface="Meiryo UI" panose="020B0604030504040204" pitchFamily="50" charset="-128"/>
              </a:rPr>
              <a:t>も</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順位が高く、「完全失業率」は順位が低い状況</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「ゴール８」は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。（強みを活かすことで、他のゴールの課題克服や先進事例の発信等による国際貢献につなげる）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38</a:t>
            </a:fld>
            <a:endParaRPr kumimoji="1" lang="ja-JP" altLang="en-US"/>
          </a:p>
        </p:txBody>
      </p:sp>
    </p:spTree>
    <p:extLst>
      <p:ext uri="{BB962C8B-B14F-4D97-AF65-F5344CB8AC3E}">
        <p14:creationId xmlns:p14="http://schemas.microsoft.com/office/powerpoint/2010/main" val="1641229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481" y="1065072"/>
            <a:ext cx="5737821" cy="1015663"/>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物流</a:t>
            </a:r>
            <a:r>
              <a:rPr kumimoji="1" lang="ja-JP" altLang="ja-JP" sz="1200" dirty="0">
                <a:latin typeface="Meiryo UI" panose="020B0604030504040204" pitchFamily="50" charset="-128"/>
                <a:ea typeface="Meiryo UI" panose="020B0604030504040204" pitchFamily="50" charset="-128"/>
              </a:rPr>
              <a:t>実績指数：貿易品質および輸送関連</a:t>
            </a:r>
            <a:r>
              <a:rPr kumimoji="1" lang="ja-JP" altLang="ja-JP" sz="1200" dirty="0" smtClean="0">
                <a:latin typeface="Meiryo UI" panose="020B0604030504040204" pitchFamily="50" charset="-128"/>
                <a:ea typeface="Meiryo UI" panose="020B0604030504040204" pitchFamily="50" charset="-128"/>
              </a:rPr>
              <a:t>インフラストラクチャ</a:t>
            </a:r>
            <a:r>
              <a:rPr kumimoji="1" lang="ja-JP" altLang="ja-JP" sz="1200" dirty="0">
                <a:latin typeface="Meiryo UI" panose="020B0604030504040204" pitchFamily="50" charset="-128"/>
                <a:ea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人当たり科学技術</a:t>
            </a:r>
            <a:r>
              <a:rPr kumimoji="1" lang="ja-JP" altLang="ja-JP" sz="1200" dirty="0" smtClean="0">
                <a:latin typeface="Meiryo UI" panose="020B0604030504040204" pitchFamily="50" charset="-128"/>
                <a:ea typeface="Meiryo UI" panose="020B0604030504040204" pitchFamily="50" charset="-128"/>
              </a:rPr>
              <a:t>雑誌</a:t>
            </a:r>
            <a:r>
              <a:rPr kumimoji="1" lang="ja-JP" altLang="en-US" sz="1200" dirty="0" smtClean="0">
                <a:latin typeface="Meiryo UI" panose="020B0604030504040204" pitchFamily="50" charset="-128"/>
                <a:ea typeface="Meiryo UI" panose="020B0604030504040204" pitchFamily="50" charset="-128"/>
              </a:rPr>
              <a:t>への投稿数</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研究</a:t>
            </a:r>
            <a:r>
              <a:rPr kumimoji="1" lang="ja-JP" altLang="ja-JP" sz="1200" dirty="0">
                <a:latin typeface="Meiryo UI" panose="020B0604030504040204" pitchFamily="50" charset="-128"/>
                <a:ea typeface="Meiryo UI" panose="020B0604030504040204" pitchFamily="50" charset="-128"/>
              </a:rPr>
              <a:t>開発費</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対</a:t>
            </a:r>
            <a:r>
              <a:rPr kumimoji="1" lang="en-US" altLang="ja-JP" sz="1200" dirty="0" smtClean="0">
                <a:latin typeface="Meiryo UI" panose="020B0604030504040204" pitchFamily="50" charset="-128"/>
                <a:ea typeface="Meiryo UI" panose="020B0604030504040204" pitchFamily="50" charset="-128"/>
              </a:rPr>
              <a:t>GDP</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研究</a:t>
            </a:r>
            <a:r>
              <a:rPr kumimoji="1" lang="ja-JP" altLang="ja-JP" sz="1200" dirty="0">
                <a:latin typeface="Meiryo UI" panose="020B0604030504040204" pitchFamily="50" charset="-128"/>
                <a:ea typeface="Meiryo UI" panose="020B0604030504040204" pitchFamily="50" charset="-128"/>
              </a:rPr>
              <a:t>開発研究者</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あたり</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モバイルブロードバンド契約（住民</a:t>
            </a:r>
            <a:r>
              <a:rPr kumimoji="1" lang="en-US" altLang="ja-JP" sz="1200" dirty="0" smtClean="0">
                <a:latin typeface="Meiryo UI" panose="020B0604030504040204" pitchFamily="50" charset="-128"/>
                <a:ea typeface="Meiryo UI" panose="020B0604030504040204" pitchFamily="50" charset="-128"/>
              </a:rPr>
              <a:t>100</a:t>
            </a:r>
            <a:r>
              <a:rPr kumimoji="1" lang="ja-JP" altLang="ja-JP"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あ</a:t>
            </a:r>
            <a:r>
              <a:rPr kumimoji="1" lang="ja-JP" altLang="ja-JP" sz="1200" dirty="0" smtClean="0">
                <a:latin typeface="Meiryo UI" panose="020B0604030504040204" pitchFamily="50" charset="-128"/>
                <a:ea typeface="Meiryo UI" panose="020B0604030504040204" pitchFamily="50" charset="-128"/>
              </a:rPr>
              <a:t>たり）</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等</a:t>
            </a:r>
            <a:endParaRPr kumimoji="1" lang="en-US" altLang="ja-JP" sz="1200"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ゴール９　レジリエントなインフラを整備し、包摂的で持続可能な産業化を推進するとともに</a:t>
            </a:r>
            <a:r>
              <a:rPr kumimoji="1" lang="ja-JP" altLang="en-US" sz="1400" b="1" dirty="0" smtClean="0">
                <a:latin typeface="Meiryo UI" panose="020B0604030504040204" pitchFamily="50" charset="-128"/>
                <a:ea typeface="Meiryo UI" panose="020B0604030504040204" pitchFamily="50" charset="-128"/>
              </a:rPr>
              <a:t>、イノベーション</a:t>
            </a:r>
            <a:r>
              <a:rPr kumimoji="1" lang="ja-JP" altLang="en-US" sz="1400" b="1" dirty="0">
                <a:latin typeface="Meiryo UI" panose="020B0604030504040204" pitchFamily="50" charset="-128"/>
                <a:ea typeface="Meiryo UI" panose="020B0604030504040204" pitchFamily="50" charset="-128"/>
              </a:rPr>
              <a:t>の拡大を</a:t>
            </a:r>
            <a:r>
              <a:rPr kumimoji="1" lang="ja-JP" altLang="en-US" sz="1400" b="1" dirty="0" smtClean="0">
                <a:latin typeface="Meiryo UI" panose="020B0604030504040204" pitchFamily="50" charset="-128"/>
                <a:ea typeface="Meiryo UI" panose="020B0604030504040204" pitchFamily="50" charset="-128"/>
              </a:rPr>
              <a:t>図る　</a:t>
            </a:r>
            <a:endParaRPr kumimoji="1" lang="en-US" altLang="ja-JP" sz="1400"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19353" y="694249"/>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5872" y="2644700"/>
          <a:ext cx="6518843" cy="391643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512300" y="3968911"/>
            <a:ext cx="6052415" cy="2166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593" y="2283491"/>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50574" y="616962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61098" y="6108756"/>
            <a:ext cx="109323" cy="2603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1266" y="2699506"/>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40.6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41358" y="270720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65.7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34717" y="271648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41.5</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184059" y="366835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184059" y="4326133"/>
            <a:ext cx="2587264" cy="1829594"/>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舗装道路割合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県内総生産当たりの製造業粗付加価値額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人口当たりの製造業粗付加価値額</a:t>
            </a:r>
          </a:p>
          <a:p>
            <a:pPr marL="101600">
              <a:lnSpc>
                <a:spcPts val="900"/>
              </a:lnSpc>
            </a:pPr>
            <a:r>
              <a:rPr kumimoji="1" lang="ja-JP" altLang="en-US" sz="800" dirty="0">
                <a:latin typeface="Meiryo UI" panose="020B0604030504040204" pitchFamily="50" charset="-128"/>
                <a:ea typeface="Meiryo UI" panose="020B0604030504040204" pitchFamily="50" charset="-128"/>
              </a:rPr>
              <a:t>〇　製造業労働者割合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製造業粗付加価値額当たりの製造業の</a:t>
            </a:r>
            <a:r>
              <a:rPr kumimoji="1" lang="en-US" altLang="ja-JP" sz="800" dirty="0">
                <a:latin typeface="Meiryo UI" panose="020B0604030504040204" pitchFamily="50" charset="-128"/>
                <a:ea typeface="Meiryo UI" panose="020B0604030504040204" pitchFamily="50" charset="-128"/>
              </a:rPr>
              <a:t>CO2</a:t>
            </a:r>
            <a:r>
              <a:rPr kumimoji="1" lang="ja-JP" altLang="en-US" sz="800" dirty="0">
                <a:latin typeface="Meiryo UI" panose="020B0604030504040204" pitchFamily="50" charset="-128"/>
                <a:ea typeface="Meiryo UI" panose="020B0604030504040204" pitchFamily="50" charset="-128"/>
              </a:rPr>
              <a:t>排出量</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県内総生産当たりの研究開発費</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100</a:t>
            </a:r>
            <a:r>
              <a:rPr kumimoji="1" lang="ja-JP" altLang="en-US" sz="800" dirty="0">
                <a:latin typeface="Meiryo UI" panose="020B0604030504040204" pitchFamily="50" charset="-128"/>
                <a:ea typeface="Meiryo UI" panose="020B0604030504040204" pitchFamily="50" charset="-128"/>
              </a:rPr>
              <a:t>万人あたりの研究者</a:t>
            </a:r>
          </a:p>
          <a:p>
            <a:pPr marL="101600">
              <a:lnSpc>
                <a:spcPts val="900"/>
              </a:lnSpc>
            </a:pPr>
            <a:r>
              <a:rPr kumimoji="1" lang="ja-JP" altLang="en-US" sz="800" dirty="0">
                <a:latin typeface="Meiryo UI" panose="020B0604030504040204" pitchFamily="50" charset="-128"/>
                <a:ea typeface="Meiryo UI" panose="020B0604030504040204" pitchFamily="50" charset="-128"/>
              </a:rPr>
              <a:t>〇　土木費割合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全粗付加価値額に占める粗付加価値額</a:t>
            </a:r>
          </a:p>
          <a:p>
            <a:pPr marL="101600">
              <a:lnSpc>
                <a:spcPts val="900"/>
              </a:lnSpc>
            </a:pPr>
            <a:r>
              <a:rPr kumimoji="1" lang="ja-JP" altLang="en-US" sz="800" dirty="0">
                <a:latin typeface="Meiryo UI" panose="020B0604030504040204" pitchFamily="50" charset="-128"/>
                <a:ea typeface="Meiryo UI" panose="020B0604030504040204" pitchFamily="50" charset="-128"/>
              </a:rPr>
              <a:t>〇　インターネット普及率</a:t>
            </a:r>
          </a:p>
          <a:p>
            <a:pPr marL="101600">
              <a:lnSpc>
                <a:spcPts val="900"/>
              </a:lnSpc>
            </a:pPr>
            <a:endParaRPr kumimoji="1" lang="ja-JP" altLang="en-US" sz="800" dirty="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579620" y="2589277"/>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50.8</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355055" y="69424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39</a:t>
            </a:fld>
            <a:endParaRPr kumimoji="1" lang="ja-JP" altLang="en-US"/>
          </a:p>
        </p:txBody>
      </p:sp>
      <p:pic>
        <p:nvPicPr>
          <p:cNvPr id="25" name="図 24"/>
          <p:cNvPicPr>
            <a:picLocks noChangeAspect="1"/>
          </p:cNvPicPr>
          <p:nvPr/>
        </p:nvPicPr>
        <p:blipFill>
          <a:blip r:embed="rId3"/>
          <a:stretch>
            <a:fillRect/>
          </a:stretch>
        </p:blipFill>
        <p:spPr>
          <a:xfrm>
            <a:off x="8477691" y="753457"/>
            <a:ext cx="1070730" cy="1080000"/>
          </a:xfrm>
          <a:prstGeom prst="rect">
            <a:avLst/>
          </a:prstGeom>
        </p:spPr>
      </p:pic>
      <p:sp>
        <p:nvSpPr>
          <p:cNvPr id="26" name="テキスト ボックス 25"/>
          <p:cNvSpPr txBox="1"/>
          <p:nvPr/>
        </p:nvSpPr>
        <p:spPr>
          <a:xfrm>
            <a:off x="4953000" y="1413594"/>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816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2229" y="132504"/>
            <a:ext cx="9463314" cy="6386364"/>
          </a:xfrm>
          <a:prstGeom prst="rect">
            <a:avLst/>
          </a:prstGeom>
          <a:noFill/>
        </p:spPr>
        <p:txBody>
          <a:bodyPr wrap="square" rtlCol="0">
            <a:spAutoFit/>
          </a:bodyPr>
          <a:lstStyle/>
          <a:p>
            <a:r>
              <a:rPr kumimoji="1" lang="en-US" altLang="ja-JP" sz="2400" b="1" u="sng" dirty="0" smtClean="0">
                <a:latin typeface="Meiryo UI" panose="020B0604030504040204" pitchFamily="50" charset="-128"/>
                <a:ea typeface="Meiryo UI" panose="020B0604030504040204" pitchFamily="50" charset="-128"/>
              </a:rPr>
              <a:t>SDGs17</a:t>
            </a:r>
            <a:r>
              <a:rPr kumimoji="1" lang="ja-JP" altLang="en-US" sz="2400" b="1" u="sng" dirty="0" smtClean="0">
                <a:latin typeface="Meiryo UI" panose="020B0604030504040204" pitchFamily="50" charset="-128"/>
                <a:ea typeface="Meiryo UI" panose="020B0604030504040204" pitchFamily="50" charset="-128"/>
              </a:rPr>
              <a:t>ゴール</a:t>
            </a:r>
            <a:r>
              <a:rPr kumimoji="1" lang="ja-JP" altLang="en-US" sz="2400" b="1" u="sng" dirty="0">
                <a:latin typeface="Meiryo UI" panose="020B0604030504040204" pitchFamily="50" charset="-128"/>
                <a:ea typeface="Meiryo UI" panose="020B0604030504040204" pitchFamily="50" charset="-128"/>
              </a:rPr>
              <a:t>毎の</a:t>
            </a:r>
            <a:r>
              <a:rPr kumimoji="1" lang="ja-JP" altLang="en-US" sz="2400" b="1" u="sng" dirty="0" smtClean="0">
                <a:latin typeface="Meiryo UI" panose="020B0604030504040204" pitchFamily="50" charset="-128"/>
                <a:ea typeface="Meiryo UI" panose="020B0604030504040204" pitchFamily="50" charset="-128"/>
              </a:rPr>
              <a:t>検証につい</a:t>
            </a:r>
            <a:r>
              <a:rPr kumimoji="1" lang="ja-JP" altLang="en-US" sz="2400" b="1" u="sng" dirty="0">
                <a:latin typeface="Meiryo UI" panose="020B0604030504040204" pitchFamily="50" charset="-128"/>
                <a:ea typeface="Meiryo UI" panose="020B0604030504040204" pitchFamily="50" charset="-128"/>
              </a:rPr>
              <a:t>て</a:t>
            </a:r>
          </a:p>
          <a:p>
            <a:endParaRPr kumimoji="1" lang="en-US" altLang="ja-JP" sz="2000"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国際的な日本の評価（</a:t>
            </a:r>
            <a:r>
              <a:rPr kumimoji="1" lang="en-US" altLang="ja-JP" dirty="0" smtClean="0">
                <a:latin typeface="Meiryo UI" panose="020B0604030504040204" pitchFamily="50" charset="-128"/>
                <a:ea typeface="Meiryo UI" panose="020B0604030504040204" pitchFamily="50" charset="-128"/>
              </a:rPr>
              <a:t>SDSN</a:t>
            </a:r>
            <a:r>
              <a:rPr kumimoji="1"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pPr marL="623888" indent="-623888"/>
            <a:r>
              <a:rPr kumimoji="1" lang="ja-JP" altLang="en-US" dirty="0" smtClean="0">
                <a:latin typeface="Meiryo UI" panose="020B0604030504040204" pitchFamily="50" charset="-128"/>
                <a:ea typeface="Meiryo UI" panose="020B0604030504040204" pitchFamily="50" charset="-128"/>
              </a:rPr>
              <a:t>　　　 ・世界各国の</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達成度、ゴール毎の取組みを調査した、「国連持続可能な開発ソリューション・ネットワーク（</a:t>
            </a:r>
            <a:r>
              <a:rPr kumimoji="1" lang="en-US" altLang="ja-JP" dirty="0" smtClean="0">
                <a:latin typeface="Meiryo UI" panose="020B0604030504040204" pitchFamily="50" charset="-128"/>
                <a:ea typeface="Meiryo UI" panose="020B0604030504040204" pitchFamily="50" charset="-128"/>
              </a:rPr>
              <a:t>SDSN</a:t>
            </a:r>
            <a:r>
              <a:rPr kumimoji="1" lang="ja-JP" altLang="en-US" dirty="0" smtClean="0">
                <a:latin typeface="Meiryo UI" panose="020B0604030504040204" pitchFamily="50" charset="-128"/>
                <a:ea typeface="Meiryo UI" panose="020B0604030504040204" pitchFamily="50" charset="-128"/>
              </a:rPr>
              <a:t>）」とベルテルスマン（ドイツ）が公表している指標。</a:t>
            </a:r>
            <a:endParaRPr kumimoji="1" lang="en-US" altLang="ja-JP" dirty="0" smtClean="0">
              <a:latin typeface="Meiryo UI" panose="020B0604030504040204" pitchFamily="50" charset="-128"/>
              <a:ea typeface="Meiryo UI" panose="020B0604030504040204" pitchFamily="50" charset="-128"/>
            </a:endParaRPr>
          </a:p>
          <a:p>
            <a:pPr marL="623888" indent="-623888"/>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達成に向けて順調に進んでいる</a:t>
            </a:r>
            <a:r>
              <a:rPr kumimoji="1" lang="ja-JP" altLang="en-US" dirty="0" smtClean="0">
                <a:latin typeface="Meiryo UI" panose="020B0604030504040204" pitchFamily="50" charset="-128"/>
                <a:ea typeface="Meiryo UI" panose="020B0604030504040204" pitchFamily="50" charset="-128"/>
              </a:rPr>
              <a:t>指標」を</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50</a:t>
            </a:r>
            <a:r>
              <a:rPr lang="ja-JP" altLang="en-US" dirty="0">
                <a:latin typeface="Meiryo UI" panose="020B0604030504040204" pitchFamily="50" charset="-128"/>
                <a:ea typeface="Meiryo UI" panose="020B0604030504040204" pitchFamily="50" charset="-128"/>
              </a:rPr>
              <a:t>％以上で改善しているものの、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年の達成が困難な</a:t>
            </a:r>
            <a:r>
              <a:rPr lang="ja-JP" altLang="en-US" dirty="0" smtClean="0">
                <a:latin typeface="Meiryo UI" panose="020B0604030504040204" pitchFamily="50" charset="-128"/>
                <a:ea typeface="Meiryo UI" panose="020B0604030504040204" pitchFamily="50" charset="-128"/>
              </a:rPr>
              <a:t>指標」を</a:t>
            </a:r>
            <a:r>
              <a:rPr lang="en-US" altLang="ja-JP" dirty="0" smtClean="0">
                <a:latin typeface="Meiryo UI" panose="020B0604030504040204" pitchFamily="50" charset="-128"/>
                <a:ea typeface="Meiryo UI" panose="020B0604030504040204" pitchFamily="50" charset="-128"/>
              </a:rPr>
              <a:t>B</a:t>
            </a:r>
            <a:r>
              <a:rPr lang="ja-JP" altLang="en-US" dirty="0" err="1"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改善</a:t>
            </a:r>
            <a:r>
              <a:rPr kumimoji="1" lang="ja-JP" altLang="en-US" dirty="0">
                <a:latin typeface="Meiryo UI" panose="020B0604030504040204" pitchFamily="50" charset="-128"/>
                <a:ea typeface="Meiryo UI" panose="020B0604030504040204" pitchFamily="50" charset="-128"/>
              </a:rPr>
              <a:t>割合が</a:t>
            </a:r>
            <a:r>
              <a:rPr kumimoji="1" lang="en-US" altLang="ja-JP" dirty="0">
                <a:latin typeface="Meiryo UI" panose="020B0604030504040204" pitchFamily="50" charset="-128"/>
                <a:ea typeface="Meiryo UI" panose="020B0604030504040204" pitchFamily="50" charset="-128"/>
              </a:rPr>
              <a:t>50</a:t>
            </a:r>
            <a:r>
              <a:rPr kumimoji="1" lang="ja-JP" altLang="en-US" dirty="0">
                <a:latin typeface="Meiryo UI" panose="020B0604030504040204" pitchFamily="50" charset="-128"/>
                <a:ea typeface="Meiryo UI" panose="020B0604030504040204" pitchFamily="50" charset="-128"/>
              </a:rPr>
              <a:t>％以下で、</a:t>
            </a:r>
            <a:r>
              <a:rPr lang="en-US" altLang="ja-JP" dirty="0">
                <a:latin typeface="Meiryo UI" panose="020B0604030504040204" pitchFamily="50" charset="-128"/>
                <a:ea typeface="Meiryo UI" panose="020B0604030504040204" pitchFamily="50" charset="-128"/>
              </a:rPr>
              <a:t> 2030</a:t>
            </a:r>
            <a:r>
              <a:rPr lang="ja-JP" altLang="en-US" dirty="0">
                <a:latin typeface="Meiryo UI" panose="020B0604030504040204" pitchFamily="50" charset="-128"/>
                <a:ea typeface="Meiryo UI" panose="020B0604030504040204" pitchFamily="50" charset="-128"/>
              </a:rPr>
              <a:t>年の達成が困難な</a:t>
            </a:r>
            <a:r>
              <a:rPr lang="ja-JP" altLang="en-US" dirty="0" smtClean="0">
                <a:latin typeface="Meiryo UI" panose="020B0604030504040204" pitchFamily="50" charset="-128"/>
                <a:ea typeface="Meiryo UI" panose="020B0604030504040204" pitchFamily="50" charset="-128"/>
              </a:rPr>
              <a:t>指標」を</a:t>
            </a:r>
            <a:r>
              <a:rPr lang="en-US" altLang="ja-JP" dirty="0" smtClean="0">
                <a:latin typeface="Meiryo UI" panose="020B0604030504040204" pitchFamily="50" charset="-128"/>
                <a:ea typeface="Meiryo UI" panose="020B0604030504040204" pitchFamily="50" charset="-128"/>
              </a:rPr>
              <a:t>C</a:t>
            </a:r>
            <a:r>
              <a:rPr lang="ja-JP" altLang="en-US" dirty="0" err="1"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状態</a:t>
            </a:r>
            <a:r>
              <a:rPr kumimoji="1" lang="ja-JP" altLang="en-US" dirty="0">
                <a:latin typeface="Meiryo UI" panose="020B0604030504040204" pitchFamily="50" charset="-128"/>
                <a:ea typeface="Meiryo UI" panose="020B0604030504040204" pitchFamily="50" charset="-128"/>
              </a:rPr>
              <a:t>が悪化している</a:t>
            </a:r>
            <a:r>
              <a:rPr kumimoji="1" lang="ja-JP" altLang="en-US" dirty="0" smtClean="0">
                <a:latin typeface="Meiryo UI" panose="020B0604030504040204" pitchFamily="50" charset="-128"/>
                <a:ea typeface="Meiryo UI" panose="020B0604030504040204" pitchFamily="50" charset="-128"/>
              </a:rPr>
              <a:t>指標」を</a:t>
            </a:r>
            <a:r>
              <a:rPr kumimoji="1" lang="en-US" altLang="ja-JP" dirty="0" smtClean="0">
                <a:latin typeface="Meiryo UI" panose="020B0604030504040204" pitchFamily="50" charset="-128"/>
                <a:ea typeface="Meiryo UI" panose="020B0604030504040204" pitchFamily="50" charset="-128"/>
              </a:rPr>
              <a:t>D</a:t>
            </a:r>
            <a:r>
              <a:rPr kumimoji="1" lang="ja-JP" altLang="en-US" dirty="0" smtClean="0">
                <a:latin typeface="Meiryo UI" panose="020B0604030504040204" pitchFamily="50" charset="-128"/>
                <a:ea typeface="Meiryo UI" panose="020B0604030504040204" pitchFamily="50" charset="-128"/>
              </a:rPr>
              <a:t>として表示。</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 国内比較（自治体</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指標）</a:t>
            </a:r>
            <a:endParaRPr kumimoji="1" lang="en-US" altLang="ja-JP" dirty="0" smtClean="0">
              <a:latin typeface="Meiryo UI" panose="020B0604030504040204" pitchFamily="50" charset="-128"/>
              <a:ea typeface="Meiryo UI" panose="020B0604030504040204" pitchFamily="50" charset="-128"/>
            </a:endParaRPr>
          </a:p>
          <a:p>
            <a:pPr marL="623888" indent="-623888">
              <a:spcBef>
                <a:spcPts val="600"/>
              </a:spcBef>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の指標が世界、国家レベルでしか存在しないこと等を背景とし、自治体の現状を把握することを目的に、「建築環境・省エネルギー機構」が公表している指標。</a:t>
            </a:r>
            <a:endParaRPr kumimoji="1" lang="en-US" altLang="ja-JP" dirty="0" smtClean="0">
              <a:latin typeface="Meiryo UI" panose="020B0604030504040204" pitchFamily="50" charset="-128"/>
              <a:ea typeface="Meiryo UI" panose="020B0604030504040204" pitchFamily="50" charset="-128"/>
            </a:endParaRPr>
          </a:p>
          <a:p>
            <a:pPr marL="623888" indent="-623888"/>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国内全都道府県・市町村別に集計し</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100</a:t>
            </a:r>
            <a:r>
              <a:rPr kumimoji="1" lang="ja-JP" altLang="en-US" dirty="0" smtClean="0">
                <a:latin typeface="Meiryo UI" panose="020B0604030504040204" pitchFamily="50" charset="-128"/>
                <a:ea typeface="Meiryo UI" panose="020B0604030504040204" pitchFamily="50" charset="-128"/>
              </a:rPr>
              <a:t>～０に指数化したうえで、「</a:t>
            </a:r>
            <a:r>
              <a:rPr kumimoji="1" lang="en-US" altLang="ja-JP" dirty="0" smtClean="0">
                <a:latin typeface="Meiryo UI" panose="020B0604030504040204" pitchFamily="50" charset="-128"/>
                <a:ea typeface="Meiryo UI" panose="020B0604030504040204" pitchFamily="50" charset="-128"/>
              </a:rPr>
              <a:t>100</a:t>
            </a:r>
            <a:r>
              <a:rPr kumimoji="1" lang="ja-JP" altLang="en-US" dirty="0" smtClean="0">
                <a:latin typeface="Meiryo UI" panose="020B0604030504040204" pitchFamily="50" charset="-128"/>
                <a:ea typeface="Meiryo UI" panose="020B0604030504040204" pitchFamily="50" charset="-128"/>
              </a:rPr>
              <a:t>以下」を</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75</a:t>
            </a:r>
            <a:r>
              <a:rPr kumimoji="1" lang="ja-JP" altLang="en-US" dirty="0" smtClean="0">
                <a:latin typeface="Meiryo UI" panose="020B0604030504040204" pitchFamily="50" charset="-128"/>
                <a:ea typeface="Meiryo UI" panose="020B0604030504040204" pitchFamily="50" charset="-128"/>
              </a:rPr>
              <a:t>以下」を</a:t>
            </a:r>
            <a:r>
              <a:rPr kumimoji="1" lang="en-US" altLang="ja-JP" dirty="0" smtClean="0">
                <a:latin typeface="Meiryo UI" panose="020B0604030504040204" pitchFamily="50" charset="-128"/>
                <a:ea typeface="Meiryo UI" panose="020B0604030504040204" pitchFamily="50" charset="-128"/>
              </a:rPr>
              <a:t>B</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50</a:t>
            </a:r>
            <a:r>
              <a:rPr kumimoji="1" lang="ja-JP" altLang="en-US" dirty="0" smtClean="0">
                <a:latin typeface="Meiryo UI" panose="020B0604030504040204" pitchFamily="50" charset="-128"/>
                <a:ea typeface="Meiryo UI" panose="020B0604030504040204" pitchFamily="50" charset="-128"/>
              </a:rPr>
              <a:t>以下」を</a:t>
            </a:r>
            <a:r>
              <a:rPr kumimoji="1" lang="en-US" altLang="ja-JP" dirty="0" smtClean="0">
                <a:latin typeface="Meiryo UI" panose="020B0604030504040204" pitchFamily="50" charset="-128"/>
                <a:ea typeface="Meiryo UI" panose="020B0604030504040204" pitchFamily="50" charset="-128"/>
              </a:rPr>
              <a:t>C</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25</a:t>
            </a:r>
            <a:r>
              <a:rPr kumimoji="1" lang="ja-JP" altLang="en-US" dirty="0" smtClean="0">
                <a:latin typeface="Meiryo UI" panose="020B0604030504040204" pitchFamily="50" charset="-128"/>
                <a:ea typeface="Meiryo UI" panose="020B0604030504040204" pitchFamily="50" charset="-128"/>
              </a:rPr>
              <a:t>以下」を</a:t>
            </a:r>
            <a:r>
              <a:rPr kumimoji="1" lang="en-US" altLang="ja-JP" dirty="0" smtClean="0">
                <a:latin typeface="Meiryo UI" panose="020B0604030504040204" pitchFamily="50" charset="-128"/>
                <a:ea typeface="Meiryo UI" panose="020B0604030504040204" pitchFamily="50" charset="-128"/>
              </a:rPr>
              <a:t>D</a:t>
            </a:r>
            <a:r>
              <a:rPr kumimoji="1" lang="ja-JP" altLang="en-US" dirty="0" smtClean="0">
                <a:latin typeface="Meiryo UI" panose="020B0604030504040204" pitchFamily="50" charset="-128"/>
                <a:ea typeface="Meiryo UI" panose="020B0604030504040204" pitchFamily="50" charset="-128"/>
              </a:rPr>
              <a:t>として表示。</a:t>
            </a:r>
            <a:endParaRPr kumimoji="1" lang="en-US" altLang="ja-JP" dirty="0" smtClean="0">
              <a:latin typeface="Meiryo UI" panose="020B0604030504040204" pitchFamily="50" charset="-128"/>
              <a:ea typeface="Meiryo UI" panose="020B0604030504040204" pitchFamily="50" charset="-128"/>
            </a:endParaRPr>
          </a:p>
          <a:p>
            <a:pPr marL="623888" indent="-623888"/>
            <a:r>
              <a:rPr kumimoji="1" lang="en-US" altLang="ja-JP"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・突発的な自然災害など外的要因で大きく経年変動する指標や、予算の</a:t>
            </a:r>
            <a:r>
              <a:rPr kumimoji="1" lang="ja-JP" altLang="en-US" dirty="0" smtClean="0">
                <a:latin typeface="Meiryo UI" panose="020B0604030504040204" pitchFamily="50" charset="-128"/>
                <a:ea typeface="Meiryo UI" panose="020B0604030504040204" pitchFamily="50" charset="-128"/>
              </a:rPr>
              <a:t>規模など課題</a:t>
            </a:r>
            <a:r>
              <a:rPr kumimoji="1" lang="ja-JP" altLang="en-US" dirty="0">
                <a:latin typeface="Meiryo UI" panose="020B0604030504040204" pitchFamily="50" charset="-128"/>
                <a:ea typeface="Meiryo UI" panose="020B0604030504040204" pitchFamily="50" charset="-128"/>
              </a:rPr>
              <a:t>の重要性</a:t>
            </a:r>
            <a:r>
              <a:rPr kumimoji="1" lang="ja-JP" altLang="en-US" dirty="0" smtClean="0">
                <a:latin typeface="Meiryo UI" panose="020B0604030504040204" pitchFamily="50" charset="-128"/>
                <a:ea typeface="Meiryo UI" panose="020B0604030504040204" pitchFamily="50" charset="-128"/>
              </a:rPr>
              <a:t>と値</a:t>
            </a:r>
            <a:r>
              <a:rPr kumimoji="1" lang="ja-JP" altLang="en-US" dirty="0">
                <a:latin typeface="Meiryo UI" panose="020B0604030504040204" pitchFamily="50" charset="-128"/>
                <a:ea typeface="Meiryo UI" panose="020B0604030504040204" pitchFamily="50" charset="-128"/>
              </a:rPr>
              <a:t>の関係性について判断が困難な指標、データが欠損している指標</a:t>
            </a:r>
            <a:r>
              <a:rPr kumimoji="1" lang="ja-JP" altLang="en-US" dirty="0" smtClean="0">
                <a:latin typeface="Meiryo UI" panose="020B0604030504040204" pitchFamily="50" charset="-128"/>
                <a:ea typeface="Meiryo UI" panose="020B0604030504040204" pitchFamily="50" charset="-128"/>
              </a:rPr>
              <a:t>などは、（</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）として独自に評価から除外して整理。</a:t>
            </a:r>
            <a:endParaRPr kumimoji="1" lang="en-US" altLang="ja-JP" dirty="0" smtClean="0">
              <a:latin typeface="Meiryo UI" panose="020B0604030504040204" pitchFamily="50" charset="-128"/>
              <a:ea typeface="Meiryo UI" panose="020B0604030504040204" pitchFamily="50" charset="-128"/>
            </a:endParaRPr>
          </a:p>
          <a:p>
            <a:pPr marL="900113" indent="-900113"/>
            <a:endParaRPr kumimoji="1"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 その他、府の施策に関連する主な統計データの国内比較</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SDSN</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自治体</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指標を補足するデータ</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 ゴール毎の到達点について（各ゴールの検証まとめ）</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2993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40</a:t>
            </a:fld>
            <a:endParaRPr kumimoji="1" lang="ja-JP" altLang="en-US"/>
          </a:p>
        </p:txBody>
      </p:sp>
      <p:grpSp>
        <p:nvGrpSpPr>
          <p:cNvPr id="12" name="グループ化 11"/>
          <p:cNvGrpSpPr/>
          <p:nvPr/>
        </p:nvGrpSpPr>
        <p:grpSpPr>
          <a:xfrm>
            <a:off x="6272213" y="5600034"/>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969402167"/>
              </p:ext>
            </p:extLst>
          </p:nvPr>
        </p:nvGraphicFramePr>
        <p:xfrm>
          <a:off x="5915046" y="697958"/>
          <a:ext cx="396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149202" y="6270197"/>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470337157"/>
              </p:ext>
            </p:extLst>
          </p:nvPr>
        </p:nvGraphicFramePr>
        <p:xfrm>
          <a:off x="237601" y="1026000"/>
          <a:ext cx="5677448" cy="4351341"/>
        </p:xfrm>
        <a:graphic>
          <a:graphicData uri="http://schemas.openxmlformats.org/drawingml/2006/table">
            <a:tbl>
              <a:tblPr/>
              <a:tblGrid>
                <a:gridCol w="3843874">
                  <a:extLst>
                    <a:ext uri="{9D8B030D-6E8A-4147-A177-3AD203B41FA5}">
                      <a16:colId xmlns:a16="http://schemas.microsoft.com/office/drawing/2014/main" val="652933869"/>
                    </a:ext>
                  </a:extLst>
                </a:gridCol>
                <a:gridCol w="474962">
                  <a:extLst>
                    <a:ext uri="{9D8B030D-6E8A-4147-A177-3AD203B41FA5}">
                      <a16:colId xmlns:a16="http://schemas.microsoft.com/office/drawing/2014/main" val="2814336355"/>
                    </a:ext>
                  </a:extLst>
                </a:gridCol>
                <a:gridCol w="474962">
                  <a:extLst>
                    <a:ext uri="{9D8B030D-6E8A-4147-A177-3AD203B41FA5}">
                      <a16:colId xmlns:a16="http://schemas.microsoft.com/office/drawing/2014/main" val="2500886684"/>
                    </a:ext>
                  </a:extLst>
                </a:gridCol>
                <a:gridCol w="474962">
                  <a:extLst>
                    <a:ext uri="{9D8B030D-6E8A-4147-A177-3AD203B41FA5}">
                      <a16:colId xmlns:a16="http://schemas.microsoft.com/office/drawing/2014/main" val="4049175396"/>
                    </a:ext>
                  </a:extLst>
                </a:gridCol>
                <a:gridCol w="408688">
                  <a:extLst>
                    <a:ext uri="{9D8B030D-6E8A-4147-A177-3AD203B41FA5}">
                      <a16:colId xmlns:a16="http://schemas.microsoft.com/office/drawing/2014/main" val="3517374779"/>
                    </a:ext>
                  </a:extLst>
                </a:gridCol>
              </a:tblGrid>
              <a:tr h="188061">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0886014"/>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65847159"/>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①舗装道路割合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舗装道路実延長</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道路実延長</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76.6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8349548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②県内総生産当たりの製造業粗付加価値額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4791269"/>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③人口当たりの製造業粗付加価値額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15255439"/>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④製造業労働者割合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製造業労働者数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全労働者数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9500495"/>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⑤製造業粗付加価値額当たりの製造業の</a:t>
                      </a:r>
                      <a:r>
                        <a:rPr lang="en-US" altLang="ja-JP" sz="800" b="0" i="0" u="none" strike="noStrike">
                          <a:solidFill>
                            <a:srgbClr val="000000"/>
                          </a:solidFill>
                          <a:effectLst/>
                          <a:latin typeface="Meiryo UI" panose="020B0604030504040204" pitchFamily="50" charset="-128"/>
                          <a:ea typeface="Meiryo UI" panose="020B0604030504040204" pitchFamily="50" charset="-128"/>
                        </a:rPr>
                        <a:t>CO2</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排出量</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製造業の</a:t>
                      </a:r>
                      <a:r>
                        <a:rPr lang="en-US" altLang="ja-JP" sz="800" b="0" i="0" u="none" strike="noStrike">
                          <a:solidFill>
                            <a:srgbClr val="000000"/>
                          </a:solidFill>
                          <a:effectLst/>
                          <a:latin typeface="Meiryo UI" panose="020B0604030504040204" pitchFamily="50" charset="-128"/>
                          <a:ea typeface="Meiryo UI" panose="020B0604030504040204" pitchFamily="50" charset="-128"/>
                        </a:rPr>
                        <a:t>CO2</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排出量／製造業粗付加価値額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0544351"/>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⑥県内総生産当たりの研究開発費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研究開発費支出総額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09808400"/>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a:t>
                      </a:r>
                      <a:r>
                        <a:rPr lang="en-US" altLang="ja-JP" sz="8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万人あたりの研究者</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8192507"/>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⑧土木費割合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土木費</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46502906"/>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⑨全粗付加価値額に占める粗付加価値額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電気機械器具製造業</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電気機械器具製造業</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製造業付加価値価格額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6069122"/>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⑩インターネット普及率</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1042473"/>
                  </a:ext>
                </a:extLst>
              </a:tr>
            </a:tbl>
          </a:graphicData>
        </a:graphic>
      </p:graphicFrame>
      <p:sp>
        <p:nvSpPr>
          <p:cNvPr id="19" name="テキスト ボックス 18"/>
          <p:cNvSpPr txBox="1"/>
          <p:nvPr/>
        </p:nvSpPr>
        <p:spPr>
          <a:xfrm>
            <a:off x="237000" y="556640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15908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3" name="グラフ 12"/>
          <p:cNvGraphicFramePr>
            <a:graphicFrameLocks noGrp="1"/>
          </p:cNvGraphicFramePr>
          <p:nvPr>
            <p:extLst/>
          </p:nvPr>
        </p:nvGraphicFramePr>
        <p:xfrm>
          <a:off x="4940262" y="1276209"/>
          <a:ext cx="4320000" cy="226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直線コネクタ 13"/>
          <p:cNvCxnSpPr/>
          <p:nvPr/>
        </p:nvCxnSpPr>
        <p:spPr>
          <a:xfrm>
            <a:off x="5576509" y="3117404"/>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044837" y="508714"/>
            <a:ext cx="417203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大学等における産学連携等実施状況（</a:t>
            </a:r>
            <a:r>
              <a:rPr kumimoji="1" lang="en-US" altLang="ja-JP" sz="1400" b="1" dirty="0">
                <a:latin typeface="ＭＳ Ｐゴシック" panose="020B0600070205080204" pitchFamily="50" charset="-128"/>
                <a:ea typeface="ＭＳ Ｐゴシック" panose="020B0600070205080204" pitchFamily="50" charset="-128"/>
              </a:rPr>
              <a:t>H30.3.31</a:t>
            </a:r>
            <a:r>
              <a:rPr kumimoji="1" lang="ja-JP" altLang="en-US" sz="1400" b="1" dirty="0">
                <a:latin typeface="ＭＳ Ｐゴシック" panose="020B0600070205080204" pitchFamily="50" charset="-128"/>
                <a:ea typeface="ＭＳ Ｐゴシック" panose="020B0600070205080204" pitchFamily="50" charset="-128"/>
              </a:rPr>
              <a:t>現在）</a:t>
            </a:r>
          </a:p>
        </p:txBody>
      </p:sp>
      <p:sp>
        <p:nvSpPr>
          <p:cNvPr id="16" name="テキスト ボックス 15"/>
          <p:cNvSpPr txBox="1"/>
          <p:nvPr/>
        </p:nvSpPr>
        <p:spPr>
          <a:xfrm>
            <a:off x="4968841" y="3476661"/>
            <a:ext cx="5471950"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文部科学省「</a:t>
            </a:r>
            <a:r>
              <a:rPr kumimoji="1" lang="ja-JP" altLang="en-US" sz="800" dirty="0" smtClean="0">
                <a:latin typeface="Meiryo UI" panose="020B0604030504040204" pitchFamily="50" charset="-128"/>
                <a:ea typeface="Meiryo UI" panose="020B0604030504040204" pitchFamily="50" charset="-128"/>
              </a:rPr>
              <a:t>平成</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年度大学</a:t>
            </a:r>
            <a:r>
              <a:rPr kumimoji="1" lang="ja-JP" altLang="en-US" sz="800" dirty="0">
                <a:latin typeface="Meiryo UI" panose="020B0604030504040204" pitchFamily="50" charset="-128"/>
                <a:ea typeface="Meiryo UI" panose="020B0604030504040204" pitchFamily="50" charset="-128"/>
              </a:rPr>
              <a:t>等における産学連携等実施状況　共同研究</a:t>
            </a:r>
            <a:r>
              <a:rPr kumimoji="1" lang="ja-JP" altLang="en-US" sz="800" dirty="0" smtClean="0">
                <a:latin typeface="Meiryo UI" panose="020B0604030504040204" pitchFamily="50" charset="-128"/>
                <a:ea typeface="Meiryo UI" panose="020B0604030504040204" pitchFamily="50" charset="-128"/>
              </a:rPr>
              <a:t>実績」</a:t>
            </a:r>
            <a:r>
              <a:rPr kumimoji="1" lang="ja-JP" altLang="en-US" sz="800" dirty="0">
                <a:latin typeface="Meiryo UI" panose="020B0604030504040204" pitchFamily="50" charset="-128"/>
                <a:ea typeface="Meiryo UI" panose="020B0604030504040204" pitchFamily="50" charset="-128"/>
              </a:rPr>
              <a:t>をもとに大阪府で作成</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353551" y="1037552"/>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2,426</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142788" y="105551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7,603</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41519" y="1046533"/>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1,747</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134835" y="1095118"/>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8667723" y="938200"/>
            <a:ext cx="835413"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636</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620656" y="1724181"/>
            <a:ext cx="958412" cy="934478"/>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全国の国立大学</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公立</a:t>
            </a:r>
            <a:r>
              <a:rPr kumimoji="1" lang="ja-JP" altLang="en-US" sz="800" dirty="0">
                <a:latin typeface="Meiryo UI" panose="020B0604030504040204" pitchFamily="50" charset="-128"/>
                <a:ea typeface="Meiryo UI" panose="020B0604030504040204" pitchFamily="50" charset="-128"/>
              </a:rPr>
              <a:t>大学、私立</a:t>
            </a:r>
            <a:r>
              <a:rPr kumimoji="1" lang="ja-JP" altLang="en-US" sz="800" dirty="0" smtClean="0">
                <a:latin typeface="Meiryo UI" panose="020B0604030504040204" pitchFamily="50" charset="-128"/>
                <a:ea typeface="Meiryo UI" panose="020B0604030504040204" pitchFamily="50" charset="-128"/>
              </a:rPr>
              <a:t>大</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学</a:t>
            </a:r>
            <a:r>
              <a:rPr kumimoji="1" lang="ja-JP" altLang="en-US" sz="800" dirty="0">
                <a:latin typeface="Meiryo UI" panose="020B0604030504040204" pitchFamily="50" charset="-128"/>
                <a:ea typeface="Meiryo UI" panose="020B0604030504040204" pitchFamily="50" charset="-128"/>
              </a:rPr>
              <a:t>等で実施</a:t>
            </a:r>
            <a:r>
              <a:rPr kumimoji="1" lang="ja-JP" altLang="en-US" sz="800" dirty="0" smtClean="0">
                <a:latin typeface="Meiryo UI" panose="020B0604030504040204" pitchFamily="50" charset="-128"/>
                <a:ea typeface="Meiryo UI" panose="020B0604030504040204" pitchFamily="50" charset="-128"/>
              </a:rPr>
              <a:t>された</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産学</a:t>
            </a:r>
            <a:r>
              <a:rPr kumimoji="1" lang="ja-JP" altLang="en-US" sz="800" dirty="0">
                <a:latin typeface="Meiryo UI" panose="020B0604030504040204" pitchFamily="50" charset="-128"/>
                <a:ea typeface="Meiryo UI" panose="020B0604030504040204" pitchFamily="50" charset="-128"/>
              </a:rPr>
              <a:t>連携実施</a:t>
            </a:r>
            <a:r>
              <a:rPr kumimoji="1" lang="ja-JP" altLang="en-US" sz="800" dirty="0" smtClean="0">
                <a:latin typeface="Meiryo UI" panose="020B0604030504040204" pitchFamily="50" charset="-128"/>
                <a:ea typeface="Meiryo UI" panose="020B0604030504040204" pitchFamily="50" charset="-128"/>
              </a:rPr>
              <a:t>件</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数</a:t>
            </a:r>
            <a:r>
              <a:rPr kumimoji="1" lang="ja-JP" altLang="en-US" sz="800" dirty="0">
                <a:latin typeface="Meiryo UI" panose="020B0604030504040204" pitchFamily="50" charset="-128"/>
                <a:ea typeface="Meiryo UI" panose="020B0604030504040204" pitchFamily="50" charset="-128"/>
              </a:rPr>
              <a:t>について、</a:t>
            </a:r>
            <a:r>
              <a:rPr kumimoji="1" lang="ja-JP" altLang="en-US" sz="800" dirty="0" smtClean="0">
                <a:latin typeface="Meiryo UI" panose="020B0604030504040204" pitchFamily="50" charset="-128"/>
                <a:ea typeface="Meiryo UI" panose="020B0604030504040204" pitchFamily="50" charset="-128"/>
              </a:rPr>
              <a:t>大学</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所在地の都道府</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県別</a:t>
            </a:r>
            <a:r>
              <a:rPr kumimoji="1" lang="ja-JP" altLang="en-US" sz="800" dirty="0">
                <a:latin typeface="Meiryo UI" panose="020B0604030504040204" pitchFamily="50" charset="-128"/>
                <a:ea typeface="Meiryo UI" panose="020B0604030504040204" pitchFamily="50" charset="-128"/>
              </a:rPr>
              <a:t>に積算</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23" name="グラフ 22"/>
          <p:cNvGraphicFramePr>
            <a:graphicFrameLocks/>
          </p:cNvGraphicFramePr>
          <p:nvPr>
            <p:extLst/>
          </p:nvPr>
        </p:nvGraphicFramePr>
        <p:xfrm>
          <a:off x="137652" y="927015"/>
          <a:ext cx="4572000" cy="2486128"/>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341575" y="481525"/>
            <a:ext cx="318092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開業率</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2561012" y="873047"/>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4.57</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300313" y="881078"/>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5.04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044576" y="889498"/>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939247" y="691282"/>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4.41</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547595" y="1759047"/>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20829" y="822731"/>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1" name="テキスト ボックス 30"/>
          <p:cNvSpPr txBox="1"/>
          <p:nvPr/>
        </p:nvSpPr>
        <p:spPr>
          <a:xfrm>
            <a:off x="2192031" y="3280847"/>
            <a:ext cx="245956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「平成</a:t>
            </a:r>
            <a:r>
              <a:rPr kumimoji="1" lang="en-US" altLang="ja-JP" sz="800" dirty="0" smtClean="0">
                <a:latin typeface="Meiryo UI" panose="020B0604030504040204" pitchFamily="50" charset="-128"/>
                <a:ea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rPr>
              <a:t>年度雇用保険事業年報」</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41</a:t>
            </a:fld>
            <a:endParaRPr kumimoji="1" lang="ja-JP" altLang="en-US"/>
          </a:p>
        </p:txBody>
      </p:sp>
    </p:spTree>
    <p:extLst>
      <p:ext uri="{BB962C8B-B14F-4D97-AF65-F5344CB8AC3E}">
        <p14:creationId xmlns:p14="http://schemas.microsoft.com/office/powerpoint/2010/main" val="3964946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「ゴール９」の到達点について（検証まとめ）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774700"/>
            <a:ext cx="8772525" cy="3383941"/>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3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ゴール９」</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国際的には、全体として</a:t>
            </a:r>
            <a:r>
              <a:rPr kumimoji="1" lang="ja-JP" altLang="en-US" b="1" u="sng" dirty="0" smtClean="0">
                <a:solidFill>
                  <a:schemeClr val="tx1"/>
                </a:solidFill>
                <a:latin typeface="Meiryo UI" panose="020B0604030504040204" pitchFamily="50" charset="-128"/>
                <a:ea typeface="Meiryo UI" panose="020B0604030504040204" pitchFamily="50" charset="-128"/>
              </a:rPr>
              <a:t>取組みの</a:t>
            </a:r>
            <a:r>
              <a:rPr kumimoji="1" lang="ja-JP" altLang="en-US" b="1" u="sng" dirty="0">
                <a:solidFill>
                  <a:schemeClr val="tx1"/>
                </a:solidFill>
                <a:latin typeface="Meiryo UI" panose="020B0604030504040204" pitchFamily="50" charset="-128"/>
                <a:ea typeface="Meiryo UI" panose="020B0604030504040204" pitchFamily="50" charset="-128"/>
              </a:rPr>
              <a:t>順調な進捗が認められており、特に改善が求められる指標は無い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3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3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改善が必要とされる個別指標の多くは、各地域の産業構造に伴い評価が分かれるもの</a:t>
            </a:r>
            <a:r>
              <a:rPr kumimoji="1" lang="ja-JP" altLang="en-US" dirty="0" smtClean="0">
                <a:solidFill>
                  <a:schemeClr val="tx1"/>
                </a:solidFill>
                <a:latin typeface="Meiryo UI" panose="020B0604030504040204" pitchFamily="50" charset="-128"/>
                <a:ea typeface="Meiryo UI" panose="020B0604030504040204" pitchFamily="50" charset="-128"/>
              </a:rPr>
              <a:t>であり、また、関連指標である「開業率」や </a:t>
            </a:r>
            <a:r>
              <a:rPr kumimoji="1" lang="ja-JP" altLang="en-US" dirty="0">
                <a:solidFill>
                  <a:schemeClr val="tx1"/>
                </a:solidFill>
                <a:latin typeface="Meiryo UI" panose="020B0604030504040204" pitchFamily="50" charset="-128"/>
                <a:ea typeface="Meiryo UI" panose="020B0604030504040204" pitchFamily="50" charset="-128"/>
              </a:rPr>
              <a:t>「大学等における産学連携等実施状況」は</a:t>
            </a:r>
            <a:r>
              <a:rPr kumimoji="1" lang="ja-JP" altLang="en-US" dirty="0" smtClean="0">
                <a:solidFill>
                  <a:schemeClr val="tx1"/>
                </a:solidFill>
                <a:latin typeface="Meiryo UI" panose="020B0604030504040204" pitchFamily="50" charset="-128"/>
                <a:ea typeface="Meiryo UI" panose="020B0604030504040204" pitchFamily="50" charset="-128"/>
              </a:rPr>
              <a:t>順位が高い状況。</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3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「ゴール９」</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（強みを活かすことで、他のゴールの課題克服や先進事例の発信等による国際貢献につなげる）</a:t>
            </a: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3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42</a:t>
            </a:fld>
            <a:endParaRPr kumimoji="1" lang="ja-JP" altLang="en-US"/>
          </a:p>
        </p:txBody>
      </p:sp>
    </p:spTree>
    <p:extLst>
      <p:ext uri="{BB962C8B-B14F-4D97-AF65-F5344CB8AC3E}">
        <p14:creationId xmlns:p14="http://schemas.microsoft.com/office/powerpoint/2010/main" val="860244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10</a:t>
            </a:r>
            <a:r>
              <a:rPr kumimoji="1" lang="ja-JP" altLang="en-US" b="1" dirty="0">
                <a:latin typeface="Meiryo UI" panose="020B0604030504040204" pitchFamily="50" charset="-128"/>
                <a:ea typeface="Meiryo UI" panose="020B0604030504040204" pitchFamily="50" charset="-128"/>
              </a:rPr>
              <a:t>　国内および国家間の不平等を是正</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73532" y="1028787"/>
            <a:ext cx="4096463" cy="646331"/>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調整済み</a:t>
            </a:r>
            <a:r>
              <a:rPr kumimoji="1" lang="ja-JP" altLang="ja-JP" sz="1200" dirty="0" smtClean="0">
                <a:latin typeface="Meiryo UI" panose="020B0604030504040204" pitchFamily="50" charset="-128"/>
                <a:ea typeface="Meiryo UI" panose="020B0604030504040204" pitchFamily="50" charset="-128"/>
              </a:rPr>
              <a:t>ジニ係数</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パルマ比</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高齢者</a:t>
            </a:r>
            <a:r>
              <a:rPr kumimoji="1" lang="ja-JP" altLang="ja-JP" sz="1200" dirty="0">
                <a:latin typeface="Meiryo UI" panose="020B0604030504040204" pitchFamily="50" charset="-128"/>
                <a:ea typeface="Meiryo UI" panose="020B0604030504040204" pitchFamily="50" charset="-128"/>
              </a:rPr>
              <a:t>の貧困率（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3482" y="700452"/>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8263" y="2428790"/>
          <a:ext cx="6506368" cy="413234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525000" y="4276526"/>
            <a:ext cx="6029631" cy="2859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872" y="1857597"/>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91517" y="6143786"/>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904902" y="6083997"/>
            <a:ext cx="73540" cy="2698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9287" y="2219704"/>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70.9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39892" y="2211360"/>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93.6</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58523" y="2203666"/>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93.6</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184059" y="366835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184059" y="4394324"/>
            <a:ext cx="2587264" cy="102168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zh-TW" altLang="en-US" sz="800" dirty="0">
                <a:latin typeface="Meiryo UI" panose="020B0604030504040204" pitchFamily="50" charset="-128"/>
                <a:ea typeface="Meiryo UI" panose="020B0604030504040204" pitchFamily="50" charset="-128"/>
              </a:rPr>
              <a:t>〇　相対的貧困世帯割合 </a:t>
            </a:r>
          </a:p>
          <a:p>
            <a:pPr marL="101600">
              <a:lnSpc>
                <a:spcPts val="900"/>
              </a:lnSpc>
            </a:pPr>
            <a:r>
              <a:rPr kumimoji="1" lang="zh-TW" altLang="en-US" sz="800" dirty="0">
                <a:latin typeface="Meiryo UI" panose="020B0604030504040204" pitchFamily="50" charset="-128"/>
                <a:ea typeface="Meiryo UI" panose="020B0604030504040204" pitchFamily="50" charset="-128"/>
              </a:rPr>
              <a:t>〇　労働生産性</a:t>
            </a:r>
          </a:p>
          <a:p>
            <a:pPr marL="101600">
              <a:lnSpc>
                <a:spcPts val="900"/>
              </a:lnSpc>
            </a:pPr>
            <a:r>
              <a:rPr kumimoji="1" lang="zh-TW" altLang="en-US" sz="800" dirty="0">
                <a:latin typeface="Meiryo UI" panose="020B0604030504040204" pitchFamily="50" charset="-128"/>
                <a:ea typeface="Meiryo UI" panose="020B0604030504040204" pitchFamily="50" charset="-128"/>
              </a:rPr>
              <a:t>〇　財政力指数</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602915" y="2358918"/>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50.3</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52826" y="686038"/>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43</a:t>
            </a:fld>
            <a:endParaRPr kumimoji="1" lang="ja-JP" altLang="en-US"/>
          </a:p>
        </p:txBody>
      </p:sp>
      <p:pic>
        <p:nvPicPr>
          <p:cNvPr id="25" name="図 24"/>
          <p:cNvPicPr>
            <a:picLocks noChangeAspect="1"/>
          </p:cNvPicPr>
          <p:nvPr/>
        </p:nvPicPr>
        <p:blipFill>
          <a:blip r:embed="rId3"/>
          <a:stretch>
            <a:fillRect/>
          </a:stretch>
        </p:blipFill>
        <p:spPr>
          <a:xfrm>
            <a:off x="8455956" y="728989"/>
            <a:ext cx="1084710" cy="1080000"/>
          </a:xfrm>
          <a:prstGeom prst="rect">
            <a:avLst/>
          </a:prstGeom>
        </p:spPr>
      </p:pic>
      <p:sp>
        <p:nvSpPr>
          <p:cNvPr id="26" name="テキスト ボックス 25"/>
          <p:cNvSpPr txBox="1"/>
          <p:nvPr/>
        </p:nvSpPr>
        <p:spPr>
          <a:xfrm>
            <a:off x="4152436" y="1151637"/>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6235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23" name="グラフ 22"/>
          <p:cNvGraphicFramePr>
            <a:graphicFrameLocks noGrp="1"/>
          </p:cNvGraphicFramePr>
          <p:nvPr>
            <p:extLst/>
          </p:nvPr>
        </p:nvGraphicFramePr>
        <p:xfrm>
          <a:off x="5835950" y="805147"/>
          <a:ext cx="3801281" cy="5374107"/>
        </p:xfrm>
        <a:graphic>
          <a:graphicData uri="http://schemas.openxmlformats.org/drawingml/2006/chart">
            <c:chart xmlns:c="http://schemas.openxmlformats.org/drawingml/2006/chart" xmlns:r="http://schemas.openxmlformats.org/officeDocument/2006/relationships" r:id="rId2"/>
          </a:graphicData>
        </a:graphic>
      </p:graphicFrame>
      <p:grpSp>
        <p:nvGrpSpPr>
          <p:cNvPr id="27" name="グループ化 26"/>
          <p:cNvGrpSpPr/>
          <p:nvPr/>
        </p:nvGrpSpPr>
        <p:grpSpPr>
          <a:xfrm>
            <a:off x="6133253" y="5240468"/>
            <a:ext cx="3245666" cy="585363"/>
            <a:chOff x="8250" y="6268456"/>
            <a:chExt cx="4167510" cy="585363"/>
          </a:xfrm>
        </p:grpSpPr>
        <p:sp>
          <p:nvSpPr>
            <p:cNvPr id="28" name="テキスト ボックス 27"/>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9" name="大かっこ 28"/>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44</a:t>
            </a:fld>
            <a:endParaRPr kumimoji="1" lang="ja-JP" altLang="en-US"/>
          </a:p>
        </p:txBody>
      </p:sp>
      <p:sp>
        <p:nvSpPr>
          <p:cNvPr id="11" name="テキスト ボックス 10"/>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39432997"/>
              </p:ext>
            </p:extLst>
          </p:nvPr>
        </p:nvGraphicFramePr>
        <p:xfrm>
          <a:off x="237600" y="1113605"/>
          <a:ext cx="5598349" cy="1716681"/>
        </p:xfrm>
        <a:graphic>
          <a:graphicData uri="http://schemas.openxmlformats.org/drawingml/2006/table">
            <a:tbl>
              <a:tblPr/>
              <a:tblGrid>
                <a:gridCol w="3790323">
                  <a:extLst>
                    <a:ext uri="{9D8B030D-6E8A-4147-A177-3AD203B41FA5}">
                      <a16:colId xmlns:a16="http://schemas.microsoft.com/office/drawing/2014/main" val="1925280851"/>
                    </a:ext>
                  </a:extLst>
                </a:gridCol>
                <a:gridCol w="468344">
                  <a:extLst>
                    <a:ext uri="{9D8B030D-6E8A-4147-A177-3AD203B41FA5}">
                      <a16:colId xmlns:a16="http://schemas.microsoft.com/office/drawing/2014/main" val="2308885634"/>
                    </a:ext>
                  </a:extLst>
                </a:gridCol>
                <a:gridCol w="468344">
                  <a:extLst>
                    <a:ext uri="{9D8B030D-6E8A-4147-A177-3AD203B41FA5}">
                      <a16:colId xmlns:a16="http://schemas.microsoft.com/office/drawing/2014/main" val="3392058338"/>
                    </a:ext>
                  </a:extLst>
                </a:gridCol>
                <a:gridCol w="468344">
                  <a:extLst>
                    <a:ext uri="{9D8B030D-6E8A-4147-A177-3AD203B41FA5}">
                      <a16:colId xmlns:a16="http://schemas.microsoft.com/office/drawing/2014/main" val="879845826"/>
                    </a:ext>
                  </a:extLst>
                </a:gridCol>
                <a:gridCol w="402994">
                  <a:extLst>
                    <a:ext uri="{9D8B030D-6E8A-4147-A177-3AD203B41FA5}">
                      <a16:colId xmlns:a16="http://schemas.microsoft.com/office/drawing/2014/main" val="2510211214"/>
                    </a:ext>
                  </a:extLst>
                </a:gridCol>
              </a:tblGrid>
              <a:tr h="18968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7752726"/>
                  </a:ext>
                </a:extLst>
              </a:tr>
              <a:tr h="381749">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3958712"/>
                  </a:ext>
                </a:extLst>
              </a:tr>
              <a:tr h="381749">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①相対的貧困世帯割合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9234508"/>
                  </a:ext>
                </a:extLst>
              </a:tr>
              <a:tr h="381749">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②労働生産性</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付加価値額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従業員数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38772984"/>
                  </a:ext>
                </a:extLst>
              </a:tr>
              <a:tr h="381749">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③財政力指数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35477748"/>
                  </a:ext>
                </a:extLst>
              </a:tr>
            </a:tbl>
          </a:graphicData>
        </a:graphic>
      </p:graphicFrame>
      <p:sp>
        <p:nvSpPr>
          <p:cNvPr id="13" name="テキスト ボックス 12"/>
          <p:cNvSpPr txBox="1"/>
          <p:nvPr/>
        </p:nvSpPr>
        <p:spPr>
          <a:xfrm>
            <a:off x="520054" y="3000066"/>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2866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3" name="グラフ 12"/>
          <p:cNvGraphicFramePr>
            <a:graphicFrameLocks/>
          </p:cNvGraphicFramePr>
          <p:nvPr>
            <p:extLst/>
          </p:nvPr>
        </p:nvGraphicFramePr>
        <p:xfrm>
          <a:off x="199995" y="1028230"/>
          <a:ext cx="4572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267527" y="513469"/>
            <a:ext cx="3217745"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相対的貧困世帯割合　（</a:t>
            </a: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2013</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年）</a:t>
            </a:r>
            <a:endParaRPr kumimoji="1" lang="en-US" altLang="zh-TW" sz="1400" b="1" dirty="0">
              <a:solidFill>
                <a:prstClr val="black"/>
              </a:solidFill>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3659798" y="822975"/>
            <a:ext cx="85726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13.4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47391" y="877515"/>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cxnSp>
        <p:nvCxnSpPr>
          <p:cNvPr id="17" name="直線コネクタ 16"/>
          <p:cNvCxnSpPr/>
          <p:nvPr/>
        </p:nvCxnSpPr>
        <p:spPr>
          <a:xfrm>
            <a:off x="487020" y="1616918"/>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491131" y="911397"/>
            <a:ext cx="1057400"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14.5</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1131666" y="911397"/>
            <a:ext cx="98803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14.8</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2069884" y="922226"/>
            <a:ext cx="983022"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12.1</a:t>
            </a:r>
            <a:r>
              <a:rPr kumimoji="1" lang="ja-JP" altLang="en-US" sz="800" dirty="0" smtClean="0">
                <a:solidFill>
                  <a:prstClr val="black"/>
                </a:solidFill>
                <a:latin typeface="Meiryo UI" panose="020B0604030504040204" pitchFamily="50" charset="-128"/>
                <a:ea typeface="Meiryo UI" panose="020B0604030504040204" pitchFamily="50" charset="-128"/>
              </a:rPr>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1241339" y="3323317"/>
            <a:ext cx="3600000" cy="165036"/>
          </a:xfrm>
          <a:prstGeom prst="rect">
            <a:avLst/>
          </a:prstGeom>
          <a:noFill/>
          <a:ln>
            <a:noFill/>
          </a:ln>
        </p:spPr>
        <p:txBody>
          <a:bodyPr wrap="square" lIns="36000" tIns="36000" rIns="36000" bIns="36000" rtlCol="0" anchor="ctr" anchorCtr="0">
            <a:spAutoFit/>
          </a:bodyPr>
          <a:lstStyle/>
          <a:p>
            <a:r>
              <a:rPr kumimoji="1" lang="ja-JP" altLang="en-US" sz="600" dirty="0" smtClean="0">
                <a:latin typeface="Meiryo UI" panose="020B0604030504040204" pitchFamily="50" charset="-128"/>
                <a:ea typeface="Meiryo UI" panose="020B0604030504040204" pitchFamily="50" charset="-128"/>
              </a:rPr>
              <a:t>出典：</a:t>
            </a:r>
            <a:r>
              <a:rPr kumimoji="1" lang="ja-JP" altLang="en-US" sz="600" dirty="0">
                <a:latin typeface="Meiryo UI" panose="020B0604030504040204" pitchFamily="50" charset="-128"/>
                <a:ea typeface="Meiryo UI" panose="020B0604030504040204" pitchFamily="50" charset="-128"/>
              </a:rPr>
              <a:t>総務省</a:t>
            </a:r>
            <a:r>
              <a:rPr kumimoji="1" lang="ja-JP" altLang="en-US" sz="600" dirty="0" smtClean="0">
                <a:latin typeface="Meiryo UI" panose="020B0604030504040204" pitchFamily="50" charset="-128"/>
                <a:ea typeface="Meiryo UI" panose="020B0604030504040204" pitchFamily="50" charset="-128"/>
              </a:rPr>
              <a:t>　「住宅・土地統計調査」、田辺・鈴木「都道府県の相対的貧困率の計測と要因分析（</a:t>
            </a:r>
            <a:r>
              <a:rPr kumimoji="1" lang="en-US" altLang="ja-JP" sz="600" dirty="0" smtClean="0">
                <a:latin typeface="Meiryo UI" panose="020B0604030504040204" pitchFamily="50" charset="-128"/>
                <a:ea typeface="Meiryo UI" panose="020B0604030504040204" pitchFamily="50" charset="-128"/>
              </a:rPr>
              <a:t>2018</a:t>
            </a:r>
            <a:r>
              <a:rPr kumimoji="1" lang="ja-JP" altLang="en-US" sz="600" dirty="0" smtClean="0">
                <a:latin typeface="Meiryo UI" panose="020B0604030504040204" pitchFamily="50" charset="-128"/>
                <a:ea typeface="Meiryo UI" panose="020B0604030504040204" pitchFamily="50" charset="-128"/>
              </a:rPr>
              <a:t>）」</a:t>
            </a:r>
            <a:endParaRPr kumimoji="1" lang="en-US" altLang="ja-JP" sz="6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625683" y="3069483"/>
            <a:ext cx="3286992" cy="307777"/>
          </a:xfrm>
          <a:prstGeom prst="rect">
            <a:avLst/>
          </a:prstGeom>
          <a:noFill/>
        </p:spPr>
        <p:txBody>
          <a:bodyPr wrap="square" rtlCol="0">
            <a:spAutoFit/>
          </a:bodyPr>
          <a:lstStyle/>
          <a:p>
            <a:r>
              <a:rPr kumimoji="1" lang="ja-JP" altLang="en-US" sz="700" dirty="0" smtClean="0"/>
              <a:t>各都道府県の貧困率ラインは、等可処分所得の中央値の半分。</a:t>
            </a:r>
            <a:endParaRPr kumimoji="1" lang="en-US" altLang="ja-JP" sz="700" dirty="0" smtClean="0"/>
          </a:p>
          <a:p>
            <a:r>
              <a:rPr kumimoji="1" lang="en-US" altLang="ja-JP" sz="700" dirty="0"/>
              <a:t>※</a:t>
            </a:r>
            <a:r>
              <a:rPr kumimoji="1" lang="ja-JP" altLang="en-US" sz="700" dirty="0" smtClean="0"/>
              <a:t>「</a:t>
            </a:r>
            <a:r>
              <a:rPr kumimoji="1" lang="ja-JP" altLang="en-US" sz="700" dirty="0"/>
              <a:t>等可処分所得</a:t>
            </a:r>
            <a:r>
              <a:rPr kumimoji="1" lang="ja-JP" altLang="en-US" sz="700" dirty="0" smtClean="0"/>
              <a:t>」は、世帯所得を世帯人員の平方根で除した値を使用。</a:t>
            </a:r>
            <a:endParaRPr kumimoji="1" lang="ja-JP" altLang="en-US" sz="700" dirty="0"/>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45</a:t>
            </a:fld>
            <a:endParaRPr kumimoji="1" lang="ja-JP" altLang="en-US"/>
          </a:p>
        </p:txBody>
      </p:sp>
    </p:spTree>
    <p:extLst>
      <p:ext uri="{BB962C8B-B14F-4D97-AF65-F5344CB8AC3E}">
        <p14:creationId xmlns:p14="http://schemas.microsoft.com/office/powerpoint/2010/main" val="1252642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a:t>
            </a: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０</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3757613"/>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ゴール１０」</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全体として改善が必要とされる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a:t>
            </a:r>
            <a:r>
              <a:rPr kumimoji="1" lang="ja-JP" altLang="en-US" dirty="0">
                <a:solidFill>
                  <a:schemeClr val="tx1"/>
                </a:solidFill>
                <a:latin typeface="Meiryo UI" panose="020B0604030504040204" pitchFamily="50" charset="-128"/>
                <a:ea typeface="Meiryo UI" panose="020B0604030504040204" pitchFamily="50" charset="-128"/>
              </a:rPr>
              <a:t>指標のうち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所得格差を示す「ジニ係数」 </a:t>
            </a:r>
            <a:r>
              <a:rPr kumimoji="1" lang="ja-JP" altLang="en-US" b="1" u="sng" dirty="0" smtClean="0">
                <a:solidFill>
                  <a:schemeClr val="tx1"/>
                </a:solidFill>
                <a:latin typeface="Meiryo UI" panose="020B0604030504040204" pitchFamily="50" charset="-128"/>
                <a:ea typeface="Meiryo UI" panose="020B0604030504040204" pitchFamily="50" charset="-128"/>
              </a:rPr>
              <a:t>や「</a:t>
            </a:r>
            <a:r>
              <a:rPr kumimoji="1" lang="ja-JP" altLang="en-US" b="1" u="sng" dirty="0">
                <a:solidFill>
                  <a:schemeClr val="tx1"/>
                </a:solidFill>
                <a:latin typeface="Meiryo UI" panose="020B0604030504040204" pitchFamily="50" charset="-128"/>
                <a:ea typeface="Meiryo UI" panose="020B0604030504040204" pitchFamily="50" charset="-128"/>
              </a:rPr>
              <a:t>パルマ比</a:t>
            </a:r>
            <a:r>
              <a:rPr kumimoji="1" lang="ja-JP" altLang="en-US" b="1" u="sng" dirty="0" smtClean="0">
                <a:solidFill>
                  <a:schemeClr val="tx1"/>
                </a:solidFill>
                <a:latin typeface="Meiryo UI" panose="020B0604030504040204" pitchFamily="50" charset="-128"/>
                <a:ea typeface="Meiryo UI" panose="020B0604030504040204" pitchFamily="50" charset="-128"/>
              </a:rPr>
              <a:t>」が厳しい評価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smtClean="0">
                <a:solidFill>
                  <a:schemeClr val="tx1"/>
                </a:solidFill>
                <a:latin typeface="Meiryo UI" panose="020B0604030504040204" pitchFamily="50" charset="-128"/>
                <a:ea typeface="Meiryo UI" panose="020B0604030504040204" pitchFamily="50" charset="-128"/>
              </a:rPr>
              <a:t>。また、個別指標については、</a:t>
            </a:r>
            <a:r>
              <a:rPr kumimoji="1" lang="ja-JP" altLang="en-US" b="1" u="sng" dirty="0" smtClean="0">
                <a:solidFill>
                  <a:schemeClr val="tx1"/>
                </a:solidFill>
                <a:latin typeface="Meiryo UI" panose="020B0604030504040204" pitchFamily="50" charset="-128"/>
                <a:ea typeface="Meiryo UI" panose="020B0604030504040204" pitchFamily="50" charset="-128"/>
              </a:rPr>
              <a:t>「労働生産性」や「財政力指数」など、順調に取組みが進んでいる指標の割合が高い。</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「ゴール１０」</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a:p>
            <a:pPr marL="285750" indent="-285750">
              <a:lnSpc>
                <a:spcPts val="2600"/>
              </a:lnSpc>
              <a:buFont typeface="Meiryo UI" panose="020B0604030504040204" pitchFamily="50" charset="-128"/>
              <a:buChar char="○"/>
            </a:pP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46</a:t>
            </a:fld>
            <a:endParaRPr kumimoji="1" lang="ja-JP" altLang="en-US"/>
          </a:p>
        </p:txBody>
      </p:sp>
    </p:spTree>
    <p:extLst>
      <p:ext uri="{BB962C8B-B14F-4D97-AF65-F5344CB8AC3E}">
        <p14:creationId xmlns:p14="http://schemas.microsoft.com/office/powerpoint/2010/main" val="776682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11</a:t>
            </a:r>
            <a:r>
              <a:rPr kumimoji="1" lang="ja-JP" altLang="en-US" b="1" dirty="0">
                <a:latin typeface="Meiryo UI" panose="020B0604030504040204" pitchFamily="50" charset="-128"/>
                <a:ea typeface="Meiryo UI" panose="020B0604030504040204" pitchFamily="50" charset="-128"/>
              </a:rPr>
              <a:t>　都市と人間の居住地を包摂的、安全、レジリエントかつ持続可能に</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72" y="1997266"/>
            <a:ext cx="4169877"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a:t>
            </a:r>
            <a:r>
              <a:rPr kumimoji="1" lang="ja-JP" altLang="en-US" sz="1400" b="1" dirty="0">
                <a:latin typeface="ＭＳ Ｐゴシック" panose="020B0600070205080204" pitchFamily="50" charset="-128"/>
                <a:ea typeface="ＭＳ Ｐゴシック" panose="020B0600070205080204" pitchFamily="50" charset="-128"/>
              </a:rPr>
              <a:t>比較</a:t>
            </a:r>
            <a:endParaRPr kumimoji="1" lang="ja-JP" altLang="en-US" sz="1400" b="1" u="sng"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73482" y="702281"/>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83167" y="2346396"/>
          <a:ext cx="6618686" cy="4214742"/>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608493" y="3771618"/>
            <a:ext cx="6193360" cy="2091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092957" y="596199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4056700" y="6084696"/>
            <a:ext cx="91556" cy="2778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754281" y="2436738"/>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55.6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189906" y="2429484"/>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63.2</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87800" y="243332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58.4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81757" y="238188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67469" y="2831124"/>
            <a:ext cx="2655940" cy="3560838"/>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ホームレス割合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鉄道・電車・バスの利用割合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人口自然増減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人口社会増減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市街化調整区域面積割合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市街化調整区域内人口割合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平均文化財保存事業費</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災害復旧費割合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廃棄物の最終処分割合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微小粒子状物質</a:t>
            </a:r>
            <a:r>
              <a:rPr kumimoji="1" lang="en-US" altLang="ja-JP" sz="800" dirty="0">
                <a:latin typeface="Meiryo UI" panose="020B0604030504040204" pitchFamily="50" charset="-128"/>
                <a:ea typeface="Meiryo UI" panose="020B0604030504040204" pitchFamily="50" charset="-128"/>
              </a:rPr>
              <a:t>(PM2.5)</a:t>
            </a:r>
            <a:r>
              <a:rPr kumimoji="1" lang="ja-JP" altLang="en-US" sz="800" dirty="0">
                <a:latin typeface="Meiryo UI" panose="020B0604030504040204" pitchFamily="50" charset="-128"/>
                <a:ea typeface="Meiryo UI" panose="020B0604030504040204" pitchFamily="50" charset="-128"/>
              </a:rPr>
              <a:t>年平均</a:t>
            </a:r>
          </a:p>
          <a:p>
            <a:pPr marL="101600">
              <a:lnSpc>
                <a:spcPts val="900"/>
              </a:lnSpc>
            </a:pPr>
            <a:r>
              <a:rPr kumimoji="1" lang="ja-JP" altLang="en-US" sz="800" dirty="0">
                <a:latin typeface="Meiryo UI" panose="020B0604030504040204" pitchFamily="50" charset="-128"/>
                <a:ea typeface="Meiryo UI" panose="020B0604030504040204" pitchFamily="50" charset="-128"/>
              </a:rPr>
              <a:t>〇　光化学オキシダント </a:t>
            </a:r>
            <a:r>
              <a:rPr kumimoji="1" lang="en-US" altLang="ja-JP" sz="800" dirty="0">
                <a:latin typeface="Meiryo UI" panose="020B0604030504040204" pitchFamily="50" charset="-128"/>
                <a:ea typeface="Meiryo UI" panose="020B0604030504040204" pitchFamily="50" charset="-128"/>
              </a:rPr>
              <a:t>(Ox)</a:t>
            </a:r>
            <a:r>
              <a:rPr kumimoji="1" lang="ja-JP" altLang="en-US" sz="800" dirty="0">
                <a:latin typeface="Meiryo UI" panose="020B0604030504040204" pitchFamily="50" charset="-128"/>
                <a:ea typeface="Meiryo UI" panose="020B0604030504040204" pitchFamily="50" charset="-128"/>
              </a:rPr>
              <a:t>濃度の昼間</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時間値</a:t>
            </a:r>
            <a:r>
              <a:rPr kumimoji="1" lang="ja-JP" altLang="en-US" sz="800" dirty="0" smtClean="0">
                <a:latin typeface="Meiryo UI" panose="020B0604030504040204" pitchFamily="50" charset="-128"/>
                <a:ea typeface="Meiryo UI" panose="020B0604030504040204" pitchFamily="50" charset="-128"/>
              </a:rPr>
              <a:t>が   </a:t>
            </a:r>
            <a:endParaRPr kumimoji="1" lang="en-US" altLang="ja-JP" sz="800" dirty="0" smtClean="0">
              <a:latin typeface="Meiryo UI" panose="020B0604030504040204" pitchFamily="50" charset="-128"/>
              <a:ea typeface="Meiryo UI" panose="020B0604030504040204" pitchFamily="50" charset="-128"/>
            </a:endParaRPr>
          </a:p>
          <a:p>
            <a:pPr marL="101600">
              <a:lnSpc>
                <a:spcPts val="9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0.12ppm</a:t>
            </a:r>
            <a:r>
              <a:rPr kumimoji="1" lang="ja-JP" altLang="en-US" sz="800" dirty="0">
                <a:latin typeface="Meiryo UI" panose="020B0604030504040204" pitchFamily="50" charset="-128"/>
                <a:ea typeface="Meiryo UI" panose="020B0604030504040204" pitchFamily="50" charset="-128"/>
              </a:rPr>
              <a:t>以上であった日数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窒素酸化物</a:t>
            </a:r>
            <a:r>
              <a:rPr kumimoji="1" lang="en-US" altLang="ja-JP" sz="800" dirty="0">
                <a:latin typeface="Meiryo UI" panose="020B0604030504040204" pitchFamily="50" charset="-128"/>
                <a:ea typeface="Meiryo UI" panose="020B0604030504040204" pitchFamily="50" charset="-128"/>
              </a:rPr>
              <a:t>(NOx)</a:t>
            </a:r>
            <a:r>
              <a:rPr kumimoji="1" lang="ja-JP" altLang="en-US" sz="800" dirty="0">
                <a:latin typeface="Meiryo UI" panose="020B0604030504040204" pitchFamily="50" charset="-128"/>
                <a:ea typeface="Meiryo UI" panose="020B0604030504040204" pitchFamily="50" charset="-128"/>
              </a:rPr>
              <a:t>年平均値 </a:t>
            </a:r>
            <a:r>
              <a:rPr kumimoji="1" lang="en-US" altLang="ja-JP" sz="800" dirty="0">
                <a:latin typeface="Meiryo UI" panose="020B0604030504040204" pitchFamily="50" charset="-128"/>
                <a:ea typeface="Meiryo UI" panose="020B0604030504040204" pitchFamily="50" charset="-128"/>
              </a:rPr>
              <a:t>(ppm)</a:t>
            </a:r>
          </a:p>
          <a:p>
            <a:pPr marL="101600">
              <a:lnSpc>
                <a:spcPts val="900"/>
              </a:lnSpc>
            </a:pPr>
            <a:r>
              <a:rPr kumimoji="1" lang="ja-JP" altLang="en-US" sz="800" dirty="0">
                <a:latin typeface="Meiryo UI" panose="020B0604030504040204" pitchFamily="50" charset="-128"/>
                <a:ea typeface="Meiryo UI" panose="020B0604030504040204" pitchFamily="50" charset="-128"/>
              </a:rPr>
              <a:t>〇　二酸化硫黄</a:t>
            </a:r>
            <a:r>
              <a:rPr kumimoji="1" lang="en-US" altLang="ja-JP" sz="800" dirty="0">
                <a:latin typeface="Meiryo UI" panose="020B0604030504040204" pitchFamily="50" charset="-128"/>
                <a:ea typeface="Meiryo UI" panose="020B0604030504040204" pitchFamily="50" charset="-128"/>
              </a:rPr>
              <a:t>(SO2)</a:t>
            </a:r>
            <a:r>
              <a:rPr kumimoji="1" lang="ja-JP" altLang="en-US" sz="800" dirty="0">
                <a:latin typeface="Meiryo UI" panose="020B0604030504040204" pitchFamily="50" charset="-128"/>
                <a:ea typeface="Meiryo UI" panose="020B0604030504040204" pitchFamily="50" charset="-128"/>
              </a:rPr>
              <a:t>年平均値 </a:t>
            </a:r>
            <a:r>
              <a:rPr kumimoji="1" lang="en-US" altLang="ja-JP" sz="800" dirty="0">
                <a:latin typeface="Meiryo UI" panose="020B0604030504040204" pitchFamily="50" charset="-128"/>
                <a:ea typeface="Meiryo UI" panose="020B0604030504040204" pitchFamily="50" charset="-128"/>
              </a:rPr>
              <a:t>(ppm)</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面積当たりの図書館数、公民館数</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面積当たりの図書館面積、公民館面積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a:t>
            </a:r>
            <a:r>
              <a:rPr kumimoji="1" lang="ja-JP" altLang="en-US" sz="800" dirty="0" smtClean="0">
                <a:latin typeface="Meiryo UI" panose="020B0604030504040204" pitchFamily="50" charset="-128"/>
                <a:ea typeface="Meiryo UI" panose="020B0604030504040204" pitchFamily="50" charset="-128"/>
              </a:rPr>
              <a:t>当たり</a:t>
            </a:r>
            <a:r>
              <a:rPr kumimoji="1" lang="ja-JP" altLang="en-US" sz="800" dirty="0">
                <a:latin typeface="Meiryo UI" panose="020B0604030504040204" pitchFamily="50" charset="-128"/>
                <a:ea typeface="Meiryo UI" panose="020B0604030504040204" pitchFamily="50" charset="-128"/>
              </a:rPr>
              <a:t>の公園数</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人口当たりの公園面積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面積当たりの公園面積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人口あたりの性犯罪認知数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市街化調整区域内人口割合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endParaRPr kumimoji="1" lang="zh-TW" altLang="en-US" sz="800" dirty="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844254" y="241143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51.9</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0" y="1071411"/>
            <a:ext cx="8838857" cy="646331"/>
          </a:xfrm>
          <a:prstGeom prst="rect">
            <a:avLst/>
          </a:prstGeom>
          <a:noFill/>
        </p:spPr>
        <p:txBody>
          <a:bodyPr wrap="square" rtlCol="0">
            <a:spAutoFit/>
          </a:bodyPr>
          <a:lstStyle/>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可処分所得の</a:t>
            </a:r>
            <a:r>
              <a:rPr kumimoji="1" lang="en-US" altLang="ja-JP" sz="1200" dirty="0" smtClean="0">
                <a:latin typeface="Meiryo UI" panose="020B0604030504040204" pitchFamily="50" charset="-128"/>
                <a:ea typeface="Meiryo UI" panose="020B0604030504040204" pitchFamily="50" charset="-128"/>
              </a:rPr>
              <a:t>40</a:t>
            </a:r>
            <a:r>
              <a:rPr kumimoji="1" lang="ja-JP" altLang="en-US" sz="1200" dirty="0" smtClean="0">
                <a:latin typeface="Meiryo UI" panose="020B0604030504040204" pitchFamily="50" charset="-128"/>
                <a:ea typeface="Meiryo UI" panose="020B0604030504040204" pitchFamily="50" charset="-128"/>
              </a:rPr>
              <a:t>％以上の家賃を払っている人の割合</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公共</a:t>
            </a:r>
            <a:r>
              <a:rPr kumimoji="1" lang="ja-JP" altLang="ja-JP" sz="1200" dirty="0">
                <a:latin typeface="Meiryo UI" panose="020B0604030504040204" pitchFamily="50" charset="-128"/>
                <a:ea typeface="Meiryo UI" panose="020B0604030504040204" pitchFamily="50" charset="-128"/>
              </a:rPr>
              <a:t>交通機関の満足度（％</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ＰＭ</a:t>
            </a:r>
            <a:r>
              <a:rPr kumimoji="1" lang="en-US" altLang="ja-JP" sz="1200" dirty="0" smtClean="0">
                <a:latin typeface="Meiryo UI" panose="020B0604030504040204" pitchFamily="50" charset="-128"/>
                <a:ea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rPr>
              <a:t>の年平均濃度</a:t>
            </a:r>
            <a:r>
              <a:rPr kumimoji="1" lang="ja-JP" altLang="ja-JP" sz="1200" dirty="0" smtClean="0">
                <a:latin typeface="Meiryo UI" panose="020B0604030504040204" pitchFamily="50" charset="-128"/>
                <a:ea typeface="Meiryo UI" panose="020B0604030504040204" pitchFamily="50" charset="-128"/>
              </a:rPr>
              <a:t>（</a:t>
            </a:r>
            <a:r>
              <a:rPr kumimoji="1" lang="el-GR" altLang="ja-JP" sz="1200" dirty="0">
                <a:latin typeface="Meiryo UI" panose="020B0604030504040204" pitchFamily="50" charset="-128"/>
                <a:ea typeface="Meiryo UI" panose="020B0604030504040204" pitchFamily="50" charset="-128"/>
              </a:rPr>
              <a:t>μ</a:t>
            </a:r>
            <a:r>
              <a:rPr kumimoji="1" lang="en-US" altLang="ja-JP" sz="1200" dirty="0">
                <a:latin typeface="Meiryo UI" panose="020B0604030504040204" pitchFamily="50" charset="-128"/>
                <a:ea typeface="Meiryo UI" panose="020B0604030504040204" pitchFamily="50" charset="-128"/>
              </a:rPr>
              <a:t>g/ m 3</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52746" y="68403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47</a:t>
            </a:fld>
            <a:endParaRPr kumimoji="1" lang="ja-JP" altLang="en-US"/>
          </a:p>
        </p:txBody>
      </p:sp>
      <p:pic>
        <p:nvPicPr>
          <p:cNvPr id="28" name="図 27"/>
          <p:cNvPicPr>
            <a:picLocks noChangeAspect="1"/>
          </p:cNvPicPr>
          <p:nvPr/>
        </p:nvPicPr>
        <p:blipFill>
          <a:blip r:embed="rId3"/>
          <a:stretch>
            <a:fillRect/>
          </a:stretch>
        </p:blipFill>
        <p:spPr>
          <a:xfrm>
            <a:off x="8396006" y="765987"/>
            <a:ext cx="1084680" cy="1080000"/>
          </a:xfrm>
          <a:prstGeom prst="rect">
            <a:avLst/>
          </a:prstGeom>
        </p:spPr>
      </p:pic>
      <p:sp>
        <p:nvSpPr>
          <p:cNvPr id="33" name="テキスト ボックス 32"/>
          <p:cNvSpPr txBox="1"/>
          <p:nvPr/>
        </p:nvSpPr>
        <p:spPr>
          <a:xfrm>
            <a:off x="4718321" y="1322546"/>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65427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二等辺三角形 2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48</a:t>
            </a:fld>
            <a:endParaRPr kumimoji="1" lang="ja-JP" altLang="en-US"/>
          </a:p>
        </p:txBody>
      </p:sp>
      <p:grpSp>
        <p:nvGrpSpPr>
          <p:cNvPr id="12" name="グループ化 11"/>
          <p:cNvGrpSpPr/>
          <p:nvPr/>
        </p:nvGrpSpPr>
        <p:grpSpPr>
          <a:xfrm>
            <a:off x="6268919" y="5505597"/>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23527446"/>
              </p:ext>
            </p:extLst>
          </p:nvPr>
        </p:nvGraphicFramePr>
        <p:xfrm>
          <a:off x="5818999" y="866447"/>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237000" y="24033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640856" y="240338"/>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237000" y="6555177"/>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4" name="表 3"/>
          <p:cNvGraphicFramePr>
            <a:graphicFrameLocks noGrp="1"/>
          </p:cNvGraphicFramePr>
          <p:nvPr>
            <p:extLst>
              <p:ext uri="{D42A27DB-BD31-4B8C-83A1-F6EECF244321}">
                <p14:modId xmlns:p14="http://schemas.microsoft.com/office/powerpoint/2010/main" val="2636709577"/>
              </p:ext>
            </p:extLst>
          </p:nvPr>
        </p:nvGraphicFramePr>
        <p:xfrm>
          <a:off x="237600" y="635009"/>
          <a:ext cx="5581400" cy="5793484"/>
        </p:xfrm>
        <a:graphic>
          <a:graphicData uri="http://schemas.openxmlformats.org/drawingml/2006/table">
            <a:tbl>
              <a:tblPr/>
              <a:tblGrid>
                <a:gridCol w="3778846">
                  <a:extLst>
                    <a:ext uri="{9D8B030D-6E8A-4147-A177-3AD203B41FA5}">
                      <a16:colId xmlns:a16="http://schemas.microsoft.com/office/drawing/2014/main" val="2878548513"/>
                    </a:ext>
                  </a:extLst>
                </a:gridCol>
                <a:gridCol w="466927">
                  <a:extLst>
                    <a:ext uri="{9D8B030D-6E8A-4147-A177-3AD203B41FA5}">
                      <a16:colId xmlns:a16="http://schemas.microsoft.com/office/drawing/2014/main" val="1313928083"/>
                    </a:ext>
                  </a:extLst>
                </a:gridCol>
                <a:gridCol w="466927">
                  <a:extLst>
                    <a:ext uri="{9D8B030D-6E8A-4147-A177-3AD203B41FA5}">
                      <a16:colId xmlns:a16="http://schemas.microsoft.com/office/drawing/2014/main" val="1164029857"/>
                    </a:ext>
                  </a:extLst>
                </a:gridCol>
                <a:gridCol w="466927">
                  <a:extLst>
                    <a:ext uri="{9D8B030D-6E8A-4147-A177-3AD203B41FA5}">
                      <a16:colId xmlns:a16="http://schemas.microsoft.com/office/drawing/2014/main" val="1303238845"/>
                    </a:ext>
                  </a:extLst>
                </a:gridCol>
                <a:gridCol w="401773">
                  <a:extLst>
                    <a:ext uri="{9D8B030D-6E8A-4147-A177-3AD203B41FA5}">
                      <a16:colId xmlns:a16="http://schemas.microsoft.com/office/drawing/2014/main" val="225530372"/>
                    </a:ext>
                  </a:extLst>
                </a:gridCol>
              </a:tblGrid>
              <a:tr h="12674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7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5053130"/>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東京</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愛知</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1773016"/>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①ホームレス割合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ホームレスの数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225386"/>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②鉄道・電車・バスの利用割合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歳以上自宅外通勤・通学者で鉄道・電車・バスを利用している人数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歳以上自宅外通勤・通学者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5186024"/>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③人口増減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転入数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転出数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93330622"/>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④人口自然増減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91856"/>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⑤人口社会増減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転入数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転出数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906287"/>
                  </a:ext>
                </a:extLst>
              </a:tr>
              <a:tr h="248548">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⑥市街化調整区域面積割合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市街化調整面積</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総面積</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9403432"/>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⑦市街化調整区域内人口割合</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市街化調整区域内人口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82711449"/>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⑧平均文化財保存事業費</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補助金の交付額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補助金交付件数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456162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⑨災害等の自然外因による死亡者割合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5489373"/>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⑩災害復旧費割合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自治体歳出の災害復旧費</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1033949"/>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⑪廃棄物の最終処分割合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最終処分量</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ゴミの総排出量</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9545964"/>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⑫微小粒子状物質</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PM2.5)</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l-GR" sz="700" b="0" i="0" u="none" strike="noStrike">
                          <a:solidFill>
                            <a:srgbClr val="000000"/>
                          </a:solidFill>
                          <a:effectLst/>
                          <a:latin typeface="Meiryo UI" panose="020B0604030504040204" pitchFamily="50" charset="-128"/>
                          <a:ea typeface="Meiryo UI" panose="020B0604030504040204" pitchFamily="50" charset="-128"/>
                        </a:rPr>
                        <a:t>μ </a:t>
                      </a:r>
                      <a:r>
                        <a:rPr lang="en-US" sz="700" b="0" i="0" u="none" strike="noStrike">
                          <a:solidFill>
                            <a:srgbClr val="000000"/>
                          </a:solidFill>
                          <a:effectLst/>
                          <a:latin typeface="Meiryo UI" panose="020B0604030504040204" pitchFamily="50" charset="-128"/>
                          <a:ea typeface="Meiryo UI" panose="020B0604030504040204" pitchFamily="50" charset="-128"/>
                        </a:rPr>
                        <a:t>g/m3)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3949863"/>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⑬光化学オキシダント </a:t>
                      </a:r>
                      <a:r>
                        <a:rPr lang="en-US" altLang="ja-JP" sz="700" b="0" i="0" u="none" strike="noStrike">
                          <a:solidFill>
                            <a:srgbClr val="000000"/>
                          </a:solidFill>
                          <a:effectLst/>
                          <a:latin typeface="Meiryo UI" panose="020B0604030504040204" pitchFamily="50" charset="-128"/>
                          <a:ea typeface="Meiryo UI" panose="020B0604030504040204" pitchFamily="50" charset="-128"/>
                        </a:rPr>
                        <a:t>(Ox)</a:t>
                      </a:r>
                      <a:r>
                        <a:rPr lang="ja-JP" altLang="en-US" sz="700" b="0" i="0" u="none" strike="noStrike">
                          <a:solidFill>
                            <a:srgbClr val="000000"/>
                          </a:solidFill>
                          <a:effectLst/>
                          <a:latin typeface="Meiryo UI" panose="020B0604030504040204" pitchFamily="50" charset="-128"/>
                          <a:ea typeface="Meiryo UI" panose="020B0604030504040204" pitchFamily="50" charset="-128"/>
                        </a:rPr>
                        <a:t>濃度の昼間</a:t>
                      </a: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a:solidFill>
                            <a:srgbClr val="000000"/>
                          </a:solidFill>
                          <a:effectLst/>
                          <a:latin typeface="Meiryo UI" panose="020B0604030504040204" pitchFamily="50" charset="-128"/>
                          <a:ea typeface="Meiryo UI" panose="020B0604030504040204" pitchFamily="50" charset="-128"/>
                        </a:rPr>
                        <a:t>時間値が</a:t>
                      </a:r>
                      <a:r>
                        <a:rPr lang="en-US" altLang="ja-JP" sz="700" b="0" i="0" u="none" strike="noStrike">
                          <a:solidFill>
                            <a:srgbClr val="000000"/>
                          </a:solidFill>
                          <a:effectLst/>
                          <a:latin typeface="Meiryo UI" panose="020B0604030504040204" pitchFamily="50" charset="-128"/>
                          <a:ea typeface="Meiryo UI" panose="020B0604030504040204" pitchFamily="50" charset="-128"/>
                        </a:rPr>
                        <a:t>0.12ppm</a:t>
                      </a:r>
                      <a:r>
                        <a:rPr lang="ja-JP" altLang="en-US" sz="700" b="0" i="0" u="none" strike="noStrike">
                          <a:solidFill>
                            <a:srgbClr val="000000"/>
                          </a:solidFill>
                          <a:effectLst/>
                          <a:latin typeface="Meiryo UI" panose="020B0604030504040204" pitchFamily="50" charset="-128"/>
                          <a:ea typeface="Meiryo UI" panose="020B0604030504040204" pitchFamily="50" charset="-128"/>
                        </a:rPr>
                        <a:t>以上であった日数</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89726538"/>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⑭窒素酸化物</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NOx)</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年平均値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ppm)</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8685289"/>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⑮二酸化硫黄</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SO2)</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年平均値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ppm)</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478682"/>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⑯面積当たりの図書館数、公民館数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図書館数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公民館数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55.32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891254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⑰面積当たりの図書館面積、公民館面積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図書館延面積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公民館延面積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7866167"/>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⑱面積当たりの公園数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公園箇所数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0087880"/>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⑲人口当たりの公園面積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8438725"/>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⑳面積当たりの公園面積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420895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㉑人口あたりの性犯罪認知数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性犯罪認知数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5013559"/>
                  </a:ext>
                </a:extLst>
              </a:tr>
              <a:tr h="248548">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㉒防災会議を設置している市区町村の割合</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832558"/>
                  </a:ext>
                </a:extLst>
              </a:tr>
            </a:tbl>
          </a:graphicData>
        </a:graphic>
      </p:graphicFrame>
      <p:sp>
        <p:nvSpPr>
          <p:cNvPr id="19" name="テキスト ボックス 18"/>
          <p:cNvSpPr txBox="1"/>
          <p:nvPr/>
        </p:nvSpPr>
        <p:spPr>
          <a:xfrm>
            <a:off x="237000" y="6428494"/>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87584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p:cNvSpPr txBox="1"/>
          <p:nvPr/>
        </p:nvSpPr>
        <p:spPr>
          <a:xfrm>
            <a:off x="5047280" y="522954"/>
            <a:ext cx="4429148" cy="271869"/>
          </a:xfrm>
          <a:prstGeom prst="rect">
            <a:avLst/>
          </a:prstGeom>
          <a:solidFill>
            <a:schemeClr val="bg1"/>
          </a:solidFill>
          <a:ln w="19050">
            <a:solidFill>
              <a:schemeClr val="tx1"/>
            </a:solidFill>
          </a:ln>
        </p:spPr>
        <p:txBody>
          <a:bodyPr wrap="square" rtlCol="0">
            <a:spAutoFit/>
          </a:bodyPr>
          <a:lstStyle/>
          <a:p>
            <a:pPr>
              <a:lnSpc>
                <a:spcPts val="1400"/>
              </a:lnSpc>
            </a:pPr>
            <a:r>
              <a:rPr lang="zh-CN" altLang="en-US" sz="1400" dirty="0" smtClean="0"/>
              <a:t>市街化調整区域内人口割合</a:t>
            </a:r>
            <a:r>
              <a:rPr lang="zh-CN" altLang="en-US" sz="1100" dirty="0" smtClean="0"/>
              <a:t> </a:t>
            </a:r>
            <a:r>
              <a:rPr lang="en-US" altLang="zh-CN" sz="1100" dirty="0" smtClean="0"/>
              <a:t>(</a:t>
            </a:r>
            <a:r>
              <a:rPr lang="zh-CN" altLang="en-US" sz="1100" dirty="0" smtClean="0"/>
              <a:t>市街化調整区域内人口</a:t>
            </a:r>
            <a:r>
              <a:rPr lang="en-US" altLang="zh-CN" sz="1100" dirty="0" smtClean="0"/>
              <a:t>/</a:t>
            </a:r>
            <a:r>
              <a:rPr lang="zh-CN" altLang="en-US" sz="1100" dirty="0" smtClean="0"/>
              <a:t>総人口</a:t>
            </a:r>
            <a:r>
              <a:rPr lang="en-US" altLang="zh-CN" sz="1100" dirty="0" smtClean="0"/>
              <a:t>)</a:t>
            </a:r>
            <a:endParaRPr lang="zh-CN" altLang="en-US" sz="1400" dirty="0" smtClean="0"/>
          </a:p>
        </p:txBody>
      </p:sp>
      <p:graphicFrame>
        <p:nvGraphicFramePr>
          <p:cNvPr id="23" name="グラフ 22"/>
          <p:cNvGraphicFramePr>
            <a:graphicFrameLocks/>
          </p:cNvGraphicFramePr>
          <p:nvPr>
            <p:extLst/>
          </p:nvPr>
        </p:nvGraphicFramePr>
        <p:xfrm>
          <a:off x="5177158" y="1016250"/>
          <a:ext cx="4284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p:cNvSpPr txBox="1"/>
          <p:nvPr/>
        </p:nvSpPr>
        <p:spPr>
          <a:xfrm>
            <a:off x="7384885" y="1168064"/>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2.19</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6133658" y="1159219"/>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0.26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876429" y="1157100"/>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177158" y="815382"/>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8341108" y="1181808"/>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9.71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5440758" y="2438220"/>
            <a:ext cx="4129701" cy="27235"/>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018354" y="3217227"/>
            <a:ext cx="263996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出典：国土交通省　「平成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 都市計画現況調査」</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42" name="グラフ 41"/>
          <p:cNvGraphicFramePr>
            <a:graphicFrameLocks/>
          </p:cNvGraphicFramePr>
          <p:nvPr>
            <p:extLst/>
          </p:nvPr>
        </p:nvGraphicFramePr>
        <p:xfrm>
          <a:off x="231189" y="989548"/>
          <a:ext cx="4572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p:cNvSpPr txBox="1"/>
          <p:nvPr/>
        </p:nvSpPr>
        <p:spPr>
          <a:xfrm>
            <a:off x="204029" y="522954"/>
            <a:ext cx="3412836"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１</a:t>
            </a:r>
            <a:r>
              <a:rPr kumimoji="1" lang="ja-JP" altLang="en-US" sz="1400" b="1" dirty="0" smtClean="0">
                <a:latin typeface="ＭＳ Ｐゴシック" panose="020B0600070205080204" pitchFamily="50" charset="-128"/>
                <a:ea typeface="ＭＳ Ｐゴシック" panose="020B0600070205080204" pitchFamily="50" charset="-128"/>
              </a:rPr>
              <a:t>万人あたりのホームレス数</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830667" y="107728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1.82</a:t>
            </a:r>
            <a:r>
              <a:rPr lang="ja-JP" altLang="en-US" sz="800" b="1" dirty="0" smtClean="0">
                <a:latin typeface="Meiryo UI" panose="020B0604030504040204" pitchFamily="50" charset="-128"/>
                <a:ea typeface="Meiryo UI" panose="020B0604030504040204" pitchFamily="50" charset="-128"/>
              </a:rPr>
              <a:t>人</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452775" y="107728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1.09</a:t>
            </a:r>
            <a:r>
              <a:rPr lang="ja-JP" altLang="en-US" sz="800" dirty="0" smtClean="0">
                <a:latin typeface="Meiryo UI" panose="020B0604030504040204" pitchFamily="50" charset="-128"/>
                <a:ea typeface="Meiryo UI" panose="020B0604030504040204" pitchFamily="50" charset="-128"/>
              </a:rPr>
              <a:t>人</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2251084" y="109355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0.42</a:t>
            </a:r>
            <a:r>
              <a:rPr lang="ja-JP" altLang="en-US" sz="800" dirty="0" smtClean="0">
                <a:latin typeface="Meiryo UI" panose="020B0604030504040204" pitchFamily="50" charset="-128"/>
                <a:ea typeface="Meiryo UI" panose="020B0604030504040204" pitchFamily="50" charset="-128"/>
              </a:rPr>
              <a:t>人</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903189" y="1111938"/>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0.49</a:t>
            </a:r>
            <a:r>
              <a:rPr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cxnSp>
        <p:nvCxnSpPr>
          <p:cNvPr id="48" name="直線コネクタ 47"/>
          <p:cNvCxnSpPr/>
          <p:nvPr/>
        </p:nvCxnSpPr>
        <p:spPr>
          <a:xfrm>
            <a:off x="605158" y="2821364"/>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204029" y="815382"/>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単位：人</a:t>
            </a:r>
            <a:r>
              <a:rPr kumimoji="1" lang="en-US" altLang="ja-JP" sz="800" dirty="0" smtClean="0">
                <a:latin typeface="Meiryo UI" panose="020B0604030504040204" pitchFamily="50" charset="-128"/>
                <a:ea typeface="Meiryo UI" panose="020B0604030504040204" pitchFamily="50" charset="-128"/>
              </a:rPr>
              <a:t>】</a:t>
            </a:r>
          </a:p>
        </p:txBody>
      </p:sp>
      <p:sp>
        <p:nvSpPr>
          <p:cNvPr id="50" name="テキスト ボックス 49"/>
          <p:cNvSpPr txBox="1"/>
          <p:nvPr/>
        </p:nvSpPr>
        <p:spPr>
          <a:xfrm>
            <a:off x="1910447" y="3159641"/>
            <a:ext cx="364201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a:t>
            </a:r>
            <a:r>
              <a:rPr lang="ja-JP" altLang="en-US" sz="800" dirty="0" smtClean="0">
                <a:latin typeface="Meiryo UI" panose="020B0604030504040204" pitchFamily="50" charset="-128"/>
                <a:ea typeface="Meiryo UI" panose="020B0604030504040204" pitchFamily="50" charset="-128"/>
              </a:rPr>
              <a:t>「ホームレスの実態に関する全国調査（</a:t>
            </a:r>
            <a:r>
              <a:rPr lang="en-US" altLang="ja-JP" sz="800" dirty="0" smtClean="0">
                <a:latin typeface="Meiryo UI" panose="020B0604030504040204" pitchFamily="50" charset="-128"/>
                <a:ea typeface="Meiryo UI" panose="020B0604030504040204" pitchFamily="50" charset="-128"/>
              </a:rPr>
              <a:t>2015</a:t>
            </a:r>
            <a:r>
              <a:rPr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49</a:t>
            </a:fld>
            <a:endParaRPr kumimoji="1" lang="ja-JP" altLang="en-US"/>
          </a:p>
        </p:txBody>
      </p:sp>
    </p:spTree>
    <p:extLst>
      <p:ext uri="{BB962C8B-B14F-4D97-AF65-F5344CB8AC3E}">
        <p14:creationId xmlns:p14="http://schemas.microsoft.com/office/powerpoint/2010/main" val="144779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7266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smtClean="0">
                <a:latin typeface="Meiryo UI" panose="020B0604030504040204" pitchFamily="50" charset="-128"/>
                <a:ea typeface="Meiryo UI" panose="020B0604030504040204" pitchFamily="50" charset="-128"/>
              </a:rPr>
              <a:t>ゴールの到達点」について（個別ゴールの評価）</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5</a:t>
            </a:fld>
            <a:endParaRPr kumimoji="1" lang="ja-JP" altLang="en-US" dirty="0"/>
          </a:p>
        </p:txBody>
      </p:sp>
      <p:graphicFrame>
        <p:nvGraphicFramePr>
          <p:cNvPr id="37" name="表 36"/>
          <p:cNvGraphicFramePr>
            <a:graphicFrameLocks noGrp="1"/>
          </p:cNvGraphicFramePr>
          <p:nvPr>
            <p:extLst/>
          </p:nvPr>
        </p:nvGraphicFramePr>
        <p:xfrm>
          <a:off x="1068481" y="1872306"/>
          <a:ext cx="7769036" cy="4637159"/>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4626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ＳＤＳＮからみた日本の評価</a:t>
                      </a:r>
                      <a:r>
                        <a:rPr lang="ja-JP" altLang="en-US" sz="16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8" name="直線矢印コネクタ 37"/>
          <p:cNvCxnSpPr/>
          <p:nvPr/>
        </p:nvCxnSpPr>
        <p:spPr>
          <a:xfrm>
            <a:off x="1593011" y="2330691"/>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1420628" y="2006553"/>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420628" y="5489312"/>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41" name="直線矢印コネクタ 40"/>
          <p:cNvCxnSpPr/>
          <p:nvPr/>
        </p:nvCxnSpPr>
        <p:spPr>
          <a:xfrm flipH="1">
            <a:off x="2768563" y="602593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955609" y="592370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260452" y="5923707"/>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003089" y="201407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5" name="テキスト ボックス 44"/>
          <p:cNvSpPr txBox="1"/>
          <p:nvPr/>
        </p:nvSpPr>
        <p:spPr>
          <a:xfrm>
            <a:off x="5581490" y="2010793"/>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6" name="テキスト ボックス 45"/>
          <p:cNvSpPr txBox="1"/>
          <p:nvPr/>
        </p:nvSpPr>
        <p:spPr>
          <a:xfrm>
            <a:off x="2015678" y="446671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7" name="テキスト ボックス 46"/>
          <p:cNvSpPr txBox="1"/>
          <p:nvPr/>
        </p:nvSpPr>
        <p:spPr>
          <a:xfrm>
            <a:off x="5575514" y="4474293"/>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8" name="テキスト ボックス 47"/>
          <p:cNvSpPr txBox="1"/>
          <p:nvPr/>
        </p:nvSpPr>
        <p:spPr>
          <a:xfrm>
            <a:off x="2133372" y="2377624"/>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57256" y="2326125"/>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719514" y="4855780"/>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133372" y="486189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92370" y="840410"/>
            <a:ext cx="8713530" cy="814069"/>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」と「国内評価（自治体</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）」からみた個別ゴールの評価</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は次のとおり。</a:t>
            </a:r>
            <a:endPar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endParaRPr>
          </a:p>
          <a:p>
            <a:pPr marL="200025" indent="-200025">
              <a:spcBef>
                <a:spcPts val="300"/>
              </a:spcBef>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今後、府</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として、健康</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や福祉、</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農業、環境、エネルギー、人権問題、ジェンダーなど、</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ゴール全てに関わる取組みを進めていく中で</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、特に注力して取組む「重点ゴール」や「優先課題」の検討につなげていく。</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709932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１１</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5014914"/>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ゴール１１」</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全体として改善が必要とされる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であり、個別指標について</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「可処分所得の</a:t>
            </a:r>
            <a:r>
              <a:rPr kumimoji="1" lang="en-US" altLang="ja-JP" b="1" u="sng" dirty="0" smtClean="0">
                <a:solidFill>
                  <a:schemeClr val="tx1"/>
                </a:solidFill>
                <a:latin typeface="Meiryo UI" panose="020B0604030504040204" pitchFamily="50" charset="-128"/>
                <a:ea typeface="Meiryo UI" panose="020B0604030504040204" pitchFamily="50" charset="-128"/>
              </a:rPr>
              <a:t>40%</a:t>
            </a:r>
            <a:r>
              <a:rPr kumimoji="1" lang="ja-JP" altLang="en-US" b="1" u="sng" dirty="0" smtClean="0">
                <a:solidFill>
                  <a:schemeClr val="tx1"/>
                </a:solidFill>
                <a:latin typeface="Meiryo UI" panose="020B0604030504040204" pitchFamily="50" charset="-128"/>
                <a:ea typeface="Meiryo UI" panose="020B0604030504040204" pitchFamily="50" charset="-128"/>
              </a:rPr>
              <a:t>以上の家賃を払っている人の割合」、「公共交通</a:t>
            </a:r>
            <a:r>
              <a:rPr kumimoji="1" lang="ja-JP" altLang="en-US" b="1" u="sng" dirty="0">
                <a:solidFill>
                  <a:schemeClr val="tx1"/>
                </a:solidFill>
                <a:latin typeface="Meiryo UI" panose="020B0604030504040204" pitchFamily="50" charset="-128"/>
                <a:ea typeface="Meiryo UI" panose="020B0604030504040204" pitchFamily="50" charset="-128"/>
              </a:rPr>
              <a:t>機関</a:t>
            </a:r>
            <a:r>
              <a:rPr kumimoji="1" lang="ja-JP" altLang="en-US" b="1" u="sng" dirty="0" smtClean="0">
                <a:solidFill>
                  <a:schemeClr val="tx1"/>
                </a:solidFill>
                <a:latin typeface="Meiryo UI" panose="020B0604030504040204" pitchFamily="50" charset="-128"/>
                <a:ea typeface="Meiryo UI" panose="020B0604030504040204" pitchFamily="50" charset="-128"/>
              </a:rPr>
              <a:t>の</a:t>
            </a:r>
            <a:r>
              <a:rPr kumimoji="1" lang="ja-JP" altLang="en-US" b="1" u="sng" dirty="0">
                <a:solidFill>
                  <a:schemeClr val="tx1"/>
                </a:solidFill>
                <a:latin typeface="Meiryo UI" panose="020B0604030504040204" pitchFamily="50" charset="-128"/>
                <a:ea typeface="Meiryo UI" panose="020B0604030504040204" pitchFamily="50" charset="-128"/>
              </a:rPr>
              <a:t>満足度</a:t>
            </a:r>
            <a:r>
              <a:rPr kumimoji="1" lang="ja-JP" altLang="en-US" b="1" u="sng" dirty="0" smtClean="0">
                <a:solidFill>
                  <a:schemeClr val="tx1"/>
                </a:solidFill>
                <a:latin typeface="Meiryo UI" panose="020B0604030504040204" pitchFamily="50" charset="-128"/>
                <a:ea typeface="Meiryo UI" panose="020B0604030504040204" pitchFamily="50" charset="-128"/>
              </a:rPr>
              <a:t>」で厳しい評価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指標スコアも平均より高い。</a:t>
            </a:r>
            <a:r>
              <a:rPr kumimoji="1" lang="ja-JP" altLang="en-US" dirty="0">
                <a:solidFill>
                  <a:schemeClr val="tx1"/>
                </a:solidFill>
                <a:latin typeface="Meiryo UI" panose="020B0604030504040204" pitchFamily="50" charset="-128"/>
                <a:ea typeface="Meiryo UI" panose="020B0604030504040204" pitchFamily="50" charset="-128"/>
              </a:rPr>
              <a:t>また、 </a:t>
            </a:r>
            <a:r>
              <a:rPr kumimoji="1" lang="ja-JP" altLang="en-US" dirty="0" smtClean="0">
                <a:solidFill>
                  <a:schemeClr val="tx1"/>
                </a:solidFill>
                <a:latin typeface="Meiryo UI" panose="020B0604030504040204" pitchFamily="50" charset="-128"/>
                <a:ea typeface="Meiryo UI" panose="020B0604030504040204" pitchFamily="50" charset="-128"/>
              </a:rPr>
              <a:t>「人口増減」や「市街化調整区域の面積割合」、「廃棄物の最終処理割合」、「面積当たりの図書館数、公民館数」など、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高い。関連指標については、「１万人当たりホームレス数」の順位は低く、「市街化調整区域内の人口割合」も順位が高い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「ゴール１１」は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。（他の全てのゴールを包摂するゴールとして注力する）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50</a:t>
            </a:fld>
            <a:endParaRPr kumimoji="1" lang="ja-JP" altLang="en-US"/>
          </a:p>
        </p:txBody>
      </p:sp>
    </p:spTree>
    <p:extLst>
      <p:ext uri="{BB962C8B-B14F-4D97-AF65-F5344CB8AC3E}">
        <p14:creationId xmlns:p14="http://schemas.microsoft.com/office/powerpoint/2010/main" val="15198643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12</a:t>
            </a:r>
            <a:r>
              <a:rPr kumimoji="1" lang="ja-JP" altLang="en-US" b="1" dirty="0">
                <a:latin typeface="Meiryo UI" panose="020B0604030504040204" pitchFamily="50" charset="-128"/>
                <a:ea typeface="Meiryo UI" panose="020B0604030504040204" pitchFamily="50" charset="-128"/>
              </a:rPr>
              <a:t>　持続可能な消費と生産のパターンを確保</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92088" y="1029487"/>
            <a:ext cx="5553075" cy="1200329"/>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電子</a:t>
            </a:r>
            <a:r>
              <a:rPr kumimoji="1" lang="ja-JP" altLang="ja-JP" sz="1200" dirty="0">
                <a:latin typeface="Meiryo UI" panose="020B0604030504040204" pitchFamily="50" charset="-128"/>
                <a:ea typeface="Meiryo UI" panose="020B0604030504040204" pitchFamily="50" charset="-128"/>
              </a:rPr>
              <a:t>廃棄物の発生量（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生産</a:t>
            </a:r>
            <a:r>
              <a:rPr kumimoji="1" lang="ja-JP" altLang="ja-JP" sz="1200" dirty="0">
                <a:latin typeface="Meiryo UI" panose="020B0604030504040204" pitchFamily="50" charset="-128"/>
                <a:ea typeface="Meiryo UI" panose="020B0604030504040204" pitchFamily="50" charset="-128"/>
              </a:rPr>
              <a:t>ベースの</a:t>
            </a:r>
            <a:r>
              <a:rPr kumimoji="1" lang="en-US" altLang="ja-JP" sz="1200" dirty="0" smtClean="0">
                <a:latin typeface="Meiryo UI" panose="020B0604030504040204" pitchFamily="50" charset="-128"/>
                <a:ea typeface="Meiryo UI" panose="020B0604030504040204" pitchFamily="50" charset="-128"/>
              </a:rPr>
              <a:t>SO2</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SO2</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製造</a:t>
            </a:r>
            <a:r>
              <a:rPr kumimoji="1" lang="ja-JP" altLang="ja-JP" sz="1200" dirty="0" smtClean="0">
                <a:latin typeface="Meiryo UI" panose="020B0604030504040204" pitchFamily="50" charset="-128"/>
                <a:ea typeface="Meiryo UI" panose="020B0604030504040204" pitchFamily="50" charset="-128"/>
              </a:rPr>
              <a:t>窒素の</a:t>
            </a:r>
            <a:r>
              <a:rPr kumimoji="1" lang="ja-JP" altLang="ja-JP" sz="1200" dirty="0">
                <a:latin typeface="Meiryo UI" panose="020B0604030504040204" pitchFamily="50" charset="-128"/>
                <a:ea typeface="Meiryo UI" panose="020B0604030504040204" pitchFamily="50" charset="-128"/>
              </a:rPr>
              <a:t>フットプリント（</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活性窒素の</a:t>
            </a:r>
            <a:r>
              <a:rPr kumimoji="1" lang="ja-JP" altLang="en-US" sz="1200" dirty="0">
                <a:latin typeface="Meiryo UI" panose="020B0604030504040204" pitchFamily="50" charset="-128"/>
                <a:ea typeface="Meiryo UI" panose="020B0604030504040204" pitchFamily="50" charset="-128"/>
              </a:rPr>
              <a:t>純</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リサイクルされていない</a:t>
            </a:r>
            <a:r>
              <a:rPr kumimoji="1" lang="ja-JP" altLang="ja-JP" sz="1200" dirty="0" smtClean="0">
                <a:latin typeface="Meiryo UI" panose="020B0604030504040204" pitchFamily="50" charset="-128"/>
                <a:ea typeface="Meiryo UI" panose="020B0604030504040204" pitchFamily="50" charset="-128"/>
              </a:rPr>
              <a:t>都市</a:t>
            </a:r>
            <a:r>
              <a:rPr kumimoji="1" lang="ja-JP" altLang="ja-JP" sz="1200" dirty="0">
                <a:latin typeface="Meiryo UI" panose="020B0604030504040204" pitchFamily="50" charset="-128"/>
                <a:ea typeface="Meiryo UI" panose="020B0604030504040204" pitchFamily="50" charset="-128"/>
              </a:rPr>
              <a:t>ごみ（</a:t>
            </a:r>
            <a:r>
              <a:rPr kumimoji="1" lang="en-US" altLang="ja-JP" sz="1200" dirty="0">
                <a:latin typeface="Meiryo UI" panose="020B0604030504040204" pitchFamily="50" charset="-128"/>
                <a:ea typeface="Meiryo UI" panose="020B0604030504040204" pitchFamily="50" charset="-128"/>
              </a:rPr>
              <a:t>MSW kg /</a:t>
            </a:r>
            <a:r>
              <a:rPr kumimoji="1" lang="ja-JP" altLang="ja-JP" sz="1200" dirty="0">
                <a:latin typeface="Meiryo UI" panose="020B0604030504040204" pitchFamily="50" charset="-128"/>
                <a:ea typeface="Meiryo UI" panose="020B0604030504040204" pitchFamily="50" charset="-128"/>
              </a:rPr>
              <a:t>人</a:t>
            </a:r>
            <a:r>
              <a:rPr kumimoji="1" lang="en-US" altLang="ja-JP" sz="1200" dirty="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日</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27282" y="693480"/>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92088" y="2817640"/>
          <a:ext cx="6437312" cy="3743498"/>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705116" y="4564076"/>
            <a:ext cx="592428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872" y="2428088"/>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10141" y="6259070"/>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982201" y="6204878"/>
            <a:ext cx="112127" cy="3643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583046" y="3103516"/>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38.3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020643" y="3105822"/>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38.3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941132" y="3098127"/>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66.0</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187558" y="393333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187558" y="4650040"/>
            <a:ext cx="2587264" cy="102168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有機廃棄物割合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リサイクル率</a:t>
            </a:r>
          </a:p>
          <a:p>
            <a:pPr marL="101600">
              <a:lnSpc>
                <a:spcPts val="900"/>
              </a:lnSpc>
            </a:pPr>
            <a:endParaRPr kumimoji="1" lang="zh-TW"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671801" y="2924317"/>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50.0</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334156" y="666727"/>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51</a:t>
            </a:fld>
            <a:endParaRPr kumimoji="1" lang="ja-JP" altLang="en-US"/>
          </a:p>
        </p:txBody>
      </p:sp>
      <p:pic>
        <p:nvPicPr>
          <p:cNvPr id="26" name="図 25"/>
          <p:cNvPicPr>
            <a:picLocks noChangeAspect="1"/>
          </p:cNvPicPr>
          <p:nvPr/>
        </p:nvPicPr>
        <p:blipFill>
          <a:blip r:embed="rId3"/>
          <a:stretch>
            <a:fillRect/>
          </a:stretch>
        </p:blipFill>
        <p:spPr>
          <a:xfrm>
            <a:off x="8567423" y="771708"/>
            <a:ext cx="1080000" cy="1080000"/>
          </a:xfrm>
          <a:prstGeom prst="rect">
            <a:avLst/>
          </a:prstGeom>
        </p:spPr>
      </p:pic>
      <p:sp>
        <p:nvSpPr>
          <p:cNvPr id="28" name="テキスト ボックス 27"/>
          <p:cNvSpPr txBox="1"/>
          <p:nvPr/>
        </p:nvSpPr>
        <p:spPr>
          <a:xfrm>
            <a:off x="4844734" y="172301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31425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二等辺三角形 14"/>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9" name="グラフ 18"/>
          <p:cNvGraphicFramePr>
            <a:graphicFrameLocks noGrp="1"/>
          </p:cNvGraphicFramePr>
          <p:nvPr>
            <p:extLst/>
          </p:nvPr>
        </p:nvGraphicFramePr>
        <p:xfrm>
          <a:off x="5761515" y="842032"/>
          <a:ext cx="3960000" cy="5197792"/>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直線コネクタ 19"/>
          <p:cNvCxnSpPr/>
          <p:nvPr/>
        </p:nvCxnSpPr>
        <p:spPr>
          <a:xfrm>
            <a:off x="6119051" y="3247095"/>
            <a:ext cx="3602464" cy="14720"/>
          </a:xfrm>
          <a:prstGeom prst="line">
            <a:avLst/>
          </a:prstGeom>
          <a:ln w="50800" cmpd="thinThick">
            <a:prstDash val="dash"/>
          </a:ln>
        </p:spPr>
        <p:style>
          <a:lnRef idx="1">
            <a:schemeClr val="accent2"/>
          </a:lnRef>
          <a:fillRef idx="0">
            <a:schemeClr val="accent2"/>
          </a:fillRef>
          <a:effectRef idx="0">
            <a:schemeClr val="accent2"/>
          </a:effectRef>
          <a:fontRef idx="minor">
            <a:schemeClr val="tx1"/>
          </a:fontRef>
        </p:style>
      </p:cxnSp>
      <p:grpSp>
        <p:nvGrpSpPr>
          <p:cNvPr id="24" name="グループ化 23"/>
          <p:cNvGrpSpPr/>
          <p:nvPr/>
        </p:nvGrpSpPr>
        <p:grpSpPr>
          <a:xfrm>
            <a:off x="6272213" y="5666878"/>
            <a:ext cx="3245666" cy="585363"/>
            <a:chOff x="8250" y="6268456"/>
            <a:chExt cx="4167510" cy="585363"/>
          </a:xfrm>
        </p:grpSpPr>
        <p:sp>
          <p:nvSpPr>
            <p:cNvPr id="25" name="テキスト ボックス 24"/>
            <p:cNvSpPr txBox="1"/>
            <p:nvPr/>
          </p:nvSpPr>
          <p:spPr>
            <a:xfrm>
              <a:off x="8250" y="6313190"/>
              <a:ext cx="4102896"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　指数化の概要</a:t>
              </a:r>
              <a:endParaRPr kumimoji="1" lang="en-US" altLang="ja-JP" sz="800" dirty="0">
                <a:latin typeface="Meiryo UI" panose="020B0604030504040204" pitchFamily="50" charset="-128"/>
                <a:ea typeface="Meiryo UI" panose="020B0604030504040204" pitchFamily="50" charset="-128"/>
              </a:endParaRPr>
            </a:p>
            <a:p>
              <a:pPr marL="180975">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6" name="大かっこ 25"/>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52</a:t>
            </a:fld>
            <a:endParaRPr kumimoji="1" lang="ja-JP" altLang="en-US"/>
          </a:p>
        </p:txBody>
      </p:sp>
      <p:sp>
        <p:nvSpPr>
          <p:cNvPr id="12" name="テキスト ボックス 11"/>
          <p:cNvSpPr txBox="1"/>
          <p:nvPr/>
        </p:nvSpPr>
        <p:spPr>
          <a:xfrm>
            <a:off x="237000" y="754322"/>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2771775" y="737607"/>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22421829"/>
              </p:ext>
            </p:extLst>
          </p:nvPr>
        </p:nvGraphicFramePr>
        <p:xfrm>
          <a:off x="237600" y="1219199"/>
          <a:ext cx="5523914" cy="1232376"/>
        </p:xfrm>
        <a:graphic>
          <a:graphicData uri="http://schemas.openxmlformats.org/drawingml/2006/table">
            <a:tbl>
              <a:tblPr/>
              <a:tblGrid>
                <a:gridCol w="3739927">
                  <a:extLst>
                    <a:ext uri="{9D8B030D-6E8A-4147-A177-3AD203B41FA5}">
                      <a16:colId xmlns:a16="http://schemas.microsoft.com/office/drawing/2014/main" val="607521158"/>
                    </a:ext>
                  </a:extLst>
                </a:gridCol>
                <a:gridCol w="462117">
                  <a:extLst>
                    <a:ext uri="{9D8B030D-6E8A-4147-A177-3AD203B41FA5}">
                      <a16:colId xmlns:a16="http://schemas.microsoft.com/office/drawing/2014/main" val="1057147136"/>
                    </a:ext>
                  </a:extLst>
                </a:gridCol>
                <a:gridCol w="462117">
                  <a:extLst>
                    <a:ext uri="{9D8B030D-6E8A-4147-A177-3AD203B41FA5}">
                      <a16:colId xmlns:a16="http://schemas.microsoft.com/office/drawing/2014/main" val="3133268785"/>
                    </a:ext>
                  </a:extLst>
                </a:gridCol>
                <a:gridCol w="462117">
                  <a:extLst>
                    <a:ext uri="{9D8B030D-6E8A-4147-A177-3AD203B41FA5}">
                      <a16:colId xmlns:a16="http://schemas.microsoft.com/office/drawing/2014/main" val="1187785214"/>
                    </a:ext>
                  </a:extLst>
                </a:gridCol>
                <a:gridCol w="397636">
                  <a:extLst>
                    <a:ext uri="{9D8B030D-6E8A-4147-A177-3AD203B41FA5}">
                      <a16:colId xmlns:a16="http://schemas.microsoft.com/office/drawing/2014/main" val="2928472485"/>
                    </a:ext>
                  </a:extLst>
                </a:gridCol>
              </a:tblGrid>
              <a:tr h="175113">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7394465"/>
                  </a:ext>
                </a:extLst>
              </a:tr>
              <a:tr h="35242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96606082"/>
                  </a:ext>
                </a:extLst>
              </a:tr>
              <a:tr h="35242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①有機廃棄物割合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そのほかの廃棄物</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廃棄物の総搬入量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48885891"/>
                  </a:ext>
                </a:extLst>
              </a:tr>
              <a:tr h="35242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②リサイクル率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08494249"/>
                  </a:ext>
                </a:extLst>
              </a:tr>
            </a:tbl>
          </a:graphicData>
        </a:graphic>
      </p:graphicFrame>
      <p:sp>
        <p:nvSpPr>
          <p:cNvPr id="14" name="テキスト ボックス 13"/>
          <p:cNvSpPr txBox="1"/>
          <p:nvPr/>
        </p:nvSpPr>
        <p:spPr>
          <a:xfrm>
            <a:off x="237000" y="264502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9546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247659" y="4215546"/>
          <a:ext cx="4284000" cy="2397611"/>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85184" y="3747863"/>
            <a:ext cx="4246476" cy="27699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a:t>有機廃棄物割合</a:t>
            </a:r>
            <a:r>
              <a:rPr lang="ja-JP" altLang="en-US" sz="1200" b="1" dirty="0"/>
              <a:t> </a:t>
            </a:r>
            <a:r>
              <a:rPr lang="en-US" altLang="ja-JP" sz="1200" b="1" dirty="0"/>
              <a:t>(</a:t>
            </a:r>
            <a:r>
              <a:rPr lang="ja-JP" altLang="en-US" sz="1200" b="1" dirty="0"/>
              <a:t>そのほかの廃棄物</a:t>
            </a:r>
            <a:r>
              <a:rPr lang="en-US" altLang="ja-JP" sz="1200" b="1" dirty="0"/>
              <a:t>/</a:t>
            </a:r>
            <a:r>
              <a:rPr lang="ja-JP" altLang="en-US" sz="1200" b="1" dirty="0"/>
              <a:t>廃棄物の総搬入量</a:t>
            </a:r>
            <a:r>
              <a:rPr lang="en-US" altLang="ja-JP" sz="1200" b="1" dirty="0" smtClean="0"/>
              <a:t>)</a:t>
            </a:r>
            <a:endParaRPr lang="en-US" altLang="ja-JP" sz="1200" b="1" dirty="0"/>
          </a:p>
        </p:txBody>
      </p:sp>
      <p:sp>
        <p:nvSpPr>
          <p:cNvPr id="6" name="テキスト ボックス 5"/>
          <p:cNvSpPr txBox="1"/>
          <p:nvPr/>
        </p:nvSpPr>
        <p:spPr>
          <a:xfrm>
            <a:off x="2081381" y="4234860"/>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lang="en-US" altLang="ja-JP" sz="800" dirty="0" smtClean="0">
                <a:latin typeface="Meiryo UI" panose="020B0604030504040204" pitchFamily="50" charset="-128"/>
                <a:ea typeface="Meiryo UI" panose="020B0604030504040204" pitchFamily="50" charset="-128"/>
              </a:rPr>
              <a:t>0.028</a:t>
            </a:r>
            <a:r>
              <a:rPr lang="ja-JP" altLang="en-US" sz="800" dirty="0" smtClean="0">
                <a:latin typeface="Meiryo UI" panose="020B0604030504040204" pitchFamily="50" charset="-128"/>
                <a:ea typeface="Meiryo UI" panose="020B0604030504040204" pitchFamily="50" charset="-128"/>
              </a:rPr>
              <a:t>％</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956518" y="4214968"/>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0.04</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1579706" y="4241510"/>
            <a:ext cx="100710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lang="en-US" altLang="ja-JP" sz="800" dirty="0" smtClean="0">
                <a:latin typeface="Meiryo UI" panose="020B0604030504040204" pitchFamily="50" charset="-128"/>
                <a:ea typeface="Meiryo UI" panose="020B0604030504040204" pitchFamily="50" charset="-128"/>
              </a:rPr>
              <a:t>0.36</a:t>
            </a:r>
            <a:r>
              <a:rPr lang="ja-JP" altLang="en-US" sz="800" dirty="0" smtClean="0">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3475339" y="4188312"/>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smtClean="0">
                <a:latin typeface="Meiryo UI" panose="020B0604030504040204" pitchFamily="50" charset="-128"/>
                <a:ea typeface="Meiryo UI" panose="020B0604030504040204" pitchFamily="50" charset="-128"/>
              </a:rPr>
              <a:t>0.12%</a:t>
            </a:r>
            <a:r>
              <a:rPr kumimoji="1" lang="ja-JP" altLang="en-US" sz="80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637210" y="6048583"/>
            <a:ext cx="3894449" cy="2810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45050" y="4039867"/>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237000" y="476563"/>
            <a:ext cx="1420836" cy="276422"/>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リサイクル率</a:t>
            </a:r>
          </a:p>
        </p:txBody>
      </p:sp>
      <p:graphicFrame>
        <p:nvGraphicFramePr>
          <p:cNvPr id="13" name="グラフ 12"/>
          <p:cNvGraphicFramePr>
            <a:graphicFrameLocks/>
          </p:cNvGraphicFramePr>
          <p:nvPr>
            <p:extLst/>
          </p:nvPr>
        </p:nvGraphicFramePr>
        <p:xfrm>
          <a:off x="227953" y="980183"/>
          <a:ext cx="4600721" cy="2460745"/>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2550700" y="1071534"/>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13.83</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67594" y="1063146"/>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22.35</a:t>
            </a:r>
            <a:r>
              <a:rPr kumimoji="1"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979283" y="1063146"/>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21.71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27953" y="813975"/>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3702290" y="939117"/>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19.60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515937" y="2031801"/>
            <a:ext cx="4141123" cy="3287"/>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065903" y="3481994"/>
            <a:ext cx="2887097"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出典：環境省　「廃棄物処理技術情報　</a:t>
            </a:r>
            <a:r>
              <a:rPr kumimoji="1" lang="zh-TW" altLang="en-US" sz="800" dirty="0" smtClean="0">
                <a:latin typeface="Meiryo UI" panose="020B0604030504040204" pitchFamily="50" charset="-128"/>
                <a:ea typeface="Meiryo UI" panose="020B0604030504040204" pitchFamily="50" charset="-128"/>
              </a:rPr>
              <a:t>平成</a:t>
            </a:r>
            <a:r>
              <a:rPr kumimoji="1" lang="en-US" altLang="zh-TW" sz="800" dirty="0">
                <a:latin typeface="Meiryo UI" panose="020B0604030504040204" pitchFamily="50" charset="-128"/>
                <a:ea typeface="Meiryo UI" panose="020B0604030504040204" pitchFamily="50" charset="-128"/>
              </a:rPr>
              <a:t>27</a:t>
            </a:r>
            <a:r>
              <a:rPr kumimoji="1" lang="zh-TW" altLang="en-US" sz="800" dirty="0">
                <a:latin typeface="Meiryo UI" panose="020B0604030504040204" pitchFamily="50" charset="-128"/>
                <a:ea typeface="Meiryo UI" panose="020B0604030504040204" pitchFamily="50" charset="-128"/>
              </a:rPr>
              <a:t>年度調査結果</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884668" y="6600352"/>
            <a:ext cx="2973717"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出典：環境省　「</a:t>
            </a:r>
            <a:r>
              <a:rPr kumimoji="1" lang="zh-TW" altLang="en-US" sz="800" dirty="0">
                <a:latin typeface="Meiryo UI" panose="020B0604030504040204" pitchFamily="50" charset="-128"/>
                <a:ea typeface="Meiryo UI" panose="020B0604030504040204" pitchFamily="50" charset="-128"/>
              </a:rPr>
              <a:t>廃棄物処理技術情報　平成</a:t>
            </a:r>
            <a:r>
              <a:rPr kumimoji="1" lang="en-US" altLang="zh-TW" sz="800" dirty="0">
                <a:latin typeface="Meiryo UI" panose="020B0604030504040204" pitchFamily="50" charset="-128"/>
                <a:ea typeface="Meiryo UI" panose="020B0604030504040204" pitchFamily="50" charset="-128"/>
              </a:rPr>
              <a:t>27</a:t>
            </a:r>
            <a:r>
              <a:rPr kumimoji="1" lang="zh-TW" altLang="en-US" sz="800" dirty="0">
                <a:latin typeface="Meiryo UI" panose="020B0604030504040204" pitchFamily="50" charset="-128"/>
                <a:ea typeface="Meiryo UI" panose="020B0604030504040204" pitchFamily="50" charset="-128"/>
              </a:rPr>
              <a:t>年度調査結果</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53</a:t>
            </a:fld>
            <a:endParaRPr kumimoji="1" lang="ja-JP" altLang="en-US"/>
          </a:p>
        </p:txBody>
      </p:sp>
      <p:graphicFrame>
        <p:nvGraphicFramePr>
          <p:cNvPr id="23" name="グラフ 22"/>
          <p:cNvGraphicFramePr>
            <a:graphicFrameLocks/>
          </p:cNvGraphicFramePr>
          <p:nvPr>
            <p:extLst/>
          </p:nvPr>
        </p:nvGraphicFramePr>
        <p:xfrm>
          <a:off x="5230554" y="1078090"/>
          <a:ext cx="432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5110633" y="882276"/>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5127537" y="565550"/>
            <a:ext cx="267343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大阪のリサイクル率の推移</a:t>
            </a:r>
          </a:p>
        </p:txBody>
      </p:sp>
      <p:sp>
        <p:nvSpPr>
          <p:cNvPr id="26" name="テキスト ボックス 25"/>
          <p:cNvSpPr txBox="1"/>
          <p:nvPr/>
        </p:nvSpPr>
        <p:spPr>
          <a:xfrm>
            <a:off x="7908825" y="3440928"/>
            <a:ext cx="2092425"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出典：環境省　「廃棄物処理技術情報」</a:t>
            </a:r>
            <a:endParaRPr kumimoji="1" lang="en-US" altLang="ja-JP" sz="800" dirty="0" smtClean="0">
              <a:latin typeface="Meiryo UI" panose="020B0604030504040204" pitchFamily="50" charset="-128"/>
              <a:ea typeface="Meiryo UI" panose="020B0604030504040204" pitchFamily="50" charset="-128"/>
            </a:endParaRPr>
          </a:p>
        </p:txBody>
      </p:sp>
      <p:sp>
        <p:nvSpPr>
          <p:cNvPr id="27" name="下矢印 26"/>
          <p:cNvSpPr/>
          <p:nvPr/>
        </p:nvSpPr>
        <p:spPr>
          <a:xfrm rot="15673182" flipH="1">
            <a:off x="7505236" y="617814"/>
            <a:ext cx="166035" cy="3531068"/>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rot="21073182">
            <a:off x="6240515" y="2436926"/>
            <a:ext cx="2695476" cy="246221"/>
          </a:xfrm>
          <a:prstGeom prst="rect">
            <a:avLst/>
          </a:prstGeom>
          <a:noFill/>
        </p:spPr>
        <p:txBody>
          <a:bodyPr wrap="square" rtlCol="0">
            <a:spAutoFit/>
          </a:bodyPr>
          <a:lstStyle/>
          <a:p>
            <a:pPr algn="ctr">
              <a:lnSpc>
                <a:spcPts val="1200"/>
              </a:lnSpc>
            </a:pPr>
            <a:r>
              <a:rPr kumimoji="1" lang="ja-JP" altLang="en-US" sz="1050" dirty="0">
                <a:latin typeface="Meiryo UI" panose="020B0604030504040204" pitchFamily="50" charset="-128"/>
                <a:ea typeface="Meiryo UI" panose="020B0604030504040204" pitchFamily="50" charset="-128"/>
              </a:rPr>
              <a:t>緩</a:t>
            </a:r>
            <a:r>
              <a:rPr kumimoji="1" lang="ja-JP" altLang="en-US" sz="1050" dirty="0" smtClean="0">
                <a:latin typeface="Meiryo UI" panose="020B0604030504040204" pitchFamily="50" charset="-128"/>
                <a:ea typeface="Meiryo UI" panose="020B0604030504040204" pitchFamily="50" charset="-128"/>
              </a:rPr>
              <a:t>やかに改善傾向</a:t>
            </a:r>
            <a:endParaRPr kumimoji="1" lang="en-US" altLang="ja-JP" sz="105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76236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１２</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057650"/>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ゴール１２」</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して状態が悪化しているゴール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であり、個別指標うち、</a:t>
            </a:r>
            <a:r>
              <a:rPr kumimoji="1" lang="ja-JP" altLang="en-US" b="1" u="sng" dirty="0" smtClean="0">
                <a:solidFill>
                  <a:schemeClr val="tx1"/>
                </a:solidFill>
                <a:latin typeface="Meiryo UI" panose="020B0604030504040204" pitchFamily="50" charset="-128"/>
                <a:ea typeface="Meiryo UI" panose="020B0604030504040204" pitchFamily="50" charset="-128"/>
              </a:rPr>
              <a:t>「電子廃棄物の発生量」や「活性窒素の純排出量」、「</a:t>
            </a:r>
            <a:r>
              <a:rPr kumimoji="1" lang="en-US" altLang="ja-JP" b="1" u="sng" dirty="0" smtClean="0">
                <a:solidFill>
                  <a:schemeClr val="tx1"/>
                </a:solidFill>
                <a:latin typeface="Meiryo UI" panose="020B0604030504040204" pitchFamily="50" charset="-128"/>
                <a:ea typeface="Meiryo UI" panose="020B0604030504040204" pitchFamily="50" charset="-128"/>
              </a:rPr>
              <a:t>SO2</a:t>
            </a:r>
            <a:r>
              <a:rPr kumimoji="1" lang="ja-JP" altLang="en-US" b="1" u="sng" dirty="0" smtClean="0">
                <a:solidFill>
                  <a:schemeClr val="tx1"/>
                </a:solidFill>
                <a:latin typeface="Meiryo UI" panose="020B0604030504040204" pitchFamily="50" charset="-128"/>
                <a:ea typeface="Meiryo UI" panose="020B0604030504040204" pitchFamily="50" charset="-128"/>
              </a:rPr>
              <a:t>排出量」</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。また、個別指標については、</a:t>
            </a:r>
            <a:r>
              <a:rPr kumimoji="1" lang="ja-JP" altLang="en-US" b="1" u="sng" dirty="0" smtClean="0">
                <a:solidFill>
                  <a:schemeClr val="tx1"/>
                </a:solidFill>
                <a:latin typeface="Meiryo UI" panose="020B0604030504040204" pitchFamily="50" charset="-128"/>
                <a:ea typeface="Meiryo UI" panose="020B0604030504040204" pitchFamily="50" charset="-128"/>
              </a:rPr>
              <a:t>「リサイクル率」で厳しい評価。なお、「リサイクル率」については、緩やかな改善傾向が見られる</a:t>
            </a:r>
            <a:r>
              <a:rPr kumimoji="1" lang="ja-JP" altLang="en-US" u="sng" dirty="0" smtClean="0">
                <a:solidFill>
                  <a:schemeClr val="tx1"/>
                </a:solidFill>
                <a:latin typeface="Meiryo UI" panose="020B0604030504040204" pitchFamily="50" charset="-128"/>
                <a:ea typeface="Meiryo UI" panose="020B0604030504040204" pitchFamily="50" charset="-128"/>
              </a:rPr>
              <a:t>状況</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「ゴール１２」</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a:lnSpc>
                <a:spcPts val="2600"/>
              </a:lnSpc>
            </a:pPr>
            <a:r>
              <a:rPr kumimoji="1" lang="ja-JP" altLang="en-US" dirty="0" smtClean="0">
                <a:solidFill>
                  <a:schemeClr val="tx1"/>
                </a:solidFill>
                <a:latin typeface="Meiryo UI" panose="020B0604030504040204" pitchFamily="50" charset="-128"/>
                <a:ea typeface="Meiryo UI" panose="020B0604030504040204" pitchFamily="50" charset="-128"/>
              </a:rPr>
              <a:t>　　（対象</a:t>
            </a:r>
            <a:r>
              <a:rPr kumimoji="1" lang="ja-JP" altLang="en-US" dirty="0">
                <a:solidFill>
                  <a:schemeClr val="tx1"/>
                </a:solidFill>
                <a:latin typeface="Meiryo UI" panose="020B0604030504040204" pitchFamily="50" charset="-128"/>
                <a:ea typeface="Meiryo UI" panose="020B0604030504040204" pitchFamily="50" charset="-128"/>
              </a:rPr>
              <a:t>指標が限られていることに留意が</a:t>
            </a:r>
            <a:r>
              <a:rPr kumimoji="1" lang="ja-JP" altLang="en-US" dirty="0" smtClean="0">
                <a:solidFill>
                  <a:schemeClr val="tx1"/>
                </a:solidFill>
                <a:latin typeface="Meiryo UI" panose="020B0604030504040204" pitchFamily="50" charset="-128"/>
                <a:ea typeface="Meiryo UI" panose="020B0604030504040204" pitchFamily="50" charset="-128"/>
              </a:rPr>
              <a:t>必要）</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54</a:t>
            </a:fld>
            <a:endParaRPr kumimoji="1" lang="ja-JP" altLang="en-US"/>
          </a:p>
        </p:txBody>
      </p:sp>
    </p:spTree>
    <p:extLst>
      <p:ext uri="{BB962C8B-B14F-4D97-AF65-F5344CB8AC3E}">
        <p14:creationId xmlns:p14="http://schemas.microsoft.com/office/powerpoint/2010/main" val="1490731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13</a:t>
            </a:r>
            <a:r>
              <a:rPr kumimoji="1" lang="ja-JP" altLang="en-US" b="1" dirty="0">
                <a:latin typeface="Meiryo UI" panose="020B0604030504040204" pitchFamily="50" charset="-128"/>
                <a:ea typeface="Meiryo UI" panose="020B0604030504040204" pitchFamily="50" charset="-128"/>
              </a:rPr>
              <a:t>　気候変動とその影響に立ち向かうため、緊急対策を</a:t>
            </a:r>
            <a:r>
              <a:rPr kumimoji="1" lang="ja-JP" altLang="en-US" b="1" dirty="0" smtClean="0">
                <a:latin typeface="Meiryo UI" panose="020B0604030504040204" pitchFamily="50" charset="-128"/>
                <a:ea typeface="Meiryo UI" panose="020B0604030504040204" pitchFamily="50" charset="-128"/>
              </a:rPr>
              <a:t>取る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5872" y="952099"/>
            <a:ext cx="5767382" cy="1015663"/>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a:t>
            </a:r>
            <a:r>
              <a:rPr kumimoji="1" lang="ja-JP" altLang="ja-JP" sz="1200" dirty="0" smtClean="0">
                <a:latin typeface="Meiryo UI" panose="020B0604030504040204" pitchFamily="50" charset="-128"/>
                <a:ea typeface="Meiryo UI" panose="020B0604030504040204" pitchFamily="50" charset="-128"/>
              </a:rPr>
              <a:t>人当たりエネルギー関連</a:t>
            </a:r>
            <a:r>
              <a:rPr kumimoji="1" lang="en-US" altLang="ja-JP" sz="1200" dirty="0" smtClean="0">
                <a:latin typeface="Meiryo UI" panose="020B0604030504040204" pitchFamily="50" charset="-128"/>
                <a:ea typeface="Meiryo UI" panose="020B0604030504040204" pitchFamily="50" charset="-128"/>
              </a:rPr>
              <a:t>CO2</a:t>
            </a:r>
            <a:r>
              <a:rPr kumimoji="1" lang="ja-JP" altLang="ja-JP" sz="1200" dirty="0" smtClean="0">
                <a:latin typeface="Meiryo UI" panose="020B0604030504040204" pitchFamily="50" charset="-128"/>
                <a:ea typeface="Meiryo UI" panose="020B0604030504040204" pitchFamily="50" charset="-128"/>
              </a:rPr>
              <a:t>排出量（</a:t>
            </a:r>
            <a:r>
              <a:rPr kumimoji="1" lang="en-US" altLang="ja-JP" sz="1200" dirty="0" err="1" smtClean="0">
                <a:latin typeface="Meiryo UI" panose="020B0604030504040204" pitchFamily="50" charset="-128"/>
                <a:ea typeface="Meiryo UI" panose="020B0604030504040204" pitchFamily="50" charset="-128"/>
              </a:rPr>
              <a:t>tCO</a:t>
            </a:r>
            <a:r>
              <a:rPr kumimoji="1" lang="en-US" altLang="ja-JP" sz="1200" dirty="0" smtClean="0">
                <a:latin typeface="Meiryo UI" panose="020B0604030504040204" pitchFamily="50" charset="-128"/>
                <a:ea typeface="Meiryo UI" panose="020B0604030504040204" pitchFamily="50" charset="-128"/>
              </a:rPr>
              <a:t> 2 /</a:t>
            </a:r>
            <a:r>
              <a:rPr kumimoji="1" lang="ja-JP" altLang="ja-JP"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技術調整済み輸入</a:t>
            </a:r>
            <a:r>
              <a:rPr kumimoji="1" lang="en-US" altLang="ja-JP" sz="1200" dirty="0" smtClean="0">
                <a:latin typeface="Meiryo UI" panose="020B0604030504040204" pitchFamily="50" charset="-128"/>
                <a:ea typeface="Meiryo UI" panose="020B0604030504040204" pitchFamily="50" charset="-128"/>
              </a:rPr>
              <a:t>CO2</a:t>
            </a:r>
            <a:r>
              <a:rPr kumimoji="1" lang="ja-JP" altLang="ja-JP" sz="1200" dirty="0" smtClean="0">
                <a:latin typeface="Meiryo UI" panose="020B0604030504040204" pitchFamily="50" charset="-128"/>
                <a:ea typeface="Meiryo UI" panose="020B0604030504040204" pitchFamily="50" charset="-128"/>
              </a:rPr>
              <a:t>排出量（</a:t>
            </a:r>
            <a:r>
              <a:rPr kumimoji="1" lang="en-US" altLang="ja-JP" sz="1200" dirty="0" smtClean="0">
                <a:latin typeface="Meiryo UI" panose="020B0604030504040204" pitchFamily="50" charset="-128"/>
                <a:ea typeface="Meiryo UI" panose="020B0604030504040204" pitchFamily="50" charset="-128"/>
              </a:rPr>
              <a:t>tCO2 /</a:t>
            </a:r>
            <a:r>
              <a:rPr kumimoji="1" lang="ja-JP" altLang="ja-JP"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気候変動</a:t>
            </a:r>
            <a:r>
              <a:rPr kumimoji="1" lang="ja-JP" altLang="en-US" sz="1200" dirty="0" smtClean="0">
                <a:latin typeface="Meiryo UI" panose="020B0604030504040204" pitchFamily="50" charset="-128"/>
                <a:ea typeface="Meiryo UI" panose="020B0604030504040204" pitchFamily="50" charset="-128"/>
              </a:rPr>
              <a:t>に伴う災害の被災者</a:t>
            </a:r>
            <a:r>
              <a:rPr kumimoji="1" lang="ja-JP" altLang="ja-JP"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万人あたり</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化石燃料</a:t>
            </a:r>
            <a:r>
              <a:rPr kumimoji="1" lang="ja-JP" altLang="en-US" sz="1200" dirty="0" smtClean="0">
                <a:latin typeface="Meiryo UI" panose="020B0604030504040204" pitchFamily="50" charset="-128"/>
                <a:ea typeface="Meiryo UI" panose="020B0604030504040204" pitchFamily="50" charset="-128"/>
              </a:rPr>
              <a:t>排出</a:t>
            </a:r>
            <a:r>
              <a:rPr kumimoji="1" lang="ja-JP" altLang="ja-JP" sz="1200" dirty="0" smtClean="0">
                <a:latin typeface="Meiryo UI" panose="020B0604030504040204" pitchFamily="50" charset="-128"/>
                <a:ea typeface="Meiryo UI" panose="020B0604030504040204" pitchFamily="50" charset="-128"/>
              </a:rPr>
              <a:t>に含まれる</a:t>
            </a:r>
            <a:r>
              <a:rPr kumimoji="1" lang="en-US" altLang="ja-JP" sz="1200" dirty="0" smtClean="0">
                <a:latin typeface="Meiryo UI" panose="020B0604030504040204" pitchFamily="50" charset="-128"/>
                <a:ea typeface="Meiryo UI" panose="020B0604030504040204" pitchFamily="50" charset="-128"/>
              </a:rPr>
              <a:t>CO2</a:t>
            </a:r>
            <a:r>
              <a:rPr kumimoji="1" lang="ja-JP" altLang="ja-JP" sz="1200" dirty="0" smtClean="0">
                <a:latin typeface="Meiryo UI" panose="020B0604030504040204" pitchFamily="50" charset="-128"/>
                <a:ea typeface="Meiryo UI" panose="020B0604030504040204" pitchFamily="50" charset="-128"/>
              </a:rPr>
              <a:t>排出量（</a:t>
            </a:r>
            <a:r>
              <a:rPr kumimoji="1" lang="en-US" altLang="ja-JP" sz="1200" dirty="0" smtClean="0">
                <a:latin typeface="Meiryo UI" panose="020B0604030504040204" pitchFamily="50" charset="-128"/>
                <a:ea typeface="Meiryo UI" panose="020B0604030504040204" pitchFamily="50" charset="-128"/>
              </a:rPr>
              <a:t>kg /</a:t>
            </a:r>
            <a:r>
              <a:rPr kumimoji="1" lang="ja-JP" altLang="ja-JP"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バイオマスからの排出を除く、非道路エネルギーからの実効炭素率（€</a:t>
            </a:r>
            <a:r>
              <a:rPr kumimoji="1" lang="en-US" altLang="ja-JP" sz="1200" dirty="0" smtClean="0">
                <a:latin typeface="Meiryo UI" panose="020B0604030504040204" pitchFamily="50" charset="-128"/>
                <a:ea typeface="Meiryo UI" panose="020B0604030504040204" pitchFamily="50" charset="-128"/>
              </a:rPr>
              <a:t>/tCO2）</a:t>
            </a:r>
            <a:endParaRPr lang="ja-JP" altLang="ja-JP"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1744" y="69926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5872" y="2611942"/>
          <a:ext cx="6487318" cy="3949196"/>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flipV="1">
            <a:off x="589281" y="3434783"/>
            <a:ext cx="5943909" cy="1766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7535" y="2149865"/>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775970" y="617285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90617" y="6137241"/>
            <a:ext cx="85960" cy="2436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676056" y="2465017"/>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80.4</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62256" y="2432210"/>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a:latin typeface="Meiryo UI" panose="020B0604030504040204" pitchFamily="50" charset="-128"/>
                <a:ea typeface="Meiryo UI" panose="020B0604030504040204" pitchFamily="50" charset="-128"/>
              </a:rPr>
              <a:t>97.3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79549" y="2417702"/>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88.3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666788" y="397284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617588" y="4798409"/>
            <a:ext cx="3107322" cy="102168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温暖化防止対策地方実行計画における緩和策の計画の策定有無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温暖化対策地方実行計画における気候変動適応計画の策定有無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温暖化対策地方実行計画における緩和策の計画の策定有無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温暖化対策地方実行計画における気候変動適応計画の策定有無</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575591" y="2348033"/>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78.9</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47019" y="66361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55</a:t>
            </a:fld>
            <a:endParaRPr kumimoji="1" lang="ja-JP" altLang="en-US"/>
          </a:p>
        </p:txBody>
      </p:sp>
      <p:pic>
        <p:nvPicPr>
          <p:cNvPr id="25" name="図 24"/>
          <p:cNvPicPr>
            <a:picLocks noChangeAspect="1"/>
          </p:cNvPicPr>
          <p:nvPr/>
        </p:nvPicPr>
        <p:blipFill>
          <a:blip r:embed="rId3"/>
          <a:stretch>
            <a:fillRect/>
          </a:stretch>
        </p:blipFill>
        <p:spPr>
          <a:xfrm>
            <a:off x="8553474" y="774683"/>
            <a:ext cx="1070730" cy="1080000"/>
          </a:xfrm>
          <a:prstGeom prst="rect">
            <a:avLst/>
          </a:prstGeom>
        </p:spPr>
      </p:pic>
      <p:sp>
        <p:nvSpPr>
          <p:cNvPr id="26" name="テキスト ボックス 25"/>
          <p:cNvSpPr txBox="1"/>
          <p:nvPr/>
        </p:nvSpPr>
        <p:spPr>
          <a:xfrm>
            <a:off x="5417635" y="1387588"/>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28256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8" name="グラフ 17"/>
          <p:cNvGraphicFramePr>
            <a:graphicFrameLocks noGrp="1"/>
          </p:cNvGraphicFramePr>
          <p:nvPr>
            <p:extLst/>
          </p:nvPr>
        </p:nvGraphicFramePr>
        <p:xfrm>
          <a:off x="6034398" y="842032"/>
          <a:ext cx="3602833" cy="5374108"/>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グループ化 21"/>
          <p:cNvGrpSpPr/>
          <p:nvPr/>
        </p:nvGrpSpPr>
        <p:grpSpPr>
          <a:xfrm>
            <a:off x="6272213" y="5630777"/>
            <a:ext cx="3245666" cy="585363"/>
            <a:chOff x="8250" y="6268456"/>
            <a:chExt cx="4167510" cy="585363"/>
          </a:xfrm>
        </p:grpSpPr>
        <p:sp>
          <p:nvSpPr>
            <p:cNvPr id="23" name="テキスト ボックス 2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4" name="大かっこ 2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56</a:t>
            </a:fld>
            <a:endParaRPr kumimoji="1" lang="ja-JP" altLang="en-US"/>
          </a:p>
        </p:txBody>
      </p:sp>
      <p:sp>
        <p:nvSpPr>
          <p:cNvPr id="11" name="テキスト ボックス 10"/>
          <p:cNvSpPr txBox="1"/>
          <p:nvPr/>
        </p:nvSpPr>
        <p:spPr>
          <a:xfrm>
            <a:off x="237000" y="69795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640856" y="692728"/>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531762421"/>
              </p:ext>
            </p:extLst>
          </p:nvPr>
        </p:nvGraphicFramePr>
        <p:xfrm>
          <a:off x="237600" y="1026000"/>
          <a:ext cx="6034612" cy="3056255"/>
        </p:xfrm>
        <a:graphic>
          <a:graphicData uri="http://schemas.openxmlformats.org/drawingml/2006/table">
            <a:tbl>
              <a:tblPr/>
              <a:tblGrid>
                <a:gridCol w="4085691">
                  <a:extLst>
                    <a:ext uri="{9D8B030D-6E8A-4147-A177-3AD203B41FA5}">
                      <a16:colId xmlns:a16="http://schemas.microsoft.com/office/drawing/2014/main" val="2080708957"/>
                    </a:ext>
                  </a:extLst>
                </a:gridCol>
                <a:gridCol w="504841">
                  <a:extLst>
                    <a:ext uri="{9D8B030D-6E8A-4147-A177-3AD203B41FA5}">
                      <a16:colId xmlns:a16="http://schemas.microsoft.com/office/drawing/2014/main" val="3964564358"/>
                    </a:ext>
                  </a:extLst>
                </a:gridCol>
                <a:gridCol w="504841">
                  <a:extLst>
                    <a:ext uri="{9D8B030D-6E8A-4147-A177-3AD203B41FA5}">
                      <a16:colId xmlns:a16="http://schemas.microsoft.com/office/drawing/2014/main" val="1897056004"/>
                    </a:ext>
                  </a:extLst>
                </a:gridCol>
                <a:gridCol w="504841">
                  <a:extLst>
                    <a:ext uri="{9D8B030D-6E8A-4147-A177-3AD203B41FA5}">
                      <a16:colId xmlns:a16="http://schemas.microsoft.com/office/drawing/2014/main" val="2153443051"/>
                    </a:ext>
                  </a:extLst>
                </a:gridCol>
                <a:gridCol w="434398">
                  <a:extLst>
                    <a:ext uri="{9D8B030D-6E8A-4147-A177-3AD203B41FA5}">
                      <a16:colId xmlns:a16="http://schemas.microsoft.com/office/drawing/2014/main" val="1969319377"/>
                    </a:ext>
                  </a:extLst>
                </a:gridCol>
              </a:tblGrid>
              <a:tr h="20256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0517003"/>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05448547"/>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①災害等の自然外因による死亡割合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3775087"/>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②防災会議を設置している市区町村の割合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6368730"/>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③温暖化防止対策地方実行計画における緩和策の計画の策定有無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95116177"/>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④温暖化対策地方実行計画における気候変動適応計画の策定有無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57647949"/>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⑤温暖化対策地方実行計画における緩和策の計画の策定有無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8667310"/>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⑥温暖化対策地方実行計画における気候変動適応計画の策定有無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8870420"/>
                  </a:ext>
                </a:extLst>
              </a:tr>
            </a:tbl>
          </a:graphicData>
        </a:graphic>
      </p:graphicFrame>
      <p:sp>
        <p:nvSpPr>
          <p:cNvPr id="14" name="テキスト ボックス 13"/>
          <p:cNvSpPr txBox="1"/>
          <p:nvPr/>
        </p:nvSpPr>
        <p:spPr>
          <a:xfrm>
            <a:off x="237000" y="4266223"/>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28274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4" name="グラフ 23"/>
          <p:cNvGraphicFramePr>
            <a:graphicFrameLocks noGrp="1"/>
          </p:cNvGraphicFramePr>
          <p:nvPr>
            <p:extLst/>
          </p:nvPr>
        </p:nvGraphicFramePr>
        <p:xfrm>
          <a:off x="4923015" y="1389797"/>
          <a:ext cx="4623511" cy="1699682"/>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直線コネクタ 24"/>
          <p:cNvCxnSpPr/>
          <p:nvPr/>
        </p:nvCxnSpPr>
        <p:spPr>
          <a:xfrm>
            <a:off x="5583996" y="1719672"/>
            <a:ext cx="3816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993523" y="575221"/>
            <a:ext cx="2700000" cy="288000"/>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土砂災害対策（警戒区域指定率）</a:t>
            </a:r>
          </a:p>
        </p:txBody>
      </p:sp>
      <p:sp>
        <p:nvSpPr>
          <p:cNvPr id="27" name="テキスト ボックス 26"/>
          <p:cNvSpPr txBox="1"/>
          <p:nvPr/>
        </p:nvSpPr>
        <p:spPr>
          <a:xfrm>
            <a:off x="5942970" y="3325632"/>
            <a:ext cx="3963030"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出典：国土交通省河川</a:t>
            </a:r>
            <a:r>
              <a:rPr kumimoji="1" lang="ja-JP" altLang="en-US" sz="800" dirty="0" smtClean="0">
                <a:latin typeface="Meiryo UI" panose="020B0604030504040204" pitchFamily="50" charset="-128"/>
                <a:ea typeface="Meiryo UI" panose="020B0604030504040204" pitchFamily="50" charset="-128"/>
              </a:rPr>
              <a:t>データブック</a:t>
            </a:r>
            <a:r>
              <a:rPr kumimoji="1" lang="en-US" altLang="ja-JP" sz="800" dirty="0" smtClean="0">
                <a:latin typeface="Meiryo UI" panose="020B0604030504040204" pitchFamily="50" charset="-128"/>
                <a:ea typeface="Meiryo UI" panose="020B0604030504040204" pitchFamily="50" charset="-128"/>
              </a:rPr>
              <a:t>2018</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都道府県別の基礎調査完了数と区域指定数」</a:t>
            </a:r>
            <a:endParaRPr kumimoji="1" lang="en-US" altLang="ja-JP" sz="800" dirty="0" smtClean="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7138350" y="914431"/>
            <a:ext cx="1333948"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100%</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033841" y="942137"/>
            <a:ext cx="1282284"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82.3%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684275" y="937106"/>
            <a:ext cx="1371538"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64.5%</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181459" y="992894"/>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4" name="テキスト ボックス 33"/>
          <p:cNvSpPr txBox="1"/>
          <p:nvPr/>
        </p:nvSpPr>
        <p:spPr>
          <a:xfrm>
            <a:off x="8540133" y="800511"/>
            <a:ext cx="1006393" cy="400110"/>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0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82.9%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087491" y="3116174"/>
            <a:ext cx="3630453" cy="195814"/>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土砂災害警戒区域の総区域数推計値に対する土砂災害警戒区域指定割合</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6" name="グラフ 35"/>
          <p:cNvGraphicFramePr>
            <a:graphicFrameLocks noGrp="1"/>
          </p:cNvGraphicFramePr>
          <p:nvPr>
            <p:extLst/>
          </p:nvPr>
        </p:nvGraphicFramePr>
        <p:xfrm>
          <a:off x="159677" y="1308882"/>
          <a:ext cx="4523291" cy="2207462"/>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直線コネクタ 36"/>
          <p:cNvCxnSpPr/>
          <p:nvPr/>
        </p:nvCxnSpPr>
        <p:spPr>
          <a:xfrm>
            <a:off x="1082968" y="2865879"/>
            <a:ext cx="3600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296630" y="586708"/>
            <a:ext cx="1836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温室効果ガス排出量</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39" name="テキスト ボックス 38"/>
          <p:cNvSpPr txBox="1"/>
          <p:nvPr/>
        </p:nvSpPr>
        <p:spPr>
          <a:xfrm>
            <a:off x="2323686" y="3493692"/>
            <a:ext cx="2906218"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出典：環境省「平成</a:t>
            </a:r>
            <a:r>
              <a:rPr kumimoji="1" lang="en-US" altLang="ja-JP" sz="800" dirty="0">
                <a:latin typeface="Meiryo UI" panose="020B0604030504040204" pitchFamily="50" charset="-128"/>
                <a:ea typeface="Meiryo UI" panose="020B0604030504040204" pitchFamily="50" charset="-128"/>
              </a:rPr>
              <a:t>27</a:t>
            </a:r>
            <a:r>
              <a:rPr kumimoji="1" lang="ja-JP" altLang="en-US" sz="800" dirty="0">
                <a:latin typeface="Meiryo UI" panose="020B0604030504040204" pitchFamily="50" charset="-128"/>
                <a:ea typeface="Meiryo UI" panose="020B0604030504040204" pitchFamily="50" charset="-128"/>
              </a:rPr>
              <a:t>年度温室効果ガス排出量の集計結果」</a:t>
            </a:r>
            <a:endParaRPr kumimoji="1" lang="en-US" altLang="ja-JP" sz="800"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2593135" y="1022658"/>
            <a:ext cx="1333948"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16,650,593</a:t>
            </a:r>
          </a:p>
          <a:p>
            <a:pPr algn="ctr"/>
            <a:r>
              <a:rPr kumimoji="1" lang="en-US" altLang="ja-JP" sz="800" b="1" dirty="0" smtClean="0">
                <a:latin typeface="Meiryo UI" panose="020B0604030504040204" pitchFamily="50" charset="-128"/>
                <a:ea typeface="Meiryo UI" panose="020B0604030504040204" pitchFamily="50" charset="-128"/>
              </a:rPr>
              <a:t>tCO2</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244507" y="1022658"/>
            <a:ext cx="1282284" cy="492443"/>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13,014,193</a:t>
            </a:r>
          </a:p>
          <a:p>
            <a:pPr algn="ctr"/>
            <a:r>
              <a:rPr kumimoji="1" lang="en-US" altLang="ja-JP" sz="800" dirty="0" smtClean="0">
                <a:latin typeface="Meiryo UI" panose="020B0604030504040204" pitchFamily="50" charset="-128"/>
                <a:ea typeface="Meiryo UI" panose="020B0604030504040204" pitchFamily="50" charset="-128"/>
              </a:rPr>
              <a:t>tCO2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893414" y="1017627"/>
            <a:ext cx="1371538" cy="492443"/>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38,749,816</a:t>
            </a:r>
          </a:p>
          <a:p>
            <a:pPr algn="ctr"/>
            <a:r>
              <a:rPr kumimoji="1" lang="en-US" altLang="ja-JP" sz="800" dirty="0" smtClean="0">
                <a:latin typeface="Meiryo UI" panose="020B0604030504040204" pitchFamily="50" charset="-128"/>
                <a:ea typeface="Meiryo UI" panose="020B0604030504040204" pitchFamily="50" charset="-128"/>
              </a:rPr>
              <a:t>tCO2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90598" y="1173112"/>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tCO2】</a:t>
            </a:r>
            <a:endParaRPr kumimoji="1" lang="en-US" altLang="ja-JP" sz="800" dirty="0" smtClean="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3776795" y="762137"/>
            <a:ext cx="1006393" cy="528350"/>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0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12,025,856</a:t>
            </a:r>
          </a:p>
          <a:p>
            <a:pPr algn="ctr">
              <a:lnSpc>
                <a:spcPts val="1000"/>
              </a:lnSpc>
            </a:pPr>
            <a:r>
              <a:rPr kumimoji="1" lang="en-US" altLang="ja-JP" sz="800" dirty="0" smtClean="0">
                <a:latin typeface="Meiryo UI" panose="020B0604030504040204" pitchFamily="50" charset="-128"/>
                <a:ea typeface="Meiryo UI" panose="020B0604030504040204" pitchFamily="50" charset="-128"/>
              </a:rPr>
              <a:t>tCO2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635368" y="1335699"/>
            <a:ext cx="1428369" cy="565146"/>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「地球温暖化対策の推進</a:t>
            </a:r>
            <a:r>
              <a:rPr kumimoji="1" lang="ja-JP" altLang="en-US" sz="800" dirty="0" smtClean="0">
                <a:latin typeface="Meiryo UI" panose="020B0604030504040204" pitchFamily="50" charset="-128"/>
                <a:ea typeface="Meiryo UI" panose="020B0604030504040204" pitchFamily="50" charset="-128"/>
              </a:rPr>
              <a:t>に</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関する</a:t>
            </a:r>
            <a:r>
              <a:rPr kumimoji="1" lang="ja-JP" altLang="en-US" sz="800" dirty="0">
                <a:latin typeface="Meiryo UI" panose="020B0604030504040204" pitchFamily="50" charset="-128"/>
                <a:ea typeface="Meiryo UI" panose="020B0604030504040204" pitchFamily="50" charset="-128"/>
              </a:rPr>
              <a:t>法律」に基づく</a:t>
            </a:r>
            <a:r>
              <a:rPr kumimoji="1" lang="ja-JP" altLang="en-US" sz="800" dirty="0" smtClean="0">
                <a:latin typeface="Meiryo UI" panose="020B0604030504040204" pitchFamily="50" charset="-128"/>
                <a:ea typeface="Meiryo UI" panose="020B0604030504040204" pitchFamily="50" charset="-128"/>
              </a:rPr>
              <a:t>特定事</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業所</a:t>
            </a:r>
            <a:r>
              <a:rPr kumimoji="1" lang="ja-JP" altLang="en-US" sz="800" dirty="0">
                <a:latin typeface="Meiryo UI" panose="020B0604030504040204" pitchFamily="50" charset="-128"/>
                <a:ea typeface="Meiryo UI" panose="020B0604030504040204" pitchFamily="50" charset="-128"/>
              </a:rPr>
              <a:t>の</a:t>
            </a:r>
            <a:r>
              <a:rPr kumimoji="1" lang="ja-JP" altLang="en-US" sz="800" dirty="0" smtClean="0">
                <a:latin typeface="Meiryo UI" panose="020B0604030504040204" pitchFamily="50" charset="-128"/>
                <a:ea typeface="Meiryo UI" panose="020B0604030504040204" pitchFamily="50" charset="-128"/>
              </a:rPr>
              <a:t>都道府県別温室効</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果</a:t>
            </a:r>
            <a:r>
              <a:rPr kumimoji="1" lang="ja-JP" altLang="en-US" sz="800" dirty="0">
                <a:latin typeface="Meiryo UI" panose="020B0604030504040204" pitchFamily="50" charset="-128"/>
                <a:ea typeface="Meiryo UI" panose="020B0604030504040204" pitchFamily="50" charset="-128"/>
              </a:rPr>
              <a:t>ガス排出量の合計</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57</a:t>
            </a:fld>
            <a:endParaRPr kumimoji="1" lang="ja-JP" altLang="en-US"/>
          </a:p>
        </p:txBody>
      </p:sp>
    </p:spTree>
    <p:extLst>
      <p:ext uri="{BB962C8B-B14F-4D97-AF65-F5344CB8AC3E}">
        <p14:creationId xmlns:p14="http://schemas.microsoft.com/office/powerpoint/2010/main" val="13048027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１３</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698278"/>
            <a:ext cx="8772525" cy="4516660"/>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ゴール１３」</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して状態が悪化しているゴール</a:t>
            </a:r>
            <a:r>
              <a:rPr kumimoji="1" lang="ja-JP" altLang="en-US" dirty="0">
                <a:solidFill>
                  <a:schemeClr val="tx1"/>
                </a:solidFill>
                <a:latin typeface="Meiryo UI" panose="020B0604030504040204" pitchFamily="50" charset="-128"/>
                <a:ea typeface="Meiryo UI" panose="020B0604030504040204" pitchFamily="50" charset="-128"/>
              </a:rPr>
              <a:t>と</a:t>
            </a:r>
            <a:r>
              <a:rPr kumimoji="1" lang="ja-JP" altLang="en-US" dirty="0" smtClean="0">
                <a:solidFill>
                  <a:schemeClr val="tx1"/>
                </a:solidFill>
                <a:latin typeface="Meiryo UI" panose="020B0604030504040204" pitchFamily="50" charset="-128"/>
                <a:ea typeface="Meiryo UI" panose="020B0604030504040204" pitchFamily="50" charset="-128"/>
              </a:rPr>
              <a:t>なっている</a:t>
            </a:r>
            <a:r>
              <a:rPr kumimoji="1" lang="ja-JP" altLang="en-US" dirty="0">
                <a:solidFill>
                  <a:schemeClr val="tx1"/>
                </a:solidFill>
                <a:latin typeface="Meiryo UI" panose="020B0604030504040204" pitchFamily="50" charset="-128"/>
                <a:ea typeface="Meiryo UI" panose="020B0604030504040204" pitchFamily="50" charset="-128"/>
              </a:rPr>
              <a:t>が</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「技術調査済み輸入</a:t>
            </a:r>
            <a:r>
              <a:rPr kumimoji="1" lang="en-US" altLang="ja-JP" b="1" u="sng" dirty="0" smtClean="0">
                <a:solidFill>
                  <a:schemeClr val="tx1"/>
                </a:solidFill>
                <a:latin typeface="Meiryo UI" panose="020B0604030504040204" pitchFamily="50" charset="-128"/>
                <a:ea typeface="Meiryo UI" panose="020B0604030504040204" pitchFamily="50" charset="-128"/>
              </a:rPr>
              <a:t>CO2</a:t>
            </a:r>
            <a:r>
              <a:rPr kumimoji="1" lang="ja-JP" altLang="en-US" b="1" u="sng" dirty="0" smtClean="0">
                <a:solidFill>
                  <a:schemeClr val="tx1"/>
                </a:solidFill>
                <a:latin typeface="Meiryo UI" panose="020B0604030504040204" pitchFamily="50" charset="-128"/>
                <a:ea typeface="Meiryo UI" panose="020B0604030504040204" pitchFamily="50" charset="-128"/>
              </a:rPr>
              <a:t>排出量」、「気候変動に伴う災害の被災者」、「化石燃料排出に含まれる</a:t>
            </a:r>
            <a:r>
              <a:rPr kumimoji="1" lang="en-US" altLang="ja-JP" b="1" u="sng" dirty="0" smtClean="0">
                <a:solidFill>
                  <a:schemeClr val="tx1"/>
                </a:solidFill>
                <a:latin typeface="Meiryo UI" panose="020B0604030504040204" pitchFamily="50" charset="-128"/>
                <a:ea typeface="Meiryo UI" panose="020B0604030504040204" pitchFamily="50" charset="-128"/>
              </a:rPr>
              <a:t>CO2</a:t>
            </a:r>
            <a:r>
              <a:rPr kumimoji="1" lang="ja-JP" altLang="en-US" b="1" u="sng" dirty="0" smtClean="0">
                <a:solidFill>
                  <a:schemeClr val="tx1"/>
                </a:solidFill>
                <a:latin typeface="Meiryo UI" panose="020B0604030504040204" pitchFamily="50" charset="-128"/>
                <a:ea typeface="Meiryo UI" panose="020B0604030504040204" pitchFamily="50" charset="-128"/>
              </a:rPr>
              <a:t>排出量」など改善が認められる指標の割合が高い。</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順位及び指標スコアが概ね平均となっている。</a:t>
            </a:r>
            <a:r>
              <a:rPr kumimoji="1" lang="ja-JP" altLang="en-US" dirty="0">
                <a:solidFill>
                  <a:schemeClr val="tx1"/>
                </a:solidFill>
                <a:latin typeface="Meiryo UI" panose="020B0604030504040204" pitchFamily="50" charset="-128"/>
                <a:ea typeface="Meiryo UI" panose="020B0604030504040204" pitchFamily="50" charset="-128"/>
              </a:rPr>
              <a:t>また</a:t>
            </a:r>
            <a:r>
              <a:rPr kumimoji="1" lang="ja-JP" altLang="en-US" dirty="0" smtClean="0">
                <a:solidFill>
                  <a:schemeClr val="tx1"/>
                </a:solidFill>
                <a:latin typeface="Meiryo UI" panose="020B0604030504040204" pitchFamily="50" charset="-128"/>
                <a:ea typeface="Meiryo UI" panose="020B0604030504040204" pitchFamily="50" charset="-128"/>
              </a:rPr>
              <a:t>、「災害等の自然外因による死亡割合」や「防災会議を設置している市区町村の割合」、「温暖化対策地方実行計画における緩和策の計画の策定有無」など、</a:t>
            </a:r>
            <a:r>
              <a:rPr kumimoji="1" lang="ja-JP" altLang="en-US" b="1" u="sng" dirty="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高い。関連指標について、「温室効果ガスの排出量」の順位は低く</a:t>
            </a:r>
            <a:r>
              <a:rPr kumimoji="1" lang="ja-JP" altLang="en-US" b="1" u="sng" dirty="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「土砂災害対策」は順位が高い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１３」は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58</a:t>
            </a:fld>
            <a:endParaRPr kumimoji="1" lang="ja-JP" altLang="en-US"/>
          </a:p>
        </p:txBody>
      </p:sp>
    </p:spTree>
    <p:extLst>
      <p:ext uri="{BB962C8B-B14F-4D97-AF65-F5344CB8AC3E}">
        <p14:creationId xmlns:p14="http://schemas.microsoft.com/office/powerpoint/2010/main" val="42104318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14</a:t>
            </a:r>
            <a:r>
              <a:rPr kumimoji="1" lang="ja-JP" altLang="en-US" b="1" dirty="0">
                <a:latin typeface="Meiryo UI" panose="020B0604030504040204" pitchFamily="50" charset="-128"/>
                <a:ea typeface="Meiryo UI" panose="020B0604030504040204" pitchFamily="50" charset="-128"/>
              </a:rPr>
              <a:t>　海洋と海洋資源を持続可能な開発に向けて保全し、持続可能な形で利用</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413" y="1101216"/>
            <a:ext cx="5765968"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生物多様性にとって重要な</a:t>
            </a:r>
            <a:r>
              <a:rPr kumimoji="1" lang="ja-JP" altLang="ja-JP" sz="1200" dirty="0" smtClean="0">
                <a:latin typeface="Meiryo UI" panose="020B0604030504040204" pitchFamily="50" charset="-128"/>
                <a:ea typeface="Meiryo UI" panose="020B0604030504040204" pitchFamily="50" charset="-128"/>
              </a:rPr>
              <a:t>海洋</a:t>
            </a:r>
            <a:r>
              <a:rPr kumimoji="1" lang="ja-JP" altLang="en-US" sz="1200" dirty="0" smtClean="0">
                <a:latin typeface="Meiryo UI" panose="020B0604030504040204" pitchFamily="50" charset="-128"/>
                <a:ea typeface="Meiryo UI" panose="020B0604030504040204" pitchFamily="50" charset="-128"/>
              </a:rPr>
              <a:t>地域における</a:t>
            </a:r>
            <a:r>
              <a:rPr kumimoji="1" lang="ja-JP" altLang="ja-JP" sz="1200" dirty="0" smtClean="0">
                <a:latin typeface="Meiryo UI" panose="020B0604030504040204" pitchFamily="50" charset="-128"/>
                <a:ea typeface="Meiryo UI" panose="020B0604030504040204" pitchFamily="50" charset="-128"/>
              </a:rPr>
              <a:t>保護</a:t>
            </a:r>
            <a:r>
              <a:rPr kumimoji="1" lang="ja-JP" altLang="en-US" sz="1200" dirty="0" smtClean="0">
                <a:latin typeface="Meiryo UI" panose="020B0604030504040204" pitchFamily="50" charset="-128"/>
                <a:ea typeface="Meiryo UI" panose="020B0604030504040204" pitchFamily="50" charset="-128"/>
              </a:rPr>
              <a:t>地域の</a:t>
            </a:r>
            <a:r>
              <a:rPr kumimoji="1" lang="ja-JP" altLang="ja-JP" sz="1200" dirty="0" smtClean="0">
                <a:latin typeface="Meiryo UI" panose="020B0604030504040204" pitchFamily="50" charset="-128"/>
                <a:ea typeface="Meiryo UI" panose="020B0604030504040204" pitchFamily="50" charset="-128"/>
              </a:rPr>
              <a:t>平均</a:t>
            </a:r>
            <a:r>
              <a:rPr kumimoji="1" lang="ja-JP" altLang="ja-JP" sz="1200" dirty="0">
                <a:latin typeface="Meiryo UI" panose="020B0604030504040204" pitchFamily="50" charset="-128"/>
                <a:ea typeface="Meiryo UI" panose="020B0604030504040204" pitchFamily="50" charset="-128"/>
              </a:rPr>
              <a:t>面積（</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海洋衛生指標</a:t>
            </a:r>
            <a:r>
              <a:rPr kumimoji="1" lang="en-US" altLang="ja-JP"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きれいな水</a:t>
            </a:r>
            <a:r>
              <a:rPr kumimoji="1" lang="ja-JP" altLang="en-US" sz="1200" dirty="0" smtClean="0">
                <a:latin typeface="Meiryo UI" panose="020B0604030504040204" pitchFamily="50" charset="-128"/>
                <a:ea typeface="Meiryo UI" panose="020B0604030504040204" pitchFamily="50" charset="-128"/>
              </a:rPr>
              <a:t>指数</a:t>
            </a:r>
            <a:r>
              <a:rPr kumimoji="1" lang="ja-JP" altLang="ja-JP"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0-100</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EEZ</a:t>
            </a:r>
            <a:r>
              <a:rPr kumimoji="1" lang="ja-JP" altLang="en-US" sz="1200" dirty="0" smtClean="0">
                <a:latin typeface="Meiryo UI" panose="020B0604030504040204" pitchFamily="50" charset="-128"/>
                <a:ea typeface="Meiryo UI" panose="020B0604030504040204" pitchFamily="50" charset="-128"/>
              </a:rPr>
              <a:t>で過剰利用されたもしくは崩壊した海洋資源の割合</a:t>
            </a:r>
            <a:r>
              <a:rPr kumimoji="1" lang="en-US" altLang="ja-JP" sz="1200" dirty="0" smtClean="0">
                <a:latin typeface="Meiryo UI" panose="020B0604030504040204" pitchFamily="50" charset="-128"/>
                <a:ea typeface="Meiryo UI" panose="020B0604030504040204" pitchFamily="50" charset="-128"/>
              </a:rPr>
              <a:t>（％）</a:t>
            </a:r>
          </a:p>
          <a:p>
            <a:pPr lvl="0" fontAlgn="t"/>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rPr>
              <a:t>B</a:t>
            </a:r>
            <a:r>
              <a:rPr kumimoji="1"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トロール漁獲</a:t>
            </a:r>
            <a:r>
              <a:rPr kumimoji="1" lang="ja-JP" altLang="en-US" sz="1200" dirty="0" smtClean="0">
                <a:latin typeface="Meiryo UI" panose="020B0604030504040204" pitchFamily="50" charset="-128"/>
                <a:ea typeface="Meiryo UI" panose="020B0604030504040204" pitchFamily="50" charset="-128"/>
              </a:rPr>
              <a:t>された漁獲量</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5340" y="704276"/>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99232" y="2564460"/>
          <a:ext cx="6297102" cy="399667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flipV="1">
            <a:off x="628650" y="4357376"/>
            <a:ext cx="5867684" cy="3840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2898" y="2136645"/>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正方形/長方形 31"/>
          <p:cNvSpPr/>
          <p:nvPr/>
        </p:nvSpPr>
        <p:spPr>
          <a:xfrm>
            <a:off x="3917755" y="6120144"/>
            <a:ext cx="108335" cy="304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7214096" y="618581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626935" y="2910114"/>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D</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12.8</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928381" y="2917808"/>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33.2</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855897" y="293608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13.1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044683" y="387871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044683" y="4632834"/>
            <a:ext cx="2587264" cy="6754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ja-JP" altLang="en-US"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漁獲量および養殖収拾量増減率</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県内総生産当たりの水産業算出額</a:t>
            </a:r>
          </a:p>
          <a:p>
            <a:pPr marL="101600">
              <a:lnSpc>
                <a:spcPts val="900"/>
              </a:lnSpc>
            </a:pPr>
            <a:r>
              <a:rPr kumimoji="1" lang="ja-JP" altLang="en-US" sz="800" dirty="0">
                <a:latin typeface="Meiryo UI" panose="020B0604030504040204" pitchFamily="50" charset="-128"/>
                <a:ea typeface="Meiryo UI" panose="020B0604030504040204" pitchFamily="50" charset="-128"/>
              </a:rPr>
              <a:t>〇　研究費当たりの海洋技術関連の</a:t>
            </a:r>
            <a:r>
              <a:rPr kumimoji="1" lang="ja-JP" altLang="en-US" sz="800" dirty="0" smtClean="0">
                <a:latin typeface="Meiryo UI" panose="020B0604030504040204" pitchFamily="50" charset="-128"/>
                <a:ea typeface="Meiryo UI" panose="020B0604030504040204" pitchFamily="50" charset="-128"/>
              </a:rPr>
              <a:t>研究費</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684258" y="243453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49.3</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145783" y="683147"/>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59</a:t>
            </a:fld>
            <a:endParaRPr kumimoji="1" lang="ja-JP" altLang="en-US"/>
          </a:p>
        </p:txBody>
      </p:sp>
      <p:pic>
        <p:nvPicPr>
          <p:cNvPr id="26" name="図 25"/>
          <p:cNvPicPr>
            <a:picLocks noChangeAspect="1"/>
          </p:cNvPicPr>
          <p:nvPr/>
        </p:nvPicPr>
        <p:blipFill>
          <a:blip r:embed="rId3"/>
          <a:stretch>
            <a:fillRect/>
          </a:stretch>
        </p:blipFill>
        <p:spPr>
          <a:xfrm>
            <a:off x="8556597" y="812758"/>
            <a:ext cx="1075350" cy="1080000"/>
          </a:xfrm>
          <a:prstGeom prst="rect">
            <a:avLst/>
          </a:prstGeom>
        </p:spPr>
      </p:pic>
      <p:sp>
        <p:nvSpPr>
          <p:cNvPr id="28" name="テキスト ボックス 27"/>
          <p:cNvSpPr txBox="1"/>
          <p:nvPr/>
        </p:nvSpPr>
        <p:spPr>
          <a:xfrm>
            <a:off x="5370259" y="1450723"/>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4236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87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60</a:t>
            </a:fld>
            <a:endParaRPr kumimoji="1" lang="ja-JP" altLang="en-US"/>
          </a:p>
        </p:txBody>
      </p:sp>
      <p:graphicFrame>
        <p:nvGraphicFramePr>
          <p:cNvPr id="12" name="グラフ 11"/>
          <p:cNvGraphicFramePr>
            <a:graphicFrameLocks noGrp="1"/>
          </p:cNvGraphicFramePr>
          <p:nvPr>
            <p:extLst>
              <p:ext uri="{D42A27DB-BD31-4B8C-83A1-F6EECF244321}">
                <p14:modId xmlns:p14="http://schemas.microsoft.com/office/powerpoint/2010/main" val="3082675577"/>
              </p:ext>
            </p:extLst>
          </p:nvPr>
        </p:nvGraphicFramePr>
        <p:xfrm>
          <a:off x="5751095" y="842032"/>
          <a:ext cx="3821530" cy="5044418"/>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グループ化 13"/>
          <p:cNvGrpSpPr/>
          <p:nvPr/>
        </p:nvGrpSpPr>
        <p:grpSpPr>
          <a:xfrm>
            <a:off x="6094640" y="4686791"/>
            <a:ext cx="3245666" cy="585363"/>
            <a:chOff x="8250" y="6268456"/>
            <a:chExt cx="4167510" cy="585363"/>
          </a:xfrm>
        </p:grpSpPr>
        <p:sp>
          <p:nvSpPr>
            <p:cNvPr id="15" name="テキスト ボックス 14"/>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6" name="大かっこ 15"/>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大かっこ 16"/>
          <p:cNvSpPr/>
          <p:nvPr/>
        </p:nvSpPr>
        <p:spPr>
          <a:xfrm>
            <a:off x="5835951" y="1057275"/>
            <a:ext cx="3850974" cy="4429125"/>
          </a:xfrm>
          <a:prstGeom prst="bracketPair">
            <a:avLst>
              <a:gd name="adj" fmla="val 47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237000" y="75134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71775" y="751347"/>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237000" y="3502255"/>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929691049"/>
              </p:ext>
            </p:extLst>
          </p:nvPr>
        </p:nvGraphicFramePr>
        <p:xfrm>
          <a:off x="237600" y="1104988"/>
          <a:ext cx="5513496" cy="1754257"/>
        </p:xfrm>
        <a:graphic>
          <a:graphicData uri="http://schemas.openxmlformats.org/drawingml/2006/table">
            <a:tbl>
              <a:tblPr/>
              <a:tblGrid>
                <a:gridCol w="3732872">
                  <a:extLst>
                    <a:ext uri="{9D8B030D-6E8A-4147-A177-3AD203B41FA5}">
                      <a16:colId xmlns:a16="http://schemas.microsoft.com/office/drawing/2014/main" val="707445043"/>
                    </a:ext>
                  </a:extLst>
                </a:gridCol>
                <a:gridCol w="461246">
                  <a:extLst>
                    <a:ext uri="{9D8B030D-6E8A-4147-A177-3AD203B41FA5}">
                      <a16:colId xmlns:a16="http://schemas.microsoft.com/office/drawing/2014/main" val="4276273426"/>
                    </a:ext>
                  </a:extLst>
                </a:gridCol>
                <a:gridCol w="461246">
                  <a:extLst>
                    <a:ext uri="{9D8B030D-6E8A-4147-A177-3AD203B41FA5}">
                      <a16:colId xmlns:a16="http://schemas.microsoft.com/office/drawing/2014/main" val="1572546012"/>
                    </a:ext>
                  </a:extLst>
                </a:gridCol>
                <a:gridCol w="461246">
                  <a:extLst>
                    <a:ext uri="{9D8B030D-6E8A-4147-A177-3AD203B41FA5}">
                      <a16:colId xmlns:a16="http://schemas.microsoft.com/office/drawing/2014/main" val="1388212233"/>
                    </a:ext>
                  </a:extLst>
                </a:gridCol>
                <a:gridCol w="396886">
                  <a:extLst>
                    <a:ext uri="{9D8B030D-6E8A-4147-A177-3AD203B41FA5}">
                      <a16:colId xmlns:a16="http://schemas.microsoft.com/office/drawing/2014/main" val="3377305807"/>
                    </a:ext>
                  </a:extLst>
                </a:gridCol>
              </a:tblGrid>
              <a:tr h="193837">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4517457"/>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2284069"/>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①漁獲量および養殖収拾量増減率</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漁獲量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養殖収穫量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前年度漁獲量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前年度養殖収穫量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70658576"/>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②県内総生産当たりの水産業算出額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水産業算出額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6161449"/>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③研究費当たりの海洋技術関連の研究費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海洋技術関連の研究費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総合研究費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6714815"/>
                  </a:ext>
                </a:extLst>
              </a:tr>
            </a:tbl>
          </a:graphicData>
        </a:graphic>
      </p:graphicFrame>
      <p:sp>
        <p:nvSpPr>
          <p:cNvPr id="21" name="テキスト ボックス 20"/>
          <p:cNvSpPr txBox="1"/>
          <p:nvPr/>
        </p:nvSpPr>
        <p:spPr>
          <a:xfrm>
            <a:off x="481058" y="3107391"/>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86616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5096516" y="725869"/>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zh-TW" altLang="en-US" sz="1400" b="1" dirty="0">
                <a:latin typeface="ＭＳ Ｐゴシック" panose="020B0600070205080204" pitchFamily="50" charset="-128"/>
                <a:ea typeface="ＭＳ Ｐゴシック" panose="020B0600070205080204" pitchFamily="50" charset="-128"/>
              </a:rPr>
              <a:t>海面</a:t>
            </a:r>
            <a:r>
              <a:rPr kumimoji="1" lang="zh-TW" altLang="en-US" sz="1400" b="1" dirty="0" smtClean="0">
                <a:latin typeface="ＭＳ Ｐゴシック" panose="020B0600070205080204" pitchFamily="50" charset="-128"/>
                <a:ea typeface="ＭＳ Ｐゴシック" panose="020B0600070205080204" pitchFamily="50" charset="-128"/>
              </a:rPr>
              <a:t>養殖業収獲量</a:t>
            </a:r>
            <a:r>
              <a:rPr kumimoji="1" lang="ja-JP" altLang="en-US" sz="1400" b="1" dirty="0" smtClean="0">
                <a:latin typeface="ＭＳ Ｐゴシック" panose="020B0600070205080204" pitchFamily="50" charset="-128"/>
                <a:ea typeface="ＭＳ Ｐゴシック" panose="020B0600070205080204" pitchFamily="50" charset="-128"/>
              </a:rPr>
              <a:t>の推移（大阪）</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5096516" y="1083187"/>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t】</a:t>
            </a:r>
          </a:p>
        </p:txBody>
      </p:sp>
      <p:sp>
        <p:nvSpPr>
          <p:cNvPr id="20" name="テキスト ボックス 19"/>
          <p:cNvSpPr txBox="1"/>
          <p:nvPr/>
        </p:nvSpPr>
        <p:spPr>
          <a:xfrm>
            <a:off x="7179285" y="4093307"/>
            <a:ext cx="385322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lang="zh-TW" altLang="en-US" sz="800" dirty="0">
                <a:latin typeface="Meiryo UI" panose="020B0604030504040204" pitchFamily="50" charset="-128"/>
                <a:ea typeface="Meiryo UI" panose="020B0604030504040204" pitchFamily="50" charset="-128"/>
              </a:rPr>
              <a:t>海面漁業生産統計</a:t>
            </a:r>
            <a:r>
              <a:rPr lang="zh-TW" altLang="en-US" sz="800" dirty="0" smtClean="0">
                <a:latin typeface="Meiryo UI" panose="020B0604030504040204" pitchFamily="50" charset="-128"/>
                <a:ea typeface="Meiryo UI" panose="020B0604030504040204" pitchFamily="50" charset="-128"/>
              </a:rPr>
              <a:t>調査</a:t>
            </a:r>
            <a:r>
              <a:rPr lang="ja-JP" altLang="en-US" sz="800" dirty="0" smtClean="0">
                <a:latin typeface="Meiryo UI" panose="020B0604030504040204" pitchFamily="50" charset="-128"/>
                <a:ea typeface="Meiryo UI" panose="020B0604030504040204" pitchFamily="50" charset="-128"/>
              </a:rPr>
              <a:t>（平成</a:t>
            </a:r>
            <a:r>
              <a:rPr lang="en-US" altLang="ja-JP" sz="800" dirty="0" smtClean="0">
                <a:latin typeface="Meiryo UI" panose="020B0604030504040204" pitchFamily="50" charset="-128"/>
                <a:ea typeface="Meiryo UI" panose="020B0604030504040204" pitchFamily="50" charset="-128"/>
              </a:rPr>
              <a:t>30</a:t>
            </a:r>
            <a:r>
              <a:rPr lang="ja-JP" altLang="en-US" sz="800" dirty="0" smtClean="0">
                <a:latin typeface="Meiryo UI" panose="020B0604030504040204" pitchFamily="50" charset="-128"/>
                <a:ea typeface="Meiryo UI" panose="020B0604030504040204" pitchFamily="50" charset="-128"/>
              </a:rPr>
              <a:t>年は速報値）</a:t>
            </a:r>
            <a:endParaRPr kumimoji="1" lang="en-US" altLang="ja-JP" sz="8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61</a:t>
            </a:fld>
            <a:endParaRPr kumimoji="1" lang="ja-JP" altLang="en-US"/>
          </a:p>
        </p:txBody>
      </p:sp>
      <p:graphicFrame>
        <p:nvGraphicFramePr>
          <p:cNvPr id="23" name="グラフ 22"/>
          <p:cNvGraphicFramePr>
            <a:graphicFrameLocks/>
          </p:cNvGraphicFramePr>
          <p:nvPr>
            <p:extLst>
              <p:ext uri="{D42A27DB-BD31-4B8C-83A1-F6EECF244321}">
                <p14:modId xmlns:p14="http://schemas.microsoft.com/office/powerpoint/2010/main" val="1273358509"/>
              </p:ext>
            </p:extLst>
          </p:nvPr>
        </p:nvGraphicFramePr>
        <p:xfrm>
          <a:off x="5216798" y="127900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下矢印 23"/>
          <p:cNvSpPr/>
          <p:nvPr/>
        </p:nvSpPr>
        <p:spPr>
          <a:xfrm rot="15675676">
            <a:off x="7321316" y="628131"/>
            <a:ext cx="178057" cy="2866570"/>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rot="21075676">
            <a:off x="6027314" y="2128008"/>
            <a:ext cx="2695476" cy="246221"/>
          </a:xfrm>
          <a:prstGeom prst="rect">
            <a:avLst/>
          </a:prstGeom>
          <a:noFill/>
        </p:spPr>
        <p:txBody>
          <a:bodyPr wrap="square" rtlCol="0">
            <a:spAutoFit/>
          </a:bodyPr>
          <a:lstStyle/>
          <a:p>
            <a:pPr algn="ctr">
              <a:lnSpc>
                <a:spcPts val="1200"/>
              </a:lnSpc>
            </a:pPr>
            <a:r>
              <a:rPr kumimoji="1" lang="ja-JP" altLang="en-US" sz="1050" dirty="0" smtClean="0">
                <a:latin typeface="Meiryo UI" panose="020B0604030504040204" pitchFamily="50" charset="-128"/>
                <a:ea typeface="Meiryo UI" panose="020B0604030504040204" pitchFamily="50" charset="-128"/>
              </a:rPr>
              <a:t>概ね増加</a:t>
            </a:r>
            <a:r>
              <a:rPr kumimoji="1" lang="ja-JP" altLang="en-US" sz="1050" dirty="0">
                <a:latin typeface="Meiryo UI" panose="020B0604030504040204" pitchFamily="50" charset="-128"/>
                <a:ea typeface="Meiryo UI" panose="020B0604030504040204" pitchFamily="50" charset="-128"/>
              </a:rPr>
              <a:t>傾向</a:t>
            </a:r>
          </a:p>
        </p:txBody>
      </p:sp>
      <p:graphicFrame>
        <p:nvGraphicFramePr>
          <p:cNvPr id="10" name="グラフ 9"/>
          <p:cNvGraphicFramePr>
            <a:graphicFrameLocks/>
          </p:cNvGraphicFramePr>
          <p:nvPr>
            <p:extLst/>
          </p:nvPr>
        </p:nvGraphicFramePr>
        <p:xfrm>
          <a:off x="260718" y="1015076"/>
          <a:ext cx="4572000" cy="2453204"/>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a:xfrm>
            <a:off x="108781" y="525959"/>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水浴場（開設前）水質</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2501111" y="106420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2.00</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311584" y="1057548"/>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4.00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054134" y="105686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2.18</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852781" y="1023875"/>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3.41%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648781" y="1888177"/>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89958" y="844118"/>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単位：スコア</a:t>
            </a:r>
            <a:r>
              <a:rPr kumimoji="1" lang="en-US" altLang="ja-JP" sz="800"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1099771" y="3639238"/>
            <a:ext cx="385322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環境省「</a:t>
            </a:r>
            <a:r>
              <a:rPr lang="zh-TW" altLang="en-US" sz="800" dirty="0">
                <a:latin typeface="Meiryo UI" panose="020B0604030504040204" pitchFamily="50" charset="-128"/>
                <a:ea typeface="Meiryo UI" panose="020B0604030504040204" pitchFamily="50" charset="-128"/>
              </a:rPr>
              <a:t>平成</a:t>
            </a:r>
            <a:r>
              <a:rPr lang="en-US" altLang="zh-TW" sz="800" dirty="0">
                <a:latin typeface="Meiryo UI" panose="020B0604030504040204" pitchFamily="50" charset="-128"/>
                <a:ea typeface="Meiryo UI" panose="020B0604030504040204" pitchFamily="50" charset="-128"/>
              </a:rPr>
              <a:t>30</a:t>
            </a:r>
            <a:r>
              <a:rPr lang="zh-TW" altLang="en-US" sz="800" dirty="0">
                <a:latin typeface="Meiryo UI" panose="020B0604030504040204" pitchFamily="50" charset="-128"/>
                <a:ea typeface="Meiryo UI" panose="020B0604030504040204" pitchFamily="50" charset="-128"/>
              </a:rPr>
              <a:t>年度 水浴場</a:t>
            </a:r>
            <a:r>
              <a:rPr lang="en-US" altLang="zh-TW" sz="800" dirty="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開設前</a:t>
            </a:r>
            <a:r>
              <a:rPr lang="en-US" altLang="zh-TW" sz="800" dirty="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水質調査結果･都道府県別</a:t>
            </a:r>
            <a:r>
              <a:rPr lang="zh-TW" altLang="en-US" sz="800" dirty="0" smtClean="0">
                <a:latin typeface="Meiryo UI" panose="020B0604030504040204" pitchFamily="50" charset="-128"/>
                <a:ea typeface="Meiryo UI" panose="020B0604030504040204" pitchFamily="50" charset="-128"/>
              </a:rPr>
              <a:t>集計表</a:t>
            </a:r>
            <a:r>
              <a:rPr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48012" y="3468280"/>
            <a:ext cx="4322725"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注）各地点の水質評価を、</a:t>
            </a:r>
            <a:r>
              <a:rPr kumimoji="1" lang="en-US" altLang="ja-JP" sz="700" dirty="0" smtClean="0">
                <a:latin typeface="Meiryo UI" panose="020B0604030504040204" pitchFamily="50" charset="-128"/>
                <a:ea typeface="Meiryo UI" panose="020B0604030504040204" pitchFamily="50" charset="-128"/>
              </a:rPr>
              <a:t>A</a:t>
            </a:r>
            <a:r>
              <a:rPr kumimoji="1" lang="en-US" altLang="ja-JP"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４、</a:t>
            </a:r>
            <a:r>
              <a:rPr kumimoji="1" lang="en-US" altLang="ja-JP" sz="700" dirty="0" smtClean="0">
                <a:latin typeface="Meiryo UI" panose="020B0604030504040204" pitchFamily="50" charset="-128"/>
                <a:ea typeface="Meiryo UI" panose="020B0604030504040204" pitchFamily="50" charset="-128"/>
              </a:rPr>
              <a:t>B</a:t>
            </a:r>
            <a:r>
              <a:rPr kumimoji="1" lang="en-US" altLang="ja-JP"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３、</a:t>
            </a:r>
            <a:r>
              <a:rPr kumimoji="1" lang="en-US" altLang="ja-JP" sz="700" dirty="0" smtClean="0">
                <a:latin typeface="Meiryo UI" panose="020B0604030504040204" pitchFamily="50" charset="-128"/>
                <a:ea typeface="Meiryo UI" panose="020B0604030504040204" pitchFamily="50" charset="-128"/>
              </a:rPr>
              <a:t>C</a:t>
            </a:r>
            <a:r>
              <a:rPr kumimoji="1" lang="en-US" altLang="ja-JP"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２、</a:t>
            </a:r>
            <a:r>
              <a:rPr kumimoji="1" lang="en-US" altLang="ja-JP" sz="700" dirty="0" smtClean="0">
                <a:latin typeface="Meiryo UI" panose="020B0604030504040204" pitchFamily="50" charset="-128"/>
                <a:ea typeface="Meiryo UI" panose="020B0604030504040204" pitchFamily="50" charset="-128"/>
              </a:rPr>
              <a:t>D:</a:t>
            </a:r>
            <a:r>
              <a:rPr kumimoji="1" lang="ja-JP" altLang="en-US" sz="700" dirty="0" smtClean="0">
                <a:latin typeface="Meiryo UI" panose="020B0604030504040204" pitchFamily="50" charset="-128"/>
                <a:ea typeface="Meiryo UI" panose="020B0604030504040204" pitchFamily="50" charset="-128"/>
              </a:rPr>
              <a:t>１、不適</a:t>
            </a:r>
            <a:r>
              <a:rPr kumimoji="1" lang="en-US" altLang="ja-JP" sz="700" dirty="0" smtClean="0">
                <a:latin typeface="Meiryo UI" panose="020B0604030504040204" pitchFamily="50" charset="-128"/>
                <a:ea typeface="Meiryo UI" panose="020B0604030504040204" pitchFamily="50" charset="-128"/>
              </a:rPr>
              <a:t>:0</a:t>
            </a:r>
            <a:r>
              <a:rPr kumimoji="1" lang="ja-JP" altLang="en-US" sz="700" dirty="0" smtClean="0">
                <a:latin typeface="Meiryo UI" panose="020B0604030504040204" pitchFamily="50" charset="-128"/>
                <a:ea typeface="Meiryo UI" panose="020B0604030504040204" pitchFamily="50" charset="-128"/>
              </a:rPr>
              <a:t>とし、都道府県内の平均値を算出。</a:t>
            </a:r>
            <a:endParaRPr kumimoji="1" lang="ja-JP"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416331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１４</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35768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ゴール１４」</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して改善が必要なゴール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「排他的経済水域で過剰利用された海洋資源割合」や「海洋衛生指標（きれいな水指数）」で厳しい評価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各指標</a:t>
            </a:r>
            <a:r>
              <a:rPr kumimoji="1" lang="ja-JP" altLang="en-US" b="1" u="sng" dirty="0">
                <a:solidFill>
                  <a:schemeClr val="tx1"/>
                </a:solidFill>
                <a:latin typeface="Meiryo UI" panose="020B0604030504040204" pitchFamily="50" charset="-128"/>
                <a:ea typeface="Meiryo UI" panose="020B0604030504040204" pitchFamily="50" charset="-128"/>
              </a:rPr>
              <a:t>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低いが</a:t>
            </a: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個別指標については、</a:t>
            </a:r>
            <a:r>
              <a:rPr kumimoji="1" lang="ja-JP" altLang="en-US" dirty="0" smtClean="0">
                <a:solidFill>
                  <a:schemeClr val="tx1"/>
                </a:solidFill>
                <a:latin typeface="Meiryo UI" panose="020B0604030504040204" pitchFamily="50" charset="-128"/>
                <a:ea typeface="Meiryo UI" panose="020B0604030504040204" pitchFamily="50" charset="-128"/>
              </a:rPr>
              <a:t>「漁獲量」や「水産業産出額」、「研究費当たりの海洋技術関連研究」など、</a:t>
            </a:r>
            <a:r>
              <a:rPr kumimoji="1" lang="ja-JP" altLang="en-US" b="1" u="sng" dirty="0" smtClean="0">
                <a:solidFill>
                  <a:schemeClr val="tx1"/>
                </a:solidFill>
                <a:latin typeface="Meiryo UI" panose="020B0604030504040204" pitchFamily="50" charset="-128"/>
                <a:ea typeface="Meiryo UI" panose="020B0604030504040204" pitchFamily="50" charset="-128"/>
              </a:rPr>
              <a:t>産業構造の地域差に留意</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必要。</a:t>
            </a:r>
            <a:r>
              <a:rPr kumimoji="1" lang="ja-JP" altLang="en-US" dirty="0" smtClean="0">
                <a:solidFill>
                  <a:schemeClr val="tx1"/>
                </a:solidFill>
                <a:latin typeface="Meiryo UI" panose="020B0604030504040204" pitchFamily="50" charset="-128"/>
                <a:ea typeface="Meiryo UI" panose="020B0604030504040204" pitchFamily="50" charset="-128"/>
              </a:rPr>
              <a:t>また、関連指標では、大阪は「</a:t>
            </a:r>
            <a:r>
              <a:rPr kumimoji="1" lang="zh-TW" altLang="en-US" dirty="0">
                <a:solidFill>
                  <a:schemeClr val="tx1"/>
                </a:solidFill>
                <a:latin typeface="Meiryo UI" panose="020B0604030504040204" pitchFamily="50" charset="-128"/>
                <a:ea typeface="Meiryo UI" panose="020B0604030504040204" pitchFamily="50" charset="-128"/>
              </a:rPr>
              <a:t>水浴場（開設前）水質</a:t>
            </a:r>
            <a:r>
              <a:rPr kumimoji="1" lang="ja-JP" altLang="en-US" dirty="0" smtClean="0">
                <a:solidFill>
                  <a:schemeClr val="tx1"/>
                </a:solidFill>
                <a:latin typeface="Meiryo UI" panose="020B0604030504040204" pitchFamily="50" charset="-128"/>
                <a:ea typeface="Meiryo UI" panose="020B0604030504040204" pitchFamily="50" charset="-128"/>
              </a:rPr>
              <a:t>」で順位が低いが、持続可能性の面では「</a:t>
            </a:r>
            <a:r>
              <a:rPr kumimoji="1" lang="ja-JP" altLang="en-US" dirty="0">
                <a:solidFill>
                  <a:schemeClr val="tx1"/>
                </a:solidFill>
                <a:latin typeface="Meiryo UI" panose="020B0604030504040204" pitchFamily="50" charset="-128"/>
                <a:ea typeface="Meiryo UI" panose="020B0604030504040204" pitchFamily="50" charset="-128"/>
              </a:rPr>
              <a:t>海面養殖業</a:t>
            </a:r>
            <a:r>
              <a:rPr kumimoji="1" lang="ja-JP" altLang="en-US" dirty="0" smtClean="0">
                <a:solidFill>
                  <a:schemeClr val="tx1"/>
                </a:solidFill>
                <a:latin typeface="Meiryo UI" panose="020B0604030504040204" pitchFamily="50" charset="-128"/>
                <a:ea typeface="Meiryo UI" panose="020B0604030504040204" pitchFamily="50" charset="-128"/>
              </a:rPr>
              <a:t>収獲量」が概ね増加傾向にある。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１４」</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。（「ゴール１２」に集約して取組む）</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62</a:t>
            </a:fld>
            <a:endParaRPr kumimoji="1" lang="ja-JP" altLang="en-US"/>
          </a:p>
        </p:txBody>
      </p:sp>
    </p:spTree>
    <p:extLst>
      <p:ext uri="{BB962C8B-B14F-4D97-AF65-F5344CB8AC3E}">
        <p14:creationId xmlns:p14="http://schemas.microsoft.com/office/powerpoint/2010/main" val="41289158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533400" indent="-533400"/>
            <a:r>
              <a:rPr kumimoji="1" lang="ja-JP" altLang="en-US" sz="1600" b="1" dirty="0" smtClean="0">
                <a:latin typeface="Meiryo UI" panose="020B0604030504040204" pitchFamily="50" charset="-128"/>
                <a:ea typeface="Meiryo UI" panose="020B0604030504040204" pitchFamily="50" charset="-128"/>
              </a:rPr>
              <a:t>ゴール</a:t>
            </a:r>
            <a:r>
              <a:rPr kumimoji="1" lang="en-US" altLang="ja-JP" sz="1600" b="1" dirty="0" smtClean="0">
                <a:latin typeface="Meiryo UI" panose="020B0604030504040204" pitchFamily="50" charset="-128"/>
                <a:ea typeface="Meiryo UI" panose="020B0604030504040204" pitchFamily="50" charset="-128"/>
              </a:rPr>
              <a:t>15</a:t>
            </a:r>
            <a:r>
              <a:rPr kumimoji="1" lang="ja-JP" altLang="en-US" sz="1600" b="1" dirty="0">
                <a:latin typeface="Meiryo UI" panose="020B0604030504040204" pitchFamily="50" charset="-128"/>
                <a:ea typeface="Meiryo UI" panose="020B0604030504040204" pitchFamily="50" charset="-128"/>
              </a:rPr>
              <a:t>　陸上生態系の保護、回復および持続可能な利用推進、森林の持続可能な管理</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endParaRPr>
          </a:p>
          <a:p>
            <a:pPr marL="533400" indent="-533400"/>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　　　　　　砂漠化</a:t>
            </a:r>
            <a:r>
              <a:rPr kumimoji="1" lang="ja-JP" altLang="en-US" sz="1600" b="1" dirty="0">
                <a:latin typeface="Meiryo UI" panose="020B0604030504040204" pitchFamily="50" charset="-128"/>
                <a:ea typeface="Meiryo UI" panose="020B0604030504040204" pitchFamily="50" charset="-128"/>
              </a:rPr>
              <a:t>への対処、土地劣化の阻止および逆転、ならびに生物多様性損失の阻止を</a:t>
            </a:r>
            <a:r>
              <a:rPr kumimoji="1" lang="ja-JP" altLang="en-US" sz="1600" b="1" dirty="0" smtClean="0">
                <a:latin typeface="Meiryo UI" panose="020B0604030504040204" pitchFamily="50" charset="-128"/>
                <a:ea typeface="Meiryo UI" panose="020B0604030504040204" pitchFamily="50" charset="-128"/>
              </a:rPr>
              <a:t>図る　</a:t>
            </a:r>
            <a:endParaRPr kumimoji="1" lang="en-US" altLang="ja-JP" sz="1600"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3981" y="698155"/>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236204" y="2684422"/>
          <a:ext cx="6052301" cy="3876715"/>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448936" y="4030382"/>
            <a:ext cx="5839568" cy="2676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1200" y="2278462"/>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045056" y="619231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3795826" y="6108404"/>
            <a:ext cx="85058" cy="3561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439200" y="3113073"/>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31.2</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978619" y="310795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39.7</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701622" y="311181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a:latin typeface="Meiryo UI" panose="020B0604030504040204" pitchFamily="50" charset="-128"/>
                <a:ea typeface="Meiryo UI" panose="020B0604030504040204" pitchFamily="50" charset="-128"/>
              </a:rPr>
              <a:t>43.6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4683" y="387871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044683" y="4652530"/>
            <a:ext cx="2587264" cy="1201217"/>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森林面積割合</a:t>
            </a:r>
          </a:p>
          <a:p>
            <a:pPr>
              <a:lnSpc>
                <a:spcPts val="1100"/>
              </a:lnSpc>
            </a:pPr>
            <a:r>
              <a:rPr kumimoji="1" lang="ja-JP" altLang="en-US" sz="800" dirty="0">
                <a:latin typeface="Meiryo UI" panose="020B0604030504040204" pitchFamily="50" charset="-128"/>
                <a:ea typeface="Meiryo UI" panose="020B0604030504040204" pitchFamily="50" charset="-128"/>
              </a:rPr>
              <a:t>〇　林業試験指導機関人員率</a:t>
            </a:r>
          </a:p>
          <a:p>
            <a:pPr>
              <a:lnSpc>
                <a:spcPts val="1100"/>
              </a:lnSpc>
            </a:pPr>
            <a:r>
              <a:rPr kumimoji="1" lang="ja-JP" altLang="en-US" sz="800" dirty="0">
                <a:latin typeface="Meiryo UI" panose="020B0604030504040204" pitchFamily="50" charset="-128"/>
                <a:ea typeface="Meiryo UI" panose="020B0604030504040204" pitchFamily="50" charset="-128"/>
              </a:rPr>
              <a:t>〇　耕作放棄地面積割合</a:t>
            </a:r>
          </a:p>
          <a:p>
            <a:pPr>
              <a:lnSpc>
                <a:spcPts val="1100"/>
              </a:lnSpc>
            </a:pPr>
            <a:r>
              <a:rPr kumimoji="1" lang="ja-JP" altLang="en-US" sz="800" dirty="0">
                <a:latin typeface="Meiryo UI" panose="020B0604030504040204" pitchFamily="50" charset="-128"/>
                <a:ea typeface="Meiryo UI" panose="020B0604030504040204" pitchFamily="50" charset="-128"/>
              </a:rPr>
              <a:t>〇　生物保全地域割合</a:t>
            </a:r>
          </a:p>
          <a:p>
            <a:pPr>
              <a:lnSpc>
                <a:spcPts val="1100"/>
              </a:lnSpc>
            </a:pPr>
            <a:r>
              <a:rPr kumimoji="1" lang="ja-JP" altLang="en-US" sz="800" dirty="0">
                <a:latin typeface="Meiryo UI" panose="020B0604030504040204" pitchFamily="50" charset="-128"/>
                <a:ea typeface="Meiryo UI" panose="020B0604030504040204" pitchFamily="50" charset="-128"/>
              </a:rPr>
              <a:t>〇　面積当たりの絶滅危惧種数</a:t>
            </a:r>
          </a:p>
          <a:p>
            <a:pPr>
              <a:lnSpc>
                <a:spcPts val="1100"/>
              </a:lnSpc>
            </a:pPr>
            <a:r>
              <a:rPr kumimoji="1" lang="ja-JP" altLang="en-US" sz="800" dirty="0">
                <a:latin typeface="Meiryo UI" panose="020B0604030504040204" pitchFamily="50" charset="-128"/>
                <a:ea typeface="Meiryo UI" panose="020B0604030504040204" pitchFamily="50" charset="-128"/>
              </a:rPr>
              <a:t>〇　生物多様性地域戦略に基づく計画の策定有無</a:t>
            </a:r>
          </a:p>
          <a:p>
            <a:pPr>
              <a:lnSpc>
                <a:spcPts val="11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3232" y="1021328"/>
            <a:ext cx="6639638" cy="1015663"/>
          </a:xfrm>
          <a:prstGeom prst="rect">
            <a:avLst/>
          </a:prstGeom>
          <a:noFill/>
        </p:spPr>
        <p:txBody>
          <a:bodyPr wrap="square" rtlCol="0">
            <a:spAutoFit/>
          </a:bodyPr>
          <a:lstStyle/>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生物</a:t>
            </a:r>
            <a:r>
              <a:rPr kumimoji="1" lang="ja-JP" altLang="ja-JP" sz="1200" dirty="0">
                <a:latin typeface="Meiryo UI" panose="020B0604030504040204" pitchFamily="50" charset="-128"/>
                <a:ea typeface="Meiryo UI" panose="020B0604030504040204" pitchFamily="50" charset="-128"/>
              </a:rPr>
              <a:t>多様性にとって重要な</a:t>
            </a:r>
            <a:r>
              <a:rPr kumimoji="1" lang="ja-JP" altLang="ja-JP" sz="1200" dirty="0" smtClean="0">
                <a:latin typeface="Meiryo UI" panose="020B0604030504040204" pitchFamily="50" charset="-128"/>
                <a:ea typeface="Meiryo UI" panose="020B0604030504040204" pitchFamily="50" charset="-128"/>
              </a:rPr>
              <a:t>陸上</a:t>
            </a:r>
            <a:r>
              <a:rPr kumimoji="1" lang="ja-JP" altLang="en-US" sz="1200" dirty="0" smtClean="0">
                <a:latin typeface="Meiryo UI" panose="020B0604030504040204" pitchFamily="50" charset="-128"/>
                <a:ea typeface="Meiryo UI" panose="020B0604030504040204" pitchFamily="50" charset="-128"/>
              </a:rPr>
              <a:t>のうち</a:t>
            </a:r>
            <a:r>
              <a:rPr kumimoji="1" lang="ja-JP" altLang="ja-JP" sz="1200" dirty="0" smtClean="0">
                <a:latin typeface="Meiryo UI" panose="020B0604030504040204" pitchFamily="50" charset="-128"/>
                <a:ea typeface="Meiryo UI" panose="020B0604030504040204" pitchFamily="50" charset="-128"/>
              </a:rPr>
              <a:t>保護</a:t>
            </a:r>
            <a:r>
              <a:rPr kumimoji="1" lang="ja-JP" altLang="en-US" sz="1200" dirty="0" smtClean="0">
                <a:latin typeface="Meiryo UI" panose="020B0604030504040204" pitchFamily="50" charset="-128"/>
                <a:ea typeface="Meiryo UI" panose="020B0604030504040204" pitchFamily="50" charset="-128"/>
              </a:rPr>
              <a:t>地域の</a:t>
            </a:r>
            <a:r>
              <a:rPr kumimoji="1" lang="ja-JP" altLang="ja-JP" sz="1200" dirty="0" smtClean="0">
                <a:latin typeface="Meiryo UI" panose="020B0604030504040204" pitchFamily="50" charset="-128"/>
                <a:ea typeface="Meiryo UI" panose="020B0604030504040204" pitchFamily="50" charset="-128"/>
              </a:rPr>
              <a:t>平均</a:t>
            </a:r>
            <a:r>
              <a:rPr kumimoji="1" lang="ja-JP" altLang="ja-JP" sz="1200" dirty="0">
                <a:latin typeface="Meiryo UI" panose="020B0604030504040204" pitchFamily="50" charset="-128"/>
                <a:ea typeface="Meiryo UI" panose="020B0604030504040204" pitchFamily="50" charset="-128"/>
              </a:rPr>
              <a:t>面積（％</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生物</a:t>
            </a:r>
            <a:r>
              <a:rPr kumimoji="1" lang="ja-JP" altLang="ja-JP" sz="1200" dirty="0">
                <a:latin typeface="Meiryo UI" panose="020B0604030504040204" pitchFamily="50" charset="-128"/>
                <a:ea typeface="Meiryo UI" panose="020B0604030504040204" pitchFamily="50" charset="-128"/>
              </a:rPr>
              <a:t>多様性にとって重要な淡水</a:t>
            </a:r>
            <a:r>
              <a:rPr kumimoji="1" lang="ja-JP" altLang="ja-JP" sz="1200" dirty="0" smtClean="0">
                <a:latin typeface="Meiryo UI" panose="020B0604030504040204" pitchFamily="50" charset="-128"/>
                <a:ea typeface="Meiryo UI" panose="020B0604030504040204" pitchFamily="50" charset="-128"/>
              </a:rPr>
              <a:t>地域</a:t>
            </a:r>
            <a:r>
              <a:rPr kumimoji="1" lang="ja-JP" altLang="en-US" sz="1200" dirty="0" smtClean="0">
                <a:latin typeface="Meiryo UI" panose="020B0604030504040204" pitchFamily="50" charset="-128"/>
                <a:ea typeface="Meiryo UI" panose="020B0604030504040204" pitchFamily="50" charset="-128"/>
              </a:rPr>
              <a:t>のうち</a:t>
            </a:r>
            <a:r>
              <a:rPr kumimoji="1" lang="ja-JP" altLang="ja-JP" sz="1200" dirty="0" smtClean="0">
                <a:latin typeface="Meiryo UI" panose="020B0604030504040204" pitchFamily="50" charset="-128"/>
                <a:ea typeface="Meiryo UI" panose="020B0604030504040204" pitchFamily="50" charset="-128"/>
              </a:rPr>
              <a:t>保護</a:t>
            </a:r>
            <a:r>
              <a:rPr kumimoji="1" lang="ja-JP" altLang="en-US" sz="1200" dirty="0" smtClean="0">
                <a:latin typeface="Meiryo UI" panose="020B0604030504040204" pitchFamily="50" charset="-128"/>
                <a:ea typeface="Meiryo UI" panose="020B0604030504040204" pitchFamily="50" charset="-128"/>
              </a:rPr>
              <a:t>地域の</a:t>
            </a:r>
            <a:r>
              <a:rPr kumimoji="1" lang="ja-JP" altLang="ja-JP" sz="1200" dirty="0" smtClean="0">
                <a:latin typeface="Meiryo UI" panose="020B0604030504040204" pitchFamily="50" charset="-128"/>
                <a:ea typeface="Meiryo UI" panose="020B0604030504040204" pitchFamily="50" charset="-128"/>
              </a:rPr>
              <a:t>平均</a:t>
            </a:r>
            <a:r>
              <a:rPr kumimoji="1" lang="ja-JP" altLang="ja-JP" sz="1200" dirty="0">
                <a:latin typeface="Meiryo UI" panose="020B0604030504040204" pitchFamily="50" charset="-128"/>
                <a:ea typeface="Meiryo UI" panose="020B0604030504040204" pitchFamily="50" charset="-128"/>
              </a:rPr>
              <a:t>面積（％</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レッドリスト（絶滅危惧種）</a:t>
            </a:r>
            <a:r>
              <a:rPr kumimoji="1" lang="ja-JP" altLang="ja-JP" sz="1200" dirty="0" smtClean="0">
                <a:latin typeface="Meiryo UI" panose="020B0604030504040204" pitchFamily="50" charset="-128"/>
                <a:ea typeface="Meiryo UI" panose="020B0604030504040204" pitchFamily="50" charset="-128"/>
              </a:rPr>
              <a:t>の</a:t>
            </a:r>
            <a:r>
              <a:rPr kumimoji="1" lang="ja-JP" altLang="ja-JP" sz="1200" dirty="0">
                <a:latin typeface="Meiryo UI" panose="020B0604030504040204" pitchFamily="50" charset="-128"/>
                <a:ea typeface="Meiryo UI" panose="020B0604030504040204" pitchFamily="50" charset="-128"/>
              </a:rPr>
              <a:t>生存</a:t>
            </a:r>
            <a:r>
              <a:rPr kumimoji="1" lang="ja-JP" altLang="ja-JP" sz="1200" dirty="0" smtClean="0">
                <a:latin typeface="Meiryo UI" panose="020B0604030504040204" pitchFamily="50" charset="-128"/>
                <a:ea typeface="Meiryo UI" panose="020B0604030504040204" pitchFamily="50" charset="-128"/>
              </a:rPr>
              <a:t>指数</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永久的な森林破壊</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５年間平均、</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輸入</a:t>
            </a:r>
            <a:r>
              <a:rPr kumimoji="1" lang="ja-JP" altLang="en-US" sz="1200" dirty="0" smtClean="0">
                <a:latin typeface="Meiryo UI" panose="020B0604030504040204" pitchFamily="50" charset="-128"/>
                <a:ea typeface="Meiryo UI" panose="020B0604030504040204" pitchFamily="50" charset="-128"/>
              </a:rPr>
              <a:t>による</a:t>
            </a:r>
            <a:r>
              <a:rPr kumimoji="1" lang="ja-JP" altLang="ja-JP" sz="1200" dirty="0" smtClean="0">
                <a:latin typeface="Meiryo UI" panose="020B0604030504040204" pitchFamily="50" charset="-128"/>
                <a:ea typeface="Meiryo UI" panose="020B0604030504040204" pitchFamily="50" charset="-128"/>
              </a:rPr>
              <a:t>生物多様性の脅威</a:t>
            </a:r>
            <a:r>
              <a:rPr kumimoji="1" lang="ja-JP" altLang="en-US" sz="1200" dirty="0" smtClean="0">
                <a:latin typeface="Meiryo UI" panose="020B0604030504040204" pitchFamily="50" charset="-128"/>
                <a:ea typeface="Meiryo UI" panose="020B0604030504040204" pitchFamily="50" charset="-128"/>
              </a:rPr>
              <a:t>にさらされている生物数</a:t>
            </a:r>
            <a:r>
              <a:rPr kumimoji="1" lang="ja-JP" altLang="ja-JP" sz="1200" dirty="0" smtClean="0">
                <a:latin typeface="Meiryo UI" panose="020B0604030504040204" pitchFamily="50" charset="-128"/>
                <a:ea typeface="Meiryo UI" panose="020B0604030504040204" pitchFamily="50" charset="-128"/>
              </a:rPr>
              <a:t>（人口</a:t>
            </a:r>
            <a:r>
              <a:rPr kumimoji="1" lang="en-US" altLang="ja-JP" sz="1200" dirty="0" smtClean="0">
                <a:latin typeface="Meiryo UI" panose="020B0604030504040204" pitchFamily="50" charset="-128"/>
                <a:ea typeface="Meiryo UI" panose="020B0604030504040204" pitchFamily="50" charset="-128"/>
              </a:rPr>
              <a:t>100</a:t>
            </a:r>
            <a:r>
              <a:rPr kumimoji="1" lang="ja-JP" altLang="ja-JP" sz="1200" dirty="0" smtClean="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30905" y="2841377"/>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56.0</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155373" y="693516"/>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63</a:t>
            </a:fld>
            <a:endParaRPr kumimoji="1" lang="ja-JP" altLang="en-US"/>
          </a:p>
        </p:txBody>
      </p:sp>
      <p:pic>
        <p:nvPicPr>
          <p:cNvPr id="28" name="図 27"/>
          <p:cNvPicPr>
            <a:picLocks noChangeAspect="1"/>
          </p:cNvPicPr>
          <p:nvPr/>
        </p:nvPicPr>
        <p:blipFill>
          <a:blip r:embed="rId3"/>
          <a:stretch>
            <a:fillRect/>
          </a:stretch>
        </p:blipFill>
        <p:spPr>
          <a:xfrm>
            <a:off x="8482664" y="776145"/>
            <a:ext cx="1070730" cy="1080000"/>
          </a:xfrm>
          <a:prstGeom prst="rect">
            <a:avLst/>
          </a:prstGeom>
        </p:spPr>
      </p:pic>
      <p:sp>
        <p:nvSpPr>
          <p:cNvPr id="33" name="テキスト ボックス 32"/>
          <p:cNvSpPr txBox="1"/>
          <p:nvPr/>
        </p:nvSpPr>
        <p:spPr>
          <a:xfrm>
            <a:off x="5308067" y="1348390"/>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94159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64</a:t>
            </a:fld>
            <a:endParaRPr kumimoji="1" lang="ja-JP" altLang="en-US"/>
          </a:p>
        </p:txBody>
      </p:sp>
      <p:grpSp>
        <p:nvGrpSpPr>
          <p:cNvPr id="12" name="グループ化 11"/>
          <p:cNvGrpSpPr/>
          <p:nvPr/>
        </p:nvGrpSpPr>
        <p:grpSpPr>
          <a:xfrm>
            <a:off x="6034399" y="5423164"/>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6" name="グラフ 15"/>
          <p:cNvGraphicFramePr>
            <a:graphicFrameLocks noGrp="1"/>
          </p:cNvGraphicFramePr>
          <p:nvPr>
            <p:extLst>
              <p:ext uri="{D42A27DB-BD31-4B8C-83A1-F6EECF244321}">
                <p14:modId xmlns:p14="http://schemas.microsoft.com/office/powerpoint/2010/main" val="737232264"/>
              </p:ext>
            </p:extLst>
          </p:nvPr>
        </p:nvGraphicFramePr>
        <p:xfrm>
          <a:off x="5843312" y="693457"/>
          <a:ext cx="3960000" cy="468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直線コネクタ 16"/>
          <p:cNvCxnSpPr/>
          <p:nvPr/>
        </p:nvCxnSpPr>
        <p:spPr>
          <a:xfrm>
            <a:off x="6200848" y="3033457"/>
            <a:ext cx="3602464" cy="14720"/>
          </a:xfrm>
          <a:prstGeom prst="line">
            <a:avLst/>
          </a:prstGeom>
          <a:ln w="50800" cmpd="thinThick">
            <a:prstDash val="dash"/>
          </a:ln>
        </p:spPr>
        <p:style>
          <a:lnRef idx="1">
            <a:schemeClr val="accent2"/>
          </a:lnRef>
          <a:fillRef idx="0">
            <a:schemeClr val="accent2"/>
          </a:fillRef>
          <a:effectRef idx="0">
            <a:schemeClr val="accent2"/>
          </a:effectRef>
          <a:fontRef idx="minor">
            <a:schemeClr val="tx1"/>
          </a:fontRef>
        </p:style>
      </p:cxnSp>
      <p:sp>
        <p:nvSpPr>
          <p:cNvPr id="18" name="テキスト ボックス 17"/>
          <p:cNvSpPr txBox="1"/>
          <p:nvPr/>
        </p:nvSpPr>
        <p:spPr>
          <a:xfrm>
            <a:off x="249510" y="641100"/>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84285" y="641099"/>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237000" y="5058648"/>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4033721312"/>
              </p:ext>
            </p:extLst>
          </p:nvPr>
        </p:nvGraphicFramePr>
        <p:xfrm>
          <a:off x="237600" y="1094221"/>
          <a:ext cx="5605712" cy="2988034"/>
        </p:xfrm>
        <a:graphic>
          <a:graphicData uri="http://schemas.openxmlformats.org/drawingml/2006/table">
            <a:tbl>
              <a:tblPr/>
              <a:tblGrid>
                <a:gridCol w="3795308">
                  <a:extLst>
                    <a:ext uri="{9D8B030D-6E8A-4147-A177-3AD203B41FA5}">
                      <a16:colId xmlns:a16="http://schemas.microsoft.com/office/drawing/2014/main" val="3316400015"/>
                    </a:ext>
                  </a:extLst>
                </a:gridCol>
                <a:gridCol w="468960">
                  <a:extLst>
                    <a:ext uri="{9D8B030D-6E8A-4147-A177-3AD203B41FA5}">
                      <a16:colId xmlns:a16="http://schemas.microsoft.com/office/drawing/2014/main" val="3083413321"/>
                    </a:ext>
                  </a:extLst>
                </a:gridCol>
                <a:gridCol w="468960">
                  <a:extLst>
                    <a:ext uri="{9D8B030D-6E8A-4147-A177-3AD203B41FA5}">
                      <a16:colId xmlns:a16="http://schemas.microsoft.com/office/drawing/2014/main" val="3942572432"/>
                    </a:ext>
                  </a:extLst>
                </a:gridCol>
                <a:gridCol w="468960">
                  <a:extLst>
                    <a:ext uri="{9D8B030D-6E8A-4147-A177-3AD203B41FA5}">
                      <a16:colId xmlns:a16="http://schemas.microsoft.com/office/drawing/2014/main" val="2068221624"/>
                    </a:ext>
                  </a:extLst>
                </a:gridCol>
                <a:gridCol w="403524">
                  <a:extLst>
                    <a:ext uri="{9D8B030D-6E8A-4147-A177-3AD203B41FA5}">
                      <a16:colId xmlns:a16="http://schemas.microsoft.com/office/drawing/2014/main" val="1837208760"/>
                    </a:ext>
                  </a:extLst>
                </a:gridCol>
              </a:tblGrid>
              <a:tr h="198044">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7386682"/>
                  </a:ext>
                </a:extLst>
              </a:tr>
              <a:tr h="3985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74273121"/>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①森林面積割合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森林面積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8394261"/>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②林業試験指導機関人員率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林業試験指導機関人員</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6857110"/>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③耕作放棄地面積割合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耕作放棄地面積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耕作面積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54741957"/>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④生物保全地域割合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鳥獣保護区面積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特別保護地区面積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特別保護指定区域面積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69320096"/>
                  </a:ext>
                </a:extLst>
              </a:tr>
              <a:tr h="3985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⑤面積当たりの絶滅危惧種数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絶滅危惧種数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面積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85658442"/>
                  </a:ext>
                </a:extLst>
              </a:tr>
              <a:tr h="3985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⑥生物多様性地域戦略に基づく計画の策定有無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15452174"/>
                  </a:ext>
                </a:extLst>
              </a:tr>
            </a:tbl>
          </a:graphicData>
        </a:graphic>
      </p:graphicFrame>
      <p:sp>
        <p:nvSpPr>
          <p:cNvPr id="21" name="テキスト ボックス 20"/>
          <p:cNvSpPr txBox="1"/>
          <p:nvPr/>
        </p:nvSpPr>
        <p:spPr>
          <a:xfrm>
            <a:off x="237000" y="4247229"/>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83384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5" name="グラフ 4"/>
          <p:cNvGraphicFramePr>
            <a:graphicFrameLocks/>
          </p:cNvGraphicFramePr>
          <p:nvPr>
            <p:extLst/>
          </p:nvPr>
        </p:nvGraphicFramePr>
        <p:xfrm>
          <a:off x="289637" y="4331384"/>
          <a:ext cx="4301585" cy="216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p:cNvCxnSpPr/>
          <p:nvPr/>
        </p:nvCxnSpPr>
        <p:spPr>
          <a:xfrm>
            <a:off x="522015" y="4986730"/>
            <a:ext cx="4001908" cy="1914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323042" y="6505771"/>
            <a:ext cx="2327851"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　「平成</a:t>
            </a:r>
            <a:r>
              <a:rPr kumimoji="1" lang="en-US" altLang="ja-JP" sz="800" dirty="0">
                <a:latin typeface="Meiryo UI" panose="020B0604030504040204" pitchFamily="50" charset="-128"/>
                <a:ea typeface="Meiryo UI" panose="020B0604030504040204" pitchFamily="50" charset="-128"/>
              </a:rPr>
              <a:t>27</a:t>
            </a:r>
            <a:r>
              <a:rPr kumimoji="1" lang="ja-JP" altLang="en-US" sz="800" dirty="0">
                <a:latin typeface="Meiryo UI" panose="020B0604030504040204" pitchFamily="50" charset="-128"/>
                <a:ea typeface="Meiryo UI" panose="020B0604030504040204" pitchFamily="50" charset="-128"/>
              </a:rPr>
              <a:t>年度</a:t>
            </a:r>
            <a:r>
              <a:rPr kumimoji="1" lang="ja-JP" altLang="en-US" sz="800" dirty="0" smtClean="0">
                <a:latin typeface="Meiryo UI" panose="020B0604030504040204" pitchFamily="50" charset="-128"/>
                <a:ea typeface="Meiryo UI" panose="020B0604030504040204" pitchFamily="50" charset="-128"/>
              </a:rPr>
              <a:t>農山村地域調査」</a:t>
            </a:r>
            <a:endParaRPr kumimoji="1" lang="en-US" altLang="ja-JP" sz="8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323042" y="4183477"/>
            <a:ext cx="1294641"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30.06ha</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056242" y="4196042"/>
            <a:ext cx="1145880"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34.82ha</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786583" y="4176532"/>
            <a:ext cx="1222736"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42.21ha</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37000" y="4089711"/>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ha/</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3595871" y="3941544"/>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61.45ha/</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73724" y="3713450"/>
            <a:ext cx="3153383" cy="271869"/>
          </a:xfrm>
          <a:prstGeom prst="rect">
            <a:avLst/>
          </a:prstGeom>
          <a:solidFill>
            <a:schemeClr val="bg1"/>
          </a:solidFill>
          <a:ln w="19050">
            <a:solidFill>
              <a:schemeClr val="tx1"/>
            </a:solidFill>
          </a:ln>
        </p:spPr>
        <p:txBody>
          <a:bodyPr wrap="square" rtlCol="0">
            <a:spAutoFit/>
          </a:bodyPr>
          <a:lstStyle/>
          <a:p>
            <a:pPr>
              <a:lnSpc>
                <a:spcPts val="1400"/>
              </a:lnSpc>
            </a:pPr>
            <a:r>
              <a:rPr lang="zh-TW" altLang="en-US" sz="1400" b="1" dirty="0" smtClean="0">
                <a:latin typeface="Meiryo UI" panose="020B0604030504040204" pitchFamily="50" charset="-128"/>
                <a:ea typeface="Meiryo UI" panose="020B0604030504040204" pitchFamily="50" charset="-128"/>
              </a:rPr>
              <a:t>森林面積割合</a:t>
            </a:r>
            <a:r>
              <a:rPr lang="en-US" altLang="zh-TW" sz="1400" b="1" dirty="0" smtClean="0">
                <a:latin typeface="Meiryo UI" panose="020B0604030504040204" pitchFamily="50" charset="-128"/>
                <a:ea typeface="Meiryo UI" panose="020B0604030504040204" pitchFamily="50" charset="-128"/>
              </a:rPr>
              <a:t>(</a:t>
            </a:r>
            <a:r>
              <a:rPr lang="zh-TW" altLang="en-US" sz="1400" b="1" dirty="0" smtClean="0">
                <a:latin typeface="Meiryo UI" panose="020B0604030504040204" pitchFamily="50" charset="-128"/>
                <a:ea typeface="Meiryo UI" panose="020B0604030504040204" pitchFamily="50" charset="-128"/>
              </a:rPr>
              <a:t>森林面積</a:t>
            </a:r>
            <a:r>
              <a:rPr lang="en-US" altLang="zh-TW" sz="1400" b="1" dirty="0" smtClean="0">
                <a:latin typeface="Meiryo UI" panose="020B0604030504040204" pitchFamily="50" charset="-128"/>
                <a:ea typeface="Meiryo UI" panose="020B0604030504040204" pitchFamily="50" charset="-128"/>
              </a:rPr>
              <a:t>/</a:t>
            </a:r>
            <a:r>
              <a:rPr lang="zh-TW" altLang="en-US" sz="1400" b="1" dirty="0" smtClean="0">
                <a:latin typeface="Meiryo UI" panose="020B0604030504040204" pitchFamily="50" charset="-128"/>
                <a:ea typeface="Meiryo UI" panose="020B0604030504040204" pitchFamily="50" charset="-128"/>
              </a:rPr>
              <a:t>面積</a:t>
            </a:r>
            <a:r>
              <a:rPr lang="en-US" altLang="zh-TW" sz="1400" b="1" dirty="0" smtClean="0"/>
              <a:t>)</a:t>
            </a:r>
            <a:endParaRPr lang="zh-TW" altLang="en-US" sz="1400" b="1" dirty="0" smtClean="0"/>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65</a:t>
            </a:fld>
            <a:endParaRPr kumimoji="1" lang="ja-JP" altLang="en-US"/>
          </a:p>
        </p:txBody>
      </p:sp>
      <p:sp>
        <p:nvSpPr>
          <p:cNvPr id="26" name="テキスト ボックス 25"/>
          <p:cNvSpPr txBox="1"/>
          <p:nvPr/>
        </p:nvSpPr>
        <p:spPr>
          <a:xfrm>
            <a:off x="273723" y="541631"/>
            <a:ext cx="446570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Meiryo UI" panose="020B0604030504040204" pitchFamily="50" charset="-128"/>
                <a:ea typeface="Meiryo UI" panose="020B0604030504040204" pitchFamily="50" charset="-128"/>
              </a:rPr>
              <a:t>耕作放棄地</a:t>
            </a:r>
            <a:r>
              <a:rPr lang="ja-JP" altLang="en-US" sz="1400" b="1" dirty="0">
                <a:latin typeface="Meiryo UI" panose="020B0604030504040204" pitchFamily="50" charset="-128"/>
                <a:ea typeface="Meiryo UI" panose="020B0604030504040204" pitchFamily="50" charset="-128"/>
              </a:rPr>
              <a:t>率</a:t>
            </a:r>
            <a:endParaRPr lang="zh-TW" altLang="en-US" sz="1400" b="1" dirty="0" smtClean="0">
              <a:latin typeface="Meiryo UI" panose="020B0604030504040204" pitchFamily="50" charset="-128"/>
              <a:ea typeface="Meiryo UI" panose="020B0604030504040204" pitchFamily="50" charset="-128"/>
            </a:endParaRPr>
          </a:p>
        </p:txBody>
      </p:sp>
      <p:graphicFrame>
        <p:nvGraphicFramePr>
          <p:cNvPr id="27" name="グラフ 26"/>
          <p:cNvGraphicFramePr>
            <a:graphicFrameLocks/>
          </p:cNvGraphicFramePr>
          <p:nvPr>
            <p:extLst/>
          </p:nvPr>
        </p:nvGraphicFramePr>
        <p:xfrm>
          <a:off x="237000" y="1129474"/>
          <a:ext cx="4572000" cy="2268000"/>
        </p:xfrm>
        <a:graphic>
          <a:graphicData uri="http://schemas.openxmlformats.org/drawingml/2006/chart">
            <c:chart xmlns:c="http://schemas.openxmlformats.org/drawingml/2006/chart" xmlns:r="http://schemas.openxmlformats.org/officeDocument/2006/relationships" r:id="rId3"/>
          </a:graphicData>
        </a:graphic>
      </p:graphicFrame>
      <p:sp>
        <p:nvSpPr>
          <p:cNvPr id="28" name="テキスト ボックス 27"/>
          <p:cNvSpPr txBox="1"/>
          <p:nvPr/>
        </p:nvSpPr>
        <p:spPr>
          <a:xfrm>
            <a:off x="2332970" y="981803"/>
            <a:ext cx="1294641"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16.5</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196797" y="979854"/>
            <a:ext cx="1145880"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854567" y="989372"/>
            <a:ext cx="1222736"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14.9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737523" y="2075984"/>
            <a:ext cx="4001908" cy="1914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605658" y="979924"/>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245281" y="3526857"/>
            <a:ext cx="181566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　「</a:t>
            </a:r>
            <a:r>
              <a:rPr kumimoji="1" lang="ja-JP" altLang="en-US" sz="800" dirty="0">
                <a:latin typeface="Meiryo UI" panose="020B0604030504040204" pitchFamily="50" charset="-128"/>
                <a:ea typeface="Meiryo UI" panose="020B0604030504040204" pitchFamily="50" charset="-128"/>
              </a:rPr>
              <a:t>農林業センサス</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70980" y="3210157"/>
            <a:ext cx="4848040" cy="369332"/>
          </a:xfrm>
          <a:prstGeom prst="rect">
            <a:avLst/>
          </a:prstGeom>
        </p:spPr>
        <p:txBody>
          <a:bodyPr wrap="square">
            <a:spAutoFit/>
          </a:bodyPr>
          <a:lstStyle/>
          <a:p>
            <a:r>
              <a:rPr lang="ja-JP" altLang="en-US" sz="600" dirty="0" smtClean="0">
                <a:latin typeface="Meiryo UI" panose="020B0604030504040204" pitchFamily="50" charset="-128"/>
                <a:ea typeface="Meiryo UI" panose="020B0604030504040204" pitchFamily="50" charset="-128"/>
              </a:rPr>
              <a:t>耕作放棄地</a:t>
            </a:r>
            <a:endParaRPr lang="en-US" altLang="ja-JP" sz="600" dirty="0" smtClean="0">
              <a:latin typeface="Meiryo UI" panose="020B0604030504040204" pitchFamily="50" charset="-128"/>
              <a:ea typeface="Meiryo UI" panose="020B0604030504040204" pitchFamily="50" charset="-128"/>
            </a:endParaRPr>
          </a:p>
          <a:p>
            <a:r>
              <a:rPr lang="ja-JP" altLang="en-US" sz="600" dirty="0" smtClean="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総農家の耕作放棄地面積＋土地持ち非農家の耕作放棄地面積）</a:t>
            </a: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（総農家の経営耕地面積＋総農家の耕作放棄地面積＋土地持ち非農家の耕作放棄地面積）</a:t>
            </a:r>
            <a:endParaRPr lang="zh-TW" altLang="en-US" sz="600" dirty="0">
              <a:latin typeface="Meiryo UI" panose="020B0604030504040204" pitchFamily="50" charset="-128"/>
              <a:ea typeface="Meiryo UI" panose="020B0604030504040204" pitchFamily="50" charset="-128"/>
            </a:endParaRPr>
          </a:p>
        </p:txBody>
      </p:sp>
      <p:graphicFrame>
        <p:nvGraphicFramePr>
          <p:cNvPr id="36" name="グラフ 35"/>
          <p:cNvGraphicFramePr>
            <a:graphicFrameLocks/>
          </p:cNvGraphicFramePr>
          <p:nvPr>
            <p:extLst/>
          </p:nvPr>
        </p:nvGraphicFramePr>
        <p:xfrm>
          <a:off x="5127349" y="951557"/>
          <a:ext cx="432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37" name="テキスト ボックス 36"/>
          <p:cNvSpPr txBox="1"/>
          <p:nvPr/>
        </p:nvSpPr>
        <p:spPr>
          <a:xfrm>
            <a:off x="5127349" y="544102"/>
            <a:ext cx="446570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Meiryo UI" panose="020B0604030504040204" pitchFamily="50" charset="-128"/>
                <a:ea typeface="Meiryo UI" panose="020B0604030504040204" pitchFamily="50" charset="-128"/>
              </a:rPr>
              <a:t>大阪の</a:t>
            </a:r>
            <a:r>
              <a:rPr lang="ja-JP" altLang="en-US" sz="1400" b="1" dirty="0">
                <a:latin typeface="Meiryo UI" panose="020B0604030504040204" pitchFamily="50" charset="-128"/>
                <a:ea typeface="Meiryo UI" panose="020B0604030504040204" pitchFamily="50" charset="-128"/>
              </a:rPr>
              <a:t>耕</a:t>
            </a:r>
            <a:r>
              <a:rPr lang="ja-JP" altLang="en-US" sz="1400" b="1" dirty="0" smtClean="0">
                <a:latin typeface="Meiryo UI" panose="020B0604030504040204" pitchFamily="50" charset="-128"/>
                <a:ea typeface="Meiryo UI" panose="020B0604030504040204" pitchFamily="50" charset="-128"/>
              </a:rPr>
              <a:t>作放棄地率の推移</a:t>
            </a:r>
            <a:endParaRPr lang="en-US" altLang="ja-JP" sz="1400" b="1"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8135251" y="3428950"/>
            <a:ext cx="181566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　「</a:t>
            </a:r>
            <a:r>
              <a:rPr kumimoji="1" lang="ja-JP" altLang="en-US" sz="800" dirty="0">
                <a:latin typeface="Meiryo UI" panose="020B0604030504040204" pitchFamily="50" charset="-128"/>
                <a:ea typeface="Meiryo UI" panose="020B0604030504040204" pitchFamily="50" charset="-128"/>
              </a:rPr>
              <a:t>農林業センサス</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9" name="正方形/長方形 38"/>
          <p:cNvSpPr/>
          <p:nvPr/>
        </p:nvSpPr>
        <p:spPr>
          <a:xfrm>
            <a:off x="5060950" y="3112250"/>
            <a:ext cx="4848040" cy="369332"/>
          </a:xfrm>
          <a:prstGeom prst="rect">
            <a:avLst/>
          </a:prstGeom>
        </p:spPr>
        <p:txBody>
          <a:bodyPr wrap="square">
            <a:spAutoFit/>
          </a:bodyPr>
          <a:lstStyle/>
          <a:p>
            <a:r>
              <a:rPr lang="ja-JP" altLang="en-US" sz="600" dirty="0" smtClean="0">
                <a:latin typeface="Meiryo UI" panose="020B0604030504040204" pitchFamily="50" charset="-128"/>
                <a:ea typeface="Meiryo UI" panose="020B0604030504040204" pitchFamily="50" charset="-128"/>
              </a:rPr>
              <a:t>耕作放棄地</a:t>
            </a:r>
            <a:endParaRPr lang="en-US" altLang="ja-JP" sz="600" dirty="0" smtClean="0">
              <a:latin typeface="Meiryo UI" panose="020B0604030504040204" pitchFamily="50" charset="-128"/>
              <a:ea typeface="Meiryo UI" panose="020B0604030504040204" pitchFamily="50" charset="-128"/>
            </a:endParaRPr>
          </a:p>
          <a:p>
            <a:r>
              <a:rPr lang="ja-JP" altLang="en-US" sz="600" dirty="0" smtClean="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総農家の耕作放棄地面積＋土地持ち非農家の耕作放棄地面積）</a:t>
            </a: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（総農家の経営耕地面積＋総農家の耕作放棄地面積＋土地持ち非農家の耕作放棄地面積）</a:t>
            </a:r>
            <a:endParaRPr lang="zh-TW" altLang="en-US" sz="600" dirty="0">
              <a:latin typeface="Meiryo UI" panose="020B0604030504040204" pitchFamily="50" charset="-128"/>
              <a:ea typeface="Meiryo UI" panose="020B0604030504040204" pitchFamily="50" charset="-128"/>
            </a:endParaRPr>
          </a:p>
        </p:txBody>
      </p:sp>
      <p:sp>
        <p:nvSpPr>
          <p:cNvPr id="40" name="下矢印 39"/>
          <p:cNvSpPr/>
          <p:nvPr/>
        </p:nvSpPr>
        <p:spPr>
          <a:xfrm rot="16200000">
            <a:off x="7507771" y="87073"/>
            <a:ext cx="178057" cy="2866570"/>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213769" y="1586950"/>
            <a:ext cx="2695476" cy="246221"/>
          </a:xfrm>
          <a:prstGeom prst="rect">
            <a:avLst/>
          </a:prstGeom>
          <a:noFill/>
        </p:spPr>
        <p:txBody>
          <a:bodyPr wrap="square" rtlCol="0">
            <a:spAutoFit/>
          </a:bodyPr>
          <a:lstStyle/>
          <a:p>
            <a:pPr algn="ctr">
              <a:lnSpc>
                <a:spcPts val="1200"/>
              </a:lnSpc>
            </a:pPr>
            <a:r>
              <a:rPr kumimoji="1" lang="ja-JP" altLang="en-US" sz="1050" dirty="0" smtClean="0">
                <a:latin typeface="Meiryo UI" panose="020B0604030504040204" pitchFamily="50" charset="-128"/>
                <a:ea typeface="Meiryo UI" panose="020B0604030504040204" pitchFamily="50" charset="-128"/>
              </a:rPr>
              <a:t>概ね横ばいで推移</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75884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１５」</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500563"/>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ゴール１５」</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して改善が必要なゴール</a:t>
            </a:r>
            <a:r>
              <a:rPr kumimoji="1" lang="ja-JP" altLang="en-US" dirty="0" smtClean="0">
                <a:solidFill>
                  <a:schemeClr val="tx1"/>
                </a:solidFill>
                <a:latin typeface="Meiryo UI" panose="020B0604030504040204" pitchFamily="50" charset="-128"/>
                <a:ea typeface="Meiryo UI" panose="020B0604030504040204" pitchFamily="50" charset="-128"/>
              </a:rPr>
              <a:t>であるが、</a:t>
            </a:r>
            <a:r>
              <a:rPr kumimoji="1" lang="ja-JP" altLang="en-US" b="1" u="sng" dirty="0" smtClean="0">
                <a:solidFill>
                  <a:schemeClr val="tx1"/>
                </a:solidFill>
                <a:latin typeface="Meiryo UI" panose="020B0604030504040204" pitchFamily="50" charset="-128"/>
                <a:ea typeface="Meiryo UI" panose="020B0604030504040204" pitchFamily="50" charset="-128"/>
              </a:rPr>
              <a:t>「生物多様性にとって重要な陸上のうち保護地域の平均面積」や、「生物多様性にとって重要な淡水地域のうち保護地域の面積割合」、「永久的な森林破壊」など、改善が認められる個別指標の割合が高い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a:t>
            </a:r>
            <a:r>
              <a:rPr kumimoji="1" lang="ja-JP" altLang="en-US" dirty="0" smtClean="0">
                <a:solidFill>
                  <a:schemeClr val="tx1"/>
                </a:solidFill>
                <a:latin typeface="Meiryo UI" panose="020B0604030504040204" pitchFamily="50" charset="-128"/>
                <a:ea typeface="Meiryo UI" panose="020B0604030504040204" pitchFamily="50" charset="-128"/>
              </a:rPr>
              <a:t>が、個別指標について厳しい評価となっている「耕作放棄地面積割合」は</a:t>
            </a:r>
            <a:r>
              <a:rPr kumimoji="1" lang="ja-JP" altLang="en-US" b="1" u="sng" dirty="0" smtClean="0">
                <a:solidFill>
                  <a:schemeClr val="tx1"/>
                </a:solidFill>
                <a:latin typeface="Meiryo UI" panose="020B0604030504040204" pitchFamily="50" charset="-128"/>
                <a:ea typeface="Meiryo UI" panose="020B0604030504040204" pitchFamily="50" charset="-128"/>
              </a:rPr>
              <a:t>地理条件や自然条件の</a:t>
            </a:r>
            <a:r>
              <a:rPr kumimoji="1" lang="ja-JP" altLang="en-US" b="1" u="sng" dirty="0">
                <a:solidFill>
                  <a:schemeClr val="tx1"/>
                </a:solidFill>
                <a:latin typeface="Meiryo UI" panose="020B0604030504040204" pitchFamily="50" charset="-128"/>
                <a:ea typeface="Meiryo UI" panose="020B0604030504040204" pitchFamily="50" charset="-128"/>
              </a:rPr>
              <a:t>地域差に留意する必要</a:t>
            </a:r>
            <a:r>
              <a:rPr kumimoji="1" lang="ja-JP" altLang="en-US" dirty="0">
                <a:solidFill>
                  <a:schemeClr val="tx1"/>
                </a:solidFill>
                <a:latin typeface="Meiryo UI" panose="020B0604030504040204" pitchFamily="50" charset="-128"/>
                <a:ea typeface="Meiryo UI" panose="020B0604030504040204" pitchFamily="50" charset="-128"/>
              </a:rPr>
              <a:t>。 </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１５」は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 （「ゴール１２」に集約して取組む）</a:t>
            </a: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66</a:t>
            </a:fld>
            <a:endParaRPr kumimoji="1" lang="ja-JP" altLang="en-US"/>
          </a:p>
        </p:txBody>
      </p:sp>
    </p:spTree>
    <p:extLst>
      <p:ext uri="{BB962C8B-B14F-4D97-AF65-F5344CB8AC3E}">
        <p14:creationId xmlns:p14="http://schemas.microsoft.com/office/powerpoint/2010/main" val="22366007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533400" indent="-533400"/>
            <a:r>
              <a:rPr kumimoji="1" lang="ja-JP" altLang="en-US" sz="1600" b="1" dirty="0" smtClean="0">
                <a:latin typeface="Meiryo UI" panose="020B0604030504040204" pitchFamily="50" charset="-128"/>
                <a:ea typeface="Meiryo UI" panose="020B0604030504040204" pitchFamily="50" charset="-128"/>
              </a:rPr>
              <a:t>ゴール</a:t>
            </a:r>
            <a:r>
              <a:rPr kumimoji="1" lang="en-US" altLang="ja-JP" sz="1600" b="1" dirty="0" smtClean="0">
                <a:latin typeface="Meiryo UI" panose="020B0604030504040204" pitchFamily="50" charset="-128"/>
                <a:ea typeface="Meiryo UI" panose="020B0604030504040204" pitchFamily="50" charset="-128"/>
              </a:rPr>
              <a:t>16</a:t>
            </a:r>
            <a:r>
              <a:rPr kumimoji="1" lang="ja-JP" altLang="en-US" sz="1600" b="1" dirty="0">
                <a:latin typeface="Meiryo UI" panose="020B0604030504040204" pitchFamily="50" charset="-128"/>
                <a:ea typeface="Meiryo UI" panose="020B0604030504040204" pitchFamily="50" charset="-128"/>
              </a:rPr>
              <a:t>　持続可能な開発に向けて平和で包摂的な社会を推進し、すべての人々に司法へ</a:t>
            </a:r>
            <a:r>
              <a:rPr kumimoji="1" lang="ja-JP" altLang="en-US" sz="1600" b="1" dirty="0" smtClean="0">
                <a:latin typeface="Meiryo UI" panose="020B0604030504040204" pitchFamily="50" charset="-128"/>
                <a:ea typeface="Meiryo UI" panose="020B0604030504040204" pitchFamily="50" charset="-128"/>
              </a:rPr>
              <a:t>のアクセスを</a:t>
            </a:r>
            <a:endParaRPr kumimoji="1" lang="en-US" altLang="ja-JP" sz="1600" b="1" dirty="0" smtClean="0">
              <a:latin typeface="Meiryo UI" panose="020B0604030504040204" pitchFamily="50" charset="-128"/>
              <a:ea typeface="Meiryo UI" panose="020B0604030504040204" pitchFamily="50" charset="-128"/>
            </a:endParaRPr>
          </a:p>
          <a:p>
            <a:pPr marL="533400" indent="-533400"/>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　　　　　　提供</a:t>
            </a:r>
            <a:r>
              <a:rPr kumimoji="1" lang="ja-JP" altLang="en-US" sz="1600" b="1" dirty="0">
                <a:latin typeface="Meiryo UI" panose="020B0604030504040204" pitchFamily="50" charset="-128"/>
                <a:ea typeface="Meiryo UI" panose="020B0604030504040204" pitchFamily="50" charset="-128"/>
              </a:rPr>
              <a:t>するとともに、あらゆるレベルにおいて効果的で責任ある包摂的な制度を構築</a:t>
            </a:r>
            <a:r>
              <a:rPr kumimoji="1" lang="ja-JP" altLang="en-US" sz="1600" b="1" dirty="0" smtClean="0">
                <a:latin typeface="Meiryo UI" panose="020B0604030504040204" pitchFamily="50" charset="-128"/>
                <a:ea typeface="Meiryo UI" panose="020B0604030504040204" pitchFamily="50" charset="-128"/>
              </a:rPr>
              <a:t>する　</a:t>
            </a:r>
            <a:endParaRPr kumimoji="1" lang="en-US" altLang="ja-JP" sz="1600"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3481" y="988001"/>
            <a:ext cx="5355620" cy="1200329"/>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殺人</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夜間</a:t>
            </a:r>
            <a:r>
              <a:rPr kumimoji="1" lang="ja-JP" altLang="ja-JP" sz="1200" dirty="0">
                <a:latin typeface="Meiryo UI" panose="020B0604030504040204" pitchFamily="50" charset="-128"/>
                <a:ea typeface="Meiryo UI" panose="020B0604030504040204" pitchFamily="50" charset="-128"/>
              </a:rPr>
              <a:t>に一人で歩いて</a:t>
            </a:r>
            <a:r>
              <a:rPr kumimoji="1" lang="ja-JP" altLang="ja-JP" sz="1200" dirty="0" smtClean="0">
                <a:latin typeface="Meiryo UI" panose="020B0604030504040204" pitchFamily="50" charset="-128"/>
                <a:ea typeface="Meiryo UI" panose="020B0604030504040204" pitchFamily="50" charset="-128"/>
              </a:rPr>
              <a:t>安全と</a:t>
            </a:r>
            <a:r>
              <a:rPr kumimoji="1" lang="ja-JP" altLang="ja-JP" sz="1200" dirty="0">
                <a:latin typeface="Meiryo UI" panose="020B0604030504040204" pitchFamily="50" charset="-128"/>
                <a:ea typeface="Meiryo UI" panose="020B0604030504040204" pitchFamily="50" charset="-128"/>
              </a:rPr>
              <a:t>感じている人口（％</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児童</a:t>
            </a:r>
            <a:r>
              <a:rPr kumimoji="1" lang="ja-JP" altLang="ja-JP" sz="1200" dirty="0">
                <a:latin typeface="Meiryo UI" panose="020B0604030504040204" pitchFamily="50" charset="-128"/>
                <a:ea typeface="Meiryo UI" panose="020B0604030504040204" pitchFamily="50" charset="-128"/>
              </a:rPr>
              <a:t>労働に関わっている</a:t>
            </a:r>
            <a:r>
              <a:rPr kumimoji="1" lang="en-US" altLang="ja-JP" sz="1200" dirty="0">
                <a:latin typeface="Meiryo UI" panose="020B0604030504040204" pitchFamily="50" charset="-128"/>
                <a:ea typeface="Meiryo UI" panose="020B0604030504040204" pitchFamily="50" charset="-128"/>
              </a:rPr>
              <a:t>5〜14</a:t>
            </a:r>
            <a:r>
              <a:rPr kumimoji="1" lang="ja-JP" altLang="ja-JP" sz="1200" dirty="0">
                <a:latin typeface="Meiryo UI" panose="020B0604030504040204" pitchFamily="50" charset="-128"/>
                <a:ea typeface="Meiryo UI" panose="020B0604030504040204" pitchFamily="50" charset="-128"/>
              </a:rPr>
              <a:t>歳の子供（％</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刑務所</a:t>
            </a:r>
            <a:r>
              <a:rPr kumimoji="1" lang="ja-JP" altLang="ja-JP" sz="1200" dirty="0">
                <a:latin typeface="Meiryo UI" panose="020B0604030504040204" pitchFamily="50" charset="-128"/>
                <a:ea typeface="Meiryo UI" panose="020B0604030504040204" pitchFamily="50" charset="-128"/>
              </a:rPr>
              <a:t>人口（人口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報道の自由度（</a:t>
            </a:r>
            <a:r>
              <a:rPr lang="en-US" altLang="ja-JP" sz="1200" dirty="0" smtClean="0">
                <a:latin typeface="Meiryo UI" panose="020B0604030504040204" pitchFamily="50" charset="-128"/>
                <a:ea typeface="Meiryo UI" panose="020B0604030504040204" pitchFamily="50" charset="-128"/>
              </a:rPr>
              <a:t>0-100</a:t>
            </a:r>
            <a:r>
              <a:rPr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公的機関</a:t>
            </a:r>
            <a:r>
              <a:rPr kumimoji="1" lang="ja-JP" altLang="en-US" sz="1200" dirty="0" smtClean="0">
                <a:latin typeface="Meiryo UI" panose="020B0604030504040204" pitchFamily="50" charset="-128"/>
                <a:ea typeface="Meiryo UI" panose="020B0604030504040204" pitchFamily="50" charset="-128"/>
              </a:rPr>
              <a:t>によ</a:t>
            </a:r>
            <a:r>
              <a:rPr kumimoji="1" lang="ja-JP" altLang="en-US" sz="1200" dirty="0">
                <a:latin typeface="Meiryo UI" panose="020B0604030504040204" pitchFamily="50" charset="-128"/>
                <a:ea typeface="Meiryo UI" panose="020B0604030504040204" pitchFamily="50" charset="-128"/>
              </a:rPr>
              <a:t>る</a:t>
            </a:r>
            <a:r>
              <a:rPr kumimoji="1" lang="ja-JP" altLang="ja-JP" sz="1200" dirty="0" smtClean="0">
                <a:latin typeface="Meiryo UI" panose="020B0604030504040204" pitchFamily="50" charset="-128"/>
                <a:ea typeface="Meiryo UI" panose="020B0604030504040204" pitchFamily="50" charset="-128"/>
              </a:rPr>
              <a:t>出生登録</a:t>
            </a:r>
            <a:r>
              <a:rPr kumimoji="1" lang="ja-JP" altLang="en-US" sz="1200" dirty="0" smtClean="0">
                <a:latin typeface="Meiryo UI" panose="020B0604030504040204" pitchFamily="50" charset="-128"/>
                <a:ea typeface="Meiryo UI" panose="020B0604030504040204" pitchFamily="50" charset="-128"/>
              </a:rPr>
              <a:t>された</a:t>
            </a:r>
            <a:r>
              <a:rPr kumimoji="1" lang="en-US" altLang="ja-JP" sz="1200" dirty="0" smtClean="0">
                <a:latin typeface="Meiryo UI" panose="020B0604030504040204" pitchFamily="50" charset="-128"/>
                <a:ea typeface="Meiryo UI" panose="020B0604030504040204" pitchFamily="50" charset="-128"/>
              </a:rPr>
              <a:t>5</a:t>
            </a:r>
            <a:r>
              <a:rPr kumimoji="1" lang="ja-JP" altLang="ja-JP" sz="1200" dirty="0">
                <a:latin typeface="Meiryo UI" panose="020B0604030504040204" pitchFamily="50" charset="-128"/>
                <a:ea typeface="Meiryo UI" panose="020B0604030504040204" pitchFamily="50" charset="-128"/>
              </a:rPr>
              <a:t>歳未満の</a:t>
            </a:r>
            <a:r>
              <a:rPr kumimoji="1" lang="ja-JP" altLang="ja-JP" sz="1200" dirty="0" smtClean="0">
                <a:latin typeface="Meiryo UI" panose="020B0604030504040204" pitchFamily="50" charset="-128"/>
                <a:ea typeface="Meiryo UI" panose="020B0604030504040204" pitchFamily="50" charset="-128"/>
              </a:rPr>
              <a:t>子供</a:t>
            </a:r>
            <a:r>
              <a:rPr kumimoji="1" lang="ja-JP" altLang="en-US" sz="1200" dirty="0" smtClean="0">
                <a:latin typeface="Meiryo UI" panose="020B0604030504040204" pitchFamily="50" charset="-128"/>
                <a:ea typeface="Meiryo UI" panose="020B0604030504040204" pitchFamily="50" charset="-128"/>
              </a:rPr>
              <a:t>の割合</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等</a:t>
            </a:r>
            <a:endParaRPr lang="ja-JP" altLang="ja-JP"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72" y="2337157"/>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19353" y="699854"/>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312395" y="2680158"/>
          <a:ext cx="5919537" cy="3880980"/>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759430" y="4222825"/>
            <a:ext cx="547250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199738" y="618311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3794005" y="6125676"/>
            <a:ext cx="89939" cy="3149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575625" y="2854214"/>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D</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18.6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118030" y="2853212"/>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46.7</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860643" y="2850140"/>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70.0</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4683" y="3164337"/>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148605" y="3666658"/>
            <a:ext cx="2683147" cy="232973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人口あたりの殺人認知件数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人口あたりのわいせつ罪認知件数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人口あたりの刑法犯認知件数</a:t>
            </a:r>
          </a:p>
          <a:p>
            <a:pPr>
              <a:lnSpc>
                <a:spcPts val="11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歳未満人口あたりの児童虐待相談の対応件数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人口あたりの略奪誘拐罪・人身売買の認知件数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歳未満あたりの児童虐待相談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性的虐待</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の対応</a:t>
            </a:r>
            <a:r>
              <a:rPr kumimoji="1" lang="ja-JP" altLang="en-US" sz="800" dirty="0" smtClean="0">
                <a:latin typeface="Meiryo UI" panose="020B0604030504040204" pitchFamily="50" charset="-128"/>
                <a:ea typeface="Meiryo UI" panose="020B0604030504040204" pitchFamily="50" charset="-128"/>
              </a:rPr>
              <a:t>件数  </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児童虐待相談</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性的虐待</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の対応件数</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歳未満人口</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人口あたりの粗防犯の認知件数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人口あたりの組織的な犯罪の処罰及び犯罪収益の</a:t>
            </a:r>
            <a:r>
              <a:rPr kumimoji="1" lang="ja-JP" altLang="en-US" sz="800" dirty="0" smtClean="0">
                <a:latin typeface="Meiryo UI" panose="020B0604030504040204" pitchFamily="50" charset="-128"/>
                <a:ea typeface="Meiryo UI" panose="020B0604030504040204" pitchFamily="50" charset="-128"/>
              </a:rPr>
              <a:t>規制    </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に</a:t>
            </a:r>
            <a:r>
              <a:rPr kumimoji="1" lang="ja-JP" altLang="en-US" sz="800" dirty="0">
                <a:latin typeface="Meiryo UI" panose="020B0604030504040204" pitchFamily="50" charset="-128"/>
                <a:ea typeface="Meiryo UI" panose="020B0604030504040204" pitchFamily="50" charset="-128"/>
              </a:rPr>
              <a:t>関する法律の認知件数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人口あたりの賄賂罪の認知件数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都道府県議会の女性の割合</a:t>
            </a:r>
          </a:p>
          <a:p>
            <a:pPr>
              <a:lnSpc>
                <a:spcPts val="11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歳未満人口割合</a:t>
            </a:r>
          </a:p>
          <a:p>
            <a:pPr>
              <a:lnSpc>
                <a:spcPts val="1100"/>
              </a:lnSpc>
            </a:pPr>
            <a:endParaRPr kumimoji="1" lang="ja-JP" altLang="en-US" sz="800" dirty="0">
              <a:latin typeface="Meiryo UI" panose="020B0604030504040204" pitchFamily="50" charset="-128"/>
              <a:ea typeface="Meiryo UI" panose="020B0604030504040204" pitchFamily="50" charset="-128"/>
            </a:endParaRPr>
          </a:p>
          <a:p>
            <a:pPr>
              <a:lnSpc>
                <a:spcPts val="11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290607" y="2680158"/>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51.2</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14784" y="69846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67</a:t>
            </a:fld>
            <a:endParaRPr kumimoji="1" lang="ja-JP" altLang="en-US"/>
          </a:p>
        </p:txBody>
      </p:sp>
      <p:pic>
        <p:nvPicPr>
          <p:cNvPr id="33" name="図 32"/>
          <p:cNvPicPr>
            <a:picLocks noChangeAspect="1"/>
          </p:cNvPicPr>
          <p:nvPr/>
        </p:nvPicPr>
        <p:blipFill>
          <a:blip r:embed="rId3"/>
          <a:stretch>
            <a:fillRect/>
          </a:stretch>
        </p:blipFill>
        <p:spPr>
          <a:xfrm>
            <a:off x="8490178" y="772772"/>
            <a:ext cx="1070730" cy="1080000"/>
          </a:xfrm>
          <a:prstGeom prst="rect">
            <a:avLst/>
          </a:prstGeom>
        </p:spPr>
      </p:pic>
      <p:sp>
        <p:nvSpPr>
          <p:cNvPr id="28" name="テキスト ボックス 27"/>
          <p:cNvSpPr txBox="1"/>
          <p:nvPr/>
        </p:nvSpPr>
        <p:spPr>
          <a:xfrm>
            <a:off x="5187533" y="1466789"/>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00413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8" name="グラフ 17"/>
          <p:cNvGraphicFramePr>
            <a:graphicFrameLocks noGrp="1"/>
          </p:cNvGraphicFramePr>
          <p:nvPr>
            <p:extLst/>
          </p:nvPr>
        </p:nvGraphicFramePr>
        <p:xfrm>
          <a:off x="6003757" y="787012"/>
          <a:ext cx="3902243" cy="5487991"/>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グループ化 21"/>
          <p:cNvGrpSpPr/>
          <p:nvPr/>
        </p:nvGrpSpPr>
        <p:grpSpPr>
          <a:xfrm>
            <a:off x="6332045" y="5798359"/>
            <a:ext cx="3245666" cy="585363"/>
            <a:chOff x="8250" y="6268456"/>
            <a:chExt cx="4167510" cy="585363"/>
          </a:xfrm>
        </p:grpSpPr>
        <p:sp>
          <p:nvSpPr>
            <p:cNvPr id="23" name="テキスト ボックス 2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4" name="大かっこ 2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68</a:t>
            </a:fld>
            <a:endParaRPr kumimoji="1" lang="ja-JP" altLang="en-US"/>
          </a:p>
        </p:txBody>
      </p:sp>
      <p:sp>
        <p:nvSpPr>
          <p:cNvPr id="11" name="テキスト ボックス 10"/>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052562851"/>
              </p:ext>
            </p:extLst>
          </p:nvPr>
        </p:nvGraphicFramePr>
        <p:xfrm>
          <a:off x="237598" y="1026000"/>
          <a:ext cx="5766158" cy="4351340"/>
        </p:xfrm>
        <a:graphic>
          <a:graphicData uri="http://schemas.openxmlformats.org/drawingml/2006/table">
            <a:tbl>
              <a:tblPr/>
              <a:tblGrid>
                <a:gridCol w="3903935">
                  <a:extLst>
                    <a:ext uri="{9D8B030D-6E8A-4147-A177-3AD203B41FA5}">
                      <a16:colId xmlns:a16="http://schemas.microsoft.com/office/drawing/2014/main" val="782756543"/>
                    </a:ext>
                  </a:extLst>
                </a:gridCol>
                <a:gridCol w="482383">
                  <a:extLst>
                    <a:ext uri="{9D8B030D-6E8A-4147-A177-3AD203B41FA5}">
                      <a16:colId xmlns:a16="http://schemas.microsoft.com/office/drawing/2014/main" val="964328530"/>
                    </a:ext>
                  </a:extLst>
                </a:gridCol>
                <a:gridCol w="482383">
                  <a:extLst>
                    <a:ext uri="{9D8B030D-6E8A-4147-A177-3AD203B41FA5}">
                      <a16:colId xmlns:a16="http://schemas.microsoft.com/office/drawing/2014/main" val="412600369"/>
                    </a:ext>
                  </a:extLst>
                </a:gridCol>
                <a:gridCol w="482383">
                  <a:extLst>
                    <a:ext uri="{9D8B030D-6E8A-4147-A177-3AD203B41FA5}">
                      <a16:colId xmlns:a16="http://schemas.microsoft.com/office/drawing/2014/main" val="3444263595"/>
                    </a:ext>
                  </a:extLst>
                </a:gridCol>
                <a:gridCol w="415074">
                  <a:extLst>
                    <a:ext uri="{9D8B030D-6E8A-4147-A177-3AD203B41FA5}">
                      <a16:colId xmlns:a16="http://schemas.microsoft.com/office/drawing/2014/main" val="1488450612"/>
                    </a:ext>
                  </a:extLst>
                </a:gridCol>
              </a:tblGrid>
              <a:tr h="17301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1199212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135" marR="8135" marT="813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135" marR="8135" marT="813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135" marR="8135" marT="813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9813006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①人口あたりの殺人認知件数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殺人の認知件数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05200101"/>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②人口あたりのわいせつ罪認知件数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わいせつ罪認知件数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2805224"/>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③人口あたりの刑法犯認知件数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刑法犯認知件数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520828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歳未満人口あたりの児童虐待相談の対応件数 </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児童虐待相談の対応件数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19.15</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55.32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9958241"/>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⑤人口あたりの略奪誘拐罪・人身売買の認知件数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略奪誘拐罪・人身売買の認知件数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2263608"/>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歳未満あたりの児童虐待相談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性的虐待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の対応件数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児童虐待相談</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性的虐待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の対応件数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63.04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52.17</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091613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⑦人口あたりの粗防犯の認知件数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粗防犯の認知件数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74299969"/>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⑧人口あたりの組織的な犯罪の処罰及び犯罪収益の規制に関する法律の認知件数 </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組織的な犯罪の処罰及び犯罪収益の規制に関する法律の認知件数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42.55</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76.6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4305892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⑨人口あたりの賄賂罪の認知件数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賄賂罪の認知件数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99890156"/>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⑩都道府県議会の女性の割合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女性の都道府県議会議員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5416800"/>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⑪</a:t>
                      </a:r>
                      <a:r>
                        <a:rPr lang="en-US" altLang="ja-JP" sz="800" b="0" i="0" u="none" strike="noStrike">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91070161"/>
                  </a:ext>
                </a:extLst>
              </a:tr>
            </a:tbl>
          </a:graphicData>
        </a:graphic>
      </p:graphicFrame>
      <p:sp>
        <p:nvSpPr>
          <p:cNvPr id="14" name="テキスト ボックス 13"/>
          <p:cNvSpPr txBox="1"/>
          <p:nvPr/>
        </p:nvSpPr>
        <p:spPr>
          <a:xfrm>
            <a:off x="237000" y="5545822"/>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54004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2602225" y="6614891"/>
            <a:ext cx="2221252"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　厚生労働省福祉行政報告例</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7540" y="4101575"/>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r>
              <a:rPr kumimoji="1" lang="en-US" altLang="ja-JP" sz="800" dirty="0" smtClean="0">
                <a:latin typeface="Meiryo UI" panose="020B0604030504040204" pitchFamily="50" charset="-128"/>
                <a:ea typeface="Meiryo UI" panose="020B0604030504040204" pitchFamily="50" charset="-128"/>
              </a:rPr>
              <a:t>】</a:t>
            </a:r>
          </a:p>
        </p:txBody>
      </p:sp>
      <p:graphicFrame>
        <p:nvGraphicFramePr>
          <p:cNvPr id="15" name="グラフ 14"/>
          <p:cNvGraphicFramePr>
            <a:graphicFrameLocks/>
          </p:cNvGraphicFramePr>
          <p:nvPr>
            <p:extLst/>
          </p:nvPr>
        </p:nvGraphicFramePr>
        <p:xfrm>
          <a:off x="219812" y="4269148"/>
          <a:ext cx="4568901" cy="2327094"/>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3792145" y="4269148"/>
            <a:ext cx="1031332"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0.0034</a:t>
            </a:r>
            <a:r>
              <a:rPr kumimoji="1" lang="ja-JP" altLang="en-US" sz="800" dirty="0" smtClean="0">
                <a:latin typeface="Meiryo UI" panose="020B0604030504040204" pitchFamily="50" charset="-128"/>
                <a:ea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636570" y="4303903"/>
            <a:ext cx="1051307"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0.068</a:t>
            </a:r>
            <a:r>
              <a:rPr kumimoji="1" lang="ja-JP" altLang="en-US" sz="800" b="1" dirty="0" smtClean="0">
                <a:latin typeface="Meiryo UI" panose="020B0604030504040204" pitchFamily="50" charset="-128"/>
                <a:ea typeface="Meiryo UI" panose="020B0604030504040204" pitchFamily="50" charset="-128"/>
              </a:rPr>
              <a:t>件</a:t>
            </a:r>
            <a:r>
              <a:rPr kumimoji="1" lang="en-US" altLang="ja-JP" sz="800" b="1" dirty="0" smtClean="0">
                <a:latin typeface="Meiryo UI" panose="020B0604030504040204" pitchFamily="50" charset="-128"/>
                <a:ea typeface="Meiryo UI" panose="020B0604030504040204" pitchFamily="50" charset="-128"/>
              </a:rPr>
              <a:t>/</a:t>
            </a:r>
            <a:r>
              <a:rPr kumimoji="1" lang="ja-JP" altLang="en-US" sz="800" b="1" dirty="0" smtClean="0">
                <a:latin typeface="Meiryo UI" panose="020B0604030504040204" pitchFamily="50" charset="-128"/>
                <a:ea typeface="Meiryo UI" panose="020B0604030504040204" pitchFamily="50" charset="-128"/>
              </a:rPr>
              <a:t>人）</a:t>
            </a:r>
            <a:endParaRPr kumimoji="1" lang="ja-JP" altLang="en-US" sz="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03032" y="4304921"/>
            <a:ext cx="10780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0.0027</a:t>
            </a:r>
            <a:r>
              <a:rPr kumimoji="1" lang="ja-JP" altLang="en-US" sz="800" dirty="0" smtClean="0">
                <a:latin typeface="Meiryo UI" panose="020B0604030504040204" pitchFamily="50" charset="-128"/>
                <a:ea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976768" y="4315669"/>
            <a:ext cx="128054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0.0048</a:t>
            </a:r>
            <a:r>
              <a:rPr kumimoji="1" lang="ja-JP" altLang="en-US" sz="800" dirty="0" smtClean="0">
                <a:latin typeface="Meiryo UI" panose="020B0604030504040204" pitchFamily="50" charset="-128"/>
                <a:ea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7000" y="3629148"/>
            <a:ext cx="4212227" cy="460382"/>
          </a:xfrm>
          <a:prstGeom prst="rect">
            <a:avLst/>
          </a:prstGeom>
          <a:solidFill>
            <a:schemeClr val="bg1"/>
          </a:solidFill>
          <a:ln w="19050">
            <a:solidFill>
              <a:schemeClr val="tx1"/>
            </a:solidFill>
          </a:ln>
        </p:spPr>
        <p:txBody>
          <a:bodyPr wrap="square" rtlCol="0">
            <a:spAutoFit/>
          </a:bodyPr>
          <a:lstStyle/>
          <a:p>
            <a:pPr>
              <a:lnSpc>
                <a:spcPts val="1400"/>
              </a:lnSpc>
            </a:pPr>
            <a:r>
              <a:rPr lang="en-US" altLang="ja-JP" sz="1400" b="1" dirty="0" smtClean="0"/>
              <a:t>20</a:t>
            </a:r>
            <a:r>
              <a:rPr lang="ja-JP" altLang="en-US" sz="1400" b="1" dirty="0" smtClean="0"/>
              <a:t>歳未満人口あたりの児童虐待相談の対応件数</a:t>
            </a:r>
            <a:endParaRPr lang="en-US" altLang="ja-JP" sz="1400" b="1" dirty="0" smtClean="0"/>
          </a:p>
          <a:p>
            <a:pPr>
              <a:lnSpc>
                <a:spcPts val="1400"/>
              </a:lnSpc>
            </a:pPr>
            <a:r>
              <a:rPr lang="ja-JP" altLang="en-US" sz="1050" dirty="0" smtClean="0"/>
              <a:t> </a:t>
            </a:r>
            <a:r>
              <a:rPr lang="en-US" altLang="ja-JP" sz="1050" b="1" dirty="0" smtClean="0"/>
              <a:t>(</a:t>
            </a:r>
            <a:r>
              <a:rPr lang="ja-JP" altLang="en-US" sz="1050" b="1" dirty="0" smtClean="0"/>
              <a:t>児童虐待相談の対応件数</a:t>
            </a:r>
            <a:r>
              <a:rPr lang="en-US" altLang="ja-JP" sz="1050" b="1" dirty="0" smtClean="0"/>
              <a:t>/20</a:t>
            </a:r>
            <a:r>
              <a:rPr lang="ja-JP" altLang="en-US" sz="1050" b="1" dirty="0" smtClean="0"/>
              <a:t>歳未満人口</a:t>
            </a:r>
            <a:r>
              <a:rPr lang="en-US" altLang="ja-JP" sz="1050" b="1" dirty="0" smtClean="0"/>
              <a:t>)</a:t>
            </a:r>
          </a:p>
        </p:txBody>
      </p:sp>
      <p:cxnSp>
        <p:nvCxnSpPr>
          <p:cNvPr id="21" name="直線コネクタ 20"/>
          <p:cNvCxnSpPr/>
          <p:nvPr/>
        </p:nvCxnSpPr>
        <p:spPr>
          <a:xfrm>
            <a:off x="717383" y="5484616"/>
            <a:ext cx="3862513"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3" name="グラフ 22"/>
          <p:cNvGraphicFramePr>
            <a:graphicFrameLocks/>
          </p:cNvGraphicFramePr>
          <p:nvPr>
            <p:extLst/>
          </p:nvPr>
        </p:nvGraphicFramePr>
        <p:xfrm>
          <a:off x="373814" y="846786"/>
          <a:ext cx="4414899" cy="2510191"/>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219812" y="431973"/>
            <a:ext cx="4211326" cy="271869"/>
          </a:xfrm>
          <a:prstGeom prst="rect">
            <a:avLst/>
          </a:prstGeom>
          <a:solidFill>
            <a:schemeClr val="bg1"/>
          </a:solidFill>
          <a:ln w="19050">
            <a:solidFill>
              <a:schemeClr val="tx1"/>
            </a:solidFill>
          </a:ln>
        </p:spPr>
        <p:txBody>
          <a:bodyPr wrap="square" rtlCol="0">
            <a:spAutoFit/>
          </a:bodyPr>
          <a:lstStyle/>
          <a:p>
            <a:pPr>
              <a:lnSpc>
                <a:spcPts val="1400"/>
              </a:lnSpc>
            </a:pPr>
            <a:r>
              <a:rPr lang="en-US" altLang="ja-JP" sz="1400" b="1" dirty="0" smtClean="0">
                <a:latin typeface="ＭＳ Ｐゴシック" panose="020B0600070205080204" pitchFamily="50" charset="-128"/>
                <a:ea typeface="ＭＳ Ｐゴシック" panose="020B0600070205080204" pitchFamily="50" charset="-128"/>
              </a:rPr>
              <a:t>1000</a:t>
            </a:r>
            <a:r>
              <a:rPr lang="ja-JP" altLang="en-US" sz="1400" b="1" dirty="0" smtClean="0">
                <a:latin typeface="ＭＳ Ｐゴシック" panose="020B0600070205080204" pitchFamily="50" charset="-128"/>
                <a:ea typeface="ＭＳ Ｐゴシック" panose="020B0600070205080204" pitchFamily="50" charset="-128"/>
              </a:rPr>
              <a:t>人あたりの刑法犯認知件数</a:t>
            </a:r>
            <a:r>
              <a:rPr lang="ja-JP" altLang="en-US" sz="1200" b="1" dirty="0" smtClean="0">
                <a:latin typeface="ＭＳ Ｐゴシック" panose="020B0600070205080204" pitchFamily="50" charset="-128"/>
                <a:ea typeface="ＭＳ Ｐゴシック" panose="020B0600070205080204" pitchFamily="50" charset="-128"/>
              </a:rPr>
              <a:t>（刑法犯認知件数</a:t>
            </a:r>
            <a:r>
              <a:rPr lang="en-US" altLang="ja-JP" sz="1200" b="1" dirty="0" smtClean="0">
                <a:latin typeface="ＭＳ Ｐゴシック" panose="020B0600070205080204" pitchFamily="50" charset="-128"/>
                <a:ea typeface="ＭＳ Ｐゴシック" panose="020B0600070205080204" pitchFamily="50" charset="-128"/>
              </a:rPr>
              <a:t>/</a:t>
            </a:r>
            <a:r>
              <a:rPr lang="ja-JP" altLang="en-US" sz="1200" b="1" dirty="0" smtClean="0">
                <a:latin typeface="ＭＳ Ｐゴシック" panose="020B0600070205080204" pitchFamily="50" charset="-128"/>
                <a:ea typeface="ＭＳ Ｐゴシック" panose="020B0600070205080204" pitchFamily="50" charset="-128"/>
              </a:rPr>
              <a:t>人口）</a:t>
            </a:r>
            <a:endParaRPr kumimoji="1" lang="en-US" altLang="ja-JP" sz="1200" b="1" dirty="0" smtClean="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2751826" y="1004190"/>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10.84</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368776" y="104380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8.28</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188386" y="986520"/>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7.31</a:t>
            </a:r>
            <a:r>
              <a:rPr lang="ja-JP" altLang="en-US" sz="800" dirty="0" smtClean="0">
                <a:latin typeface="Meiryo UI" panose="020B0604030504040204" pitchFamily="50" charset="-128"/>
                <a:ea typeface="Meiryo UI" panose="020B0604030504040204" pitchFamily="50" charset="-128"/>
              </a:rPr>
              <a:t>件</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813379" y="80001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6.46</a:t>
            </a:r>
            <a:r>
              <a:rPr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V="1">
            <a:off x="650240" y="2647950"/>
            <a:ext cx="3991610" cy="256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321879" y="3290559"/>
            <a:ext cx="236407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出典：警察庁</a:t>
            </a:r>
            <a:r>
              <a:rPr lang="ja-JP" altLang="en-US" sz="800" dirty="0" smtClean="0">
                <a:latin typeface="Meiryo UI" panose="020B0604030504040204" pitchFamily="50" charset="-128"/>
                <a:ea typeface="Meiryo UI" panose="020B0604030504040204" pitchFamily="50" charset="-128"/>
              </a:rPr>
              <a:t>「警察白書」</a:t>
            </a:r>
            <a:endParaRPr kumimoji="1" lang="en-US" altLang="ja-JP" sz="8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66629" y="692249"/>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69</a:t>
            </a:fld>
            <a:endParaRPr kumimoji="1" lang="ja-JP" altLang="en-US"/>
          </a:p>
        </p:txBody>
      </p:sp>
      <p:graphicFrame>
        <p:nvGraphicFramePr>
          <p:cNvPr id="32" name="グラフ 31"/>
          <p:cNvGraphicFramePr>
            <a:graphicFrameLocks/>
          </p:cNvGraphicFramePr>
          <p:nvPr>
            <p:extLst/>
          </p:nvPr>
        </p:nvGraphicFramePr>
        <p:xfrm>
          <a:off x="5041899" y="946202"/>
          <a:ext cx="4572000" cy="2268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下矢印 32"/>
          <p:cNvSpPr/>
          <p:nvPr/>
        </p:nvSpPr>
        <p:spPr>
          <a:xfrm rot="16958990">
            <a:off x="7505438" y="669021"/>
            <a:ext cx="114808" cy="3269036"/>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rot="757253">
            <a:off x="6351151" y="2052904"/>
            <a:ext cx="2695476" cy="246221"/>
          </a:xfrm>
          <a:prstGeom prst="rect">
            <a:avLst/>
          </a:prstGeom>
          <a:noFill/>
        </p:spPr>
        <p:txBody>
          <a:bodyPr wrap="square" rtlCol="0">
            <a:spAutoFit/>
          </a:bodyPr>
          <a:lstStyle/>
          <a:p>
            <a:pPr algn="ctr">
              <a:lnSpc>
                <a:spcPts val="1200"/>
              </a:lnSpc>
            </a:pPr>
            <a:r>
              <a:rPr kumimoji="1" lang="ja-JP" altLang="en-US" sz="1050" dirty="0" smtClean="0">
                <a:latin typeface="Meiryo UI" panose="020B0604030504040204" pitchFamily="50" charset="-128"/>
                <a:ea typeface="Meiryo UI" panose="020B0604030504040204" pitchFamily="50" charset="-128"/>
              </a:rPr>
              <a:t>過去</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年で件数は半減</a:t>
            </a:r>
            <a:endParaRPr kumimoji="1" lang="ja-JP" altLang="en-US" sz="105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147435" y="492174"/>
            <a:ext cx="4211326"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ＭＳ Ｐゴシック" panose="020B0600070205080204" pitchFamily="50" charset="-128"/>
                <a:ea typeface="ＭＳ Ｐゴシック" panose="020B0600070205080204" pitchFamily="50" charset="-128"/>
              </a:rPr>
              <a:t>大阪の刑法犯認知件数の推移</a:t>
            </a:r>
            <a:endParaRPr kumimoji="1" lang="en-US" altLang="ja-JP" sz="1200" b="1" dirty="0" smtClean="0">
              <a:latin typeface="ＭＳ Ｐゴシック" panose="020B0600070205080204" pitchFamily="50" charset="-128"/>
              <a:ea typeface="ＭＳ Ｐゴシック" panose="020B0600070205080204" pitchFamily="50" charset="-128"/>
            </a:endParaRPr>
          </a:p>
        </p:txBody>
      </p:sp>
      <p:sp>
        <p:nvSpPr>
          <p:cNvPr id="42" name="テキスト ボックス 41"/>
          <p:cNvSpPr txBox="1"/>
          <p:nvPr/>
        </p:nvSpPr>
        <p:spPr>
          <a:xfrm>
            <a:off x="5060950" y="764043"/>
            <a:ext cx="748416"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46" name="テキスト ボックス 45"/>
          <p:cNvSpPr txBox="1"/>
          <p:nvPr/>
        </p:nvSpPr>
        <p:spPr>
          <a:xfrm>
            <a:off x="8354214" y="3256358"/>
            <a:ext cx="236407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出典：警察庁</a:t>
            </a:r>
            <a:r>
              <a:rPr lang="ja-JP" altLang="en-US" sz="800" dirty="0" smtClean="0">
                <a:latin typeface="Meiryo UI" panose="020B0604030504040204" pitchFamily="50" charset="-128"/>
                <a:ea typeface="Meiryo UI" panose="020B0604030504040204" pitchFamily="50" charset="-128"/>
              </a:rPr>
              <a:t>「警察白書」</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4491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2220185" y="70427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4" name="グラフ 23"/>
          <p:cNvGraphicFramePr>
            <a:graphicFrameLocks/>
          </p:cNvGraphicFramePr>
          <p:nvPr>
            <p:extLst/>
          </p:nvPr>
        </p:nvGraphicFramePr>
        <p:xfrm>
          <a:off x="-16500" y="2714088"/>
          <a:ext cx="6854157" cy="487257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ゴール１　あらゆる場所のあらゆる形態の貧困を終わらせる</a:t>
            </a:r>
            <a:endParaRPr kumimoji="1" lang="en-US" altLang="ja-JP" b="1"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53542" y="1104815"/>
            <a:ext cx="4646412" cy="626701"/>
          </a:xfrm>
          <a:prstGeom prst="rect">
            <a:avLst/>
          </a:prstGeom>
          <a:noFill/>
          <a:ln>
            <a:noFill/>
          </a:ln>
        </p:spPr>
        <p:txBody>
          <a:bodyPr wrap="square" lIns="36000" tIns="36000" rIns="36000" bIns="36000" rtlCol="0" anchor="ctr" anchorCtr="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絶対的貧困率</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1.90</a:t>
            </a:r>
            <a:r>
              <a:rPr kumimoji="1" lang="ja-JP" altLang="en-US" sz="1050" dirty="0" smtClean="0">
                <a:latin typeface="Meiryo UI" panose="020B0604030504040204" pitchFamily="50" charset="-128"/>
                <a:ea typeface="Meiryo UI" panose="020B0604030504040204" pitchFamily="50" charset="-128"/>
              </a:rPr>
              <a:t>ドル</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日以下）</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絶対的</a:t>
            </a:r>
            <a:r>
              <a:rPr kumimoji="1" lang="ja-JP" altLang="en-US" sz="1200" dirty="0" smtClean="0">
                <a:solidFill>
                  <a:prstClr val="black"/>
                </a:solidFill>
                <a:latin typeface="Meiryo UI" panose="020B0604030504040204" pitchFamily="50" charset="-128"/>
                <a:ea typeface="Meiryo UI" panose="020B0604030504040204" pitchFamily="50" charset="-128"/>
              </a:rPr>
              <a:t>貧困率</a:t>
            </a:r>
            <a:r>
              <a:rPr kumimoji="1" lang="ja-JP" altLang="en-US" sz="1050" dirty="0" smtClean="0">
                <a:solidFill>
                  <a:prstClr val="black"/>
                </a:solidFill>
                <a:latin typeface="Meiryo UI" panose="020B0604030504040204" pitchFamily="50" charset="-128"/>
                <a:ea typeface="Meiryo UI" panose="020B0604030504040204" pitchFamily="50" charset="-128"/>
              </a:rPr>
              <a:t>（</a:t>
            </a:r>
            <a:r>
              <a:rPr kumimoji="1" lang="en-US" altLang="ja-JP" sz="1050" dirty="0">
                <a:solidFill>
                  <a:prstClr val="black"/>
                </a:solidFill>
                <a:latin typeface="Meiryo UI" panose="020B0604030504040204" pitchFamily="50" charset="-128"/>
                <a:ea typeface="Meiryo UI" panose="020B0604030504040204" pitchFamily="50" charset="-128"/>
              </a:rPr>
              <a:t>3.20</a:t>
            </a:r>
            <a:r>
              <a:rPr kumimoji="1" lang="ja-JP" altLang="en-US" sz="1050" dirty="0" smtClean="0">
                <a:solidFill>
                  <a:prstClr val="black"/>
                </a:solidFill>
                <a:latin typeface="Meiryo UI" panose="020B0604030504040204" pitchFamily="50" charset="-128"/>
                <a:ea typeface="Meiryo UI" panose="020B0604030504040204" pitchFamily="50" charset="-128"/>
              </a:rPr>
              <a:t>ドル</a:t>
            </a:r>
            <a:r>
              <a:rPr kumimoji="1" lang="en-US" altLang="ja-JP" sz="1050" dirty="0">
                <a:solidFill>
                  <a:prstClr val="black"/>
                </a:solidFill>
                <a:latin typeface="Meiryo UI" panose="020B0604030504040204" pitchFamily="50" charset="-128"/>
                <a:ea typeface="Meiryo UI" panose="020B0604030504040204" pitchFamily="50" charset="-128"/>
              </a:rPr>
              <a:t>/</a:t>
            </a:r>
            <a:r>
              <a:rPr kumimoji="1" lang="ja-JP" altLang="en-US" sz="1050" dirty="0">
                <a:solidFill>
                  <a:prstClr val="black"/>
                </a:solidFill>
                <a:latin typeface="Meiryo UI" panose="020B0604030504040204" pitchFamily="50" charset="-128"/>
                <a:ea typeface="Meiryo UI" panose="020B0604030504040204" pitchFamily="50" charset="-128"/>
              </a:rPr>
              <a:t>日以下）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相対的貧困率</a:t>
            </a:r>
            <a:r>
              <a:rPr kumimoji="1" lang="ja-JP" altLang="en-US" sz="1050" dirty="0" smtClean="0">
                <a:latin typeface="Meiryo UI" panose="020B0604030504040204" pitchFamily="50" charset="-128"/>
                <a:ea typeface="Meiryo UI" panose="020B0604030504040204" pitchFamily="50" charset="-128"/>
              </a:rPr>
              <a:t>（可処分所得平均値の</a:t>
            </a:r>
            <a:r>
              <a:rPr kumimoji="1" lang="en-US" altLang="ja-JP" sz="1050" dirty="0" smtClean="0">
                <a:latin typeface="Meiryo UI" panose="020B0604030504040204" pitchFamily="50" charset="-128"/>
                <a:ea typeface="Meiryo UI" panose="020B0604030504040204" pitchFamily="50" charset="-128"/>
              </a:rPr>
              <a:t>50</a:t>
            </a:r>
            <a:r>
              <a:rPr kumimoji="1" lang="ja-JP" altLang="en-US" sz="1050" dirty="0" smtClean="0">
                <a:latin typeface="Meiryo UI" panose="020B0604030504040204" pitchFamily="50" charset="-128"/>
                <a:ea typeface="Meiryo UI" panose="020B0604030504040204" pitchFamily="50" charset="-128"/>
              </a:rPr>
              <a:t>％以下の割合）</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129036" y="606494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3824623" y="6295023"/>
            <a:ext cx="84408" cy="3212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73482" y="694222"/>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77989" y="2005900"/>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17" name="テキスト ボックス 14"/>
          <p:cNvSpPr txBox="1"/>
          <p:nvPr/>
        </p:nvSpPr>
        <p:spPr>
          <a:xfrm>
            <a:off x="1733244" y="2706563"/>
            <a:ext cx="798309" cy="4924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46.7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387178" y="1085743"/>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86914" y="4099747"/>
            <a:ext cx="2215240" cy="194501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相対的貧困世帯割合 </a:t>
            </a:r>
          </a:p>
          <a:p>
            <a:pPr marL="101600">
              <a:lnSpc>
                <a:spcPts val="900"/>
              </a:lnSpc>
            </a:pPr>
            <a:r>
              <a:rPr kumimoji="1" lang="ja-JP" altLang="en-US" sz="800" dirty="0">
                <a:latin typeface="Meiryo UI" panose="020B0604030504040204" pitchFamily="50" charset="-128"/>
                <a:ea typeface="Meiryo UI" panose="020B0604030504040204" pitchFamily="50" charset="-128"/>
              </a:rPr>
              <a:t>〇　被保護世帯割合 </a:t>
            </a:r>
          </a:p>
          <a:p>
            <a:pPr marL="101600">
              <a:lnSpc>
                <a:spcPts val="900"/>
              </a:lnSpc>
            </a:pPr>
            <a:r>
              <a:rPr kumimoji="1" lang="ja-JP" altLang="en-US" sz="800" dirty="0">
                <a:latin typeface="Meiryo UI" panose="020B0604030504040204" pitchFamily="50" charset="-128"/>
                <a:ea typeface="Meiryo UI" panose="020B0604030504040204" pitchFamily="50" charset="-128"/>
              </a:rPr>
              <a:t>〇　被保護者割合 </a:t>
            </a:r>
          </a:p>
          <a:p>
            <a:pPr marL="101600">
              <a:lnSpc>
                <a:spcPts val="900"/>
              </a:lnSpc>
            </a:pPr>
            <a:r>
              <a:rPr kumimoji="1" lang="ja-JP" altLang="en-US" sz="800" dirty="0">
                <a:latin typeface="Meiryo UI" panose="020B0604030504040204" pitchFamily="50" charset="-128"/>
                <a:ea typeface="Meiryo UI" panose="020B0604030504040204" pitchFamily="50" charset="-128"/>
              </a:rPr>
              <a:t>〇　平均保護受給期間</a:t>
            </a:r>
          </a:p>
          <a:p>
            <a:pPr marL="101600">
              <a:lnSpc>
                <a:spcPts val="900"/>
              </a:lnSpc>
            </a:pPr>
            <a:r>
              <a:rPr kumimoji="1" lang="ja-JP" altLang="en-US" sz="800" dirty="0">
                <a:latin typeface="Meiryo UI" panose="020B0604030504040204" pitchFamily="50" charset="-128"/>
                <a:ea typeface="Meiryo UI" panose="020B0604030504040204" pitchFamily="50" charset="-128"/>
              </a:rPr>
              <a:t>〇　水道普及率</a:t>
            </a:r>
          </a:p>
          <a:p>
            <a:pPr marL="101600">
              <a:lnSpc>
                <a:spcPts val="900"/>
              </a:lnSpc>
            </a:pPr>
            <a:r>
              <a:rPr kumimoji="1" lang="ja-JP" altLang="en-US" sz="800" dirty="0">
                <a:latin typeface="Meiryo UI" panose="020B0604030504040204" pitchFamily="50" charset="-128"/>
                <a:ea typeface="Meiryo UI" panose="020B0604030504040204" pitchFamily="50" charset="-128"/>
              </a:rPr>
              <a:t>〇　空き家率</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災害復旧費割合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生活保護費割合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衛生費割合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教育費割合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衛生費</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教育費</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生活保護費</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母子世帯への平均保護受給期間</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919922" y="3442600"/>
            <a:ext cx="2453067" cy="636960"/>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a:t>
            </a:r>
            <a:r>
              <a:rPr kumimoji="1" lang="ja-JP" altLang="en-US" sz="800" dirty="0">
                <a:latin typeface="Meiryo UI" panose="020B0604030504040204" pitchFamily="50" charset="-128"/>
                <a:ea typeface="Meiryo UI" panose="020B0604030504040204" pitchFamily="50" charset="-128"/>
              </a:rPr>
              <a:t>の統計データを国内全都道府県・市町村別に集計し、最大値を</a:t>
            </a:r>
            <a:r>
              <a:rPr kumimoji="1" lang="en-US" altLang="ja-JP" sz="800" dirty="0">
                <a:latin typeface="Meiryo UI" panose="020B0604030504040204" pitchFamily="50" charset="-128"/>
                <a:ea typeface="Meiryo UI" panose="020B0604030504040204" pitchFamily="50" charset="-128"/>
              </a:rPr>
              <a:t>100</a:t>
            </a:r>
            <a:r>
              <a:rPr kumimoji="1" lang="ja-JP" altLang="en-US" sz="800" dirty="0" err="1">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最小値を</a:t>
            </a:r>
            <a:r>
              <a:rPr kumimoji="1" lang="en-US" altLang="ja-JP" sz="800" dirty="0">
                <a:latin typeface="Meiryo UI" panose="020B0604030504040204" pitchFamily="50" charset="-128"/>
                <a:ea typeface="Meiryo UI" panose="020B0604030504040204" pitchFamily="50" charset="-128"/>
              </a:rPr>
              <a:t>0</a:t>
            </a:r>
            <a:r>
              <a:rPr kumimoji="1" lang="ja-JP" altLang="en-US" sz="800" dirty="0">
                <a:latin typeface="Meiryo UI" panose="020B0604030504040204" pitchFamily="50" charset="-128"/>
                <a:ea typeface="Meiryo UI" panose="020B0604030504040204" pitchFamily="50" charset="-128"/>
              </a:rPr>
              <a:t>とする指数に換算</a:t>
            </a:r>
            <a:endParaRPr kumimoji="1" lang="en-US" altLang="ja-JP" sz="800" dirty="0">
              <a:latin typeface="Meiryo UI" panose="020B0604030504040204" pitchFamily="50" charset="-128"/>
              <a:ea typeface="Meiryo UI" panose="020B0604030504040204" pitchFamily="50" charset="-128"/>
            </a:endParaRPr>
          </a:p>
          <a:p>
            <a:pPr marL="179388" indent="93663">
              <a:lnSpc>
                <a:spcPts val="1100"/>
              </a:lnSpc>
            </a:pPr>
            <a:endParaRPr kumimoji="1" lang="en-US" altLang="ja-JP" sz="800" dirty="0" smtClean="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491641" y="4204416"/>
            <a:ext cx="5998059" cy="19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55164" y="2706563"/>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42.9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011423" y="2714367"/>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70.3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581306" y="2611316"/>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51.6</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7</a:t>
            </a:fld>
            <a:endParaRPr kumimoji="1" lang="ja-JP" altLang="en-US"/>
          </a:p>
        </p:txBody>
      </p:sp>
      <p:pic>
        <p:nvPicPr>
          <p:cNvPr id="31" name="図 30"/>
          <p:cNvPicPr>
            <a:picLocks noChangeAspect="1"/>
          </p:cNvPicPr>
          <p:nvPr/>
        </p:nvPicPr>
        <p:blipFill>
          <a:blip r:embed="rId3"/>
          <a:stretch>
            <a:fillRect/>
          </a:stretch>
        </p:blipFill>
        <p:spPr>
          <a:xfrm>
            <a:off x="8570535" y="655209"/>
            <a:ext cx="1070730" cy="1080000"/>
          </a:xfrm>
          <a:prstGeom prst="rect">
            <a:avLst/>
          </a:prstGeom>
        </p:spPr>
      </p:pic>
      <p:sp>
        <p:nvSpPr>
          <p:cNvPr id="3" name="テキスト ボックス 2"/>
          <p:cNvSpPr txBox="1"/>
          <p:nvPr/>
        </p:nvSpPr>
        <p:spPr>
          <a:xfrm>
            <a:off x="261257" y="1104815"/>
            <a:ext cx="230384" cy="4229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6306781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１６</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682081" y="871538"/>
            <a:ext cx="8772525" cy="4672013"/>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ゴール１６」</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であり、個別指標ついては、</a:t>
            </a:r>
            <a:r>
              <a:rPr kumimoji="1" lang="ja-JP" altLang="en-US" b="1" u="sng" dirty="0" smtClean="0">
                <a:solidFill>
                  <a:schemeClr val="tx1"/>
                </a:solidFill>
                <a:latin typeface="Meiryo UI" panose="020B0604030504040204" pitchFamily="50" charset="-128"/>
                <a:ea typeface="Meiryo UI" panose="020B0604030504040204" pitchFamily="50" charset="-128"/>
              </a:rPr>
              <a:t>「殺人」や「児童労働に関わっている５～</a:t>
            </a:r>
            <a:r>
              <a:rPr kumimoji="1" lang="en-US" altLang="ja-JP" b="1" u="sng" dirty="0" smtClean="0">
                <a:solidFill>
                  <a:schemeClr val="tx1"/>
                </a:solidFill>
                <a:latin typeface="Meiryo UI" panose="020B0604030504040204" pitchFamily="50" charset="-128"/>
                <a:ea typeface="Meiryo UI" panose="020B0604030504040204" pitchFamily="50" charset="-128"/>
              </a:rPr>
              <a:t>14</a:t>
            </a:r>
            <a:r>
              <a:rPr kumimoji="1" lang="ja-JP" altLang="en-US" b="1" u="sng" dirty="0" smtClean="0">
                <a:solidFill>
                  <a:schemeClr val="tx1"/>
                </a:solidFill>
                <a:latin typeface="Meiryo UI" panose="020B0604030504040204" pitchFamily="50" charset="-128"/>
                <a:ea typeface="Meiryo UI" panose="020B0604030504040204" pitchFamily="50" charset="-128"/>
              </a:rPr>
              <a:t>歳の子ども」、「刑務所人口」は順調に進捗しているという評価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低く</a:t>
            </a:r>
            <a:r>
              <a:rPr kumimoji="1" lang="ja-JP" altLang="en-US" dirty="0" smtClean="0">
                <a:solidFill>
                  <a:schemeClr val="tx1"/>
                </a:solidFill>
                <a:latin typeface="Meiryo UI" panose="020B0604030504040204" pitchFamily="50" charset="-128"/>
                <a:ea typeface="Meiryo UI" panose="020B0604030504040204" pitchFamily="50" charset="-128"/>
              </a:rPr>
              <a:t>、「人口当たりの殺人認知件数」や「人口当た</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のわいせつ認知件数」、「</a:t>
            </a:r>
            <a:r>
              <a:rPr kumimoji="1" lang="en-US" altLang="ja-JP" dirty="0" smtClean="0">
                <a:solidFill>
                  <a:schemeClr val="tx1"/>
                </a:solidFill>
                <a:latin typeface="Meiryo UI" panose="020B0604030504040204" pitchFamily="50" charset="-128"/>
                <a:ea typeface="Meiryo UI" panose="020B0604030504040204" pitchFamily="50" charset="-128"/>
              </a:rPr>
              <a:t>20</a:t>
            </a:r>
            <a:r>
              <a:rPr kumimoji="1" lang="ja-JP" altLang="en-US" dirty="0" smtClean="0">
                <a:solidFill>
                  <a:schemeClr val="tx1"/>
                </a:solidFill>
                <a:latin typeface="Meiryo UI" panose="020B0604030504040204" pitchFamily="50" charset="-128"/>
                <a:ea typeface="Meiryo UI" panose="020B0604030504040204" pitchFamily="50" charset="-128"/>
              </a:rPr>
              <a:t>歳未満人口当たりの児童虐待相談の対応件数」、「人口当たりの粗防犯の認知件数」など、</a:t>
            </a:r>
            <a:r>
              <a:rPr kumimoji="1" lang="ja-JP" altLang="en-US" b="1" u="sng" dirty="0" smtClean="0">
                <a:solidFill>
                  <a:schemeClr val="tx1"/>
                </a:solidFill>
                <a:latin typeface="Meiryo UI" panose="020B0604030504040204" pitchFamily="50" charset="-128"/>
                <a:ea typeface="Meiryo UI" panose="020B0604030504040204" pitchFamily="50" charset="-128"/>
              </a:rPr>
              <a:t>改善</a:t>
            </a:r>
            <a:r>
              <a:rPr kumimoji="1" lang="ja-JP" altLang="en-US" b="1" u="sng" dirty="0">
                <a:solidFill>
                  <a:schemeClr val="tx1"/>
                </a:solidFill>
                <a:latin typeface="Meiryo UI" panose="020B0604030504040204" pitchFamily="50" charset="-128"/>
                <a:ea typeface="Meiryo UI" panose="020B0604030504040204" pitchFamily="50" charset="-128"/>
              </a:rPr>
              <a:t>が必要な個別指標の割合が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smtClean="0">
                <a:solidFill>
                  <a:schemeClr val="tx1"/>
                </a:solidFill>
                <a:latin typeface="Meiryo UI" panose="020B0604030504040204" pitchFamily="50" charset="-128"/>
                <a:ea typeface="Meiryo UI" panose="020B0604030504040204" pitchFamily="50" charset="-128"/>
              </a:rPr>
              <a:t>。関連指標の</a:t>
            </a:r>
            <a:r>
              <a:rPr kumimoji="1" lang="ja-JP" altLang="en-US" b="1" u="sng" dirty="0" smtClean="0">
                <a:solidFill>
                  <a:schemeClr val="tx1"/>
                </a:solidFill>
                <a:latin typeface="Meiryo UI" panose="020B0604030504040204" pitchFamily="50" charset="-128"/>
                <a:ea typeface="Meiryo UI" panose="020B0604030504040204" pitchFamily="50" charset="-128"/>
              </a:rPr>
              <a:t>「刑法犯認知件数」は</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値は改善しているものの</a:t>
            </a:r>
            <a:r>
              <a:rPr kumimoji="1" lang="ja-JP" altLang="en-US" b="1" u="sng" dirty="0" smtClean="0">
                <a:solidFill>
                  <a:schemeClr val="tx1"/>
                </a:solidFill>
                <a:latin typeface="Meiryo UI" panose="020B0604030504040204" pitchFamily="50" charset="-128"/>
                <a:ea typeface="Meiryo UI" panose="020B0604030504040204" pitchFamily="50" charset="-128"/>
              </a:rPr>
              <a:t>順位は低い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１６」</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70</a:t>
            </a:fld>
            <a:endParaRPr kumimoji="1" lang="ja-JP" altLang="en-US"/>
          </a:p>
        </p:txBody>
      </p:sp>
    </p:spTree>
    <p:extLst>
      <p:ext uri="{BB962C8B-B14F-4D97-AF65-F5344CB8AC3E}">
        <p14:creationId xmlns:p14="http://schemas.microsoft.com/office/powerpoint/2010/main" val="34806260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17</a:t>
            </a:r>
            <a:r>
              <a:rPr kumimoji="1" lang="ja-JP" altLang="en-US" b="1" dirty="0">
                <a:latin typeface="Meiryo UI" panose="020B0604030504040204" pitchFamily="50" charset="-128"/>
                <a:ea typeface="Meiryo UI" panose="020B0604030504040204" pitchFamily="50" charset="-128"/>
              </a:rPr>
              <a:t>　</a:t>
            </a:r>
            <a:r>
              <a:rPr kumimoji="1" lang="ja-JP" altLang="en-US" b="1" spc="-110" dirty="0">
                <a:latin typeface="Meiryo UI" panose="020B0604030504040204" pitchFamily="50" charset="-128"/>
                <a:ea typeface="Meiryo UI" panose="020B0604030504040204" pitchFamily="50" charset="-128"/>
              </a:rPr>
              <a:t>持続可能な開発に向けて実施手段を強化し、グローバル・パートナーシップを活性化</a:t>
            </a:r>
            <a:r>
              <a:rPr kumimoji="1" lang="ja-JP" altLang="en-US" b="1" spc="-110" dirty="0" smtClean="0">
                <a:latin typeface="Meiryo UI" panose="020B0604030504040204" pitchFamily="50" charset="-128"/>
                <a:ea typeface="Meiryo UI" panose="020B0604030504040204" pitchFamily="50" charset="-128"/>
              </a:rPr>
              <a:t>する</a:t>
            </a:r>
            <a:r>
              <a:rPr kumimoji="1" lang="ja-JP" altLang="en-US" b="1" dirty="0" smtClean="0">
                <a:latin typeface="Meiryo UI" panose="020B0604030504040204" pitchFamily="50" charset="-128"/>
                <a:ea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35594" y="695424"/>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92704" y="2880656"/>
          <a:ext cx="6373018" cy="3680482"/>
        </p:xfrm>
        <a:graphic>
          <a:graphicData uri="http://schemas.openxmlformats.org/drawingml/2006/chart">
            <c:chart xmlns:c="http://schemas.openxmlformats.org/drawingml/2006/chart" xmlns:r="http://schemas.openxmlformats.org/officeDocument/2006/relationships" r:id="rId2"/>
          </a:graphicData>
        </a:graphic>
      </p:graphicFrame>
      <p:sp>
        <p:nvSpPr>
          <p:cNvPr id="31" name="テキスト ボックス 30"/>
          <p:cNvSpPr txBox="1"/>
          <p:nvPr/>
        </p:nvSpPr>
        <p:spPr>
          <a:xfrm>
            <a:off x="92704" y="2231786"/>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160933" y="619231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64858" y="6151855"/>
            <a:ext cx="91276" cy="324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3" name="直線コネクタ 22"/>
          <p:cNvCxnSpPr/>
          <p:nvPr/>
        </p:nvCxnSpPr>
        <p:spPr>
          <a:xfrm>
            <a:off x="563270" y="4534517"/>
            <a:ext cx="5850655" cy="891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25629" y="2525942"/>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96.8</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946668" y="2533148"/>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88.3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781549" y="2531407"/>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100.0</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044683" y="387871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7044683" y="4569542"/>
            <a:ext cx="2587264" cy="919089"/>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実質公債費比率 </a:t>
            </a:r>
          </a:p>
          <a:p>
            <a:pPr>
              <a:lnSpc>
                <a:spcPts val="1100"/>
              </a:lnSpc>
            </a:pPr>
            <a:r>
              <a:rPr kumimoji="1" lang="ja-JP" altLang="en-US" sz="800" dirty="0">
                <a:latin typeface="Meiryo UI" panose="020B0604030504040204" pitchFamily="50" charset="-128"/>
                <a:ea typeface="Meiryo UI" panose="020B0604030504040204" pitchFamily="50" charset="-128"/>
              </a:rPr>
              <a:t>〇　世帯当たりのインターネットブロードバンド契約率</a:t>
            </a:r>
          </a:p>
          <a:p>
            <a:pPr>
              <a:lnSpc>
                <a:spcPts val="1100"/>
              </a:lnSpc>
            </a:pPr>
            <a:r>
              <a:rPr kumimoji="1" lang="ja-JP" altLang="en-US" sz="800" dirty="0">
                <a:latin typeface="Meiryo UI" panose="020B0604030504040204" pitchFamily="50" charset="-128"/>
                <a:ea typeface="Meiryo UI" panose="020B0604030504040204" pitchFamily="50" charset="-128"/>
              </a:rPr>
              <a:t>〇　インターネット普及率</a:t>
            </a:r>
          </a:p>
          <a:p>
            <a:pPr>
              <a:lnSpc>
                <a:spcPts val="1100"/>
              </a:lnSpc>
            </a:pPr>
            <a:endParaRPr kumimoji="1" lang="ja-JP" altLang="en-US" sz="800" dirty="0">
              <a:latin typeface="Meiryo UI" panose="020B0604030504040204" pitchFamily="50" charset="-128"/>
              <a:ea typeface="Meiryo UI" panose="020B0604030504040204" pitchFamily="50" charset="-128"/>
            </a:endParaRPr>
          </a:p>
          <a:p>
            <a:pPr>
              <a:lnSpc>
                <a:spcPts val="1100"/>
              </a:lnSpc>
            </a:pPr>
            <a:endParaRPr kumimoji="1" lang="en-US" altLang="ja-JP"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3481" y="1036797"/>
            <a:ext cx="6057900"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政府の保健</a:t>
            </a:r>
            <a:r>
              <a:rPr kumimoji="1" lang="ja-JP" altLang="ja-JP" sz="1200" dirty="0" smtClean="0">
                <a:latin typeface="Meiryo UI" panose="020B0604030504040204" pitchFamily="50" charset="-128"/>
                <a:ea typeface="Meiryo UI" panose="020B0604030504040204" pitchFamily="50" charset="-128"/>
              </a:rPr>
              <a:t>医療</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教育</a:t>
            </a:r>
            <a:r>
              <a:rPr kumimoji="1" lang="ja-JP" altLang="en-US" sz="1200" dirty="0" smtClean="0">
                <a:latin typeface="Meiryo UI" panose="020B0604030504040204" pitchFamily="50" charset="-128"/>
                <a:ea typeface="Meiryo UI" panose="020B0604030504040204" pitchFamily="50" charset="-128"/>
              </a:rPr>
              <a:t>への</a:t>
            </a:r>
            <a:r>
              <a:rPr kumimoji="1" lang="ja-JP" altLang="ja-JP" sz="1200" dirty="0" smtClean="0">
                <a:latin typeface="Meiryo UI" panose="020B0604030504040204" pitchFamily="50" charset="-128"/>
                <a:ea typeface="Meiryo UI" panose="020B0604030504040204" pitchFamily="50" charset="-128"/>
              </a:rPr>
              <a:t>支出</a:t>
            </a:r>
            <a:r>
              <a:rPr kumimoji="1" lang="ja-JP" altLang="ja-JP"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GDP</a:t>
            </a:r>
            <a:r>
              <a:rPr kumimoji="1" lang="ja-JP" altLang="ja-JP" sz="1200" dirty="0">
                <a:latin typeface="Meiryo UI" panose="020B0604030504040204" pitchFamily="50" charset="-128"/>
                <a:ea typeface="Meiryo UI" panose="020B0604030504040204" pitchFamily="50" charset="-128"/>
              </a:rPr>
              <a:t>比）</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政府</a:t>
            </a:r>
            <a:r>
              <a:rPr kumimoji="1" lang="ja-JP" altLang="ja-JP" sz="1200" dirty="0">
                <a:latin typeface="Meiryo UI" panose="020B0604030504040204" pitchFamily="50" charset="-128"/>
                <a:ea typeface="Meiryo UI" panose="020B0604030504040204" pitchFamily="50" charset="-128"/>
              </a:rPr>
              <a:t>開発</a:t>
            </a:r>
            <a:r>
              <a:rPr kumimoji="1" lang="ja-JP" altLang="ja-JP" sz="1200" dirty="0" smtClean="0">
                <a:latin typeface="Meiryo UI" panose="020B0604030504040204" pitchFamily="50" charset="-128"/>
                <a:ea typeface="Meiryo UI" panose="020B0604030504040204" pitchFamily="50" charset="-128"/>
              </a:rPr>
              <a:t>援助を</a:t>
            </a:r>
            <a:r>
              <a:rPr kumimoji="1" lang="ja-JP" altLang="ja-JP" sz="1200" dirty="0">
                <a:latin typeface="Meiryo UI" panose="020B0604030504040204" pitchFamily="50" charset="-128"/>
                <a:ea typeface="Meiryo UI" panose="020B0604030504040204" pitchFamily="50" charset="-128"/>
              </a:rPr>
              <a:t>含む譲許的公的</a:t>
            </a:r>
            <a:r>
              <a:rPr kumimoji="1" lang="ja-JP" altLang="ja-JP" sz="1200" dirty="0" smtClean="0">
                <a:latin typeface="Meiryo UI" panose="020B0604030504040204" pitchFamily="50" charset="-128"/>
                <a:ea typeface="Meiryo UI" panose="020B0604030504040204" pitchFamily="50" charset="-128"/>
              </a:rPr>
              <a:t>資金</a:t>
            </a:r>
            <a:r>
              <a:rPr kumimoji="1" lang="ja-JP" altLang="en-US" sz="1200" dirty="0" smtClean="0">
                <a:latin typeface="Meiryo UI" panose="020B0604030504040204" pitchFamily="50" charset="-128"/>
                <a:ea typeface="Meiryo UI" panose="020B0604030504040204" pitchFamily="50" charset="-128"/>
              </a:rPr>
              <a:t>による援助</a:t>
            </a:r>
            <a:r>
              <a:rPr kumimoji="1" lang="ja-JP" altLang="ja-JP"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タックスヘイブンスコア（</a:t>
            </a:r>
            <a:r>
              <a:rPr kumimoji="1" lang="en-US" altLang="ja-JP" sz="1200" dirty="0" smtClean="0">
                <a:latin typeface="Meiryo UI" panose="020B0604030504040204" pitchFamily="50" charset="-128"/>
                <a:ea typeface="Meiryo UI" panose="020B0604030504040204" pitchFamily="50" charset="-128"/>
              </a:rPr>
              <a:t>0〜5</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金融秘密度指数</a:t>
            </a:r>
            <a:endParaRPr lang="ja-JP" altLang="ja-JP"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442038" y="2859326"/>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50.8</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209849" y="67056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71</a:t>
            </a:fld>
            <a:endParaRPr kumimoji="1" lang="ja-JP" altLang="en-US"/>
          </a:p>
        </p:txBody>
      </p:sp>
      <p:sp>
        <p:nvSpPr>
          <p:cNvPr id="19" name="テキスト ボックス 18"/>
          <p:cNvSpPr txBox="1"/>
          <p:nvPr/>
        </p:nvSpPr>
        <p:spPr>
          <a:xfrm>
            <a:off x="5129599" y="2232576"/>
            <a:ext cx="791238" cy="288147"/>
          </a:xfrm>
          <a:prstGeom prst="rect">
            <a:avLst/>
          </a:prstGeom>
          <a:noFill/>
          <a:ln>
            <a:noFill/>
          </a:ln>
        </p:spPr>
        <p:txBody>
          <a:bodyPr wrap="square" lIns="36000" tIns="36000" rIns="36000" bIns="36000" rtlCol="0" anchor="ctr" anchorCtr="0">
            <a:spAutoFit/>
          </a:bodyPr>
          <a:lstStyle/>
          <a:p>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0" name="図 19"/>
          <p:cNvPicPr>
            <a:picLocks noChangeAspect="1"/>
          </p:cNvPicPr>
          <p:nvPr/>
        </p:nvPicPr>
        <p:blipFill>
          <a:blip r:embed="rId3"/>
          <a:stretch>
            <a:fillRect/>
          </a:stretch>
        </p:blipFill>
        <p:spPr>
          <a:xfrm>
            <a:off x="8431724" y="805419"/>
            <a:ext cx="1066026" cy="1080000"/>
          </a:xfrm>
          <a:prstGeom prst="rect">
            <a:avLst/>
          </a:prstGeom>
        </p:spPr>
      </p:pic>
      <p:sp>
        <p:nvSpPr>
          <p:cNvPr id="22" name="テキスト ボックス 21"/>
          <p:cNvSpPr txBox="1"/>
          <p:nvPr/>
        </p:nvSpPr>
        <p:spPr>
          <a:xfrm>
            <a:off x="4949158" y="1411895"/>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22353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72</a:t>
            </a:fld>
            <a:endParaRPr kumimoji="1" lang="ja-JP" altLang="en-US"/>
          </a:p>
        </p:txBody>
      </p:sp>
      <p:grpSp>
        <p:nvGrpSpPr>
          <p:cNvPr id="12" name="グループ化 11"/>
          <p:cNvGrpSpPr/>
          <p:nvPr/>
        </p:nvGrpSpPr>
        <p:grpSpPr>
          <a:xfrm>
            <a:off x="6195510" y="5030402"/>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959481648"/>
              </p:ext>
            </p:extLst>
          </p:nvPr>
        </p:nvGraphicFramePr>
        <p:xfrm>
          <a:off x="5946000" y="497077"/>
          <a:ext cx="3960000" cy="468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線コネクタ 15"/>
          <p:cNvCxnSpPr/>
          <p:nvPr/>
        </p:nvCxnSpPr>
        <p:spPr>
          <a:xfrm>
            <a:off x="6286324" y="2991575"/>
            <a:ext cx="3602464" cy="14720"/>
          </a:xfrm>
          <a:prstGeom prst="line">
            <a:avLst/>
          </a:prstGeom>
          <a:ln w="50800" cmpd="thinThick">
            <a:prstDash val="dash"/>
          </a:ln>
        </p:spPr>
        <p:style>
          <a:lnRef idx="1">
            <a:schemeClr val="accent2"/>
          </a:lnRef>
          <a:fillRef idx="0">
            <a:schemeClr val="accent2"/>
          </a:fillRef>
          <a:effectRef idx="0">
            <a:schemeClr val="accent2"/>
          </a:effectRef>
          <a:fontRef idx="minor">
            <a:schemeClr val="tx1"/>
          </a:fontRef>
        </p:style>
      </p:cxnSp>
      <p:sp>
        <p:nvSpPr>
          <p:cNvPr id="17" name="テキスト ボックス 16"/>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237000" y="3392488"/>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125601087"/>
              </p:ext>
            </p:extLst>
          </p:nvPr>
        </p:nvGraphicFramePr>
        <p:xfrm>
          <a:off x="237600" y="1026000"/>
          <a:ext cx="5708400" cy="1732938"/>
        </p:xfrm>
        <a:graphic>
          <a:graphicData uri="http://schemas.openxmlformats.org/drawingml/2006/table">
            <a:tbl>
              <a:tblPr/>
              <a:tblGrid>
                <a:gridCol w="3864831">
                  <a:extLst>
                    <a:ext uri="{9D8B030D-6E8A-4147-A177-3AD203B41FA5}">
                      <a16:colId xmlns:a16="http://schemas.microsoft.com/office/drawing/2014/main" val="4270767442"/>
                    </a:ext>
                  </a:extLst>
                </a:gridCol>
                <a:gridCol w="477551">
                  <a:extLst>
                    <a:ext uri="{9D8B030D-6E8A-4147-A177-3AD203B41FA5}">
                      <a16:colId xmlns:a16="http://schemas.microsoft.com/office/drawing/2014/main" val="1369468378"/>
                    </a:ext>
                  </a:extLst>
                </a:gridCol>
                <a:gridCol w="477551">
                  <a:extLst>
                    <a:ext uri="{9D8B030D-6E8A-4147-A177-3AD203B41FA5}">
                      <a16:colId xmlns:a16="http://schemas.microsoft.com/office/drawing/2014/main" val="1304329828"/>
                    </a:ext>
                  </a:extLst>
                </a:gridCol>
                <a:gridCol w="477551">
                  <a:extLst>
                    <a:ext uri="{9D8B030D-6E8A-4147-A177-3AD203B41FA5}">
                      <a16:colId xmlns:a16="http://schemas.microsoft.com/office/drawing/2014/main" val="350436209"/>
                    </a:ext>
                  </a:extLst>
                </a:gridCol>
                <a:gridCol w="410916">
                  <a:extLst>
                    <a:ext uri="{9D8B030D-6E8A-4147-A177-3AD203B41FA5}">
                      <a16:colId xmlns:a16="http://schemas.microsoft.com/office/drawing/2014/main" val="3053026657"/>
                    </a:ext>
                  </a:extLst>
                </a:gridCol>
              </a:tblGrid>
              <a:tr h="19148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9954349"/>
                  </a:ext>
                </a:extLst>
              </a:tr>
              <a:tr h="38536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934715"/>
                  </a:ext>
                </a:extLst>
              </a:tr>
              <a:tr h="385364">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①実質公債費比率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93933283"/>
                  </a:ext>
                </a:extLst>
              </a:tr>
              <a:tr h="38536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②世帯当たりのインターネットブロードバンド契約率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80193039"/>
                  </a:ext>
                </a:extLst>
              </a:tr>
              <a:tr h="38536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③インターネット普及率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649398"/>
                  </a:ext>
                </a:extLst>
              </a:tr>
            </a:tbl>
          </a:graphicData>
        </a:graphic>
      </p:graphicFrame>
      <p:sp>
        <p:nvSpPr>
          <p:cNvPr id="20" name="テキスト ボックス 19"/>
          <p:cNvSpPr txBox="1"/>
          <p:nvPr/>
        </p:nvSpPr>
        <p:spPr>
          <a:xfrm>
            <a:off x="317952" y="294799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252288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noGrp="1"/>
          </p:cNvGraphicFramePr>
          <p:nvPr>
            <p:extLst/>
          </p:nvPr>
        </p:nvGraphicFramePr>
        <p:xfrm>
          <a:off x="5167869" y="1252397"/>
          <a:ext cx="4292370" cy="2207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noGrp="1"/>
          </p:cNvGraphicFramePr>
          <p:nvPr>
            <p:extLst/>
          </p:nvPr>
        </p:nvGraphicFramePr>
        <p:xfrm>
          <a:off x="443495" y="1222253"/>
          <a:ext cx="4292370" cy="220746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線コネクタ 5"/>
          <p:cNvCxnSpPr/>
          <p:nvPr/>
        </p:nvCxnSpPr>
        <p:spPr>
          <a:xfrm>
            <a:off x="5742480" y="3061293"/>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073901" y="530223"/>
            <a:ext cx="3240000" cy="252000"/>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特定非営利活動法人の所管庁別認証数</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7129188" y="3428290"/>
            <a:ext cx="2664000"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内閣府ホームページ（</a:t>
            </a:r>
            <a:r>
              <a:rPr kumimoji="1" lang="en-US" altLang="ja-JP" sz="800" dirty="0">
                <a:latin typeface="Meiryo UI" panose="020B0604030504040204" pitchFamily="50" charset="-128"/>
                <a:ea typeface="Meiryo UI" panose="020B0604030504040204" pitchFamily="50" charset="-128"/>
              </a:rPr>
              <a:t>2019</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04</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日現在）</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436027" y="1036831"/>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1,788</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351684" y="102946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9,376</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912421" y="1026713"/>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1,134</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167869" y="1116627"/>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8566142" y="865548"/>
            <a:ext cx="835413"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858</a:t>
            </a:r>
            <a:r>
              <a:rPr kumimoji="1" lang="ja-JP" altLang="en-US" sz="800" dirty="0">
                <a:latin typeface="Meiryo UI" panose="020B0604030504040204" pitchFamily="50" charset="-128"/>
                <a:ea typeface="Meiryo UI" panose="020B0604030504040204" pitchFamily="50" charset="-128"/>
              </a:rPr>
              <a:t>件</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1089342" y="2006858"/>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49527" y="530223"/>
            <a:ext cx="2376000" cy="252000"/>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ボランティア</a:t>
            </a:r>
            <a:r>
              <a:rPr kumimoji="1" lang="ja-JP" altLang="en-US" sz="1400" b="1" dirty="0">
                <a:latin typeface="ＭＳ Ｐゴシック" panose="020B0600070205080204" pitchFamily="50" charset="-128"/>
                <a:ea typeface="ＭＳ Ｐゴシック" panose="020B0600070205080204" pitchFamily="50" charset="-128"/>
              </a:rPr>
              <a:t>活動の行動者率</a:t>
            </a:r>
          </a:p>
        </p:txBody>
      </p:sp>
      <p:sp>
        <p:nvSpPr>
          <p:cNvPr id="16" name="テキスト ボックス 15"/>
          <p:cNvSpPr txBox="1"/>
          <p:nvPr/>
        </p:nvSpPr>
        <p:spPr>
          <a:xfrm>
            <a:off x="3039637" y="3445381"/>
            <a:ext cx="1690177"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rPr>
              <a:t>28</a:t>
            </a:r>
            <a:r>
              <a:rPr kumimoji="1" lang="ja-JP" altLang="en-US" sz="800" dirty="0">
                <a:latin typeface="Meiryo UI" panose="020B0604030504040204" pitchFamily="50" charset="-128"/>
                <a:ea typeface="Meiryo UI" panose="020B0604030504040204" pitchFamily="50" charset="-128"/>
              </a:rPr>
              <a:t>年社会生活基本調査</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66364" y="101077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20.6</a:t>
            </a:r>
            <a:r>
              <a:rPr kumimoji="1" lang="en-US" altLang="ja-JP" sz="800" b="1" dirty="0">
                <a:latin typeface="Meiryo UI" panose="020B0604030504040204" pitchFamily="50" charset="-128"/>
                <a:ea typeface="Meiryo UI" panose="020B0604030504040204" pitchFamily="50" charset="-128"/>
              </a:rPr>
              <a:t>%</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42970" y="1010773"/>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241328" y="99794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24.6%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43495" y="1086483"/>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3848921" y="727006"/>
            <a:ext cx="835413"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26.0%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73</a:t>
            </a:fld>
            <a:endParaRPr kumimoji="1" lang="ja-JP" altLang="en-US"/>
          </a:p>
        </p:txBody>
      </p:sp>
    </p:spTree>
    <p:extLst>
      <p:ext uri="{BB962C8B-B14F-4D97-AF65-F5344CB8AC3E}">
        <p14:creationId xmlns:p14="http://schemas.microsoft.com/office/powerpoint/2010/main" val="271940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１７</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842963"/>
            <a:ext cx="8772525" cy="418623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ゴール１７」</a:t>
            </a:r>
            <a:r>
              <a:rPr kumimoji="1" lang="ja-JP" altLang="en-US" dirty="0">
                <a:latin typeface="Meiryo UI" panose="020B0604030504040204" pitchFamily="50" charset="-128"/>
                <a:ea typeface="Meiryo UI" panose="020B0604030504040204" pitchFamily="50" charset="-128"/>
              </a:rPr>
              <a:t>は</a:t>
            </a:r>
            <a:r>
              <a:rPr kumimoji="1" lang="ja-JP" altLang="en-US" dirty="0" smtClean="0">
                <a:latin typeface="Meiryo UI" panose="020B0604030504040204" pitchFamily="50" charset="-128"/>
                <a:ea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rPr>
              <a:t>国際的には、</a:t>
            </a:r>
            <a:r>
              <a:rPr kumimoji="1" lang="ja-JP" altLang="en-US" b="1" u="sng" dirty="0">
                <a:latin typeface="Meiryo UI" panose="020B0604030504040204" pitchFamily="50" charset="-128"/>
                <a:ea typeface="Meiryo UI" panose="020B0604030504040204" pitchFamily="50" charset="-128"/>
              </a:rPr>
              <a:t>全体と</a:t>
            </a:r>
            <a:r>
              <a:rPr kumimoji="1" lang="ja-JP" altLang="en-US" b="1" u="sng" dirty="0" smtClean="0">
                <a:latin typeface="Meiryo UI" panose="020B0604030504040204" pitchFamily="50" charset="-128"/>
                <a:ea typeface="Meiryo UI" panose="020B0604030504040204" pitchFamily="50" charset="-128"/>
              </a:rPr>
              <a:t>して状態が悪化しているゴール</a:t>
            </a:r>
            <a:r>
              <a:rPr kumimoji="1" lang="ja-JP" altLang="en-US" dirty="0" smtClean="0">
                <a:latin typeface="Meiryo UI" panose="020B0604030504040204" pitchFamily="50" charset="-128"/>
                <a:ea typeface="Meiryo UI" panose="020B0604030504040204" pitchFamily="50" charset="-128"/>
              </a:rPr>
              <a:t>であり、個別指標のうち、</a:t>
            </a:r>
            <a:r>
              <a:rPr kumimoji="1" lang="ja-JP" altLang="en-US" b="1" u="sng" dirty="0" smtClean="0">
                <a:latin typeface="Meiryo UI" panose="020B0604030504040204" pitchFamily="50" charset="-128"/>
                <a:ea typeface="Meiryo UI" panose="020B0604030504040204" pitchFamily="50" charset="-128"/>
              </a:rPr>
              <a:t>「政府開発援助を含む公的資金援助」、「金融秘密度指数」で厳しい評価</a:t>
            </a:r>
            <a:r>
              <a:rPr kumimoji="1" lang="ja-JP" altLang="en-US" dirty="0" smtClean="0">
                <a:latin typeface="Meiryo UI" panose="020B0604030504040204" pitchFamily="50" charset="-128"/>
                <a:ea typeface="Meiryo UI" panose="020B0604030504040204" pitchFamily="50" charset="-128"/>
              </a:rPr>
              <a:t>となっている。</a:t>
            </a:r>
            <a:endParaRPr kumimoji="1" lang="en-US" altLang="ja-JP" dirty="0" smtClean="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latin typeface="Meiryo UI" panose="020B0604030504040204" pitchFamily="50" charset="-128"/>
                <a:ea typeface="Meiryo UI" panose="020B0604030504040204" pitchFamily="50" charset="-128"/>
              </a:rPr>
              <a:t>　</a:t>
            </a:r>
            <a:r>
              <a:rPr kumimoji="1" lang="ja-JP" altLang="en-US" b="1" u="sng" dirty="0">
                <a:latin typeface="Meiryo UI" panose="020B0604030504040204" pitchFamily="50" charset="-128"/>
                <a:ea typeface="Meiryo UI" panose="020B0604030504040204" pitchFamily="50" charset="-128"/>
              </a:rPr>
              <a:t>国内比較においては、大阪は、全体順位は上位</a:t>
            </a:r>
            <a:r>
              <a:rPr kumimoji="1" lang="ja-JP" altLang="en-US" dirty="0">
                <a:latin typeface="Meiryo UI" panose="020B0604030504040204" pitchFamily="50" charset="-128"/>
                <a:ea typeface="Meiryo UI" panose="020B0604030504040204" pitchFamily="50" charset="-128"/>
              </a:rPr>
              <a:t>であり、</a:t>
            </a:r>
            <a:r>
              <a:rPr kumimoji="1" lang="ja-JP" altLang="en-US" b="1" u="sng" dirty="0">
                <a:latin typeface="Meiryo UI" panose="020B0604030504040204" pitchFamily="50" charset="-128"/>
                <a:ea typeface="Meiryo UI" panose="020B0604030504040204" pitchFamily="50" charset="-128"/>
              </a:rPr>
              <a:t>指標スコアは平均より高い。</a:t>
            </a:r>
            <a:r>
              <a:rPr kumimoji="1" lang="ja-JP" altLang="en-US" dirty="0">
                <a:latin typeface="Meiryo UI" panose="020B0604030504040204" pitchFamily="50" charset="-128"/>
                <a:ea typeface="Meiryo UI" panose="020B0604030504040204" pitchFamily="50" charset="-128"/>
              </a:rPr>
              <a:t>また、 </a:t>
            </a:r>
            <a:r>
              <a:rPr kumimoji="1" lang="ja-JP" altLang="en-US" dirty="0" smtClean="0">
                <a:latin typeface="Meiryo UI" panose="020B0604030504040204" pitchFamily="50" charset="-128"/>
                <a:ea typeface="Meiryo UI" panose="020B0604030504040204" pitchFamily="50" charset="-128"/>
              </a:rPr>
              <a:t>「インターネット普及率」など</a:t>
            </a:r>
            <a:r>
              <a:rPr kumimoji="1" lang="ja-JP" altLang="en-US" b="1" u="sng" dirty="0" smtClean="0">
                <a:latin typeface="Meiryo UI" panose="020B0604030504040204" pitchFamily="50" charset="-128"/>
                <a:ea typeface="Meiryo UI" panose="020B0604030504040204" pitchFamily="50" charset="-128"/>
              </a:rPr>
              <a:t>順調</a:t>
            </a:r>
            <a:r>
              <a:rPr kumimoji="1" lang="ja-JP" altLang="en-US" b="1" u="sng" dirty="0">
                <a:latin typeface="Meiryo UI" panose="020B0604030504040204" pitchFamily="50" charset="-128"/>
                <a:ea typeface="Meiryo UI" panose="020B0604030504040204" pitchFamily="50" charset="-128"/>
              </a:rPr>
              <a:t>に取組みが進んでいる個別指標の割合が高く、関連指標である</a:t>
            </a:r>
            <a:r>
              <a:rPr kumimoji="1" lang="ja-JP" altLang="en-US" b="1" u="sng" dirty="0" smtClean="0">
                <a:latin typeface="Meiryo UI" panose="020B0604030504040204" pitchFamily="50" charset="-128"/>
                <a:ea typeface="Meiryo UI" panose="020B0604030504040204" pitchFamily="50" charset="-128"/>
              </a:rPr>
              <a:t>「特定非営利活動法人の所管庁別認証数」</a:t>
            </a:r>
            <a:r>
              <a:rPr kumimoji="1" lang="ja-JP" altLang="en-US" b="1" u="sng" dirty="0">
                <a:latin typeface="Meiryo UI" panose="020B0604030504040204" pitchFamily="50" charset="-128"/>
                <a:ea typeface="Meiryo UI" panose="020B0604030504040204" pitchFamily="50" charset="-128"/>
              </a:rPr>
              <a:t>も順位が上位</a:t>
            </a:r>
            <a:r>
              <a:rPr kumimoji="1" lang="ja-JP" altLang="en-US" dirty="0">
                <a:latin typeface="Meiryo UI" panose="020B0604030504040204" pitchFamily="50" charset="-128"/>
                <a:ea typeface="Meiryo UI" panose="020B0604030504040204" pitchFamily="50" charset="-128"/>
              </a:rPr>
              <a:t>となっている</a:t>
            </a:r>
            <a:r>
              <a:rPr kumimoji="1" lang="ja-JP" altLang="en-US" dirty="0" smtClean="0">
                <a:latin typeface="Meiryo UI" panose="020B0604030504040204" pitchFamily="50" charset="-128"/>
                <a:ea typeface="Meiryo UI" panose="020B0604030504040204" pitchFamily="50" charset="-128"/>
              </a:rPr>
              <a:t>。一方で、「ボランティア活動の行動者率」について順位が低いなど課題もある。</a:t>
            </a:r>
            <a:endParaRPr kumimoji="1" lang="en-US" altLang="ja-JP" dirty="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「ゴール１７」は</a:t>
            </a:r>
            <a:r>
              <a:rPr kumimoji="1" lang="ja-JP" altLang="en-US" dirty="0">
                <a:latin typeface="Meiryo UI" panose="020B0604030504040204" pitchFamily="50" charset="-128"/>
                <a:ea typeface="Meiryo UI" panose="020B0604030504040204" pitchFamily="50" charset="-128"/>
              </a:rPr>
              <a:t>、府として</a:t>
            </a:r>
            <a:r>
              <a:rPr kumimoji="1" lang="ja-JP" altLang="en-US" dirty="0" smtClean="0">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74</a:t>
            </a:fld>
            <a:endParaRPr kumimoji="1" lang="ja-JP" altLang="en-US"/>
          </a:p>
        </p:txBody>
      </p:sp>
    </p:spTree>
    <p:extLst>
      <p:ext uri="{BB962C8B-B14F-4D97-AF65-F5344CB8AC3E}">
        <p14:creationId xmlns:p14="http://schemas.microsoft.com/office/powerpoint/2010/main" val="2524686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10" name="二等辺三角形 9"/>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8</a:t>
            </a:fld>
            <a:endParaRPr kumimoji="1" lang="ja-JP" altLang="en-US"/>
          </a:p>
        </p:txBody>
      </p:sp>
      <p:grpSp>
        <p:nvGrpSpPr>
          <p:cNvPr id="14" name="グループ化 13"/>
          <p:cNvGrpSpPr/>
          <p:nvPr/>
        </p:nvGrpSpPr>
        <p:grpSpPr>
          <a:xfrm>
            <a:off x="6411499" y="5795524"/>
            <a:ext cx="3245666" cy="585363"/>
            <a:chOff x="8250" y="6268456"/>
            <a:chExt cx="4167510" cy="585363"/>
          </a:xfrm>
        </p:grpSpPr>
        <p:sp>
          <p:nvSpPr>
            <p:cNvPr id="15" name="テキスト ボックス 14"/>
            <p:cNvSpPr txBox="1"/>
            <p:nvPr/>
          </p:nvSpPr>
          <p:spPr>
            <a:xfrm>
              <a:off x="8250" y="6391192"/>
              <a:ext cx="4102895" cy="339892"/>
            </a:xfrm>
            <a:prstGeom prst="rect">
              <a:avLst/>
            </a:prstGeom>
            <a:noFill/>
            <a:ln w="3175">
              <a:noFill/>
              <a:prstDash val="sysDash"/>
            </a:ln>
          </p:spPr>
          <p:txBody>
            <a:bodyPr wrap="square" lIns="36000" tIns="36000" rIns="36000" bIns="36000" rtlCol="0" anchor="ctr" anchorCtr="0">
              <a:spAutoFit/>
            </a:bodyPr>
            <a:lstStyle/>
            <a:p>
              <a:pPr marL="180975">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6" name="大かっこ 15"/>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7" name="グラフ 16"/>
          <p:cNvGraphicFramePr>
            <a:graphicFrameLocks noGrp="1"/>
          </p:cNvGraphicFramePr>
          <p:nvPr>
            <p:extLst>
              <p:ext uri="{D42A27DB-BD31-4B8C-83A1-F6EECF244321}">
                <p14:modId xmlns:p14="http://schemas.microsoft.com/office/powerpoint/2010/main" val="3960881993"/>
              </p:ext>
            </p:extLst>
          </p:nvPr>
        </p:nvGraphicFramePr>
        <p:xfrm>
          <a:off x="5843312" y="688205"/>
          <a:ext cx="396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テキスト ボックス 19"/>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186678" y="6222162"/>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6" name="表 5"/>
          <p:cNvGraphicFramePr>
            <a:graphicFrameLocks noGrp="1"/>
          </p:cNvGraphicFramePr>
          <p:nvPr>
            <p:extLst>
              <p:ext uri="{D42A27DB-BD31-4B8C-83A1-F6EECF244321}">
                <p14:modId xmlns:p14="http://schemas.microsoft.com/office/powerpoint/2010/main" val="302434240"/>
              </p:ext>
            </p:extLst>
          </p:nvPr>
        </p:nvGraphicFramePr>
        <p:xfrm>
          <a:off x="237586" y="1175652"/>
          <a:ext cx="5605724" cy="4471688"/>
        </p:xfrm>
        <a:graphic>
          <a:graphicData uri="http://schemas.openxmlformats.org/drawingml/2006/table">
            <a:tbl>
              <a:tblPr/>
              <a:tblGrid>
                <a:gridCol w="3795316">
                  <a:extLst>
                    <a:ext uri="{9D8B030D-6E8A-4147-A177-3AD203B41FA5}">
                      <a16:colId xmlns:a16="http://schemas.microsoft.com/office/drawing/2014/main" val="3458726913"/>
                    </a:ext>
                  </a:extLst>
                </a:gridCol>
                <a:gridCol w="468961">
                  <a:extLst>
                    <a:ext uri="{9D8B030D-6E8A-4147-A177-3AD203B41FA5}">
                      <a16:colId xmlns:a16="http://schemas.microsoft.com/office/drawing/2014/main" val="2953118466"/>
                    </a:ext>
                  </a:extLst>
                </a:gridCol>
                <a:gridCol w="468961">
                  <a:extLst>
                    <a:ext uri="{9D8B030D-6E8A-4147-A177-3AD203B41FA5}">
                      <a16:colId xmlns:a16="http://schemas.microsoft.com/office/drawing/2014/main" val="2062282972"/>
                    </a:ext>
                  </a:extLst>
                </a:gridCol>
                <a:gridCol w="468961">
                  <a:extLst>
                    <a:ext uri="{9D8B030D-6E8A-4147-A177-3AD203B41FA5}">
                      <a16:colId xmlns:a16="http://schemas.microsoft.com/office/drawing/2014/main" val="3769140720"/>
                    </a:ext>
                  </a:extLst>
                </a:gridCol>
                <a:gridCol w="403525">
                  <a:extLst>
                    <a:ext uri="{9D8B030D-6E8A-4147-A177-3AD203B41FA5}">
                      <a16:colId xmlns:a16="http://schemas.microsoft.com/office/drawing/2014/main" val="1318909659"/>
                    </a:ext>
                  </a:extLst>
                </a:gridCol>
              </a:tblGrid>
              <a:tr h="143378">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11727868"/>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東京</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8436790"/>
                  </a:ext>
                </a:extLst>
              </a:tr>
              <a:tr h="28855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①相対的貧困世帯割合</a:t>
                      </a:r>
                      <a:br>
                        <a:rPr lang="ja-JP" altLang="en-US" sz="7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万円未満の世帯</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全世帯</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9991481"/>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②被保護世帯割合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zh-TW"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被保護世帯</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全世帯</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9151648"/>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③被保護者割合 </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被保護者</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3088236"/>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④平均保護受給期間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68.09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0876295"/>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⑤水道普及率</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01197949"/>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⑥空き家率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空き家数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住宅数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66234277"/>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⑦災害等の自然外因による死亡者割合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80234394"/>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⑧災害復旧費割合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災害復旧費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6978784"/>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⑨防災会議を設置している市区町村の割合</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60965712"/>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⑩生活保護費割合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生活保護費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27.66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0799621"/>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⑪衛生費割合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衛生費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26907648"/>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⑫教育費割合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教育費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07945036"/>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⑬</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衛生費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教育費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生活保護費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衛生費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教育費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生活保護費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79343917"/>
                  </a:ext>
                </a:extLst>
              </a:tr>
              <a:tr h="28855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⑭母子世帯への平均保護受給期間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13.04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26.09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86.96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0851375"/>
                  </a:ext>
                </a:extLst>
              </a:tr>
            </a:tbl>
          </a:graphicData>
        </a:graphic>
      </p:graphicFrame>
    </p:spTree>
    <p:extLst>
      <p:ext uri="{BB962C8B-B14F-4D97-AF65-F5344CB8AC3E}">
        <p14:creationId xmlns:p14="http://schemas.microsoft.com/office/powerpoint/2010/main" val="3381648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5" name="グラフ 24"/>
          <p:cNvGraphicFramePr>
            <a:graphicFrameLocks/>
          </p:cNvGraphicFramePr>
          <p:nvPr>
            <p:extLst/>
          </p:nvPr>
        </p:nvGraphicFramePr>
        <p:xfrm>
          <a:off x="441208" y="1049736"/>
          <a:ext cx="4242970" cy="2260372"/>
        </p:xfrm>
        <a:graphic>
          <a:graphicData uri="http://schemas.openxmlformats.org/drawingml/2006/chart">
            <c:chart xmlns:c="http://schemas.openxmlformats.org/drawingml/2006/chart" xmlns:r="http://schemas.openxmlformats.org/officeDocument/2006/relationships" r:id="rId2"/>
          </a:graphicData>
        </a:graphic>
      </p:graphicFrame>
      <p:sp>
        <p:nvSpPr>
          <p:cNvPr id="26" name="テキスト ボックス 25"/>
          <p:cNvSpPr txBox="1"/>
          <p:nvPr/>
        </p:nvSpPr>
        <p:spPr>
          <a:xfrm>
            <a:off x="329235" y="535297"/>
            <a:ext cx="2412000"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貧困状態にある子どもの割合</a:t>
            </a:r>
            <a:endParaRPr kumimoji="1" lang="en-US" altLang="zh-TW" sz="1400" b="1" dirty="0">
              <a:solidFill>
                <a:prstClr val="black"/>
              </a:solidFill>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a:off x="3811856" y="806833"/>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14.3%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81000" y="861373"/>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cxnSp>
        <p:nvCxnSpPr>
          <p:cNvPr id="39" name="直線コネクタ 38"/>
          <p:cNvCxnSpPr/>
          <p:nvPr/>
        </p:nvCxnSpPr>
        <p:spPr>
          <a:xfrm>
            <a:off x="859612" y="1973272"/>
            <a:ext cx="3672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591986" y="1044201"/>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20.4%</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p:cNvSpPr txBox="1"/>
          <p:nvPr/>
        </p:nvSpPr>
        <p:spPr>
          <a:xfrm>
            <a:off x="1482083" y="1033559"/>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15.9%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p:cNvSpPr txBox="1"/>
          <p:nvPr/>
        </p:nvSpPr>
        <p:spPr>
          <a:xfrm>
            <a:off x="2178992" y="1033559"/>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noProof="0" dirty="0" smtClean="0"/>
              <a:t>12.9%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1504058" y="3264398"/>
            <a:ext cx="394590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：日本財団「子どもの貧困の社会的損失推計（</a:t>
            </a:r>
            <a:r>
              <a:rPr kumimoji="1" lang="en-US" altLang="ja-JP" sz="800" dirty="0">
                <a:latin typeface="Meiryo UI" panose="020B0604030504040204" pitchFamily="50" charset="-128"/>
                <a:ea typeface="Meiryo UI" panose="020B0604030504040204" pitchFamily="50" charset="-128"/>
              </a:rPr>
              <a:t>2016</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11</a:t>
            </a:r>
            <a:r>
              <a:rPr kumimoji="1" lang="ja-JP" altLang="en-US" sz="800" dirty="0">
                <a:latin typeface="Meiryo UI" panose="020B0604030504040204" pitchFamily="50" charset="-128"/>
                <a:ea typeface="Meiryo UI" panose="020B0604030504040204" pitchFamily="50" charset="-128"/>
              </a:rPr>
              <a:t>日訂正版）</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45" name="グラフ 44"/>
          <p:cNvGraphicFramePr>
            <a:graphicFrameLocks/>
          </p:cNvGraphicFramePr>
          <p:nvPr>
            <p:extLst/>
          </p:nvPr>
        </p:nvGraphicFramePr>
        <p:xfrm>
          <a:off x="5229756" y="1112332"/>
          <a:ext cx="4244400" cy="2260057"/>
        </p:xfrm>
        <a:graphic>
          <a:graphicData uri="http://schemas.openxmlformats.org/drawingml/2006/chart">
            <c:chart xmlns:c="http://schemas.openxmlformats.org/drawingml/2006/chart" xmlns:r="http://schemas.openxmlformats.org/officeDocument/2006/relationships" r:id="rId3"/>
          </a:graphicData>
        </a:graphic>
      </p:graphicFrame>
      <p:sp>
        <p:nvSpPr>
          <p:cNvPr id="46" name="テキスト ボックス 45"/>
          <p:cNvSpPr txBox="1"/>
          <p:nvPr/>
        </p:nvSpPr>
        <p:spPr>
          <a:xfrm>
            <a:off x="5075983" y="535297"/>
            <a:ext cx="288919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ＭＳ Ｐゴシック" panose="020B0600070205080204" pitchFamily="50" charset="-128"/>
                <a:ea typeface="ＭＳ Ｐゴシック" panose="020B0600070205080204" pitchFamily="50" charset="-128"/>
              </a:rPr>
              <a:t>母子世帯への平均保護受給期間</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7" name="テキスト ボックス 46"/>
          <p:cNvSpPr txBox="1"/>
          <p:nvPr/>
        </p:nvSpPr>
        <p:spPr>
          <a:xfrm>
            <a:off x="7483767" y="937711"/>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5.04</a:t>
            </a:r>
            <a:r>
              <a:rPr lang="ja-JP" altLang="en-US" sz="800" b="1" dirty="0" smtClean="0">
                <a:latin typeface="Meiryo UI" panose="020B0604030504040204" pitchFamily="50" charset="-128"/>
                <a:ea typeface="Meiryo UI" panose="020B0604030504040204" pitchFamily="50" charset="-128"/>
              </a:rPr>
              <a:t>年</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6368563" y="937711"/>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5.03</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6992704" y="937711"/>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3.09</a:t>
            </a:r>
            <a:r>
              <a:rPr lang="ja-JP" altLang="en-US" sz="800" dirty="0" smtClean="0">
                <a:latin typeface="Meiryo UI" panose="020B0604030504040204" pitchFamily="50" charset="-128"/>
                <a:ea typeface="Meiryo UI" panose="020B0604030504040204" pitchFamily="50" charset="-128"/>
              </a:rPr>
              <a:t>年</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8703882" y="71758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5.03</a:t>
            </a:r>
            <a:r>
              <a:rPr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5580126" y="1525637"/>
            <a:ext cx="3818445" cy="6522"/>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119269" y="864871"/>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lang="ja-JP" altLang="en-US" sz="800" dirty="0" smtClean="0">
                <a:latin typeface="Meiryo UI" panose="020B0604030504040204" pitchFamily="50" charset="-128"/>
                <a:ea typeface="Meiryo UI" panose="020B0604030504040204" pitchFamily="50" charset="-128"/>
              </a:rPr>
              <a:t>年</a:t>
            </a:r>
            <a:r>
              <a:rPr kumimoji="1" lang="en-US" altLang="ja-JP" sz="800" dirty="0" smtClean="0">
                <a:latin typeface="Meiryo UI" panose="020B0604030504040204" pitchFamily="50" charset="-128"/>
                <a:ea typeface="Meiryo UI" panose="020B0604030504040204" pitchFamily="50" charset="-128"/>
              </a:rPr>
              <a:t>】</a:t>
            </a:r>
          </a:p>
        </p:txBody>
      </p:sp>
      <p:sp>
        <p:nvSpPr>
          <p:cNvPr id="53" name="テキスト ボックス 52"/>
          <p:cNvSpPr txBox="1"/>
          <p:nvPr/>
        </p:nvSpPr>
        <p:spPr>
          <a:xfrm>
            <a:off x="7382020" y="3462934"/>
            <a:ext cx="364201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a:t>
            </a:r>
            <a:r>
              <a:rPr lang="ja-JP" altLang="en-US" sz="800" dirty="0" smtClean="0">
                <a:latin typeface="Meiryo UI" panose="020B0604030504040204" pitchFamily="50" charset="-128"/>
                <a:ea typeface="Meiryo UI" panose="020B0604030504040204" pitchFamily="50" charset="-128"/>
              </a:rPr>
              <a:t>「平成</a:t>
            </a:r>
            <a:r>
              <a:rPr lang="en-US" altLang="ja-JP" sz="800" dirty="0" smtClean="0">
                <a:latin typeface="Meiryo UI" panose="020B0604030504040204" pitchFamily="50" charset="-128"/>
                <a:ea typeface="Meiryo UI" panose="020B0604030504040204" pitchFamily="50" charset="-128"/>
              </a:rPr>
              <a:t>28</a:t>
            </a:r>
            <a:r>
              <a:rPr lang="ja-JP" altLang="en-US" sz="800" dirty="0" smtClean="0">
                <a:latin typeface="Meiryo UI" panose="020B0604030504040204" pitchFamily="50" charset="-128"/>
                <a:ea typeface="Meiryo UI" panose="020B0604030504040204" pitchFamily="50" charset="-128"/>
              </a:rPr>
              <a:t>年度被保護者調査」</a:t>
            </a:r>
            <a:endParaRPr kumimoji="1" lang="en-US" altLang="ja-JP" sz="800" dirty="0" smtClean="0">
              <a:latin typeface="Meiryo UI" panose="020B0604030504040204" pitchFamily="50" charset="-128"/>
              <a:ea typeface="Meiryo UI" panose="020B0604030504040204" pitchFamily="50" charset="-128"/>
            </a:endParaRPr>
          </a:p>
        </p:txBody>
      </p:sp>
      <p:sp>
        <p:nvSpPr>
          <p:cNvPr id="54" name="スライド番号プレースホルダー 2"/>
          <p:cNvSpPr>
            <a:spLocks noGrp="1"/>
          </p:cNvSpPr>
          <p:nvPr>
            <p:ph type="sldNum" sz="quarter" idx="12"/>
          </p:nvPr>
        </p:nvSpPr>
        <p:spPr>
          <a:xfrm>
            <a:off x="9105900" y="115209"/>
            <a:ext cx="682898" cy="360000"/>
          </a:xfrm>
        </p:spPr>
        <p:txBody>
          <a:bodyPr/>
          <a:lstStyle/>
          <a:p>
            <a:fld id="{7B20388F-A125-4D2E-BBF0-E240911E1C91}" type="slidenum">
              <a:rPr kumimoji="1" lang="ja-JP" altLang="en-US" smtClean="0"/>
              <a:pPr/>
              <a:t>9</a:t>
            </a:fld>
            <a:endParaRPr kumimoji="1" lang="ja-JP" altLang="en-US"/>
          </a:p>
        </p:txBody>
      </p:sp>
    </p:spTree>
    <p:extLst>
      <p:ext uri="{BB962C8B-B14F-4D97-AF65-F5344CB8AC3E}">
        <p14:creationId xmlns:p14="http://schemas.microsoft.com/office/powerpoint/2010/main" val="745154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11734</TotalTime>
  <Words>7738</Words>
  <Application>Microsoft Office PowerPoint</Application>
  <PresentationFormat>A4 210 x 297 mm</PresentationFormat>
  <Paragraphs>2105</Paragraphs>
  <Slides>74</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74</vt:i4>
      </vt:variant>
    </vt:vector>
  </HeadingPairs>
  <TitlesOfParts>
    <vt:vector size="88" baseType="lpstr">
      <vt:lpstr>等线</vt:lpstr>
      <vt:lpstr>HGS創英角ｺﾞｼｯｸUB</vt:lpstr>
      <vt:lpstr>Meiryo UI</vt:lpstr>
      <vt:lpstr>ＭＳ Ｐゴシック</vt:lpstr>
      <vt:lpstr>新細明體</vt:lpstr>
      <vt:lpstr>游ゴシック</vt:lpstr>
      <vt:lpstr>游ゴシック Light</vt:lpstr>
      <vt:lpstr>Arial</vt:lpstr>
      <vt:lpstr>Calibri</vt:lpstr>
      <vt:lpstr>Calibri Light</vt:lpstr>
      <vt:lpstr>Microsoft Himalaya</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大阪府</cp:lastModifiedBy>
  <cp:revision>1205</cp:revision>
  <cp:lastPrinted>2019-09-04T02:10:56Z</cp:lastPrinted>
  <dcterms:created xsi:type="dcterms:W3CDTF">2019-02-01T00:27:44Z</dcterms:created>
  <dcterms:modified xsi:type="dcterms:W3CDTF">2019-12-02T05:08:43Z</dcterms:modified>
</cp:coreProperties>
</file>