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80" r:id="rId2"/>
    <p:sldMasterId id="2147483668" r:id="rId3"/>
  </p:sldMasterIdLst>
  <p:notesMasterIdLst>
    <p:notesMasterId r:id="rId24"/>
  </p:notesMasterIdLst>
  <p:handoutMasterIdLst>
    <p:handoutMasterId r:id="rId25"/>
  </p:handoutMasterIdLst>
  <p:sldIdLst>
    <p:sldId id="330" r:id="rId4"/>
    <p:sldId id="583" r:id="rId5"/>
    <p:sldId id="358" r:id="rId6"/>
    <p:sldId id="584" r:id="rId7"/>
    <p:sldId id="560" r:id="rId8"/>
    <p:sldId id="582" r:id="rId9"/>
    <p:sldId id="588" r:id="rId10"/>
    <p:sldId id="577" r:id="rId11"/>
    <p:sldId id="578" r:id="rId12"/>
    <p:sldId id="585" r:id="rId13"/>
    <p:sldId id="564" r:id="rId14"/>
    <p:sldId id="565" r:id="rId15"/>
    <p:sldId id="593" r:id="rId16"/>
    <p:sldId id="567" r:id="rId17"/>
    <p:sldId id="568" r:id="rId18"/>
    <p:sldId id="594" r:id="rId19"/>
    <p:sldId id="592" r:id="rId20"/>
    <p:sldId id="595" r:id="rId21"/>
    <p:sldId id="596" r:id="rId22"/>
    <p:sldId id="591" r:id="rId23"/>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52" userDrawn="1">
          <p15:clr>
            <a:srgbClr val="A4A3A4"/>
          </p15:clr>
        </p15:guide>
        <p15:guide id="2" pos="321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田中　大貴" initials="田中　大貴" lastIdx="1" clrIdx="0">
    <p:extLst>
      <p:ext uri="{19B8F6BF-5375-455C-9EA6-DF929625EA0E}">
        <p15:presenceInfo xmlns:p15="http://schemas.microsoft.com/office/powerpoint/2012/main" userId="S-1-5-21-161959346-1900351369-444732941-2101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2E75B6"/>
    <a:srgbClr val="CC0099"/>
    <a:srgbClr val="FF6600"/>
    <a:srgbClr val="293E1A"/>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60" autoAdjust="0"/>
    <p:restoredTop sz="94434" autoAdjust="0"/>
  </p:normalViewPr>
  <p:slideViewPr>
    <p:cSldViewPr snapToGrid="0" showGuides="1">
      <p:cViewPr varScale="1">
        <p:scale>
          <a:sx n="67" d="100"/>
          <a:sy n="67" d="100"/>
        </p:scale>
        <p:origin x="1410" y="60"/>
      </p:cViewPr>
      <p:guideLst>
        <p:guide orient="horz" pos="3952"/>
        <p:guide pos="3211"/>
      </p:guideLst>
    </p:cSldViewPr>
  </p:slideViewPr>
  <p:notesTextViewPr>
    <p:cViewPr>
      <p:scale>
        <a:sx n="1" d="1"/>
        <a:sy n="1" d="1"/>
      </p:scale>
      <p:origin x="0" y="0"/>
    </p:cViewPr>
  </p:notesTextViewPr>
  <p:notesViewPr>
    <p:cSldViewPr snapToGrid="0" showGuides="1">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42" tIns="45721" rIns="91442" bIns="4572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0" y="1"/>
            <a:ext cx="2949575" cy="498475"/>
          </a:xfrm>
          <a:prstGeom prst="rect">
            <a:avLst/>
          </a:prstGeom>
        </p:spPr>
        <p:txBody>
          <a:bodyPr vert="horz" lIns="91442" tIns="45721" rIns="91442" bIns="45721" rtlCol="0"/>
          <a:lstStyle>
            <a:lvl1pPr algn="r">
              <a:defRPr sz="1200"/>
            </a:lvl1pPr>
          </a:lstStyle>
          <a:p>
            <a:fld id="{B10D2460-EA33-4F64-A101-1AAC1F82BEBC}" type="datetimeFigureOut">
              <a:rPr kumimoji="1" lang="ja-JP" altLang="en-US" smtClean="0"/>
              <a:t>2019/12/2</a:t>
            </a:fld>
            <a:endParaRPr kumimoji="1" lang="ja-JP" altLang="en-US"/>
          </a:p>
        </p:txBody>
      </p:sp>
      <p:sp>
        <p:nvSpPr>
          <p:cNvPr id="4" name="フッター プレースホルダー 3"/>
          <p:cNvSpPr>
            <a:spLocks noGrp="1"/>
          </p:cNvSpPr>
          <p:nvPr>
            <p:ph type="ftr" sz="quarter" idx="2"/>
          </p:nvPr>
        </p:nvSpPr>
        <p:spPr>
          <a:xfrm>
            <a:off x="1" y="9440863"/>
            <a:ext cx="2949575" cy="498475"/>
          </a:xfrm>
          <a:prstGeom prst="rect">
            <a:avLst/>
          </a:prstGeom>
        </p:spPr>
        <p:txBody>
          <a:bodyPr vert="horz" lIns="91442" tIns="45721" rIns="91442" bIns="4572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3"/>
            <a:ext cx="2949575" cy="498475"/>
          </a:xfrm>
          <a:prstGeom prst="rect">
            <a:avLst/>
          </a:prstGeom>
        </p:spPr>
        <p:txBody>
          <a:bodyPr vert="horz" lIns="91442" tIns="45721" rIns="91442" bIns="45721" rtlCol="0" anchor="b"/>
          <a:lstStyle>
            <a:lvl1pPr algn="r">
              <a:defRPr sz="1200"/>
            </a:lvl1pPr>
          </a:lstStyle>
          <a:p>
            <a:fld id="{7FBB6248-C2D3-47DF-923C-02A101D0B070}" type="slidenum">
              <a:rPr kumimoji="1" lang="ja-JP" altLang="en-US" smtClean="0"/>
              <a:t>‹#›</a:t>
            </a:fld>
            <a:endParaRPr kumimoji="1" lang="ja-JP" altLang="en-US"/>
          </a:p>
        </p:txBody>
      </p:sp>
    </p:spTree>
    <p:extLst>
      <p:ext uri="{BB962C8B-B14F-4D97-AF65-F5344CB8AC3E}">
        <p14:creationId xmlns:p14="http://schemas.microsoft.com/office/powerpoint/2010/main" val="2179554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42" tIns="45721" rIns="91442" bIns="4572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1"/>
            <a:ext cx="2949575" cy="498475"/>
          </a:xfrm>
          <a:prstGeom prst="rect">
            <a:avLst/>
          </a:prstGeom>
        </p:spPr>
        <p:txBody>
          <a:bodyPr vert="horz" lIns="91442" tIns="45721" rIns="91442" bIns="45721" rtlCol="0"/>
          <a:lstStyle>
            <a:lvl1pPr algn="r">
              <a:defRPr sz="1200"/>
            </a:lvl1pPr>
          </a:lstStyle>
          <a:p>
            <a:fld id="{ADC004DA-1050-4399-AC60-3F835403D04A}" type="datetimeFigureOut">
              <a:rPr kumimoji="1" lang="ja-JP" altLang="en-US" smtClean="0"/>
              <a:t>2019/12/2</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2" tIns="45721" rIns="91442" bIns="45721" rtlCol="0" anchor="ctr"/>
          <a:lstStyle/>
          <a:p>
            <a:endParaRPr lang="ja-JP" altLang="en-US"/>
          </a:p>
        </p:txBody>
      </p:sp>
      <p:sp>
        <p:nvSpPr>
          <p:cNvPr id="5" name="ノート プレースホルダー 4"/>
          <p:cNvSpPr>
            <a:spLocks noGrp="1"/>
          </p:cNvSpPr>
          <p:nvPr>
            <p:ph type="body" sz="quarter" idx="3"/>
          </p:nvPr>
        </p:nvSpPr>
        <p:spPr>
          <a:xfrm>
            <a:off x="681038" y="4783139"/>
            <a:ext cx="5445125" cy="3913187"/>
          </a:xfrm>
          <a:prstGeom prst="rect">
            <a:avLst/>
          </a:prstGeom>
        </p:spPr>
        <p:txBody>
          <a:bodyPr vert="horz" lIns="91442" tIns="45721" rIns="91442" bIns="4572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3"/>
            <a:ext cx="2949575" cy="498475"/>
          </a:xfrm>
          <a:prstGeom prst="rect">
            <a:avLst/>
          </a:prstGeom>
        </p:spPr>
        <p:txBody>
          <a:bodyPr vert="horz" lIns="91442" tIns="45721" rIns="91442" bIns="4572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3"/>
            <a:ext cx="2949575" cy="498475"/>
          </a:xfrm>
          <a:prstGeom prst="rect">
            <a:avLst/>
          </a:prstGeom>
        </p:spPr>
        <p:txBody>
          <a:bodyPr vert="horz" lIns="91442" tIns="45721" rIns="91442" bIns="45721" rtlCol="0" anchor="b"/>
          <a:lstStyle>
            <a:lvl1pPr algn="r">
              <a:defRPr sz="1200"/>
            </a:lvl1pPr>
          </a:lstStyle>
          <a:p>
            <a:fld id="{BA841F3B-5A04-41FB-8249-8E399CC488D9}" type="slidenum">
              <a:rPr kumimoji="1" lang="ja-JP" altLang="en-US" smtClean="0"/>
              <a:t>‹#›</a:t>
            </a:fld>
            <a:endParaRPr kumimoji="1" lang="ja-JP" altLang="en-US"/>
          </a:p>
        </p:txBody>
      </p:sp>
    </p:spTree>
    <p:extLst>
      <p:ext uri="{BB962C8B-B14F-4D97-AF65-F5344CB8AC3E}">
        <p14:creationId xmlns:p14="http://schemas.microsoft.com/office/powerpoint/2010/main" val="2968684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a:t>
            </a:fld>
            <a:endParaRPr kumimoji="1" lang="ja-JP" altLang="en-US"/>
          </a:p>
        </p:txBody>
      </p:sp>
    </p:spTree>
    <p:extLst>
      <p:ext uri="{BB962C8B-B14F-4D97-AF65-F5344CB8AC3E}">
        <p14:creationId xmlns:p14="http://schemas.microsoft.com/office/powerpoint/2010/main" val="571181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奇数ページ">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29C3283-49E3-41E7-98DD-812CDF2823C7}" type="datetime1">
              <a:rPr kumimoji="1" lang="ja-JP" altLang="en-US" smtClean="0"/>
              <a:t>2019/12/2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5225185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365125"/>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625" y="2505075"/>
            <a:ext cx="419100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63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DED22CA-ECAC-46F2-A2CA-20B157237F61}" type="datetime1">
              <a:rPr kumimoji="1" lang="ja-JP" altLang="en-US" smtClean="0"/>
              <a:t>2019/12/2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781838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09B2A2D-B8CF-4864-8968-447BDC8603CD}" type="datetime1">
              <a:rPr kumimoji="1" lang="ja-JP" altLang="en-US" smtClean="0"/>
              <a:t>2019/12/2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0249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9F45D6A-78B9-4FEB-B5CF-21F8183F7C92}" type="datetime1">
              <a:rPr kumimoji="1" lang="ja-JP" altLang="en-US" smtClean="0"/>
              <a:t>2019/12/2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1060780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CB78298-0F7B-4E4B-A5D7-91C663903454}" type="datetime1">
              <a:rPr kumimoji="1" lang="ja-JP" altLang="en-US" smtClean="0"/>
              <a:t>2019/12/2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574568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E8587E7-D4B3-4A8E-963A-2225459BCD0C}" type="datetime1">
              <a:rPr kumimoji="1" lang="ja-JP" altLang="en-US" smtClean="0"/>
              <a:t>2019/12/2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171285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D4CCCE5-F94A-4036-AC9D-4FF11E65A0BC}" type="datetime1">
              <a:rPr kumimoji="1" lang="ja-JP" altLang="en-US" smtClean="0"/>
              <a:t>2019/12/2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253809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5"/>
            <a:ext cx="2135188"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8" y="365125"/>
            <a:ext cx="6256337"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8C9B09E-A280-4C89-98FF-F678FA24F3F1}" type="datetime1">
              <a:rPr kumimoji="1" lang="ja-JP" altLang="en-US" smtClean="0"/>
              <a:t>2019/12/2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586381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5" y="1709738"/>
            <a:ext cx="8543925"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A843614-7666-4D5C-8343-F3651AE67179}" type="datetime1">
              <a:rPr kumimoji="1" lang="ja-JP" altLang="en-US" smtClean="0"/>
              <a:t>2019/12/2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99382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195762"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29200" y="1825625"/>
            <a:ext cx="4195763"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9EB9E85-703B-4915-96AE-BA5AFCE3E475}" type="datetime1">
              <a:rPr kumimoji="1" lang="ja-JP" altLang="en-US" smtClean="0"/>
              <a:t>2019/12/2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250135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365125"/>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625" y="2505075"/>
            <a:ext cx="419100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63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2A99C3E-50F6-4F78-9102-7F6FDADE6501}" type="datetime1">
              <a:rPr kumimoji="1" lang="ja-JP" altLang="en-US" smtClean="0"/>
              <a:t>2019/12/2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157280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B3C24C-9B87-4087-B524-DFC70807101E}" type="datetime1">
              <a:rPr kumimoji="1" lang="ja-JP" altLang="en-US" smtClean="0"/>
              <a:t>2019/12/2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77592550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64F28D7-1058-49D4-8C62-9CD1A710D58D}" type="datetime1">
              <a:rPr kumimoji="1" lang="ja-JP" altLang="en-US" smtClean="0"/>
              <a:t>2019/12/2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69792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6B1D794-2112-4F90-B2A3-EF7DA8553645}" type="datetime1">
              <a:rPr kumimoji="1" lang="ja-JP" altLang="en-US" smtClean="0"/>
              <a:t>2019/12/2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630008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37ABFDF-BB1D-4DFA-9827-CC14A04C84BC}" type="datetime1">
              <a:rPr kumimoji="1" lang="ja-JP" altLang="en-US" smtClean="0"/>
              <a:t>2019/12/2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9960530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7331489-558A-4431-BB05-682FEB846AD2}" type="datetime1">
              <a:rPr kumimoji="1" lang="ja-JP" altLang="en-US" smtClean="0"/>
              <a:t>2019/12/2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312933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957AC7A-CDB4-4D03-9CC6-C5BF2D126EFC}" type="datetime1">
              <a:rPr kumimoji="1" lang="ja-JP" altLang="en-US" smtClean="0"/>
              <a:t>2019/12/2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189672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5"/>
            <a:ext cx="2135188"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8" y="365125"/>
            <a:ext cx="6256337"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CDE057F-C4B6-46D8-A8DE-8D80A4C7361F}" type="datetime1">
              <a:rPr kumimoji="1" lang="ja-JP" altLang="en-US" smtClean="0"/>
              <a:t>2019/12/2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748196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55E44190-9C04-41D4-BEFA-CF6125F7A704}" type="datetime1">
              <a:rPr kumimoji="1" lang="ja-JP" altLang="en-US" smtClean="0"/>
              <a:t>2019/12/2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09"/>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11733955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5E6014F7-CC6A-40D1-B6C1-DDBFECDF1B8F}" type="datetime1">
              <a:rPr kumimoji="1" lang="ja-JP" altLang="en-US" smtClean="0"/>
              <a:t>2019/12/2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2"/>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5415007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508E5E4-EBD4-4E6B-9B8F-AE6A81CC5D4B}" type="datetime1">
              <a:rPr kumimoji="1" lang="ja-JP" altLang="en-US" smtClean="0"/>
              <a:t>2019/12/2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553325" y="6356351"/>
            <a:ext cx="2228850" cy="365125"/>
          </a:xfrm>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10323446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27D4917-32BD-448A-84C5-F9C9A5651B3C}" type="datetime1">
              <a:rPr kumimoji="1" lang="ja-JP" altLang="en-US" smtClean="0"/>
              <a:t>2019/12/2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66617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0C24D5E-9C21-40CA-9F38-36386EB9B057}" type="datetime1">
              <a:rPr kumimoji="1" lang="ja-JP" altLang="en-US" smtClean="0"/>
              <a:t>2019/12/2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678663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5" y="1709738"/>
            <a:ext cx="8543925"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8ED7AB3-5F74-4CC6-8421-6917E422EF85}" type="datetime1">
              <a:rPr kumimoji="1" lang="ja-JP" altLang="en-US" smtClean="0"/>
              <a:t>2019/12/2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160731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195762"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29200" y="1825625"/>
            <a:ext cx="4195763"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113F865-806A-4A84-9283-BDCD6F30772C}" type="datetime1">
              <a:rPr kumimoji="1" lang="ja-JP" altLang="en-US" smtClean="0"/>
              <a:t>2019/12/2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0545638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8FB77-2297-473F-80DD-7EF50D2F15B3}" type="datetime1">
              <a:rPr kumimoji="1" lang="ja-JP" altLang="en-US" smtClean="0"/>
              <a:t>2019/12/2</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935539220"/>
      </p:ext>
    </p:extLst>
  </p:cSld>
  <p:clrMap bg1="lt1" tx1="dk1" bg2="lt2" tx2="dk2" accent1="accent1" accent2="accent2" accent3="accent3" accent4="accent4" accent5="accent5" accent6="accent6" hlink="hlink" folHlink="folHlink"/>
  <p:sldLayoutIdLst>
    <p:sldLayoutId id="2147483693" r:id="rId1"/>
    <p:sldLayoutId id="2147483661" r:id="rId2"/>
    <p:sldLayoutId id="2147483669" r:id="rId3"/>
    <p:sldLayoutId id="2147483670" r:id="rId4"/>
    <p:sldLayoutId id="2147483694" r:id="rId5"/>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FD42DC-5516-47CD-AFE8-6C793A6AAA45}" type="datetime1">
              <a:rPr kumimoji="1" lang="ja-JP" altLang="en-US" smtClean="0"/>
              <a:t>2019/12/2</a:t>
            </a:fld>
            <a:endParaRPr kumimoji="1" lang="ja-JP" altLang="en-US"/>
          </a:p>
        </p:txBody>
      </p:sp>
      <p:sp>
        <p:nvSpPr>
          <p:cNvPr id="5" name="フッター プレースホルダー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43254822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C660F-58B9-4D87-9B50-76C2DEA65369}" type="datetime1">
              <a:rPr kumimoji="1" lang="ja-JP" altLang="en-US" smtClean="0"/>
              <a:t>2019/12/2</a:t>
            </a:fld>
            <a:endParaRPr kumimoji="1" lang="ja-JP" altLang="en-US"/>
          </a:p>
        </p:txBody>
      </p:sp>
      <p:sp>
        <p:nvSpPr>
          <p:cNvPr id="5" name="フッター プレースホルダー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239769712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6.png"/><Relationship Id="rId7"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247849" y="2388716"/>
            <a:ext cx="7541594" cy="2657138"/>
          </a:xfrm>
          <a:prstGeom prst="rect">
            <a:avLst/>
          </a:prstGeom>
          <a:noFill/>
        </p:spPr>
        <p:txBody>
          <a:bodyPr wrap="square" rtlCol="0">
            <a:spAutoFit/>
          </a:bodyPr>
          <a:lstStyle/>
          <a:p>
            <a:pPr algn="ctr">
              <a:lnSpc>
                <a:spcPts val="5000"/>
              </a:lnSpc>
            </a:pPr>
            <a:r>
              <a:rPr kumimoji="1" lang="ja-JP" altLang="en-US" sz="3600" b="1" dirty="0" smtClean="0">
                <a:latin typeface="Meiryo UI" panose="020B0604030504040204" pitchFamily="50" charset="-128"/>
                <a:ea typeface="Meiryo UI" panose="020B0604030504040204" pitchFamily="50" charset="-128"/>
              </a:rPr>
              <a:t>大阪がめざす</a:t>
            </a:r>
            <a:r>
              <a:rPr kumimoji="1" lang="en-US" altLang="ja-JP" sz="3600" b="1" dirty="0" smtClean="0">
                <a:latin typeface="Meiryo UI" panose="020B0604030504040204" pitchFamily="50" charset="-128"/>
                <a:ea typeface="Meiryo UI" panose="020B0604030504040204" pitchFamily="50" charset="-128"/>
              </a:rPr>
              <a:t>SDGs</a:t>
            </a:r>
            <a:r>
              <a:rPr kumimoji="1" lang="ja-JP" altLang="en-US" sz="3600" b="1" dirty="0" smtClean="0">
                <a:latin typeface="Meiryo UI" panose="020B0604030504040204" pitchFamily="50" charset="-128"/>
                <a:ea typeface="Meiryo UI" panose="020B0604030504040204" pitchFamily="50" charset="-128"/>
              </a:rPr>
              <a:t>先進都市の姿</a:t>
            </a:r>
            <a:endParaRPr kumimoji="1" lang="en-US" altLang="ja-JP" sz="3600" b="1" dirty="0" smtClean="0">
              <a:latin typeface="Meiryo UI" panose="020B0604030504040204" pitchFamily="50" charset="-128"/>
              <a:ea typeface="Meiryo UI" panose="020B0604030504040204" pitchFamily="50" charset="-128"/>
            </a:endParaRPr>
          </a:p>
          <a:p>
            <a:pPr algn="ctr">
              <a:lnSpc>
                <a:spcPts val="5000"/>
              </a:lnSpc>
            </a:pPr>
            <a:r>
              <a:rPr kumimoji="1" lang="en-US" altLang="ja-JP" sz="3600" b="1" dirty="0" smtClean="0">
                <a:latin typeface="Meiryo UI" panose="020B0604030504040204" pitchFamily="50" charset="-128"/>
                <a:ea typeface="Meiryo UI" panose="020B0604030504040204" pitchFamily="50" charset="-128"/>
              </a:rPr>
              <a:t>【</a:t>
            </a:r>
            <a:r>
              <a:rPr kumimoji="1" lang="ja-JP" altLang="en-US" sz="3600" b="1" dirty="0" smtClean="0">
                <a:latin typeface="Meiryo UI" panose="020B0604030504040204" pitchFamily="50" charset="-128"/>
                <a:ea typeface="Meiryo UI" panose="020B0604030504040204" pitchFamily="50" charset="-128"/>
              </a:rPr>
              <a:t>中間整理案</a:t>
            </a:r>
            <a:r>
              <a:rPr kumimoji="1" lang="en-US" altLang="ja-JP" sz="3600" b="1" dirty="0" smtClean="0">
                <a:latin typeface="Meiryo UI" panose="020B0604030504040204" pitchFamily="50" charset="-128"/>
                <a:ea typeface="Meiryo UI" panose="020B0604030504040204" pitchFamily="50" charset="-128"/>
              </a:rPr>
              <a:t>】</a:t>
            </a:r>
            <a:endParaRPr kumimoji="1" lang="en-US" altLang="ja-JP" sz="2800" dirty="0">
              <a:latin typeface="Meiryo UI" panose="020B0604030504040204" pitchFamily="50" charset="-128"/>
              <a:ea typeface="Meiryo UI" panose="020B0604030504040204" pitchFamily="50" charset="-128"/>
            </a:endParaRPr>
          </a:p>
          <a:p>
            <a:pPr algn="ctr">
              <a:lnSpc>
                <a:spcPts val="5000"/>
              </a:lnSpc>
            </a:pPr>
            <a:endParaRPr kumimoji="1" lang="en-US" altLang="ja-JP" sz="2400" dirty="0" smtClean="0">
              <a:latin typeface="Meiryo UI" panose="020B0604030504040204" pitchFamily="50" charset="-128"/>
              <a:ea typeface="Meiryo UI" panose="020B0604030504040204" pitchFamily="50" charset="-128"/>
            </a:endParaRPr>
          </a:p>
          <a:p>
            <a:pPr algn="ctr">
              <a:lnSpc>
                <a:spcPts val="5000"/>
              </a:lnSpc>
            </a:pPr>
            <a:r>
              <a:rPr kumimoji="1" lang="ja-JP" altLang="en-US" sz="2400" dirty="0" smtClean="0">
                <a:latin typeface="Meiryo UI" panose="020B0604030504040204" pitchFamily="50" charset="-128"/>
                <a:ea typeface="Meiryo UI" panose="020B0604030504040204" pitchFamily="50" charset="-128"/>
              </a:rPr>
              <a:t>令和</a:t>
            </a:r>
            <a:r>
              <a:rPr kumimoji="1" lang="ja-JP" altLang="en-US" sz="2400" dirty="0">
                <a:latin typeface="Meiryo UI" panose="020B0604030504040204" pitchFamily="50" charset="-128"/>
                <a:ea typeface="Meiryo UI" panose="020B0604030504040204" pitchFamily="50" charset="-128"/>
              </a:rPr>
              <a:t>元年</a:t>
            </a:r>
            <a:r>
              <a:rPr kumimoji="1" lang="en-US" altLang="ja-JP" sz="2400" dirty="0">
                <a:latin typeface="Meiryo UI" panose="020B0604030504040204" pitchFamily="50" charset="-128"/>
                <a:ea typeface="Meiryo UI" panose="020B0604030504040204" pitchFamily="50" charset="-128"/>
              </a:rPr>
              <a:t>8</a:t>
            </a:r>
            <a:r>
              <a:rPr kumimoji="1" lang="ja-JP" altLang="en-US" sz="2400" dirty="0" smtClean="0">
                <a:latin typeface="Meiryo UI" panose="020B0604030504040204" pitchFamily="50" charset="-128"/>
                <a:ea typeface="Meiryo UI" panose="020B0604030504040204" pitchFamily="50" charset="-128"/>
              </a:rPr>
              <a:t>月</a:t>
            </a:r>
            <a:r>
              <a:rPr kumimoji="1" lang="en-US" altLang="ja-JP" sz="2400" dirty="0" smtClean="0">
                <a:latin typeface="Meiryo UI" panose="020B0604030504040204" pitchFamily="50" charset="-128"/>
                <a:ea typeface="Meiryo UI" panose="020B0604030504040204" pitchFamily="50" charset="-128"/>
              </a:rPr>
              <a:t>27</a:t>
            </a:r>
            <a:r>
              <a:rPr kumimoji="1" lang="ja-JP" altLang="en-US" sz="2400" dirty="0" smtClean="0">
                <a:latin typeface="Meiryo UI" panose="020B0604030504040204" pitchFamily="50" charset="-128"/>
                <a:ea typeface="Meiryo UI" panose="020B0604030504040204" pitchFamily="50" charset="-128"/>
              </a:rPr>
              <a:t>日</a:t>
            </a:r>
            <a:endParaRPr kumimoji="1" lang="en-US" altLang="ja-JP" sz="2400" dirty="0" smtClean="0">
              <a:latin typeface="Meiryo UI" panose="020B0604030504040204" pitchFamily="50" charset="-128"/>
              <a:ea typeface="Meiryo UI" panose="020B0604030504040204" pitchFamily="50" charset="-128"/>
            </a:endParaRPr>
          </a:p>
        </p:txBody>
      </p:sp>
      <p:sp>
        <p:nvSpPr>
          <p:cNvPr id="4" name="正方形/長方形 3"/>
          <p:cNvSpPr/>
          <p:nvPr/>
        </p:nvSpPr>
        <p:spPr>
          <a:xfrm>
            <a:off x="8369954" y="229992"/>
            <a:ext cx="1247463" cy="7662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Meiryo UI" panose="020B0604030504040204" pitchFamily="50" charset="-128"/>
                <a:ea typeface="Meiryo UI" panose="020B0604030504040204" pitchFamily="50" charset="-128"/>
              </a:rPr>
              <a:t>参考１</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93831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6878248" y="1045310"/>
            <a:ext cx="2611739" cy="4291677"/>
          </a:xfrm>
          <a:prstGeom prst="rect">
            <a:avLst/>
          </a:prstGeom>
          <a:solidFill>
            <a:schemeClr val="bg1"/>
          </a:solidFill>
          <a:ln w="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sz="1600">
              <a:solidFill>
                <a:schemeClr val="tx1"/>
              </a:solidFill>
            </a:endParaRPr>
          </a:p>
        </p:txBody>
      </p:sp>
      <p:sp>
        <p:nvSpPr>
          <p:cNvPr id="4" name="正方形/長方形 3"/>
          <p:cNvSpPr/>
          <p:nvPr/>
        </p:nvSpPr>
        <p:spPr>
          <a:xfrm>
            <a:off x="0" y="8965"/>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「大阪がめざす</a:t>
            </a:r>
            <a:r>
              <a:rPr kumimoji="1" lang="en-US" altLang="ja-JP" b="1" dirty="0" smtClean="0">
                <a:latin typeface="Meiryo UI" panose="020B0604030504040204" pitchFamily="50" charset="-128"/>
                <a:ea typeface="Meiryo UI" panose="020B0604030504040204" pitchFamily="50" charset="-128"/>
              </a:rPr>
              <a:t>SDGs</a:t>
            </a:r>
            <a:r>
              <a:rPr kumimoji="1" lang="ja-JP" altLang="en-US" b="1" dirty="0" smtClean="0">
                <a:latin typeface="Meiryo UI" panose="020B0604030504040204" pitchFamily="50" charset="-128"/>
                <a:ea typeface="Meiryo UI" panose="020B0604030504040204" pitchFamily="50" charset="-128"/>
              </a:rPr>
              <a:t>先進都市の姿」の明確化に向けた取りまとめの全体像について</a:t>
            </a:r>
            <a:endParaRPr kumimoji="1" lang="en-US" altLang="ja-JP" b="1" dirty="0" smtClean="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10</a:t>
            </a:fld>
            <a:endParaRPr kumimoji="1" lang="ja-JP" altLang="en-US" dirty="0"/>
          </a:p>
        </p:txBody>
      </p:sp>
      <p:sp>
        <p:nvSpPr>
          <p:cNvPr id="17" name="正方形/長方形 16"/>
          <p:cNvSpPr/>
          <p:nvPr/>
        </p:nvSpPr>
        <p:spPr>
          <a:xfrm>
            <a:off x="581756" y="3442904"/>
            <a:ext cx="2571121" cy="1598701"/>
          </a:xfrm>
          <a:prstGeom prst="rect">
            <a:avLst/>
          </a:prstGeom>
          <a:solidFill>
            <a:schemeClr val="accent3">
              <a:lumMod val="20000"/>
              <a:lumOff val="80000"/>
            </a:schemeClr>
          </a:solidFill>
          <a:ln w="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sz="1600">
              <a:solidFill>
                <a:schemeClr val="tx1"/>
              </a:solidFill>
            </a:endParaRPr>
          </a:p>
        </p:txBody>
      </p:sp>
      <p:sp>
        <p:nvSpPr>
          <p:cNvPr id="18" name="角丸四角形 17"/>
          <p:cNvSpPr/>
          <p:nvPr/>
        </p:nvSpPr>
        <p:spPr>
          <a:xfrm>
            <a:off x="683928" y="3271592"/>
            <a:ext cx="2315928" cy="397403"/>
          </a:xfrm>
          <a:prstGeom prst="roundRect">
            <a:avLst/>
          </a:prstGeom>
        </p:spPr>
        <p:style>
          <a:lnRef idx="1">
            <a:schemeClr val="accent5"/>
          </a:lnRef>
          <a:fillRef idx="3">
            <a:schemeClr val="accent5"/>
          </a:fillRef>
          <a:effectRef idx="2">
            <a:schemeClr val="accent5"/>
          </a:effectRef>
          <a:fontRef idx="minor">
            <a:schemeClr val="lt1"/>
          </a:fontRef>
        </p:style>
        <p:txBody>
          <a:bodyPr lIns="72000" tIns="0" rIns="72000" bIns="36000" rtlCol="0" anchor="ctr"/>
          <a:lstStyle/>
          <a:p>
            <a:pPr algn="ctr"/>
            <a:r>
              <a:rPr lang="en-US" altLang="ja-JP" sz="1600" b="1" dirty="0" smtClean="0">
                <a:latin typeface="ＭＳ Ｐゴシック" panose="020B0600070205080204" pitchFamily="50" charset="-128"/>
                <a:ea typeface="ＭＳ Ｐゴシック" panose="020B0600070205080204" pitchFamily="50" charset="-128"/>
              </a:rPr>
              <a:t>17</a:t>
            </a:r>
            <a:r>
              <a:rPr lang="ja-JP" altLang="en-US" sz="1600" b="1" dirty="0">
                <a:latin typeface="ＭＳ Ｐゴシック" panose="020B0600070205080204" pitchFamily="50" charset="-128"/>
                <a:ea typeface="ＭＳ Ｐゴシック" panose="020B0600070205080204" pitchFamily="50" charset="-128"/>
              </a:rPr>
              <a:t>ゴール</a:t>
            </a:r>
            <a:r>
              <a:rPr lang="ja-JP" altLang="en-US" sz="1600" b="1" dirty="0" smtClean="0">
                <a:latin typeface="ＭＳ Ｐゴシック" panose="020B0600070205080204" pitchFamily="50" charset="-128"/>
                <a:ea typeface="ＭＳ Ｐゴシック" panose="020B0600070205080204" pitchFamily="50" charset="-128"/>
              </a:rPr>
              <a:t>の到達点</a:t>
            </a:r>
            <a:r>
              <a:rPr lang="ja-JP" altLang="en-US" sz="1600" b="1" dirty="0">
                <a:latin typeface="ＭＳ Ｐゴシック" panose="020B0600070205080204" pitchFamily="50" charset="-128"/>
                <a:ea typeface="ＭＳ Ｐゴシック" panose="020B0600070205080204" pitchFamily="50" charset="-128"/>
              </a:rPr>
              <a:t>　　</a:t>
            </a:r>
          </a:p>
        </p:txBody>
      </p:sp>
      <p:sp>
        <p:nvSpPr>
          <p:cNvPr id="19" name="正方形/長方形 18"/>
          <p:cNvSpPr/>
          <p:nvPr/>
        </p:nvSpPr>
        <p:spPr>
          <a:xfrm>
            <a:off x="3781023" y="3445127"/>
            <a:ext cx="2566599" cy="1596478"/>
          </a:xfrm>
          <a:prstGeom prst="rect">
            <a:avLst/>
          </a:prstGeom>
          <a:solidFill>
            <a:schemeClr val="bg1"/>
          </a:solidFill>
          <a:ln w="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sz="1600">
              <a:solidFill>
                <a:schemeClr val="tx1"/>
              </a:solidFill>
            </a:endParaRPr>
          </a:p>
        </p:txBody>
      </p:sp>
      <p:sp>
        <p:nvSpPr>
          <p:cNvPr id="20" name="角丸四角形 19"/>
          <p:cNvSpPr/>
          <p:nvPr/>
        </p:nvSpPr>
        <p:spPr>
          <a:xfrm>
            <a:off x="3886688" y="3274834"/>
            <a:ext cx="2296525" cy="416494"/>
          </a:xfrm>
          <a:prstGeom prst="roundRect">
            <a:avLst/>
          </a:prstGeom>
        </p:spPr>
        <p:style>
          <a:lnRef idx="1">
            <a:schemeClr val="accent5"/>
          </a:lnRef>
          <a:fillRef idx="3">
            <a:schemeClr val="accent5"/>
          </a:fillRef>
          <a:effectRef idx="2">
            <a:schemeClr val="accent5"/>
          </a:effectRef>
          <a:fontRef idx="minor">
            <a:schemeClr val="lt1"/>
          </a:fontRef>
        </p:style>
        <p:txBody>
          <a:bodyPr lIns="72000" tIns="0" rIns="72000" bIns="36000" rtlCol="0" anchor="ctr"/>
          <a:lstStyle/>
          <a:p>
            <a:pPr algn="ctr"/>
            <a:r>
              <a:rPr lang="ja-JP" altLang="en-US" sz="1600" b="1" dirty="0" smtClean="0">
                <a:latin typeface="ＭＳ Ｐゴシック" panose="020B0600070205080204" pitchFamily="50" charset="-128"/>
                <a:ea typeface="ＭＳ Ｐゴシック" panose="020B0600070205080204" pitchFamily="50" charset="-128"/>
              </a:rPr>
              <a:t>府の政策との整合性</a:t>
            </a:r>
            <a:r>
              <a:rPr lang="ja-JP" altLang="en-US" sz="1600" b="1" dirty="0">
                <a:latin typeface="ＭＳ Ｐゴシック" panose="020B0600070205080204" pitchFamily="50" charset="-128"/>
                <a:ea typeface="ＭＳ Ｐゴシック" panose="020B0600070205080204" pitchFamily="50" charset="-128"/>
              </a:rPr>
              <a:t>　　</a:t>
            </a:r>
          </a:p>
        </p:txBody>
      </p:sp>
      <p:sp>
        <p:nvSpPr>
          <p:cNvPr id="21" name="テキスト ボックス 20"/>
          <p:cNvSpPr txBox="1"/>
          <p:nvPr/>
        </p:nvSpPr>
        <p:spPr>
          <a:xfrm>
            <a:off x="661811" y="3840307"/>
            <a:ext cx="2411009" cy="991041"/>
          </a:xfrm>
          <a:prstGeom prst="rect">
            <a:avLst/>
          </a:prstGeom>
          <a:noFill/>
        </p:spPr>
        <p:txBody>
          <a:bodyPr wrap="square" lIns="128016" tIns="64008" rIns="128016" bIns="64008"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「国際的な日本の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評価」</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と「国内</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評価」</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から、それぞれの個別</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指標を踏まえ、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ゴールの府の到達点を整理</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3980490" y="3858886"/>
            <a:ext cx="2263865" cy="991041"/>
          </a:xfrm>
          <a:prstGeom prst="rect">
            <a:avLst/>
          </a:prstGeom>
          <a:noFill/>
        </p:spPr>
        <p:txBody>
          <a:bodyPr wrap="square" lIns="128016" tIns="64008" rIns="128016" bIns="64008" rtlCol="0">
            <a:spAutoFit/>
          </a:bodyPr>
          <a:lstStyle/>
          <a:p>
            <a:pPr>
              <a:spcBef>
                <a:spcPts val="6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大阪・関西万博や</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G20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大阪サミット、各部局の取組み、府政の中長期方針などとの整合性を考慮</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284206" y="1066136"/>
            <a:ext cx="6227805" cy="4291678"/>
          </a:xfrm>
          <a:prstGeom prst="rect">
            <a:avLst/>
          </a:prstGeom>
          <a:noFill/>
          <a:ln w="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sz="1600">
              <a:solidFill>
                <a:schemeClr val="tx1"/>
              </a:solidFill>
            </a:endParaRPr>
          </a:p>
        </p:txBody>
      </p:sp>
      <p:sp>
        <p:nvSpPr>
          <p:cNvPr id="24" name="角丸四角形 23"/>
          <p:cNvSpPr/>
          <p:nvPr/>
        </p:nvSpPr>
        <p:spPr>
          <a:xfrm>
            <a:off x="1237588" y="885919"/>
            <a:ext cx="4225953" cy="453151"/>
          </a:xfrm>
          <a:prstGeom prst="roundRect">
            <a:avLst/>
          </a:prstGeom>
        </p:spPr>
        <p:style>
          <a:lnRef idx="1">
            <a:schemeClr val="accent5"/>
          </a:lnRef>
          <a:fillRef idx="3">
            <a:schemeClr val="accent5"/>
          </a:fillRef>
          <a:effectRef idx="2">
            <a:schemeClr val="accent5"/>
          </a:effectRef>
          <a:fontRef idx="minor">
            <a:schemeClr val="lt1"/>
          </a:fontRef>
        </p:style>
        <p:txBody>
          <a:bodyPr lIns="108000" tIns="0" rIns="36000" bIns="36000" rtlCol="0" anchor="ctr"/>
          <a:lstStyle/>
          <a:p>
            <a:pPr algn="ctr"/>
            <a:r>
              <a:rPr lang="ja-JP" altLang="en-US" sz="1600" b="1" dirty="0">
                <a:latin typeface="ＭＳ Ｐゴシック" panose="020B0600070205080204" pitchFamily="50" charset="-128"/>
                <a:ea typeface="ＭＳ Ｐゴシック" panose="020B0600070205080204" pitchFamily="50" charset="-128"/>
              </a:rPr>
              <a:t>重点</a:t>
            </a:r>
            <a:r>
              <a:rPr lang="ja-JP" altLang="en-US" sz="1600" b="1" dirty="0" smtClean="0">
                <a:latin typeface="ＭＳ Ｐゴシック" panose="020B0600070205080204" pitchFamily="50" charset="-128"/>
                <a:ea typeface="ＭＳ Ｐゴシック" panose="020B0600070205080204" pitchFamily="50" charset="-128"/>
              </a:rPr>
              <a:t>ゴールや優先課題、時間軸の検討</a:t>
            </a:r>
            <a:endParaRPr lang="ja-JP" altLang="en-US" sz="1600" b="1" dirty="0">
              <a:latin typeface="ＭＳ Ｐゴシック" panose="020B0600070205080204" pitchFamily="50" charset="-128"/>
              <a:ea typeface="ＭＳ Ｐゴシック" panose="020B0600070205080204" pitchFamily="50" charset="-128"/>
            </a:endParaRPr>
          </a:p>
        </p:txBody>
      </p:sp>
      <p:sp>
        <p:nvSpPr>
          <p:cNvPr id="25" name="テキスト ボックス 24"/>
          <p:cNvSpPr txBox="1"/>
          <p:nvPr/>
        </p:nvSpPr>
        <p:spPr>
          <a:xfrm>
            <a:off x="733330" y="1536901"/>
            <a:ext cx="5329556" cy="1461939"/>
          </a:xfrm>
          <a:prstGeom prst="rect">
            <a:avLst/>
          </a:prstGeom>
          <a:noFill/>
        </p:spPr>
        <p:txBody>
          <a:bodyPr wrap="square" lIns="0" tIns="0" rIns="0" bIns="0" rtlCol="0" anchor="ctr" anchorCtr="0">
            <a:spAutoFit/>
          </a:bodyPr>
          <a:lstStyle/>
          <a:p>
            <a:pPr marL="307975" indent="-285750">
              <a:lnSpc>
                <a:spcPts val="1700"/>
              </a:lnSpc>
              <a:buFont typeface="Meiryo UI" panose="020B0604030504040204" pitchFamily="50" charset="-128"/>
              <a:buChar cha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ゴールの到達点」と「府の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政策</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との整合性」を踏まえ、府とし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重点的に取組むゴールや優先的に取組む課題を整理</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307975" indent="-285750">
              <a:lnSpc>
                <a:spcPts val="1700"/>
              </a:lnSpc>
              <a:spcBef>
                <a:spcPts val="600"/>
              </a:spcBef>
              <a:buFont typeface="Meiryo UI" panose="020B0604030504040204" pitchFamily="50" charset="-128"/>
              <a:buChar cha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優先課題の改善や、強みを伸ばすことにつながる施策、具体的な取組み分野、広域自治体としての役割などを検討</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307975" indent="-285750">
              <a:lnSpc>
                <a:spcPts val="1700"/>
              </a:lnSpc>
              <a:spcBef>
                <a:spcPts val="600"/>
              </a:spcBef>
              <a:buFont typeface="Meiryo UI" panose="020B0604030504040204" pitchFamily="50" charset="-128"/>
              <a:buChar cha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年まで」、「万博開催時」、「</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年以降」という３つの時間軸の中で、どのような未来像を描いていくかを検討</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a:xfrm>
            <a:off x="6990395" y="888701"/>
            <a:ext cx="2315928" cy="628939"/>
          </a:xfrm>
          <a:prstGeom prst="roundRect">
            <a:avLst/>
          </a:prstGeom>
        </p:spPr>
        <p:style>
          <a:lnRef idx="1">
            <a:schemeClr val="accent5"/>
          </a:lnRef>
          <a:fillRef idx="3">
            <a:schemeClr val="accent5"/>
          </a:fillRef>
          <a:effectRef idx="2">
            <a:schemeClr val="accent5"/>
          </a:effectRef>
          <a:fontRef idx="minor">
            <a:schemeClr val="lt1"/>
          </a:fontRef>
        </p:style>
        <p:txBody>
          <a:bodyPr lIns="108000" tIns="0" rIns="36000" bIns="36000" rtlCol="0" anchor="ctr"/>
          <a:lstStyle/>
          <a:p>
            <a:r>
              <a:rPr lang="ja-JP" altLang="en-US" sz="1600" b="1" dirty="0">
                <a:latin typeface="ＭＳ Ｐゴシック" panose="020B0600070205080204" pitchFamily="50" charset="-128"/>
                <a:ea typeface="ＭＳ Ｐゴシック" panose="020B0600070205080204" pitchFamily="50" charset="-128"/>
              </a:rPr>
              <a:t>様々</a:t>
            </a:r>
            <a:r>
              <a:rPr lang="ja-JP" altLang="en-US" sz="1600" b="1" dirty="0" smtClean="0">
                <a:latin typeface="ＭＳ Ｐゴシック" panose="020B0600070205080204" pitchFamily="50" charset="-128"/>
                <a:ea typeface="ＭＳ Ｐゴシック" panose="020B0600070205080204" pitchFamily="50" charset="-128"/>
              </a:rPr>
              <a:t>なステークホルダーとの対話</a:t>
            </a:r>
            <a:r>
              <a:rPr lang="ja-JP" altLang="en-US" sz="1600" b="1" dirty="0">
                <a:latin typeface="ＭＳ Ｐゴシック" panose="020B0600070205080204" pitchFamily="50" charset="-128"/>
                <a:ea typeface="ＭＳ Ｐゴシック" panose="020B0600070205080204" pitchFamily="50" charset="-128"/>
              </a:rPr>
              <a:t>　</a:t>
            </a:r>
          </a:p>
        </p:txBody>
      </p:sp>
      <p:sp>
        <p:nvSpPr>
          <p:cNvPr id="30" name="テキスト ボックス 29"/>
          <p:cNvSpPr txBox="1"/>
          <p:nvPr/>
        </p:nvSpPr>
        <p:spPr>
          <a:xfrm>
            <a:off x="7189441" y="1674249"/>
            <a:ext cx="2044251" cy="1077218"/>
          </a:xfrm>
          <a:prstGeom prst="rect">
            <a:avLst/>
          </a:prstGeom>
          <a:noFill/>
        </p:spPr>
        <p:txBody>
          <a:bodyPr wrap="square" lIns="0" tIns="0" rIns="0" bIns="0" rtlCol="0" anchor="ctr" anchorCtr="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府民や企業、市町村など、様々なステークホルダーと対話を重ね、重点ゴールや優先課題の整理に、意見を反映させていく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7330825" y="4192564"/>
            <a:ext cx="2116524" cy="900246"/>
          </a:xfrm>
          <a:prstGeom prst="rect">
            <a:avLst/>
          </a:prstGeom>
          <a:noFill/>
        </p:spPr>
        <p:txBody>
          <a:bodyPr wrap="square" lIns="0" tIns="0" rIns="0" bIns="0" rtlCol="0" anchor="ctr" anchorCtr="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・府の考え方との整合</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・大阪が</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を実現する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ために最重要なゴール</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7248496" y="3143843"/>
            <a:ext cx="1984017" cy="215444"/>
          </a:xfrm>
          <a:prstGeom prst="rect">
            <a:avLst/>
          </a:prstGeom>
          <a:noFill/>
        </p:spPr>
        <p:txBody>
          <a:bodyPr wrap="square" lIns="0" tIns="0" rIns="0" bIns="0" rtlCol="0" anchor="ctr" anchorCtr="0">
            <a:spAutoFit/>
          </a:bodyPr>
          <a:lstStyle/>
          <a:p>
            <a:r>
              <a:rPr lang="ja-JP" altLang="en-US" sz="14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（実施手法）</a:t>
            </a:r>
            <a:endParaRPr lang="en-US" altLang="ja-JP" sz="1400" b="1"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33" name="テキスト ボックス 32"/>
          <p:cNvSpPr txBox="1"/>
          <p:nvPr/>
        </p:nvSpPr>
        <p:spPr>
          <a:xfrm>
            <a:off x="7402989" y="3421229"/>
            <a:ext cx="2136286" cy="430887"/>
          </a:xfrm>
          <a:prstGeom prst="rect">
            <a:avLst/>
          </a:prstGeom>
          <a:noFill/>
        </p:spPr>
        <p:txBody>
          <a:bodyPr wrap="square" lIns="0" tIns="0" rIns="0" bIns="0" rtlCol="0" anchor="ctr" anchorCtr="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・意見交換</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・ワークショップ　　など</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7248496" y="3953381"/>
            <a:ext cx="1984017" cy="215444"/>
          </a:xfrm>
          <a:prstGeom prst="rect">
            <a:avLst/>
          </a:prstGeom>
          <a:noFill/>
        </p:spPr>
        <p:txBody>
          <a:bodyPr wrap="square" lIns="0" tIns="0" rIns="0" bIns="0" rtlCol="0" anchor="ctr" anchorCtr="0">
            <a:spAutoFit/>
          </a:bodyPr>
          <a:lstStyle/>
          <a:p>
            <a:r>
              <a:rPr lang="ja-JP" altLang="en-US" sz="14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（内　容）</a:t>
            </a:r>
            <a:endParaRPr lang="en-US" altLang="ja-JP" sz="1400" b="1"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35" name="テキスト ボックス 34"/>
          <p:cNvSpPr txBox="1"/>
          <p:nvPr/>
        </p:nvSpPr>
        <p:spPr>
          <a:xfrm>
            <a:off x="2131392" y="5776922"/>
            <a:ext cx="5940000" cy="612000"/>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lIns="36000" tIns="36000" rIns="36000" bIns="36000" rtlCol="0" anchor="ctr" anchorCtr="0">
            <a:spAutoFit/>
          </a:bodyPr>
          <a:lstStyle/>
          <a:p>
            <a:pPr algn="ctr">
              <a:spcBef>
                <a:spcPts val="300"/>
              </a:spcBef>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「大阪がめざす</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先進都市の姿」の明確化</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二等辺三角形 35"/>
          <p:cNvSpPr/>
          <p:nvPr/>
        </p:nvSpPr>
        <p:spPr>
          <a:xfrm rot="10800000">
            <a:off x="3284551" y="5481685"/>
            <a:ext cx="3708000" cy="171365"/>
          </a:xfrm>
          <a:prstGeom prst="triangl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1600"/>
          </a:p>
        </p:txBody>
      </p:sp>
      <p:sp>
        <p:nvSpPr>
          <p:cNvPr id="3" name="正方形/長方形 2"/>
          <p:cNvSpPr/>
          <p:nvPr/>
        </p:nvSpPr>
        <p:spPr>
          <a:xfrm>
            <a:off x="7146577" y="3029330"/>
            <a:ext cx="2208576" cy="2120697"/>
          </a:xfrm>
          <a:prstGeom prst="rect">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 name="左右矢印 1"/>
          <p:cNvSpPr/>
          <p:nvPr/>
        </p:nvSpPr>
        <p:spPr>
          <a:xfrm>
            <a:off x="3162927" y="4048279"/>
            <a:ext cx="595689" cy="33078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左矢印 4"/>
          <p:cNvSpPr/>
          <p:nvPr/>
        </p:nvSpPr>
        <p:spPr>
          <a:xfrm>
            <a:off x="6311558" y="2389245"/>
            <a:ext cx="566690" cy="572624"/>
          </a:xfrm>
          <a:prstGeom prst="leftArrow">
            <a:avLst>
              <a:gd name="adj1" fmla="val 50000"/>
              <a:gd name="adj2" fmla="val 550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51762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72660"/>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a:t>
            </a:r>
            <a:r>
              <a:rPr kumimoji="1" lang="en-US" altLang="ja-JP" b="1" dirty="0" smtClean="0">
                <a:latin typeface="Meiryo UI" panose="020B0604030504040204" pitchFamily="50" charset="-128"/>
                <a:ea typeface="Meiryo UI" panose="020B0604030504040204" pitchFamily="50" charset="-128"/>
              </a:rPr>
              <a:t>SDGs17</a:t>
            </a:r>
            <a:r>
              <a:rPr kumimoji="1" lang="ja-JP" altLang="en-US" b="1" dirty="0" smtClean="0">
                <a:latin typeface="Meiryo UI" panose="020B0604030504040204" pitchFamily="50" charset="-128"/>
                <a:ea typeface="Meiryo UI" panose="020B0604030504040204" pitchFamily="50" charset="-128"/>
              </a:rPr>
              <a:t>ゴールの到達点」について（個別ゴールの評価）</a:t>
            </a:r>
            <a:endParaRPr kumimoji="1" lang="en-US" altLang="ja-JP" b="1" dirty="0" smtClean="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11</a:t>
            </a:fld>
            <a:endParaRPr kumimoji="1" lang="ja-JP" altLang="en-US" dirty="0"/>
          </a:p>
        </p:txBody>
      </p:sp>
      <p:graphicFrame>
        <p:nvGraphicFramePr>
          <p:cNvPr id="37" name="表 36"/>
          <p:cNvGraphicFramePr>
            <a:graphicFrameLocks noGrp="1"/>
          </p:cNvGraphicFramePr>
          <p:nvPr>
            <p:extLst>
              <p:ext uri="{D42A27DB-BD31-4B8C-83A1-F6EECF244321}">
                <p14:modId xmlns:p14="http://schemas.microsoft.com/office/powerpoint/2010/main" val="2599209955"/>
              </p:ext>
            </p:extLst>
          </p:nvPr>
        </p:nvGraphicFramePr>
        <p:xfrm>
          <a:off x="1068481" y="1872306"/>
          <a:ext cx="7769036" cy="4637159"/>
        </p:xfrm>
        <a:graphic>
          <a:graphicData uri="http://schemas.openxmlformats.org/drawingml/2006/table">
            <a:tbl>
              <a:tblPr>
                <a:tableStyleId>{5940675A-B579-460E-94D1-54222C63F5DA}</a:tableStyleId>
              </a:tblPr>
              <a:tblGrid>
                <a:gridCol w="376518">
                  <a:extLst>
                    <a:ext uri="{9D8B030D-6E8A-4147-A177-3AD203B41FA5}">
                      <a16:colId xmlns:a16="http://schemas.microsoft.com/office/drawing/2014/main" val="865378961"/>
                    </a:ext>
                  </a:extLst>
                </a:gridCol>
                <a:gridCol w="326848">
                  <a:extLst>
                    <a:ext uri="{9D8B030D-6E8A-4147-A177-3AD203B41FA5}">
                      <a16:colId xmlns:a16="http://schemas.microsoft.com/office/drawing/2014/main" val="2665487150"/>
                    </a:ext>
                  </a:extLst>
                </a:gridCol>
                <a:gridCol w="1806014">
                  <a:extLst>
                    <a:ext uri="{9D8B030D-6E8A-4147-A177-3AD203B41FA5}">
                      <a16:colId xmlns:a16="http://schemas.microsoft.com/office/drawing/2014/main" val="3060285041"/>
                    </a:ext>
                  </a:extLst>
                </a:gridCol>
                <a:gridCol w="1682318">
                  <a:extLst>
                    <a:ext uri="{9D8B030D-6E8A-4147-A177-3AD203B41FA5}">
                      <a16:colId xmlns:a16="http://schemas.microsoft.com/office/drawing/2014/main" val="2335040364"/>
                    </a:ext>
                  </a:extLst>
                </a:gridCol>
                <a:gridCol w="1432806">
                  <a:extLst>
                    <a:ext uri="{9D8B030D-6E8A-4147-A177-3AD203B41FA5}">
                      <a16:colId xmlns:a16="http://schemas.microsoft.com/office/drawing/2014/main" val="4116247947"/>
                    </a:ext>
                  </a:extLst>
                </a:gridCol>
                <a:gridCol w="2144532">
                  <a:extLst>
                    <a:ext uri="{9D8B030D-6E8A-4147-A177-3AD203B41FA5}">
                      <a16:colId xmlns:a16="http://schemas.microsoft.com/office/drawing/2014/main" val="2670988645"/>
                    </a:ext>
                  </a:extLst>
                </a:gridCol>
              </a:tblGrid>
              <a:tr h="514027">
                <a:tc rowSpan="4">
                  <a:txBody>
                    <a:bodyPr/>
                    <a:lstStyle/>
                    <a:p>
                      <a:pPr algn="ctr" fontAlgn="ctr"/>
                      <a:r>
                        <a:rPr lang="ja-JP" altLang="en-US" sz="1600" b="0" u="none" strike="noStrike" dirty="0" smtClean="0">
                          <a:effectLst/>
                          <a:latin typeface="HGS創英角ｺﾞｼｯｸUB" panose="020B0900000000000000" pitchFamily="50" charset="-128"/>
                          <a:ea typeface="HGS創英角ｺﾞｼｯｸUB" panose="020B0900000000000000" pitchFamily="50" charset="-128"/>
                        </a:rPr>
                        <a:t>自治体ＳＤＧｓ指標からみた大阪の評価</a:t>
                      </a:r>
                      <a:endParaRPr lang="en-US" altLang="ja-JP" sz="1600" b="0" u="none" strike="noStrike" dirty="0" smtClean="0">
                        <a:effectLst/>
                        <a:latin typeface="HGS創英角ｺﾞｼｯｸUB" panose="020B0900000000000000" pitchFamily="50" charset="-128"/>
                        <a:ea typeface="HGS創英角ｺﾞｼｯｸUB" panose="020B0900000000000000" pitchFamily="50" charset="-128"/>
                      </a:endParaRPr>
                    </a:p>
                  </a:txBody>
                  <a:tcPr marL="0" marR="8862" marT="8862"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4">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96000" marR="8862"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8862"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144000" marR="8862" marT="0" marB="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216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8589250"/>
                  </a:ext>
                </a:extLst>
              </a:tr>
              <a:tr h="1352295">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96000" marR="8862" marT="886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108000" marB="0">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1600"/>
                        </a:lnSpc>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252000" marR="8862" marT="252000" marB="180000">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1600"/>
                        </a:lnSpc>
                      </a:pP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8862" marT="252000" marB="180000">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2004790"/>
                  </a:ext>
                </a:extLst>
              </a:tr>
              <a:tr h="1275537">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lnSpc>
                          <a:spcPct val="100000"/>
                        </a:lnSpc>
                        <a:spcBef>
                          <a:spcPts val="0"/>
                        </a:spcBef>
                      </a:pP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396000" marR="8862" marT="14400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72000" marR="8862" marT="39600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200"/>
                        </a:lnSpc>
                        <a:spcBef>
                          <a:spcPts val="0"/>
                        </a:spcBef>
                        <a:spcAft>
                          <a:spcPts val="0"/>
                        </a:spcAft>
                      </a:pPr>
                      <a:endParaRPr lang="zh-TW"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44000" marR="8862" marT="0" marB="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08000" marR="8862"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3073783"/>
                  </a:ext>
                </a:extLst>
              </a:tr>
              <a:tr h="846267">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288000" marR="8862" marT="886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216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44000" marR="8862" marT="72000" marB="57600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08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1930747"/>
                  </a:ext>
                </a:extLst>
              </a:tr>
              <a:tr h="288060">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948667353"/>
                  </a:ext>
                </a:extLst>
              </a:tr>
              <a:tr h="0">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ctr">
                        <a:lnSpc>
                          <a:spcPts val="2200"/>
                        </a:lnSpc>
                      </a:pPr>
                      <a:r>
                        <a:rPr lang="ja-JP" altLang="en-US" sz="1600" b="0" u="none" strike="noStrike" dirty="0" smtClean="0">
                          <a:effectLst/>
                          <a:latin typeface="HGS創英角ｺﾞｼｯｸUB" panose="020B0900000000000000" pitchFamily="50" charset="-128"/>
                          <a:ea typeface="HGS創英角ｺﾞｼｯｸUB" panose="020B0900000000000000" pitchFamily="50" charset="-128"/>
                        </a:rPr>
                        <a:t>「国際的な日本の評価（</a:t>
                      </a:r>
                      <a:r>
                        <a:rPr lang="en-US" altLang="ja-JP" sz="1600" b="0" u="none" strike="noStrike" dirty="0" smtClean="0">
                          <a:effectLst/>
                          <a:latin typeface="HGS創英角ｺﾞｼｯｸUB" panose="020B0900000000000000" pitchFamily="50" charset="-128"/>
                          <a:ea typeface="HGS創英角ｺﾞｼｯｸUB" panose="020B0900000000000000" pitchFamily="50" charset="-128"/>
                        </a:rPr>
                        <a:t>SDSN</a:t>
                      </a:r>
                      <a:r>
                        <a:rPr lang="ja-JP" altLang="en-US" sz="1600" b="0" u="none" strike="noStrike" dirty="0" smtClean="0">
                          <a:effectLst/>
                          <a:latin typeface="HGS創英角ｺﾞｼｯｸUB" panose="020B0900000000000000" pitchFamily="50" charset="-128"/>
                          <a:ea typeface="HGS創英角ｺﾞｼｯｸUB" panose="020B0900000000000000" pitchFamily="50" charset="-128"/>
                        </a:rPr>
                        <a:t>）」からみた日本の評価</a:t>
                      </a:r>
                      <a:r>
                        <a:rPr lang="ja-JP" altLang="en-US" sz="1600" b="1" u="none" strike="noStrike" dirty="0" smtClean="0">
                          <a:effectLst/>
                          <a:latin typeface="ＭＳ Ｐゴシック" panose="020B0600070205080204" pitchFamily="50" charset="-128"/>
                          <a:ea typeface="ＭＳ Ｐゴシック" panose="020B0600070205080204" pitchFamily="50" charset="-128"/>
                        </a:rPr>
                        <a:t> </a:t>
                      </a:r>
                      <a:endPar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8862"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28091682"/>
                  </a:ext>
                </a:extLst>
              </a:tr>
            </a:tbl>
          </a:graphicData>
        </a:graphic>
      </p:graphicFrame>
      <p:cxnSp>
        <p:nvCxnSpPr>
          <p:cNvPr id="38" name="直線矢印コネクタ 37"/>
          <p:cNvCxnSpPr/>
          <p:nvPr/>
        </p:nvCxnSpPr>
        <p:spPr>
          <a:xfrm>
            <a:off x="1593011" y="2330691"/>
            <a:ext cx="0" cy="3132000"/>
          </a:xfrm>
          <a:prstGeom prst="straightConnector1">
            <a:avLst/>
          </a:prstGeom>
          <a:ln w="317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1420628" y="2006553"/>
            <a:ext cx="403146" cy="297517"/>
          </a:xfrm>
          <a:prstGeom prst="rect">
            <a:avLst/>
          </a:prstGeom>
        </p:spPr>
        <p:txBody>
          <a:bodyPr wrap="square">
            <a:spAutoFit/>
          </a:bodyPr>
          <a:lstStyle/>
          <a:p>
            <a:pPr>
              <a:lnSpc>
                <a:spcPts val="1600"/>
              </a:lnSpc>
            </a:pPr>
            <a:r>
              <a:rPr kumimoji="1" lang="ja-JP" altLang="en-US" sz="1600" dirty="0" smtClean="0">
                <a:latin typeface="ＭＳ Ｐゴシック" panose="020B0600070205080204" pitchFamily="50" charset="-128"/>
                <a:ea typeface="ＭＳ Ｐゴシック" panose="020B0600070205080204" pitchFamily="50" charset="-128"/>
              </a:rPr>
              <a:t>高</a:t>
            </a:r>
            <a:endParaRPr kumimoji="1" lang="en-US" altLang="ja-JP" sz="1600" dirty="0" smtClean="0">
              <a:latin typeface="ＭＳ Ｐゴシック" panose="020B0600070205080204" pitchFamily="50" charset="-128"/>
              <a:ea typeface="ＭＳ Ｐゴシック" panose="020B0600070205080204" pitchFamily="50" charset="-128"/>
            </a:endParaRPr>
          </a:p>
        </p:txBody>
      </p:sp>
      <p:sp>
        <p:nvSpPr>
          <p:cNvPr id="40" name="正方形/長方形 39"/>
          <p:cNvSpPr/>
          <p:nvPr/>
        </p:nvSpPr>
        <p:spPr>
          <a:xfrm>
            <a:off x="1420628" y="5489312"/>
            <a:ext cx="403146" cy="297517"/>
          </a:xfrm>
          <a:prstGeom prst="rect">
            <a:avLst/>
          </a:prstGeom>
        </p:spPr>
        <p:txBody>
          <a:bodyPr wrap="square">
            <a:spAutoFit/>
          </a:bodyPr>
          <a:lstStyle/>
          <a:p>
            <a:pPr>
              <a:lnSpc>
                <a:spcPts val="1600"/>
              </a:lnSpc>
            </a:pPr>
            <a:r>
              <a:rPr lang="ja-JP" altLang="en-US" sz="1600" dirty="0">
                <a:latin typeface="ＭＳ Ｐゴシック" panose="020B0600070205080204" pitchFamily="50" charset="-128"/>
                <a:ea typeface="ＭＳ Ｐゴシック" panose="020B0600070205080204" pitchFamily="50" charset="-128"/>
              </a:rPr>
              <a:t>低</a:t>
            </a:r>
            <a:endParaRPr kumimoji="1" lang="en-US" altLang="ja-JP" sz="1600" dirty="0" smtClean="0">
              <a:latin typeface="ＭＳ Ｐゴシック" panose="020B0600070205080204" pitchFamily="50" charset="-128"/>
              <a:ea typeface="ＭＳ Ｐゴシック" panose="020B0600070205080204" pitchFamily="50" charset="-128"/>
            </a:endParaRPr>
          </a:p>
        </p:txBody>
      </p:sp>
      <p:cxnSp>
        <p:nvCxnSpPr>
          <p:cNvPr id="41" name="直線矢印コネクタ 40"/>
          <p:cNvCxnSpPr/>
          <p:nvPr/>
        </p:nvCxnSpPr>
        <p:spPr>
          <a:xfrm flipH="1">
            <a:off x="2768563" y="6025935"/>
            <a:ext cx="5256000" cy="0"/>
          </a:xfrm>
          <a:prstGeom prst="straightConnector1">
            <a:avLst/>
          </a:prstGeom>
          <a:ln w="317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a:xfrm>
            <a:off x="1955609" y="5923707"/>
            <a:ext cx="403146" cy="297517"/>
          </a:xfrm>
          <a:prstGeom prst="rect">
            <a:avLst/>
          </a:prstGeom>
        </p:spPr>
        <p:txBody>
          <a:bodyPr wrap="square">
            <a:spAutoFit/>
          </a:bodyPr>
          <a:lstStyle/>
          <a:p>
            <a:pPr>
              <a:lnSpc>
                <a:spcPts val="1600"/>
              </a:lnSpc>
            </a:pPr>
            <a:r>
              <a:rPr lang="ja-JP" altLang="en-US" sz="1600" dirty="0">
                <a:latin typeface="ＭＳ Ｐゴシック" panose="020B0600070205080204" pitchFamily="50" charset="-128"/>
                <a:ea typeface="ＭＳ Ｐゴシック" panose="020B0600070205080204" pitchFamily="50" charset="-128"/>
              </a:rPr>
              <a:t>低</a:t>
            </a:r>
            <a:endParaRPr kumimoji="1" lang="en-US" altLang="ja-JP" sz="1600" dirty="0" smtClean="0">
              <a:latin typeface="ＭＳ Ｐゴシック" panose="020B0600070205080204" pitchFamily="50" charset="-128"/>
              <a:ea typeface="ＭＳ Ｐゴシック" panose="020B0600070205080204" pitchFamily="50" charset="-128"/>
            </a:endParaRPr>
          </a:p>
        </p:txBody>
      </p:sp>
      <p:sp>
        <p:nvSpPr>
          <p:cNvPr id="43" name="正方形/長方形 42"/>
          <p:cNvSpPr/>
          <p:nvPr/>
        </p:nvSpPr>
        <p:spPr>
          <a:xfrm>
            <a:off x="8260452" y="5923707"/>
            <a:ext cx="403146" cy="297517"/>
          </a:xfrm>
          <a:prstGeom prst="rect">
            <a:avLst/>
          </a:prstGeom>
        </p:spPr>
        <p:txBody>
          <a:bodyPr wrap="square">
            <a:spAutoFit/>
          </a:bodyPr>
          <a:lstStyle/>
          <a:p>
            <a:pPr>
              <a:lnSpc>
                <a:spcPts val="1600"/>
              </a:lnSpc>
            </a:pPr>
            <a:r>
              <a:rPr kumimoji="1" lang="ja-JP" altLang="en-US" sz="1600" dirty="0" smtClean="0">
                <a:latin typeface="ＭＳ Ｐゴシック" panose="020B0600070205080204" pitchFamily="50" charset="-128"/>
                <a:ea typeface="ＭＳ Ｐゴシック" panose="020B0600070205080204" pitchFamily="50" charset="-128"/>
              </a:rPr>
              <a:t>高</a:t>
            </a:r>
            <a:endParaRPr kumimoji="1" lang="en-US" altLang="ja-JP" sz="1600" dirty="0" smtClean="0">
              <a:latin typeface="ＭＳ Ｐゴシック" panose="020B0600070205080204" pitchFamily="50" charset="-128"/>
              <a:ea typeface="ＭＳ Ｐゴシック" panose="020B0600070205080204" pitchFamily="50" charset="-128"/>
            </a:endParaRPr>
          </a:p>
        </p:txBody>
      </p:sp>
      <p:sp>
        <p:nvSpPr>
          <p:cNvPr id="44" name="テキスト ボックス 43"/>
          <p:cNvSpPr txBox="1"/>
          <p:nvPr/>
        </p:nvSpPr>
        <p:spPr>
          <a:xfrm>
            <a:off x="2003089" y="2014070"/>
            <a:ext cx="3132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低く</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自治体指標</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が</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5" name="テキスト ボックス 44"/>
          <p:cNvSpPr txBox="1"/>
          <p:nvPr/>
        </p:nvSpPr>
        <p:spPr>
          <a:xfrm>
            <a:off x="5581490" y="2010793"/>
            <a:ext cx="3132000" cy="348474"/>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a:t>
            </a:r>
            <a:r>
              <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指標</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6" name="テキスト ボックス 45"/>
          <p:cNvSpPr txBox="1"/>
          <p:nvPr/>
        </p:nvSpPr>
        <p:spPr>
          <a:xfrm>
            <a:off x="2015678" y="4466716"/>
            <a:ext cx="3132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自治体指標</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低い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7" name="テキスト ボックス 46"/>
          <p:cNvSpPr txBox="1"/>
          <p:nvPr/>
        </p:nvSpPr>
        <p:spPr>
          <a:xfrm>
            <a:off x="5575514" y="4474293"/>
            <a:ext cx="3132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高く</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a:t>
            </a:r>
            <a:r>
              <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指標</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が</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低い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8" name="テキスト ボックス 47"/>
          <p:cNvSpPr txBox="1"/>
          <p:nvPr/>
        </p:nvSpPr>
        <p:spPr>
          <a:xfrm>
            <a:off x="2133372" y="2377624"/>
            <a:ext cx="2988000" cy="1951263"/>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   飢餓</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７   エネルギー</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不平等</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持続可能都市</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気候変動</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海洋資源</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陸上資源</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パートナーシップ</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5657256" y="2326125"/>
            <a:ext cx="2988000" cy="881385"/>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marL="342900" indent="-342900">
              <a:lnSpc>
                <a:spcPts val="1800"/>
              </a:lnSpc>
              <a:buAutoNum type="arabicDbPlain" startAt="6"/>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水・衛生</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８  経済成長と雇用</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９</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インフラ、産業化、イノベーション</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5719514" y="4855780"/>
            <a:ext cx="2988000" cy="997084"/>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t" anchorCtr="0">
            <a:noAutofit/>
          </a:bodyPr>
          <a:lstStyle/>
          <a:p>
            <a:pPr>
              <a:lnSpc>
                <a:spcPts val="18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貧困</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nSpc>
                <a:spcPts val="1800"/>
              </a:lnSpc>
              <a:buAutoNum type="arabicDbPlain" startAt="3"/>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健康と福祉</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　 教育</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平和</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2133372" y="4861894"/>
            <a:ext cx="2988000" cy="539180"/>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   ジェンダー</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持続可能な生産と消費</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522371" y="754476"/>
            <a:ext cx="9121691" cy="1029513"/>
          </a:xfrm>
          <a:prstGeom prst="rect">
            <a:avLst/>
          </a:prstGeom>
          <a:noFill/>
        </p:spPr>
        <p:txBody>
          <a:bodyPr wrap="square" lIns="128016" tIns="64008" rIns="128016" bIns="64008" rtlCol="0">
            <a:spAutoFit/>
          </a:bodyPr>
          <a:lstStyle/>
          <a:p>
            <a:pPr marL="200025" indent="-200025">
              <a:buFont typeface="Meiryo UI" panose="020B0604030504040204" pitchFamily="50" charset="-128"/>
              <a:buChar char="○"/>
            </a:pP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国際的な日本の評価</a:t>
            </a:r>
            <a:r>
              <a:rPr lang="ja-JP" altLang="en-US" sz="1400" b="1" kern="1100" spc="-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kern="1100" spc="-50" dirty="0" smtClean="0">
                <a:latin typeface="Meiryo UI" panose="020B0604030504040204" pitchFamily="50" charset="-128"/>
                <a:ea typeface="Meiryo UI" panose="020B0604030504040204" pitchFamily="50" charset="-128"/>
                <a:cs typeface="Meiryo UI" panose="020B0604030504040204" pitchFamily="50" charset="-128"/>
              </a:rPr>
              <a:t>SDSN</a:t>
            </a:r>
            <a:r>
              <a:rPr lang="ja-JP" altLang="en-US" sz="1400" b="1" kern="1100" spc="-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」と「国内評価（</a:t>
            </a:r>
            <a:r>
              <a:rPr lang="ja-JP" altLang="en-US" sz="1400" b="1" kern="1100" spc="-50" dirty="0">
                <a:latin typeface="Meiryo UI" panose="020B0604030504040204" pitchFamily="50" charset="-128"/>
                <a:ea typeface="Meiryo UI" panose="020B0604030504040204" pitchFamily="50" charset="-128"/>
                <a:cs typeface="Meiryo UI" panose="020B0604030504040204" pitchFamily="50" charset="-128"/>
              </a:rPr>
              <a:t>自治体</a:t>
            </a:r>
            <a:r>
              <a:rPr lang="en-US" altLang="ja-JP" sz="1400" b="1" kern="1100" spc="-5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kern="1100" spc="-50" dirty="0">
                <a:latin typeface="Meiryo UI" panose="020B0604030504040204" pitchFamily="50" charset="-128"/>
                <a:ea typeface="Meiryo UI" panose="020B0604030504040204" pitchFamily="50" charset="-128"/>
                <a:cs typeface="Meiryo UI" panose="020B0604030504040204" pitchFamily="50" charset="-128"/>
              </a:rPr>
              <a:t>指標</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100" spc="-50" dirty="0" smtClean="0">
                <a:latin typeface="Meiryo UI" panose="020B0604030504040204" pitchFamily="50" charset="-128"/>
                <a:ea typeface="Meiryo UI" panose="020B0604030504040204" pitchFamily="50" charset="-128"/>
                <a:cs typeface="Meiryo UI" panose="020B0604030504040204" pitchFamily="50" charset="-128"/>
              </a:rPr>
              <a:t>を一つの拠り所として、</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現時点における大阪の</a:t>
            </a:r>
            <a:r>
              <a:rPr lang="en-US" altLang="ja-JP" sz="1400" b="1" kern="1100" spc="-50" dirty="0" smtClean="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b="1" kern="1100" spc="-50" dirty="0" smtClean="0">
                <a:latin typeface="Meiryo UI" panose="020B0604030504040204" pitchFamily="50" charset="-128"/>
                <a:ea typeface="Meiryo UI" panose="020B0604030504040204" pitchFamily="50" charset="-128"/>
                <a:cs typeface="Meiryo UI" panose="020B0604030504040204" pitchFamily="50" charset="-128"/>
              </a:rPr>
              <a:t>ゴールの個別評価を次のとおり整理</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a:t>
            </a:r>
          </a:p>
          <a:p>
            <a:pPr marL="200025" indent="-200025">
              <a:spcBef>
                <a:spcPts val="300"/>
              </a:spcBef>
              <a:buFont typeface="Meiryo UI" panose="020B0604030504040204" pitchFamily="50" charset="-128"/>
              <a:buChar char="○"/>
            </a:pP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今後、府として、健康や福祉、農業、環境、エネルギー、人権、ジェンダーなど、</a:t>
            </a:r>
            <a:r>
              <a:rPr lang="en-US" altLang="ja-JP" sz="1400" kern="1100" spc="-50" dirty="0" smtClean="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ゴールに関わる取組みを進めていく中で、特に注力して取組む「重点ゴール」や「優先課題」の検討につなげていく。</a:t>
            </a:r>
            <a:endPar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27407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618" y="124776"/>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a:t>
            </a:r>
            <a:r>
              <a:rPr kumimoji="1" lang="en-US" altLang="ja-JP" b="1" dirty="0" smtClean="0">
                <a:latin typeface="Meiryo UI" panose="020B0604030504040204" pitchFamily="50" charset="-128"/>
                <a:ea typeface="Meiryo UI" panose="020B0604030504040204" pitchFamily="50" charset="-128"/>
              </a:rPr>
              <a:t>SDGs17</a:t>
            </a:r>
            <a:r>
              <a:rPr kumimoji="1" lang="ja-JP" altLang="en-US" b="1" dirty="0" smtClean="0">
                <a:latin typeface="Meiryo UI" panose="020B0604030504040204" pitchFamily="50" charset="-128"/>
                <a:ea typeface="Meiryo UI" panose="020B0604030504040204" pitchFamily="50" charset="-128"/>
              </a:rPr>
              <a:t>ゴールの到達点」について（分析）</a:t>
            </a:r>
            <a:endParaRPr kumimoji="1" lang="en-US" altLang="ja-JP" b="1" dirty="0" smtClean="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12</a:t>
            </a:fld>
            <a:endParaRPr kumimoji="1" lang="ja-JP" altLang="en-US" dirty="0"/>
          </a:p>
        </p:txBody>
      </p:sp>
      <p:sp>
        <p:nvSpPr>
          <p:cNvPr id="7" name="テキスト ボックス 6"/>
          <p:cNvSpPr txBox="1"/>
          <p:nvPr/>
        </p:nvSpPr>
        <p:spPr>
          <a:xfrm>
            <a:off x="186809" y="717668"/>
            <a:ext cx="9710573" cy="344710"/>
          </a:xfrm>
          <a:prstGeom prst="rect">
            <a:avLst/>
          </a:prstGeom>
          <a:noFill/>
        </p:spPr>
        <p:txBody>
          <a:bodyPr wrap="square" lIns="128016" tIns="64008" rIns="128016" bIns="64008" rtlCol="0">
            <a:spAutoFit/>
          </a:bodyPr>
          <a:lstStyle/>
          <a:p>
            <a:pPr marL="200025" indent="-200025">
              <a:buFont typeface="Meiryo UI" panose="020B0604030504040204" pitchFamily="50" charset="-128"/>
              <a:buChar char="○"/>
            </a:pP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 個別ゴールの評価に基づく、</a:t>
            </a:r>
            <a:r>
              <a:rPr lang="ja-JP" altLang="en-US" sz="1400" b="1" kern="1100" spc="-50" dirty="0" smtClean="0">
                <a:latin typeface="Meiryo UI" panose="020B0604030504040204" pitchFamily="50" charset="-128"/>
                <a:ea typeface="Meiryo UI" panose="020B0604030504040204" pitchFamily="50" charset="-128"/>
                <a:cs typeface="Meiryo UI" panose="020B0604030504040204" pitchFamily="50" charset="-128"/>
              </a:rPr>
              <a:t>有識者の意見を踏まえた</a:t>
            </a:r>
            <a:r>
              <a:rPr lang="en-US" altLang="ja-JP" sz="1400" b="1" kern="1100" spc="-50" dirty="0" smtClean="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b="1" kern="1100" spc="-50" dirty="0" smtClean="0">
                <a:latin typeface="Meiryo UI" panose="020B0604030504040204" pitchFamily="50" charset="-128"/>
                <a:ea typeface="Meiryo UI" panose="020B0604030504040204" pitchFamily="50" charset="-128"/>
                <a:cs typeface="Meiryo UI" panose="020B0604030504040204" pitchFamily="50" charset="-128"/>
              </a:rPr>
              <a:t>ゴールの分析</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は次のとおり。</a:t>
            </a:r>
            <a:endPar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619060371"/>
              </p:ext>
            </p:extLst>
          </p:nvPr>
        </p:nvGraphicFramePr>
        <p:xfrm>
          <a:off x="371739" y="1062373"/>
          <a:ext cx="9340712" cy="5511423"/>
        </p:xfrm>
        <a:graphic>
          <a:graphicData uri="http://schemas.openxmlformats.org/drawingml/2006/table">
            <a:tbl>
              <a:tblPr firstRow="1" bandRow="1">
                <a:tableStyleId>{5940675A-B579-460E-94D1-54222C63F5DA}</a:tableStyleId>
              </a:tblPr>
              <a:tblGrid>
                <a:gridCol w="3611425">
                  <a:extLst>
                    <a:ext uri="{9D8B030D-6E8A-4147-A177-3AD203B41FA5}">
                      <a16:colId xmlns:a16="http://schemas.microsoft.com/office/drawing/2014/main" val="2582535686"/>
                    </a:ext>
                  </a:extLst>
                </a:gridCol>
                <a:gridCol w="5729287">
                  <a:extLst>
                    <a:ext uri="{9D8B030D-6E8A-4147-A177-3AD203B41FA5}">
                      <a16:colId xmlns:a16="http://schemas.microsoft.com/office/drawing/2014/main" val="966511431"/>
                    </a:ext>
                  </a:extLst>
                </a:gridCol>
              </a:tblGrid>
              <a:tr h="744931">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4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も自治体指標も、</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高い</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」ゴール</a:t>
                      </a:r>
                      <a:endPar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ts val="1400"/>
                        </a:lnSpc>
                        <a:spcBef>
                          <a:spcPts val="30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６</a:t>
                      </a:r>
                      <a:r>
                        <a:rPr lang="ja-JP" altLang="en-US"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水・衛生、　８  経済成長と雇用</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９</a:t>
                      </a:r>
                      <a:r>
                        <a:rPr lang="ja-JP" altLang="en-US"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インフラ・産業化・イノベーション</a:t>
                      </a:r>
                    </a:p>
                  </a:txBody>
                  <a:tcPr marL="180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738" marR="0" lvl="0" indent="-100013" algn="l" defTabSz="914400" rtl="0" eaLnBrk="1" fontAlgn="auto" latinLnBrk="0" hangingPunct="1">
                        <a:lnSpc>
                          <a:spcPts val="1400"/>
                        </a:lnSpc>
                        <a:spcBef>
                          <a:spcPts val="1000"/>
                        </a:spcBef>
                        <a:spcAft>
                          <a:spcPts val="0"/>
                        </a:spcAft>
                        <a:buClrTx/>
                        <a:buSzTx/>
                        <a:buFont typeface="Arial" panose="020B0604020202020204" pitchFamily="34" charset="0"/>
                        <a:buChar char="•"/>
                        <a:tabLst/>
                        <a:defRPr/>
                      </a:pPr>
                      <a:r>
                        <a:rPr kumimoji="1" lang="ja-JP" altLang="en-US" sz="1200" b="0" dirty="0" smtClean="0">
                          <a:latin typeface="Meiryo UI" panose="020B0604030504040204" pitchFamily="50" charset="-128"/>
                          <a:ea typeface="Meiryo UI" panose="020B0604030504040204" pitchFamily="50" charset="-128"/>
                        </a:rPr>
                        <a:t>大阪の強みを活かすことができるゴール。他のゴールの課題の克服や、先進事例の発信することなど、国際貢献につなげることができる。</a:t>
                      </a: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108301"/>
                  </a:ext>
                </a:extLst>
              </a:tr>
              <a:tr h="1023285">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4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高く</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、自治体指標が</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低い</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」ゴール</a:t>
                      </a:r>
                      <a:endPar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ts val="1400"/>
                        </a:lnSpc>
                        <a:spcBef>
                          <a:spcPts val="30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１  貧困、　３　健康と福祉</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４　教育、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16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平和</a:t>
                      </a:r>
                    </a:p>
                  </a:txBody>
                  <a:tcPr marL="180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738" marR="0" lvl="0" indent="-100013" algn="l" defTabSz="914400" rtl="0" eaLnBrk="1" fontAlgn="auto" latinLnBrk="0" hangingPunct="1">
                        <a:lnSpc>
                          <a:spcPts val="1400"/>
                        </a:lnSpc>
                        <a:spcBef>
                          <a:spcPts val="1000"/>
                        </a:spcBef>
                        <a:spcAft>
                          <a:spcPts val="0"/>
                        </a:spcAft>
                        <a:buClrTx/>
                        <a:buSzTx/>
                        <a:buFont typeface="Arial" panose="020B0604020202020204" pitchFamily="34" charset="0"/>
                        <a:buChar char="•"/>
                        <a:tabLst/>
                        <a:defRPr/>
                      </a:pPr>
                      <a:r>
                        <a:rPr kumimoji="1" lang="ja-JP" altLang="en-US" sz="1200" b="0" dirty="0" smtClean="0">
                          <a:latin typeface="Meiryo UI" panose="020B0604030504040204" pitchFamily="50" charset="-128"/>
                          <a:ea typeface="Meiryo UI" panose="020B0604030504040204" pitchFamily="50" charset="-128"/>
                        </a:rPr>
                        <a:t>「</a:t>
                      </a:r>
                      <a:r>
                        <a:rPr kumimoji="1" lang="en-US" altLang="ja-JP" sz="1200" b="0" dirty="0" smtClean="0">
                          <a:latin typeface="Meiryo UI" panose="020B0604030504040204" pitchFamily="50" charset="-128"/>
                          <a:ea typeface="Meiryo UI" panose="020B0604030504040204" pitchFamily="50" charset="-128"/>
                        </a:rPr>
                        <a:t>1 </a:t>
                      </a:r>
                      <a:r>
                        <a:rPr kumimoji="1" lang="ja-JP" altLang="en-US" sz="1200" b="0" dirty="0" smtClean="0">
                          <a:latin typeface="Meiryo UI" panose="020B0604030504040204" pitchFamily="50" charset="-128"/>
                          <a:ea typeface="Meiryo UI" panose="020B0604030504040204" pitchFamily="50" charset="-128"/>
                        </a:rPr>
                        <a:t>貧困」では相対的貧困率や生活保護の割合、また、「</a:t>
                      </a:r>
                      <a:r>
                        <a:rPr kumimoji="1" lang="en-US" altLang="ja-JP" sz="1200" b="0" dirty="0" smtClean="0">
                          <a:latin typeface="Meiryo UI" panose="020B0604030504040204" pitchFamily="50" charset="-128"/>
                          <a:ea typeface="Meiryo UI" panose="020B0604030504040204" pitchFamily="50" charset="-128"/>
                        </a:rPr>
                        <a:t>3 </a:t>
                      </a:r>
                      <a:r>
                        <a:rPr kumimoji="1" lang="ja-JP" altLang="en-US" sz="1200" b="0" dirty="0" smtClean="0">
                          <a:latin typeface="Meiryo UI" panose="020B0604030504040204" pitchFamily="50" charset="-128"/>
                          <a:ea typeface="Meiryo UI" panose="020B0604030504040204" pitchFamily="50" charset="-128"/>
                        </a:rPr>
                        <a:t>健康と福祉」では癌などの死亡率や結核・</a:t>
                      </a:r>
                      <a:r>
                        <a:rPr kumimoji="1" lang="en-US" altLang="ja-JP" sz="1200" b="0" dirty="0" smtClean="0">
                          <a:latin typeface="Meiryo UI" panose="020B0604030504040204" pitchFamily="50" charset="-128"/>
                          <a:ea typeface="Meiryo UI" panose="020B0604030504040204" pitchFamily="50" charset="-128"/>
                        </a:rPr>
                        <a:t>HIV</a:t>
                      </a:r>
                      <a:r>
                        <a:rPr kumimoji="1" lang="ja-JP" altLang="en-US" sz="1200" b="0" dirty="0" smtClean="0">
                          <a:latin typeface="Meiryo UI" panose="020B0604030504040204" pitchFamily="50" charset="-128"/>
                          <a:ea typeface="Meiryo UI" panose="020B0604030504040204" pitchFamily="50" charset="-128"/>
                        </a:rPr>
                        <a:t>などの感染者数、「</a:t>
                      </a:r>
                      <a:r>
                        <a:rPr kumimoji="1" lang="en-US" altLang="ja-JP" sz="1200" b="0" dirty="0" smtClean="0">
                          <a:latin typeface="Meiryo UI" panose="020B0604030504040204" pitchFamily="50" charset="-128"/>
                          <a:ea typeface="Meiryo UI" panose="020B0604030504040204" pitchFamily="50" charset="-128"/>
                        </a:rPr>
                        <a:t>4 </a:t>
                      </a:r>
                      <a:r>
                        <a:rPr kumimoji="1" lang="ja-JP" altLang="en-US" sz="1200" b="0" dirty="0" smtClean="0">
                          <a:latin typeface="Meiryo UI" panose="020B0604030504040204" pitchFamily="50" charset="-128"/>
                          <a:ea typeface="Meiryo UI" panose="020B0604030504040204" pitchFamily="50" charset="-128"/>
                        </a:rPr>
                        <a:t>教育」では小中学生の平均正答率、「</a:t>
                      </a:r>
                      <a:r>
                        <a:rPr kumimoji="1" lang="en-US" altLang="ja-JP" sz="1200" b="0" dirty="0" smtClean="0">
                          <a:latin typeface="Meiryo UI" panose="020B0604030504040204" pitchFamily="50" charset="-128"/>
                          <a:ea typeface="Meiryo UI" panose="020B0604030504040204" pitchFamily="50" charset="-128"/>
                        </a:rPr>
                        <a:t>16</a:t>
                      </a:r>
                      <a:r>
                        <a:rPr kumimoji="1" lang="en-US" altLang="ja-JP" sz="1200" b="0" baseline="0" dirty="0" smtClean="0">
                          <a:latin typeface="Meiryo UI" panose="020B0604030504040204" pitchFamily="50" charset="-128"/>
                          <a:ea typeface="Meiryo UI" panose="020B0604030504040204" pitchFamily="50" charset="-128"/>
                        </a:rPr>
                        <a:t> </a:t>
                      </a:r>
                      <a:r>
                        <a:rPr kumimoji="1" lang="ja-JP" altLang="en-US" sz="1200" b="0" baseline="0" dirty="0" smtClean="0">
                          <a:latin typeface="Meiryo UI" panose="020B0604030504040204" pitchFamily="50" charset="-128"/>
                          <a:ea typeface="Meiryo UI" panose="020B0604030504040204" pitchFamily="50" charset="-128"/>
                        </a:rPr>
                        <a:t>平和」では人口当たりの刑法犯認知件数や児童虐待相談対応件数など、</a:t>
                      </a:r>
                      <a:r>
                        <a:rPr kumimoji="1" lang="ja-JP" altLang="en-US" sz="1200" b="0" dirty="0" smtClean="0">
                          <a:latin typeface="Meiryo UI" panose="020B0604030504040204" pitchFamily="50" charset="-128"/>
                          <a:ea typeface="Meiryo UI" panose="020B0604030504040204" pitchFamily="50" charset="-128"/>
                        </a:rPr>
                        <a:t>府民のいのちや暮らし、次世代の育成に関わる国内の個別指標が相対的に低い評価となっており改善が必要。</a:t>
                      </a: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5449619"/>
                  </a:ext>
                </a:extLst>
              </a:tr>
              <a:tr h="2587373">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4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低く</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、自治体指標が</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高い</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」ゴール</a:t>
                      </a:r>
                      <a:endPar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ts val="1400"/>
                        </a:lnSpc>
                        <a:spcBef>
                          <a:spcPts val="30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２  </a:t>
                      </a:r>
                      <a:r>
                        <a:rPr lang="ja-JP" altLang="en-US"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飢餓、　     ７  </a:t>
                      </a:r>
                      <a:r>
                        <a:rPr lang="ja-JP" altLang="en-US"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エネルギー</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10 </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不平等、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11</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持続可能都市</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13 </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気候変動、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14</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海洋資源</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15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陸上資源、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17</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パートナーシップ</a:t>
                      </a:r>
                    </a:p>
                  </a:txBody>
                  <a:tcPr marL="180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738" marR="0" lvl="0" indent="-100013" algn="l" defTabSz="914400" rtl="0" eaLnBrk="1" fontAlgn="auto" latinLnBrk="0" hangingPunct="1">
                        <a:lnSpc>
                          <a:spcPts val="1400"/>
                        </a:lnSpc>
                        <a:spcBef>
                          <a:spcPts val="1000"/>
                        </a:spcBef>
                        <a:spcAft>
                          <a:spcPts val="0"/>
                        </a:spcAft>
                        <a:buClrTx/>
                        <a:buSzTx/>
                        <a:buFont typeface="Arial" panose="020B0604020202020204" pitchFamily="34" charset="0"/>
                        <a:buChar char="•"/>
                        <a:tabLst/>
                        <a:defRPr/>
                      </a:pPr>
                      <a:r>
                        <a:rPr kumimoji="1" lang="ja-JP" altLang="en-US" sz="1200" b="0" dirty="0" smtClean="0">
                          <a:latin typeface="Meiryo UI" panose="020B0604030504040204" pitchFamily="50" charset="-128"/>
                          <a:ea typeface="Meiryo UI" panose="020B0604030504040204" pitchFamily="50" charset="-128"/>
                        </a:rPr>
                        <a:t>「</a:t>
                      </a:r>
                      <a:r>
                        <a:rPr kumimoji="1" lang="en-US" altLang="ja-JP" sz="1200" b="0" dirty="0" smtClean="0">
                          <a:latin typeface="Meiryo UI" panose="020B0604030504040204" pitchFamily="50" charset="-128"/>
                          <a:ea typeface="Meiryo UI" panose="020B0604030504040204" pitchFamily="50" charset="-128"/>
                        </a:rPr>
                        <a:t>11</a:t>
                      </a:r>
                      <a:r>
                        <a:rPr kumimoji="1" lang="en-US" altLang="ja-JP" sz="1200" b="0" baseline="0" dirty="0" smtClean="0">
                          <a:latin typeface="Meiryo UI" panose="020B0604030504040204" pitchFamily="50" charset="-128"/>
                          <a:ea typeface="Meiryo UI" panose="020B0604030504040204" pitchFamily="50" charset="-128"/>
                        </a:rPr>
                        <a:t> </a:t>
                      </a:r>
                      <a:r>
                        <a:rPr kumimoji="1" lang="ja-JP" altLang="en-US" sz="1200" b="0" baseline="0" dirty="0" smtClean="0">
                          <a:latin typeface="Meiryo UI" panose="020B0604030504040204" pitchFamily="50" charset="-128"/>
                          <a:ea typeface="Meiryo UI" panose="020B0604030504040204" pitchFamily="50" charset="-128"/>
                        </a:rPr>
                        <a:t>持続可能都市</a:t>
                      </a:r>
                      <a:r>
                        <a:rPr kumimoji="1" lang="ja-JP" altLang="en-US" sz="1200" b="0" dirty="0" smtClean="0">
                          <a:latin typeface="Meiryo UI" panose="020B0604030504040204" pitchFamily="50" charset="-128"/>
                          <a:ea typeface="Meiryo UI" panose="020B0604030504040204" pitchFamily="50" charset="-128"/>
                        </a:rPr>
                        <a:t>」は、まちづくりや災害対応、都市魅力や文化の創造、飢餓、エネルギー、不平等、気候変動、パートナーシップなど、他の全てのゴールを包摂する自治体にとっての重要なゴール。</a:t>
                      </a:r>
                      <a:endParaRPr kumimoji="1" lang="en-US" altLang="ja-JP" sz="1200" b="0" dirty="0" smtClean="0">
                        <a:latin typeface="Meiryo UI" panose="020B0604030504040204" pitchFamily="50" charset="-128"/>
                        <a:ea typeface="Meiryo UI" panose="020B0604030504040204" pitchFamily="50" charset="-128"/>
                      </a:endParaRPr>
                    </a:p>
                    <a:p>
                      <a:pPr marL="185738" marR="0" lvl="0" indent="-100013" algn="l" defTabSz="914400" rtl="0" eaLnBrk="1" fontAlgn="auto" latinLnBrk="0" hangingPunct="1">
                        <a:lnSpc>
                          <a:spcPts val="1400"/>
                        </a:lnSpc>
                        <a:spcBef>
                          <a:spcPts val="1000"/>
                        </a:spcBef>
                        <a:spcAft>
                          <a:spcPts val="0"/>
                        </a:spcAft>
                        <a:buClrTx/>
                        <a:buSzTx/>
                        <a:buFont typeface="Arial" panose="020B0604020202020204" pitchFamily="34" charset="0"/>
                        <a:buChar char="•"/>
                        <a:tabLst/>
                        <a:defRPr/>
                      </a:pPr>
                      <a:r>
                        <a:rPr kumimoji="1" lang="ja-JP" altLang="en-US" sz="1200" b="0" dirty="0" smtClean="0">
                          <a:latin typeface="Meiryo UI" panose="020B0604030504040204" pitchFamily="50" charset="-128"/>
                          <a:ea typeface="Meiryo UI" panose="020B0604030504040204" pitchFamily="50" charset="-128"/>
                        </a:rPr>
                        <a:t>天然資源の保護に関わる「</a:t>
                      </a:r>
                      <a:r>
                        <a:rPr kumimoji="1" lang="en-US" altLang="ja-JP" sz="1200" b="0" dirty="0" smtClean="0">
                          <a:latin typeface="Meiryo UI" panose="020B0604030504040204" pitchFamily="50" charset="-128"/>
                          <a:ea typeface="Meiryo UI" panose="020B0604030504040204" pitchFamily="50" charset="-128"/>
                        </a:rPr>
                        <a:t>14 </a:t>
                      </a:r>
                      <a:r>
                        <a:rPr kumimoji="1" lang="ja-JP" altLang="en-US" sz="1200" b="0" dirty="0" smtClean="0">
                          <a:latin typeface="Meiryo UI" panose="020B0604030504040204" pitchFamily="50" charset="-128"/>
                          <a:ea typeface="Meiryo UI" panose="020B0604030504040204" pitchFamily="50" charset="-128"/>
                        </a:rPr>
                        <a:t>海洋資源」、「</a:t>
                      </a:r>
                      <a:r>
                        <a:rPr kumimoji="1" lang="en-US" altLang="ja-JP" sz="1200" b="0" dirty="0" smtClean="0">
                          <a:latin typeface="Meiryo UI" panose="020B0604030504040204" pitchFamily="50" charset="-128"/>
                          <a:ea typeface="Meiryo UI" panose="020B0604030504040204" pitchFamily="50" charset="-128"/>
                        </a:rPr>
                        <a:t>15 </a:t>
                      </a:r>
                      <a:r>
                        <a:rPr kumimoji="1" lang="ja-JP" altLang="en-US" sz="1200" b="0" dirty="0" smtClean="0">
                          <a:latin typeface="Meiryo UI" panose="020B0604030504040204" pitchFamily="50" charset="-128"/>
                          <a:ea typeface="Meiryo UI" panose="020B0604030504040204" pitchFamily="50" charset="-128"/>
                        </a:rPr>
                        <a:t>陸上資源」は、水産業産出額や森林面積割合など、産業構造や地理的要件により大阪において大きく評価を高めていくことは難しい状況。一方で、廃プラスチックの削減やリサイクルの促進など環境負荷抑止の観点から「</a:t>
                      </a:r>
                      <a:r>
                        <a:rPr kumimoji="1" lang="en-US" altLang="ja-JP" sz="1200" b="0" dirty="0" smtClean="0">
                          <a:latin typeface="Meiryo UI" panose="020B0604030504040204" pitchFamily="50" charset="-128"/>
                          <a:ea typeface="Meiryo UI" panose="020B0604030504040204" pitchFamily="50" charset="-128"/>
                        </a:rPr>
                        <a:t>12 </a:t>
                      </a:r>
                      <a:r>
                        <a:rPr kumimoji="1" lang="ja-JP" altLang="en-US" sz="1200" b="0" dirty="0" smtClean="0">
                          <a:latin typeface="Meiryo UI" panose="020B0604030504040204" pitchFamily="50" charset="-128"/>
                          <a:ea typeface="Meiryo UI" panose="020B0604030504040204" pitchFamily="50" charset="-128"/>
                        </a:rPr>
                        <a:t>生産と消費」に集約して取組むことができる。</a:t>
                      </a:r>
                      <a:endParaRPr kumimoji="1" lang="en-US" altLang="ja-JP" sz="1200" b="0" dirty="0" smtClean="0">
                        <a:latin typeface="Meiryo UI" panose="020B0604030504040204" pitchFamily="50" charset="-128"/>
                        <a:ea typeface="Meiryo UI" panose="020B0604030504040204" pitchFamily="50" charset="-128"/>
                      </a:endParaRPr>
                    </a:p>
                    <a:p>
                      <a:pPr marL="185738" marR="0" lvl="0" indent="-100013" algn="l" defTabSz="914400" rtl="0" eaLnBrk="1" fontAlgn="auto" latinLnBrk="0" hangingPunct="1">
                        <a:lnSpc>
                          <a:spcPts val="1400"/>
                        </a:lnSpc>
                        <a:spcBef>
                          <a:spcPts val="1000"/>
                        </a:spcBef>
                        <a:spcAft>
                          <a:spcPts val="0"/>
                        </a:spcAft>
                        <a:buClrTx/>
                        <a:buSzTx/>
                        <a:buFont typeface="Arial" panose="020B0604020202020204" pitchFamily="34" charset="0"/>
                        <a:buChar char="•"/>
                        <a:tabLst/>
                        <a:defRPr/>
                      </a:pPr>
                      <a:r>
                        <a:rPr kumimoji="1" lang="ja-JP" altLang="en-US" sz="1200" b="0" dirty="0" smtClean="0">
                          <a:latin typeface="Meiryo UI" panose="020B0604030504040204" pitchFamily="50" charset="-128"/>
                          <a:ea typeface="Meiryo UI" panose="020B0604030504040204" pitchFamily="50" charset="-128"/>
                        </a:rPr>
                        <a:t>「</a:t>
                      </a:r>
                      <a:r>
                        <a:rPr kumimoji="1" lang="en-US" altLang="ja-JP" sz="1200" b="0" dirty="0" smtClean="0">
                          <a:latin typeface="Meiryo UI" panose="020B0604030504040204" pitchFamily="50" charset="-128"/>
                          <a:ea typeface="Meiryo UI" panose="020B0604030504040204" pitchFamily="50" charset="-128"/>
                        </a:rPr>
                        <a:t>2</a:t>
                      </a:r>
                      <a:r>
                        <a:rPr kumimoji="1" lang="en-US" altLang="ja-JP" sz="1200" b="0" baseline="0" dirty="0" smtClean="0">
                          <a:latin typeface="Meiryo UI" panose="020B0604030504040204" pitchFamily="50" charset="-128"/>
                          <a:ea typeface="Meiryo UI" panose="020B0604030504040204" pitchFamily="50" charset="-128"/>
                        </a:rPr>
                        <a:t> </a:t>
                      </a:r>
                      <a:r>
                        <a:rPr kumimoji="1" lang="ja-JP" altLang="en-US" sz="1200" b="0" baseline="0" dirty="0" smtClean="0">
                          <a:latin typeface="Meiryo UI" panose="020B0604030504040204" pitchFamily="50" charset="-128"/>
                          <a:ea typeface="Meiryo UI" panose="020B0604030504040204" pitchFamily="50" charset="-128"/>
                        </a:rPr>
                        <a:t>飢餓」、「</a:t>
                      </a:r>
                      <a:r>
                        <a:rPr kumimoji="1" lang="en-US" altLang="ja-JP" sz="1200" b="0" baseline="0" dirty="0" smtClean="0">
                          <a:latin typeface="Meiryo UI" panose="020B0604030504040204" pitchFamily="50" charset="-128"/>
                          <a:ea typeface="Meiryo UI" panose="020B0604030504040204" pitchFamily="50" charset="-128"/>
                        </a:rPr>
                        <a:t>7 </a:t>
                      </a:r>
                      <a:r>
                        <a:rPr kumimoji="1" lang="ja-JP" altLang="en-US" sz="1200" b="0" baseline="0" dirty="0" smtClean="0">
                          <a:latin typeface="Meiryo UI" panose="020B0604030504040204" pitchFamily="50" charset="-128"/>
                          <a:ea typeface="Meiryo UI" panose="020B0604030504040204" pitchFamily="50" charset="-128"/>
                        </a:rPr>
                        <a:t>エネルギー」、「</a:t>
                      </a:r>
                      <a:r>
                        <a:rPr kumimoji="1" lang="en-US" altLang="ja-JP" sz="1200" b="0" baseline="0" dirty="0" smtClean="0">
                          <a:latin typeface="Meiryo UI" panose="020B0604030504040204" pitchFamily="50" charset="-128"/>
                          <a:ea typeface="Meiryo UI" panose="020B0604030504040204" pitchFamily="50" charset="-128"/>
                        </a:rPr>
                        <a:t>10 </a:t>
                      </a:r>
                      <a:r>
                        <a:rPr kumimoji="1" lang="ja-JP" altLang="en-US" sz="1200" b="0" baseline="0" dirty="0" smtClean="0">
                          <a:latin typeface="Meiryo UI" panose="020B0604030504040204" pitchFamily="50" charset="-128"/>
                          <a:ea typeface="Meiryo UI" panose="020B0604030504040204" pitchFamily="50" charset="-128"/>
                        </a:rPr>
                        <a:t>不平等」、「</a:t>
                      </a:r>
                      <a:r>
                        <a:rPr kumimoji="1" lang="en-US" altLang="ja-JP" sz="1200" b="0" baseline="0" dirty="0" smtClean="0">
                          <a:latin typeface="Meiryo UI" panose="020B0604030504040204" pitchFamily="50" charset="-128"/>
                          <a:ea typeface="Meiryo UI" panose="020B0604030504040204" pitchFamily="50" charset="-128"/>
                        </a:rPr>
                        <a:t>13 </a:t>
                      </a:r>
                      <a:r>
                        <a:rPr kumimoji="1" lang="ja-JP" altLang="en-US" sz="1200" b="0" baseline="0" dirty="0" smtClean="0">
                          <a:latin typeface="Meiryo UI" panose="020B0604030504040204" pitchFamily="50" charset="-128"/>
                          <a:ea typeface="Meiryo UI" panose="020B0604030504040204" pitchFamily="50" charset="-128"/>
                        </a:rPr>
                        <a:t>気候変動」、「</a:t>
                      </a:r>
                      <a:r>
                        <a:rPr kumimoji="1" lang="en-US" altLang="ja-JP" sz="1200" b="0" baseline="0" dirty="0" smtClean="0">
                          <a:latin typeface="Meiryo UI" panose="020B0604030504040204" pitchFamily="50" charset="-128"/>
                          <a:ea typeface="Meiryo UI" panose="020B0604030504040204" pitchFamily="50" charset="-128"/>
                        </a:rPr>
                        <a:t>17 </a:t>
                      </a:r>
                      <a:r>
                        <a:rPr kumimoji="1" lang="ja-JP" altLang="en-US" sz="1200" b="0" baseline="0" dirty="0" smtClean="0">
                          <a:latin typeface="Meiryo UI" panose="020B0604030504040204" pitchFamily="50" charset="-128"/>
                          <a:ea typeface="Meiryo UI" panose="020B0604030504040204" pitchFamily="50" charset="-128"/>
                        </a:rPr>
                        <a:t>パートナーシップ」に関しては、それぞれ、土地の肥沃度や再生可能エネルギーの割合、また、国内の所得格差や</a:t>
                      </a:r>
                      <a:r>
                        <a:rPr kumimoji="1" lang="en-US" altLang="ja-JP" sz="1200" b="0" baseline="0" dirty="0" smtClean="0">
                          <a:latin typeface="Meiryo UI" panose="020B0604030504040204" pitchFamily="50" charset="-128"/>
                          <a:ea typeface="Meiryo UI" panose="020B0604030504040204" pitchFamily="50" charset="-128"/>
                        </a:rPr>
                        <a:t>CO2</a:t>
                      </a:r>
                      <a:r>
                        <a:rPr kumimoji="1" lang="ja-JP" altLang="en-US" sz="1200" b="0" baseline="0" dirty="0" smtClean="0">
                          <a:latin typeface="Meiryo UI" panose="020B0604030504040204" pitchFamily="50" charset="-128"/>
                          <a:ea typeface="Meiryo UI" panose="020B0604030504040204" pitchFamily="50" charset="-128"/>
                        </a:rPr>
                        <a:t>排出量、途上国支援額など、日本全体で改善が必要な指標に関する国際評価が低い一方で、国内においては、全体として高い評価のゴールであることから、引き続き継続して取組む。</a:t>
                      </a:r>
                      <a:endParaRPr kumimoji="1" lang="en-US" altLang="ja-JP" sz="1200" b="0" dirty="0" smtClean="0">
                        <a:latin typeface="Meiryo UI" panose="020B0604030504040204" pitchFamily="50" charset="-128"/>
                        <a:ea typeface="Meiryo UI" panose="020B0604030504040204" pitchFamily="50" charset="-128"/>
                      </a:endParaRP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441808"/>
                  </a:ext>
                </a:extLst>
              </a:tr>
              <a:tr h="1155834">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4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も自治体指標も、</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低い</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」ゴール</a:t>
                      </a:r>
                      <a:endPar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ts val="1400"/>
                        </a:lnSpc>
                        <a:spcBef>
                          <a:spcPts val="300"/>
                        </a:spcBef>
                        <a:spcAft>
                          <a:spcPts val="0"/>
                        </a:spcAft>
                        <a:buClrTx/>
                        <a:buSzTx/>
                        <a:buFontTx/>
                        <a:buNone/>
                        <a:tabLst/>
                        <a:defRPr/>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５</a:t>
                      </a:r>
                      <a:r>
                        <a:rPr lang="ja-JP" altLang="en-US"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ジェンダー、</a:t>
                      </a:r>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12</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持続可能な生産と消費</a:t>
                      </a:r>
                    </a:p>
                  </a:txBody>
                  <a:tcPr marL="180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738" marR="0" lvl="0" indent="-100013" algn="l" defTabSz="914400" rtl="0" eaLnBrk="1" fontAlgn="auto" latinLnBrk="0" hangingPunct="1">
                        <a:lnSpc>
                          <a:spcPts val="1400"/>
                        </a:lnSpc>
                        <a:spcBef>
                          <a:spcPts val="1000"/>
                        </a:spcBef>
                        <a:spcAft>
                          <a:spcPts val="0"/>
                        </a:spcAft>
                        <a:buClrTx/>
                        <a:buSzTx/>
                        <a:buFont typeface="Arial" panose="020B0604020202020204" pitchFamily="34" charset="0"/>
                        <a:buChar char="•"/>
                        <a:tabLst/>
                        <a:defRPr/>
                      </a:pPr>
                      <a:r>
                        <a:rPr kumimoji="1" lang="ja-JP" altLang="en-US" sz="1200" b="0" dirty="0" smtClean="0">
                          <a:latin typeface="Meiryo UI" panose="020B0604030504040204" pitchFamily="50" charset="-128"/>
                          <a:ea typeface="Meiryo UI" panose="020B0604030504040204" pitchFamily="50" charset="-128"/>
                        </a:rPr>
                        <a:t>「</a:t>
                      </a:r>
                      <a:r>
                        <a:rPr kumimoji="1" lang="en-US" altLang="ja-JP" sz="1200" b="0" dirty="0" smtClean="0">
                          <a:latin typeface="Meiryo UI" panose="020B0604030504040204" pitchFamily="50" charset="-128"/>
                          <a:ea typeface="Meiryo UI" panose="020B0604030504040204" pitchFamily="50" charset="-128"/>
                        </a:rPr>
                        <a:t>5</a:t>
                      </a:r>
                      <a:r>
                        <a:rPr kumimoji="1" lang="ja-JP" altLang="en-US" sz="1200" b="0" baseline="0" dirty="0" smtClean="0">
                          <a:latin typeface="Meiryo UI" panose="020B0604030504040204" pitchFamily="50" charset="-128"/>
                          <a:ea typeface="Meiryo UI" panose="020B0604030504040204" pitchFamily="50" charset="-128"/>
                        </a:rPr>
                        <a:t> ジェンダー</a:t>
                      </a:r>
                      <a:r>
                        <a:rPr kumimoji="1" lang="ja-JP" altLang="en-US" sz="1200" b="0" dirty="0" smtClean="0">
                          <a:latin typeface="Meiryo UI" panose="020B0604030504040204" pitchFamily="50" charset="-128"/>
                          <a:ea typeface="Meiryo UI" panose="020B0604030504040204" pitchFamily="50" charset="-128"/>
                        </a:rPr>
                        <a:t>」は、国際的な日本の評価が低く、国を巻き込んだ形で取組みを進めるとともに、配偶者からの暴力相談件数や強制わいせつ認知件数など安全・安心に関わる個別指標に関しては、「</a:t>
                      </a:r>
                      <a:r>
                        <a:rPr kumimoji="1" lang="en-US" altLang="ja-JP" sz="1200" b="0" dirty="0" smtClean="0">
                          <a:latin typeface="Meiryo UI" panose="020B0604030504040204" pitchFamily="50" charset="-128"/>
                          <a:ea typeface="Meiryo UI" panose="020B0604030504040204" pitchFamily="50" charset="-128"/>
                        </a:rPr>
                        <a:t>16 </a:t>
                      </a:r>
                      <a:r>
                        <a:rPr kumimoji="1" lang="ja-JP" altLang="en-US" sz="1200" b="0" dirty="0" smtClean="0">
                          <a:latin typeface="Meiryo UI" panose="020B0604030504040204" pitchFamily="50" charset="-128"/>
                          <a:ea typeface="Meiryo UI" panose="020B0604030504040204" pitchFamily="50" charset="-128"/>
                        </a:rPr>
                        <a:t>平和」に集約して取組む必要がある。</a:t>
                      </a:r>
                      <a:endParaRPr kumimoji="1" lang="en-US" altLang="ja-JP" sz="1200" b="0" dirty="0" smtClean="0">
                        <a:latin typeface="Meiryo UI" panose="020B0604030504040204" pitchFamily="50" charset="-128"/>
                        <a:ea typeface="Meiryo UI" panose="020B0604030504040204" pitchFamily="50" charset="-128"/>
                      </a:endParaRPr>
                    </a:p>
                    <a:p>
                      <a:pPr marL="185738" marR="0" lvl="0" indent="-100013" algn="l" defTabSz="914400" rtl="0" eaLnBrk="1" fontAlgn="auto" latinLnBrk="0" hangingPunct="1">
                        <a:lnSpc>
                          <a:spcPts val="1400"/>
                        </a:lnSpc>
                        <a:spcBef>
                          <a:spcPts val="1000"/>
                        </a:spcBef>
                        <a:spcAft>
                          <a:spcPts val="0"/>
                        </a:spcAft>
                        <a:buClrTx/>
                        <a:buSzTx/>
                        <a:buFont typeface="Arial" panose="020B0604020202020204" pitchFamily="34" charset="0"/>
                        <a:buChar char="•"/>
                        <a:tabLst/>
                        <a:defRPr/>
                      </a:pPr>
                      <a:r>
                        <a:rPr kumimoji="1" lang="ja-JP" altLang="en-US" sz="1200" b="0" dirty="0" smtClean="0">
                          <a:latin typeface="Meiryo UI" panose="020B0604030504040204" pitchFamily="50" charset="-128"/>
                          <a:ea typeface="Meiryo UI" panose="020B0604030504040204" pitchFamily="50" charset="-128"/>
                        </a:rPr>
                        <a:t>「</a:t>
                      </a:r>
                      <a:r>
                        <a:rPr kumimoji="1" lang="en-US" altLang="ja-JP" sz="1200" b="0" dirty="0" smtClean="0">
                          <a:latin typeface="Meiryo UI" panose="020B0604030504040204" pitchFamily="50" charset="-128"/>
                          <a:ea typeface="Meiryo UI" panose="020B0604030504040204" pitchFamily="50" charset="-128"/>
                        </a:rPr>
                        <a:t>12 </a:t>
                      </a:r>
                      <a:r>
                        <a:rPr kumimoji="1" lang="ja-JP" altLang="en-US" sz="1200" b="0" dirty="0" smtClean="0">
                          <a:latin typeface="Meiryo UI" panose="020B0604030504040204" pitchFamily="50" charset="-128"/>
                          <a:ea typeface="Meiryo UI" panose="020B0604030504040204" pitchFamily="50" charset="-128"/>
                        </a:rPr>
                        <a:t>持続可能な生産と消費」は、持続可能な社会の構築のために重要なゴールであり、府民の関りも深く、また、途上国が先進国に対し強く期待するゴールでもある。</a:t>
                      </a: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1145306"/>
                  </a:ext>
                </a:extLst>
              </a:tr>
            </a:tbl>
          </a:graphicData>
        </a:graphic>
      </p:graphicFrame>
      <p:sp>
        <p:nvSpPr>
          <p:cNvPr id="12" name="大かっこ 11"/>
          <p:cNvSpPr/>
          <p:nvPr/>
        </p:nvSpPr>
        <p:spPr>
          <a:xfrm>
            <a:off x="721508" y="3890627"/>
            <a:ext cx="2957510" cy="757237"/>
          </a:xfrm>
          <a:prstGeom prst="bracketPair">
            <a:avLst>
              <a:gd name="adj" fmla="val 9733"/>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3" name="大かっこ 12"/>
          <p:cNvSpPr/>
          <p:nvPr/>
        </p:nvSpPr>
        <p:spPr>
          <a:xfrm>
            <a:off x="764374" y="2303145"/>
            <a:ext cx="2743194" cy="293094"/>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5" name="大かっこ 14"/>
          <p:cNvSpPr/>
          <p:nvPr/>
        </p:nvSpPr>
        <p:spPr>
          <a:xfrm>
            <a:off x="721508" y="1435348"/>
            <a:ext cx="2743194" cy="293094"/>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6" name="大かっこ 15"/>
          <p:cNvSpPr/>
          <p:nvPr/>
        </p:nvSpPr>
        <p:spPr>
          <a:xfrm>
            <a:off x="778666" y="5983855"/>
            <a:ext cx="2743194" cy="335079"/>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9597761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39048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en-US" altLang="ja-JP" b="1" dirty="0">
                <a:latin typeface="Meiryo UI" panose="020B0604030504040204" pitchFamily="50" charset="-128"/>
                <a:ea typeface="Meiryo UI" panose="020B0604030504040204" pitchFamily="50" charset="-128"/>
              </a:rPr>
              <a:t>SDGs17</a:t>
            </a:r>
            <a:r>
              <a:rPr kumimoji="1" lang="ja-JP" altLang="en-US" b="1" dirty="0">
                <a:latin typeface="Meiryo UI" panose="020B0604030504040204" pitchFamily="50" charset="-128"/>
                <a:ea typeface="Meiryo UI" panose="020B0604030504040204" pitchFamily="50" charset="-128"/>
              </a:rPr>
              <a:t>ゴールの到達点</a:t>
            </a:r>
            <a:r>
              <a:rPr kumimoji="1" lang="ja-JP" altLang="en-US" b="1" dirty="0" smtClean="0">
                <a:latin typeface="Meiryo UI" panose="020B0604030504040204" pitchFamily="50" charset="-128"/>
                <a:ea typeface="Meiryo UI" panose="020B0604030504040204" pitchFamily="50" charset="-128"/>
              </a:rPr>
              <a:t>」について（</a:t>
            </a:r>
            <a:r>
              <a:rPr kumimoji="1" lang="ja-JP" altLang="en-US" b="1" dirty="0">
                <a:latin typeface="Meiryo UI" panose="020B0604030504040204" pitchFamily="50" charset="-128"/>
                <a:ea typeface="Meiryo UI" panose="020B0604030504040204" pitchFamily="50" charset="-128"/>
              </a:rPr>
              <a:t>一定</a:t>
            </a:r>
            <a:r>
              <a:rPr kumimoji="1" lang="ja-JP" altLang="en-US" b="1" dirty="0" smtClean="0">
                <a:latin typeface="Meiryo UI" panose="020B0604030504040204" pitchFamily="50" charset="-128"/>
                <a:ea typeface="Meiryo UI" panose="020B0604030504040204" pitchFamily="50" charset="-128"/>
              </a:rPr>
              <a:t>のまと</a:t>
            </a:r>
            <a:r>
              <a:rPr kumimoji="1" lang="ja-JP" altLang="en-US" b="1" dirty="0">
                <a:latin typeface="Meiryo UI" panose="020B0604030504040204" pitchFamily="50" charset="-128"/>
                <a:ea typeface="Meiryo UI" panose="020B0604030504040204" pitchFamily="50" charset="-128"/>
              </a:rPr>
              <a:t>め</a:t>
            </a:r>
            <a:r>
              <a:rPr kumimoji="1" lang="ja-JP" altLang="en-US" b="1" dirty="0" smtClean="0">
                <a:latin typeface="Meiryo UI" panose="020B0604030504040204" pitchFamily="50" charset="-128"/>
                <a:ea typeface="Meiryo UI" panose="020B0604030504040204" pitchFamily="50" charset="-128"/>
              </a:rPr>
              <a:t>）</a:t>
            </a:r>
            <a:endParaRPr kumimoji="1" lang="en-US" altLang="ja-JP" b="1" dirty="0">
              <a:latin typeface="Meiryo UI" panose="020B0604030504040204" pitchFamily="50" charset="-128"/>
              <a:ea typeface="Meiryo UI" panose="020B0604030504040204" pitchFamily="50" charset="-128"/>
            </a:endParaRPr>
          </a:p>
        </p:txBody>
      </p:sp>
      <p:sp>
        <p:nvSpPr>
          <p:cNvPr id="8" name="正方形/長方形 7"/>
          <p:cNvSpPr/>
          <p:nvPr/>
        </p:nvSpPr>
        <p:spPr>
          <a:xfrm>
            <a:off x="435066" y="1212845"/>
            <a:ext cx="8801101" cy="5071610"/>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tIns="108000" rtlCol="0" anchor="ctr"/>
          <a:lstStyle/>
          <a:p>
            <a:pPr algn="ctr">
              <a:lnSpc>
                <a:spcPts val="1400"/>
              </a:lnSpc>
            </a:pPr>
            <a:endParaRPr kumimoji="1" lang="ja-JP" altLang="en-US" sz="1200"/>
          </a:p>
        </p:txBody>
      </p:sp>
      <p:sp>
        <p:nvSpPr>
          <p:cNvPr id="9" name="テキスト ボックス 8"/>
          <p:cNvSpPr txBox="1"/>
          <p:nvPr/>
        </p:nvSpPr>
        <p:spPr>
          <a:xfrm>
            <a:off x="827273" y="1696294"/>
            <a:ext cx="8016689" cy="4104713"/>
          </a:xfrm>
          <a:prstGeom prst="rect">
            <a:avLst/>
          </a:prstGeom>
          <a:noFill/>
        </p:spPr>
        <p:txBody>
          <a:bodyPr wrap="square" lIns="128016" tIns="64008" rIns="128016" bIns="64008" rtlCol="0">
            <a:spAutoFit/>
          </a:bodyPr>
          <a:lstStyle/>
          <a:p>
            <a:pPr marL="285750" indent="-285750">
              <a:lnSpc>
                <a:spcPts val="2200"/>
              </a:lnSpc>
              <a:spcBef>
                <a:spcPts val="600"/>
              </a:spcBef>
              <a:buFont typeface="Meiryo UI" panose="020B0604030504040204" pitchFamily="50" charset="-128"/>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貧困</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」や「</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3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健康と福祉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4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教育</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16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平和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ついて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は、誰一人取り残さないという</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の理念や、大阪・関西万博のテーマである「いのち輝く未来社会のデザイン」の実現に不可欠となる府民の“いのち”や暮らし、また、子どもや孫など、将来の世代に関わるゴールとして、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優先的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に取組むべき課題が多いと言えるのではないか。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spcBef>
                <a:spcPts val="600"/>
              </a:spcBef>
              <a:buFont typeface="Meiryo UI" panose="020B0604030504040204" pitchFamily="50" charset="-128"/>
              <a:buChar cha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spcBef>
                <a:spcPts val="600"/>
              </a:spcBef>
              <a:buFont typeface="Meiryo UI" panose="020B0604030504040204" pitchFamily="50" charset="-128"/>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持続可能な社会を未来に受け継ぐ基盤となる環境関連のゴールを集約できる「</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12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持続</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可能な生産と</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消費</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国際的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も国内的にも評価が低いことに関しては、「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大阪ブルー・オーシャン・ビジョン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」などの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G20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大阪サミットのレガシーを未来に生かすという観点から、取組むべき課題があると考えられるのではない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spcBef>
                <a:spcPts val="600"/>
              </a:spcBef>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spcBef>
                <a:spcPts val="600"/>
              </a:spcBef>
              <a:buFont typeface="Meiryo UI" panose="020B0604030504040204" pitchFamily="50" charset="-128"/>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これらの課題には、他の全てのゴールや自治体の様々な役割を包摂する「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11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持続可能な都市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」に関する取り組みや、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8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経済成長と雇用」、「</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9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インフラ・産業化・イノベーション」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など国際的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国内的にも評価が高いゴール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の強みを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活かすことが重要ではないか。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13</a:t>
            </a:fld>
            <a:endParaRPr kumimoji="1" lang="ja-JP" altLang="en-US" dirty="0"/>
          </a:p>
        </p:txBody>
      </p:sp>
    </p:spTree>
    <p:extLst>
      <p:ext uri="{BB962C8B-B14F-4D97-AF65-F5344CB8AC3E}">
        <p14:creationId xmlns:p14="http://schemas.microsoft.com/office/powerpoint/2010/main" val="1223785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今後の検討の方向性</a:t>
            </a:r>
            <a:endParaRPr kumimoji="1" lang="en-US" altLang="ja-JP" b="1" dirty="0" smtClean="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14</a:t>
            </a:fld>
            <a:endParaRPr kumimoji="1" lang="ja-JP" altLang="en-US" dirty="0"/>
          </a:p>
        </p:txBody>
      </p:sp>
      <p:sp>
        <p:nvSpPr>
          <p:cNvPr id="5" name="テキスト ボックス 4"/>
          <p:cNvSpPr txBox="1"/>
          <p:nvPr/>
        </p:nvSpPr>
        <p:spPr>
          <a:xfrm>
            <a:off x="166381" y="768629"/>
            <a:ext cx="9573238" cy="283154"/>
          </a:xfrm>
          <a:prstGeom prst="rect">
            <a:avLst/>
          </a:prstGeom>
          <a:noFill/>
        </p:spPr>
        <p:txBody>
          <a:bodyPr wrap="square" lIns="128016" tIns="64008" rIns="128016" bIns="64008" rtlCol="0">
            <a:spAutoFit/>
          </a:bodyPr>
          <a:lstStyle/>
          <a:p>
            <a:pPr marL="171450" indent="-171450">
              <a:lnSpc>
                <a:spcPts val="1200"/>
              </a:lnSpc>
              <a:spcBef>
                <a:spcPts val="600"/>
              </a:spcBef>
              <a:buFont typeface="Meiryo UI" panose="020B0604030504040204" pitchFamily="50" charset="-128"/>
              <a:buChar char="○"/>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府民や企業、市町村など様々なステークホルダーと</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対話</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を重ね、以下論点を整理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していく。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541960" y="1576957"/>
            <a:ext cx="6044572" cy="4130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① 重点ゴールと優先課題について</a:t>
            </a:r>
            <a:endPar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1" name="正方形/長方形 10"/>
          <p:cNvSpPr/>
          <p:nvPr/>
        </p:nvSpPr>
        <p:spPr>
          <a:xfrm>
            <a:off x="541959" y="2850004"/>
            <a:ext cx="6044572" cy="4130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② </a:t>
            </a: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SDGs</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先進都市とはどのような都市なのか</a:t>
            </a:r>
            <a:endPar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3" name="正方形/長方形 12"/>
          <p:cNvSpPr/>
          <p:nvPr/>
        </p:nvSpPr>
        <p:spPr>
          <a:xfrm>
            <a:off x="527672" y="4053119"/>
            <a:ext cx="6044572" cy="4130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③ 具体的な取組み分野や手法</a:t>
            </a:r>
            <a:endPar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5" name="正方形/長方形 14"/>
          <p:cNvSpPr/>
          <p:nvPr/>
        </p:nvSpPr>
        <p:spPr>
          <a:xfrm>
            <a:off x="527672" y="5192248"/>
            <a:ext cx="6044572" cy="4130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④ 未来像</a:t>
            </a: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めざす姿</a:t>
            </a: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err="1"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時間軸</a:t>
            </a:r>
            <a:endPar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2" name="正方形/長方形 1"/>
          <p:cNvSpPr/>
          <p:nvPr/>
        </p:nvSpPr>
        <p:spPr>
          <a:xfrm>
            <a:off x="285750" y="1089206"/>
            <a:ext cx="9258300" cy="53544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427660" y="1203621"/>
            <a:ext cx="6044572" cy="4130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（論　点）</a:t>
            </a:r>
            <a:endPar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3" name="角丸四角形 2"/>
          <p:cNvSpPr/>
          <p:nvPr/>
        </p:nvSpPr>
        <p:spPr>
          <a:xfrm>
            <a:off x="763896" y="1920141"/>
            <a:ext cx="8532000" cy="7920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108000" bIns="36000" rtlCol="0" anchor="ctr"/>
          <a:lstStyle/>
          <a:p>
            <a:pPr marL="171450" indent="-171450">
              <a:buFont typeface="Meiryo UI" panose="020B0604030504040204" pitchFamily="50" charset="-128"/>
              <a:buChar cha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万博や</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G20</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の視点</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施策との</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整合性、優先順位など</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踏まえた</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ゴールや課題の絞り込み</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が必要ではないか。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府民など他のステークホルダーから見た</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わかりやすさの観点からゴールや課題の絞り込み</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が必要ではないか。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r>
              <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個々のゴールや課題の</a:t>
            </a:r>
            <a:r>
              <a:rPr lang="ja-JP" altLang="en-US" sz="1400" b="1"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関連性</a:t>
            </a:r>
            <a:r>
              <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ストーリー性</a:t>
            </a:r>
            <a:r>
              <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を意識した整理が必要ではないか。</a:t>
            </a:r>
          </a:p>
        </p:txBody>
      </p:sp>
      <p:sp>
        <p:nvSpPr>
          <p:cNvPr id="22" name="角丸四角形 21"/>
          <p:cNvSpPr/>
          <p:nvPr/>
        </p:nvSpPr>
        <p:spPr>
          <a:xfrm>
            <a:off x="763896" y="3192118"/>
            <a:ext cx="8532000" cy="617387"/>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108000" bIns="36000" rtlCol="0" anchor="ctr"/>
          <a:lstStyle/>
          <a:p>
            <a:pPr marL="171450" indent="-171450">
              <a:buFont typeface="Meiryo UI" panose="020B0604030504040204" pitchFamily="50" charset="-128"/>
              <a:buChar cha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先進</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都市として</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、重点ゴール以外のゴールも、当然に国内外からの評価を高める取組みを進めるべき</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ではないか。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国際社会から見て先進都市として評価される取組みとは何か</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を考えるべきではないか。</a:t>
            </a:r>
            <a:endPar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741980" y="4404922"/>
            <a:ext cx="8532000" cy="602267"/>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108000" bIns="36000" rtlCol="0" anchor="ctr"/>
          <a:lstStyle/>
          <a:p>
            <a:pPr marL="171450" indent="-171450">
              <a:buFont typeface="Meiryo UI" panose="020B0604030504040204" pitchFamily="50" charset="-128"/>
              <a:buChar cha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市町村</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を支援するなど、</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広域自治体としての役割</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を考える必要があるのではないか。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r>
              <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これまでの取組みの延長ではなく、</a:t>
            </a:r>
            <a:r>
              <a:rPr lang="en-US" altLang="ja-JP" sz="1400" b="1"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として取り組むからこそできる「大胆な変革」</a:t>
            </a:r>
            <a:r>
              <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を意識すべきではないか</a:t>
            </a:r>
            <a:r>
              <a:rPr lang="ja-JP" altLang="en-US" sz="14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a:xfrm>
            <a:off x="763896" y="5560421"/>
            <a:ext cx="8532000" cy="599554"/>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108000" bIns="36000" rtlCol="0" anchor="ctr"/>
          <a:lstStyle/>
          <a:p>
            <a:pPr marL="171450" indent="-171450">
              <a:buFont typeface="Meiryo UI" panose="020B0604030504040204" pitchFamily="50" charset="-128"/>
              <a:buChar cha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年まで</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の取組み、</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に実現・発信すること、</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という</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時間軸</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で整理が必要ではないか。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r>
              <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誰一人取り残さない、世界</a:t>
            </a:r>
            <a:r>
              <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を変革するという</a:t>
            </a:r>
            <a:r>
              <a:rPr lang="en-US" altLang="ja-JP"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のコンセプトを踏まえ、</a:t>
            </a:r>
            <a:r>
              <a:rPr lang="ja-JP" altLang="en-US" sz="1400" b="1"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野心的で大胆な未来像</a:t>
            </a:r>
            <a:r>
              <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を描くべきではないか。</a:t>
            </a:r>
          </a:p>
        </p:txBody>
      </p:sp>
    </p:spTree>
    <p:extLst>
      <p:ext uri="{BB962C8B-B14F-4D97-AF65-F5344CB8AC3E}">
        <p14:creationId xmlns:p14="http://schemas.microsoft.com/office/powerpoint/2010/main" val="3600331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357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　スケジュール</a:t>
            </a:r>
            <a:endParaRPr kumimoji="1" lang="en-US" altLang="ja-JP" b="1" dirty="0" smtClean="0">
              <a:latin typeface="Meiryo UI" panose="020B0604030504040204" pitchFamily="50" charset="-128"/>
              <a:ea typeface="Meiryo UI" panose="020B0604030504040204" pitchFamily="50" charset="-128"/>
            </a:endParaRPr>
          </a:p>
        </p:txBody>
      </p:sp>
      <p:sp>
        <p:nvSpPr>
          <p:cNvPr id="32" name="角丸四角形 31"/>
          <p:cNvSpPr/>
          <p:nvPr/>
        </p:nvSpPr>
        <p:spPr>
          <a:xfrm>
            <a:off x="304590" y="1157872"/>
            <a:ext cx="820359" cy="773290"/>
          </a:xfrm>
          <a:prstGeom prst="roundRect">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lang="ja-JP" altLang="en-US" sz="1600" b="1" dirty="0" smtClean="0">
                <a:latin typeface="Meiryo UI" panose="020B0604030504040204" pitchFamily="50" charset="-128"/>
                <a:ea typeface="Meiryo UI" panose="020B0604030504040204" pitchFamily="50" charset="-128"/>
              </a:rPr>
              <a:t>中間</a:t>
            </a:r>
            <a:endParaRPr lang="en-US" altLang="ja-JP" sz="1600" b="1" dirty="0" smtClean="0">
              <a:latin typeface="Meiryo UI" panose="020B0604030504040204" pitchFamily="50" charset="-128"/>
              <a:ea typeface="Meiryo UI" panose="020B0604030504040204" pitchFamily="50" charset="-128"/>
            </a:endParaRPr>
          </a:p>
          <a:p>
            <a:pPr algn="ctr"/>
            <a:r>
              <a:rPr lang="ja-JP" altLang="en-US" sz="1600" b="1" dirty="0" smtClean="0">
                <a:latin typeface="Meiryo UI" panose="020B0604030504040204" pitchFamily="50" charset="-128"/>
                <a:ea typeface="Meiryo UI" panose="020B0604030504040204" pitchFamily="50" charset="-128"/>
              </a:rPr>
              <a:t>整理</a:t>
            </a:r>
            <a:endParaRPr kumimoji="1" lang="ja-JP" altLang="en-US" sz="1600" b="1" dirty="0">
              <a:latin typeface="Meiryo UI" panose="020B0604030504040204" pitchFamily="50" charset="-128"/>
              <a:ea typeface="Meiryo UI" panose="020B0604030504040204" pitchFamily="50" charset="-128"/>
            </a:endParaRPr>
          </a:p>
        </p:txBody>
      </p:sp>
      <p:sp>
        <p:nvSpPr>
          <p:cNvPr id="33" name="角丸四角形 32"/>
          <p:cNvSpPr/>
          <p:nvPr/>
        </p:nvSpPr>
        <p:spPr>
          <a:xfrm>
            <a:off x="8814378" y="1137059"/>
            <a:ext cx="820359" cy="773291"/>
          </a:xfrm>
          <a:prstGeom prst="roundRect">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lang="ja-JP" altLang="en-US" sz="1600" b="1" dirty="0" smtClean="0">
                <a:latin typeface="Meiryo UI" panose="020B0604030504040204" pitchFamily="50" charset="-128"/>
                <a:ea typeface="Meiryo UI" panose="020B0604030504040204" pitchFamily="50" charset="-128"/>
              </a:rPr>
              <a:t>めざす姿</a:t>
            </a:r>
            <a:endParaRPr lang="en-US" altLang="ja-JP" sz="1600" b="1" dirty="0" smtClean="0">
              <a:latin typeface="Meiryo UI" panose="020B0604030504040204" pitchFamily="50" charset="-128"/>
              <a:ea typeface="Meiryo UI" panose="020B0604030504040204" pitchFamily="50" charset="-128"/>
            </a:endParaRPr>
          </a:p>
          <a:p>
            <a:pPr algn="ctr"/>
            <a:r>
              <a:rPr lang="ja-JP" altLang="en-US" sz="1600" b="1" dirty="0" smtClean="0">
                <a:latin typeface="Meiryo UI" panose="020B0604030504040204" pitchFamily="50" charset="-128"/>
                <a:ea typeface="Meiryo UI" panose="020B0604030504040204" pitchFamily="50" charset="-128"/>
              </a:rPr>
              <a:t>明確化</a:t>
            </a:r>
            <a:endParaRPr lang="en-US" altLang="ja-JP" sz="1600" b="1" dirty="0" smtClean="0">
              <a:latin typeface="Meiryo UI" panose="020B0604030504040204" pitchFamily="50" charset="-128"/>
              <a:ea typeface="Meiryo UI" panose="020B0604030504040204" pitchFamily="50" charset="-128"/>
            </a:endParaRPr>
          </a:p>
        </p:txBody>
      </p:sp>
      <p:sp>
        <p:nvSpPr>
          <p:cNvPr id="34" name="正方形/長方形 33"/>
          <p:cNvSpPr/>
          <p:nvPr/>
        </p:nvSpPr>
        <p:spPr>
          <a:xfrm>
            <a:off x="1399910" y="1622618"/>
            <a:ext cx="3007584" cy="954107"/>
          </a:xfrm>
          <a:prstGeom prst="rect">
            <a:avLst/>
          </a:prstGeom>
        </p:spPr>
        <p:txBody>
          <a:bodyPr wrap="square">
            <a:spAutoFit/>
          </a:bodyPr>
          <a:lstStyle/>
          <a:p>
            <a:r>
              <a:rPr kumimoji="0" lang="ja-JP" altLang="en-US" sz="1400" dirty="0" smtClean="0">
                <a:latin typeface="Meiryo UI" panose="020B0604030504040204" pitchFamily="50" charset="-128"/>
                <a:ea typeface="Meiryo UI" panose="020B0604030504040204" pitchFamily="50" charset="-128"/>
              </a:rPr>
              <a:t>・議会での議論</a:t>
            </a:r>
            <a:endParaRPr kumimoji="0" lang="en-US" altLang="ja-JP" sz="1400" dirty="0" smtClean="0">
              <a:latin typeface="Meiryo UI" panose="020B0604030504040204" pitchFamily="50" charset="-128"/>
              <a:ea typeface="Meiryo UI" panose="020B0604030504040204" pitchFamily="50" charset="-128"/>
            </a:endParaRPr>
          </a:p>
          <a:p>
            <a:r>
              <a:rPr kumimoji="0" lang="ja-JP" altLang="en-US" sz="1400" dirty="0" smtClean="0">
                <a:latin typeface="Meiryo UI" panose="020B0604030504040204" pitchFamily="50" charset="-128"/>
                <a:ea typeface="Meiryo UI" panose="020B0604030504040204" pitchFamily="50" charset="-128"/>
              </a:rPr>
              <a:t>・庁内議論（施策予算化検討）</a:t>
            </a:r>
            <a:endParaRPr kumimoji="0" lang="en-US" altLang="ja-JP" sz="1400" dirty="0" smtClean="0">
              <a:latin typeface="Meiryo UI" panose="020B0604030504040204" pitchFamily="50" charset="-128"/>
              <a:ea typeface="Meiryo UI" panose="020B0604030504040204" pitchFamily="50" charset="-128"/>
            </a:endParaRPr>
          </a:p>
          <a:p>
            <a:r>
              <a:rPr kumimoji="0" lang="ja-JP" altLang="en-US" sz="1400" dirty="0" smtClean="0">
                <a:latin typeface="Meiryo UI" panose="020B0604030504040204" pitchFamily="50" charset="-128"/>
                <a:ea typeface="Meiryo UI" panose="020B0604030504040204" pitchFamily="50" charset="-128"/>
              </a:rPr>
              <a:t>・府民や企業、市町村など、</a:t>
            </a:r>
            <a:endParaRPr kumimoji="0" lang="en-US" altLang="ja-JP" sz="1400" dirty="0">
              <a:latin typeface="Meiryo UI" panose="020B0604030504040204" pitchFamily="50" charset="-128"/>
              <a:ea typeface="Meiryo UI" panose="020B0604030504040204" pitchFamily="50" charset="-128"/>
            </a:endParaRPr>
          </a:p>
          <a:p>
            <a:r>
              <a:rPr kumimoji="0" lang="ja-JP" altLang="en-US" sz="1400" dirty="0">
                <a:latin typeface="Meiryo UI" panose="020B0604030504040204" pitchFamily="50" charset="-128"/>
                <a:ea typeface="Meiryo UI" panose="020B0604030504040204" pitchFamily="50" charset="-128"/>
              </a:rPr>
              <a:t> </a:t>
            </a:r>
            <a:r>
              <a:rPr kumimoji="0" lang="ja-JP" altLang="en-US" sz="1400" dirty="0" smtClean="0">
                <a:latin typeface="Meiryo UI" panose="020B0604030504040204" pitchFamily="50" charset="-128"/>
                <a:ea typeface="Meiryo UI" panose="020B0604030504040204" pitchFamily="50" charset="-128"/>
              </a:rPr>
              <a:t>他のステークホルダーとの議論</a:t>
            </a:r>
            <a:endParaRPr kumimoji="0" lang="en-US" altLang="ja-JP" sz="1400" dirty="0" smtClean="0">
              <a:latin typeface="Meiryo UI" panose="020B0604030504040204" pitchFamily="50" charset="-128"/>
              <a:ea typeface="Meiryo UI" panose="020B0604030504040204" pitchFamily="50" charset="-128"/>
            </a:endParaRPr>
          </a:p>
        </p:txBody>
      </p:sp>
      <p:sp>
        <p:nvSpPr>
          <p:cNvPr id="35" name="右矢印 34"/>
          <p:cNvSpPr/>
          <p:nvPr/>
        </p:nvSpPr>
        <p:spPr>
          <a:xfrm>
            <a:off x="5660671" y="1248665"/>
            <a:ext cx="3099509" cy="322512"/>
          </a:xfrm>
          <a:prstGeom prst="rightArrow">
            <a:avLst>
              <a:gd name="adj1" fmla="val 50000"/>
              <a:gd name="adj2" fmla="val 8831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600" dirty="0"/>
          </a:p>
        </p:txBody>
      </p:sp>
      <p:sp>
        <p:nvSpPr>
          <p:cNvPr id="36" name="角丸四角形 35"/>
          <p:cNvSpPr/>
          <p:nvPr/>
        </p:nvSpPr>
        <p:spPr>
          <a:xfrm>
            <a:off x="4595481" y="1145752"/>
            <a:ext cx="820359" cy="773291"/>
          </a:xfrm>
          <a:prstGeom prst="roundRect">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lang="ja-JP" altLang="en-US" sz="1600" b="1" dirty="0" smtClean="0">
                <a:latin typeface="Meiryo UI" panose="020B0604030504040204" pitchFamily="50" charset="-128"/>
                <a:ea typeface="Meiryo UI" panose="020B0604030504040204" pitchFamily="50" charset="-128"/>
              </a:rPr>
              <a:t>めざす姿</a:t>
            </a:r>
            <a:endParaRPr lang="en-US" altLang="ja-JP" sz="1600" b="1" dirty="0" smtClean="0">
              <a:latin typeface="Meiryo UI" panose="020B0604030504040204" pitchFamily="50" charset="-128"/>
              <a:ea typeface="Meiryo UI" panose="020B0604030504040204" pitchFamily="50" charset="-128"/>
            </a:endParaRPr>
          </a:p>
          <a:p>
            <a:pPr algn="ctr"/>
            <a:r>
              <a:rPr lang="ja-JP" altLang="en-US" sz="1600" b="1" dirty="0" smtClean="0">
                <a:latin typeface="Meiryo UI" panose="020B0604030504040204" pitchFamily="50" charset="-128"/>
                <a:ea typeface="Meiryo UI" panose="020B0604030504040204" pitchFamily="50" charset="-128"/>
              </a:rPr>
              <a:t>（案）</a:t>
            </a:r>
            <a:endParaRPr lang="en-US" altLang="ja-JP" sz="1600" b="1" dirty="0" smtClean="0">
              <a:latin typeface="Meiryo UI" panose="020B0604030504040204" pitchFamily="50" charset="-128"/>
              <a:ea typeface="Meiryo UI" panose="020B0604030504040204" pitchFamily="50" charset="-128"/>
            </a:endParaRPr>
          </a:p>
        </p:txBody>
      </p:sp>
      <p:sp>
        <p:nvSpPr>
          <p:cNvPr id="37" name="右矢印 36"/>
          <p:cNvSpPr/>
          <p:nvPr/>
        </p:nvSpPr>
        <p:spPr>
          <a:xfrm>
            <a:off x="1196943" y="1234023"/>
            <a:ext cx="3300202" cy="322512"/>
          </a:xfrm>
          <a:prstGeom prst="rightArrow">
            <a:avLst>
              <a:gd name="adj1" fmla="val 50000"/>
              <a:gd name="adj2" fmla="val 8448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600" dirty="0"/>
          </a:p>
        </p:txBody>
      </p:sp>
      <p:sp>
        <p:nvSpPr>
          <p:cNvPr id="38" name="正方形/長方形 37"/>
          <p:cNvSpPr/>
          <p:nvPr/>
        </p:nvSpPr>
        <p:spPr>
          <a:xfrm>
            <a:off x="276647" y="1946365"/>
            <a:ext cx="1030470" cy="307777"/>
          </a:xfrm>
          <a:prstGeom prst="rect">
            <a:avLst/>
          </a:prstGeom>
        </p:spPr>
        <p:txBody>
          <a:bodyPr wrap="square">
            <a:spAutoFit/>
          </a:bodyPr>
          <a:lstStyle/>
          <a:p>
            <a:r>
              <a:rPr kumimoji="0" lang="ja-JP" altLang="en-US" sz="1400" b="1" dirty="0" smtClean="0">
                <a:latin typeface="ＭＳ Ｐゴシック" panose="020B0600070205080204" pitchFamily="50" charset="-128"/>
                <a:ea typeface="ＭＳ Ｐゴシック" panose="020B0600070205080204" pitchFamily="50" charset="-128"/>
              </a:rPr>
              <a:t>・到達点</a:t>
            </a:r>
            <a:endParaRPr kumimoji="0" lang="en-US" altLang="ja-JP" sz="1400" b="1" dirty="0" smtClean="0">
              <a:latin typeface="ＭＳ Ｐゴシック" panose="020B0600070205080204" pitchFamily="50" charset="-128"/>
              <a:ea typeface="ＭＳ Ｐゴシック" panose="020B0600070205080204" pitchFamily="50" charset="-128"/>
            </a:endParaRPr>
          </a:p>
        </p:txBody>
      </p:sp>
      <p:sp>
        <p:nvSpPr>
          <p:cNvPr id="39" name="正方形/長方形 38"/>
          <p:cNvSpPr/>
          <p:nvPr/>
        </p:nvSpPr>
        <p:spPr>
          <a:xfrm>
            <a:off x="4407494" y="1958854"/>
            <a:ext cx="2047454" cy="523220"/>
          </a:xfrm>
          <a:prstGeom prst="rect">
            <a:avLst/>
          </a:prstGeom>
        </p:spPr>
        <p:txBody>
          <a:bodyPr wrap="square">
            <a:spAutoFit/>
          </a:bodyPr>
          <a:lstStyle/>
          <a:p>
            <a:r>
              <a:rPr kumimoji="0" lang="ja-JP" altLang="en-US" sz="1400" b="1" dirty="0" smtClean="0">
                <a:latin typeface="ＭＳ Ｐゴシック" panose="020B0600070205080204" pitchFamily="50" charset="-128"/>
                <a:ea typeface="ＭＳ Ｐゴシック" panose="020B0600070205080204" pitchFamily="50" charset="-128"/>
              </a:rPr>
              <a:t>・重点ゴール</a:t>
            </a:r>
            <a:endParaRPr kumimoji="0" lang="en-US" altLang="ja-JP" sz="1400" b="1" dirty="0" smtClean="0">
              <a:latin typeface="ＭＳ Ｐゴシック" panose="020B0600070205080204" pitchFamily="50" charset="-128"/>
              <a:ea typeface="ＭＳ Ｐゴシック" panose="020B0600070205080204" pitchFamily="50" charset="-128"/>
            </a:endParaRPr>
          </a:p>
          <a:p>
            <a:r>
              <a:rPr kumimoji="0" lang="ja-JP" altLang="en-US" sz="1400" b="1" dirty="0" smtClean="0">
                <a:latin typeface="ＭＳ Ｐゴシック" panose="020B0600070205080204" pitchFamily="50" charset="-128"/>
                <a:ea typeface="ＭＳ Ｐゴシック" panose="020B0600070205080204" pitchFamily="50" charset="-128"/>
              </a:rPr>
              <a:t>・具体的取組み</a:t>
            </a:r>
            <a:endParaRPr kumimoji="0" lang="en-US" altLang="ja-JP" sz="1400" b="1" dirty="0" smtClean="0">
              <a:latin typeface="ＭＳ Ｐゴシック" panose="020B0600070205080204" pitchFamily="50" charset="-128"/>
              <a:ea typeface="ＭＳ Ｐゴシック" panose="020B0600070205080204" pitchFamily="50" charset="-128"/>
            </a:endParaRPr>
          </a:p>
        </p:txBody>
      </p:sp>
      <p:sp>
        <p:nvSpPr>
          <p:cNvPr id="40" name="正方形/長方形 39"/>
          <p:cNvSpPr/>
          <p:nvPr/>
        </p:nvSpPr>
        <p:spPr>
          <a:xfrm>
            <a:off x="8814378" y="1946365"/>
            <a:ext cx="1126957" cy="523220"/>
          </a:xfrm>
          <a:prstGeom prst="rect">
            <a:avLst/>
          </a:prstGeom>
        </p:spPr>
        <p:txBody>
          <a:bodyPr wrap="square">
            <a:spAutoFit/>
          </a:bodyPr>
          <a:lstStyle/>
          <a:p>
            <a:r>
              <a:rPr kumimoji="0" lang="ja-JP" altLang="en-US" sz="1400" b="1" dirty="0" smtClean="0">
                <a:latin typeface="ＭＳ Ｐゴシック" panose="020B0600070205080204" pitchFamily="50" charset="-128"/>
                <a:ea typeface="ＭＳ Ｐゴシック" panose="020B0600070205080204" pitchFamily="50" charset="-128"/>
              </a:rPr>
              <a:t>・未来像</a:t>
            </a:r>
            <a:endParaRPr kumimoji="0" lang="en-US" altLang="ja-JP" sz="1400" b="1" dirty="0" smtClean="0">
              <a:latin typeface="ＭＳ Ｐゴシック" panose="020B0600070205080204" pitchFamily="50" charset="-128"/>
              <a:ea typeface="ＭＳ Ｐゴシック" panose="020B0600070205080204" pitchFamily="50" charset="-128"/>
            </a:endParaRPr>
          </a:p>
          <a:p>
            <a:r>
              <a:rPr kumimoji="0" lang="ja-JP" altLang="en-US" sz="1400" b="1" dirty="0" smtClean="0">
                <a:latin typeface="ＭＳ Ｐゴシック" panose="020B0600070205080204" pitchFamily="50" charset="-128"/>
                <a:ea typeface="ＭＳ Ｐゴシック" panose="020B0600070205080204" pitchFamily="50" charset="-128"/>
              </a:rPr>
              <a:t>・時間軸</a:t>
            </a:r>
            <a:endParaRPr kumimoji="0" lang="en-US" altLang="ja-JP" sz="1400" b="1" dirty="0" smtClean="0">
              <a:latin typeface="ＭＳ Ｐゴシック" panose="020B0600070205080204" pitchFamily="50" charset="-128"/>
              <a:ea typeface="ＭＳ Ｐゴシック" panose="020B0600070205080204" pitchFamily="50" charset="-128"/>
            </a:endParaRPr>
          </a:p>
        </p:txBody>
      </p:sp>
      <p:sp>
        <p:nvSpPr>
          <p:cNvPr id="41" name="正方形/長方形 40"/>
          <p:cNvSpPr/>
          <p:nvPr/>
        </p:nvSpPr>
        <p:spPr>
          <a:xfrm>
            <a:off x="5964574" y="1634083"/>
            <a:ext cx="2436476" cy="954107"/>
          </a:xfrm>
          <a:prstGeom prst="rect">
            <a:avLst/>
          </a:prstGeom>
        </p:spPr>
        <p:txBody>
          <a:bodyPr wrap="square">
            <a:spAutoFit/>
          </a:bodyPr>
          <a:lstStyle/>
          <a:p>
            <a:r>
              <a:rPr kumimoji="0" lang="ja-JP" altLang="en-US" sz="1400" dirty="0" smtClean="0">
                <a:latin typeface="Meiryo UI" panose="020B0604030504040204" pitchFamily="50" charset="-128"/>
                <a:ea typeface="Meiryo UI" panose="020B0604030504040204" pitchFamily="50" charset="-128"/>
              </a:rPr>
              <a:t>・議会での議論</a:t>
            </a:r>
            <a:endParaRPr kumimoji="0" lang="en-US" altLang="ja-JP" sz="1400" dirty="0" smtClean="0">
              <a:latin typeface="Meiryo UI" panose="020B0604030504040204" pitchFamily="50" charset="-128"/>
              <a:ea typeface="Meiryo UI" panose="020B0604030504040204" pitchFamily="50" charset="-128"/>
            </a:endParaRPr>
          </a:p>
          <a:p>
            <a:r>
              <a:rPr kumimoji="0" lang="ja-JP" altLang="en-US" sz="1400" dirty="0" smtClean="0">
                <a:latin typeface="Meiryo UI" panose="020B0604030504040204" pitchFamily="50" charset="-128"/>
                <a:ea typeface="Meiryo UI" panose="020B0604030504040204" pitchFamily="50" charset="-128"/>
              </a:rPr>
              <a:t>・庁内議論（指標、工程）</a:t>
            </a:r>
            <a:endParaRPr kumimoji="0" lang="en-US" altLang="ja-JP" sz="1400" dirty="0" smtClean="0">
              <a:latin typeface="Meiryo UI" panose="020B0604030504040204" pitchFamily="50" charset="-128"/>
              <a:ea typeface="Meiryo UI" panose="020B0604030504040204" pitchFamily="50" charset="-128"/>
            </a:endParaRPr>
          </a:p>
          <a:p>
            <a:r>
              <a:rPr kumimoji="0" lang="ja-JP" altLang="en-US" sz="1400" dirty="0">
                <a:latin typeface="Meiryo UI" panose="020B0604030504040204" pitchFamily="50" charset="-128"/>
                <a:ea typeface="Meiryo UI" panose="020B0604030504040204" pitchFamily="50" charset="-128"/>
              </a:rPr>
              <a:t>・府民や企業、市町村など、</a:t>
            </a:r>
            <a:endParaRPr kumimoji="0" lang="en-US" altLang="ja-JP" sz="1400" dirty="0">
              <a:latin typeface="Meiryo UI" panose="020B0604030504040204" pitchFamily="50" charset="-128"/>
              <a:ea typeface="Meiryo UI" panose="020B0604030504040204" pitchFamily="50" charset="-128"/>
            </a:endParaRPr>
          </a:p>
          <a:p>
            <a:r>
              <a:rPr kumimoji="0" lang="ja-JP" altLang="en-US" sz="1400" dirty="0">
                <a:latin typeface="Meiryo UI" panose="020B0604030504040204" pitchFamily="50" charset="-128"/>
                <a:ea typeface="Meiryo UI" panose="020B0604030504040204" pitchFamily="50" charset="-128"/>
              </a:rPr>
              <a:t> 他のステークホルダーとの議論</a:t>
            </a:r>
            <a:endParaRPr kumimoji="0" lang="en-US" altLang="ja-JP" sz="1400" dirty="0">
              <a:latin typeface="Meiryo UI" panose="020B0604030504040204" pitchFamily="50" charset="-128"/>
              <a:ea typeface="Meiryo UI" panose="020B0604030504040204" pitchFamily="50" charset="-128"/>
            </a:endParaRPr>
          </a:p>
        </p:txBody>
      </p:sp>
      <p:sp>
        <p:nvSpPr>
          <p:cNvPr id="42" name="大かっこ 41"/>
          <p:cNvSpPr/>
          <p:nvPr/>
        </p:nvSpPr>
        <p:spPr>
          <a:xfrm>
            <a:off x="5823370" y="1638511"/>
            <a:ext cx="2719746" cy="949679"/>
          </a:xfrm>
          <a:prstGeom prst="bracketPair">
            <a:avLst>
              <a:gd name="adj" fmla="val 1495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dirty="0"/>
          </a:p>
        </p:txBody>
      </p:sp>
      <p:sp>
        <p:nvSpPr>
          <p:cNvPr id="43" name="正方形/長方形 42"/>
          <p:cNvSpPr/>
          <p:nvPr/>
        </p:nvSpPr>
        <p:spPr>
          <a:xfrm>
            <a:off x="4634916" y="799940"/>
            <a:ext cx="983209" cy="338554"/>
          </a:xfrm>
          <a:prstGeom prst="rect">
            <a:avLst/>
          </a:prstGeom>
        </p:spPr>
        <p:txBody>
          <a:bodyPr wrap="square">
            <a:spAutoFit/>
          </a:bodyPr>
          <a:lstStyle/>
          <a:p>
            <a:r>
              <a:rPr kumimoji="0" lang="en-US" altLang="ja-JP" sz="1600" b="1" dirty="0" smtClean="0">
                <a:latin typeface="Meiryo UI" panose="020B0604030504040204" pitchFamily="50" charset="-128"/>
                <a:ea typeface="Meiryo UI" panose="020B0604030504040204" pitchFamily="50" charset="-128"/>
              </a:rPr>
              <a:t>12</a:t>
            </a:r>
            <a:r>
              <a:rPr kumimoji="0" lang="ja-JP" altLang="en-US" sz="1600" b="1" dirty="0" smtClean="0">
                <a:latin typeface="Meiryo UI" panose="020B0604030504040204" pitchFamily="50" charset="-128"/>
                <a:ea typeface="Meiryo UI" panose="020B0604030504040204" pitchFamily="50" charset="-128"/>
              </a:rPr>
              <a:t>月</a:t>
            </a:r>
            <a:endParaRPr kumimoji="0" lang="en-US" altLang="ja-JP" sz="1600" b="1" dirty="0" smtClean="0">
              <a:latin typeface="Meiryo UI" panose="020B0604030504040204" pitchFamily="50" charset="-128"/>
              <a:ea typeface="Meiryo UI" panose="020B0604030504040204" pitchFamily="50" charset="-128"/>
            </a:endParaRPr>
          </a:p>
        </p:txBody>
      </p:sp>
      <p:sp>
        <p:nvSpPr>
          <p:cNvPr id="44" name="正方形/長方形 43"/>
          <p:cNvSpPr/>
          <p:nvPr/>
        </p:nvSpPr>
        <p:spPr>
          <a:xfrm>
            <a:off x="8922791" y="798505"/>
            <a:ext cx="983209" cy="338554"/>
          </a:xfrm>
          <a:prstGeom prst="rect">
            <a:avLst/>
          </a:prstGeom>
        </p:spPr>
        <p:txBody>
          <a:bodyPr wrap="square">
            <a:spAutoFit/>
          </a:bodyPr>
          <a:lstStyle/>
          <a:p>
            <a:r>
              <a:rPr kumimoji="0" lang="en-US" altLang="ja-JP" sz="1600" b="1" dirty="0" smtClean="0">
                <a:latin typeface="Meiryo UI" panose="020B0604030504040204" pitchFamily="50" charset="-128"/>
                <a:ea typeface="Meiryo UI" panose="020B0604030504040204" pitchFamily="50" charset="-128"/>
              </a:rPr>
              <a:t>3</a:t>
            </a:r>
            <a:r>
              <a:rPr kumimoji="0" lang="ja-JP" altLang="en-US" sz="1600" b="1" dirty="0" smtClean="0">
                <a:latin typeface="Meiryo UI" panose="020B0604030504040204" pitchFamily="50" charset="-128"/>
                <a:ea typeface="Meiryo UI" panose="020B0604030504040204" pitchFamily="50" charset="-128"/>
              </a:rPr>
              <a:t>月</a:t>
            </a:r>
            <a:endParaRPr kumimoji="0" lang="en-US" altLang="ja-JP" sz="1600" b="1" dirty="0" smtClean="0">
              <a:latin typeface="Meiryo UI" panose="020B0604030504040204" pitchFamily="50" charset="-128"/>
              <a:ea typeface="Meiryo UI" panose="020B0604030504040204" pitchFamily="50" charset="-128"/>
            </a:endParaRPr>
          </a:p>
        </p:txBody>
      </p:sp>
      <p:sp>
        <p:nvSpPr>
          <p:cNvPr id="45" name="大かっこ 44"/>
          <p:cNvSpPr/>
          <p:nvPr/>
        </p:nvSpPr>
        <p:spPr>
          <a:xfrm>
            <a:off x="1343124" y="1581359"/>
            <a:ext cx="2699705" cy="1009106"/>
          </a:xfrm>
          <a:prstGeom prst="bracketPair">
            <a:avLst>
              <a:gd name="adj" fmla="val 1495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dirty="0"/>
          </a:p>
        </p:txBody>
      </p:sp>
      <p:sp>
        <p:nvSpPr>
          <p:cNvPr id="46" name="正方形/長方形 45"/>
          <p:cNvSpPr/>
          <p:nvPr/>
        </p:nvSpPr>
        <p:spPr>
          <a:xfrm>
            <a:off x="367032" y="823410"/>
            <a:ext cx="983209" cy="338554"/>
          </a:xfrm>
          <a:prstGeom prst="rect">
            <a:avLst/>
          </a:prstGeom>
        </p:spPr>
        <p:txBody>
          <a:bodyPr wrap="square">
            <a:spAutoFit/>
          </a:bodyPr>
          <a:lstStyle/>
          <a:p>
            <a:r>
              <a:rPr lang="en-US" altLang="ja-JP" sz="1600" b="1" dirty="0">
                <a:latin typeface="Meiryo UI" panose="020B0604030504040204" pitchFamily="50" charset="-128"/>
                <a:ea typeface="Meiryo UI" panose="020B0604030504040204" pitchFamily="50" charset="-128"/>
              </a:rPr>
              <a:t>8</a:t>
            </a:r>
            <a:r>
              <a:rPr kumimoji="0" lang="ja-JP" altLang="en-US" sz="1600" b="1" dirty="0" smtClean="0">
                <a:latin typeface="Meiryo UI" panose="020B0604030504040204" pitchFamily="50" charset="-128"/>
                <a:ea typeface="Meiryo UI" panose="020B0604030504040204" pitchFamily="50" charset="-128"/>
              </a:rPr>
              <a:t>月</a:t>
            </a:r>
            <a:endParaRPr kumimoji="0" lang="en-US" altLang="ja-JP" sz="1600" b="1" dirty="0" smtClean="0">
              <a:latin typeface="Meiryo UI" panose="020B0604030504040204" pitchFamily="50" charset="-128"/>
              <a:ea typeface="Meiryo UI" panose="020B0604030504040204" pitchFamily="50" charset="-128"/>
            </a:endParaRPr>
          </a:p>
        </p:txBody>
      </p:sp>
      <p:sp>
        <p:nvSpPr>
          <p:cNvPr id="2" name="正方形/長方形 1"/>
          <p:cNvSpPr/>
          <p:nvPr/>
        </p:nvSpPr>
        <p:spPr>
          <a:xfrm>
            <a:off x="552777" y="3410293"/>
            <a:ext cx="8447345" cy="3104357"/>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スライド番号プレースホルダー 5"/>
          <p:cNvSpPr>
            <a:spLocks noGrp="1"/>
          </p:cNvSpPr>
          <p:nvPr>
            <p:ph type="sldNum" sz="quarter" idx="12"/>
          </p:nvPr>
        </p:nvSpPr>
        <p:spPr>
          <a:xfrm>
            <a:off x="9105900" y="6414634"/>
            <a:ext cx="697412" cy="365125"/>
          </a:xfrm>
        </p:spPr>
        <p:txBody>
          <a:bodyPr/>
          <a:lstStyle/>
          <a:p>
            <a:fld id="{E61EF540-5CB6-483A-A4DA-F9E60F8B4EFB}" type="slidenum">
              <a:rPr kumimoji="1" lang="ja-JP" altLang="en-US" smtClean="0"/>
              <a:pPr/>
              <a:t>15</a:t>
            </a:fld>
            <a:endParaRPr kumimoji="1" lang="ja-JP" altLang="en-US" dirty="0"/>
          </a:p>
        </p:txBody>
      </p:sp>
      <p:sp>
        <p:nvSpPr>
          <p:cNvPr id="30" name="正方形/長方形 29"/>
          <p:cNvSpPr/>
          <p:nvPr/>
        </p:nvSpPr>
        <p:spPr>
          <a:xfrm>
            <a:off x="654319" y="3175743"/>
            <a:ext cx="4212000" cy="338554"/>
          </a:xfrm>
          <a:prstGeom prst="rect">
            <a:avLst/>
          </a:prstGeom>
          <a:solidFill>
            <a:schemeClr val="bg1">
              <a:lumMod val="85000"/>
            </a:schemeClr>
          </a:solidFill>
          <a:ln>
            <a:solidFill>
              <a:schemeClr val="accent1">
                <a:shade val="50000"/>
              </a:schemeClr>
            </a:solidFill>
          </a:ln>
        </p:spPr>
        <p:txBody>
          <a:bodyPr wrap="square" lIns="144000">
            <a:spAutoFit/>
          </a:bodyPr>
          <a:lstStyle/>
          <a:p>
            <a:r>
              <a:rPr lang="ja-JP" altLang="en-US" sz="1600" b="1" dirty="0">
                <a:latin typeface="ＭＳ Ｐゴシック" panose="020B0600070205080204" pitchFamily="50" charset="-128"/>
                <a:ea typeface="ＭＳ Ｐゴシック" panose="020B0600070205080204" pitchFamily="50" charset="-128"/>
              </a:rPr>
              <a:t>当面</a:t>
            </a:r>
            <a:r>
              <a:rPr lang="ja-JP" altLang="en-US" sz="1600" b="1" dirty="0" smtClean="0">
                <a:latin typeface="ＭＳ Ｐゴシック" panose="020B0600070205080204" pitchFamily="50" charset="-128"/>
                <a:ea typeface="ＭＳ Ｐゴシック" panose="020B0600070205080204" pitchFamily="50" charset="-128"/>
              </a:rPr>
              <a:t>の取組み　</a:t>
            </a:r>
            <a:r>
              <a:rPr lang="ja-JP" altLang="en-US" sz="1200" b="1" dirty="0" smtClean="0">
                <a:latin typeface="ＭＳ Ｐゴシック" panose="020B0600070205080204" pitchFamily="50" charset="-128"/>
                <a:ea typeface="ＭＳ Ｐゴシック" panose="020B0600070205080204" pitchFamily="50" charset="-128"/>
              </a:rPr>
              <a:t>（「めざす姿（案）」の取りまとめに向けて）</a:t>
            </a:r>
            <a:endParaRPr kumimoji="0" lang="en-US" altLang="ja-JP" sz="1200" b="1" dirty="0" smtClean="0">
              <a:latin typeface="ＭＳ Ｐゴシック" panose="020B0600070205080204" pitchFamily="50" charset="-128"/>
              <a:ea typeface="ＭＳ Ｐゴシック" panose="020B0600070205080204" pitchFamily="50" charset="-128"/>
            </a:endParaRPr>
          </a:p>
        </p:txBody>
      </p:sp>
      <p:sp>
        <p:nvSpPr>
          <p:cNvPr id="31" name="テキスト ボックス 30"/>
          <p:cNvSpPr txBox="1"/>
          <p:nvPr/>
        </p:nvSpPr>
        <p:spPr>
          <a:xfrm>
            <a:off x="714769" y="3676574"/>
            <a:ext cx="8064155" cy="2796663"/>
          </a:xfrm>
          <a:prstGeom prst="rect">
            <a:avLst/>
          </a:prstGeom>
          <a:noFill/>
        </p:spPr>
        <p:txBody>
          <a:bodyPr wrap="square" lIns="128016" tIns="64008" rIns="128016" bIns="64008" rtlCol="0">
            <a:spAutoFit/>
          </a:bodyPr>
          <a:lstStyle/>
          <a:p>
            <a:pPr marL="285750" indent="-285750">
              <a:lnSpc>
                <a:spcPts val="2000"/>
              </a:lnSpc>
              <a:spcBef>
                <a:spcPts val="1200"/>
              </a:spcBef>
              <a:buFont typeface="Meiryo UI" panose="020B0604030504040204" pitchFamily="50" charset="-128"/>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８月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日に「</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推進本部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会議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」を開催し、中間整理案について議論。</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000"/>
              </a:lnSpc>
              <a:spcBef>
                <a:spcPts val="1200"/>
              </a:spcBef>
              <a:buFont typeface="Meiryo UI" panose="020B0604030504040204" pitchFamily="50" charset="-128"/>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中間整理案を踏まえ、重点ゴールや優先課題の絞り込みについて更に議論を深め、各部局</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においては、具体的な施策や必要な予算化について検討を進める。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000"/>
              </a:lnSpc>
              <a:spcBef>
                <a:spcPts val="1800"/>
              </a:spcBef>
              <a:buFont typeface="Meiryo UI" panose="020B0604030504040204" pitchFamily="50" charset="-128"/>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また、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国の「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未来都市・自治体</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モデル事業</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」へ</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応募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検討するととも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、府内市町村に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対しても働きかけを行う</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000"/>
              </a:lnSpc>
              <a:spcBef>
                <a:spcPts val="1800"/>
              </a:spcBef>
              <a:buFont typeface="Meiryo UI" panose="020B0604030504040204" pitchFamily="50" charset="-128"/>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これらの動きと合わせ、府民や企業、市町村等と中間整理案をもとに意見交換を行い、認知度の向上や、主体的な取組みの推進、ステークホルダー間の連携促進などを図るとともに、</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重点ゴールや優先課題の整理にも反映させていく。</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8590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291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117148" y="552467"/>
            <a:ext cx="7541594" cy="664862"/>
          </a:xfrm>
          <a:prstGeom prst="rect">
            <a:avLst/>
          </a:prstGeom>
          <a:noFill/>
        </p:spPr>
        <p:txBody>
          <a:bodyPr wrap="square" rtlCol="0">
            <a:spAutoFit/>
          </a:bodyPr>
          <a:lstStyle/>
          <a:p>
            <a:pPr algn="ctr">
              <a:lnSpc>
                <a:spcPts val="5000"/>
              </a:lnSpc>
            </a:pPr>
            <a:r>
              <a:rPr kumimoji="1" lang="ja-JP" altLang="en-US" sz="3600" b="1" dirty="0" smtClean="0">
                <a:latin typeface="Meiryo UI" panose="020B0604030504040204" pitchFamily="50" charset="-128"/>
                <a:ea typeface="Meiryo UI" panose="020B0604030504040204" pitchFamily="50" charset="-128"/>
              </a:rPr>
              <a:t>参考資料</a:t>
            </a:r>
            <a:r>
              <a:rPr kumimoji="1" lang="ja-JP" altLang="en-US" sz="2400" dirty="0" smtClean="0">
                <a:latin typeface="Meiryo UI" panose="020B0604030504040204" pitchFamily="50" charset="-128"/>
                <a:ea typeface="Meiryo UI" panose="020B0604030504040204" pitchFamily="50" charset="-128"/>
              </a:rPr>
              <a:t>（有識者ワーキンググループ検討資料）</a:t>
            </a:r>
            <a:endParaRPr kumimoji="1" lang="en-US" altLang="ja-JP" sz="2400" dirty="0" smtClean="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524837" y="1482620"/>
            <a:ext cx="5333042" cy="369332"/>
          </a:xfrm>
          <a:prstGeom prst="rect">
            <a:avLst/>
          </a:prstGeom>
          <a:noFill/>
        </p:spPr>
        <p:txBody>
          <a:bodyPr wrap="square" rtlCol="0">
            <a:spAutoFit/>
          </a:bodyPr>
          <a:lstStyle/>
          <a:p>
            <a:r>
              <a:rPr kumimoji="1" lang="ja-JP" altLang="en-US" b="1" dirty="0" smtClean="0">
                <a:latin typeface="ＭＳ Ｐゴシック" panose="020B0600070205080204" pitchFamily="50" charset="-128"/>
                <a:ea typeface="ＭＳ Ｐゴシック" panose="020B0600070205080204" pitchFamily="50" charset="-128"/>
              </a:rPr>
              <a:t>〇 「</a:t>
            </a:r>
            <a:r>
              <a:rPr kumimoji="1" lang="en-US" altLang="ja-JP" b="1" dirty="0" smtClean="0">
                <a:latin typeface="ＭＳ Ｐゴシック" panose="020B0600070205080204" pitchFamily="50" charset="-128"/>
                <a:ea typeface="ＭＳ Ｐゴシック" panose="020B0600070205080204" pitchFamily="50" charset="-128"/>
              </a:rPr>
              <a:t>SDGs17</a:t>
            </a:r>
            <a:r>
              <a:rPr kumimoji="1" lang="ja-JP" altLang="en-US" b="1" dirty="0" smtClean="0">
                <a:latin typeface="ＭＳ Ｐゴシック" panose="020B0600070205080204" pitchFamily="50" charset="-128"/>
                <a:ea typeface="ＭＳ Ｐゴシック" panose="020B0600070205080204" pitchFamily="50" charset="-128"/>
              </a:rPr>
              <a:t>ゴールの到達点」の整理（詳細）</a:t>
            </a:r>
            <a:endParaRPr kumimoji="1" lang="ja-JP" altLang="en-US" b="1" dirty="0">
              <a:latin typeface="ＭＳ Ｐゴシック" panose="020B0600070205080204" pitchFamily="50" charset="-128"/>
              <a:ea typeface="ＭＳ Ｐゴシック" panose="020B0600070205080204" pitchFamily="50" charset="-128"/>
            </a:endParaRPr>
          </a:p>
        </p:txBody>
      </p:sp>
      <p:sp>
        <p:nvSpPr>
          <p:cNvPr id="5" name="テキスト ボックス 4"/>
          <p:cNvSpPr txBox="1"/>
          <p:nvPr/>
        </p:nvSpPr>
        <p:spPr>
          <a:xfrm>
            <a:off x="524836" y="5633026"/>
            <a:ext cx="4656341" cy="369332"/>
          </a:xfrm>
          <a:prstGeom prst="rect">
            <a:avLst/>
          </a:prstGeom>
          <a:noFill/>
        </p:spPr>
        <p:txBody>
          <a:bodyPr wrap="square" rtlCol="0">
            <a:spAutoFit/>
          </a:bodyPr>
          <a:lstStyle/>
          <a:p>
            <a:r>
              <a:rPr kumimoji="1" lang="ja-JP" altLang="en-US" b="1" dirty="0" smtClean="0">
                <a:latin typeface="ＭＳ Ｐゴシック" panose="020B0600070205080204" pitchFamily="50" charset="-128"/>
                <a:ea typeface="ＭＳ Ｐゴシック" panose="020B0600070205080204" pitchFamily="50" charset="-128"/>
              </a:rPr>
              <a:t>〇 重点ゴール、優先課題の整理イメージ</a:t>
            </a:r>
            <a:endParaRPr kumimoji="1" lang="en-US" altLang="ja-JP" b="1" dirty="0">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899369" y="2190506"/>
            <a:ext cx="3960000" cy="3165522"/>
          </a:xfrm>
          <a:prstGeom prst="rect">
            <a:avLst/>
          </a:prstGeom>
          <a:solidFill>
            <a:schemeClr val="bg1"/>
          </a:solidFill>
          <a:ln w="15875" cmpd="sng">
            <a:solidFill>
              <a:schemeClr val="accent6">
                <a:lumMod val="60000"/>
                <a:lumOff val="40000"/>
              </a:schemeClr>
            </a:solidFill>
            <a:prstDash val="solid"/>
          </a:ln>
        </p:spPr>
        <p:txBody>
          <a:bodyPr wrap="square" lIns="72000" tIns="72000" rtlCol="0" anchor="t" anchorCtr="0">
            <a:noAutofit/>
          </a:bodyPr>
          <a:lstStyle/>
          <a:p>
            <a:pPr marL="174625" indent="-92075"/>
            <a:r>
              <a:rPr lang="ja-JP" altLang="en-US" sz="1600" b="1" dirty="0" smtClean="0">
                <a:latin typeface="Meiryo UI" panose="020B0604030504040204" pitchFamily="50" charset="-128"/>
                <a:ea typeface="Meiryo UI" panose="020B0604030504040204" pitchFamily="50" charset="-128"/>
              </a:rPr>
              <a:t>◆国際</a:t>
            </a:r>
            <a:r>
              <a:rPr lang="ja-JP" altLang="en-US" sz="1600" b="1" dirty="0">
                <a:latin typeface="Meiryo UI" panose="020B0604030504040204" pitchFamily="50" charset="-128"/>
                <a:ea typeface="Meiryo UI" panose="020B0604030504040204" pitchFamily="50" charset="-128"/>
              </a:rPr>
              <a:t>評価</a:t>
            </a:r>
            <a:r>
              <a:rPr lang="ja-JP" altLang="en-US" sz="1200" b="1" dirty="0">
                <a:latin typeface="Meiryo UI" panose="020B0604030504040204" pitchFamily="50" charset="-128"/>
                <a:ea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rPr>
              <a:t>SDSN</a:t>
            </a:r>
            <a:r>
              <a:rPr lang="ja-JP" altLang="en-US" sz="1200" b="1" dirty="0">
                <a:latin typeface="Meiryo UI" panose="020B0604030504040204" pitchFamily="50" charset="-128"/>
                <a:ea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endParaRPr>
          </a:p>
          <a:p>
            <a:pPr marL="174625" indent="-92075">
              <a:lnSpc>
                <a:spcPts val="1600"/>
              </a:lnSpc>
              <a:spcBef>
                <a:spcPts val="600"/>
              </a:spcBef>
            </a:pPr>
            <a:r>
              <a:rPr lang="ja-JP" altLang="en-US" sz="16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世界各国の</a:t>
            </a:r>
            <a:r>
              <a:rPr lang="en-US" altLang="ja-JP" sz="1200" dirty="0">
                <a:latin typeface="Meiryo UI" panose="020B0604030504040204" pitchFamily="50" charset="-128"/>
                <a:ea typeface="Meiryo UI" panose="020B0604030504040204" pitchFamily="50" charset="-128"/>
              </a:rPr>
              <a:t>SDGs</a:t>
            </a:r>
            <a:r>
              <a:rPr lang="ja-JP" altLang="en-US" sz="1200" dirty="0">
                <a:latin typeface="Meiryo UI" panose="020B0604030504040204" pitchFamily="50" charset="-128"/>
                <a:ea typeface="Meiryo UI" panose="020B0604030504040204" pitchFamily="50" charset="-128"/>
              </a:rPr>
              <a:t>達成度、ゴール毎の取組を調査した、「国連持続可能な開発ソリューション・ネットワーク</a:t>
            </a:r>
            <a:r>
              <a:rPr lang="en-US" altLang="ja-JP" sz="1200" dirty="0">
                <a:latin typeface="Meiryo UI" panose="020B0604030504040204" pitchFamily="50" charset="-128"/>
                <a:ea typeface="Meiryo UI" panose="020B0604030504040204" pitchFamily="50" charset="-128"/>
              </a:rPr>
              <a:t>(SDSN)</a:t>
            </a:r>
            <a:r>
              <a:rPr lang="ja-JP" altLang="en-US" sz="1200" dirty="0">
                <a:latin typeface="Meiryo UI" panose="020B0604030504040204" pitchFamily="50" charset="-128"/>
                <a:ea typeface="Meiryo UI" panose="020B0604030504040204" pitchFamily="50" charset="-128"/>
              </a:rPr>
              <a:t>」と「ベルテルスマン財団」（ドイツ）が公表している指標。</a:t>
            </a:r>
            <a:endParaRPr lang="en-US" altLang="ja-JP" sz="1200" dirty="0">
              <a:latin typeface="Meiryo UI" panose="020B0604030504040204" pitchFamily="50" charset="-128"/>
              <a:ea typeface="Meiryo UI" panose="020B0604030504040204" pitchFamily="50" charset="-128"/>
            </a:endParaRPr>
          </a:p>
          <a:p>
            <a:pPr>
              <a:spcBef>
                <a:spcPts val="300"/>
              </a:spcBef>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5181178" y="2190506"/>
            <a:ext cx="3960000" cy="3165521"/>
          </a:xfrm>
          <a:prstGeom prst="rect">
            <a:avLst/>
          </a:prstGeom>
          <a:solidFill>
            <a:schemeClr val="bg1"/>
          </a:solidFill>
          <a:ln w="15875" cmpd="sng">
            <a:solidFill>
              <a:schemeClr val="accent6">
                <a:lumMod val="60000"/>
                <a:lumOff val="40000"/>
              </a:schemeClr>
            </a:solidFill>
            <a:prstDash val="solid"/>
          </a:ln>
        </p:spPr>
        <p:txBody>
          <a:bodyPr wrap="square" lIns="72000" tIns="72000" rtlCol="0" anchor="t" anchorCtr="0">
            <a:noAutofit/>
          </a:bodyPr>
          <a:lstStyle/>
          <a:p>
            <a:pPr marL="174625" indent="-92075"/>
            <a:r>
              <a:rPr lang="ja-JP" altLang="en-US" sz="1600" b="1" dirty="0" smtClean="0">
                <a:latin typeface="Meiryo UI" panose="020B0604030504040204" pitchFamily="50" charset="-128"/>
                <a:ea typeface="Meiryo UI" panose="020B0604030504040204" pitchFamily="50" charset="-128"/>
              </a:rPr>
              <a:t>◆国内</a:t>
            </a:r>
            <a:r>
              <a:rPr lang="ja-JP" altLang="en-US" sz="1600" b="1" dirty="0">
                <a:latin typeface="Meiryo UI" panose="020B0604030504040204" pitchFamily="50" charset="-128"/>
                <a:ea typeface="Meiryo UI" panose="020B0604030504040204" pitchFamily="50" charset="-128"/>
              </a:rPr>
              <a:t>評価</a:t>
            </a:r>
            <a:r>
              <a:rPr lang="ja-JP" altLang="en-US" sz="1200" b="1" dirty="0">
                <a:latin typeface="Meiryo UI" panose="020B0604030504040204" pitchFamily="50" charset="-128"/>
                <a:ea typeface="Meiryo UI" panose="020B0604030504040204" pitchFamily="50" charset="-128"/>
              </a:rPr>
              <a:t>（自治体</a:t>
            </a:r>
            <a:r>
              <a:rPr lang="en-US" altLang="ja-JP" sz="1200" b="1" dirty="0">
                <a:latin typeface="Meiryo UI" panose="020B0604030504040204" pitchFamily="50" charset="-128"/>
                <a:ea typeface="Meiryo UI" panose="020B0604030504040204" pitchFamily="50" charset="-128"/>
              </a:rPr>
              <a:t>SDGs</a:t>
            </a:r>
            <a:r>
              <a:rPr lang="ja-JP" altLang="en-US" sz="1200" b="1" dirty="0" smtClean="0">
                <a:latin typeface="Meiryo UI" panose="020B0604030504040204" pitchFamily="50" charset="-128"/>
                <a:ea typeface="Meiryo UI" panose="020B0604030504040204" pitchFamily="50" charset="-128"/>
              </a:rPr>
              <a:t>指標）</a:t>
            </a:r>
            <a:endParaRPr lang="en-US" altLang="ja-JP" sz="1200" b="1" dirty="0">
              <a:latin typeface="Meiryo UI" panose="020B0604030504040204" pitchFamily="50" charset="-128"/>
              <a:ea typeface="Meiryo UI" panose="020B0604030504040204" pitchFamily="50" charset="-128"/>
            </a:endParaRPr>
          </a:p>
          <a:p>
            <a:pPr marL="174625" indent="-92075">
              <a:lnSpc>
                <a:spcPts val="1600"/>
              </a:lnSpc>
              <a:spcBef>
                <a:spcPts val="600"/>
              </a:spcBef>
            </a:pPr>
            <a:r>
              <a:rPr lang="ja-JP" altLang="en-US" sz="16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SDGs</a:t>
            </a:r>
            <a:r>
              <a:rPr lang="ja-JP" altLang="en-US" sz="1200" dirty="0">
                <a:latin typeface="Meiryo UI" panose="020B0604030504040204" pitchFamily="50" charset="-128"/>
                <a:ea typeface="Meiryo UI" panose="020B0604030504040204" pitchFamily="50" charset="-128"/>
              </a:rPr>
              <a:t>の指標が世界、国家レベルでしか存在しないこと等を背景とし、自治体の現状を把握することを目的に、「建築環境・省エネルギー機構」が公表している指標。</a:t>
            </a:r>
          </a:p>
          <a:p>
            <a:pPr>
              <a:spcBef>
                <a:spcPts val="300"/>
              </a:spcBef>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194815" y="3424260"/>
            <a:ext cx="3316382" cy="1057438"/>
          </a:xfrm>
          <a:prstGeom prst="bracketPair">
            <a:avLst>
              <a:gd name="adj" fmla="val 5762"/>
            </a:avLst>
          </a:prstGeom>
          <a:noFill/>
          <a:ln>
            <a:solidFill>
              <a:schemeClr val="accent6">
                <a:lumMod val="60000"/>
                <a:lumOff val="40000"/>
              </a:schemeClr>
            </a:solidFill>
          </a:ln>
        </p:spPr>
        <p:txBody>
          <a:bodyPr wrap="square" lIns="180000" tIns="64008" rIns="128016" bIns="64008" rtlCol="0" anchor="ctr" anchorCtr="0">
            <a:noAutofit/>
          </a:bodyPr>
          <a:lstStyle/>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国際評価は、以下のように表示。</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順調に進んでいる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改善しているが目標達成が困難</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B</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目標達成が困難</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C</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状態が悪化している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D</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5473263" y="3253284"/>
            <a:ext cx="3375829" cy="1290236"/>
          </a:xfrm>
          <a:prstGeom prst="bracketPair">
            <a:avLst>
              <a:gd name="adj" fmla="val 9245"/>
            </a:avLst>
          </a:prstGeom>
          <a:noFill/>
          <a:ln>
            <a:solidFill>
              <a:schemeClr val="accent6">
                <a:lumMod val="60000"/>
                <a:lumOff val="40000"/>
              </a:schemeClr>
            </a:solidFill>
          </a:ln>
        </p:spPr>
        <p:txBody>
          <a:bodyPr wrap="square" lIns="180000" tIns="64008" rIns="128016" bIns="64008" rtlCol="0" anchor="ctr" anchorCtr="0">
            <a:noAutofit/>
          </a:bodyPr>
          <a:lstStyle/>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国内</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評価では、国内全ての自治体の値を集計し、</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に指標化し、以下のように表示。</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以下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75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以下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B</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以下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C</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以下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D</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797086" y="1821175"/>
            <a:ext cx="8446931" cy="276999"/>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「国際的な日本の評価（SDSN）」と「国内評価（自治体SDGs指標）」から</a:t>
            </a:r>
            <a:r>
              <a:rPr lang="ja-JP" altLang="en-US" sz="1200" dirty="0" smtClean="0">
                <a:latin typeface="Meiryo UI" panose="020B0604030504040204" pitchFamily="50" charset="-128"/>
                <a:ea typeface="Meiryo UI" panose="020B0604030504040204" pitchFamily="50" charset="-128"/>
              </a:rPr>
              <a:t>、それぞれ個別</a:t>
            </a:r>
            <a:r>
              <a:rPr lang="ja-JP" altLang="en-US" sz="1200" dirty="0">
                <a:latin typeface="Meiryo UI" panose="020B0604030504040204" pitchFamily="50" charset="-128"/>
                <a:ea typeface="Meiryo UI" panose="020B0604030504040204" pitchFamily="50" charset="-128"/>
              </a:rPr>
              <a:t>指標の達成状況</a:t>
            </a:r>
            <a:r>
              <a:rPr lang="ja-JP" altLang="en-US" sz="1200" dirty="0" smtClean="0">
                <a:latin typeface="Meiryo UI" panose="020B0604030504040204" pitchFamily="50" charset="-128"/>
                <a:ea typeface="Meiryo UI" panose="020B0604030504040204" pitchFamily="50" charset="-128"/>
              </a:rPr>
              <a:t>や相対的な評価を整理</a:t>
            </a:r>
            <a:endParaRPr lang="ja-JP" altLang="en-US" sz="1200" dirty="0">
              <a:latin typeface="Meiryo UI" panose="020B0604030504040204" pitchFamily="50" charset="-128"/>
              <a:ea typeface="Meiryo UI" panose="020B0604030504040204" pitchFamily="50" charset="-128"/>
            </a:endParaRPr>
          </a:p>
        </p:txBody>
      </p:sp>
      <p:sp>
        <p:nvSpPr>
          <p:cNvPr id="11" name="正方形/長方形 10"/>
          <p:cNvSpPr/>
          <p:nvPr/>
        </p:nvSpPr>
        <p:spPr>
          <a:xfrm>
            <a:off x="899369" y="6002358"/>
            <a:ext cx="6015783" cy="276999"/>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今後、重点ゴールや優先課題について議論を深めていくうえでの最終的な整理イメージ</a:t>
            </a:r>
            <a:endParaRPr lang="ja-JP" altLang="en-US" sz="1200" dirty="0">
              <a:latin typeface="Meiryo UI" panose="020B0604030504040204" pitchFamily="50" charset="-128"/>
              <a:ea typeface="Meiryo UI" panose="020B0604030504040204" pitchFamily="50" charset="-128"/>
            </a:endParaRPr>
          </a:p>
        </p:txBody>
      </p:sp>
      <p:sp>
        <p:nvSpPr>
          <p:cNvPr id="12" name="正方形/長方形 11"/>
          <p:cNvSpPr/>
          <p:nvPr/>
        </p:nvSpPr>
        <p:spPr>
          <a:xfrm>
            <a:off x="414341" y="1343025"/>
            <a:ext cx="9129712" cy="5200656"/>
          </a:xfrm>
          <a:prstGeom prst="rect">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a:xfrm>
            <a:off x="5344398" y="4553144"/>
            <a:ext cx="3796780" cy="954107"/>
          </a:xfrm>
          <a:prstGeom prst="rect">
            <a:avLst/>
          </a:prstGeom>
          <a:noFill/>
        </p:spPr>
        <p:txBody>
          <a:bodyPr wrap="square" rtlCol="0">
            <a:spAutoFit/>
          </a:bodyPr>
          <a:lstStyle/>
          <a:p>
            <a:pPr marL="85725" indent="-85725"/>
            <a:r>
              <a:rPr kumimoji="1" lang="en-US" altLang="ja-JP" sz="1100" dirty="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突発的</a:t>
            </a:r>
            <a:r>
              <a:rPr kumimoji="1" lang="ja-JP" altLang="en-US" sz="1100" dirty="0">
                <a:latin typeface="Meiryo UI" panose="020B0604030504040204" pitchFamily="50" charset="-128"/>
                <a:ea typeface="Meiryo UI" panose="020B0604030504040204" pitchFamily="50" charset="-128"/>
              </a:rPr>
              <a:t>な自然災害など外的要因で大きく経年変動する指標や、予算の規模など課題の重要性と値の関係性について判断が困難な指標、データが欠損している指標などは</a:t>
            </a:r>
            <a:r>
              <a:rPr kumimoji="1" lang="ja-JP" altLang="en-US" sz="1100" dirty="0" smtClean="0">
                <a:latin typeface="Meiryo UI" panose="020B0604030504040204" pitchFamily="50" charset="-128"/>
                <a:ea typeface="Meiryo UI" panose="020B0604030504040204" pitchFamily="50" charset="-128"/>
              </a:rPr>
              <a:t>、独自</a:t>
            </a:r>
            <a:r>
              <a:rPr kumimoji="1" lang="ja-JP" altLang="en-US" sz="1100" dirty="0">
                <a:latin typeface="Meiryo UI" panose="020B0604030504040204" pitchFamily="50" charset="-128"/>
                <a:ea typeface="Meiryo UI" panose="020B0604030504040204" pitchFamily="50" charset="-128"/>
              </a:rPr>
              <a:t>に評価から除外して整理。</a:t>
            </a:r>
            <a:endParaRPr kumimoji="1" lang="en-US" altLang="ja-JP" sz="1100" dirty="0">
              <a:latin typeface="Meiryo UI" panose="020B0604030504040204" pitchFamily="50" charset="-128"/>
              <a:ea typeface="Meiryo UI" panose="020B0604030504040204" pitchFamily="50" charset="-128"/>
            </a:endParaRPr>
          </a:p>
          <a:p>
            <a:endParaRPr kumimoji="1" lang="ja-JP" altLang="en-US" sz="1200" dirty="0">
              <a:latin typeface="Meiryo UI" panose="020B0604030504040204" pitchFamily="50" charset="-128"/>
              <a:ea typeface="Meiryo UI" panose="020B0604030504040204" pitchFamily="50" charset="-128"/>
            </a:endParaRPr>
          </a:p>
        </p:txBody>
      </p:sp>
      <p:sp>
        <p:nvSpPr>
          <p:cNvPr id="13" name="スライド番号プレースホルダー 12"/>
          <p:cNvSpPr>
            <a:spLocks noGrp="1"/>
          </p:cNvSpPr>
          <p:nvPr>
            <p:ph type="sldNum" sz="quarter" idx="12"/>
          </p:nvPr>
        </p:nvSpPr>
        <p:spPr/>
        <p:txBody>
          <a:bodyPr/>
          <a:lstStyle/>
          <a:p>
            <a:fld id="{7B20388F-A125-4D2E-BBF0-E240911E1C91}" type="slidenum">
              <a:rPr kumimoji="1" lang="ja-JP" altLang="en-US" smtClean="0"/>
              <a:pPr/>
              <a:t>17</a:t>
            </a:fld>
            <a:endParaRPr kumimoji="1" lang="ja-JP" altLang="en-US" dirty="0"/>
          </a:p>
        </p:txBody>
      </p:sp>
    </p:spTree>
    <p:extLst>
      <p:ext uri="{BB962C8B-B14F-4D97-AF65-F5344CB8AC3E}">
        <p14:creationId xmlns:p14="http://schemas.microsoft.com/office/powerpoint/2010/main" val="2648244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0" y="24714"/>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　</a:t>
            </a:r>
            <a:r>
              <a:rPr kumimoji="1" lang="en-US" altLang="ja-JP" b="1" dirty="0" smtClean="0">
                <a:latin typeface="Meiryo UI" panose="020B0604030504040204" pitchFamily="50" charset="-128"/>
                <a:ea typeface="Meiryo UI" panose="020B0604030504040204" pitchFamily="50" charset="-128"/>
              </a:rPr>
              <a:t>SDGs17</a:t>
            </a:r>
            <a:r>
              <a:rPr kumimoji="1" lang="ja-JP" altLang="en-US" b="1" dirty="0">
                <a:latin typeface="Meiryo UI" panose="020B0604030504040204" pitchFamily="50" charset="-128"/>
                <a:ea typeface="Meiryo UI" panose="020B0604030504040204" pitchFamily="50" charset="-128"/>
              </a:rPr>
              <a:t>ゴール</a:t>
            </a:r>
            <a:r>
              <a:rPr kumimoji="1" lang="ja-JP" altLang="en-US" b="1" dirty="0" smtClean="0">
                <a:latin typeface="Meiryo UI" panose="020B0604030504040204" pitchFamily="50" charset="-128"/>
                <a:ea typeface="Meiryo UI" panose="020B0604030504040204" pitchFamily="50" charset="-128"/>
              </a:rPr>
              <a:t>の分析　（ゴール１～９）</a:t>
            </a:r>
            <a:endParaRPr kumimoji="1" lang="en-US" altLang="ja-JP" b="1" dirty="0" smtClean="0">
              <a:latin typeface="Meiryo UI" panose="020B0604030504040204" pitchFamily="50" charset="-128"/>
              <a:ea typeface="Meiryo UI" panose="020B0604030504040204" pitchFamily="50" charset="-128"/>
            </a:endParaRPr>
          </a:p>
        </p:txBody>
      </p:sp>
      <p:sp>
        <p:nvSpPr>
          <p:cNvPr id="40" name="正方形/長方形 39"/>
          <p:cNvSpPr/>
          <p:nvPr/>
        </p:nvSpPr>
        <p:spPr>
          <a:xfrm>
            <a:off x="1260949" y="2412520"/>
            <a:ext cx="5544000" cy="2952000"/>
          </a:xfrm>
          <a:prstGeom prst="rect">
            <a:avLst/>
          </a:prstGeom>
          <a:noFill/>
          <a:ln w="25400">
            <a:solidFill>
              <a:schemeClr val="accent1">
                <a:lumMod val="60000"/>
                <a:lumOff val="40000"/>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dirty="0">
              <a:solidFill>
                <a:schemeClr val="tx1"/>
              </a:solidFill>
            </a:endParaRPr>
          </a:p>
        </p:txBody>
      </p:sp>
      <p:graphicFrame>
        <p:nvGraphicFramePr>
          <p:cNvPr id="41" name="表 40"/>
          <p:cNvGraphicFramePr>
            <a:graphicFrameLocks noGrp="1"/>
          </p:cNvGraphicFramePr>
          <p:nvPr>
            <p:extLst>
              <p:ext uri="{D42A27DB-BD31-4B8C-83A1-F6EECF244321}">
                <p14:modId xmlns:p14="http://schemas.microsoft.com/office/powerpoint/2010/main" val="3121925532"/>
              </p:ext>
            </p:extLst>
          </p:nvPr>
        </p:nvGraphicFramePr>
        <p:xfrm>
          <a:off x="128674" y="635561"/>
          <a:ext cx="9741748" cy="6023112"/>
        </p:xfrm>
        <a:graphic>
          <a:graphicData uri="http://schemas.openxmlformats.org/drawingml/2006/table">
            <a:tbl>
              <a:tblPr>
                <a:tableStyleId>{5C22544A-7EE6-4342-B048-85BDC9FD1C3A}</a:tableStyleId>
              </a:tblPr>
              <a:tblGrid>
                <a:gridCol w="900000">
                  <a:extLst>
                    <a:ext uri="{9D8B030D-6E8A-4147-A177-3AD203B41FA5}">
                      <a16:colId xmlns:a16="http://schemas.microsoft.com/office/drawing/2014/main" val="3248283587"/>
                    </a:ext>
                  </a:extLst>
                </a:gridCol>
                <a:gridCol w="756000">
                  <a:extLst>
                    <a:ext uri="{9D8B030D-6E8A-4147-A177-3AD203B41FA5}">
                      <a16:colId xmlns:a16="http://schemas.microsoft.com/office/drawing/2014/main" val="3535620066"/>
                    </a:ext>
                  </a:extLst>
                </a:gridCol>
                <a:gridCol w="365985">
                  <a:extLst>
                    <a:ext uri="{9D8B030D-6E8A-4147-A177-3AD203B41FA5}">
                      <a16:colId xmlns:a16="http://schemas.microsoft.com/office/drawing/2014/main" val="785061284"/>
                    </a:ext>
                  </a:extLst>
                </a:gridCol>
                <a:gridCol w="3039763">
                  <a:extLst>
                    <a:ext uri="{9D8B030D-6E8A-4147-A177-3AD203B41FA5}">
                      <a16:colId xmlns:a16="http://schemas.microsoft.com/office/drawing/2014/main" val="3952298344"/>
                    </a:ext>
                  </a:extLst>
                </a:gridCol>
                <a:gridCol w="4680000">
                  <a:extLst>
                    <a:ext uri="{9D8B030D-6E8A-4147-A177-3AD203B41FA5}">
                      <a16:colId xmlns:a16="http://schemas.microsoft.com/office/drawing/2014/main" val="54579614"/>
                    </a:ext>
                  </a:extLst>
                </a:gridCol>
              </a:tblGrid>
              <a:tr h="143470">
                <a:tc>
                  <a:txBody>
                    <a:bodyPr/>
                    <a:lstStyle/>
                    <a:p>
                      <a:pPr algn="ctr" fontAlgn="ctr">
                        <a:lnSpc>
                          <a:spcPct val="100000"/>
                        </a:lnSpc>
                        <a:spcBef>
                          <a:spcPts val="0"/>
                        </a:spcBef>
                      </a:pPr>
                      <a:r>
                        <a:rPr lang="ja-JP" altLang="en-US" sz="1100" b="1" u="none" strike="noStrike" dirty="0">
                          <a:effectLst/>
                          <a:latin typeface="Meiryo UI" panose="020B0604030504040204" pitchFamily="50" charset="-128"/>
                          <a:ea typeface="Meiryo UI" panose="020B0604030504040204" pitchFamily="50" charset="-128"/>
                        </a:rPr>
                        <a:t>ゴール</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0" marT="18000" marB="18000">
                    <a:lnL w="19050" cap="flat" cmpd="sng" algn="ctr">
                      <a:solidFill>
                        <a:schemeClr val="tx1">
                          <a:lumMod val="50000"/>
                          <a:lumOff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a:effectLst/>
                          <a:latin typeface="Meiryo UI" panose="020B0604030504040204" pitchFamily="50" charset="-128"/>
                          <a:ea typeface="Meiryo UI" panose="020B0604030504040204" pitchFamily="50" charset="-128"/>
                        </a:rPr>
                        <a:t>類型</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0" marT="18000" marB="1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smtClean="0">
                          <a:effectLst/>
                          <a:latin typeface="Meiryo UI" panose="020B0604030504040204" pitchFamily="50" charset="-128"/>
                          <a:ea typeface="Meiryo UI" panose="020B0604030504040204" pitchFamily="50" charset="-128"/>
                        </a:rPr>
                        <a:t>全体</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0" marT="18000" marB="1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a:effectLst/>
                          <a:latin typeface="Meiryo UI" panose="020B0604030504040204" pitchFamily="50" charset="-128"/>
                          <a:ea typeface="Meiryo UI" panose="020B0604030504040204" pitchFamily="50" charset="-128"/>
                        </a:rPr>
                        <a:t>主な指標</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0" marT="18000" marB="1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a:effectLst/>
                          <a:latin typeface="Meiryo UI" panose="020B0604030504040204" pitchFamily="50" charset="-128"/>
                          <a:ea typeface="Meiryo UI" panose="020B0604030504040204" pitchFamily="50" charset="-128"/>
                        </a:rPr>
                        <a:t>有識者の主な意見</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0" marT="18000" marB="18000">
                    <a:lnL w="12700" cap="flat" cmpd="sng" algn="ctr">
                      <a:solidFill>
                        <a:schemeClr val="bg1">
                          <a:lumMod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2642026058"/>
                  </a:ext>
                </a:extLst>
              </a:tr>
              <a:tr h="316421">
                <a:tc rowSpan="2">
                  <a:txBody>
                    <a:bodyPr/>
                    <a:lstStyle/>
                    <a:p>
                      <a:pPr algn="ctr" fontAlgn="ctr">
                        <a:lnSpc>
                          <a:spcPts val="1300"/>
                        </a:lnSpc>
                        <a:spcBef>
                          <a:spcPts val="0"/>
                        </a:spcBef>
                      </a:pPr>
                      <a:r>
                        <a:rPr lang="ja-JP" altLang="en-US" sz="1100" u="none" strike="noStrike" dirty="0" smtClean="0">
                          <a:effectLst/>
                          <a:latin typeface="Meiryo UI" panose="020B0604030504040204" pitchFamily="50" charset="-128"/>
                          <a:ea typeface="Meiryo UI" panose="020B0604030504040204" pitchFamily="50" charset="-128"/>
                        </a:rPr>
                        <a:t>ゴール</a:t>
                      </a:r>
                      <a:r>
                        <a:rPr lang="en-US" altLang="ja-JP" sz="1100" u="none" strike="noStrike" dirty="0" smtClean="0">
                          <a:effectLst/>
                          <a:latin typeface="Meiryo UI" panose="020B0604030504040204" pitchFamily="50" charset="-128"/>
                          <a:ea typeface="Meiryo UI" panose="020B0604030504040204" pitchFamily="50" charset="-128"/>
                        </a:rPr>
                        <a:t>1</a:t>
                      </a:r>
                    </a:p>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貧困</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zh-TW" altLang="en-US" sz="1050" u="none" strike="noStrike" dirty="0" smtClean="0">
                          <a:effectLst/>
                          <a:latin typeface="Meiryo UI" panose="020B0604030504040204" pitchFamily="50" charset="-128"/>
                          <a:ea typeface="Meiryo UI" panose="020B0604030504040204" pitchFamily="50" charset="-128"/>
                        </a:rPr>
                        <a:t>「</a:t>
                      </a:r>
                      <a:r>
                        <a:rPr lang="en-US" altLang="zh-TW" sz="1050" u="none" strike="noStrike" dirty="0" smtClean="0">
                          <a:effectLst/>
                          <a:latin typeface="Meiryo UI" panose="020B0604030504040204" pitchFamily="50" charset="-128"/>
                          <a:ea typeface="Meiryo UI" panose="020B0604030504040204" pitchFamily="50" charset="-128"/>
                        </a:rPr>
                        <a:t>A</a:t>
                      </a:r>
                      <a:r>
                        <a:rPr lang="zh-TW" altLang="en-US" sz="1050" u="none" strike="noStrike" dirty="0" smtClean="0">
                          <a:effectLst/>
                          <a:latin typeface="Meiryo UI" panose="020B0604030504040204" pitchFamily="50" charset="-128"/>
                          <a:ea typeface="Meiryo UI" panose="020B0604030504040204" pitchFamily="50" charset="-128"/>
                        </a:rPr>
                        <a:t>」 絶対的</a:t>
                      </a:r>
                      <a:r>
                        <a:rPr lang="zh-TW" altLang="en-US" sz="1050" u="none" strike="noStrike" dirty="0">
                          <a:effectLst/>
                          <a:latin typeface="Meiryo UI" panose="020B0604030504040204" pitchFamily="50" charset="-128"/>
                          <a:ea typeface="Meiryo UI" panose="020B0604030504040204" pitchFamily="50" charset="-128"/>
                        </a:rPr>
                        <a:t>貧困率</a:t>
                      </a:r>
                      <a:br>
                        <a:rPr lang="zh-TW" altLang="en-US" sz="1050" u="none" strike="noStrike" dirty="0">
                          <a:effectLst/>
                          <a:latin typeface="Meiryo UI" panose="020B0604030504040204" pitchFamily="50" charset="-128"/>
                          <a:ea typeface="Meiryo UI" panose="020B0604030504040204" pitchFamily="50" charset="-128"/>
                        </a:rPr>
                      </a:br>
                      <a:r>
                        <a:rPr lang="zh-TW" altLang="en-US" sz="1050" u="none" strike="noStrike" dirty="0" smtClean="0">
                          <a:effectLst/>
                          <a:latin typeface="Meiryo UI" panose="020B0604030504040204" pitchFamily="50" charset="-128"/>
                          <a:ea typeface="Meiryo UI" panose="020B0604030504040204" pitchFamily="50" charset="-128"/>
                        </a:rPr>
                        <a:t>「</a:t>
                      </a:r>
                      <a:r>
                        <a:rPr lang="en-US" altLang="zh-TW" sz="1050" u="none" strike="noStrike" dirty="0" smtClean="0">
                          <a:effectLst/>
                          <a:latin typeface="Meiryo UI" panose="020B0604030504040204" pitchFamily="50" charset="-128"/>
                          <a:ea typeface="Meiryo UI" panose="020B0604030504040204" pitchFamily="50" charset="-128"/>
                        </a:rPr>
                        <a:t>D</a:t>
                      </a:r>
                      <a:r>
                        <a:rPr lang="zh-TW" altLang="en-US" sz="1050" u="none" strike="noStrike" dirty="0" smtClean="0">
                          <a:effectLst/>
                          <a:latin typeface="Meiryo UI" panose="020B0604030504040204" pitchFamily="50" charset="-128"/>
                          <a:ea typeface="Meiryo UI" panose="020B0604030504040204" pitchFamily="50" charset="-128"/>
                        </a:rPr>
                        <a:t>」 相対的</a:t>
                      </a:r>
                      <a:r>
                        <a:rPr lang="zh-TW" altLang="en-US" sz="1050" u="none" strike="noStrike" dirty="0">
                          <a:effectLst/>
                          <a:latin typeface="Meiryo UI" panose="020B0604030504040204" pitchFamily="50" charset="-128"/>
                          <a:ea typeface="Meiryo UI" panose="020B0604030504040204" pitchFamily="50" charset="-128"/>
                        </a:rPr>
                        <a:t>貧困率</a:t>
                      </a:r>
                      <a:endParaRPr lang="zh-TW"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u="none" strike="noStrike" dirty="0" smtClean="0">
                          <a:effectLst/>
                          <a:latin typeface="Meiryo UI" panose="020B0604030504040204" pitchFamily="50" charset="-128"/>
                          <a:ea typeface="Meiryo UI" panose="020B0604030504040204" pitchFamily="50" charset="-128"/>
                        </a:rPr>
                        <a:t>今後、特に注力して取組みを進めるべき</a:t>
                      </a:r>
                      <a:r>
                        <a:rPr lang="ja-JP" altLang="en-US" sz="1050" u="none" strike="noStrike" dirty="0" smtClean="0">
                          <a:effectLst/>
                          <a:latin typeface="Meiryo UI" panose="020B0604030504040204" pitchFamily="50" charset="-128"/>
                          <a:ea typeface="Meiryo UI" panose="020B0604030504040204" pitchFamily="50" charset="-128"/>
                        </a:rPr>
                        <a:t>。</a:t>
                      </a:r>
                      <a:endParaRPr lang="en-US" altLang="ja-JP" sz="1050" u="none" strike="noStrike" dirty="0" smtClean="0">
                        <a:effectLst/>
                        <a:latin typeface="Meiryo UI" panose="020B0604030504040204" pitchFamily="50" charset="-128"/>
                        <a:ea typeface="Meiryo UI" panose="020B0604030504040204" pitchFamily="50" charset="-128"/>
                      </a:endParaRPr>
                    </a:p>
                    <a:p>
                      <a:pPr marL="80963" indent="-71438" algn="l" fontAlgn="ctr">
                        <a:lnSpc>
                          <a:spcPts val="1200"/>
                        </a:lnSpc>
                        <a:spcBef>
                          <a:spcPts val="200"/>
                        </a:spcBef>
                        <a:spcAft>
                          <a:spcPts val="0"/>
                        </a:spcAft>
                        <a:buFont typeface="Wingdings" panose="05000000000000000000" pitchFamily="2" charset="2"/>
                        <a:buChar char="Ø"/>
                      </a:pPr>
                      <a:r>
                        <a:rPr lang="ja-JP" altLang="en-US" sz="1050" u="none" strike="noStrike" dirty="0" smtClean="0">
                          <a:effectLst/>
                          <a:latin typeface="Meiryo UI" panose="020B0604030504040204" pitchFamily="50" charset="-128"/>
                          <a:ea typeface="Meiryo UI" panose="020B0604030504040204" pitchFamily="50" charset="-128"/>
                        </a:rPr>
                        <a:t>相対的</a:t>
                      </a:r>
                      <a:r>
                        <a:rPr lang="ja-JP" altLang="en-US" sz="1050" u="none" strike="noStrike" dirty="0">
                          <a:effectLst/>
                          <a:latin typeface="Meiryo UI" panose="020B0604030504040204" pitchFamily="50" charset="-128"/>
                          <a:ea typeface="Meiryo UI" panose="020B0604030504040204" pitchFamily="50" charset="-128"/>
                        </a:rPr>
                        <a:t>貧困割合が高いことや生活保護の世帯割合が高いことは重要な課題</a:t>
                      </a:r>
                      <a:r>
                        <a:rPr lang="ja-JP" altLang="en-US" sz="1050" u="none" strike="noStrike" dirty="0" smtClean="0">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277205420"/>
                  </a:ext>
                </a:extLst>
              </a:tr>
              <a:tr h="316421">
                <a:tc vMerge="1">
                  <a:txBody>
                    <a:bodyPr/>
                    <a:lstStyle/>
                    <a:p>
                      <a:endParaRPr kumimoji="1" lang="ja-JP" altLang="en-US"/>
                    </a:p>
                  </a:txBody>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C</a:t>
                      </a:r>
                      <a:r>
                        <a:rPr lang="ja-JP" altLang="en-US" sz="1050" u="none" strike="noStrike" dirty="0" smtClean="0">
                          <a:effectLst/>
                          <a:latin typeface="Meiryo UI" panose="020B0604030504040204" pitchFamily="50" charset="-128"/>
                          <a:ea typeface="Meiryo UI" panose="020B0604030504040204" pitchFamily="50" charset="-128"/>
                        </a:rPr>
                        <a:t>」 相対的</a:t>
                      </a:r>
                      <a:r>
                        <a:rPr lang="ja-JP" altLang="en-US" sz="1050" u="none" strike="noStrike" dirty="0">
                          <a:effectLst/>
                          <a:latin typeface="Meiryo UI" panose="020B0604030504040204" pitchFamily="50" charset="-128"/>
                          <a:ea typeface="Meiryo UI" panose="020B0604030504040204" pitchFamily="50" charset="-128"/>
                        </a:rPr>
                        <a:t>貧困世帯</a:t>
                      </a:r>
                      <a:r>
                        <a:rPr lang="ja-JP" altLang="en-US" sz="1050" u="none" strike="noStrike" dirty="0" smtClean="0">
                          <a:effectLst/>
                          <a:latin typeface="Meiryo UI" panose="020B0604030504040204" pitchFamily="50" charset="-128"/>
                          <a:ea typeface="Meiryo UI" panose="020B0604030504040204" pitchFamily="50" charset="-128"/>
                        </a:rPr>
                        <a:t>割合</a:t>
                      </a:r>
                      <a:r>
                        <a:rPr lang="ja-JP" altLang="en-US" sz="1050" u="none" strike="noStrike" dirty="0">
                          <a:effectLst/>
                          <a:latin typeface="Meiryo UI" panose="020B0604030504040204" pitchFamily="50" charset="-128"/>
                          <a:ea typeface="Meiryo UI" panose="020B0604030504040204" pitchFamily="50" charset="-128"/>
                        </a:rPr>
                        <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D</a:t>
                      </a:r>
                      <a:r>
                        <a:rPr lang="ja-JP" altLang="en-US" sz="1050" u="none" strike="noStrike" dirty="0" smtClean="0">
                          <a:effectLst/>
                          <a:latin typeface="Meiryo UI" panose="020B0604030504040204" pitchFamily="50" charset="-128"/>
                          <a:ea typeface="Meiryo UI" panose="020B0604030504040204" pitchFamily="50" charset="-128"/>
                        </a:rPr>
                        <a:t>」 母子</a:t>
                      </a:r>
                      <a:r>
                        <a:rPr lang="ja-JP" altLang="en-US" sz="1050" u="none" strike="noStrike" dirty="0">
                          <a:effectLst/>
                          <a:latin typeface="Meiryo UI" panose="020B0604030504040204" pitchFamily="50" charset="-128"/>
                          <a:ea typeface="Meiryo UI" panose="020B0604030504040204" pitchFamily="50" charset="-128"/>
                        </a:rPr>
                        <a:t>世帯への平均保護受給期間</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456267323"/>
                  </a:ext>
                </a:extLst>
              </a:tr>
              <a:tr h="316421">
                <a:tc rowSpan="2">
                  <a:txBody>
                    <a:bodyPr/>
                    <a:lstStyle/>
                    <a:p>
                      <a:pPr algn="ctr" fontAlgn="ctr">
                        <a:lnSpc>
                          <a:spcPts val="1300"/>
                        </a:lnSpc>
                        <a:spcBef>
                          <a:spcPts val="0"/>
                        </a:spcBef>
                      </a:pPr>
                      <a:r>
                        <a:rPr lang="ja-JP" altLang="en-US" sz="1100" u="none" strike="noStrike" dirty="0" smtClean="0">
                          <a:effectLst/>
                          <a:latin typeface="Meiryo UI" panose="020B0604030504040204" pitchFamily="50" charset="-128"/>
                          <a:ea typeface="Meiryo UI" panose="020B0604030504040204" pitchFamily="50" charset="-128"/>
                        </a:rPr>
                        <a:t>ゴール</a:t>
                      </a:r>
                      <a:r>
                        <a:rPr lang="en-US" altLang="ja-JP" sz="1100" u="none" strike="noStrike" dirty="0" smtClean="0">
                          <a:effectLst/>
                          <a:latin typeface="Meiryo UI" panose="020B0604030504040204" pitchFamily="50" charset="-128"/>
                          <a:ea typeface="Meiryo UI" panose="020B0604030504040204" pitchFamily="50" charset="-128"/>
                        </a:rPr>
                        <a:t>2</a:t>
                      </a:r>
                    </a:p>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飢餓</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A</a:t>
                      </a:r>
                      <a:r>
                        <a:rPr lang="ja-JP" altLang="en-US" sz="1050" u="none" strike="noStrike" dirty="0" smtClean="0">
                          <a:effectLst/>
                          <a:latin typeface="Meiryo UI" panose="020B0604030504040204" pitchFamily="50" charset="-128"/>
                          <a:ea typeface="Meiryo UI" panose="020B0604030504040204" pitchFamily="50" charset="-128"/>
                        </a:rPr>
                        <a:t>」 栄養</a:t>
                      </a:r>
                      <a:r>
                        <a:rPr lang="ja-JP" altLang="en-US" sz="1050" u="none" strike="noStrike" dirty="0">
                          <a:effectLst/>
                          <a:latin typeface="Meiryo UI" panose="020B0604030504040204" pitchFamily="50" charset="-128"/>
                          <a:ea typeface="Meiryo UI" panose="020B0604030504040204" pitchFamily="50" charset="-128"/>
                        </a:rPr>
                        <a:t>失調者の割合</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C</a:t>
                      </a:r>
                      <a:r>
                        <a:rPr lang="ja-JP" altLang="en-US" sz="1050" u="none" strike="noStrike" dirty="0" smtClean="0">
                          <a:effectLst/>
                          <a:latin typeface="Meiryo UI" panose="020B0604030504040204" pitchFamily="50" charset="-128"/>
                          <a:ea typeface="Meiryo UI" panose="020B0604030504040204" pitchFamily="50" charset="-128"/>
                        </a:rPr>
                        <a:t>」 土壌</a:t>
                      </a:r>
                      <a:r>
                        <a:rPr lang="ja-JP" altLang="en-US" sz="1050" u="none" strike="noStrike" dirty="0">
                          <a:effectLst/>
                          <a:latin typeface="Meiryo UI" panose="020B0604030504040204" pitchFamily="50" charset="-128"/>
                          <a:ea typeface="Meiryo UI" panose="020B0604030504040204" pitchFamily="50" charset="-128"/>
                        </a:rPr>
                        <a:t>栄養レベル</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6200" algn="l" fontAlgn="ctr">
                        <a:lnSpc>
                          <a:spcPts val="1200"/>
                        </a:lnSpc>
                        <a:spcBef>
                          <a:spcPts val="200"/>
                        </a:spcBef>
                        <a:spcAft>
                          <a:spcPts val="0"/>
                        </a:spcAft>
                        <a:buFont typeface="Wingdings" panose="05000000000000000000" pitchFamily="2" charset="2"/>
                        <a:buChar char="Ø"/>
                      </a:pPr>
                      <a:r>
                        <a:rPr lang="ja-JP" altLang="en-US" sz="1050" b="1" u="none" strike="noStrike" dirty="0" smtClean="0">
                          <a:effectLst/>
                          <a:latin typeface="Meiryo UI" panose="020B0604030504040204" pitchFamily="50" charset="-128"/>
                          <a:ea typeface="Meiryo UI" panose="020B0604030504040204" pitchFamily="50" charset="-128"/>
                        </a:rPr>
                        <a:t>栄養関連の指標が相対的に良い評価となっているが</a:t>
                      </a:r>
                      <a:r>
                        <a:rPr lang="ja-JP" altLang="en-US" sz="1050" b="0" u="none" strike="noStrike" dirty="0" smtClean="0">
                          <a:effectLst/>
                          <a:latin typeface="Meiryo UI" panose="020B0604030504040204" pitchFamily="50" charset="-128"/>
                          <a:ea typeface="Meiryo UI" panose="020B0604030504040204" pitchFamily="50" charset="-128"/>
                        </a:rPr>
                        <a:t>、それをもって「今後、何も取り組まなくても良い」というわけではない。</a:t>
                      </a:r>
                      <a:r>
                        <a:rPr lang="ja-JP" altLang="en-US" sz="1050" b="1" u="none" strike="noStrike" dirty="0" smtClean="0">
                          <a:effectLst/>
                          <a:latin typeface="Meiryo UI" panose="020B0604030504040204" pitchFamily="50" charset="-128"/>
                          <a:ea typeface="Meiryo UI" panose="020B0604030504040204" pitchFamily="50" charset="-128"/>
                        </a:rPr>
                        <a:t>むしろ死守すべき評価</a:t>
                      </a:r>
                      <a:r>
                        <a:rPr lang="ja-JP" altLang="en-US" sz="1050" b="0" u="none" strike="noStrike" dirty="0" smtClean="0">
                          <a:effectLst/>
                          <a:latin typeface="Meiryo UI" panose="020B0604030504040204" pitchFamily="50" charset="-128"/>
                          <a:ea typeface="Meiryo UI" panose="020B0604030504040204" pitchFamily="50" charset="-128"/>
                        </a:rPr>
                        <a:t>として受け止め、引き続き、継続して取組みを進めるべき。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659384225"/>
                  </a:ext>
                </a:extLst>
              </a:tr>
              <a:tr h="316421">
                <a:tc vMerge="1">
                  <a:txBody>
                    <a:bodyPr/>
                    <a:lstStyle/>
                    <a:p>
                      <a:endParaRPr kumimoji="1" lang="ja-JP" altLang="en-US"/>
                    </a:p>
                  </a:txBody>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A</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A</a:t>
                      </a:r>
                      <a:r>
                        <a:rPr lang="ja-JP" altLang="en-US" sz="1050" u="none" strike="noStrike" dirty="0" smtClean="0">
                          <a:effectLst/>
                          <a:latin typeface="Meiryo UI" panose="020B0604030504040204" pitchFamily="50" charset="-128"/>
                          <a:ea typeface="Meiryo UI" panose="020B0604030504040204" pitchFamily="50" charset="-128"/>
                        </a:rPr>
                        <a:t>」 栄養</a:t>
                      </a:r>
                      <a:r>
                        <a:rPr lang="ja-JP" altLang="en-US" sz="1050" u="none" strike="noStrike" dirty="0">
                          <a:effectLst/>
                          <a:latin typeface="Meiryo UI" panose="020B0604030504040204" pitchFamily="50" charset="-128"/>
                          <a:ea typeface="Meiryo UI" panose="020B0604030504040204" pitchFamily="50" charset="-128"/>
                        </a:rPr>
                        <a:t>失調者、ビタミン欠乏症の総患者</a:t>
                      </a:r>
                      <a:r>
                        <a:rPr lang="ja-JP" altLang="en-US" sz="1050" u="none" strike="noStrike" dirty="0" smtClean="0">
                          <a:effectLst/>
                          <a:latin typeface="Meiryo UI" panose="020B0604030504040204" pitchFamily="50" charset="-128"/>
                          <a:ea typeface="Meiryo UI" panose="020B0604030504040204" pitchFamily="50" charset="-128"/>
                        </a:rPr>
                        <a:t>割合</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067539060"/>
                  </a:ext>
                </a:extLst>
              </a:tr>
              <a:tr h="316421">
                <a:tc rowSpan="2">
                  <a:txBody>
                    <a:bodyPr/>
                    <a:lstStyle/>
                    <a:p>
                      <a:pPr algn="ctr" fontAlgn="ctr">
                        <a:lnSpc>
                          <a:spcPts val="1300"/>
                        </a:lnSpc>
                        <a:spcBef>
                          <a:spcPts val="0"/>
                        </a:spcBef>
                      </a:pPr>
                      <a:r>
                        <a:rPr lang="ja-JP" altLang="en-US" sz="1100" u="none" strike="noStrike" dirty="0" smtClean="0">
                          <a:effectLst/>
                          <a:latin typeface="Meiryo UI" panose="020B0604030504040204" pitchFamily="50" charset="-128"/>
                          <a:ea typeface="Meiryo UI" panose="020B0604030504040204" pitchFamily="50" charset="-128"/>
                        </a:rPr>
                        <a:t>ゴール</a:t>
                      </a:r>
                      <a:r>
                        <a:rPr lang="en-US" altLang="ja-JP" sz="1100" u="none" strike="noStrike" dirty="0" smtClean="0">
                          <a:effectLst/>
                          <a:latin typeface="Meiryo UI" panose="020B0604030504040204" pitchFamily="50" charset="-128"/>
                          <a:ea typeface="Meiryo UI" panose="020B0604030504040204" pitchFamily="50" charset="-128"/>
                        </a:rPr>
                        <a:t>3</a:t>
                      </a:r>
                    </a:p>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保健</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A</a:t>
                      </a:r>
                      <a:r>
                        <a:rPr lang="ja-JP" altLang="en-US" sz="1050" u="none" strike="noStrike" dirty="0" smtClean="0">
                          <a:effectLst/>
                          <a:latin typeface="Meiryo UI" panose="020B0604030504040204" pitchFamily="50" charset="-128"/>
                          <a:ea typeface="Meiryo UI" panose="020B0604030504040204" pitchFamily="50" charset="-128"/>
                        </a:rPr>
                        <a:t>」 健康</a:t>
                      </a:r>
                      <a:r>
                        <a:rPr lang="ja-JP" altLang="en-US" sz="1050" u="none" strike="noStrike" dirty="0">
                          <a:effectLst/>
                          <a:latin typeface="Meiryo UI" panose="020B0604030504040204" pitchFamily="50" charset="-128"/>
                          <a:ea typeface="Meiryo UI" panose="020B0604030504040204" pitchFamily="50" charset="-128"/>
                        </a:rPr>
                        <a:t>寿命</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B</a:t>
                      </a:r>
                      <a:r>
                        <a:rPr lang="ja-JP" altLang="en-US" sz="1050" u="none" strike="noStrike" dirty="0" smtClean="0">
                          <a:effectLst/>
                          <a:latin typeface="Meiryo UI" panose="020B0604030504040204" pitchFamily="50" charset="-128"/>
                          <a:ea typeface="Meiryo UI" panose="020B0604030504040204" pitchFamily="50" charset="-128"/>
                        </a:rPr>
                        <a:t>」 結核</a:t>
                      </a:r>
                      <a:r>
                        <a:rPr lang="ja-JP" altLang="en-US" sz="1050" u="none" strike="noStrike" dirty="0">
                          <a:effectLst/>
                          <a:latin typeface="Meiryo UI" panose="020B0604030504040204" pitchFamily="50" charset="-128"/>
                          <a:ea typeface="Meiryo UI" panose="020B0604030504040204" pitchFamily="50" charset="-128"/>
                        </a:rPr>
                        <a:t>発生率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u="none" strike="noStrike" dirty="0" smtClean="0">
                          <a:effectLst/>
                          <a:latin typeface="Meiryo UI" panose="020B0604030504040204" pitchFamily="50" charset="-128"/>
                          <a:ea typeface="Meiryo UI" panose="020B0604030504040204" pitchFamily="50" charset="-128"/>
                        </a:rPr>
                        <a:t>今後、特に注力して取組みを進めるべき。感染症</a:t>
                      </a:r>
                      <a:r>
                        <a:rPr lang="ja-JP" altLang="en-US" sz="1050" b="1" u="none" strike="noStrike" dirty="0">
                          <a:effectLst/>
                          <a:latin typeface="Meiryo UI" panose="020B0604030504040204" pitchFamily="50" charset="-128"/>
                          <a:ea typeface="Meiryo UI" panose="020B0604030504040204" pitchFamily="50" charset="-128"/>
                        </a:rPr>
                        <a:t>関連の個別指標が厳しい評価となっていることは重要</a:t>
                      </a:r>
                      <a:r>
                        <a:rPr lang="ja-JP" altLang="en-US" sz="1050" u="none" strike="noStrike" dirty="0">
                          <a:effectLst/>
                          <a:latin typeface="Meiryo UI" panose="020B0604030504040204" pitchFamily="50" charset="-128"/>
                          <a:ea typeface="Meiryo UI" panose="020B0604030504040204" pitchFamily="50" charset="-128"/>
                        </a:rPr>
                        <a:t>な課題</a:t>
                      </a:r>
                      <a:r>
                        <a:rPr lang="ja-JP" altLang="en-US" sz="1050" u="none" strike="noStrike" dirty="0" smtClean="0">
                          <a:effectLst/>
                          <a:latin typeface="Meiryo UI" panose="020B0604030504040204" pitchFamily="50" charset="-128"/>
                          <a:ea typeface="Meiryo UI" panose="020B0604030504040204" pitchFamily="50" charset="-128"/>
                        </a:rPr>
                        <a:t>。</a:t>
                      </a:r>
                      <a:endParaRPr lang="en-US" altLang="ja-JP" sz="1050" u="none" strike="noStrike" dirty="0" smtClean="0">
                        <a:effectLst/>
                        <a:latin typeface="Meiryo UI" panose="020B0604030504040204" pitchFamily="50" charset="-128"/>
                        <a:ea typeface="Meiryo UI" panose="020B0604030504040204" pitchFamily="50" charset="-128"/>
                      </a:endParaRPr>
                    </a:p>
                    <a:p>
                      <a:pPr marL="80963" indent="-71438" algn="l" fontAlgn="ctr">
                        <a:lnSpc>
                          <a:spcPts val="1200"/>
                        </a:lnSpc>
                        <a:spcBef>
                          <a:spcPts val="200"/>
                        </a:spcBef>
                        <a:spcAft>
                          <a:spcPts val="0"/>
                        </a:spcAft>
                        <a:buFont typeface="Wingdings" panose="05000000000000000000" pitchFamily="2" charset="2"/>
                        <a:buChar char="Ø"/>
                      </a:pPr>
                      <a:r>
                        <a:rPr lang="ja-JP" altLang="en-US" sz="1050" u="none" strike="noStrike" dirty="0" smtClean="0">
                          <a:effectLst/>
                          <a:latin typeface="Meiryo UI" panose="020B0604030504040204" pitchFamily="50" charset="-128"/>
                          <a:ea typeface="Meiryo UI" panose="020B0604030504040204" pitchFamily="50" charset="-128"/>
                        </a:rPr>
                        <a:t>ゴール</a:t>
                      </a:r>
                      <a:r>
                        <a:rPr lang="ja-JP" altLang="en-US" sz="1050" u="none" strike="noStrike" dirty="0">
                          <a:effectLst/>
                          <a:latin typeface="Meiryo UI" panose="020B0604030504040204" pitchFamily="50" charset="-128"/>
                          <a:ea typeface="Meiryo UI" panose="020B0604030504040204" pitchFamily="50" charset="-128"/>
                        </a:rPr>
                        <a:t>３は</a:t>
                      </a:r>
                      <a:r>
                        <a:rPr lang="ja-JP" altLang="en-US" sz="1050" b="1" u="none" strike="noStrike" dirty="0">
                          <a:effectLst/>
                          <a:latin typeface="Meiryo UI" panose="020B0604030504040204" pitchFamily="50" charset="-128"/>
                          <a:ea typeface="Meiryo UI" panose="020B0604030504040204" pitchFamily="50" charset="-128"/>
                        </a:rPr>
                        <a:t>万博のテーマと関わりが</a:t>
                      </a:r>
                      <a:r>
                        <a:rPr lang="ja-JP" altLang="en-US" sz="1050" b="1" u="none" strike="noStrike" dirty="0" smtClean="0">
                          <a:effectLst/>
                          <a:latin typeface="Meiryo UI" panose="020B0604030504040204" pitchFamily="50" charset="-128"/>
                          <a:ea typeface="Meiryo UI" panose="020B0604030504040204" pitchFamily="50" charset="-128"/>
                        </a:rPr>
                        <a:t>深く個別</a:t>
                      </a:r>
                      <a:r>
                        <a:rPr lang="ja-JP" altLang="en-US" sz="1050" b="1" u="none" strike="noStrike" dirty="0">
                          <a:effectLst/>
                          <a:latin typeface="Meiryo UI" panose="020B0604030504040204" pitchFamily="50" charset="-128"/>
                          <a:ea typeface="Meiryo UI" panose="020B0604030504040204" pitchFamily="50" charset="-128"/>
                        </a:rPr>
                        <a:t>評価に関わらず外せないゴール</a:t>
                      </a:r>
                      <a:r>
                        <a:rPr lang="ja-JP" altLang="en-US" sz="1050" u="none" strike="noStrike" dirty="0">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998939685"/>
                  </a:ext>
                </a:extLst>
              </a:tr>
              <a:tr h="316421">
                <a:tc vMerge="1">
                  <a:txBody>
                    <a:bodyPr/>
                    <a:lstStyle/>
                    <a:p>
                      <a:endParaRPr kumimoji="1" lang="ja-JP" altLang="en-US"/>
                    </a:p>
                  </a:txBody>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D</a:t>
                      </a:r>
                      <a:r>
                        <a:rPr lang="ja-JP" altLang="en-US" sz="1050" u="none" strike="noStrike" dirty="0" smtClean="0">
                          <a:effectLst/>
                          <a:latin typeface="Meiryo UI" panose="020B0604030504040204" pitchFamily="50" charset="-128"/>
                          <a:ea typeface="Meiryo UI" panose="020B0604030504040204" pitchFamily="50" charset="-128"/>
                        </a:rPr>
                        <a:t>」 ＨＩＶ</a:t>
                      </a:r>
                      <a:r>
                        <a:rPr lang="ja-JP" altLang="en-US" sz="1050" u="none" strike="noStrike" dirty="0">
                          <a:effectLst/>
                          <a:latin typeface="Meiryo UI" panose="020B0604030504040204" pitchFamily="50" charset="-128"/>
                          <a:ea typeface="Meiryo UI" panose="020B0604030504040204" pitchFamily="50" charset="-128"/>
                        </a:rPr>
                        <a:t>感染者数</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D</a:t>
                      </a:r>
                      <a:r>
                        <a:rPr lang="ja-JP" altLang="en-US" sz="1050" u="none" strike="noStrike" dirty="0" smtClean="0">
                          <a:effectLst/>
                          <a:latin typeface="Meiryo UI" panose="020B0604030504040204" pitchFamily="50" charset="-128"/>
                          <a:ea typeface="Meiryo UI" panose="020B0604030504040204" pitchFamily="50" charset="-128"/>
                        </a:rPr>
                        <a:t>」 心血管</a:t>
                      </a:r>
                      <a:r>
                        <a:rPr lang="ja-JP" altLang="en-US" sz="1050" u="none" strike="noStrike" dirty="0">
                          <a:effectLst/>
                          <a:latin typeface="Meiryo UI" panose="020B0604030504040204" pitchFamily="50" charset="-128"/>
                          <a:ea typeface="Meiryo UI" panose="020B0604030504040204" pitchFamily="50" charset="-128"/>
                        </a:rPr>
                        <a:t>疾患、がん、糖尿病の</a:t>
                      </a:r>
                      <a:r>
                        <a:rPr lang="ja-JP" altLang="en-US" sz="1050" u="none" strike="noStrike" dirty="0" smtClean="0">
                          <a:effectLst/>
                          <a:latin typeface="Meiryo UI" panose="020B0604030504040204" pitchFamily="50" charset="-128"/>
                          <a:ea typeface="Meiryo UI" panose="020B0604030504040204" pitchFamily="50" charset="-128"/>
                        </a:rPr>
                        <a:t>死亡率</a:t>
                      </a:r>
                      <a:r>
                        <a:rPr lang="ja-JP" altLang="en-US" sz="1050" u="none" strike="noStrike" dirty="0">
                          <a:effectLst/>
                          <a:latin typeface="Meiryo UI" panose="020B0604030504040204" pitchFamily="50" charset="-128"/>
                          <a:ea typeface="Meiryo UI" panose="020B0604030504040204" pitchFamily="50" charset="-128"/>
                        </a:rPr>
                        <a:t>　</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430932434"/>
                  </a:ext>
                </a:extLst>
              </a:tr>
              <a:tr h="316421">
                <a:tc rowSpan="2">
                  <a:txBody>
                    <a:bodyPr/>
                    <a:lstStyle/>
                    <a:p>
                      <a:pPr algn="ctr" fontAlgn="ctr">
                        <a:lnSpc>
                          <a:spcPts val="1300"/>
                        </a:lnSpc>
                        <a:spcBef>
                          <a:spcPts val="0"/>
                        </a:spcBef>
                      </a:pPr>
                      <a:r>
                        <a:rPr lang="ja-JP" altLang="en-US" sz="1100" u="none" strike="noStrike" dirty="0" smtClean="0">
                          <a:effectLst/>
                          <a:latin typeface="Meiryo UI" panose="020B0604030504040204" pitchFamily="50" charset="-128"/>
                          <a:ea typeface="Meiryo UI" panose="020B0604030504040204" pitchFamily="50" charset="-128"/>
                        </a:rPr>
                        <a:t>ゴール</a:t>
                      </a:r>
                      <a:r>
                        <a:rPr lang="en-US" altLang="ja-JP" sz="1100" u="none" strike="noStrike" dirty="0" smtClean="0">
                          <a:effectLst/>
                          <a:latin typeface="Meiryo UI" panose="020B0604030504040204" pitchFamily="50" charset="-128"/>
                          <a:ea typeface="Meiryo UI" panose="020B0604030504040204" pitchFamily="50" charset="-128"/>
                        </a:rPr>
                        <a:t>4</a:t>
                      </a:r>
                    </a:p>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教育</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A</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A</a:t>
                      </a:r>
                      <a:r>
                        <a:rPr lang="ja-JP" altLang="en-US" sz="1050" u="none" strike="noStrike" dirty="0" smtClean="0">
                          <a:effectLst/>
                          <a:latin typeface="Meiryo UI" panose="020B0604030504040204" pitchFamily="50" charset="-128"/>
                          <a:ea typeface="Meiryo UI" panose="020B0604030504040204" pitchFamily="50" charset="-128"/>
                        </a:rPr>
                        <a:t>」 就学率</a:t>
                      </a:r>
                      <a:r>
                        <a:rPr lang="ja-JP" altLang="en-US" sz="1050" u="none" strike="noStrike" dirty="0">
                          <a:effectLst/>
                          <a:latin typeface="Meiryo UI" panose="020B0604030504040204" pitchFamily="50" charset="-128"/>
                          <a:ea typeface="Meiryo UI" panose="020B0604030504040204" pitchFamily="50" charset="-128"/>
                        </a:rPr>
                        <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A</a:t>
                      </a:r>
                      <a:r>
                        <a:rPr lang="ja-JP" altLang="en-US" sz="1050" u="none" strike="noStrike" dirty="0" smtClean="0">
                          <a:effectLst/>
                          <a:latin typeface="Meiryo UI" panose="020B0604030504040204" pitchFamily="50" charset="-128"/>
                          <a:ea typeface="Meiryo UI" panose="020B0604030504040204" pitchFamily="50" charset="-128"/>
                        </a:rPr>
                        <a:t>」 学習</a:t>
                      </a:r>
                      <a:r>
                        <a:rPr lang="ja-JP" altLang="en-US" sz="1050" u="none" strike="noStrike" dirty="0">
                          <a:effectLst/>
                          <a:latin typeface="Meiryo UI" panose="020B0604030504040204" pitchFamily="50" charset="-128"/>
                          <a:ea typeface="Meiryo UI" panose="020B0604030504040204" pitchFamily="50" charset="-128"/>
                        </a:rPr>
                        <a:t>到達度スコア</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u="none" strike="noStrike" dirty="0" smtClean="0">
                          <a:effectLst/>
                          <a:latin typeface="Meiryo UI" panose="020B0604030504040204" pitchFamily="50" charset="-128"/>
                          <a:ea typeface="Meiryo UI" panose="020B0604030504040204" pitchFamily="50" charset="-128"/>
                        </a:rPr>
                        <a:t>今後、特に注力して取組みを進めるべき。</a:t>
                      </a:r>
                      <a:endParaRPr lang="en-US" altLang="ja-JP" sz="1050" u="none" strike="noStrike" dirty="0" smtClean="0">
                        <a:effectLst/>
                        <a:latin typeface="Meiryo UI" panose="020B0604030504040204" pitchFamily="50" charset="-128"/>
                        <a:ea typeface="Meiryo UI" panose="020B0604030504040204" pitchFamily="50" charset="-128"/>
                      </a:endParaRPr>
                    </a:p>
                    <a:p>
                      <a:pPr marL="80963" indent="-71438" algn="l" fontAlgn="ctr">
                        <a:lnSpc>
                          <a:spcPts val="1200"/>
                        </a:lnSpc>
                        <a:spcBef>
                          <a:spcPts val="200"/>
                        </a:spcBef>
                        <a:spcAft>
                          <a:spcPts val="0"/>
                        </a:spcAft>
                        <a:buFont typeface="Wingdings" panose="05000000000000000000" pitchFamily="2" charset="2"/>
                        <a:buChar char="Ø"/>
                      </a:pPr>
                      <a:r>
                        <a:rPr lang="ja-JP" altLang="en-US" sz="1050" u="none" strike="noStrike" dirty="0" smtClean="0">
                          <a:effectLst/>
                          <a:latin typeface="Meiryo UI" panose="020B0604030504040204" pitchFamily="50" charset="-128"/>
                          <a:ea typeface="Meiryo UI" panose="020B0604030504040204" pitchFamily="50" charset="-128"/>
                        </a:rPr>
                        <a:t>ゴール</a:t>
                      </a:r>
                      <a:r>
                        <a:rPr lang="ja-JP" altLang="en-US" sz="1050" u="none" strike="noStrike" dirty="0">
                          <a:effectLst/>
                          <a:latin typeface="Meiryo UI" panose="020B0604030504040204" pitchFamily="50" charset="-128"/>
                          <a:ea typeface="Meiryo UI" panose="020B0604030504040204" pitchFamily="50" charset="-128"/>
                        </a:rPr>
                        <a:t>４は、将来を担う次世代の育成という観点が</a:t>
                      </a:r>
                      <a:r>
                        <a:rPr lang="ja-JP" altLang="en-US" sz="1050" u="none" strike="noStrike" dirty="0" smtClean="0">
                          <a:effectLst/>
                          <a:latin typeface="Meiryo UI" panose="020B0604030504040204" pitchFamily="50" charset="-128"/>
                          <a:ea typeface="Meiryo UI" panose="020B0604030504040204" pitchFamily="50" charset="-128"/>
                        </a:rPr>
                        <a:t>あり、</a:t>
                      </a:r>
                      <a:r>
                        <a:rPr lang="ja-JP" altLang="en-US" sz="1050" b="1" u="none" strike="noStrike" dirty="0">
                          <a:effectLst/>
                          <a:latin typeface="Meiryo UI" panose="020B0604030504040204" pitchFamily="50" charset="-128"/>
                          <a:ea typeface="Meiryo UI" panose="020B0604030504040204" pitchFamily="50" charset="-128"/>
                        </a:rPr>
                        <a:t>学力などの個別指標の評価が</a:t>
                      </a:r>
                      <a:r>
                        <a:rPr lang="ja-JP" altLang="en-US" sz="1050" b="1" u="none" strike="noStrike" dirty="0" smtClean="0">
                          <a:effectLst/>
                          <a:latin typeface="Meiryo UI" panose="020B0604030504040204" pitchFamily="50" charset="-128"/>
                          <a:ea typeface="Meiryo UI" panose="020B0604030504040204" pitchFamily="50" charset="-128"/>
                        </a:rPr>
                        <a:t>悪いこと</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について、改善傾向にあるものについても、</a:t>
                      </a:r>
                      <a:r>
                        <a:rPr lang="ja-JP" altLang="en-US" sz="1050" b="1" u="none" strike="noStrike" dirty="0" smtClean="0">
                          <a:effectLst/>
                          <a:latin typeface="Meiryo UI" panose="020B0604030504040204" pitchFamily="50" charset="-128"/>
                          <a:ea typeface="Meiryo UI" panose="020B0604030504040204" pitchFamily="50" charset="-128"/>
                        </a:rPr>
                        <a:t>他</a:t>
                      </a:r>
                      <a:r>
                        <a:rPr lang="ja-JP" altLang="en-US" sz="1050" b="1" u="none" strike="noStrike" dirty="0">
                          <a:effectLst/>
                          <a:latin typeface="Meiryo UI" panose="020B0604030504040204" pitchFamily="50" charset="-128"/>
                          <a:ea typeface="Meiryo UI" panose="020B0604030504040204" pitchFamily="50" charset="-128"/>
                        </a:rPr>
                        <a:t>のゴールより重く受け止めるべき</a:t>
                      </a:r>
                      <a:r>
                        <a:rPr lang="ja-JP" altLang="en-US" sz="1050" u="none" strike="noStrike" dirty="0">
                          <a:effectLst/>
                          <a:latin typeface="Meiryo UI" panose="020B0604030504040204" pitchFamily="50" charset="-128"/>
                          <a:ea typeface="Meiryo UI" panose="020B0604030504040204" pitchFamily="50" charset="-128"/>
                        </a:rPr>
                        <a:t>。この点においても注力すべきゴール</a:t>
                      </a:r>
                      <a:r>
                        <a:rPr lang="ja-JP" altLang="en-US" sz="1050" u="none" strike="noStrike" dirty="0" smtClean="0">
                          <a:effectLst/>
                          <a:latin typeface="Meiryo UI" panose="020B0604030504040204" pitchFamily="50" charset="-128"/>
                          <a:ea typeface="Meiryo UI" panose="020B0604030504040204" pitchFamily="50" charset="-128"/>
                        </a:rPr>
                        <a:t>といえる</a:t>
                      </a:r>
                      <a:r>
                        <a:rPr lang="ja-JP" altLang="en-US" sz="1050" u="none" strike="noStrike" dirty="0">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4158309897"/>
                  </a:ext>
                </a:extLst>
              </a:tr>
              <a:tr h="378368">
                <a:tc vMerge="1">
                  <a:txBody>
                    <a:bodyPr/>
                    <a:lstStyle/>
                    <a:p>
                      <a:endParaRPr kumimoji="1" lang="ja-JP" altLang="en-US"/>
                    </a:p>
                  </a:txBody>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D</a:t>
                      </a:r>
                      <a:r>
                        <a:rPr lang="ja-JP" altLang="en-US" sz="1050" u="none" strike="noStrike" dirty="0" smtClean="0">
                          <a:effectLst/>
                          <a:latin typeface="Meiryo UI" panose="020B0604030504040204" pitchFamily="50" charset="-128"/>
                          <a:ea typeface="Meiryo UI" panose="020B0604030504040204" pitchFamily="50" charset="-128"/>
                        </a:rPr>
                        <a:t>」 小学生</a:t>
                      </a:r>
                      <a:r>
                        <a:rPr lang="ja-JP" altLang="en-US" sz="1050" u="none" strike="noStrike" dirty="0">
                          <a:effectLst/>
                          <a:latin typeface="Meiryo UI" panose="020B0604030504040204" pitchFamily="50" charset="-128"/>
                          <a:ea typeface="Meiryo UI" panose="020B0604030504040204" pitchFamily="50" charset="-128"/>
                        </a:rPr>
                        <a:t>の国語・数学・理科平均正答率</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C</a:t>
                      </a:r>
                      <a:r>
                        <a:rPr lang="ja-JP" altLang="en-US" sz="1050" u="none" strike="noStrike" dirty="0" smtClean="0">
                          <a:effectLst/>
                          <a:latin typeface="Meiryo UI" panose="020B0604030504040204" pitchFamily="50" charset="-128"/>
                          <a:ea typeface="Meiryo UI" panose="020B0604030504040204" pitchFamily="50" charset="-128"/>
                        </a:rPr>
                        <a:t>」 中学生</a:t>
                      </a:r>
                      <a:r>
                        <a:rPr lang="ja-JP" altLang="en-US" sz="1050" u="none" strike="noStrike" dirty="0">
                          <a:effectLst/>
                          <a:latin typeface="Meiryo UI" panose="020B0604030504040204" pitchFamily="50" charset="-128"/>
                          <a:ea typeface="Meiryo UI" panose="020B0604030504040204" pitchFamily="50" charset="-128"/>
                        </a:rPr>
                        <a:t>の国語・数学・理科平均正答率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736257195"/>
                  </a:ext>
                </a:extLst>
              </a:tr>
              <a:tr h="316421">
                <a:tc rowSpan="2">
                  <a:txBody>
                    <a:bodyPr/>
                    <a:lstStyle/>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5</a:t>
                      </a:r>
                    </a:p>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ジェンダー</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D</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男女間</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賃金</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格差</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無賃労働に割く時間の男女差</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u="none" strike="noStrike" dirty="0" smtClean="0">
                          <a:effectLst/>
                          <a:latin typeface="Meiryo UI" panose="020B0604030504040204" pitchFamily="50" charset="-128"/>
                          <a:ea typeface="Meiryo UI" panose="020B0604030504040204" pitchFamily="50" charset="-128"/>
                        </a:rPr>
                        <a:t>今後、特に注力して取組みを進めるべき。</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国際的</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に日本の評価が低いことを国の問題にせず</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、重く</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受け止めるべき</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marL="80963" indent="-71438" algn="l" fontAlgn="ctr">
                        <a:lnSpc>
                          <a:spcPts val="1200"/>
                        </a:lnSpc>
                        <a:spcBef>
                          <a:spcPts val="200"/>
                        </a:spcBef>
                        <a:spcAft>
                          <a:spcPts val="0"/>
                        </a:spcAft>
                        <a:buFont typeface="Wingdings" panose="05000000000000000000" pitchFamily="2" charset="2"/>
                        <a:buChar char="Ø"/>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女性は人口</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の半数を</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占める。ゴール</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５は、</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他のゴールに比べ最も対象者が</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多い</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ということであり、その点からも重要なゴールといえる。</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508723055"/>
                  </a:ext>
                </a:extLst>
              </a:tr>
              <a:tr h="378368">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配偶者</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からの暴力相談</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件数</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人口比</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都道府県</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議会における女性の割合</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5830171"/>
                  </a:ext>
                </a:extLst>
              </a:tr>
              <a:tr h="316421">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6</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水・衛生</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安全</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に管理された水道サービスの使用人口</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再生</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可能な水資源総量に対する取水割合</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順調に取組みが進んでいるゴール</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として、引き続き、継続して取組みを進めるべき。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64713519"/>
                  </a:ext>
                </a:extLst>
              </a:tr>
              <a:tr h="316421">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A</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給水</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普及率割合</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下水道処理人口普及率</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9802663"/>
                  </a:ext>
                </a:extLst>
              </a:tr>
              <a:tr h="316421">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7</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エネルギー</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電力</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にアクセスできる人口</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最終</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エネルギー総消費量に占める再エネの割合</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エネルギー問題は、万博とも関連が深く</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府民</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の声をしっかり</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聴きながら、引き続き、継続して取組みを進めるべき。</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marL="80963" indent="-71438" algn="l" fontAlgn="ctr">
                        <a:lnSpc>
                          <a:spcPts val="1200"/>
                        </a:lnSpc>
                        <a:spcBef>
                          <a:spcPts val="200"/>
                        </a:spcBef>
                        <a:spcAft>
                          <a:spcPts val="0"/>
                        </a:spcAft>
                        <a:buFont typeface="Wingdings" panose="05000000000000000000" pitchFamily="2" charset="2"/>
                        <a:buChar char="Ø"/>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新エネルギー</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発電割合が厳しい評価となっているが、国家レベルで進めるべき課題</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752846225"/>
                  </a:ext>
                </a:extLst>
              </a:tr>
              <a:tr h="316421">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人口</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あたり電力エネルギー消費量</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新エネルギー</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発電割合</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1719813"/>
                  </a:ext>
                </a:extLst>
              </a:tr>
              <a:tr h="316421">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8</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経済成長・</a:t>
                      </a:r>
                      <a:endPar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endParaRP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雇用</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B</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 実質</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成長率</a:t>
                      </a:r>
                      <a:br>
                        <a:rPr lang="zh-TW" altLang="en-US" sz="105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 雇用率</a:t>
                      </a:r>
                      <a:endParaRPr lang="zh-TW"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若者</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の失業は、国際的</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に大きな問題</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。大阪の失業率は改善傾向にあるが、他</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の自治体</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に</a:t>
                      </a:r>
                      <a:r>
                        <a:rPr lang="ja-JP" altLang="en-US" sz="1050" b="0" i="0" u="none" strike="noStrike" smtClean="0">
                          <a:solidFill>
                            <a:srgbClr val="000000"/>
                          </a:solidFill>
                          <a:effectLst/>
                          <a:latin typeface="Meiryo UI" panose="020B0604030504040204" pitchFamily="50" charset="-128"/>
                          <a:ea typeface="Meiryo UI" panose="020B0604030504040204" pitchFamily="50" charset="-128"/>
                        </a:rPr>
                        <a:t>比べ、高い</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ことをどこまで課題と捉える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か、府民の感覚と齟齬がないよう注意し、引き続き、継続して取組みを進めるべき。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471667422"/>
                  </a:ext>
                </a:extLst>
              </a:tr>
              <a:tr h="316421">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人口</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あたり県内</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総生産</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失業率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481752"/>
                  </a:ext>
                </a:extLst>
              </a:tr>
              <a:tr h="316421">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9</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インフラ、産業、イノベーション</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A</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貿易や輸送に係るインフラの質</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研究開発費</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イノベーション</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の</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創出は、他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のゴールの様々な</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要素に関連</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。例えば</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、「ゴール４教育</a:t>
                      </a:r>
                      <a:r>
                        <a:rPr lang="ja-JP" altLang="en-US" sz="1050" b="0" i="0" u="none" strike="noStrike" smtClean="0">
                          <a:solidFill>
                            <a:srgbClr val="000000"/>
                          </a:solidFill>
                          <a:effectLst/>
                          <a:latin typeface="Meiryo UI" panose="020B0604030504040204" pitchFamily="50" charset="-128"/>
                          <a:ea typeface="Meiryo UI" panose="020B0604030504040204" pitchFamily="50" charset="-128"/>
                        </a:rPr>
                        <a:t>」と関連</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を持たせるなど</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幅広い観点で、</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引き続き、継続して取組みを進めるべき。</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239522336"/>
                  </a:ext>
                </a:extLst>
              </a:tr>
              <a:tr h="316421">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製造業の</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CO2</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排出量</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県内総生産当たりの研究開発費</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4206182"/>
                  </a:ext>
                </a:extLst>
              </a:tr>
            </a:tbl>
          </a:graphicData>
        </a:graphic>
      </p:graphicFrame>
      <p:pic>
        <p:nvPicPr>
          <p:cNvPr id="42" name="図 41"/>
          <p:cNvPicPr>
            <a:picLocks noChangeAspect="1"/>
          </p:cNvPicPr>
          <p:nvPr/>
        </p:nvPicPr>
        <p:blipFill>
          <a:blip r:embed="rId2"/>
          <a:stretch>
            <a:fillRect/>
          </a:stretch>
        </p:blipFill>
        <p:spPr>
          <a:xfrm>
            <a:off x="4467496" y="71850"/>
            <a:ext cx="463983" cy="468000"/>
          </a:xfrm>
          <a:prstGeom prst="rect">
            <a:avLst/>
          </a:prstGeom>
        </p:spPr>
      </p:pic>
      <p:pic>
        <p:nvPicPr>
          <p:cNvPr id="43" name="図 42"/>
          <p:cNvPicPr>
            <a:picLocks noChangeAspect="1"/>
          </p:cNvPicPr>
          <p:nvPr/>
        </p:nvPicPr>
        <p:blipFill>
          <a:blip r:embed="rId3"/>
          <a:stretch>
            <a:fillRect/>
          </a:stretch>
        </p:blipFill>
        <p:spPr>
          <a:xfrm>
            <a:off x="4952998" y="71850"/>
            <a:ext cx="472069" cy="468000"/>
          </a:xfrm>
          <a:prstGeom prst="rect">
            <a:avLst/>
          </a:prstGeom>
        </p:spPr>
      </p:pic>
      <p:pic>
        <p:nvPicPr>
          <p:cNvPr id="44" name="図 43"/>
          <p:cNvPicPr>
            <a:picLocks noChangeAspect="1"/>
          </p:cNvPicPr>
          <p:nvPr/>
        </p:nvPicPr>
        <p:blipFill>
          <a:blip r:embed="rId4"/>
          <a:stretch>
            <a:fillRect/>
          </a:stretch>
        </p:blipFill>
        <p:spPr>
          <a:xfrm>
            <a:off x="5459016" y="71850"/>
            <a:ext cx="463970" cy="468000"/>
          </a:xfrm>
          <a:prstGeom prst="rect">
            <a:avLst/>
          </a:prstGeom>
        </p:spPr>
      </p:pic>
      <p:pic>
        <p:nvPicPr>
          <p:cNvPr id="45" name="図 44"/>
          <p:cNvPicPr>
            <a:picLocks noChangeAspect="1"/>
          </p:cNvPicPr>
          <p:nvPr/>
        </p:nvPicPr>
        <p:blipFill>
          <a:blip r:embed="rId5"/>
          <a:stretch>
            <a:fillRect/>
          </a:stretch>
        </p:blipFill>
        <p:spPr>
          <a:xfrm>
            <a:off x="5944506" y="71850"/>
            <a:ext cx="465985" cy="468000"/>
          </a:xfrm>
          <a:prstGeom prst="rect">
            <a:avLst/>
          </a:prstGeom>
        </p:spPr>
      </p:pic>
      <p:pic>
        <p:nvPicPr>
          <p:cNvPr id="46" name="図 45"/>
          <p:cNvPicPr>
            <a:picLocks noChangeAspect="1"/>
          </p:cNvPicPr>
          <p:nvPr/>
        </p:nvPicPr>
        <p:blipFill>
          <a:blip r:embed="rId6"/>
          <a:stretch>
            <a:fillRect/>
          </a:stretch>
        </p:blipFill>
        <p:spPr>
          <a:xfrm>
            <a:off x="6440349" y="71850"/>
            <a:ext cx="468000" cy="468000"/>
          </a:xfrm>
          <a:prstGeom prst="rect">
            <a:avLst/>
          </a:prstGeom>
        </p:spPr>
      </p:pic>
      <p:pic>
        <p:nvPicPr>
          <p:cNvPr id="47" name="図 46"/>
          <p:cNvPicPr>
            <a:picLocks noChangeAspect="1"/>
          </p:cNvPicPr>
          <p:nvPr/>
        </p:nvPicPr>
        <p:blipFill>
          <a:blip r:embed="rId7"/>
          <a:stretch>
            <a:fillRect/>
          </a:stretch>
        </p:blipFill>
        <p:spPr>
          <a:xfrm>
            <a:off x="6964493" y="53850"/>
            <a:ext cx="468000" cy="468000"/>
          </a:xfrm>
          <a:prstGeom prst="rect">
            <a:avLst/>
          </a:prstGeom>
        </p:spPr>
      </p:pic>
      <p:pic>
        <p:nvPicPr>
          <p:cNvPr id="48" name="図 47"/>
          <p:cNvPicPr>
            <a:picLocks noChangeAspect="1"/>
          </p:cNvPicPr>
          <p:nvPr/>
        </p:nvPicPr>
        <p:blipFill>
          <a:blip r:embed="rId8"/>
          <a:stretch>
            <a:fillRect/>
          </a:stretch>
        </p:blipFill>
        <p:spPr>
          <a:xfrm>
            <a:off x="7460802" y="68138"/>
            <a:ext cx="465985" cy="468000"/>
          </a:xfrm>
          <a:prstGeom prst="rect">
            <a:avLst/>
          </a:prstGeom>
        </p:spPr>
      </p:pic>
      <p:pic>
        <p:nvPicPr>
          <p:cNvPr id="49" name="図 48"/>
          <p:cNvPicPr>
            <a:picLocks noChangeAspect="1"/>
          </p:cNvPicPr>
          <p:nvPr/>
        </p:nvPicPr>
        <p:blipFill>
          <a:blip r:embed="rId9"/>
          <a:stretch>
            <a:fillRect/>
          </a:stretch>
        </p:blipFill>
        <p:spPr>
          <a:xfrm>
            <a:off x="7939785" y="57077"/>
            <a:ext cx="478205" cy="468000"/>
          </a:xfrm>
          <a:prstGeom prst="rect">
            <a:avLst/>
          </a:prstGeom>
        </p:spPr>
      </p:pic>
      <p:pic>
        <p:nvPicPr>
          <p:cNvPr id="50" name="図 49"/>
          <p:cNvPicPr>
            <a:picLocks noChangeAspect="1"/>
          </p:cNvPicPr>
          <p:nvPr/>
        </p:nvPicPr>
        <p:blipFill>
          <a:blip r:embed="rId10"/>
          <a:stretch>
            <a:fillRect/>
          </a:stretch>
        </p:blipFill>
        <p:spPr>
          <a:xfrm>
            <a:off x="8449424" y="68138"/>
            <a:ext cx="463983" cy="468000"/>
          </a:xfrm>
          <a:prstGeom prst="rect">
            <a:avLst/>
          </a:prstGeom>
        </p:spPr>
      </p:pic>
      <p:sp>
        <p:nvSpPr>
          <p:cNvPr id="6" name="スライド番号プレースホルダー 5"/>
          <p:cNvSpPr>
            <a:spLocks noGrp="1"/>
          </p:cNvSpPr>
          <p:nvPr>
            <p:ph type="sldNum" sz="quarter" idx="12"/>
          </p:nvPr>
        </p:nvSpPr>
        <p:spPr>
          <a:xfrm>
            <a:off x="9094427" y="114714"/>
            <a:ext cx="682898" cy="360000"/>
          </a:xfrm>
        </p:spPr>
        <p:txBody>
          <a:bodyPr/>
          <a:lstStyle/>
          <a:p>
            <a:fld id="{E61EF540-5CB6-483A-A4DA-F9E60F8B4EFB}" type="slidenum">
              <a:rPr kumimoji="1" lang="ja-JP" altLang="en-US" smtClean="0"/>
              <a:pPr/>
              <a:t>18</a:t>
            </a:fld>
            <a:endParaRPr kumimoji="1" lang="ja-JP" altLang="en-US" dirty="0"/>
          </a:p>
        </p:txBody>
      </p:sp>
    </p:spTree>
    <p:extLst>
      <p:ext uri="{BB962C8B-B14F-4D97-AF65-F5344CB8AC3E}">
        <p14:creationId xmlns:p14="http://schemas.microsoft.com/office/powerpoint/2010/main" val="2791094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197712"/>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　</a:t>
            </a:r>
            <a:r>
              <a:rPr kumimoji="1" lang="en-US" altLang="ja-JP" b="1" dirty="0" smtClean="0">
                <a:latin typeface="Meiryo UI" panose="020B0604030504040204" pitchFamily="50" charset="-128"/>
                <a:ea typeface="Meiryo UI" panose="020B0604030504040204" pitchFamily="50" charset="-128"/>
              </a:rPr>
              <a:t>SDGs17</a:t>
            </a:r>
            <a:r>
              <a:rPr kumimoji="1" lang="ja-JP" altLang="en-US" b="1" dirty="0">
                <a:latin typeface="Meiryo UI" panose="020B0604030504040204" pitchFamily="50" charset="-128"/>
                <a:ea typeface="Meiryo UI" panose="020B0604030504040204" pitchFamily="50" charset="-128"/>
              </a:rPr>
              <a:t>ゴールの</a:t>
            </a:r>
            <a:r>
              <a:rPr kumimoji="1" lang="ja-JP" altLang="en-US" b="1" dirty="0" smtClean="0">
                <a:latin typeface="Meiryo UI" panose="020B0604030504040204" pitchFamily="50" charset="-128"/>
                <a:ea typeface="Meiryo UI" panose="020B0604030504040204" pitchFamily="50" charset="-128"/>
              </a:rPr>
              <a:t>分析　（ゴール</a:t>
            </a:r>
            <a:r>
              <a:rPr kumimoji="1" lang="en-US" altLang="ja-JP" b="1" dirty="0" smtClean="0">
                <a:latin typeface="Meiryo UI" panose="020B0604030504040204" pitchFamily="50" charset="-128"/>
                <a:ea typeface="Meiryo UI" panose="020B0604030504040204" pitchFamily="50" charset="-128"/>
              </a:rPr>
              <a:t>10</a:t>
            </a:r>
            <a:r>
              <a:rPr kumimoji="1" lang="ja-JP" altLang="en-US" b="1" dirty="0" smtClean="0">
                <a:latin typeface="Meiryo UI" panose="020B0604030504040204" pitchFamily="50" charset="-128"/>
                <a:ea typeface="Meiryo UI" panose="020B0604030504040204" pitchFamily="50" charset="-128"/>
              </a:rPr>
              <a:t>～</a:t>
            </a:r>
            <a:r>
              <a:rPr kumimoji="1" lang="en-US" altLang="ja-JP" b="1" dirty="0" smtClean="0">
                <a:latin typeface="Meiryo UI" panose="020B0604030504040204" pitchFamily="50" charset="-128"/>
                <a:ea typeface="Meiryo UI" panose="020B0604030504040204" pitchFamily="50" charset="-128"/>
              </a:rPr>
              <a:t>17</a:t>
            </a:r>
            <a:r>
              <a:rPr kumimoji="1" lang="ja-JP" altLang="en-US" b="1" dirty="0">
                <a:latin typeface="Meiryo UI" panose="020B0604030504040204" pitchFamily="50" charset="-128"/>
                <a:ea typeface="Meiryo UI" panose="020B0604030504040204" pitchFamily="50" charset="-128"/>
              </a:rPr>
              <a:t>）</a:t>
            </a:r>
            <a:endParaRPr kumimoji="1" lang="en-US" altLang="ja-JP" b="1" dirty="0" smtClean="0">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3965649831"/>
              </p:ext>
            </p:extLst>
          </p:nvPr>
        </p:nvGraphicFramePr>
        <p:xfrm>
          <a:off x="128674" y="828207"/>
          <a:ext cx="9729391" cy="5956020"/>
        </p:xfrm>
        <a:graphic>
          <a:graphicData uri="http://schemas.openxmlformats.org/drawingml/2006/table">
            <a:tbl>
              <a:tblPr>
                <a:tableStyleId>{5C22544A-7EE6-4342-B048-85BDC9FD1C3A}</a:tableStyleId>
              </a:tblPr>
              <a:tblGrid>
                <a:gridCol w="900000">
                  <a:extLst>
                    <a:ext uri="{9D8B030D-6E8A-4147-A177-3AD203B41FA5}">
                      <a16:colId xmlns:a16="http://schemas.microsoft.com/office/drawing/2014/main" val="3248283587"/>
                    </a:ext>
                  </a:extLst>
                </a:gridCol>
                <a:gridCol w="756000">
                  <a:extLst>
                    <a:ext uri="{9D8B030D-6E8A-4147-A177-3AD203B41FA5}">
                      <a16:colId xmlns:a16="http://schemas.microsoft.com/office/drawing/2014/main" val="3535620066"/>
                    </a:ext>
                  </a:extLst>
                </a:gridCol>
                <a:gridCol w="365985">
                  <a:extLst>
                    <a:ext uri="{9D8B030D-6E8A-4147-A177-3AD203B41FA5}">
                      <a16:colId xmlns:a16="http://schemas.microsoft.com/office/drawing/2014/main" val="785061284"/>
                    </a:ext>
                  </a:extLst>
                </a:gridCol>
                <a:gridCol w="3027406">
                  <a:extLst>
                    <a:ext uri="{9D8B030D-6E8A-4147-A177-3AD203B41FA5}">
                      <a16:colId xmlns:a16="http://schemas.microsoft.com/office/drawing/2014/main" val="3952298344"/>
                    </a:ext>
                  </a:extLst>
                </a:gridCol>
                <a:gridCol w="4680000">
                  <a:extLst>
                    <a:ext uri="{9D8B030D-6E8A-4147-A177-3AD203B41FA5}">
                      <a16:colId xmlns:a16="http://schemas.microsoft.com/office/drawing/2014/main" val="54579614"/>
                    </a:ext>
                  </a:extLst>
                </a:gridCol>
              </a:tblGrid>
              <a:tr h="180000">
                <a:tc>
                  <a:txBody>
                    <a:bodyPr/>
                    <a:lstStyle/>
                    <a:p>
                      <a:pPr algn="ctr" fontAlgn="ctr">
                        <a:lnSpc>
                          <a:spcPct val="100000"/>
                        </a:lnSpc>
                        <a:spcBef>
                          <a:spcPts val="0"/>
                        </a:spcBef>
                      </a:pPr>
                      <a:r>
                        <a:rPr lang="ja-JP" altLang="en-US" sz="1100" b="1" u="none" strike="noStrike" dirty="0">
                          <a:effectLst/>
                          <a:latin typeface="Meiryo UI" panose="020B0604030504040204" pitchFamily="50" charset="-128"/>
                          <a:ea typeface="Meiryo UI" panose="020B0604030504040204" pitchFamily="50" charset="-128"/>
                        </a:rPr>
                        <a:t>ゴール</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lnL w="19050" cap="flat" cmpd="sng" algn="ctr">
                      <a:solidFill>
                        <a:schemeClr val="tx1">
                          <a:lumMod val="50000"/>
                          <a:lumOff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a:effectLst/>
                          <a:latin typeface="Meiryo UI" panose="020B0604030504040204" pitchFamily="50" charset="-128"/>
                          <a:ea typeface="Meiryo UI" panose="020B0604030504040204" pitchFamily="50" charset="-128"/>
                        </a:rPr>
                        <a:t>類型</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smtClean="0">
                          <a:effectLst/>
                          <a:latin typeface="Meiryo UI" panose="020B0604030504040204" pitchFamily="50" charset="-128"/>
                          <a:ea typeface="Meiryo UI" panose="020B0604030504040204" pitchFamily="50" charset="-128"/>
                        </a:rPr>
                        <a:t>全体</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a:effectLst/>
                          <a:latin typeface="Meiryo UI" panose="020B0604030504040204" pitchFamily="50" charset="-128"/>
                          <a:ea typeface="Meiryo UI" panose="020B0604030504040204" pitchFamily="50" charset="-128"/>
                        </a:rPr>
                        <a:t>主な指標</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18000" marB="1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a:effectLst/>
                          <a:latin typeface="Meiryo UI" panose="020B0604030504040204" pitchFamily="50" charset="-128"/>
                          <a:ea typeface="Meiryo UI" panose="020B0604030504040204" pitchFamily="50" charset="-128"/>
                        </a:rPr>
                        <a:t>有識者の主な意見</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lnL w="12700" cap="flat" cmpd="sng" algn="ctr">
                      <a:solidFill>
                        <a:schemeClr val="bg1">
                          <a:lumMod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2642026058"/>
                  </a:ext>
                </a:extLst>
              </a:tr>
              <a:tr h="360000">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10</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不平等</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ジニ</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係数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高齢者の貧困率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1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個別</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指標が少ないことに留意が</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必要</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だが、引き続き、継続して取組みを進めるべき。</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marL="80963" indent="-71438" algn="l" fontAlgn="ctr">
                        <a:lnSpc>
                          <a:spcPts val="11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不平等</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は他のゴールでも生じる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。都市</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と農村、職業間格差など、他のゴールで生じる不平等</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にも留意し</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、課題として取組みを進めていくべき。</a:t>
                      </a: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4093770353"/>
                  </a:ext>
                </a:extLst>
              </a:tr>
              <a:tr h="360000">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200"/>
                        </a:lnSpc>
                        <a:spcBef>
                          <a:spcPts val="0"/>
                        </a:spcBef>
                      </a:pP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 相対的</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貧困世帯割合</a:t>
                      </a:r>
                      <a:br>
                        <a:rPr lang="zh-TW" altLang="en-US" sz="105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労働生産性</a:t>
                      </a:r>
                      <a:endParaRPr lang="zh-TW"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6660564"/>
                  </a:ext>
                </a:extLst>
              </a:tr>
              <a:tr h="360000">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11</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持続可能</a:t>
                      </a:r>
                      <a:endPar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endParaRP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都市</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可処分</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所得の</a:t>
                      </a:r>
                      <a:r>
                        <a:rPr lang="en-US" altLang="ja-JP" sz="1050" b="0" i="0" u="none" strike="noStrike" spc="-150" dirty="0">
                          <a:solidFill>
                            <a:srgbClr val="000000"/>
                          </a:solidFill>
                          <a:effectLst/>
                          <a:latin typeface="Meiryo UI" panose="020B0604030504040204" pitchFamily="50" charset="-128"/>
                          <a:ea typeface="Meiryo UI" panose="020B0604030504040204" pitchFamily="50" charset="-128"/>
                        </a:rPr>
                        <a:t>40</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％以上</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の家賃</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を支払っている人の割合</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公共</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交通機関の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満足度</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1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の全てのゴールを包摂</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する、自治体としてはずせないゴール</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として、引き続き、継続して取組みを進めるべき。</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marL="80963" indent="-71438" algn="l" fontAlgn="ctr">
                        <a:lnSpc>
                          <a:spcPts val="1100"/>
                        </a:lnSpc>
                        <a:spcBef>
                          <a:spcPts val="200"/>
                        </a:spcBef>
                        <a:spcAft>
                          <a:spcPts val="0"/>
                        </a:spcAft>
                        <a:buFont typeface="Wingdings" panose="05000000000000000000" pitchFamily="2" charset="2"/>
                        <a:buChar char="Ø"/>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個別</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指標のうち、災害対応に関する指標だけは、厳しい評価でないことをもって</a:t>
                      </a:r>
                      <a:r>
                        <a:rPr lang="ja-JP" altLang="en-US" sz="1050" b="0" i="0" u="none" strike="noStrike" dirty="0" err="1">
                          <a:solidFill>
                            <a:srgbClr val="000000"/>
                          </a:solidFill>
                          <a:effectLst/>
                          <a:latin typeface="Meiryo UI" panose="020B0604030504040204" pitchFamily="50" charset="-128"/>
                          <a:ea typeface="Meiryo UI" panose="020B0604030504040204" pitchFamily="50" charset="-128"/>
                        </a:rPr>
                        <a:t>良し</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とすべきでない</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。防災や強靭なまちづくりは、外せない視点</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440249867"/>
                  </a:ext>
                </a:extLst>
              </a:tr>
              <a:tr h="360000">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市街化調整区域面積割合</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人口</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当たり公園面積</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5145742"/>
                  </a:ext>
                </a:extLst>
              </a:tr>
              <a:tr h="360000">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12</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持続可能な</a:t>
                      </a:r>
                      <a:endPar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endParaRP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生産と消費</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D</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電子</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廃棄物の発生量</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ＳＯ２排出量</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100"/>
                        </a:lnSpc>
                        <a:spcBef>
                          <a:spcPts val="200"/>
                        </a:spcBef>
                        <a:spcAft>
                          <a:spcPts val="0"/>
                        </a:spcAft>
                        <a:buFont typeface="Wingdings" panose="05000000000000000000" pitchFamily="2" charset="2"/>
                        <a:buChar char="Ø"/>
                      </a:pPr>
                      <a:r>
                        <a:rPr lang="ja-JP" altLang="en-US" sz="1050" b="1" u="none" strike="noStrike" dirty="0" smtClean="0">
                          <a:effectLst/>
                          <a:latin typeface="Meiryo UI" panose="020B0604030504040204" pitchFamily="50" charset="-128"/>
                          <a:ea typeface="Meiryo UI" panose="020B0604030504040204" pitchFamily="50" charset="-128"/>
                        </a:rPr>
                        <a:t>今後、特に注力して取組みを進めるべき。</a:t>
                      </a:r>
                      <a:endParaRPr lang="en-US" altLang="ja-JP" sz="1050" u="none" strike="noStrike" dirty="0" smtClean="0">
                        <a:effectLst/>
                        <a:latin typeface="Meiryo UI" panose="020B0604030504040204" pitchFamily="50" charset="-128"/>
                        <a:ea typeface="Meiryo UI" panose="020B0604030504040204" pitchFamily="50" charset="-128"/>
                      </a:endParaRPr>
                    </a:p>
                    <a:p>
                      <a:pPr marL="80963" indent="-71438" algn="l" fontAlgn="ctr">
                        <a:lnSpc>
                          <a:spcPts val="1100"/>
                        </a:lnSpc>
                        <a:spcBef>
                          <a:spcPts val="200"/>
                        </a:spcBef>
                        <a:spcAft>
                          <a:spcPts val="0"/>
                        </a:spcAft>
                        <a:buFont typeface="Wingdings" panose="05000000000000000000" pitchFamily="2" charset="2"/>
                        <a:buChar char="Ø"/>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持続</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可能な社会の構築のために重要な</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ゴール。府民の関わりが深く、</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途上</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国</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が強く先進国</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に期待しているゴール</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でもある。</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296027267"/>
                  </a:ext>
                </a:extLst>
              </a:tr>
              <a:tr h="360000">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有機</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廃棄物割合</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リサイクル率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9554226"/>
                  </a:ext>
                </a:extLst>
              </a:tr>
              <a:tr h="360000">
                <a:tc rowSpan="2">
                  <a:txBody>
                    <a:bodyPr/>
                    <a:lstStyle/>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13</a:t>
                      </a:r>
                    </a:p>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気候変動</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D</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人当たり</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エネルギー関連ＣＯ２</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排出量</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化石</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燃料排出に含まれるＣＯ２排出量</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100"/>
                        </a:lnSpc>
                        <a:spcBef>
                          <a:spcPts val="200"/>
                        </a:spcBef>
                        <a:spcAft>
                          <a:spcPts val="0"/>
                        </a:spcAft>
                        <a:buFont typeface="Wingdings" panose="05000000000000000000" pitchFamily="2" charset="2"/>
                        <a:buChar char="Ø"/>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気候</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変動に伴う災害対応の視点は</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重要。</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ゴール</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11</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に集約して考えるなど、災害</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対応</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を課題</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と</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してしっかり位置づけ、</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引き続き、継続して取組みを進めるべき。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446402838"/>
                  </a:ext>
                </a:extLst>
              </a:tr>
              <a:tr h="360000">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A</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災害等の自然外因による死亡割合</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温暖化</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防止対策地方実行計画に</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おける緩和策定</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有無</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1896617"/>
                  </a:ext>
                </a:extLst>
              </a:tr>
              <a:tr h="360000">
                <a:tc rowSpan="2">
                  <a:txBody>
                    <a:bodyPr/>
                    <a:lstStyle/>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14</a:t>
                      </a:r>
                    </a:p>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海洋資源</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海洋</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衛生指標（きれいな水指数）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ＥＥＺ</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で過剰利用されたもしくは崩壊</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した海洋</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資源</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割合</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1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廃</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プラスチックの削減は</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G20</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大阪サミットのレガシー</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ゴール</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（つくる責任、つかう責任）」に集約して考える</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など、外せない視点。</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marL="80963" indent="-71438" algn="l" fontAlgn="ctr">
                        <a:lnSpc>
                          <a:spcPts val="1100"/>
                        </a:lnSpc>
                        <a:spcBef>
                          <a:spcPts val="200"/>
                        </a:spcBef>
                        <a:spcAft>
                          <a:spcPts val="0"/>
                        </a:spcAft>
                        <a:buFont typeface="Wingdings" panose="05000000000000000000" pitchFamily="2" charset="2"/>
                        <a:buChar char="Ø"/>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個別指標は、都市部では劇的に改善が難しいものとなっているが、引き続き、継続して取組みを進めるべき。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863460365"/>
                  </a:ext>
                </a:extLst>
              </a:tr>
              <a:tr h="360000">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marL="0" marR="0" lvl="0" indent="0" algn="l" defTabSz="914400" rtl="0" eaLnBrk="1" fontAlgn="t" latinLnBrk="0" hangingPunct="1">
                        <a:lnSpc>
                          <a:spcPts val="12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（「水産業産出額」などの水産関連指標）</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6304143"/>
                  </a:ext>
                </a:extLst>
              </a:tr>
              <a:tr h="360000">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15</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陸上資源</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絶滅危惧種の生存指数</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輸入</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による生物多様性の脅威</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にさらされて</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いる生物数</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100"/>
                        </a:lnSpc>
                        <a:spcBef>
                          <a:spcPts val="200"/>
                        </a:spcBef>
                        <a:spcAft>
                          <a:spcPts val="0"/>
                        </a:spcAft>
                        <a:buFont typeface="Wingdings" panose="05000000000000000000" pitchFamily="2" charset="2"/>
                        <a:buChar char="Ø"/>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個別指標は、都市部</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では</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劇的に改善</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が</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難しいものとなっているが、引き続き、継続して取組みを進めるべき。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987615173"/>
                  </a:ext>
                </a:extLst>
              </a:tr>
              <a:tr h="360000">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200"/>
                        </a:lnSpc>
                        <a:spcBef>
                          <a:spcPts val="0"/>
                        </a:spcBef>
                      </a:pP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 耕作放棄地面積割合</a:t>
                      </a:r>
                      <a:endPar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t">
                        <a:lnSpc>
                          <a:spcPts val="1200"/>
                        </a:lnSpc>
                        <a:spcBef>
                          <a:spcPts val="0"/>
                        </a:spcBef>
                      </a:pP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生物多様性地域戦略に基づく計画の策定有無</a:t>
                      </a:r>
                      <a:endParaRPr lang="zh-TW"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2228744"/>
                  </a:ext>
                </a:extLst>
              </a:tr>
              <a:tr h="360000">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16</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平和</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人口</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万人あたりの殺人</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児童</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労働に関わっている</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5-14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歳の子ども</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100"/>
                        </a:lnSpc>
                        <a:spcBef>
                          <a:spcPts val="200"/>
                        </a:spcBef>
                        <a:spcAft>
                          <a:spcPts val="0"/>
                        </a:spcAft>
                        <a:buFont typeface="Wingdings" panose="05000000000000000000" pitchFamily="2" charset="2"/>
                        <a:buChar char="Ø"/>
                      </a:pPr>
                      <a:r>
                        <a:rPr lang="ja-JP" altLang="en-US" sz="1050" b="1" u="none" strike="noStrike" dirty="0" smtClean="0">
                          <a:effectLst/>
                          <a:latin typeface="Meiryo UI" panose="020B0604030504040204" pitchFamily="50" charset="-128"/>
                          <a:ea typeface="Meiryo UI" panose="020B0604030504040204" pitchFamily="50" charset="-128"/>
                        </a:rPr>
                        <a:t>今後、特に注力して取組みを進めるべき。</a:t>
                      </a:r>
                      <a:endParaRPr lang="en-US" altLang="ja-JP" sz="1050" u="none" strike="noStrike" dirty="0" smtClean="0">
                        <a:effectLst/>
                        <a:latin typeface="Meiryo UI" panose="020B0604030504040204" pitchFamily="50" charset="-128"/>
                        <a:ea typeface="Meiryo UI" panose="020B0604030504040204" pitchFamily="50" charset="-128"/>
                      </a:endParaRPr>
                    </a:p>
                    <a:p>
                      <a:pPr marL="80963" marR="0" lvl="0" indent="-71438" algn="l" defTabSz="1280160" rtl="0" eaLnBrk="1" fontAlgn="ctr" latinLnBrk="0" hangingPunct="1">
                        <a:lnSpc>
                          <a:spcPts val="1100"/>
                        </a:lnSpc>
                        <a:spcBef>
                          <a:spcPts val="200"/>
                        </a:spcBef>
                        <a:spcAft>
                          <a:spcPts val="0"/>
                        </a:spcAft>
                        <a:buClrTx/>
                        <a:buSzTx/>
                        <a:buFont typeface="Wingdings" panose="05000000000000000000" pitchFamily="2" charset="2"/>
                        <a:buChar char="Ø"/>
                        <a:tabLst/>
                        <a:defRPr/>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個別</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指標の多くが</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厳しい評価となっていることについて</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、改善傾向にあるものについても、</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全国</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で相対的に悪いという事実</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は課題と</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して</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受け止めるべき</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15578244"/>
                  </a:ext>
                </a:extLst>
              </a:tr>
              <a:tr h="360000">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D</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人口あたりの刑法犯</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認知件数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歳未満あたりの児童虐待相談対応件数</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9154880"/>
                  </a:ext>
                </a:extLst>
              </a:tr>
              <a:tr h="360000">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17</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実施手段</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D</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政府</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開発援助を</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含む譲許的公的</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資金による援助</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金融秘密度指数（企業の透明性など）</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71438" marR="0" lvl="0" indent="-71438" algn="l" defTabSz="1280160" rtl="0" eaLnBrk="1" fontAlgn="ctr" latinLnBrk="0" hangingPunct="1">
                        <a:lnSpc>
                          <a:spcPts val="1100"/>
                        </a:lnSpc>
                        <a:spcBef>
                          <a:spcPts val="200"/>
                        </a:spcBef>
                        <a:spcAft>
                          <a:spcPts val="0"/>
                        </a:spcAft>
                        <a:buClrTx/>
                        <a:buSzTx/>
                        <a:buFont typeface="Wingdings" panose="05000000000000000000" pitchFamily="2" charset="2"/>
                        <a:buChar char="Ø"/>
                        <a:tabLst/>
                        <a:defRPr/>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この</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ゴールは、世代や性別を超えた取組みを広げるという</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SDGs</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の理念</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とも</a:t>
                      </a:r>
                      <a:endPar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endParaRPr>
                    </a:p>
                    <a:p>
                      <a:pPr marL="0" marR="0" lvl="0" indent="0" algn="l" defTabSz="1280160" rtl="0" eaLnBrk="1" fontAlgn="ctr" latinLnBrk="0" hangingPunct="1">
                        <a:lnSpc>
                          <a:spcPts val="1100"/>
                        </a:lnSpc>
                        <a:spcBef>
                          <a:spcPts val="200"/>
                        </a:spcBef>
                        <a:spcAft>
                          <a:spcPts val="0"/>
                        </a:spcAft>
                        <a:buClrTx/>
                        <a:buSzTx/>
                        <a:buFont typeface="Wingdings" panose="05000000000000000000" pitchFamily="2" charset="2"/>
                        <a:buNone/>
                        <a:tabLst/>
                        <a:defRPr/>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　深く関わっており、</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引き続き、継続して取組みを進めるべき。</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marL="71438" marR="0" lvl="0" indent="-71438" algn="l" defTabSz="1280160" rtl="0" eaLnBrk="1" fontAlgn="ctr" latinLnBrk="0" hangingPunct="1">
                        <a:lnSpc>
                          <a:spcPts val="1100"/>
                        </a:lnSpc>
                        <a:spcBef>
                          <a:spcPts val="200"/>
                        </a:spcBef>
                        <a:spcAft>
                          <a:spcPts val="0"/>
                        </a:spcAft>
                        <a:buClrTx/>
                        <a:buSzTx/>
                        <a:buFont typeface="Wingdings" panose="05000000000000000000" pitchFamily="2" charset="2"/>
                        <a:buChar char="Ø"/>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今後、個別指標が充実し、課題が明らか</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となった場合には</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marL="0" marR="0" lvl="0" indent="0" algn="l" defTabSz="1280160" rtl="0" eaLnBrk="1" fontAlgn="ctr" latinLnBrk="0" hangingPunct="1">
                        <a:lnSpc>
                          <a:spcPts val="1100"/>
                        </a:lnSpc>
                        <a:spcBef>
                          <a:spcPts val="200"/>
                        </a:spcBef>
                        <a:spcAft>
                          <a:spcPts val="0"/>
                        </a:spcAft>
                        <a:buClrTx/>
                        <a:buSzTx/>
                        <a:buFont typeface="Wingdings" panose="05000000000000000000" pitchFamily="2" charset="2"/>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注力</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して</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取組むことが</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求められる。</a:t>
                      </a: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761790604"/>
                  </a:ext>
                </a:extLst>
              </a:tr>
              <a:tr h="360000">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smtClean="0">
                          <a:solidFill>
                            <a:srgbClr val="000000"/>
                          </a:solidFill>
                          <a:effectLst/>
                          <a:latin typeface="Meiryo UI" panose="020B0604030504040204" pitchFamily="50" charset="-128"/>
                          <a:ea typeface="Meiryo UI" panose="020B0604030504040204" pitchFamily="50" charset="-128"/>
                        </a:rPr>
                        <a:t>A</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世帯</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あたりの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インターネットブロードバンド</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契約率</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インターネット</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普及率</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1120065"/>
                  </a:ext>
                </a:extLst>
              </a:tr>
            </a:tbl>
          </a:graphicData>
        </a:graphic>
      </p:graphicFrame>
      <p:pic>
        <p:nvPicPr>
          <p:cNvPr id="16" name="図 15"/>
          <p:cNvPicPr>
            <a:picLocks noChangeAspect="1"/>
          </p:cNvPicPr>
          <p:nvPr/>
        </p:nvPicPr>
        <p:blipFill>
          <a:blip r:embed="rId2"/>
          <a:stretch>
            <a:fillRect/>
          </a:stretch>
        </p:blipFill>
        <p:spPr>
          <a:xfrm>
            <a:off x="4761930" y="243793"/>
            <a:ext cx="470041" cy="468000"/>
          </a:xfrm>
          <a:prstGeom prst="rect">
            <a:avLst/>
          </a:prstGeom>
        </p:spPr>
      </p:pic>
      <p:pic>
        <p:nvPicPr>
          <p:cNvPr id="17" name="図 16"/>
          <p:cNvPicPr>
            <a:picLocks noChangeAspect="1"/>
          </p:cNvPicPr>
          <p:nvPr/>
        </p:nvPicPr>
        <p:blipFill>
          <a:blip r:embed="rId3"/>
          <a:stretch>
            <a:fillRect/>
          </a:stretch>
        </p:blipFill>
        <p:spPr>
          <a:xfrm>
            <a:off x="5261907" y="243793"/>
            <a:ext cx="453960" cy="468000"/>
          </a:xfrm>
          <a:prstGeom prst="rect">
            <a:avLst/>
          </a:prstGeom>
        </p:spPr>
      </p:pic>
      <p:pic>
        <p:nvPicPr>
          <p:cNvPr id="18" name="図 17"/>
          <p:cNvPicPr>
            <a:picLocks noChangeAspect="1"/>
          </p:cNvPicPr>
          <p:nvPr/>
        </p:nvPicPr>
        <p:blipFill>
          <a:blip r:embed="rId4"/>
          <a:stretch>
            <a:fillRect/>
          </a:stretch>
        </p:blipFill>
        <p:spPr>
          <a:xfrm>
            <a:off x="5761699" y="225027"/>
            <a:ext cx="468000" cy="468000"/>
          </a:xfrm>
          <a:prstGeom prst="rect">
            <a:avLst/>
          </a:prstGeom>
        </p:spPr>
      </p:pic>
      <p:pic>
        <p:nvPicPr>
          <p:cNvPr id="19" name="図 18"/>
          <p:cNvPicPr>
            <a:picLocks noChangeAspect="1"/>
          </p:cNvPicPr>
          <p:nvPr/>
        </p:nvPicPr>
        <p:blipFill>
          <a:blip r:embed="rId5"/>
          <a:stretch>
            <a:fillRect/>
          </a:stretch>
        </p:blipFill>
        <p:spPr>
          <a:xfrm>
            <a:off x="7302991" y="248482"/>
            <a:ext cx="463983" cy="468000"/>
          </a:xfrm>
          <a:prstGeom prst="rect">
            <a:avLst/>
          </a:prstGeom>
        </p:spPr>
      </p:pic>
      <p:pic>
        <p:nvPicPr>
          <p:cNvPr id="20" name="図 19"/>
          <p:cNvPicPr>
            <a:picLocks noChangeAspect="1"/>
          </p:cNvPicPr>
          <p:nvPr/>
        </p:nvPicPr>
        <p:blipFill>
          <a:blip r:embed="rId6"/>
          <a:stretch>
            <a:fillRect/>
          </a:stretch>
        </p:blipFill>
        <p:spPr>
          <a:xfrm>
            <a:off x="6775323" y="227035"/>
            <a:ext cx="465985" cy="468000"/>
          </a:xfrm>
          <a:prstGeom prst="rect">
            <a:avLst/>
          </a:prstGeom>
        </p:spPr>
      </p:pic>
      <p:pic>
        <p:nvPicPr>
          <p:cNvPr id="21" name="図 20"/>
          <p:cNvPicPr>
            <a:picLocks noChangeAspect="1"/>
          </p:cNvPicPr>
          <p:nvPr/>
        </p:nvPicPr>
        <p:blipFill>
          <a:blip r:embed="rId7"/>
          <a:stretch>
            <a:fillRect/>
          </a:stretch>
        </p:blipFill>
        <p:spPr>
          <a:xfrm>
            <a:off x="7819427" y="260200"/>
            <a:ext cx="463983" cy="468000"/>
          </a:xfrm>
          <a:prstGeom prst="rect">
            <a:avLst/>
          </a:prstGeom>
        </p:spPr>
      </p:pic>
      <p:pic>
        <p:nvPicPr>
          <p:cNvPr id="22" name="図 21"/>
          <p:cNvPicPr>
            <a:picLocks noChangeAspect="1"/>
          </p:cNvPicPr>
          <p:nvPr/>
        </p:nvPicPr>
        <p:blipFill>
          <a:blip r:embed="rId8"/>
          <a:stretch>
            <a:fillRect/>
          </a:stretch>
        </p:blipFill>
        <p:spPr>
          <a:xfrm>
            <a:off x="8321575" y="262288"/>
            <a:ext cx="461942" cy="468000"/>
          </a:xfrm>
          <a:prstGeom prst="rect">
            <a:avLst/>
          </a:prstGeom>
        </p:spPr>
      </p:pic>
      <p:pic>
        <p:nvPicPr>
          <p:cNvPr id="23" name="図 22"/>
          <p:cNvPicPr>
            <a:picLocks noChangeAspect="1"/>
          </p:cNvPicPr>
          <p:nvPr/>
        </p:nvPicPr>
        <p:blipFill>
          <a:blip r:embed="rId9"/>
          <a:stretch>
            <a:fillRect/>
          </a:stretch>
        </p:blipFill>
        <p:spPr>
          <a:xfrm>
            <a:off x="6265667" y="225027"/>
            <a:ext cx="463983" cy="468000"/>
          </a:xfrm>
          <a:prstGeom prst="rect">
            <a:avLst/>
          </a:prstGeom>
        </p:spPr>
      </p:pic>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19</a:t>
            </a:fld>
            <a:endParaRPr kumimoji="1" lang="ja-JP" altLang="en-US" dirty="0"/>
          </a:p>
        </p:txBody>
      </p:sp>
    </p:spTree>
    <p:extLst>
      <p:ext uri="{BB962C8B-B14F-4D97-AF65-F5344CB8AC3E}">
        <p14:creationId xmlns:p14="http://schemas.microsoft.com/office/powerpoint/2010/main" val="2726612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87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0"/>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　重点ゴール、優先課題の整理イメージ</a:t>
            </a:r>
            <a:endParaRPr kumimoji="1" lang="en-US" altLang="ja-JP" b="1" dirty="0" smtClean="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20</a:t>
            </a:fld>
            <a:endParaRPr kumimoji="1" lang="ja-JP" altLang="en-US" dirty="0"/>
          </a:p>
        </p:txBody>
      </p:sp>
      <p:sp>
        <p:nvSpPr>
          <p:cNvPr id="11" name="テキスト ボックス 10"/>
          <p:cNvSpPr txBox="1"/>
          <p:nvPr/>
        </p:nvSpPr>
        <p:spPr>
          <a:xfrm>
            <a:off x="240748" y="788230"/>
            <a:ext cx="9546190" cy="1069923"/>
          </a:xfrm>
          <a:prstGeom prst="roundRect">
            <a:avLst>
              <a:gd name="adj" fmla="val 13202"/>
            </a:avLst>
          </a:prstGeom>
          <a:solidFill>
            <a:schemeClr val="bg1"/>
          </a:solidFill>
          <a:ln w="22225" cmpd="sng">
            <a:solidFill>
              <a:schemeClr val="accent6">
                <a:lumMod val="60000"/>
                <a:lumOff val="40000"/>
              </a:schemeClr>
            </a:solidFill>
            <a:prstDash val="solid"/>
          </a:ln>
        </p:spPr>
        <p:txBody>
          <a:bodyPr wrap="square" lIns="72000" tIns="108000" rtlCol="0" anchor="t" anchorCtr="0">
            <a:noAutofit/>
          </a:bodyPr>
          <a:lstStyle/>
          <a:p>
            <a:pPr marL="85725" indent="-85725">
              <a:spcBef>
                <a:spcPts val="300"/>
              </a:spcBef>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〇府民</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から見て、わかりやすく、届きやすいものとなるよう、</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柱となるテーマに関わるゴールを中心に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の「持続可能な開発の３側面（</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経済、社会、環境</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を踏まえ</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、それぞれの取組み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関連性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を持ち、</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ストーリー</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としてつながり、広がっていくイメージで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整理。</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 name="グループ化 12"/>
          <p:cNvGrpSpPr/>
          <p:nvPr/>
        </p:nvGrpSpPr>
        <p:grpSpPr>
          <a:xfrm>
            <a:off x="1110184" y="3159374"/>
            <a:ext cx="1637773" cy="1795892"/>
            <a:chOff x="2832100" y="1350118"/>
            <a:chExt cx="2540000" cy="2739282"/>
          </a:xfrm>
          <a:pattFill prst="pct20">
            <a:fgClr>
              <a:schemeClr val="tx1">
                <a:lumMod val="50000"/>
                <a:lumOff val="50000"/>
              </a:schemeClr>
            </a:fgClr>
            <a:bgClr>
              <a:schemeClr val="bg1"/>
            </a:bgClr>
          </a:pattFill>
        </p:grpSpPr>
        <p:sp>
          <p:nvSpPr>
            <p:cNvPr id="36" name="二等辺三角形 35"/>
            <p:cNvSpPr/>
            <p:nvPr/>
          </p:nvSpPr>
          <p:spPr>
            <a:xfrm>
              <a:off x="2832100" y="1350118"/>
              <a:ext cx="2540000" cy="2006600"/>
            </a:xfrm>
            <a:prstGeom prst="triangle">
              <a:avLst/>
            </a:prstGeom>
            <a:grp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ja-JP" altLang="en-US" sz="3231"/>
            </a:p>
          </p:txBody>
        </p:sp>
        <p:sp>
          <p:nvSpPr>
            <p:cNvPr id="37" name="二等辺三角形 36"/>
            <p:cNvSpPr/>
            <p:nvPr/>
          </p:nvSpPr>
          <p:spPr>
            <a:xfrm flipV="1">
              <a:off x="2832101" y="3416300"/>
              <a:ext cx="2515475" cy="673100"/>
            </a:xfrm>
            <a:prstGeom prst="triangle">
              <a:avLst/>
            </a:prstGeom>
            <a:grp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ja-JP" altLang="en-US" sz="3231"/>
            </a:p>
          </p:txBody>
        </p:sp>
      </p:grpSp>
      <p:grpSp>
        <p:nvGrpSpPr>
          <p:cNvPr id="14" name="グループ化 13"/>
          <p:cNvGrpSpPr/>
          <p:nvPr/>
        </p:nvGrpSpPr>
        <p:grpSpPr>
          <a:xfrm>
            <a:off x="291298" y="4300971"/>
            <a:ext cx="1677194" cy="1559244"/>
            <a:chOff x="1562100" y="3091404"/>
            <a:chExt cx="2601137" cy="2378324"/>
          </a:xfrm>
        </p:grpSpPr>
        <p:sp>
          <p:nvSpPr>
            <p:cNvPr id="34" name="二等辺三角形 33"/>
            <p:cNvSpPr/>
            <p:nvPr/>
          </p:nvSpPr>
          <p:spPr>
            <a:xfrm>
              <a:off x="1562100" y="3429000"/>
              <a:ext cx="2540000" cy="2006600"/>
            </a:xfrm>
            <a:prstGeom prst="triangle">
              <a:avLst/>
            </a:prstGeom>
            <a:pattFill prst="ltVert">
              <a:fgClr>
                <a:schemeClr val="accent2">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31"/>
            </a:p>
          </p:txBody>
        </p:sp>
        <p:sp>
          <p:nvSpPr>
            <p:cNvPr id="35" name="二等辺三角形 34"/>
            <p:cNvSpPr/>
            <p:nvPr/>
          </p:nvSpPr>
          <p:spPr>
            <a:xfrm rot="14280000" flipV="1">
              <a:off x="2603580" y="3910070"/>
              <a:ext cx="2378324" cy="740991"/>
            </a:xfrm>
            <a:prstGeom prst="triangle">
              <a:avLst/>
            </a:prstGeom>
            <a:pattFill prst="ltVert">
              <a:fgClr>
                <a:schemeClr val="accent2">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31"/>
            </a:p>
          </p:txBody>
        </p:sp>
      </p:grpSp>
      <p:sp>
        <p:nvSpPr>
          <p:cNvPr id="15" name="二等辺三角形 14"/>
          <p:cNvSpPr/>
          <p:nvPr/>
        </p:nvSpPr>
        <p:spPr>
          <a:xfrm rot="7320000" flipV="1">
            <a:off x="1383581" y="4857041"/>
            <a:ext cx="1497803" cy="44078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31"/>
          </a:p>
        </p:txBody>
      </p:sp>
      <p:grpSp>
        <p:nvGrpSpPr>
          <p:cNvPr id="16" name="グループ化 15"/>
          <p:cNvGrpSpPr/>
          <p:nvPr/>
        </p:nvGrpSpPr>
        <p:grpSpPr>
          <a:xfrm>
            <a:off x="1909898" y="4299440"/>
            <a:ext cx="1641135" cy="1538164"/>
            <a:chOff x="4072362" y="3089072"/>
            <a:chExt cx="2545214" cy="2346171"/>
          </a:xfrm>
          <a:pattFill prst="lgGrid">
            <a:fgClr>
              <a:schemeClr val="accent1"/>
            </a:fgClr>
            <a:bgClr>
              <a:schemeClr val="bg1"/>
            </a:bgClr>
          </a:pattFill>
        </p:grpSpPr>
        <p:sp>
          <p:nvSpPr>
            <p:cNvPr id="32" name="二等辺三角形 31"/>
            <p:cNvSpPr/>
            <p:nvPr/>
          </p:nvSpPr>
          <p:spPr>
            <a:xfrm>
              <a:off x="4077576" y="3428643"/>
              <a:ext cx="2540000" cy="2006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31"/>
            </a:p>
          </p:txBody>
        </p:sp>
        <p:sp>
          <p:nvSpPr>
            <p:cNvPr id="33" name="二等辺三角形 32"/>
            <p:cNvSpPr/>
            <p:nvPr/>
          </p:nvSpPr>
          <p:spPr>
            <a:xfrm rot="7320000" flipV="1">
              <a:off x="3271270" y="3890164"/>
              <a:ext cx="2322186" cy="7200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31"/>
            </a:p>
          </p:txBody>
        </p:sp>
      </p:grpSp>
      <p:sp>
        <p:nvSpPr>
          <p:cNvPr id="17" name="二等辺三角形 16"/>
          <p:cNvSpPr/>
          <p:nvPr/>
        </p:nvSpPr>
        <p:spPr>
          <a:xfrm>
            <a:off x="291298" y="3215086"/>
            <a:ext cx="3259734" cy="2616196"/>
          </a:xfrm>
          <a:prstGeom prst="triangl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31"/>
          </a:p>
        </p:txBody>
      </p:sp>
      <p:sp>
        <p:nvSpPr>
          <p:cNvPr id="18" name="正方形/長方形 17"/>
          <p:cNvSpPr/>
          <p:nvPr/>
        </p:nvSpPr>
        <p:spPr>
          <a:xfrm>
            <a:off x="1565189" y="2844279"/>
            <a:ext cx="753879" cy="43855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horz" wrap="none" rtlCol="0" anchor="t"/>
          <a:lstStyle/>
          <a:p>
            <a:pPr algn="ct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経済面</a:t>
            </a:r>
            <a:r>
              <a:rPr lang="en-US" altLang="ja-JP" sz="1600" b="1" dirty="0">
                <a:latin typeface="Meiryo UI" panose="020B0604030504040204" pitchFamily="50" charset="-128"/>
                <a:ea typeface="Meiryo UI" panose="020B0604030504040204" pitchFamily="50" charset="-128"/>
              </a:rPr>
              <a:t>】</a:t>
            </a:r>
          </a:p>
        </p:txBody>
      </p:sp>
      <p:sp>
        <p:nvSpPr>
          <p:cNvPr id="19" name="正方形/長方形 18"/>
          <p:cNvSpPr/>
          <p:nvPr/>
        </p:nvSpPr>
        <p:spPr>
          <a:xfrm>
            <a:off x="262200" y="5920060"/>
            <a:ext cx="743612" cy="58821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horz" wrap="none" rtlCol="0" anchor="t"/>
          <a:lstStyle/>
          <a:p>
            <a:pPr algn="ct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社会面</a:t>
            </a:r>
            <a:r>
              <a:rPr lang="en-US" altLang="ja-JP" sz="1600" b="1" dirty="0">
                <a:latin typeface="Meiryo UI" panose="020B0604030504040204" pitchFamily="50" charset="-128"/>
                <a:ea typeface="Meiryo UI" panose="020B0604030504040204" pitchFamily="50" charset="-128"/>
              </a:rPr>
              <a:t>】</a:t>
            </a:r>
          </a:p>
        </p:txBody>
      </p:sp>
      <p:sp>
        <p:nvSpPr>
          <p:cNvPr id="20" name="正方形/長方形 19"/>
          <p:cNvSpPr/>
          <p:nvPr/>
        </p:nvSpPr>
        <p:spPr>
          <a:xfrm>
            <a:off x="2510161" y="5897866"/>
            <a:ext cx="1386607" cy="6476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horz" wrap="none" rtlCol="0" anchor="t"/>
          <a:lstStyle/>
          <a:p>
            <a:pPr algn="ct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環境面</a:t>
            </a:r>
            <a:r>
              <a:rPr lang="en-US" altLang="ja-JP" sz="1600" b="1" dirty="0">
                <a:latin typeface="Meiryo UI" panose="020B0604030504040204" pitchFamily="50" charset="-128"/>
                <a:ea typeface="Meiryo UI" panose="020B0604030504040204" pitchFamily="50" charset="-128"/>
              </a:rPr>
              <a:t>】</a:t>
            </a:r>
          </a:p>
        </p:txBody>
      </p:sp>
      <p:sp>
        <p:nvSpPr>
          <p:cNvPr id="21" name="楕円 20"/>
          <p:cNvSpPr>
            <a:spLocks noChangeAspect="1"/>
          </p:cNvSpPr>
          <p:nvPr/>
        </p:nvSpPr>
        <p:spPr>
          <a:xfrm flipV="1">
            <a:off x="1458659" y="4382727"/>
            <a:ext cx="954877" cy="993522"/>
          </a:xfrm>
          <a:prstGeom prst="ellipse">
            <a:avLst/>
          </a:prstGeom>
          <a:solidFill>
            <a:schemeClr val="accent6">
              <a:lumMod val="40000"/>
              <a:lumOff val="6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3231"/>
          </a:p>
        </p:txBody>
      </p:sp>
      <p:pic>
        <p:nvPicPr>
          <p:cNvPr id="22" name="図 21"/>
          <p:cNvPicPr>
            <a:picLocks noChangeAspect="1"/>
          </p:cNvPicPr>
          <p:nvPr/>
        </p:nvPicPr>
        <p:blipFill>
          <a:blip r:embed="rId2"/>
          <a:stretch>
            <a:fillRect/>
          </a:stretch>
        </p:blipFill>
        <p:spPr>
          <a:xfrm>
            <a:off x="1761954" y="5379111"/>
            <a:ext cx="387535" cy="430724"/>
          </a:xfrm>
          <a:prstGeom prst="rect">
            <a:avLst/>
          </a:prstGeom>
        </p:spPr>
      </p:pic>
      <p:pic>
        <p:nvPicPr>
          <p:cNvPr id="23" name="図 22"/>
          <p:cNvPicPr>
            <a:picLocks noChangeAspect="1"/>
          </p:cNvPicPr>
          <p:nvPr/>
        </p:nvPicPr>
        <p:blipFill>
          <a:blip r:embed="rId3"/>
          <a:stretch>
            <a:fillRect/>
          </a:stretch>
        </p:blipFill>
        <p:spPr>
          <a:xfrm>
            <a:off x="2508756" y="5160887"/>
            <a:ext cx="390890" cy="430724"/>
          </a:xfrm>
          <a:prstGeom prst="rect">
            <a:avLst/>
          </a:prstGeom>
        </p:spPr>
      </p:pic>
      <p:pic>
        <p:nvPicPr>
          <p:cNvPr id="24" name="図 23"/>
          <p:cNvPicPr>
            <a:picLocks noChangeAspect="1"/>
          </p:cNvPicPr>
          <p:nvPr/>
        </p:nvPicPr>
        <p:blipFill>
          <a:blip r:embed="rId4"/>
          <a:stretch>
            <a:fillRect/>
          </a:stretch>
        </p:blipFill>
        <p:spPr>
          <a:xfrm>
            <a:off x="1935791" y="4645851"/>
            <a:ext cx="392584" cy="430724"/>
          </a:xfrm>
          <a:prstGeom prst="rect">
            <a:avLst/>
          </a:prstGeom>
        </p:spPr>
      </p:pic>
      <p:pic>
        <p:nvPicPr>
          <p:cNvPr id="25" name="図 24"/>
          <p:cNvPicPr>
            <a:picLocks noChangeAspect="1"/>
          </p:cNvPicPr>
          <p:nvPr/>
        </p:nvPicPr>
        <p:blipFill>
          <a:blip r:embed="rId5"/>
          <a:stretch>
            <a:fillRect/>
          </a:stretch>
        </p:blipFill>
        <p:spPr>
          <a:xfrm>
            <a:off x="1754488" y="3823449"/>
            <a:ext cx="387535" cy="430724"/>
          </a:xfrm>
          <a:prstGeom prst="rect">
            <a:avLst/>
          </a:prstGeom>
        </p:spPr>
      </p:pic>
      <p:pic>
        <p:nvPicPr>
          <p:cNvPr id="27" name="図 26"/>
          <p:cNvPicPr>
            <a:picLocks noChangeAspect="1"/>
          </p:cNvPicPr>
          <p:nvPr/>
        </p:nvPicPr>
        <p:blipFill>
          <a:blip r:embed="rId6"/>
          <a:stretch>
            <a:fillRect/>
          </a:stretch>
        </p:blipFill>
        <p:spPr>
          <a:xfrm>
            <a:off x="957187" y="5208339"/>
            <a:ext cx="389207" cy="430724"/>
          </a:xfrm>
          <a:prstGeom prst="rect">
            <a:avLst/>
          </a:prstGeom>
        </p:spPr>
      </p:pic>
      <p:pic>
        <p:nvPicPr>
          <p:cNvPr id="28" name="図 27"/>
          <p:cNvPicPr>
            <a:picLocks noChangeAspect="1"/>
          </p:cNvPicPr>
          <p:nvPr/>
        </p:nvPicPr>
        <p:blipFill>
          <a:blip r:embed="rId7"/>
          <a:stretch>
            <a:fillRect/>
          </a:stretch>
        </p:blipFill>
        <p:spPr>
          <a:xfrm>
            <a:off x="1546201" y="4647617"/>
            <a:ext cx="387524" cy="430724"/>
          </a:xfrm>
          <a:prstGeom prst="rect">
            <a:avLst/>
          </a:prstGeom>
        </p:spPr>
      </p:pic>
      <p:pic>
        <p:nvPicPr>
          <p:cNvPr id="29" name="図 28"/>
          <p:cNvPicPr>
            <a:picLocks noChangeAspect="1"/>
          </p:cNvPicPr>
          <p:nvPr/>
        </p:nvPicPr>
        <p:blipFill>
          <a:blip r:embed="rId8"/>
          <a:stretch>
            <a:fillRect/>
          </a:stretch>
        </p:blipFill>
        <p:spPr>
          <a:xfrm>
            <a:off x="1143355" y="4364144"/>
            <a:ext cx="387535" cy="430724"/>
          </a:xfrm>
          <a:prstGeom prst="rect">
            <a:avLst/>
          </a:prstGeom>
        </p:spPr>
      </p:pic>
      <p:sp>
        <p:nvSpPr>
          <p:cNvPr id="39" name="正方形/長方形 38"/>
          <p:cNvSpPr/>
          <p:nvPr/>
        </p:nvSpPr>
        <p:spPr>
          <a:xfrm>
            <a:off x="199973" y="2143067"/>
            <a:ext cx="6115782" cy="355277"/>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整理イメージ</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（今後、議論を深める中で、具体的に検討していく）</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9"/>
          <a:stretch>
            <a:fillRect/>
          </a:stretch>
        </p:blipFill>
        <p:spPr>
          <a:xfrm>
            <a:off x="3717752" y="2602363"/>
            <a:ext cx="6069186" cy="3905912"/>
          </a:xfrm>
          <a:prstGeom prst="rect">
            <a:avLst/>
          </a:prstGeom>
        </p:spPr>
      </p:pic>
    </p:spTree>
    <p:extLst>
      <p:ext uri="{BB962C8B-B14F-4D97-AF65-F5344CB8AC3E}">
        <p14:creationId xmlns:p14="http://schemas.microsoft.com/office/powerpoint/2010/main" val="1622669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37233" y="629594"/>
            <a:ext cx="2228850" cy="461665"/>
          </a:xfrm>
          <a:prstGeom prst="rect">
            <a:avLst/>
          </a:prstGeom>
          <a:noFill/>
        </p:spPr>
        <p:txBody>
          <a:bodyPr wrap="square" rtlCol="0">
            <a:spAutoFit/>
          </a:bodyPr>
          <a:lstStyle/>
          <a:p>
            <a:r>
              <a:rPr kumimoji="1" lang="ja-JP" altLang="en-US" sz="2400" b="1" dirty="0" smtClean="0"/>
              <a:t>目 次</a:t>
            </a:r>
            <a:endParaRPr kumimoji="1" lang="ja-JP" altLang="en-US" sz="2400" b="1" dirty="0"/>
          </a:p>
        </p:txBody>
      </p:sp>
      <p:sp>
        <p:nvSpPr>
          <p:cNvPr id="4" name="テキスト ボックス 3"/>
          <p:cNvSpPr txBox="1"/>
          <p:nvPr/>
        </p:nvSpPr>
        <p:spPr>
          <a:xfrm>
            <a:off x="757893" y="1319873"/>
            <a:ext cx="7813835" cy="4862870"/>
          </a:xfrm>
          <a:prstGeom prst="rect">
            <a:avLst/>
          </a:prstGeom>
          <a:noFill/>
        </p:spPr>
        <p:txBody>
          <a:bodyPr wrap="square" rtlCol="0">
            <a:spAutoFit/>
          </a:bodyPr>
          <a:lstStyle/>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〇  概要</a:t>
            </a:r>
            <a:r>
              <a:rPr kumimoji="1" lang="en-US" altLang="ja-JP" sz="1600" dirty="0">
                <a:latin typeface="ＭＳ Ｐゴシック" panose="020B0600070205080204" pitchFamily="50" charset="-128"/>
                <a:ea typeface="ＭＳ Ｐゴシック" panose="020B0600070205080204" pitchFamily="50" charset="-128"/>
              </a:rPr>
              <a:t>	</a:t>
            </a: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a:latin typeface="ＭＳ Ｐゴシック" panose="020B0600070205080204" pitchFamily="50" charset="-128"/>
                <a:ea typeface="ＭＳ Ｐゴシック" panose="020B0600070205080204" pitchFamily="50" charset="-128"/>
              </a:rPr>
              <a:t>		</a:t>
            </a:r>
            <a:endParaRPr kumimoji="1" lang="en-US" altLang="ja-JP" sz="1600" dirty="0" smtClean="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〇  基本的な考え方　　</a:t>
            </a:r>
            <a:r>
              <a:rPr kumimoji="1" lang="en-US" altLang="ja-JP" sz="1600" dirty="0">
                <a:latin typeface="ＭＳ Ｐゴシック" panose="020B0600070205080204" pitchFamily="50" charset="-128"/>
                <a:ea typeface="ＭＳ Ｐゴシック" panose="020B0600070205080204" pitchFamily="50" charset="-128"/>
              </a:rPr>
              <a:t>	</a:t>
            </a:r>
            <a:endParaRPr kumimoji="1" lang="en-US" altLang="ja-JP" sz="1600" dirty="0" smtClean="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〇  これまでの主な取組み</a:t>
            </a:r>
            <a:endParaRPr kumimoji="1" lang="en-US" altLang="ja-JP" sz="1600" dirty="0" smtClean="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〇  有識者ワーキンググループの概要</a:t>
            </a:r>
            <a:endParaRPr kumimoji="1" lang="en-US" altLang="ja-JP" sz="1600" dirty="0" smtClean="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〇　有識者ワーキンググループにおけるこれまでの主な意見</a:t>
            </a:r>
            <a:endParaRPr kumimoji="1" lang="en-US" altLang="ja-JP" sz="1600" dirty="0" smtClean="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〇  「大阪がめざす</a:t>
            </a:r>
            <a:r>
              <a:rPr kumimoji="1" lang="en-US" altLang="ja-JP" sz="1600" dirty="0" smtClean="0">
                <a:latin typeface="ＭＳ Ｐゴシック" panose="020B0600070205080204" pitchFamily="50" charset="-128"/>
                <a:ea typeface="ＭＳ Ｐゴシック" panose="020B0600070205080204" pitchFamily="50" charset="-128"/>
              </a:rPr>
              <a:t>SDGs</a:t>
            </a:r>
            <a:r>
              <a:rPr kumimoji="1" lang="ja-JP" altLang="en-US" sz="1600" dirty="0" smtClean="0">
                <a:latin typeface="ＭＳ Ｐゴシック" panose="020B0600070205080204" pitchFamily="50" charset="-128"/>
                <a:ea typeface="ＭＳ Ｐゴシック" panose="020B0600070205080204" pitchFamily="50" charset="-128"/>
              </a:rPr>
              <a:t>先進都市の姿」の明確化に向けた取りまとめの全体像について</a:t>
            </a:r>
            <a:endParaRPr kumimoji="1" lang="en-US" altLang="ja-JP" sz="1600" dirty="0" smtClean="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〇  「</a:t>
            </a:r>
            <a:r>
              <a:rPr kumimoji="1" lang="en-US" altLang="ja-JP" sz="1600" dirty="0" smtClean="0">
                <a:latin typeface="ＭＳ Ｐゴシック" panose="020B0600070205080204" pitchFamily="50" charset="-128"/>
                <a:ea typeface="ＭＳ Ｐゴシック" panose="020B0600070205080204" pitchFamily="50" charset="-128"/>
              </a:rPr>
              <a:t>SDGs17</a:t>
            </a:r>
            <a:r>
              <a:rPr kumimoji="1" lang="ja-JP" altLang="en-US" sz="1600" dirty="0" smtClean="0">
                <a:latin typeface="ＭＳ Ｐゴシック" panose="020B0600070205080204" pitchFamily="50" charset="-128"/>
                <a:ea typeface="ＭＳ Ｐゴシック" panose="020B0600070205080204" pitchFamily="50" charset="-128"/>
              </a:rPr>
              <a:t>ゴールの到達点」について（個別ゴールの評価）</a:t>
            </a:r>
            <a:endParaRPr kumimoji="1" lang="en-US" altLang="ja-JP" sz="1600" dirty="0" smtClean="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〇  「</a:t>
            </a:r>
            <a:r>
              <a:rPr kumimoji="1" lang="en-US" altLang="ja-JP" sz="1600" dirty="0">
                <a:latin typeface="ＭＳ Ｐゴシック" panose="020B0600070205080204" pitchFamily="50" charset="-128"/>
                <a:ea typeface="ＭＳ Ｐゴシック" panose="020B0600070205080204" pitchFamily="50" charset="-128"/>
              </a:rPr>
              <a:t>SDGs17</a:t>
            </a:r>
            <a:r>
              <a:rPr kumimoji="1" lang="ja-JP" altLang="en-US" sz="1600" dirty="0">
                <a:latin typeface="ＭＳ Ｐゴシック" panose="020B0600070205080204" pitchFamily="50" charset="-128"/>
                <a:ea typeface="ＭＳ Ｐゴシック" panose="020B0600070205080204" pitchFamily="50" charset="-128"/>
              </a:rPr>
              <a:t>ゴールの到達点」について</a:t>
            </a:r>
            <a:r>
              <a:rPr kumimoji="1" lang="ja-JP" altLang="en-US" sz="1600" dirty="0" smtClean="0">
                <a:latin typeface="ＭＳ Ｐゴシック" panose="020B0600070205080204" pitchFamily="50" charset="-128"/>
                <a:ea typeface="ＭＳ Ｐゴシック" panose="020B0600070205080204" pitchFamily="50" charset="-128"/>
              </a:rPr>
              <a:t>（分析）</a:t>
            </a:r>
            <a:endParaRPr kumimoji="1" lang="en-US" altLang="ja-JP" sz="1600" dirty="0" smtClean="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〇　「</a:t>
            </a:r>
            <a:r>
              <a:rPr kumimoji="1" lang="en-US" altLang="ja-JP" sz="1600" dirty="0">
                <a:latin typeface="ＭＳ Ｐゴシック" panose="020B0600070205080204" pitchFamily="50" charset="-128"/>
                <a:ea typeface="ＭＳ Ｐゴシック" panose="020B0600070205080204" pitchFamily="50" charset="-128"/>
              </a:rPr>
              <a:t>SDGs17</a:t>
            </a:r>
            <a:r>
              <a:rPr kumimoji="1" lang="ja-JP" altLang="en-US" sz="1600" dirty="0">
                <a:latin typeface="ＭＳ Ｐゴシック" panose="020B0600070205080204" pitchFamily="50" charset="-128"/>
                <a:ea typeface="ＭＳ Ｐゴシック" panose="020B0600070205080204" pitchFamily="50" charset="-128"/>
              </a:rPr>
              <a:t>ゴールの到達点」について</a:t>
            </a:r>
            <a:r>
              <a:rPr kumimoji="1" lang="ja-JP" altLang="en-US" sz="1600" dirty="0" smtClean="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一定</a:t>
            </a:r>
            <a:r>
              <a:rPr kumimoji="1" lang="ja-JP" altLang="en-US" sz="1600" dirty="0" smtClean="0">
                <a:latin typeface="ＭＳ Ｐゴシック" panose="020B0600070205080204" pitchFamily="50" charset="-128"/>
                <a:ea typeface="ＭＳ Ｐゴシック" panose="020B0600070205080204" pitchFamily="50" charset="-128"/>
              </a:rPr>
              <a:t>のまと</a:t>
            </a:r>
            <a:r>
              <a:rPr kumimoji="1" lang="ja-JP" altLang="en-US" sz="1600" dirty="0">
                <a:latin typeface="ＭＳ Ｐゴシック" panose="020B0600070205080204" pitchFamily="50" charset="-128"/>
                <a:ea typeface="ＭＳ Ｐゴシック" panose="020B0600070205080204" pitchFamily="50" charset="-128"/>
              </a:rPr>
              <a:t>め</a:t>
            </a:r>
            <a:r>
              <a:rPr kumimoji="1" lang="ja-JP" altLang="en-US" sz="1600" dirty="0" smtClean="0">
                <a:latin typeface="ＭＳ Ｐゴシック" panose="020B0600070205080204" pitchFamily="50" charset="-128"/>
                <a:ea typeface="ＭＳ Ｐゴシック" panose="020B0600070205080204" pitchFamily="50" charset="-128"/>
              </a:rPr>
              <a:t>） 　</a:t>
            </a:r>
            <a:endParaRPr kumimoji="1" lang="en-US" altLang="ja-JP" sz="1600" dirty="0" smtClean="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〇　今後の検討の方向性</a:t>
            </a:r>
            <a:endParaRPr kumimoji="1" lang="en-US" altLang="ja-JP" sz="1600" dirty="0" smtClean="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〇　スケジュール</a:t>
            </a:r>
            <a:endParaRPr kumimoji="1" lang="en-US" altLang="ja-JP" sz="1600" dirty="0" smtClean="0">
              <a:latin typeface="ＭＳ Ｐゴシック" panose="020B0600070205080204" pitchFamily="50" charset="-128"/>
              <a:ea typeface="ＭＳ Ｐゴシック" panose="020B0600070205080204" pitchFamily="50" charset="-128"/>
            </a:endParaRPr>
          </a:p>
          <a:p>
            <a:pPr>
              <a:spcBef>
                <a:spcPts val="600"/>
              </a:spcBef>
            </a:pPr>
            <a:endParaRPr kumimoji="1" lang="en-US" altLang="ja-JP" sz="1600"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参考資料（有識者ワーキンググループ検討資料）</a:t>
            </a:r>
            <a:endParaRPr kumimoji="1" lang="en-US" altLang="ja-JP" sz="1600" dirty="0" smtClean="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〇  </a:t>
            </a:r>
            <a:r>
              <a:rPr kumimoji="1" lang="en-US" altLang="ja-JP" sz="1600" dirty="0" smtClean="0">
                <a:latin typeface="ＭＳ Ｐゴシック" panose="020B0600070205080204" pitchFamily="50" charset="-128"/>
                <a:ea typeface="ＭＳ Ｐゴシック" panose="020B0600070205080204" pitchFamily="50" charset="-128"/>
              </a:rPr>
              <a:t>SDGs17</a:t>
            </a:r>
            <a:r>
              <a:rPr kumimoji="1" lang="ja-JP" altLang="en-US" sz="1600" dirty="0" smtClean="0">
                <a:latin typeface="ＭＳ Ｐゴシック" panose="020B0600070205080204" pitchFamily="50" charset="-128"/>
                <a:ea typeface="ＭＳ Ｐゴシック" panose="020B0600070205080204" pitchFamily="50" charset="-128"/>
              </a:rPr>
              <a:t>ゴールの分析</a:t>
            </a:r>
            <a:endParaRPr kumimoji="1" lang="en-US" altLang="ja-JP" sz="1600" dirty="0" smtClean="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〇  重点ゴール、優先課題の整理イメージ</a:t>
            </a:r>
            <a:endParaRPr kumimoji="1" lang="en-US" altLang="ja-JP" sz="1600" dirty="0" smtClean="0">
              <a:latin typeface="ＭＳ Ｐゴシック" panose="020B0600070205080204" pitchFamily="50" charset="-128"/>
              <a:ea typeface="ＭＳ Ｐゴシック" panose="020B0600070205080204" pitchFamily="50" charset="-128"/>
            </a:endParaRPr>
          </a:p>
        </p:txBody>
      </p:sp>
      <p:sp>
        <p:nvSpPr>
          <p:cNvPr id="6" name="正方形/長方形 5"/>
          <p:cNvSpPr/>
          <p:nvPr/>
        </p:nvSpPr>
        <p:spPr>
          <a:xfrm>
            <a:off x="576131" y="1091259"/>
            <a:ext cx="8953632" cy="52095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8485895" y="1318772"/>
            <a:ext cx="1272746" cy="4862870"/>
          </a:xfrm>
          <a:prstGeom prst="rect">
            <a:avLst/>
          </a:prstGeom>
          <a:noFill/>
        </p:spPr>
        <p:txBody>
          <a:bodyPr wrap="square" rtlCol="0">
            <a:spAutoFit/>
          </a:bodyPr>
          <a:lstStyle/>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a:t>
            </a:r>
            <a:r>
              <a:rPr kumimoji="1" lang="ja-JP" altLang="en-US" sz="1600" dirty="0" smtClean="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p.</a:t>
            </a: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4</a:t>
            </a:r>
            <a:endParaRPr kumimoji="1" lang="en-US" altLang="ja-JP" sz="1600"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a:t>
            </a:r>
            <a:r>
              <a:rPr kumimoji="1" lang="ja-JP" altLang="en-US" sz="1600" dirty="0" smtClean="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p.</a:t>
            </a: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5</a:t>
            </a:r>
            <a:endParaRPr kumimoji="1" lang="en-US" altLang="ja-JP" sz="1600"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p.</a:t>
            </a: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6</a:t>
            </a:r>
          </a:p>
          <a:p>
            <a:pPr>
              <a:spcBef>
                <a:spcPts val="600"/>
              </a:spcBef>
            </a:pP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a:latin typeface="ＭＳ Ｐゴシック" panose="020B0600070205080204" pitchFamily="50" charset="-128"/>
                <a:ea typeface="ＭＳ Ｐゴシック" panose="020B0600070205080204" pitchFamily="50" charset="-128"/>
              </a:rPr>
              <a:t>p.</a:t>
            </a: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8</a:t>
            </a:r>
            <a:endParaRPr kumimoji="1" lang="en-US" altLang="ja-JP" sz="1600"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a:t>
            </a:r>
            <a:r>
              <a:rPr kumimoji="1" lang="ja-JP" altLang="en-US" sz="1600" dirty="0" smtClean="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p</a:t>
            </a:r>
            <a:r>
              <a:rPr kumimoji="1" lang="en-US" altLang="ja-JP" sz="1600" dirty="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9</a:t>
            </a:r>
            <a:endParaRPr kumimoji="1" lang="en-US" altLang="ja-JP" sz="1600"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a:latin typeface="ＭＳ Ｐゴシック" panose="020B0600070205080204" pitchFamily="50" charset="-128"/>
                <a:ea typeface="ＭＳ Ｐゴシック" panose="020B0600070205080204" pitchFamily="50" charset="-128"/>
              </a:rPr>
              <a:t>・・</a:t>
            </a:r>
            <a:r>
              <a:rPr kumimoji="1" lang="ja-JP" altLang="en-US" sz="1600" dirty="0" smtClean="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p.10</a:t>
            </a:r>
            <a:endParaRPr kumimoji="1" lang="en-US" altLang="ja-JP" sz="1600"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a:latin typeface="ＭＳ Ｐゴシック" panose="020B0600070205080204" pitchFamily="50" charset="-128"/>
                <a:ea typeface="ＭＳ Ｐゴシック" panose="020B0600070205080204" pitchFamily="50" charset="-128"/>
              </a:rPr>
              <a:t>・・</a:t>
            </a:r>
            <a:r>
              <a:rPr kumimoji="1" lang="ja-JP" altLang="en-US" sz="1600" dirty="0" smtClean="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p.11</a:t>
            </a:r>
          </a:p>
          <a:p>
            <a:pPr>
              <a:spcBef>
                <a:spcPts val="600"/>
              </a:spcBef>
            </a:pP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p.12</a:t>
            </a:r>
            <a:endParaRPr kumimoji="1" lang="en-US" altLang="ja-JP" sz="1600"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p.13</a:t>
            </a:r>
            <a:endParaRPr kumimoji="1" lang="en-US" altLang="ja-JP" sz="1600"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p.14</a:t>
            </a:r>
          </a:p>
          <a:p>
            <a:pPr>
              <a:spcBef>
                <a:spcPts val="600"/>
              </a:spcBef>
            </a:pP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p.15</a:t>
            </a:r>
            <a:endParaRPr kumimoji="1" lang="en-US" altLang="ja-JP" sz="1600" dirty="0">
              <a:latin typeface="ＭＳ Ｐゴシック" panose="020B0600070205080204" pitchFamily="50" charset="-128"/>
              <a:ea typeface="ＭＳ Ｐゴシック" panose="020B0600070205080204" pitchFamily="50" charset="-128"/>
            </a:endParaRPr>
          </a:p>
          <a:p>
            <a:pPr>
              <a:spcBef>
                <a:spcPts val="600"/>
              </a:spcBef>
            </a:pPr>
            <a:endParaRPr kumimoji="1" lang="en-US" altLang="ja-JP" sz="1600"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 </a:t>
            </a:r>
            <a:r>
              <a:rPr kumimoji="1" lang="en-US" altLang="ja-JP" sz="1600" smtClean="0">
                <a:latin typeface="ＭＳ Ｐゴシック" panose="020B0600070205080204" pitchFamily="50" charset="-128"/>
                <a:ea typeface="ＭＳ Ｐゴシック" panose="020B0600070205080204" pitchFamily="50" charset="-128"/>
              </a:rPr>
              <a:t>p.17</a:t>
            </a:r>
            <a:endParaRPr kumimoji="1" lang="en-US" altLang="ja-JP" sz="1600"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p.18</a:t>
            </a:r>
          </a:p>
          <a:p>
            <a:pPr>
              <a:spcBef>
                <a:spcPts val="600"/>
              </a:spcBef>
            </a:pP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p.20</a:t>
            </a:r>
          </a:p>
        </p:txBody>
      </p:sp>
    </p:spTree>
    <p:extLst>
      <p:ext uri="{BB962C8B-B14F-4D97-AF65-F5344CB8AC3E}">
        <p14:creationId xmlns:p14="http://schemas.microsoft.com/office/powerpoint/2010/main" val="1165042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概　要</a:t>
            </a:r>
            <a:endParaRPr kumimoji="1" lang="en-US" altLang="ja-JP" b="1" dirty="0" smtClean="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4</a:t>
            </a:fld>
            <a:endParaRPr kumimoji="1" lang="ja-JP" altLang="en-US" dirty="0"/>
          </a:p>
        </p:txBody>
      </p:sp>
      <p:sp>
        <p:nvSpPr>
          <p:cNvPr id="40" name="テキスト ボックス 39"/>
          <p:cNvSpPr txBox="1"/>
          <p:nvPr/>
        </p:nvSpPr>
        <p:spPr>
          <a:xfrm>
            <a:off x="410217" y="880102"/>
            <a:ext cx="8890945" cy="1852815"/>
          </a:xfrm>
          <a:prstGeom prst="rect">
            <a:avLst/>
          </a:prstGeom>
          <a:noFill/>
        </p:spPr>
        <p:txBody>
          <a:bodyPr wrap="square" lIns="72000" tIns="64008" rIns="72000" bIns="64008" rtlCol="0">
            <a:spAutoFit/>
          </a:bodyPr>
          <a:lstStyle/>
          <a:p>
            <a:pPr marL="342900" indent="-342900">
              <a:buFont typeface="Meiryo UI" panose="020B0604030504040204" pitchFamily="50" charset="-128"/>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では、昨年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H30.4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）に、知事を本部長とする「</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推進本部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」を設置。</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理解促進や各部局の主体的取組み</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などを進めてき</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Meiryo UI" panose="020B0604030504040204" pitchFamily="50" charset="-128"/>
              <a:buChar cha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Meiryo UI" panose="020B0604030504040204" pitchFamily="50" charset="-128"/>
              <a:buChar char="○"/>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「中間整理」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で</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、議会や府民、企業、市町村など、様々なステークホルダーとの議論の土台となる「</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ゴールの府</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到達点</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を整理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するとともに、</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今後の検討の方向性を示す。</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Meiryo UI" panose="020B0604030504040204" pitchFamily="50" charset="-128"/>
              <a:buChar char="○"/>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Meiryo UI" panose="020B0604030504040204" pitchFamily="50" charset="-128"/>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今後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、他のステークホルダーとの対話を重ね、重点的に取組む分野などを明らかにし、</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年度末までに「大阪がめざす</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先進都市の姿」をとりまとめる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1" name="図 40"/>
          <p:cNvPicPr>
            <a:picLocks noChangeAspect="1"/>
          </p:cNvPicPr>
          <p:nvPr/>
        </p:nvPicPr>
        <p:blipFill>
          <a:blip r:embed="rId2"/>
          <a:stretch>
            <a:fillRect/>
          </a:stretch>
        </p:blipFill>
        <p:spPr>
          <a:xfrm>
            <a:off x="1480606" y="3071812"/>
            <a:ext cx="6607661" cy="3237925"/>
          </a:xfrm>
          <a:prstGeom prst="rect">
            <a:avLst/>
          </a:prstGeom>
        </p:spPr>
      </p:pic>
    </p:spTree>
    <p:extLst>
      <p:ext uri="{BB962C8B-B14F-4D97-AF65-F5344CB8AC3E}">
        <p14:creationId xmlns:p14="http://schemas.microsoft.com/office/powerpoint/2010/main" val="4203611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87707"/>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基本的な</a:t>
            </a:r>
            <a:r>
              <a:rPr kumimoji="1" lang="ja-JP" altLang="en-US" b="1" dirty="0">
                <a:latin typeface="Meiryo UI" panose="020B0604030504040204" pitchFamily="50" charset="-128"/>
                <a:ea typeface="Meiryo UI" panose="020B0604030504040204" pitchFamily="50" charset="-128"/>
              </a:rPr>
              <a:t>考え方</a:t>
            </a:r>
            <a:endParaRPr kumimoji="1" lang="en-US" altLang="ja-JP" b="1" dirty="0" smtClean="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5</a:t>
            </a:fld>
            <a:endParaRPr kumimoji="1" lang="ja-JP" altLang="en-US" dirty="0"/>
          </a:p>
        </p:txBody>
      </p:sp>
      <p:sp>
        <p:nvSpPr>
          <p:cNvPr id="7" name="テキスト ボックス 6"/>
          <p:cNvSpPr txBox="1"/>
          <p:nvPr/>
        </p:nvSpPr>
        <p:spPr>
          <a:xfrm>
            <a:off x="760478" y="4197774"/>
            <a:ext cx="8262761" cy="1106457"/>
          </a:xfrm>
          <a:prstGeom prst="rect">
            <a:avLst/>
          </a:prstGeom>
          <a:noFill/>
        </p:spPr>
        <p:txBody>
          <a:bodyPr wrap="square" lIns="128016" tIns="64008" rIns="128016" bIns="64008" rtlCol="0">
            <a:spAutoFit/>
          </a:bodyPr>
          <a:lstStyle/>
          <a:p>
            <a:pPr marL="228600" indent="-228600">
              <a:spcBef>
                <a:spcPts val="200"/>
              </a:spcBef>
              <a:buFont typeface="+mj-ea"/>
              <a:buAutoNum type="circleNumDbPlain"/>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府民や企業、市町村など、様々なステークホルダーに</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を広く知っていただく</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228600" indent="-228600">
              <a:spcBef>
                <a:spcPts val="300"/>
              </a:spcBef>
              <a:buFont typeface="+mj-ea"/>
              <a:buAutoNum type="circleNumDbPlain"/>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様々なステークホルダーの取組みを</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実現に向けて相互に</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つなぎ合わせていく</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228600" indent="-228600">
              <a:spcBef>
                <a:spcPts val="300"/>
              </a:spcBef>
              <a:buFont typeface="+mj-ea"/>
              <a:buAutoNum type="circleNumDbPlain"/>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自</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らもステークホルダーの一員として</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に貢献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228600" indent="-228600">
              <a:spcBef>
                <a:spcPts val="300"/>
              </a:spcBef>
              <a:buFont typeface="+mj-ea"/>
              <a:buAutoNum type="circleNumDbPlain"/>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万博を絶好の機会に、</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ハード・ソフト両面から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を具現化した都市づくり</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536976" y="2217443"/>
            <a:ext cx="5124670" cy="35733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２</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u="sng"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方 針</a:t>
            </a:r>
            <a:endParaRPr lang="ja-JP" altLang="en-US" sz="1600" b="1" u="sng"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9" name="正方形/長方形 8"/>
          <p:cNvSpPr/>
          <p:nvPr/>
        </p:nvSpPr>
        <p:spPr>
          <a:xfrm>
            <a:off x="551264" y="3816103"/>
            <a:ext cx="1908935" cy="46743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３．</a:t>
            </a:r>
            <a:r>
              <a:rPr lang="ja-JP" altLang="en-US" sz="1600" b="1" u="sng"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府の役割</a:t>
            </a:r>
            <a:endParaRPr lang="ja-JP" altLang="en-US" sz="1600" b="1" u="sng"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0" name="テキスト ボックス 9"/>
          <p:cNvSpPr txBox="1"/>
          <p:nvPr/>
        </p:nvSpPr>
        <p:spPr>
          <a:xfrm>
            <a:off x="698997" y="1224176"/>
            <a:ext cx="8644800" cy="1029513"/>
          </a:xfrm>
          <a:prstGeom prst="rect">
            <a:avLst/>
          </a:prstGeom>
          <a:noFill/>
        </p:spPr>
        <p:txBody>
          <a:bodyPr wrap="square" lIns="128016" tIns="64008" rIns="128016" bIns="64008" rtlCol="0">
            <a:spAutoFit/>
          </a:bodyPr>
          <a:lstStyle/>
          <a:p>
            <a:pPr marL="171450" indent="-171450">
              <a:buFont typeface="Meiryo UI" panose="020B0604030504040204" pitchFamily="50" charset="-128"/>
              <a:buChar char="○"/>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年の国連持続可能な開発サミット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で採択された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「我々の世界を変革する：</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持続</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可能な開発のための</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アジェンダ</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」で設定された</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国際目標。</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spcBef>
                <a:spcPts val="300"/>
              </a:spcBef>
              <a:buFont typeface="Meiryo UI" panose="020B0604030504040204" pitchFamily="50" charset="-128"/>
              <a:buChar cha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誰</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一人</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取り残さない持続可能な世界</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実現</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向け、</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大胆に変革して</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いく</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こと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を基本</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理念に、</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経済</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・社会・環境の三側面</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から持続的社会の実現に向け、総合的に取組んでい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く</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こととしている。</a:t>
            </a:r>
            <a:endPar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698996" y="2524992"/>
            <a:ext cx="8644801" cy="598625"/>
          </a:xfrm>
          <a:prstGeom prst="rect">
            <a:avLst/>
          </a:prstGeom>
          <a:noFill/>
        </p:spPr>
        <p:txBody>
          <a:bodyPr wrap="square" lIns="128016" tIns="64008" rIns="128016" bIns="64008" rtlCol="0">
            <a:spAutoFit/>
          </a:bodyPr>
          <a:lstStyle/>
          <a:p>
            <a:pPr marL="171450" indent="-171450">
              <a:spcBef>
                <a:spcPts val="600"/>
              </a:spcBef>
              <a:buFont typeface="Meiryo UI" panose="020B0604030504040204" pitchFamily="50" charset="-128"/>
              <a:buChar char="○"/>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大阪・関西万博のテーマ</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である「</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」は、まさに</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が達成された社会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spcBef>
                <a:spcPts val="300"/>
              </a:spcBef>
              <a:buFont typeface="Meiryo UI" panose="020B0604030504040204" pitchFamily="50" charset="-128"/>
              <a:buChar cha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万博開催都市として、</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先頭に立って</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の達成に貢献する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先進都市</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」をめざす。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536976" y="879802"/>
            <a:ext cx="2391264" cy="4130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１．</a:t>
            </a:r>
            <a:r>
              <a:rPr lang="en-US" altLang="ja-JP" sz="1600" b="1" u="sng"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SDGs</a:t>
            </a:r>
            <a:r>
              <a:rPr lang="ja-JP" altLang="en-US" sz="1600" b="1" u="sng"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について</a:t>
            </a:r>
            <a:endParaRPr lang="ja-JP" altLang="en-US" sz="1600" b="1" u="sng"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2" name="二等辺三角形 1"/>
          <p:cNvSpPr/>
          <p:nvPr/>
        </p:nvSpPr>
        <p:spPr>
          <a:xfrm rot="10800000">
            <a:off x="4155103" y="5549608"/>
            <a:ext cx="1789733" cy="180000"/>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13" name="テキスト ボックス 12"/>
          <p:cNvSpPr txBox="1"/>
          <p:nvPr/>
        </p:nvSpPr>
        <p:spPr>
          <a:xfrm>
            <a:off x="1005767" y="5936226"/>
            <a:ext cx="7894465" cy="607071"/>
          </a:xfrm>
          <a:prstGeom prst="rect">
            <a:avLst/>
          </a:prstGeom>
          <a:noFill/>
          <a:ln w="3175">
            <a:solidFill>
              <a:schemeClr val="tx1"/>
            </a:solidFill>
          </a:ln>
        </p:spPr>
        <p:txBody>
          <a:bodyPr wrap="square" lIns="252000" tIns="72000" rIns="144000" bIns="72000" rtlCol="0" anchor="ctr">
            <a:spAutoFit/>
          </a:bodyPr>
          <a:lstStyle/>
          <a:p>
            <a:pPr>
              <a:lnSpc>
                <a:spcPts val="1800"/>
              </a:lnSpc>
            </a:pP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の取組みは、大阪が、</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未来</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に向かって持続的に成長し、府民一人ひとりが「豊かさ」や「安全・安心」を実感できる社会へと発展するための基盤づくりにつながるもの</a:t>
            </a:r>
            <a:endParaRPr lang="ja-JP" altLang="en-US" sz="1600" b="1" kern="1100" spc="-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930763" y="3079442"/>
            <a:ext cx="7974320" cy="560153"/>
          </a:xfrm>
          <a:prstGeom prst="rect">
            <a:avLst/>
          </a:prstGeom>
          <a:noFill/>
        </p:spPr>
        <p:txBody>
          <a:bodyPr wrap="square" lIns="128016" tIns="64008" rIns="128016" bIns="64008"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そのために、まずは</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「大阪がめざす</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先進都市の姿」を明確にし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府民</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や企業、市町村など様々なステークホルダーと共有しながら、万博の視点、大阪の強みを踏まえ、</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新たな取組みを創出</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していく。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大かっこ 2"/>
          <p:cNvSpPr/>
          <p:nvPr/>
        </p:nvSpPr>
        <p:spPr>
          <a:xfrm>
            <a:off x="959338" y="3109341"/>
            <a:ext cx="7898029" cy="46142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400" dirty="0"/>
          </a:p>
        </p:txBody>
      </p:sp>
    </p:spTree>
    <p:extLst>
      <p:ext uri="{BB962C8B-B14F-4D97-AF65-F5344CB8AC3E}">
        <p14:creationId xmlns:p14="http://schemas.microsoft.com/office/powerpoint/2010/main" val="2336284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p:cNvSpPr/>
          <p:nvPr/>
        </p:nvSpPr>
        <p:spPr>
          <a:xfrm>
            <a:off x="6220437" y="1970680"/>
            <a:ext cx="3542317" cy="4873032"/>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tIns="108000" rtlCol="0" anchor="ctr"/>
          <a:lstStyle/>
          <a:p>
            <a:pPr algn="ctr">
              <a:lnSpc>
                <a:spcPts val="1400"/>
              </a:lnSpc>
            </a:pPr>
            <a:endParaRPr kumimoji="1" lang="ja-JP" altLang="en-US" sz="1200" dirty="0"/>
          </a:p>
        </p:txBody>
      </p:sp>
      <p:sp>
        <p:nvSpPr>
          <p:cNvPr id="7" name="正方形/長方形 6"/>
          <p:cNvSpPr/>
          <p:nvPr/>
        </p:nvSpPr>
        <p:spPr>
          <a:xfrm>
            <a:off x="3166996" y="1944382"/>
            <a:ext cx="2880000" cy="4899330"/>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tIns="108000" rtlCol="0" anchor="ctr"/>
          <a:lstStyle/>
          <a:p>
            <a:pPr algn="ctr">
              <a:lnSpc>
                <a:spcPts val="1400"/>
              </a:lnSpc>
            </a:pPr>
            <a:endParaRPr kumimoji="1" lang="ja-JP" altLang="en-US" sz="1200" dirty="0"/>
          </a:p>
        </p:txBody>
      </p:sp>
      <p:sp>
        <p:nvSpPr>
          <p:cNvPr id="8" name="正方形/長方形 7"/>
          <p:cNvSpPr/>
          <p:nvPr/>
        </p:nvSpPr>
        <p:spPr>
          <a:xfrm>
            <a:off x="166900" y="1966132"/>
            <a:ext cx="2844000" cy="4891868"/>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tIns="108000" rtlCol="0" anchor="ctr"/>
          <a:lstStyle/>
          <a:p>
            <a:pPr algn="ctr">
              <a:lnSpc>
                <a:spcPts val="1400"/>
              </a:lnSpc>
            </a:pPr>
            <a:endParaRPr kumimoji="1" lang="ja-JP" altLang="en-US" sz="1200" dirty="0"/>
          </a:p>
        </p:txBody>
      </p:sp>
      <p:sp>
        <p:nvSpPr>
          <p:cNvPr id="9" name="テキスト ボックス 8"/>
          <p:cNvSpPr txBox="1"/>
          <p:nvPr/>
        </p:nvSpPr>
        <p:spPr>
          <a:xfrm>
            <a:off x="171877" y="627524"/>
            <a:ext cx="8172023" cy="932127"/>
          </a:xfrm>
          <a:prstGeom prst="rect">
            <a:avLst/>
          </a:prstGeom>
          <a:noFill/>
          <a:ln w="28575" cmpd="sng">
            <a:solidFill>
              <a:srgbClr val="92D050"/>
            </a:solidFill>
            <a:prstDash val="solid"/>
          </a:ln>
        </p:spPr>
        <p:txBody>
          <a:bodyPr wrap="none" lIns="108000" tIns="72000" rtlCol="0" anchor="t" anchorCtr="0">
            <a:noAutofit/>
          </a:bodyPr>
          <a:lstStyle/>
          <a:p>
            <a:pPr>
              <a:spcBef>
                <a:spcPts val="300"/>
              </a:spcBef>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年度「第１回大阪府</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推進本部会議（</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H30.4.2</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○知事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を本部長、副知事を副本部長とする庁内関係部局長に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よる</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推進本部会議を設置</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○当面の取組方向の決定：①</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の理解促進、②</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庁内各部局の取組みを通じた</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推進、③</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今後の取組みの検討</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endParaRPr kumimoji="1"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0" y="-14907"/>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　これまでの主な取組み</a:t>
            </a:r>
            <a:endParaRPr kumimoji="1" lang="en-US" altLang="ja-JP" b="1" dirty="0" smtClean="0">
              <a:latin typeface="Meiryo UI" panose="020B0604030504040204" pitchFamily="50" charset="-128"/>
              <a:ea typeface="Meiryo UI" panose="020B0604030504040204" pitchFamily="50" charset="-128"/>
            </a:endParaRPr>
          </a:p>
        </p:txBody>
      </p:sp>
      <p:sp>
        <p:nvSpPr>
          <p:cNvPr id="11" name="角丸四角形 10"/>
          <p:cNvSpPr/>
          <p:nvPr/>
        </p:nvSpPr>
        <p:spPr>
          <a:xfrm>
            <a:off x="157589" y="1698588"/>
            <a:ext cx="2844000" cy="288000"/>
          </a:xfrm>
          <a:prstGeom prst="roundRect">
            <a:avLst/>
          </a:prstGeom>
          <a:ln w="28575"/>
        </p:spPr>
        <p:style>
          <a:lnRef idx="2">
            <a:schemeClr val="accent6"/>
          </a:lnRef>
          <a:fillRef idx="1">
            <a:schemeClr val="lt1"/>
          </a:fillRef>
          <a:effectRef idx="0">
            <a:schemeClr val="accent6"/>
          </a:effectRef>
          <a:fontRef idx="minor">
            <a:schemeClr val="dk1"/>
          </a:fontRef>
        </p:style>
        <p:txBody>
          <a:bodyPr lIns="36000" rIns="0" rtlCol="0" anchor="ctr"/>
          <a:lstStyle/>
          <a:p>
            <a:r>
              <a:rPr kumimoji="1" lang="ja-JP" altLang="en-US" sz="1400" b="1" dirty="0" smtClean="0">
                <a:latin typeface="Meiryo UI" panose="020B0604030504040204" pitchFamily="50" charset="-128"/>
                <a:ea typeface="Meiryo UI" panose="020B0604030504040204" pitchFamily="50" charset="-128"/>
              </a:rPr>
              <a:t>①理解促進、企業や市町村との連携　　　　　　　　　　　</a:t>
            </a:r>
            <a:endParaRPr kumimoji="1" lang="ja-JP" altLang="en-US" sz="1400" b="1" dirty="0">
              <a:latin typeface="Meiryo UI" panose="020B0604030504040204" pitchFamily="50" charset="-128"/>
              <a:ea typeface="Meiryo UI" panose="020B0604030504040204" pitchFamily="50" charset="-128"/>
            </a:endParaRPr>
          </a:p>
        </p:txBody>
      </p:sp>
      <p:sp>
        <p:nvSpPr>
          <p:cNvPr id="12" name="角丸四角形 11"/>
          <p:cNvSpPr/>
          <p:nvPr/>
        </p:nvSpPr>
        <p:spPr>
          <a:xfrm>
            <a:off x="3177477" y="1708799"/>
            <a:ext cx="2027038" cy="288000"/>
          </a:xfrm>
          <a:prstGeom prst="roundRect">
            <a:avLst/>
          </a:prstGeom>
          <a:ln w="28575"/>
        </p:spPr>
        <p:style>
          <a:lnRef idx="2">
            <a:schemeClr val="accent6"/>
          </a:lnRef>
          <a:fillRef idx="1">
            <a:schemeClr val="lt1"/>
          </a:fillRef>
          <a:effectRef idx="0">
            <a:schemeClr val="accent6"/>
          </a:effectRef>
          <a:fontRef idx="minor">
            <a:schemeClr val="dk1"/>
          </a:fontRef>
        </p:style>
        <p:txBody>
          <a:bodyPr rIns="0" rtlCol="0" anchor="ctr"/>
          <a:lstStyle/>
          <a:p>
            <a:r>
              <a:rPr kumimoji="1" lang="ja-JP" altLang="en-US" sz="1400" b="1" dirty="0" smtClean="0">
                <a:latin typeface="Meiryo UI" panose="020B0604030504040204" pitchFamily="50" charset="-128"/>
                <a:ea typeface="Meiryo UI" panose="020B0604030504040204" pitchFamily="50" charset="-128"/>
              </a:rPr>
              <a:t>②庁内各部局の取組み　　　　　　　　　　　</a:t>
            </a:r>
            <a:endParaRPr kumimoji="1" lang="ja-JP" altLang="en-US" sz="1400" b="1" dirty="0">
              <a:latin typeface="Meiryo UI" panose="020B0604030504040204" pitchFamily="50" charset="-128"/>
              <a:ea typeface="Meiryo UI" panose="020B0604030504040204" pitchFamily="50" charset="-128"/>
            </a:endParaRPr>
          </a:p>
        </p:txBody>
      </p:sp>
      <p:sp>
        <p:nvSpPr>
          <p:cNvPr id="13" name="角丸四角形 12"/>
          <p:cNvSpPr/>
          <p:nvPr/>
        </p:nvSpPr>
        <p:spPr>
          <a:xfrm>
            <a:off x="6218321" y="1727164"/>
            <a:ext cx="1980000" cy="288000"/>
          </a:xfrm>
          <a:prstGeom prst="roundRect">
            <a:avLst/>
          </a:prstGeom>
          <a:ln w="28575"/>
        </p:spPr>
        <p:style>
          <a:lnRef idx="2">
            <a:schemeClr val="accent6"/>
          </a:lnRef>
          <a:fillRef idx="1">
            <a:schemeClr val="lt1"/>
          </a:fillRef>
          <a:effectRef idx="0">
            <a:schemeClr val="accent6"/>
          </a:effectRef>
          <a:fontRef idx="minor">
            <a:schemeClr val="dk1"/>
          </a:fontRef>
        </p:style>
        <p:txBody>
          <a:bodyPr rIns="0" rtlCol="0" anchor="ctr"/>
          <a:lstStyle/>
          <a:p>
            <a:r>
              <a:rPr kumimoji="1" lang="ja-JP" altLang="en-US" sz="1400" b="1" dirty="0" smtClean="0">
                <a:latin typeface="Meiryo UI" panose="020B0604030504040204" pitchFamily="50" charset="-128"/>
                <a:ea typeface="Meiryo UI" panose="020B0604030504040204" pitchFamily="50" charset="-128"/>
              </a:rPr>
              <a:t>③今後の</a:t>
            </a:r>
            <a:r>
              <a:rPr kumimoji="1" lang="ja-JP" altLang="en-US" sz="1400" b="1" dirty="0">
                <a:latin typeface="Meiryo UI" panose="020B0604030504040204" pitchFamily="50" charset="-128"/>
                <a:ea typeface="Meiryo UI" panose="020B0604030504040204" pitchFamily="50" charset="-128"/>
              </a:rPr>
              <a:t>取組</a:t>
            </a:r>
            <a:r>
              <a:rPr kumimoji="1" lang="ja-JP" altLang="en-US" sz="1400" b="1" dirty="0" smtClean="0">
                <a:latin typeface="Meiryo UI" panose="020B0604030504040204" pitchFamily="50" charset="-128"/>
                <a:ea typeface="Meiryo UI" panose="020B0604030504040204" pitchFamily="50" charset="-128"/>
              </a:rPr>
              <a:t>みの</a:t>
            </a:r>
            <a:r>
              <a:rPr kumimoji="1" lang="ja-JP" altLang="en-US" sz="1400" b="1" dirty="0">
                <a:latin typeface="Meiryo UI" panose="020B0604030504040204" pitchFamily="50" charset="-128"/>
                <a:ea typeface="Meiryo UI" panose="020B0604030504040204" pitchFamily="50" charset="-128"/>
              </a:rPr>
              <a:t>検討</a:t>
            </a:r>
            <a:r>
              <a:rPr kumimoji="1" lang="ja-JP" altLang="en-US" sz="1400" b="1" dirty="0" smtClean="0">
                <a:latin typeface="Meiryo UI" panose="020B0604030504040204" pitchFamily="50" charset="-128"/>
                <a:ea typeface="Meiryo UI" panose="020B0604030504040204" pitchFamily="50" charset="-128"/>
              </a:rPr>
              <a:t>　　</a:t>
            </a:r>
            <a:endParaRPr kumimoji="1" lang="ja-JP" altLang="en-US" sz="1400" b="1"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314289" y="2076751"/>
            <a:ext cx="2586164" cy="2952000"/>
          </a:xfrm>
          <a:prstGeom prst="rect">
            <a:avLst/>
          </a:prstGeom>
          <a:solidFill>
            <a:schemeClr val="bg1"/>
          </a:solidFill>
          <a:ln w="9525" cmpd="sng">
            <a:solidFill>
              <a:srgbClr val="92D050"/>
            </a:solidFill>
            <a:prstDash val="solid"/>
          </a:ln>
        </p:spPr>
        <p:txBody>
          <a:bodyPr wrap="square" lIns="108000" tIns="144000" rtlCol="0" anchor="t" anchorCtr="0">
            <a:noAutofit/>
          </a:bodyPr>
          <a:lstStyle/>
          <a:p>
            <a:pPr>
              <a:lnSpc>
                <a:spcPts val="1400"/>
              </a:lnSpc>
            </a:pP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理解</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促進</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関係</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marL="87313" lvl="0" indent="-87313">
              <a:lnSpc>
                <a:spcPts val="1400"/>
              </a:lnSpc>
              <a:spcBef>
                <a:spcPts val="600"/>
              </a:spcBef>
              <a:defRPr/>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誘致と連動した、展示会の開催、ショッピングモールでのブース出展等</a:t>
            </a:r>
          </a:p>
          <a:p>
            <a:pPr marL="87313" lvl="0" indent="-87313">
              <a:lnSpc>
                <a:spcPts val="1400"/>
              </a:lnSpc>
              <a:spcBef>
                <a:spcPts val="600"/>
              </a:spcBef>
              <a:defRPr/>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包括</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連携協定を締結している</a:t>
            </a:r>
            <a:r>
              <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FC</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大阪と「</a:t>
            </a:r>
            <a:r>
              <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スペシャルマッチ</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」の開催</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lnSpc>
                <a:spcPts val="1400"/>
              </a:lnSpc>
              <a:spcBef>
                <a:spcPts val="600"/>
              </a:spcBef>
              <a:defRPr/>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、部局の主催する各種イベントにおける啓発</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活動</a:t>
            </a:r>
            <a:endPar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lnSpc>
                <a:spcPts val="1400"/>
              </a:lnSpc>
              <a:spcBef>
                <a:spcPts val="300"/>
              </a:spcBef>
              <a:defRPr/>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⇒ららぽーと</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和泉におけるパネル</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展示　</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lnSpc>
                <a:spcPts val="1400"/>
              </a:lnSpc>
              <a:defRPr/>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「体力測定会」「えほんのひろば」</a:t>
            </a:r>
            <a:r>
              <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87313" lvl="0" indent="-87313">
              <a:lnSpc>
                <a:spcPts val="1400"/>
              </a:lnSpc>
              <a:spcBef>
                <a:spcPts val="300"/>
              </a:spcBef>
              <a:defRPr/>
            </a:pPr>
            <a:r>
              <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⇒泉大津</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フェニックスコンサートで</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lnSpc>
                <a:spcPts val="1400"/>
              </a:lnSpc>
              <a:defRPr/>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パネル</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展示　　　　　　　　　     　</a:t>
            </a:r>
            <a:endPar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lnSpc>
                <a:spcPts val="1400"/>
              </a:lnSpc>
              <a:defRPr/>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⇒サイクルイベント</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でのパネル</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展示</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lnSpc>
                <a:spcPts val="1400"/>
              </a:lnSpc>
              <a:spcBef>
                <a:spcPts val="600"/>
              </a:spcBef>
              <a:defRPr/>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3285477" y="2082909"/>
            <a:ext cx="2664000" cy="1980000"/>
          </a:xfrm>
          <a:prstGeom prst="rect">
            <a:avLst/>
          </a:prstGeom>
          <a:solidFill>
            <a:schemeClr val="bg1"/>
          </a:solidFill>
          <a:ln w="9525" cmpd="sng">
            <a:solidFill>
              <a:srgbClr val="92D050"/>
            </a:solidFill>
            <a:prstDash val="solid"/>
          </a:ln>
        </p:spPr>
        <p:txBody>
          <a:bodyPr wrap="square" lIns="108000" tIns="144000" rtlCol="0" anchor="t" anchorCtr="0">
            <a:noAutofit/>
          </a:bodyPr>
          <a:lstStyle/>
          <a:p>
            <a:pPr marL="85725" lvl="0" indent="-85725">
              <a:lnSpc>
                <a:spcPts val="1400"/>
              </a:lnSpc>
              <a:defRPr/>
            </a:pP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を府の各種計画等に反映</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「いのち輝く未来社会」をめざすビジョン</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の策定</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世紀の新環境総合計画</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改定</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・「大阪府まち・ひと・しごと創生総合戦略」改定</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gn="r">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ど</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6281406" y="2116167"/>
            <a:ext cx="3334652" cy="1764000"/>
          </a:xfrm>
          <a:prstGeom prst="rect">
            <a:avLst/>
          </a:prstGeom>
          <a:solidFill>
            <a:schemeClr val="bg1"/>
          </a:solidFill>
          <a:ln w="9525" cmpd="sng">
            <a:solidFill>
              <a:srgbClr val="92D050"/>
            </a:solidFill>
            <a:prstDash val="solid"/>
          </a:ln>
        </p:spPr>
        <p:txBody>
          <a:bodyPr wrap="square" lIns="108000" tIns="72000" rtlCol="0" anchor="t" anchorCtr="0">
            <a:noAutofit/>
          </a:bodyPr>
          <a:lstStyle/>
          <a:p>
            <a:pPr>
              <a:lnSpc>
                <a:spcPts val="1400"/>
              </a:lnSpc>
            </a:pP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庁内各部ヒアリング</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marL="87313" lvl="0" indent="-87313">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spc="-1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セミナー等での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啓発や計画</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の反映など</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できることから取組み。</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・部局内での</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更なる理念の浸透や庁外との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連携が</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400"/>
              </a:lnSpc>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課題</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・さら</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なる取組みを検討する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も、具体化</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には至って</a:t>
            </a:r>
            <a:r>
              <a:rPr lang="ja-JP" altLang="en-US" sz="12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400"/>
              </a:lnSpc>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状態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a:lnSpc>
                <a:spcPts val="1400"/>
              </a:lnSpc>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ど</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6295693" y="3968304"/>
            <a:ext cx="3334652" cy="1188000"/>
          </a:xfrm>
          <a:prstGeom prst="rect">
            <a:avLst/>
          </a:prstGeom>
          <a:solidFill>
            <a:schemeClr val="bg1"/>
          </a:solidFill>
          <a:ln w="9525" cmpd="sng">
            <a:solidFill>
              <a:srgbClr val="92D050"/>
            </a:solidFill>
            <a:prstDash val="solid"/>
          </a:ln>
        </p:spPr>
        <p:txBody>
          <a:bodyPr wrap="square" lIns="108000" tIns="72000" rtlCol="0" anchor="t" anchorCtr="0">
            <a:noAutofit/>
          </a:bodyPr>
          <a:lstStyle/>
          <a:p>
            <a:pPr>
              <a:lnSpc>
                <a:spcPts val="1400"/>
              </a:lnSpc>
            </a:pP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市町村ヒアリング</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・役</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所内での意思統一や部局間での温度差が課題。</a:t>
            </a:r>
          </a:p>
          <a:p>
            <a:pPr marL="87313" lvl="0" indent="-87313">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自治体の取組事例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や、民間企業など、</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lnSpc>
                <a:spcPts val="1400"/>
              </a:lnSpc>
              <a:defRPr/>
            </a:pPr>
            <a:r>
              <a:rPr lang="ja-JP" altLang="en-US" sz="1200" spc="-1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spc="-1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ステークホルダー</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との連携について情報</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共有が必要</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lgn="r">
              <a:lnSpc>
                <a:spcPts val="1400"/>
              </a:lnSpc>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ど</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6309981" y="5278907"/>
            <a:ext cx="3334652" cy="1332000"/>
          </a:xfrm>
          <a:prstGeom prst="rect">
            <a:avLst/>
          </a:prstGeom>
          <a:solidFill>
            <a:schemeClr val="bg1"/>
          </a:solidFill>
          <a:ln w="9525" cmpd="sng">
            <a:solidFill>
              <a:srgbClr val="92D050"/>
            </a:solidFill>
            <a:prstDash val="solid"/>
          </a:ln>
        </p:spPr>
        <p:txBody>
          <a:bodyPr wrap="square" lIns="108000" tIns="72000" rtlCol="0" anchor="t" anchorCtr="0">
            <a:noAutofit/>
          </a:bodyPr>
          <a:lstStyle/>
          <a:p>
            <a:pPr>
              <a:lnSpc>
                <a:spcPts val="1400"/>
              </a:lnSpc>
            </a:pP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有識者ヒアリング</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400"/>
              </a:lnSpc>
              <a:spcBef>
                <a:spcPts val="600"/>
              </a:spcBef>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強み</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を伸ばす、弱みを克服するという観点が必要。</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・ターゲット</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を絞った取組みを進めていくことが重要。</a:t>
            </a:r>
          </a:p>
          <a:p>
            <a:pPr lvl="0">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であれば</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、外せない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視点は</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344453" y="5129212"/>
            <a:ext cx="2556000" cy="1512000"/>
          </a:xfrm>
          <a:prstGeom prst="rect">
            <a:avLst/>
          </a:prstGeom>
          <a:solidFill>
            <a:schemeClr val="bg1"/>
          </a:solidFill>
          <a:ln w="9525" cmpd="sng">
            <a:solidFill>
              <a:srgbClr val="92D050"/>
            </a:solidFill>
            <a:prstDash val="solid"/>
          </a:ln>
        </p:spPr>
        <p:txBody>
          <a:bodyPr wrap="square" lIns="108000" tIns="144000" rtlCol="0" anchor="t" anchorCtr="0">
            <a:noAutofit/>
          </a:bodyPr>
          <a:lstStyle/>
          <a:p>
            <a:pPr>
              <a:lnSpc>
                <a:spcPts val="1400"/>
              </a:lnSpc>
            </a:pP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市町村や企業との連携</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〇庁内・市町村職員向け</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勉強会</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市町村ブロック会議での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啓発</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関心のある市</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との個別意見交換</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〇府と企業との公民連携協定の締結</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400"/>
              </a:lnSpc>
              <a:spcBef>
                <a:spcPts val="600"/>
              </a:spcBef>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ど</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3285477" y="4144284"/>
            <a:ext cx="2664000" cy="2484000"/>
          </a:xfrm>
          <a:prstGeom prst="rect">
            <a:avLst/>
          </a:prstGeom>
          <a:solidFill>
            <a:schemeClr val="bg1"/>
          </a:solidFill>
          <a:ln w="9525" cmpd="sng">
            <a:solidFill>
              <a:srgbClr val="92D050"/>
            </a:solidFill>
            <a:prstDash val="solid"/>
          </a:ln>
        </p:spPr>
        <p:txBody>
          <a:bodyPr wrap="square" lIns="108000" tIns="144000" rIns="108000" rtlCol="0" anchor="t" anchorCtr="0">
            <a:noAutofit/>
          </a:bodyPr>
          <a:lstStyle/>
          <a:p>
            <a:pPr marL="85725" lvl="0" indent="-85725">
              <a:lnSpc>
                <a:spcPts val="1400"/>
              </a:lnSpc>
              <a:defRPr/>
            </a:pP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関連</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・企業との包括連携協定締結時に</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の観点を</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反映</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ATC</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グリーンエコプラザと連携した「</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ビジネス研究会」の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・中小企業向けセミナーの開催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・大阪市と共同での「おおさかプラスチックごみゼロ宣言</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gn="r">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defRPr/>
            </a:pP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理解</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促進</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関係は、「①」のとお</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り</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6</a:t>
            </a:fld>
            <a:endParaRPr kumimoji="1" lang="ja-JP" altLang="en-US" dirty="0"/>
          </a:p>
        </p:txBody>
      </p:sp>
    </p:spTree>
    <p:extLst>
      <p:ext uri="{BB962C8B-B14F-4D97-AF65-F5344CB8AC3E}">
        <p14:creationId xmlns:p14="http://schemas.microsoft.com/office/powerpoint/2010/main" val="1211464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7</a:t>
            </a:fld>
            <a:endParaRPr kumimoji="1" lang="ja-JP" altLang="en-US" dirty="0"/>
          </a:p>
        </p:txBody>
      </p:sp>
      <p:sp>
        <p:nvSpPr>
          <p:cNvPr id="14" name="正方形/長方形 13"/>
          <p:cNvSpPr/>
          <p:nvPr/>
        </p:nvSpPr>
        <p:spPr>
          <a:xfrm>
            <a:off x="3166996" y="15559"/>
            <a:ext cx="2880000" cy="2988000"/>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tIns="108000" rtlCol="0" anchor="ctr"/>
          <a:lstStyle/>
          <a:p>
            <a:pPr algn="ctr">
              <a:lnSpc>
                <a:spcPts val="1400"/>
              </a:lnSpc>
            </a:pPr>
            <a:endParaRPr kumimoji="1" lang="ja-JP" altLang="en-US" sz="1200"/>
          </a:p>
        </p:txBody>
      </p:sp>
      <p:sp>
        <p:nvSpPr>
          <p:cNvPr id="15" name="正方形/長方形 14"/>
          <p:cNvSpPr/>
          <p:nvPr/>
        </p:nvSpPr>
        <p:spPr>
          <a:xfrm>
            <a:off x="166900" y="8741"/>
            <a:ext cx="2844000" cy="2988000"/>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tIns="108000" rtlCol="0" anchor="ctr"/>
          <a:lstStyle/>
          <a:p>
            <a:pPr algn="ctr">
              <a:lnSpc>
                <a:spcPts val="1400"/>
              </a:lnSpc>
            </a:pPr>
            <a:endParaRPr kumimoji="1" lang="ja-JP" altLang="en-US" sz="1200"/>
          </a:p>
        </p:txBody>
      </p:sp>
      <p:sp>
        <p:nvSpPr>
          <p:cNvPr id="16" name="テキスト ボックス 15"/>
          <p:cNvSpPr txBox="1"/>
          <p:nvPr/>
        </p:nvSpPr>
        <p:spPr>
          <a:xfrm>
            <a:off x="363592" y="1189465"/>
            <a:ext cx="2556000" cy="1639985"/>
          </a:xfrm>
          <a:prstGeom prst="rect">
            <a:avLst/>
          </a:prstGeom>
          <a:solidFill>
            <a:schemeClr val="bg1"/>
          </a:solidFill>
          <a:ln w="9525" cmpd="sng">
            <a:solidFill>
              <a:srgbClr val="92D050"/>
            </a:solidFill>
            <a:prstDash val="solid"/>
          </a:ln>
        </p:spPr>
        <p:txBody>
          <a:bodyPr wrap="square" lIns="72000" tIns="180000" rtlCol="0" anchor="t" anchorCtr="0">
            <a:noAutofit/>
          </a:bodyPr>
          <a:lstStyle/>
          <a:p>
            <a:pPr>
              <a:lnSpc>
                <a:spcPts val="1400"/>
              </a:lnSpc>
              <a:spcBef>
                <a:spcPts val="600"/>
              </a:spcBef>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○勉強会参加者の意識や姿勢が変化</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府民認知度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H31.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3238853" y="1189465"/>
            <a:ext cx="2663622" cy="1639985"/>
          </a:xfrm>
          <a:prstGeom prst="rect">
            <a:avLst/>
          </a:prstGeom>
          <a:solidFill>
            <a:schemeClr val="bg1"/>
          </a:solidFill>
          <a:ln w="9525" cmpd="sng">
            <a:solidFill>
              <a:srgbClr val="92D050"/>
            </a:solidFill>
            <a:prstDash val="solid"/>
          </a:ln>
        </p:spPr>
        <p:txBody>
          <a:bodyPr wrap="square" lIns="72000" tIns="144000" rtlCol="0" anchor="t" anchorCtr="0">
            <a:noAutofit/>
          </a:bodyPr>
          <a:lstStyle/>
          <a:p>
            <a:pPr>
              <a:lnSpc>
                <a:spcPts val="1400"/>
              </a:lnSpc>
              <a:spcBef>
                <a:spcPts val="600"/>
              </a:spcBef>
            </a:pPr>
            <a:r>
              <a:rPr kumimoji="1" lang="ja-JP" altLang="en-US"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取組み実績が進む一方、各部</a:t>
            </a:r>
            <a:r>
              <a:rPr kumimoji="1" lang="ja-JP" altLang="en-US" sz="1200" dirty="0">
                <a:latin typeface="Meiryo UI" panose="020B0604030504040204" pitchFamily="50" charset="-128"/>
                <a:ea typeface="Meiryo UI" panose="020B0604030504040204" pitchFamily="50" charset="-128"/>
              </a:rPr>
              <a:t>で濃淡</a:t>
            </a:r>
            <a:endParaRPr kumimoji="1" lang="en-US" altLang="ja-JP" sz="1200" dirty="0">
              <a:latin typeface="Meiryo UI" panose="020B0604030504040204" pitchFamily="50" charset="-128"/>
              <a:ea typeface="Meiryo UI" panose="020B0604030504040204" pitchFamily="50" charset="-128"/>
            </a:endParaRPr>
          </a:p>
          <a:p>
            <a:pPr>
              <a:lnSpc>
                <a:spcPts val="1400"/>
              </a:lnSpc>
              <a:spcBef>
                <a:spcPts val="600"/>
              </a:spcBef>
            </a:pPr>
            <a:r>
              <a:rPr kumimoji="1" lang="ja-JP" altLang="en-US" sz="1200" dirty="0" smtClean="0">
                <a:latin typeface="Meiryo UI" panose="020B0604030504040204" pitchFamily="50" charset="-128"/>
                <a:ea typeface="Meiryo UI" panose="020B0604030504040204" pitchFamily="50" charset="-128"/>
              </a:rPr>
              <a:t>○</a:t>
            </a:r>
            <a:r>
              <a:rPr kumimoji="1" lang="ja-JP" altLang="en-US" sz="1200" spc="-100" dirty="0" smtClean="0">
                <a:latin typeface="Meiryo UI" panose="020B0604030504040204" pitchFamily="50" charset="-128"/>
                <a:ea typeface="Meiryo UI" panose="020B0604030504040204" pitchFamily="50" charset="-128"/>
              </a:rPr>
              <a:t>計画</a:t>
            </a:r>
            <a:r>
              <a:rPr kumimoji="1" lang="ja-JP" altLang="en-US" sz="1200" spc="-100" dirty="0">
                <a:latin typeface="Meiryo UI" panose="020B0604030504040204" pitchFamily="50" charset="-128"/>
                <a:ea typeface="Meiryo UI" panose="020B0604030504040204" pitchFamily="50" charset="-128"/>
              </a:rPr>
              <a:t>への反映等の次に踏み出せて</a:t>
            </a:r>
            <a:r>
              <a:rPr kumimoji="1" lang="ja-JP" altLang="en-US" sz="1200" spc="-100" dirty="0" smtClean="0">
                <a:latin typeface="Meiryo UI" panose="020B0604030504040204" pitchFamily="50" charset="-128"/>
                <a:ea typeface="Meiryo UI" panose="020B0604030504040204" pitchFamily="50" charset="-128"/>
              </a:rPr>
              <a:t>いない</a:t>
            </a:r>
            <a:endParaRPr kumimoji="1" lang="en-US" altLang="ja-JP" sz="1200" spc="-100" dirty="0" smtClean="0">
              <a:latin typeface="Meiryo UI" panose="020B0604030504040204" pitchFamily="50" charset="-128"/>
              <a:ea typeface="Meiryo UI" panose="020B0604030504040204" pitchFamily="50" charset="-128"/>
            </a:endParaRPr>
          </a:p>
          <a:p>
            <a:pPr>
              <a:lnSpc>
                <a:spcPts val="1400"/>
              </a:lnSpc>
            </a:pPr>
            <a:r>
              <a:rPr kumimoji="1" lang="ja-JP" altLang="en-US" sz="1200" spc="-100" dirty="0">
                <a:latin typeface="Meiryo UI" panose="020B0604030504040204" pitchFamily="50" charset="-128"/>
                <a:ea typeface="Meiryo UI" panose="020B0604030504040204" pitchFamily="50" charset="-128"/>
              </a:rPr>
              <a:t>　</a:t>
            </a:r>
            <a:r>
              <a:rPr kumimoji="1" lang="ja-JP" altLang="en-US" sz="1200" spc="-100" dirty="0" smtClean="0">
                <a:latin typeface="Meiryo UI" panose="020B0604030504040204" pitchFamily="50" charset="-128"/>
                <a:ea typeface="Meiryo UI" panose="020B0604030504040204" pitchFamily="50" charset="-128"/>
              </a:rPr>
              <a:t>　状態</a:t>
            </a:r>
            <a:endParaRPr kumimoji="1" lang="ja-JP" altLang="en-US" sz="1200" spc="-100" dirty="0">
              <a:latin typeface="Meiryo UI" panose="020B0604030504040204" pitchFamily="50" charset="-128"/>
              <a:ea typeface="Meiryo UI" panose="020B0604030504040204" pitchFamily="50" charset="-128"/>
            </a:endParaRPr>
          </a:p>
          <a:p>
            <a:pPr>
              <a:lnSpc>
                <a:spcPts val="1400"/>
              </a:lnSpc>
              <a:spcBef>
                <a:spcPts val="600"/>
              </a:spcBef>
            </a:pP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658067" y="2102586"/>
            <a:ext cx="1989020" cy="684000"/>
          </a:xfrm>
          <a:prstGeom prst="roundRect">
            <a:avLst/>
          </a:prstGeom>
          <a:ln w="6350">
            <a:prstDash val="dash"/>
          </a:ln>
        </p:spPr>
        <p:style>
          <a:lnRef idx="2">
            <a:schemeClr val="accent6"/>
          </a:lnRef>
          <a:fillRef idx="1">
            <a:schemeClr val="lt1"/>
          </a:fillRef>
          <a:effectRef idx="0">
            <a:schemeClr val="accent6"/>
          </a:effectRef>
          <a:fontRef idx="minor">
            <a:schemeClr val="dk1"/>
          </a:fontRef>
        </p:style>
        <p:txBody>
          <a:bodyPr tIns="72000" bIns="72000" rtlCol="0" anchor="ctr"/>
          <a:lstStyle/>
          <a:p>
            <a:pPr>
              <a:lnSpc>
                <a:spcPts val="14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各部局</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主催のイベント等で</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の理解</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促進</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a:xfrm>
            <a:off x="3491608" y="2073761"/>
            <a:ext cx="2221955" cy="684000"/>
          </a:xfrm>
          <a:prstGeom prst="roundRect">
            <a:avLst/>
          </a:prstGeom>
          <a:ln w="6350">
            <a:prstDash val="dash"/>
          </a:ln>
        </p:spPr>
        <p:style>
          <a:lnRef idx="2">
            <a:schemeClr val="accent6"/>
          </a:lnRef>
          <a:fillRef idx="1">
            <a:schemeClr val="lt1"/>
          </a:fillRef>
          <a:effectRef idx="0">
            <a:schemeClr val="accent6"/>
          </a:effectRef>
          <a:fontRef idx="minor">
            <a:schemeClr val="dk1"/>
          </a:fontRef>
        </p:style>
        <p:txBody>
          <a:bodyPr tIns="72000" bIns="72000" rtlCol="0" anchor="ctr"/>
          <a:lstStyle/>
          <a:p>
            <a:pPr>
              <a:lnSpc>
                <a:spcPts val="14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計画</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への</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反映な</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ど</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、各部局</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の取組みを</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拡大</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右矢印 19"/>
          <p:cNvSpPr/>
          <p:nvPr/>
        </p:nvSpPr>
        <p:spPr>
          <a:xfrm>
            <a:off x="3329388" y="2196939"/>
            <a:ext cx="162220" cy="435549"/>
          </a:xfrm>
          <a:prstGeom prst="rightArrow">
            <a:avLst>
              <a:gd name="adj1" fmla="val 50000"/>
              <a:gd name="adj2" fmla="val 10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lnSpc>
                <a:spcPts val="1400"/>
              </a:lnSpc>
            </a:pPr>
            <a:endParaRPr kumimoji="1" lang="ja-JP" altLang="en-US" sz="1200"/>
          </a:p>
        </p:txBody>
      </p:sp>
      <p:sp>
        <p:nvSpPr>
          <p:cNvPr id="21" name="右矢印 20"/>
          <p:cNvSpPr/>
          <p:nvPr/>
        </p:nvSpPr>
        <p:spPr>
          <a:xfrm>
            <a:off x="430332" y="2166727"/>
            <a:ext cx="162220" cy="435549"/>
          </a:xfrm>
          <a:prstGeom prst="rightArrow">
            <a:avLst>
              <a:gd name="adj1" fmla="val 50000"/>
              <a:gd name="adj2" fmla="val 10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lnSpc>
                <a:spcPts val="1400"/>
              </a:lnSpc>
            </a:pPr>
            <a:endParaRPr kumimoji="1" lang="ja-JP" altLang="en-US" sz="1200"/>
          </a:p>
        </p:txBody>
      </p:sp>
      <p:sp>
        <p:nvSpPr>
          <p:cNvPr id="22" name="下矢印吹き出し 21"/>
          <p:cNvSpPr/>
          <p:nvPr/>
        </p:nvSpPr>
        <p:spPr>
          <a:xfrm>
            <a:off x="6242744" y="7159"/>
            <a:ext cx="3497701" cy="1466881"/>
          </a:xfrm>
          <a:prstGeom prst="downArrowCallout">
            <a:avLst>
              <a:gd name="adj1" fmla="val 29476"/>
              <a:gd name="adj2" fmla="val 42867"/>
              <a:gd name="adj3" fmla="val 18383"/>
              <a:gd name="adj4" fmla="val 70815"/>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3" name="テキスト ボックス 22"/>
          <p:cNvSpPr txBox="1"/>
          <p:nvPr/>
        </p:nvSpPr>
        <p:spPr>
          <a:xfrm>
            <a:off x="171876" y="270328"/>
            <a:ext cx="8172000" cy="672647"/>
          </a:xfrm>
          <a:prstGeom prst="rect">
            <a:avLst/>
          </a:prstGeom>
          <a:solidFill>
            <a:schemeClr val="bg1"/>
          </a:solidFill>
          <a:ln w="28575" cmpd="sng">
            <a:solidFill>
              <a:srgbClr val="92D050"/>
            </a:solidFill>
            <a:prstDash val="solid"/>
          </a:ln>
        </p:spPr>
        <p:txBody>
          <a:bodyPr wrap="none" lIns="108000" tIns="72000" rtlCol="0" anchor="t" anchorCtr="0">
            <a:noAutofit/>
          </a:bodyPr>
          <a:lstStyle/>
          <a:p>
            <a:pPr>
              <a:spcBef>
                <a:spcPts val="300"/>
              </a:spcBef>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年度「</a:t>
            </a:r>
            <a:r>
              <a:rPr kumimoji="1" lang="zh-TW" altLang="en-US" sz="1400" b="1" dirty="0" smtClean="0">
                <a:latin typeface="Meiryo UI" panose="020B0604030504040204" pitchFamily="50" charset="-128"/>
                <a:ea typeface="Meiryo UI" panose="020B0604030504040204" pitchFamily="50" charset="-128"/>
                <a:cs typeface="Meiryo UI" panose="020B0604030504040204" pitchFamily="50" charset="-128"/>
              </a:rPr>
              <a:t>第</a:t>
            </a:r>
            <a:r>
              <a:rPr kumimoji="1" lang="en-US" altLang="zh-TW" sz="1400" b="1" dirty="0" smtClean="0">
                <a:latin typeface="Meiryo UI" panose="020B0604030504040204" pitchFamily="50" charset="-128"/>
                <a:ea typeface="Meiryo UI" panose="020B0604030504040204" pitchFamily="50" charset="-128"/>
                <a:cs typeface="Meiryo UI" panose="020B0604030504040204" pitchFamily="50" charset="-128"/>
              </a:rPr>
              <a:t>2</a:t>
            </a:r>
            <a:r>
              <a:rPr kumimoji="1" lang="zh-TW" altLang="en-US" sz="1400" b="1" dirty="0" smtClean="0">
                <a:latin typeface="Meiryo UI" panose="020B0604030504040204" pitchFamily="50" charset="-128"/>
                <a:ea typeface="Meiryo UI" panose="020B0604030504040204" pitchFamily="50" charset="-128"/>
                <a:cs typeface="Meiryo UI" panose="020B0604030504040204" pitchFamily="50" charset="-128"/>
              </a:rPr>
              <a:t>回</a:t>
            </a:r>
            <a:r>
              <a:rPr kumimoji="1" lang="zh-TW" altLang="en-US" sz="1400" b="1" dirty="0">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zh-TW" sz="1400" b="1" dirty="0">
                <a:latin typeface="Meiryo UI" panose="020B0604030504040204" pitchFamily="50" charset="-128"/>
                <a:ea typeface="Meiryo UI" panose="020B0604030504040204" pitchFamily="50" charset="-128"/>
                <a:cs typeface="Meiryo UI" panose="020B0604030504040204" pitchFamily="50" charset="-128"/>
              </a:rPr>
              <a:t>SDGs</a:t>
            </a:r>
            <a:r>
              <a:rPr kumimoji="1" lang="zh-TW" altLang="en-US" sz="1400" b="1" dirty="0">
                <a:latin typeface="Meiryo UI" panose="020B0604030504040204" pitchFamily="50" charset="-128"/>
                <a:ea typeface="Meiryo UI" panose="020B0604030504040204" pitchFamily="50" charset="-128"/>
                <a:cs typeface="Meiryo UI" panose="020B0604030504040204" pitchFamily="50" charset="-128"/>
              </a:rPr>
              <a:t>推進本部会議（</a:t>
            </a:r>
            <a:r>
              <a:rPr kumimoji="1" lang="en-US" altLang="zh-TW" sz="1400" b="1" dirty="0">
                <a:latin typeface="Meiryo UI" panose="020B0604030504040204" pitchFamily="50" charset="-128"/>
                <a:ea typeface="Meiryo UI" panose="020B0604030504040204" pitchFamily="50" charset="-128"/>
                <a:cs typeface="Meiryo UI" panose="020B0604030504040204" pitchFamily="50" charset="-128"/>
              </a:rPr>
              <a:t>H31.2.14</a:t>
            </a:r>
            <a:r>
              <a:rPr kumimoji="1" lang="zh-TW"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○これまでの取組みの検証</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と、今後</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の方針</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決定</a:t>
            </a:r>
            <a:endParaRPr kumimoji="1"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6566905" y="1587491"/>
            <a:ext cx="3204000" cy="1836000"/>
          </a:xfrm>
          <a:prstGeom prst="rect">
            <a:avLst/>
          </a:prstGeom>
          <a:solidFill>
            <a:schemeClr val="accent1">
              <a:lumMod val="20000"/>
              <a:lumOff val="80000"/>
            </a:schemeClr>
          </a:solidFill>
          <a:ln w="76200" cmpd="dbl">
            <a:solidFill>
              <a:srgbClr val="92D050"/>
            </a:solidFill>
            <a:prstDash val="solid"/>
          </a:ln>
        </p:spPr>
        <p:txBody>
          <a:bodyPr wrap="square" lIns="72000" tIns="144000" rtlCol="0" anchor="t" anchorCtr="0">
            <a:noAutofit/>
          </a:bodyPr>
          <a:lstStyle/>
          <a:p>
            <a:pPr>
              <a:spcBef>
                <a:spcPts val="300"/>
              </a:spcBef>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○大阪がめざす</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先進都市の姿の明確化</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6961736" y="1954106"/>
            <a:ext cx="2628000" cy="1348777"/>
          </a:xfrm>
          <a:prstGeom prst="roundRect">
            <a:avLst>
              <a:gd name="adj" fmla="val 11132"/>
            </a:avLst>
          </a:prstGeom>
          <a:ln w="6350">
            <a:prstDash val="dash"/>
          </a:ln>
        </p:spPr>
        <p:style>
          <a:lnRef idx="2">
            <a:schemeClr val="accent6"/>
          </a:lnRef>
          <a:fillRef idx="1">
            <a:schemeClr val="lt1"/>
          </a:fillRef>
          <a:effectRef idx="0">
            <a:schemeClr val="accent6"/>
          </a:effectRef>
          <a:fontRef idx="minor">
            <a:schemeClr val="dk1"/>
          </a:fontRef>
        </p:style>
        <p:txBody>
          <a:bodyPr lIns="108000" rIns="72000" rtlCol="0" anchor="ctr"/>
          <a:lstStyle/>
          <a:p>
            <a:pPr>
              <a:lnSpc>
                <a:spcPts val="1400"/>
              </a:lnSpc>
            </a:pPr>
            <a:r>
              <a:rPr kumimoji="1" lang="ja-JP" altLang="en-US" sz="1200" b="1" dirty="0" smtClean="0">
                <a:latin typeface="Meiryo UI" panose="020B0604030504040204" pitchFamily="50" charset="-128"/>
                <a:ea typeface="Meiryo UI" panose="020B0604030504040204" pitchFamily="50" charset="-128"/>
              </a:rPr>
              <a:t>万博に向け、</a:t>
            </a:r>
            <a:r>
              <a:rPr kumimoji="1" lang="en-US" altLang="ja-JP" sz="1200" b="1" dirty="0" smtClean="0">
                <a:latin typeface="Meiryo UI" panose="020B0604030504040204" pitchFamily="50" charset="-128"/>
                <a:ea typeface="Meiryo UI" panose="020B0604030504040204" pitchFamily="50" charset="-128"/>
              </a:rPr>
              <a:t>SDGs</a:t>
            </a:r>
            <a:r>
              <a:rPr kumimoji="1" lang="ja-JP" altLang="en-US" sz="1200" b="1" dirty="0" smtClean="0">
                <a:latin typeface="Meiryo UI" panose="020B0604030504040204" pitchFamily="50" charset="-128"/>
                <a:ea typeface="Meiryo UI" panose="020B0604030504040204" pitchFamily="50" charset="-128"/>
              </a:rPr>
              <a:t>の達成を加速化するため、「大阪がめざす</a:t>
            </a:r>
            <a:r>
              <a:rPr kumimoji="1" lang="en-US" altLang="ja-JP" sz="1200" b="1" dirty="0" smtClean="0">
                <a:latin typeface="Meiryo UI" panose="020B0604030504040204" pitchFamily="50" charset="-128"/>
                <a:ea typeface="Meiryo UI" panose="020B0604030504040204" pitchFamily="50" charset="-128"/>
              </a:rPr>
              <a:t>SDGs</a:t>
            </a:r>
            <a:r>
              <a:rPr kumimoji="1" lang="ja-JP" altLang="en-US" sz="1200" b="1" dirty="0" smtClean="0">
                <a:latin typeface="Meiryo UI" panose="020B0604030504040204" pitchFamily="50" charset="-128"/>
                <a:ea typeface="Meiryo UI" panose="020B0604030504040204" pitchFamily="50" charset="-128"/>
              </a:rPr>
              <a:t>先進都市の姿」の明確化を図り、大阪府はもとより、府民や企業、市町村など、様々なステークホルダーとの連携・協調を進め、新たな取組みを広げていく</a:t>
            </a:r>
            <a:endParaRPr kumimoji="1" lang="en-US" altLang="ja-JP" sz="1200" b="1" dirty="0" smtClean="0">
              <a:latin typeface="Meiryo UI" panose="020B0604030504040204" pitchFamily="50" charset="-128"/>
              <a:ea typeface="Meiryo UI" panose="020B0604030504040204" pitchFamily="50" charset="-128"/>
            </a:endParaRPr>
          </a:p>
        </p:txBody>
      </p:sp>
      <p:sp>
        <p:nvSpPr>
          <p:cNvPr id="26" name="右矢印 25"/>
          <p:cNvSpPr/>
          <p:nvPr/>
        </p:nvSpPr>
        <p:spPr>
          <a:xfrm>
            <a:off x="6114922" y="1716346"/>
            <a:ext cx="384057" cy="1425274"/>
          </a:xfrm>
          <a:prstGeom prst="rightArrow">
            <a:avLst>
              <a:gd name="adj1" fmla="val 35378"/>
              <a:gd name="adj2" fmla="val 66435"/>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7" name="右矢印 26"/>
          <p:cNvSpPr/>
          <p:nvPr/>
        </p:nvSpPr>
        <p:spPr>
          <a:xfrm>
            <a:off x="6711787" y="2308836"/>
            <a:ext cx="162220" cy="435549"/>
          </a:xfrm>
          <a:prstGeom prst="rightArrow">
            <a:avLst>
              <a:gd name="adj1" fmla="val 50000"/>
              <a:gd name="adj2" fmla="val 10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lnSpc>
                <a:spcPts val="1400"/>
              </a:lnSpc>
            </a:pPr>
            <a:endParaRPr kumimoji="1" lang="ja-JP" altLang="en-US" sz="1200"/>
          </a:p>
        </p:txBody>
      </p:sp>
      <p:sp>
        <p:nvSpPr>
          <p:cNvPr id="28" name="正方形/長方形 27"/>
          <p:cNvSpPr/>
          <p:nvPr/>
        </p:nvSpPr>
        <p:spPr>
          <a:xfrm>
            <a:off x="178475" y="3660309"/>
            <a:ext cx="2844000" cy="3060000"/>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tIns="108000" rtlCol="0" anchor="ctr"/>
          <a:lstStyle/>
          <a:p>
            <a:pPr algn="ctr">
              <a:lnSpc>
                <a:spcPts val="1400"/>
              </a:lnSpc>
            </a:pPr>
            <a:endParaRPr kumimoji="1" lang="ja-JP" altLang="en-US" sz="1200"/>
          </a:p>
        </p:txBody>
      </p:sp>
      <p:sp>
        <p:nvSpPr>
          <p:cNvPr id="29" name="正方形/長方形 28"/>
          <p:cNvSpPr/>
          <p:nvPr/>
        </p:nvSpPr>
        <p:spPr>
          <a:xfrm>
            <a:off x="3191058" y="3642057"/>
            <a:ext cx="2880000" cy="3060000"/>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tIns="108000" rtlCol="0" anchor="ctr"/>
          <a:lstStyle/>
          <a:p>
            <a:pPr algn="ctr">
              <a:lnSpc>
                <a:spcPts val="1400"/>
              </a:lnSpc>
            </a:pPr>
            <a:endParaRPr kumimoji="1" lang="ja-JP" altLang="en-US" sz="1200"/>
          </a:p>
        </p:txBody>
      </p:sp>
      <p:sp>
        <p:nvSpPr>
          <p:cNvPr id="30" name="角丸四角形 29"/>
          <p:cNvSpPr/>
          <p:nvPr/>
        </p:nvSpPr>
        <p:spPr>
          <a:xfrm>
            <a:off x="178475" y="3362373"/>
            <a:ext cx="2844000" cy="288000"/>
          </a:xfrm>
          <a:prstGeom prst="roundRect">
            <a:avLst/>
          </a:prstGeom>
          <a:ln w="28575"/>
        </p:spPr>
        <p:style>
          <a:lnRef idx="2">
            <a:schemeClr val="accent6"/>
          </a:lnRef>
          <a:fillRef idx="1">
            <a:schemeClr val="lt1"/>
          </a:fillRef>
          <a:effectRef idx="0">
            <a:schemeClr val="accent6"/>
          </a:effectRef>
          <a:fontRef idx="minor">
            <a:schemeClr val="dk1"/>
          </a:fontRef>
        </p:style>
        <p:txBody>
          <a:bodyPr lIns="36000" rIns="0" rtlCol="0" anchor="ctr"/>
          <a:lstStyle/>
          <a:p>
            <a:r>
              <a:rPr kumimoji="1" lang="ja-JP" altLang="en-US" sz="1400" b="1" dirty="0" smtClean="0">
                <a:latin typeface="Meiryo UI" panose="020B0604030504040204" pitchFamily="50" charset="-128"/>
                <a:ea typeface="Meiryo UI" panose="020B0604030504040204" pitchFamily="50" charset="-128"/>
              </a:rPr>
              <a:t>①理解</a:t>
            </a:r>
            <a:r>
              <a:rPr kumimoji="1" lang="ja-JP" altLang="en-US" sz="1400" b="1" dirty="0">
                <a:latin typeface="Meiryo UI" panose="020B0604030504040204" pitchFamily="50" charset="-128"/>
                <a:ea typeface="Meiryo UI" panose="020B0604030504040204" pitchFamily="50" charset="-128"/>
              </a:rPr>
              <a:t>促進</a:t>
            </a:r>
            <a:r>
              <a:rPr kumimoji="1" lang="ja-JP" altLang="en-US" sz="1400" b="1" dirty="0" smtClean="0">
                <a:latin typeface="Meiryo UI" panose="020B0604030504040204" pitchFamily="50" charset="-128"/>
                <a:ea typeface="Meiryo UI" panose="020B0604030504040204" pitchFamily="50" charset="-128"/>
              </a:rPr>
              <a:t>、企業や市町村との連携　　　　　　　　　　　</a:t>
            </a:r>
            <a:endParaRPr kumimoji="1" lang="ja-JP" altLang="en-US" sz="1400" b="1" dirty="0">
              <a:latin typeface="Meiryo UI" panose="020B0604030504040204" pitchFamily="50" charset="-128"/>
              <a:ea typeface="Meiryo UI" panose="020B0604030504040204" pitchFamily="50" charset="-128"/>
            </a:endParaRPr>
          </a:p>
        </p:txBody>
      </p:sp>
      <p:sp>
        <p:nvSpPr>
          <p:cNvPr id="31" name="角丸四角形 30"/>
          <p:cNvSpPr/>
          <p:nvPr/>
        </p:nvSpPr>
        <p:spPr>
          <a:xfrm>
            <a:off x="3198363" y="3372584"/>
            <a:ext cx="2027038" cy="288000"/>
          </a:xfrm>
          <a:prstGeom prst="roundRect">
            <a:avLst/>
          </a:prstGeom>
          <a:ln w="28575"/>
        </p:spPr>
        <p:style>
          <a:lnRef idx="2">
            <a:schemeClr val="accent6"/>
          </a:lnRef>
          <a:fillRef idx="1">
            <a:schemeClr val="lt1"/>
          </a:fillRef>
          <a:effectRef idx="0">
            <a:schemeClr val="accent6"/>
          </a:effectRef>
          <a:fontRef idx="minor">
            <a:schemeClr val="dk1"/>
          </a:fontRef>
        </p:style>
        <p:txBody>
          <a:bodyPr rIns="0" rtlCol="0" anchor="ctr"/>
          <a:lstStyle/>
          <a:p>
            <a:r>
              <a:rPr kumimoji="1" lang="ja-JP" altLang="en-US" sz="1400" b="1" dirty="0" smtClean="0">
                <a:latin typeface="Meiryo UI" panose="020B0604030504040204" pitchFamily="50" charset="-128"/>
                <a:ea typeface="Meiryo UI" panose="020B0604030504040204" pitchFamily="50" charset="-128"/>
              </a:rPr>
              <a:t>②庁内各部</a:t>
            </a:r>
            <a:r>
              <a:rPr kumimoji="1" lang="ja-JP" altLang="en-US" sz="1400" b="1" dirty="0">
                <a:latin typeface="Meiryo UI" panose="020B0604030504040204" pitchFamily="50" charset="-128"/>
                <a:ea typeface="Meiryo UI" panose="020B0604030504040204" pitchFamily="50" charset="-128"/>
              </a:rPr>
              <a:t>局</a:t>
            </a:r>
            <a:r>
              <a:rPr kumimoji="1" lang="ja-JP" altLang="en-US" sz="1400" b="1" dirty="0" smtClean="0">
                <a:latin typeface="Meiryo UI" panose="020B0604030504040204" pitchFamily="50" charset="-128"/>
                <a:ea typeface="Meiryo UI" panose="020B0604030504040204" pitchFamily="50" charset="-128"/>
              </a:rPr>
              <a:t>の取組み　　　　　　　　　　　</a:t>
            </a:r>
            <a:endParaRPr kumimoji="1" lang="ja-JP" altLang="en-US" sz="1400" b="1"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238781" y="3720985"/>
            <a:ext cx="2736000" cy="1517164"/>
          </a:xfrm>
          <a:prstGeom prst="rect">
            <a:avLst/>
          </a:prstGeom>
          <a:solidFill>
            <a:schemeClr val="bg1"/>
          </a:solidFill>
          <a:ln w="9525" cmpd="sng">
            <a:solidFill>
              <a:srgbClr val="92D050"/>
            </a:solidFill>
            <a:prstDash val="solid"/>
          </a:ln>
        </p:spPr>
        <p:txBody>
          <a:bodyPr wrap="square" lIns="72000" tIns="108000" rtlCol="0" anchor="t" anchorCtr="0">
            <a:noAutofit/>
          </a:bodyPr>
          <a:lstStyle/>
          <a:p>
            <a:pPr>
              <a:spcBef>
                <a:spcPts val="300"/>
              </a:spcBef>
            </a:pP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世界</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に向けた取組みの発信（</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G20</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marL="87313" lvl="0" indent="-87313">
              <a:spcBef>
                <a:spcPts val="600"/>
              </a:spcBef>
              <a:defRPr/>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G20</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大阪サミットの</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defRPr/>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大阪万博ブースに</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defRPr/>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おいて、企業の</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defRPr/>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に向けた</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defRPr/>
            </a:pPr>
            <a:r>
              <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取組みを紹介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87313" lvl="0" indent="-87313">
              <a:defRPr/>
            </a:pP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33" name="図 3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0799" y="4125646"/>
            <a:ext cx="1245492" cy="828926"/>
          </a:xfrm>
          <a:prstGeom prst="rect">
            <a:avLst/>
          </a:prstGeom>
          <a:noFill/>
          <a:ln>
            <a:noFill/>
          </a:ln>
        </p:spPr>
      </p:pic>
      <p:sp>
        <p:nvSpPr>
          <p:cNvPr id="34" name="テキスト ボックス 33"/>
          <p:cNvSpPr txBox="1"/>
          <p:nvPr/>
        </p:nvSpPr>
        <p:spPr>
          <a:xfrm>
            <a:off x="1110604" y="4994261"/>
            <a:ext cx="1886449" cy="233397"/>
          </a:xfrm>
          <a:prstGeom prst="rect">
            <a:avLst/>
          </a:prstGeom>
          <a:noFill/>
        </p:spPr>
        <p:txBody>
          <a:bodyPr wrap="square" rtlCol="0">
            <a:spAutoFit/>
          </a:bodyPr>
          <a:lstStyle/>
          <a:p>
            <a:pPr>
              <a:lnSpc>
                <a:spcPts val="1100"/>
              </a:lnSpc>
            </a:pPr>
            <a:r>
              <a:rPr kumimoji="1" lang="en-US" altLang="ja-JP" sz="800" b="1" dirty="0" smtClean="0"/>
              <a:t>G20</a:t>
            </a:r>
            <a:r>
              <a:rPr kumimoji="1" lang="ja-JP" altLang="en-US" sz="800" b="1" dirty="0" smtClean="0"/>
              <a:t>大阪サミット（大阪万博ブース）</a:t>
            </a:r>
            <a:endParaRPr kumimoji="1" lang="ja-JP" altLang="en-US" sz="800" b="1" dirty="0"/>
          </a:p>
        </p:txBody>
      </p:sp>
      <p:sp>
        <p:nvSpPr>
          <p:cNvPr id="35" name="テキスト ボックス 34"/>
          <p:cNvSpPr txBox="1"/>
          <p:nvPr/>
        </p:nvSpPr>
        <p:spPr>
          <a:xfrm>
            <a:off x="3238853" y="3720985"/>
            <a:ext cx="2772000" cy="1735858"/>
          </a:xfrm>
          <a:prstGeom prst="rect">
            <a:avLst/>
          </a:prstGeom>
          <a:solidFill>
            <a:schemeClr val="bg1"/>
          </a:solidFill>
          <a:ln w="9525" cmpd="sng">
            <a:solidFill>
              <a:srgbClr val="92D050"/>
            </a:solidFill>
            <a:prstDash val="solid"/>
          </a:ln>
        </p:spPr>
        <p:txBody>
          <a:bodyPr wrap="square" lIns="108000" tIns="144000" rIns="108000" rtlCol="0" anchor="t" anchorCtr="0">
            <a:noAutofit/>
          </a:bodyPr>
          <a:lstStyle/>
          <a:p>
            <a:pPr marL="85725" lvl="0" indent="-85725">
              <a:lnSpc>
                <a:spcPts val="1400"/>
              </a:lnSpc>
              <a:defRPr/>
            </a:pP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関連</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・企業との包括連携協定締結時に</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の観点を反映</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・海洋プラスチックごみ問題から考える</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シンポジウム</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ビジネス研究会</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・企業向けセミナー　など</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260565" y="5277838"/>
            <a:ext cx="2736000" cy="1294263"/>
          </a:xfrm>
          <a:prstGeom prst="rect">
            <a:avLst/>
          </a:prstGeom>
          <a:solidFill>
            <a:schemeClr val="bg1"/>
          </a:solidFill>
          <a:ln w="9525" cmpd="sng">
            <a:solidFill>
              <a:srgbClr val="92D050"/>
            </a:solidFill>
            <a:prstDash val="solid"/>
          </a:ln>
        </p:spPr>
        <p:txBody>
          <a:bodyPr wrap="square" lIns="108000" tIns="108000" rtlCol="0" anchor="t" anchorCtr="0">
            <a:noAutofit/>
          </a:bodyPr>
          <a:lstStyle/>
          <a:p>
            <a:pPr>
              <a:lnSpc>
                <a:spcPts val="1400"/>
              </a:lnSpc>
            </a:pP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理解</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促進</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関係</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marL="87313" lvl="0" indent="-87313">
              <a:lnSpc>
                <a:spcPts val="1400"/>
              </a:lnSpc>
              <a:defRPr/>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トレイン未来のゆめまち号」への</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lnSpc>
                <a:spcPts val="1400"/>
              </a:lnSpc>
              <a:defRPr/>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ポスター掲載</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lnSpc>
                <a:spcPts val="1400"/>
              </a:lnSpc>
              <a:defRPr/>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未来会議</a:t>
            </a:r>
            <a:endPar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lnSpc>
                <a:spcPts val="1400"/>
              </a:lnSpc>
              <a:defRPr/>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・シンポジウム　加速させよう自治体</a:t>
            </a:r>
            <a:r>
              <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endPar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lgn="r">
              <a:lnSpc>
                <a:spcPts val="1400"/>
              </a:lnSpc>
              <a:defRPr/>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3239164" y="5495951"/>
            <a:ext cx="2772000" cy="1080000"/>
          </a:xfrm>
          <a:prstGeom prst="rect">
            <a:avLst/>
          </a:prstGeom>
          <a:solidFill>
            <a:schemeClr val="bg1"/>
          </a:solidFill>
          <a:ln w="9525" cmpd="sng">
            <a:solidFill>
              <a:srgbClr val="92D050"/>
            </a:solidFill>
            <a:prstDash val="solid"/>
          </a:ln>
        </p:spPr>
        <p:txBody>
          <a:bodyPr wrap="square" lIns="108000" tIns="144000" rtlCol="0" anchor="t" anchorCtr="0">
            <a:noAutofit/>
          </a:bodyPr>
          <a:lstStyle/>
          <a:p>
            <a:pPr marL="85725" lvl="0" indent="-85725">
              <a:lnSpc>
                <a:spcPts val="1400"/>
              </a:lnSpc>
              <a:defRPr/>
            </a:pP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を府の各種計画等に反映</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（予定含む）</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・公共交通戦略</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・自転車活用推進計画（仮）　　など</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114875" y="3021568"/>
            <a:ext cx="2948050" cy="4130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令和元年度の主な取組み</a:t>
            </a:r>
            <a:endParaRPr lang="ja-JP" altLang="en-US"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二等辺三角形 38"/>
          <p:cNvSpPr/>
          <p:nvPr/>
        </p:nvSpPr>
        <p:spPr>
          <a:xfrm rot="10800000">
            <a:off x="7206543" y="3776322"/>
            <a:ext cx="1924723" cy="229390"/>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40" name="テキスト ボックス 39"/>
          <p:cNvSpPr txBox="1"/>
          <p:nvPr/>
        </p:nvSpPr>
        <p:spPr>
          <a:xfrm>
            <a:off x="6420629" y="4444419"/>
            <a:ext cx="3382683" cy="663497"/>
          </a:xfrm>
          <a:prstGeom prst="rect">
            <a:avLst/>
          </a:prstGeom>
          <a:solidFill>
            <a:schemeClr val="tx2">
              <a:lumMod val="40000"/>
              <a:lumOff val="60000"/>
            </a:schemeClr>
          </a:solidFill>
          <a:ln w="25400" cmpd="dbl">
            <a:solidFill>
              <a:schemeClr val="tx1"/>
            </a:solidFill>
            <a:prstDash val="solid"/>
          </a:ln>
        </p:spPr>
        <p:txBody>
          <a:bodyPr wrap="square" lIns="144000" tIns="72000" rIns="72000" bIns="72000" rtlCol="0" anchor="ctr" anchorCtr="0">
            <a:spAutoFit/>
          </a:bodyPr>
          <a:lstStyle/>
          <a:p>
            <a:pPr>
              <a:spcBef>
                <a:spcPts val="200"/>
              </a:spcBef>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「大阪がめざす</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先進都市の姿」</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200"/>
              </a:spcBef>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検討有識者ワーキンググループ</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を設置</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6420629" y="5323876"/>
            <a:ext cx="3302630" cy="1165310"/>
          </a:xfrm>
          <a:prstGeom prst="rect">
            <a:avLst/>
          </a:prstGeom>
          <a:noFill/>
          <a:ln w="15875">
            <a:noFill/>
            <a:prstDash val="sysDot"/>
          </a:ln>
        </p:spPr>
        <p:txBody>
          <a:bodyPr wrap="square" lIns="108000" tIns="36000" rIns="0" bIns="36000" rtlCol="0" anchor="ctr" anchorCtr="0">
            <a:spAutoFit/>
          </a:bodyPr>
          <a:lstStyle/>
          <a:p>
            <a:pPr>
              <a:spcBef>
                <a:spcPts val="120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〇</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全体的な取組み方向性</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〇</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「めざす姿」に向けた考慮すべき視点</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〇 </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ゴールの府の到達点の分析</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などについて議論を深めてきた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00573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0" y="0"/>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有識者</a:t>
            </a:r>
            <a:r>
              <a:rPr kumimoji="1" lang="ja-JP" altLang="en-US" b="1" dirty="0" smtClean="0">
                <a:latin typeface="Meiryo UI" panose="020B0604030504040204" pitchFamily="50" charset="-128"/>
                <a:ea typeface="Meiryo UI" panose="020B0604030504040204" pitchFamily="50" charset="-128"/>
              </a:rPr>
              <a:t>ワーキンググループの概要</a:t>
            </a:r>
            <a:endParaRPr kumimoji="1" lang="en-US" altLang="ja-JP" b="1" dirty="0" smtClean="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383554" y="1743075"/>
            <a:ext cx="9184306" cy="4872038"/>
          </a:xfrm>
          <a:prstGeom prst="rect">
            <a:avLst/>
          </a:prstGeom>
          <a:solidFill>
            <a:schemeClr val="bg1"/>
          </a:solidFill>
          <a:ln w="25400" cmpd="sng">
            <a:solidFill>
              <a:schemeClr val="accent6">
                <a:lumMod val="60000"/>
                <a:lumOff val="40000"/>
              </a:schemeClr>
            </a:solidFill>
            <a:prstDash val="solid"/>
          </a:ln>
        </p:spPr>
        <p:txBody>
          <a:bodyPr wrap="none" lIns="216000" tIns="180000" rIns="108000" bIns="108000" rtlCol="0" anchor="t" anchorCtr="0">
            <a:noAutofit/>
          </a:bodyPr>
          <a:lstStyle/>
          <a:p>
            <a:pPr>
              <a:spcBef>
                <a:spcPts val="300"/>
              </a:spcBef>
            </a:pP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有識者（所属五十音順）</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〇 関西大学　社会学部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smtClean="0">
                <a:latin typeface="Meiryo UI" panose="020B0604030504040204" pitchFamily="50" charset="-128"/>
                <a:ea typeface="Meiryo UI" panose="020B0604030504040204" pitchFamily="50" charset="-128"/>
                <a:cs typeface="Meiryo UI" panose="020B0604030504040204" pitchFamily="50" charset="-128"/>
              </a:rPr>
              <a:t>　 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郷　教授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〇 </a:t>
            </a:r>
            <a:r>
              <a:rPr lang="ja-JP" altLang="en-US" sz="1400" spc="-150" dirty="0">
                <a:latin typeface="Meiryo UI" panose="020B0604030504040204" pitchFamily="50" charset="-128"/>
                <a:ea typeface="Meiryo UI" panose="020B0604030504040204" pitchFamily="50" charset="-128"/>
                <a:cs typeface="Meiryo UI" panose="020B0604030504040204" pitchFamily="50" charset="-128"/>
              </a:rPr>
              <a:t>国際協力機構（</a:t>
            </a:r>
            <a:r>
              <a:rPr lang="en-US" altLang="ja-JP" sz="1400" spc="-150" dirty="0">
                <a:latin typeface="Meiryo UI" panose="020B0604030504040204" pitchFamily="50" charset="-128"/>
                <a:ea typeface="Meiryo UI" panose="020B0604030504040204" pitchFamily="50" charset="-128"/>
                <a:cs typeface="Meiryo UI" panose="020B0604030504040204" pitchFamily="50" charset="-128"/>
              </a:rPr>
              <a:t>JICA</a:t>
            </a:r>
            <a:r>
              <a:rPr lang="ja-JP" altLang="en-US" sz="1400" spc="-150" dirty="0">
                <a:latin typeface="Meiryo UI" panose="020B0604030504040204" pitchFamily="50" charset="-128"/>
                <a:ea typeface="Meiryo UI" panose="020B0604030504040204" pitchFamily="50" charset="-128"/>
                <a:cs typeface="Meiryo UI" panose="020B0604030504040204" pitchFamily="50" charset="-128"/>
              </a:rPr>
              <a:t>）関西センター</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西野</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所長</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〇 株式会社日本総合研究所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村上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シニアマネージャー</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〇 法政大学　デザイン工学部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川久保</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准教授</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〇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吉本興業ホールディングス株式会社</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羽根田</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推進本部長</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＜これまでのゲストスピーカー＞</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〇 国連広報センター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根本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センター長</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〇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WHO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神戸センター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茅野</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医官</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755985" y="4592328"/>
            <a:ext cx="3958890" cy="1709712"/>
          </a:xfrm>
          <a:prstGeom prst="bracketPair">
            <a:avLst>
              <a:gd name="adj" fmla="val 7229"/>
            </a:avLst>
          </a:prstGeom>
          <a:solidFill>
            <a:schemeClr val="bg1"/>
          </a:solidFill>
          <a:ln w="3175" cmpd="sng">
            <a:solidFill>
              <a:schemeClr val="tx1"/>
            </a:solidFill>
            <a:prstDash val="solid"/>
          </a:ln>
        </p:spPr>
        <p:txBody>
          <a:bodyPr wrap="none" lIns="144000" tIns="36000" rtlCol="0" anchor="t" anchorCtr="0">
            <a:noAutofit/>
          </a:bodyPr>
          <a:lstStyle/>
          <a:p>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主</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な議題</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p>
          <a:p>
            <a:pPr>
              <a:lnSpc>
                <a:spcPts val="1800"/>
              </a:lnSpc>
              <a:spcBef>
                <a:spcPts val="3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〇 全体的な取組みの方向性</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〇 「めざす姿」を考えるにあたって考慮すべき視点</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〇 目標（ゴール）の考え方</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〇 府が注力するべき柱となるテーマ</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〇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ゴールに係る府の到達点や課題</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9" name="図 4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4148" y="1849428"/>
            <a:ext cx="2282640" cy="1835197"/>
          </a:xfrm>
          <a:prstGeom prst="rect">
            <a:avLst/>
          </a:prstGeom>
          <a:noFill/>
          <a:ln>
            <a:noFill/>
          </a:ln>
        </p:spPr>
      </p:pic>
      <p:pic>
        <p:nvPicPr>
          <p:cNvPr id="50" name="図 49"/>
          <p:cNvPicPr>
            <a:picLocks noChangeAspect="1"/>
          </p:cNvPicPr>
          <p:nvPr/>
        </p:nvPicPr>
        <p:blipFill>
          <a:blip r:embed="rId3"/>
          <a:stretch>
            <a:fillRect/>
          </a:stretch>
        </p:blipFill>
        <p:spPr>
          <a:xfrm>
            <a:off x="5588800" y="3877007"/>
            <a:ext cx="3517100" cy="2425033"/>
          </a:xfrm>
          <a:prstGeom prst="rect">
            <a:avLst/>
          </a:prstGeom>
        </p:spPr>
      </p:pic>
      <p:sp>
        <p:nvSpPr>
          <p:cNvPr id="61" name="テキスト ボックス 60"/>
          <p:cNvSpPr txBox="1"/>
          <p:nvPr/>
        </p:nvSpPr>
        <p:spPr>
          <a:xfrm>
            <a:off x="383554" y="838735"/>
            <a:ext cx="9184306" cy="711958"/>
          </a:xfrm>
          <a:prstGeom prst="roundRect">
            <a:avLst>
              <a:gd name="adj" fmla="val 13277"/>
            </a:avLst>
          </a:prstGeom>
          <a:solidFill>
            <a:schemeClr val="bg1"/>
          </a:solidFill>
          <a:ln w="25400" cmpd="sng">
            <a:solidFill>
              <a:schemeClr val="accent6">
                <a:lumMod val="60000"/>
                <a:lumOff val="40000"/>
              </a:schemeClr>
            </a:solidFill>
            <a:prstDash val="solid"/>
          </a:ln>
        </p:spPr>
        <p:txBody>
          <a:bodyPr wrap="none" lIns="144000" tIns="108000" rtlCol="0" anchor="t" anchorCtr="0">
            <a:noAutofit/>
          </a:bodyPr>
          <a:lstStyle/>
          <a:p>
            <a:pPr>
              <a:spcBef>
                <a:spcPts val="3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〇大阪がめざす</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推進本部の明確化にあたって、有識者</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WG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を設置。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〇これまで、計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回開催。（</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400" smtClean="0">
                <a:latin typeface="Meiryo UI" panose="020B0604030504040204" pitchFamily="50" charset="-128"/>
                <a:ea typeface="Meiryo UI" panose="020B0604030504040204" pitchFamily="50" charset="-128"/>
                <a:cs typeface="Meiryo UI" panose="020B0604030504040204" pitchFamily="50" charset="-128"/>
              </a:rPr>
              <a:t>日）</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8</a:t>
            </a:fld>
            <a:endParaRPr kumimoji="1" lang="ja-JP" altLang="en-US" dirty="0"/>
          </a:p>
        </p:txBody>
      </p:sp>
    </p:spTree>
    <p:extLst>
      <p:ext uri="{BB962C8B-B14F-4D97-AF65-F5344CB8AC3E}">
        <p14:creationId xmlns:p14="http://schemas.microsoft.com/office/powerpoint/2010/main" val="2192226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0" y="111210"/>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有識者</a:t>
            </a:r>
            <a:r>
              <a:rPr kumimoji="1" lang="ja-JP" altLang="en-US" b="1" dirty="0" smtClean="0">
                <a:latin typeface="Meiryo UI" panose="020B0604030504040204" pitchFamily="50" charset="-128"/>
                <a:ea typeface="Meiryo UI" panose="020B0604030504040204" pitchFamily="50" charset="-128"/>
              </a:rPr>
              <a:t>ワーキンググループにおけるこれまでの主な意見</a:t>
            </a:r>
            <a:endParaRPr kumimoji="1" lang="en-US" altLang="ja-JP" b="1" dirty="0" smtClean="0">
              <a:latin typeface="Meiryo UI" panose="020B0604030504040204" pitchFamily="50" charset="-128"/>
              <a:ea typeface="Meiryo UI" panose="020B0604030504040204" pitchFamily="50" charset="-128"/>
            </a:endParaRPr>
          </a:p>
        </p:txBody>
      </p:sp>
      <p:graphicFrame>
        <p:nvGraphicFramePr>
          <p:cNvPr id="31" name="表 30"/>
          <p:cNvGraphicFramePr>
            <a:graphicFrameLocks noGrp="1"/>
          </p:cNvGraphicFramePr>
          <p:nvPr>
            <p:extLst>
              <p:ext uri="{D42A27DB-BD31-4B8C-83A1-F6EECF244321}">
                <p14:modId xmlns:p14="http://schemas.microsoft.com/office/powerpoint/2010/main" val="2447423184"/>
              </p:ext>
            </p:extLst>
          </p:nvPr>
        </p:nvGraphicFramePr>
        <p:xfrm>
          <a:off x="281232" y="802356"/>
          <a:ext cx="9343536" cy="5745347"/>
        </p:xfrm>
        <a:graphic>
          <a:graphicData uri="http://schemas.openxmlformats.org/drawingml/2006/table">
            <a:tbl>
              <a:tblPr firstRow="1" bandRow="1">
                <a:tableStyleId>{5940675A-B579-460E-94D1-54222C63F5DA}</a:tableStyleId>
              </a:tblPr>
              <a:tblGrid>
                <a:gridCol w="1757633">
                  <a:extLst>
                    <a:ext uri="{9D8B030D-6E8A-4147-A177-3AD203B41FA5}">
                      <a16:colId xmlns:a16="http://schemas.microsoft.com/office/drawing/2014/main" val="1400185798"/>
                    </a:ext>
                  </a:extLst>
                </a:gridCol>
                <a:gridCol w="7585903">
                  <a:extLst>
                    <a:ext uri="{9D8B030D-6E8A-4147-A177-3AD203B41FA5}">
                      <a16:colId xmlns:a16="http://schemas.microsoft.com/office/drawing/2014/main" val="2790650256"/>
                    </a:ext>
                  </a:extLst>
                </a:gridCol>
              </a:tblGrid>
              <a:tr h="1083869">
                <a:tc>
                  <a:txBody>
                    <a:bodyPr/>
                    <a:lstStyle/>
                    <a:p>
                      <a:pPr marL="0" marR="0" lvl="0" indent="0" algn="ctr" defTabSz="1280160" rtl="0" eaLnBrk="1" fontAlgn="auto" latinLnBrk="0" hangingPunct="1">
                        <a:lnSpc>
                          <a:spcPts val="2000"/>
                        </a:lnSpc>
                        <a:spcBef>
                          <a:spcPts val="0"/>
                        </a:spcBef>
                        <a:spcAft>
                          <a:spcPts val="0"/>
                        </a:spcAft>
                        <a:buClrTx/>
                        <a:buSzTx/>
                        <a:buFontTx/>
                        <a:buNone/>
                        <a:tabLst/>
                        <a:defRPr/>
                      </a:pPr>
                      <a:r>
                        <a:rPr kumimoji="1" lang="ja-JP" altLang="en-US" sz="16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考え方</a:t>
                      </a:r>
                      <a:endParaRPr lang="en-US" altLang="ja-JP" sz="1600" b="1"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0" marR="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・大阪の</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様々なステークホルダーが、</a:t>
                      </a:r>
                      <a:r>
                        <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に向けて意識し、行動すること</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が重要。</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・大阪の地域性や</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府民目線を大事にすべき</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。府民の心に響く、届きやすいものとする必要。</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府民や府内の企業</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が</a:t>
                      </a:r>
                      <a:r>
                        <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をどのように捉えているか、その</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声をしっかりと把握</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すること。</a:t>
                      </a:r>
                      <a:endPar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spcAft>
                          <a:spcPts val="0"/>
                        </a:spcAft>
                      </a:pP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様々なステークホルダーを巻き込み、</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それらの取組みの</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関連性を活かし、つながるストーリー</a:t>
                      </a: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展開。</a:t>
                      </a:r>
                      <a:endParaRPr kumimoji="1" lang="ja-JP" altLang="en-US" sz="1400" u="none" dirty="0">
                        <a:latin typeface="Meiryo UI" panose="020B0604030504040204" pitchFamily="50" charset="-128"/>
                        <a:ea typeface="Meiryo UI" panose="020B0604030504040204" pitchFamily="50" charset="-128"/>
                      </a:endParaRPr>
                    </a:p>
                  </a:txBody>
                  <a:tcPr marL="180000" marR="3600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824204677"/>
                  </a:ext>
                </a:extLst>
              </a:tr>
              <a:tr h="321972">
                <a:tc>
                  <a:txBody>
                    <a:bodyPr/>
                    <a:lstStyle/>
                    <a:p>
                      <a:pPr marL="0" marR="0" lvl="0" indent="0" algn="ctr" defTabSz="1280160" rtl="0" eaLnBrk="1" fontAlgn="auto" latinLnBrk="0" hangingPunct="1">
                        <a:lnSpc>
                          <a:spcPts val="2000"/>
                        </a:lnSpc>
                        <a:spcBef>
                          <a:spcPts val="0"/>
                        </a:spcBef>
                        <a:spcAft>
                          <a:spcPts val="0"/>
                        </a:spcAft>
                        <a:buClrTx/>
                        <a:buSzTx/>
                        <a:buFontTx/>
                        <a:buNone/>
                        <a:tabLst/>
                        <a:defRPr/>
                      </a:pP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未来像</a:t>
                      </a:r>
                      <a:endParaRPr lang="en-US" altLang="ja-JP" sz="1600" b="1"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0" marR="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marL="0" marR="0" lvl="0" indent="0" algn="l" defTabSz="1280160" rtl="0" eaLnBrk="1" fontAlgn="auto" latinLnBrk="0" hangingPunct="1">
                        <a:lnSpc>
                          <a:spcPts val="1600"/>
                        </a:lnSpc>
                        <a:spcBef>
                          <a:spcPts val="300"/>
                        </a:spcBef>
                        <a:spcAft>
                          <a:spcPts val="0"/>
                        </a:spcAft>
                        <a:buClrTx/>
                        <a:buSzTx/>
                        <a:buFontTx/>
                        <a:buNone/>
                        <a:tabLst/>
                        <a:defRPr/>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「いのち輝く未来社会をめざすビジョン」</a:t>
                      </a: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大きく前進、加速させるもの</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ではないか。</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txBody>
                  <a:tcPr marL="180000" marR="3600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340085386"/>
                  </a:ext>
                </a:extLst>
              </a:tr>
              <a:tr h="1607416">
                <a:tc>
                  <a:txBody>
                    <a:bodyPr/>
                    <a:lstStyle/>
                    <a:p>
                      <a:pPr marL="0" marR="0" lvl="0" indent="0" algn="ctr" defTabSz="1280160" rtl="0" eaLnBrk="1" fontAlgn="auto" latinLnBrk="0" hangingPunct="1">
                        <a:lnSpc>
                          <a:spcPts val="2000"/>
                        </a:lnSpc>
                        <a:spcBef>
                          <a:spcPts val="0"/>
                        </a:spcBef>
                        <a:spcAft>
                          <a:spcPts val="0"/>
                        </a:spcAft>
                        <a:buClrTx/>
                        <a:buSzTx/>
                        <a:buFontTx/>
                        <a:buNone/>
                        <a:tabLst/>
                        <a:defRPr/>
                      </a:pP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視</a:t>
                      </a:r>
                      <a:r>
                        <a:rPr kumimoji="1" lang="ja-JP" altLang="en-US" sz="1600" b="1" kern="1200" baseline="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点</a:t>
                      </a:r>
                      <a:endParaRPr kumimoji="1" lang="en-US" altLang="ja-JP"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0" marR="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「誰一人取り残さない」、「大胆に変革する」という国際合意の視点</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が重要。</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「世界への貢献」</a:t>
                      </a: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と次世代に残す</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「ローカルな課題への対応」</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という２つのベクトルがある。</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600"/>
                        </a:lnSpc>
                        <a:spcBef>
                          <a:spcPts val="300"/>
                        </a:spcBef>
                        <a:spcAft>
                          <a:spcPts val="0"/>
                        </a:spcAft>
                        <a:buClrTx/>
                        <a:buSzTx/>
                        <a:buFontTx/>
                        <a:buNone/>
                        <a:tabLst/>
                        <a:defRPr/>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府には、</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大阪全体を「いのち輝く未来社会」に先導していく</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方策が</a:t>
                      </a:r>
                      <a:r>
                        <a:rPr lang="ja-JP" altLang="en-US" sz="1400" u="none" smtClean="0">
                          <a:latin typeface="Meiryo UI" panose="020B0604030504040204" pitchFamily="50" charset="-128"/>
                          <a:ea typeface="Meiryo UI" panose="020B0604030504040204" pitchFamily="50" charset="-128"/>
                          <a:cs typeface="Meiryo UI" panose="020B0604030504040204" pitchFamily="50" charset="-128"/>
                        </a:rPr>
                        <a:t>求められる。</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・府は、</a:t>
                      </a: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府民の声を具体化できる</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市町村に独自の取組みを促すコーディネート役</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を担うべき。</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280160" rtl="0" eaLnBrk="1" fontAlgn="auto" latinLnBrk="0" hangingPunct="1">
                        <a:lnSpc>
                          <a:spcPts val="1600"/>
                        </a:lnSpc>
                        <a:spcBef>
                          <a:spcPts val="300"/>
                        </a:spcBef>
                        <a:spcAft>
                          <a:spcPts val="0"/>
                        </a:spcAft>
                        <a:buClrTx/>
                        <a:buSzTx/>
                        <a:buFontTx/>
                        <a:buNone/>
                        <a:tabLst/>
                        <a:defRPr/>
                      </a:pP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強みを伸ばし、弱みを克服していく</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という考え方は、府民に伝わりやすい。</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280160" rtl="0" eaLnBrk="1" fontAlgn="auto" latinLnBrk="0" hangingPunct="1">
                        <a:lnSpc>
                          <a:spcPts val="1600"/>
                        </a:lnSpc>
                        <a:spcBef>
                          <a:spcPts val="300"/>
                        </a:spcBef>
                        <a:spcAft>
                          <a:spcPts val="0"/>
                        </a:spcAft>
                        <a:buClrTx/>
                        <a:buSzTx/>
                        <a:buFontTx/>
                        <a:buNone/>
                        <a:tabLst/>
                        <a:defRPr/>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はビジネスにつながるものでもある</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。企業の力を引き出すことが重要。</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txBody>
                  <a:tcPr marL="180000" marR="3600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319567681"/>
                  </a:ext>
                </a:extLst>
              </a:tr>
              <a:tr h="560323">
                <a:tc>
                  <a:txBody>
                    <a:bodyPr/>
                    <a:lstStyle/>
                    <a:p>
                      <a:pPr algn="ctr">
                        <a:lnSpc>
                          <a:spcPts val="2000"/>
                        </a:lnSpc>
                        <a:spcBef>
                          <a:spcPts val="0"/>
                        </a:spcBef>
                        <a:spcAft>
                          <a:spcPts val="0"/>
                        </a:spcAft>
                      </a:pP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目　 標</a:t>
                      </a:r>
                      <a:endParaRPr kumimoji="1" lang="en-US" altLang="ja-JP"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0" marR="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「誰一人取り残さない」という</a:t>
                      </a:r>
                      <a:r>
                        <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社会の実現は、かなりチャレンジング</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。今の社会の弱みの克服と</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　組み合わせ、</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野心的な目標</a:t>
                      </a: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を掲げて大阪の未来像を描いていくべき</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txBody>
                  <a:tcPr marL="180000" marR="3600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700559986"/>
                  </a:ext>
                </a:extLst>
              </a:tr>
              <a:tr h="560323">
                <a:tc>
                  <a:txBody>
                    <a:bodyPr/>
                    <a:lstStyle/>
                    <a:p>
                      <a:pPr marL="0" marR="0" lvl="0" indent="0" algn="ctr" defTabSz="1280160" rtl="0" eaLnBrk="1" fontAlgn="auto" latinLnBrk="0" hangingPunct="1">
                        <a:lnSpc>
                          <a:spcPts val="2000"/>
                        </a:lnSpc>
                        <a:spcBef>
                          <a:spcPts val="0"/>
                        </a:spcBef>
                        <a:spcAft>
                          <a:spcPts val="0"/>
                        </a:spcAft>
                        <a:buClrTx/>
                        <a:buSzTx/>
                        <a:buFontTx/>
                        <a:buNone/>
                        <a:tabLst/>
                        <a:defRPr/>
                      </a:pP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時間軸</a:t>
                      </a:r>
                      <a:endParaRPr kumimoji="1" lang="en-US" altLang="ja-JP"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0" marR="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年の</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万博まで</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に取組むこと」、「</a:t>
                      </a:r>
                      <a:r>
                        <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年の</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万博開催時</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に達成すること」、</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　更に「</a:t>
                      </a:r>
                      <a:r>
                        <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年以降</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に取組みを加速させていくこと」という</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３つの時間軸</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が必要。</a:t>
                      </a:r>
                      <a:endParaRPr kumimoji="1" lang="ja-JP" altLang="en-US" sz="1400" u="none" dirty="0">
                        <a:latin typeface="Meiryo UI" panose="020B0604030504040204" pitchFamily="50" charset="-128"/>
                        <a:ea typeface="Meiryo UI" panose="020B0604030504040204" pitchFamily="50" charset="-128"/>
                      </a:endParaRPr>
                    </a:p>
                  </a:txBody>
                  <a:tcPr marL="180000" marR="3600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289782446"/>
                  </a:ext>
                </a:extLst>
              </a:tr>
              <a:tr h="1607416">
                <a:tc>
                  <a:txBody>
                    <a:bodyPr/>
                    <a:lstStyle/>
                    <a:p>
                      <a:pPr marL="0" marR="0" lvl="0" indent="0" algn="ctr" defTabSz="1280160" rtl="0" eaLnBrk="1" fontAlgn="auto" latinLnBrk="0" hangingPunct="1">
                        <a:lnSpc>
                          <a:spcPts val="2000"/>
                        </a:lnSpc>
                        <a:spcBef>
                          <a:spcPts val="0"/>
                        </a:spcBef>
                        <a:spcAft>
                          <a:spcPts val="0"/>
                        </a:spcAft>
                        <a:buClrTx/>
                        <a:buSzTx/>
                        <a:buFontTx/>
                        <a:buNone/>
                        <a:tabLst/>
                        <a:defRPr/>
                      </a:pP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kumimoji="1" lang="en-US" altLang="ja-JP"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SDGs</a:t>
                      </a: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先進都市」</a:t>
                      </a:r>
                      <a:endParaRPr kumimoji="1" lang="en-US" altLang="ja-JP"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1280160" rtl="0" eaLnBrk="1" fontAlgn="auto" latinLnBrk="0" hangingPunct="1">
                        <a:lnSpc>
                          <a:spcPts val="2000"/>
                        </a:lnSpc>
                        <a:spcBef>
                          <a:spcPts val="0"/>
                        </a:spcBef>
                        <a:spcAft>
                          <a:spcPts val="0"/>
                        </a:spcAft>
                        <a:buClrTx/>
                        <a:buSzTx/>
                        <a:buFontTx/>
                        <a:buNone/>
                        <a:tabLst/>
                        <a:defRPr/>
                      </a:pP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とは何か</a:t>
                      </a:r>
                      <a:endParaRPr kumimoji="1" lang="en-US" altLang="ja-JP"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0" marR="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rPr>
                        <a:t>17</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ゴール全ての国内評価を高めていく</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こと。</a:t>
                      </a: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現行の府の検証プロセスそのもの</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が先進的な取組みであり、国際的に発信、可視化すべき。</a:t>
                      </a: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・主観的な視点で</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注力するゴールの指標をどこまで伸ばすことができるか</a:t>
                      </a: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野心的に「上昇率」を</a:t>
                      </a:r>
                      <a:endPar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spcAft>
                          <a:spcPts val="0"/>
                        </a:spcAft>
                      </a:pPr>
                      <a:r>
                        <a:rPr lang="ja-JP" altLang="en-US" sz="1400" b="1" u="none"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設定</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し、</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それを達成していくこと（マニフェスト化）</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が</a:t>
                      </a:r>
                      <a:r>
                        <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先進都市としての評価につながる。</a:t>
                      </a: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・具体的な取組みの中で、</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「誰一人取り残さない」という考え方が社会で実践される</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こと。</a:t>
                      </a: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府民の「どうありたいか」という声をきちんと拾い上げる</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ことで、変革につなげていくこと。</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txBody>
                  <a:tcPr marL="180000" marR="3600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53444674"/>
                  </a:ext>
                </a:extLst>
              </a:tr>
            </a:tbl>
          </a:graphicData>
        </a:graphic>
      </p:graphicFrame>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9</a:t>
            </a:fld>
            <a:endParaRPr kumimoji="1" lang="ja-JP" altLang="en-US" dirty="0"/>
          </a:p>
        </p:txBody>
      </p:sp>
    </p:spTree>
    <p:extLst>
      <p:ext uri="{BB962C8B-B14F-4D97-AF65-F5344CB8AC3E}">
        <p14:creationId xmlns:p14="http://schemas.microsoft.com/office/powerpoint/2010/main" val="473743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11698</TotalTime>
  <Words>5117</Words>
  <Application>Microsoft Office PowerPoint</Application>
  <PresentationFormat>A4 210 x 297 mm</PresentationFormat>
  <Paragraphs>587</Paragraphs>
  <Slides>20</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3</vt:i4>
      </vt:variant>
      <vt:variant>
        <vt:lpstr>スライド タイトル</vt:lpstr>
      </vt:variant>
      <vt:variant>
        <vt:i4>20</vt:i4>
      </vt:variant>
    </vt:vector>
  </HeadingPairs>
  <TitlesOfParts>
    <vt:vector size="32" baseType="lpstr">
      <vt:lpstr>HGS創英角ｺﾞｼｯｸUB</vt:lpstr>
      <vt:lpstr>Meiryo UI</vt:lpstr>
      <vt:lpstr>ＭＳ Ｐゴシック</vt:lpstr>
      <vt:lpstr>游ゴシック</vt:lpstr>
      <vt:lpstr>游ゴシック Light</vt:lpstr>
      <vt:lpstr>Arial</vt:lpstr>
      <vt:lpstr>Calibri</vt:lpstr>
      <vt:lpstr>Calibri Light</vt:lpstr>
      <vt:lpstr>Wingdings</vt:lpstr>
      <vt:lpstr>Office テーマ</vt:lpstr>
      <vt:lpstr>1_デザインの設定</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dc:creator>
  <cp:lastModifiedBy>大阪府</cp:lastModifiedBy>
  <cp:revision>1219</cp:revision>
  <cp:lastPrinted>2019-12-02T05:08:40Z</cp:lastPrinted>
  <dcterms:created xsi:type="dcterms:W3CDTF">2019-02-01T00:27:44Z</dcterms:created>
  <dcterms:modified xsi:type="dcterms:W3CDTF">2019-12-02T05:12:04Z</dcterms:modified>
</cp:coreProperties>
</file>