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13.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theme/themeOverride14.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theme/themeOverride16.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theme/themeOverride17.xml" ContentType="application/vnd.openxmlformats-officedocument.themeOverr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theme/themeOverride19.xml" ContentType="application/vnd.openxmlformats-officedocument.themeOverride+xml"/>
  <Override PartName="/ppt/charts/chart36.xml" ContentType="application/vnd.openxmlformats-officedocument.drawingml.chart+xml"/>
  <Override PartName="/ppt/theme/themeOverride20.xml" ContentType="application/vnd.openxmlformats-officedocument.themeOverride+xml"/>
  <Override PartName="/ppt/charts/chart37.xml" ContentType="application/vnd.openxmlformats-officedocument.drawingml.chart+xml"/>
  <Override PartName="/ppt/theme/themeOverride21.xml" ContentType="application/vnd.openxmlformats-officedocument.themeOverr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2.xml" ContentType="application/vnd.openxmlformats-officedocument.drawingml.chart+xml"/>
  <Override PartName="/ppt/charts/chart43.xml" ContentType="application/vnd.openxmlformats-officedocument.drawingml.chart+xml"/>
  <Override PartName="/ppt/theme/themeOverride22.xml" ContentType="application/vnd.openxmlformats-officedocument.themeOverride+xml"/>
  <Override PartName="/ppt/charts/chart44.xml" ContentType="application/vnd.openxmlformats-officedocument.drawingml.chart+xml"/>
  <Override PartName="/ppt/charts/chart45.xml" ContentType="application/vnd.openxmlformats-officedocument.drawingml.chart+xml"/>
  <Override PartName="/ppt/theme/themeOverride23.xml" ContentType="application/vnd.openxmlformats-officedocument.themeOverride+xml"/>
  <Override PartName="/ppt/charts/chart46.xml" ContentType="application/vnd.openxmlformats-officedocument.drawingml.chart+xml"/>
  <Override PartName="/ppt/charts/chart4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8.xml" ContentType="application/vnd.openxmlformats-officedocument.drawingml.chart+xml"/>
  <Override PartName="/ppt/charts/chart4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50.xml" ContentType="application/vnd.openxmlformats-officedocument.drawingml.chart+xml"/>
  <Override PartName="/ppt/charts/chart51.xml" ContentType="application/vnd.openxmlformats-officedocument.drawingml.chart+xml"/>
  <Override PartName="/ppt/theme/themeOverride24.xml" ContentType="application/vnd.openxmlformats-officedocument.themeOverride+xml"/>
  <Override PartName="/ppt/charts/chart52.xml" ContentType="application/vnd.openxmlformats-officedocument.drawingml.chart+xml"/>
  <Override PartName="/ppt/charts/chart53.xml" ContentType="application/vnd.openxmlformats-officedocument.drawingml.chart+xml"/>
  <Override PartName="/ppt/theme/themeOverride25.xml" ContentType="application/vnd.openxmlformats-officedocument.themeOverride+xml"/>
  <Override PartName="/ppt/drawings/drawing1.xml" ContentType="application/vnd.openxmlformats-officedocument.drawingml.chartshapes+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8.xml" ContentType="application/vnd.openxmlformats-officedocument.drawingml.chart+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charts/chart61.xml" ContentType="application/vnd.openxmlformats-officedocument.drawingml.chart+xml"/>
  <Override PartName="/ppt/theme/themeOverride27.xml" ContentType="application/vnd.openxmlformats-officedocument.themeOverr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6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6.xml" ContentType="application/vnd.openxmlformats-officedocument.drawingml.chart+xml"/>
  <Override PartName="/ppt/charts/chart67.xml" ContentType="application/vnd.openxmlformats-officedocument.drawingml.chart+xml"/>
  <Override PartName="/ppt/theme/themeOverride28.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theme/themeOverride29.xml" ContentType="application/vnd.openxmlformats-officedocument.themeOverrid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chart75.xml" ContentType="application/vnd.openxmlformats-officedocument.drawingml.chart+xml"/>
  <Override PartName="/ppt/theme/themeOverride30.xml" ContentType="application/vnd.openxmlformats-officedocument.themeOverride+xml"/>
  <Override PartName="/ppt/charts/chart76.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31.xml" ContentType="application/vnd.openxmlformats-officedocument.themeOverride+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32.xml" ContentType="application/vnd.openxmlformats-officedocument.themeOverrid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3.xml" ContentType="application/vnd.openxmlformats-officedocument.themeOverride+xml"/>
  <Override PartName="/ppt/charts/chart79.xml" ContentType="application/vnd.openxmlformats-officedocument.drawingml.chart+xml"/>
  <Override PartName="/ppt/theme/themeOverride34.xml" ContentType="application/vnd.openxmlformats-officedocument.themeOverride+xml"/>
  <Override PartName="/ppt/charts/chart80.xml" ContentType="application/vnd.openxmlformats-officedocument.drawingml.chart+xml"/>
  <Override PartName="/ppt/theme/themeOverride35.xml" ContentType="application/vnd.openxmlformats-officedocument.themeOverride+xml"/>
  <Override PartName="/ppt/charts/chart8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82.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0" r:id="rId1"/>
    <p:sldMasterId id="2147483668" r:id="rId2"/>
    <p:sldMasterId id="2147483694" r:id="rId3"/>
  </p:sldMasterIdLst>
  <p:notesMasterIdLst>
    <p:notesMasterId r:id="rId85"/>
  </p:notesMasterIdLst>
  <p:handoutMasterIdLst>
    <p:handoutMasterId r:id="rId86"/>
  </p:handoutMasterIdLst>
  <p:sldIdLst>
    <p:sldId id="569" r:id="rId4"/>
    <p:sldId id="689" r:id="rId5"/>
    <p:sldId id="591" r:id="rId6"/>
    <p:sldId id="575" r:id="rId7"/>
    <p:sldId id="579" r:id="rId8"/>
    <p:sldId id="577" r:id="rId9"/>
    <p:sldId id="592" r:id="rId10"/>
    <p:sldId id="593" r:id="rId11"/>
    <p:sldId id="594" r:id="rId12"/>
    <p:sldId id="595" r:id="rId13"/>
    <p:sldId id="596" r:id="rId14"/>
    <p:sldId id="597" r:id="rId15"/>
    <p:sldId id="598" r:id="rId16"/>
    <p:sldId id="580" r:id="rId17"/>
    <p:sldId id="672" r:id="rId18"/>
    <p:sldId id="671" r:id="rId19"/>
    <p:sldId id="664" r:id="rId20"/>
    <p:sldId id="665" r:id="rId21"/>
    <p:sldId id="666" r:id="rId22"/>
    <p:sldId id="667" r:id="rId23"/>
    <p:sldId id="668" r:id="rId24"/>
    <p:sldId id="669" r:id="rId25"/>
    <p:sldId id="614" r:id="rId26"/>
    <p:sldId id="658" r:id="rId27"/>
    <p:sldId id="690" r:id="rId28"/>
    <p:sldId id="691" r:id="rId29"/>
    <p:sldId id="692" r:id="rId30"/>
    <p:sldId id="693" r:id="rId31"/>
    <p:sldId id="694" r:id="rId32"/>
    <p:sldId id="695" r:id="rId33"/>
    <p:sldId id="696" r:id="rId34"/>
    <p:sldId id="697" r:id="rId35"/>
    <p:sldId id="600" r:id="rId36"/>
    <p:sldId id="602" r:id="rId37"/>
    <p:sldId id="603" r:id="rId38"/>
    <p:sldId id="605" r:id="rId39"/>
    <p:sldId id="606" r:id="rId40"/>
    <p:sldId id="613" r:id="rId41"/>
    <p:sldId id="663" r:id="rId42"/>
    <p:sldId id="659" r:id="rId43"/>
    <p:sldId id="657" r:id="rId44"/>
    <p:sldId id="644" r:id="rId45"/>
    <p:sldId id="645" r:id="rId46"/>
    <p:sldId id="646" r:id="rId47"/>
    <p:sldId id="647" r:id="rId48"/>
    <p:sldId id="648" r:id="rId49"/>
    <p:sldId id="649" r:id="rId50"/>
    <p:sldId id="660" r:id="rId51"/>
    <p:sldId id="650" r:id="rId52"/>
    <p:sldId id="651" r:id="rId53"/>
    <p:sldId id="652" r:id="rId54"/>
    <p:sldId id="653" r:id="rId55"/>
    <p:sldId id="654" r:id="rId56"/>
    <p:sldId id="655" r:id="rId57"/>
    <p:sldId id="656" r:id="rId58"/>
    <p:sldId id="680" r:id="rId59"/>
    <p:sldId id="673" r:id="rId60"/>
    <p:sldId id="674" r:id="rId61"/>
    <p:sldId id="675" r:id="rId62"/>
    <p:sldId id="676" r:id="rId63"/>
    <p:sldId id="677" r:id="rId64"/>
    <p:sldId id="678" r:id="rId65"/>
    <p:sldId id="679" r:id="rId66"/>
    <p:sldId id="661" r:id="rId67"/>
    <p:sldId id="681" r:id="rId68"/>
    <p:sldId id="683" r:id="rId69"/>
    <p:sldId id="684" r:id="rId70"/>
    <p:sldId id="685" r:id="rId71"/>
    <p:sldId id="686" r:id="rId72"/>
    <p:sldId id="687" r:id="rId73"/>
    <p:sldId id="688" r:id="rId74"/>
    <p:sldId id="682" r:id="rId75"/>
    <p:sldId id="601" r:id="rId76"/>
    <p:sldId id="638" r:id="rId77"/>
    <p:sldId id="640" r:id="rId78"/>
    <p:sldId id="641" r:id="rId79"/>
    <p:sldId id="642" r:id="rId80"/>
    <p:sldId id="662" r:id="rId81"/>
    <p:sldId id="628" r:id="rId82"/>
    <p:sldId id="633" r:id="rId83"/>
    <p:sldId id="636" r:id="rId84"/>
  </p:sldIdLst>
  <p:sldSz cx="9906000"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4A2"/>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9" autoAdjust="0"/>
    <p:restoredTop sz="94434" autoAdjust="0"/>
  </p:normalViewPr>
  <p:slideViewPr>
    <p:cSldViewPr snapToGrid="0" showGuides="1">
      <p:cViewPr varScale="1">
        <p:scale>
          <a:sx n="64" d="100"/>
          <a:sy n="64" d="100"/>
        </p:scale>
        <p:origin x="1374" y="78"/>
      </p:cViewPr>
      <p:guideLst>
        <p:guide orient="horz" pos="2177"/>
        <p:guide pos="3120"/>
      </p:guideLst>
    </p:cSldViewPr>
  </p:slideViewPr>
  <p:notesTextViewPr>
    <p:cViewPr>
      <p:scale>
        <a:sx n="150" d="100"/>
        <a:sy n="150" d="100"/>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heme" Target="theme/theme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commentAuthors" Target="commentAuthor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______2.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21336;&#32020;&#38598;&#35336;&#34920;.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21336;&#32020;&#38598;&#35336;&#34920;.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6.xml"/></Relationships>
</file>

<file path=ppt/charts/_rels/chart2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29.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35.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9.xml"/></Relationships>
</file>

<file path=ppt/charts/_rels/chart36.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1" Type="http://schemas.openxmlformats.org/officeDocument/2006/relationships/themeOverride" Target="../theme/themeOverride20.xml"/></Relationships>
</file>

<file path=ppt/charts/_rels/chart37.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1" Type="http://schemas.openxmlformats.org/officeDocument/2006/relationships/themeOverride" Target="../theme/themeOverride21.xml"/></Relationships>
</file>

<file path=ppt/charts/_rels/chart3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2" Type="http://schemas.microsoft.com/office/2011/relationships/chartColorStyle" Target="colors18.xml"/><Relationship Id="rId1" Type="http://schemas.microsoft.com/office/2011/relationships/chartStyle" Target="style18.xml"/></Relationships>
</file>

<file path=ppt/charts/_rels/chart4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2" Type="http://schemas.microsoft.com/office/2011/relationships/chartColorStyle" Target="colors19.xml"/><Relationship Id="rId1" Type="http://schemas.microsoft.com/office/2011/relationships/chartStyle" Target="style19.xml"/></Relationships>
</file>

<file path=ppt/charts/_rels/chart4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s>
</file>

<file path=ppt/charts/_rels/chart43.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1" Type="http://schemas.openxmlformats.org/officeDocument/2006/relationships/themeOverride" Target="../theme/themeOverride22.xml"/></Relationships>
</file>

<file path=ppt/charts/_rels/chart4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45.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1" Type="http://schemas.openxmlformats.org/officeDocument/2006/relationships/themeOverride" Target="../theme/themeOverride23.xml"/></Relationships>
</file>

<file path=ppt/charts/_rels/chart4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4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2" Type="http://schemas.microsoft.com/office/2011/relationships/chartColorStyle" Target="colors20.xml"/><Relationship Id="rId1" Type="http://schemas.microsoft.com/office/2011/relationships/chartStyle" Target="style20.xml"/></Relationships>
</file>

<file path=ppt/charts/_rels/chart4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2" Type="http://schemas.microsoft.com/office/2011/relationships/chartColorStyle" Target="colors21.xml"/><Relationship Id="rId1" Type="http://schemas.microsoft.com/office/2011/relationships/chartStyle" Target="style21.xml"/></Relationships>
</file>

<file path=ppt/charts/_rels/chart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51.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1" Type="http://schemas.openxmlformats.org/officeDocument/2006/relationships/themeOverride" Target="../theme/themeOverride24.xml"/></Relationships>
</file>

<file path=ppt/charts/_rels/chart5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1" Type="http://schemas.openxmlformats.org/officeDocument/2006/relationships/themeOverride" Target="../theme/themeOverride25.xml"/></Relationships>
</file>

<file path=ppt/charts/_rels/chart5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5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2" Type="http://schemas.microsoft.com/office/2011/relationships/chartColorStyle" Target="colors22.xml"/><Relationship Id="rId1" Type="http://schemas.microsoft.com/office/2011/relationships/chartStyle" Target="style22.xml"/></Relationships>
</file>

<file path=ppt/charts/_rels/chart5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2" Type="http://schemas.microsoft.com/office/2011/relationships/chartColorStyle" Target="colors23.xml"/><Relationship Id="rId1" Type="http://schemas.microsoft.com/office/2011/relationships/chartStyle" Target="style23.xml"/></Relationships>
</file>

<file path=ppt/charts/_rels/chart5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59.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2.xml"/><Relationship Id="rId1" Type="http://schemas.microsoft.com/office/2011/relationships/chartStyle" Target="style2.xml"/></Relationships>
</file>

<file path=ppt/charts/_rels/chart6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61.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1" Type="http://schemas.openxmlformats.org/officeDocument/2006/relationships/themeOverride" Target="../theme/themeOverride27.xml"/></Relationships>
</file>

<file path=ppt/charts/_rels/chart6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2" Type="http://schemas.microsoft.com/office/2011/relationships/chartColorStyle" Target="colors24.xml"/><Relationship Id="rId1" Type="http://schemas.microsoft.com/office/2011/relationships/chartStyle" Target="style24.xml"/></Relationships>
</file>

<file path=ppt/charts/_rels/chart6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2" Type="http://schemas.microsoft.com/office/2011/relationships/chartColorStyle" Target="colors25.xml"/><Relationship Id="rId1" Type="http://schemas.microsoft.com/office/2011/relationships/chartStyle" Target="style25.xml"/></Relationships>
</file>

<file path=ppt/charts/_rels/chart6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67.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1" Type="http://schemas.openxmlformats.org/officeDocument/2006/relationships/themeOverride" Target="../theme/themeOverride28.xml"/></Relationships>
</file>

<file path=ppt/charts/_rels/chart6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69.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 Id="rId1" Type="http://schemas.openxmlformats.org/officeDocument/2006/relationships/themeOverride" Target="../theme/themeOverride29.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xlsx"/></Relationships>
</file>

<file path=ppt/charts/_rels/chart7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75.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 Id="rId1" Type="http://schemas.openxmlformats.org/officeDocument/2006/relationships/themeOverride" Target="../theme/themeOverride30.xm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______3.xlsx"/></Relationships>
</file>

<file path=ppt/charts/_rels/chart79.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 Id="rId1" Type="http://schemas.openxmlformats.org/officeDocument/2006/relationships/themeOverride" Target="../theme/themeOverride34.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1.xlsx"/></Relationships>
</file>

<file path=ppt/charts/_rels/chart80.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 Id="rId1" Type="http://schemas.openxmlformats.org/officeDocument/2006/relationships/themeOverride" Target="../theme/themeOverride35.xml"/></Relationships>
</file>

<file path=ppt/charts/_rels/chart8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38306;&#35199;SDGs&#12503;&#12521;&#12483;&#12488;&#12501;&#12457;&#12540;&#12512;\&#12450;&#12531;&#12465;&#12540;&#12488;&#65288;SDGs&#65289;&#12525;&#12540;&#12487;&#12540;&#12479;&#25913;.xlsx" TargetMode="External"/><Relationship Id="rId2" Type="http://schemas.microsoft.com/office/2011/relationships/chartColorStyle" Target="colors30.xml"/><Relationship Id="rId1" Type="http://schemas.microsoft.com/office/2011/relationships/chartStyle" Target="style30.xml"/></Relationships>
</file>

<file path=ppt/charts/_rels/chart8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38306;&#35199;SDGs&#12503;&#12521;&#12483;&#12488;&#12501;&#12457;&#12540;&#12512;\&#12450;&#12531;&#12465;&#12540;&#12488;&#65288;SDGs&#65289;&#12525;&#12540;&#12487;&#12540;&#12479;&#25913;.xlsx" TargetMode="External"/><Relationship Id="rId2" Type="http://schemas.microsoft.com/office/2011/relationships/chartColorStyle" Target="colors31.xml"/><Relationship Id="rId1" Type="http://schemas.microsoft.com/office/2011/relationships/chartStyle" Target="style31.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'n%表'!$B$77:$B$101</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'n%表'!$D$77:$D$101</c:f>
              <c:numCache>
                <c:formatCode>0.0</c:formatCode>
                <c:ptCount val="25"/>
                <c:pt idx="0">
                  <c:v>53.9</c:v>
                </c:pt>
                <c:pt idx="1">
                  <c:v>18.8</c:v>
                </c:pt>
                <c:pt idx="2">
                  <c:v>48.4</c:v>
                </c:pt>
                <c:pt idx="3">
                  <c:v>38.6</c:v>
                </c:pt>
                <c:pt idx="4">
                  <c:v>42.7</c:v>
                </c:pt>
                <c:pt idx="5">
                  <c:v>20</c:v>
                </c:pt>
                <c:pt idx="6">
                  <c:v>5.6</c:v>
                </c:pt>
                <c:pt idx="7">
                  <c:v>21.6</c:v>
                </c:pt>
                <c:pt idx="8">
                  <c:v>22</c:v>
                </c:pt>
                <c:pt idx="9">
                  <c:v>13.9</c:v>
                </c:pt>
                <c:pt idx="10">
                  <c:v>35.1</c:v>
                </c:pt>
                <c:pt idx="11">
                  <c:v>29.7</c:v>
                </c:pt>
                <c:pt idx="12">
                  <c:v>30.2</c:v>
                </c:pt>
                <c:pt idx="13">
                  <c:v>13</c:v>
                </c:pt>
                <c:pt idx="14">
                  <c:v>14.2</c:v>
                </c:pt>
                <c:pt idx="15">
                  <c:v>17.2</c:v>
                </c:pt>
                <c:pt idx="16">
                  <c:v>12.9</c:v>
                </c:pt>
                <c:pt idx="17">
                  <c:v>10.199999999999999</c:v>
                </c:pt>
                <c:pt idx="18">
                  <c:v>15.9</c:v>
                </c:pt>
                <c:pt idx="19">
                  <c:v>27.8</c:v>
                </c:pt>
                <c:pt idx="20">
                  <c:v>25.5</c:v>
                </c:pt>
                <c:pt idx="21">
                  <c:v>24.2</c:v>
                </c:pt>
                <c:pt idx="22">
                  <c:v>5.6</c:v>
                </c:pt>
                <c:pt idx="23">
                  <c:v>1.1000000000000001</c:v>
                </c:pt>
                <c:pt idx="24">
                  <c:v>11.8</c:v>
                </c:pt>
              </c:numCache>
            </c:numRef>
          </c:val>
          <c:extLst>
            <c:ext xmlns:c16="http://schemas.microsoft.com/office/drawing/2014/chart" uri="{C3380CC4-5D6E-409C-BE32-E72D297353CC}">
              <c16:uniqueId val="{00000000-AB49-4301-B468-835A12F9697F}"/>
            </c:ext>
          </c:extLst>
        </c:ser>
        <c:dLbls>
          <c:showLegendKey val="0"/>
          <c:showVal val="0"/>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6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30</a:t>
            </a:r>
            <a:r>
              <a:rPr lang="ja-JP" altLang="en-US" b="1"/>
              <a:t>代</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7E67-40F2-B16E-34D1998703C6}"/>
            </c:ext>
          </c:extLst>
        </c:ser>
        <c:ser>
          <c:idx val="1"/>
          <c:order val="1"/>
          <c:tx>
            <c:strRef>
              <c:f>元データ!$F$2</c:f>
              <c:strCache>
                <c:ptCount val="1"/>
                <c:pt idx="0">
                  <c:v>30代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元データ!$F$3:$F$19</c:f>
              <c:numCache>
                <c:formatCode>0.0</c:formatCode>
                <c:ptCount val="17"/>
                <c:pt idx="0">
                  <c:v>40.268456375839001</c:v>
                </c:pt>
                <c:pt idx="1">
                  <c:v>22.818791946308998</c:v>
                </c:pt>
                <c:pt idx="2">
                  <c:v>44.295302013422997</c:v>
                </c:pt>
                <c:pt idx="3">
                  <c:v>47.651006711409003</c:v>
                </c:pt>
                <c:pt idx="4">
                  <c:v>24.832214765101</c:v>
                </c:pt>
                <c:pt idx="5">
                  <c:v>26.845637583893001</c:v>
                </c:pt>
                <c:pt idx="6">
                  <c:v>28.187919463086999</c:v>
                </c:pt>
                <c:pt idx="7">
                  <c:v>40.939597315435996</c:v>
                </c:pt>
                <c:pt idx="8">
                  <c:v>29.530201342282002</c:v>
                </c:pt>
                <c:pt idx="9">
                  <c:v>23.489932885906001</c:v>
                </c:pt>
                <c:pt idx="10">
                  <c:v>43.624161073826002</c:v>
                </c:pt>
                <c:pt idx="11">
                  <c:v>26.174496644295001</c:v>
                </c:pt>
                <c:pt idx="12">
                  <c:v>24.161073825502999</c:v>
                </c:pt>
                <c:pt idx="13">
                  <c:v>23.489932885906001</c:v>
                </c:pt>
                <c:pt idx="14">
                  <c:v>19.463087248322001</c:v>
                </c:pt>
                <c:pt idx="15">
                  <c:v>25.503355704697999</c:v>
                </c:pt>
                <c:pt idx="16">
                  <c:v>24.161073825502999</c:v>
                </c:pt>
              </c:numCache>
            </c:numRef>
          </c:val>
          <c:extLst>
            <c:ext xmlns:c16="http://schemas.microsoft.com/office/drawing/2014/chart" uri="{C3380CC4-5D6E-409C-BE32-E72D297353CC}">
              <c16:uniqueId val="{00000001-7E67-40F2-B16E-34D1998703C6}"/>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40</a:t>
            </a:r>
            <a:r>
              <a:rPr lang="ja-JP" altLang="en-US" b="1"/>
              <a:t>代</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F457-4969-8244-00172894AE0F}"/>
            </c:ext>
          </c:extLst>
        </c:ser>
        <c:ser>
          <c:idx val="1"/>
          <c:order val="1"/>
          <c:tx>
            <c:strRef>
              <c:f>元データ!$G$2</c:f>
              <c:strCache>
                <c:ptCount val="1"/>
                <c:pt idx="0">
                  <c:v>40代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元データ!$G$3:$G$19</c:f>
              <c:numCache>
                <c:formatCode>0.0</c:formatCode>
                <c:ptCount val="17"/>
                <c:pt idx="0">
                  <c:v>37.297297297297</c:v>
                </c:pt>
                <c:pt idx="1">
                  <c:v>16.216216216216001</c:v>
                </c:pt>
                <c:pt idx="2">
                  <c:v>48.108108108107999</c:v>
                </c:pt>
                <c:pt idx="3">
                  <c:v>35.675675675675997</c:v>
                </c:pt>
                <c:pt idx="4">
                  <c:v>16.216216216216001</c:v>
                </c:pt>
                <c:pt idx="5">
                  <c:v>20.540540540540999</c:v>
                </c:pt>
                <c:pt idx="6">
                  <c:v>21.621621621622001</c:v>
                </c:pt>
                <c:pt idx="7">
                  <c:v>32.972972972972997</c:v>
                </c:pt>
                <c:pt idx="8">
                  <c:v>18.378378378377999</c:v>
                </c:pt>
                <c:pt idx="9">
                  <c:v>22.702702702703</c:v>
                </c:pt>
                <c:pt idx="10">
                  <c:v>37.837837837838002</c:v>
                </c:pt>
                <c:pt idx="11">
                  <c:v>16.756756756756999</c:v>
                </c:pt>
                <c:pt idx="12">
                  <c:v>19.459459459459001</c:v>
                </c:pt>
                <c:pt idx="13">
                  <c:v>16.756756756756999</c:v>
                </c:pt>
                <c:pt idx="14">
                  <c:v>15.675675675676001</c:v>
                </c:pt>
                <c:pt idx="15">
                  <c:v>22.702702702703</c:v>
                </c:pt>
                <c:pt idx="16">
                  <c:v>16.216216216216001</c:v>
                </c:pt>
              </c:numCache>
            </c:numRef>
          </c:val>
          <c:extLst>
            <c:ext xmlns:c16="http://schemas.microsoft.com/office/drawing/2014/chart" uri="{C3380CC4-5D6E-409C-BE32-E72D297353CC}">
              <c16:uniqueId val="{00000001-F457-4969-8244-00172894AE0F}"/>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50</a:t>
            </a:r>
            <a:r>
              <a:rPr lang="ja-JP" altLang="en-US" b="1"/>
              <a:t>代</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E6AE-4AF5-AA12-06EF9B461AFB}"/>
            </c:ext>
          </c:extLst>
        </c:ser>
        <c:ser>
          <c:idx val="1"/>
          <c:order val="1"/>
          <c:tx>
            <c:strRef>
              <c:f>元データ!$H$2</c:f>
              <c:strCache>
                <c:ptCount val="1"/>
                <c:pt idx="0">
                  <c:v>50代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元データ!$H$3:$H$19</c:f>
              <c:numCache>
                <c:formatCode>0.0</c:formatCode>
                <c:ptCount val="17"/>
                <c:pt idx="0">
                  <c:v>39.416058394160999</c:v>
                </c:pt>
                <c:pt idx="1">
                  <c:v>27.007299270072998</c:v>
                </c:pt>
                <c:pt idx="2">
                  <c:v>49.635036496349997</c:v>
                </c:pt>
                <c:pt idx="3">
                  <c:v>33.576642335766003</c:v>
                </c:pt>
                <c:pt idx="4">
                  <c:v>20.437956204380001</c:v>
                </c:pt>
                <c:pt idx="5">
                  <c:v>32.116788321168002</c:v>
                </c:pt>
                <c:pt idx="6">
                  <c:v>29.927007299269999</c:v>
                </c:pt>
                <c:pt idx="7">
                  <c:v>39.416058394160999</c:v>
                </c:pt>
                <c:pt idx="8">
                  <c:v>27.737226277371999</c:v>
                </c:pt>
                <c:pt idx="9">
                  <c:v>27.737226277371999</c:v>
                </c:pt>
                <c:pt idx="10">
                  <c:v>41.605839416057997</c:v>
                </c:pt>
                <c:pt idx="11">
                  <c:v>18.978102189781001</c:v>
                </c:pt>
                <c:pt idx="12">
                  <c:v>27.737226277371999</c:v>
                </c:pt>
                <c:pt idx="13">
                  <c:v>26.277372262774001</c:v>
                </c:pt>
                <c:pt idx="14">
                  <c:v>25.547445255473999</c:v>
                </c:pt>
                <c:pt idx="15">
                  <c:v>32.116788321168002</c:v>
                </c:pt>
                <c:pt idx="16">
                  <c:v>16.788321167883002</c:v>
                </c:pt>
              </c:numCache>
            </c:numRef>
          </c:val>
          <c:extLst>
            <c:ext xmlns:c16="http://schemas.microsoft.com/office/drawing/2014/chart" uri="{C3380CC4-5D6E-409C-BE32-E72D297353CC}">
              <c16:uniqueId val="{00000001-E6AE-4AF5-AA12-06EF9B461AFB}"/>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60</a:t>
            </a:r>
            <a:r>
              <a:rPr lang="ja-JP" altLang="en-US" b="1"/>
              <a:t>代以上</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655A-4223-9267-65228074FDDF}"/>
            </c:ext>
          </c:extLst>
        </c:ser>
        <c:ser>
          <c:idx val="1"/>
          <c:order val="1"/>
          <c:tx>
            <c:strRef>
              <c:f>元データ!$I$2</c:f>
              <c:strCache>
                <c:ptCount val="1"/>
                <c:pt idx="0">
                  <c:v>60代以上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元データ!$I$3:$I$19</c:f>
              <c:numCache>
                <c:formatCode>0.0</c:formatCode>
                <c:ptCount val="17"/>
                <c:pt idx="0">
                  <c:v>38.320209973753002</c:v>
                </c:pt>
                <c:pt idx="1">
                  <c:v>20.472440944881999</c:v>
                </c:pt>
                <c:pt idx="2">
                  <c:v>56.692913385826998</c:v>
                </c:pt>
                <c:pt idx="3">
                  <c:v>34.645669291338997</c:v>
                </c:pt>
                <c:pt idx="4">
                  <c:v>14.173228346457</c:v>
                </c:pt>
                <c:pt idx="5">
                  <c:v>30.446194225722</c:v>
                </c:pt>
                <c:pt idx="6">
                  <c:v>30.446194225722</c:v>
                </c:pt>
                <c:pt idx="7">
                  <c:v>27.296587926509002</c:v>
                </c:pt>
                <c:pt idx="8">
                  <c:v>22.572178477689999</c:v>
                </c:pt>
                <c:pt idx="9">
                  <c:v>20.209973753281002</c:v>
                </c:pt>
                <c:pt idx="10">
                  <c:v>49.343832020996999</c:v>
                </c:pt>
                <c:pt idx="11">
                  <c:v>21.784776902887</c:v>
                </c:pt>
                <c:pt idx="12">
                  <c:v>38.057742782151998</c:v>
                </c:pt>
                <c:pt idx="13">
                  <c:v>28.083989501312001</c:v>
                </c:pt>
                <c:pt idx="14">
                  <c:v>23.359580052493001</c:v>
                </c:pt>
                <c:pt idx="15">
                  <c:v>33.333333333333002</c:v>
                </c:pt>
                <c:pt idx="16">
                  <c:v>14.960629921260001</c:v>
                </c:pt>
              </c:numCache>
            </c:numRef>
          </c:val>
          <c:extLst>
            <c:ext xmlns:c16="http://schemas.microsoft.com/office/drawing/2014/chart" uri="{C3380CC4-5D6E-409C-BE32-E72D297353CC}">
              <c16:uniqueId val="{00000001-655A-4223-9267-65228074FDDF}"/>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大阪市域</a:t>
            </a:r>
          </a:p>
        </c:rich>
      </c:tx>
      <c:layout>
        <c:manualLayout>
          <c:xMode val="edge"/>
          <c:yMode val="edge"/>
          <c:x val="0.16350427350427352"/>
          <c:y val="1.6462962962962964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7306-464F-864E-70B748347707}"/>
            </c:ext>
          </c:extLst>
        </c:ser>
        <c:ser>
          <c:idx val="1"/>
          <c:order val="1"/>
          <c:tx>
            <c:strRef>
              <c:f>元データ!$J$2</c:f>
              <c:strCache>
                <c:ptCount val="1"/>
                <c:pt idx="0">
                  <c:v>大阪市域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元データ!$J$3:$J$19</c:f>
              <c:numCache>
                <c:formatCode>0.0</c:formatCode>
                <c:ptCount val="17"/>
                <c:pt idx="0">
                  <c:v>37.741935483871003</c:v>
                </c:pt>
                <c:pt idx="1">
                  <c:v>20.645161290322999</c:v>
                </c:pt>
                <c:pt idx="2">
                  <c:v>48.387096774193999</c:v>
                </c:pt>
                <c:pt idx="3">
                  <c:v>37.096774193548001</c:v>
                </c:pt>
                <c:pt idx="4">
                  <c:v>17.419354838709999</c:v>
                </c:pt>
                <c:pt idx="5">
                  <c:v>28.064516129032</c:v>
                </c:pt>
                <c:pt idx="6">
                  <c:v>26.129032258064999</c:v>
                </c:pt>
                <c:pt idx="7">
                  <c:v>33.225806451613003</c:v>
                </c:pt>
                <c:pt idx="8">
                  <c:v>23.225806451613</c:v>
                </c:pt>
                <c:pt idx="9">
                  <c:v>20.645161290322999</c:v>
                </c:pt>
                <c:pt idx="10">
                  <c:v>45.483870967742</c:v>
                </c:pt>
                <c:pt idx="11">
                  <c:v>20.967741935484</c:v>
                </c:pt>
                <c:pt idx="12">
                  <c:v>25.483870967742</c:v>
                </c:pt>
                <c:pt idx="13">
                  <c:v>22.580645161290001</c:v>
                </c:pt>
                <c:pt idx="14">
                  <c:v>18.064516129032</c:v>
                </c:pt>
                <c:pt idx="15">
                  <c:v>27.419354838709999</c:v>
                </c:pt>
                <c:pt idx="16">
                  <c:v>19.677419354839</c:v>
                </c:pt>
              </c:numCache>
            </c:numRef>
          </c:val>
          <c:extLst>
            <c:ext xmlns:c16="http://schemas.microsoft.com/office/drawing/2014/chart" uri="{C3380CC4-5D6E-409C-BE32-E72D297353CC}">
              <c16:uniqueId val="{00000001-7306-464F-864E-70B74834770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dirty="0"/>
              <a:t>北部大阪地域</a:t>
            </a:r>
          </a:p>
        </c:rich>
      </c:tx>
      <c:layout>
        <c:manualLayout>
          <c:xMode val="edge"/>
          <c:yMode val="edge"/>
          <c:x val="0.17164529914529914"/>
          <c:y val="1.6462962962962964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A24D-454B-9A12-4C643A1AF317}"/>
            </c:ext>
          </c:extLst>
        </c:ser>
        <c:ser>
          <c:idx val="1"/>
          <c:order val="1"/>
          <c:tx>
            <c:strRef>
              <c:f>元データ!$K$2</c:f>
              <c:strCache>
                <c:ptCount val="1"/>
                <c:pt idx="0">
                  <c:v>北部大阪地域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元データ!$K$3:$K$19</c:f>
              <c:numCache>
                <c:formatCode>0.0</c:formatCode>
                <c:ptCount val="17"/>
                <c:pt idx="0">
                  <c:v>41.206030150754003</c:v>
                </c:pt>
                <c:pt idx="1">
                  <c:v>20.603015075377002</c:v>
                </c:pt>
                <c:pt idx="2">
                  <c:v>52.763819095476997</c:v>
                </c:pt>
                <c:pt idx="3">
                  <c:v>44.221105527638002</c:v>
                </c:pt>
                <c:pt idx="4">
                  <c:v>19.597989949749</c:v>
                </c:pt>
                <c:pt idx="5">
                  <c:v>27.638190954774</c:v>
                </c:pt>
                <c:pt idx="6">
                  <c:v>29.648241206030001</c:v>
                </c:pt>
                <c:pt idx="7">
                  <c:v>34.170854271357001</c:v>
                </c:pt>
                <c:pt idx="8">
                  <c:v>29.145728643216</c:v>
                </c:pt>
                <c:pt idx="9">
                  <c:v>23.618090452261001</c:v>
                </c:pt>
                <c:pt idx="10">
                  <c:v>41.708542713568001</c:v>
                </c:pt>
                <c:pt idx="11">
                  <c:v>22.110552763819001</c:v>
                </c:pt>
                <c:pt idx="12">
                  <c:v>32.160804020100002</c:v>
                </c:pt>
                <c:pt idx="13">
                  <c:v>25.125628140703999</c:v>
                </c:pt>
                <c:pt idx="14">
                  <c:v>25.125628140703999</c:v>
                </c:pt>
                <c:pt idx="15">
                  <c:v>27.638190954774</c:v>
                </c:pt>
                <c:pt idx="16">
                  <c:v>16.080402010050001</c:v>
                </c:pt>
              </c:numCache>
            </c:numRef>
          </c:val>
          <c:extLst>
            <c:ext xmlns:c16="http://schemas.microsoft.com/office/drawing/2014/chart" uri="{C3380CC4-5D6E-409C-BE32-E72D297353CC}">
              <c16:uniqueId val="{00000001-A24D-454B-9A12-4C643A1AF31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東部大阪地域</a:t>
            </a:r>
          </a:p>
        </c:rich>
      </c:tx>
      <c:layout>
        <c:manualLayout>
          <c:xMode val="edge"/>
          <c:yMode val="edge"/>
          <c:x val="0.11465811965811966"/>
          <c:y val="1.8814814814814815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DDC4-49EF-A055-9DF860275867}"/>
            </c:ext>
          </c:extLst>
        </c:ser>
        <c:ser>
          <c:idx val="1"/>
          <c:order val="1"/>
          <c:tx>
            <c:strRef>
              <c:f>元データ!$L$2</c:f>
              <c:strCache>
                <c:ptCount val="1"/>
                <c:pt idx="0">
                  <c:v>東部大阪地域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元データ!$L$3:$L$19</c:f>
              <c:numCache>
                <c:formatCode>0.0</c:formatCode>
                <c:ptCount val="17"/>
                <c:pt idx="0">
                  <c:v>37.777777777777999</c:v>
                </c:pt>
                <c:pt idx="1">
                  <c:v>18.666666666666998</c:v>
                </c:pt>
                <c:pt idx="2">
                  <c:v>50.222222222222001</c:v>
                </c:pt>
                <c:pt idx="3">
                  <c:v>30.666666666666998</c:v>
                </c:pt>
                <c:pt idx="4">
                  <c:v>17.777777777777999</c:v>
                </c:pt>
                <c:pt idx="5">
                  <c:v>24.888888888888999</c:v>
                </c:pt>
                <c:pt idx="6">
                  <c:v>23.111111111111001</c:v>
                </c:pt>
                <c:pt idx="7">
                  <c:v>29.777777777777999</c:v>
                </c:pt>
                <c:pt idx="8">
                  <c:v>18.222222222222001</c:v>
                </c:pt>
                <c:pt idx="9">
                  <c:v>18.666666666666998</c:v>
                </c:pt>
                <c:pt idx="10">
                  <c:v>41.333333333333002</c:v>
                </c:pt>
                <c:pt idx="11">
                  <c:v>19.111111111111001</c:v>
                </c:pt>
                <c:pt idx="12">
                  <c:v>22.222222222222001</c:v>
                </c:pt>
                <c:pt idx="13">
                  <c:v>20</c:v>
                </c:pt>
                <c:pt idx="14">
                  <c:v>16</c:v>
                </c:pt>
                <c:pt idx="15">
                  <c:v>23.111111111111001</c:v>
                </c:pt>
                <c:pt idx="16">
                  <c:v>12.888888888888999</c:v>
                </c:pt>
              </c:numCache>
            </c:numRef>
          </c:val>
          <c:extLst>
            <c:ext xmlns:c16="http://schemas.microsoft.com/office/drawing/2014/chart" uri="{C3380CC4-5D6E-409C-BE32-E72D297353CC}">
              <c16:uniqueId val="{00000001-DDC4-49EF-A055-9DF86027586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南部大阪地域</a:t>
            </a:r>
          </a:p>
        </c:rich>
      </c:tx>
      <c:layout>
        <c:manualLayout>
          <c:xMode val="edge"/>
          <c:yMode val="edge"/>
          <c:x val="4.6816239316239315E-2"/>
          <c:y val="1.6462962962962964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3394-4F3B-B174-20E09DC76EC9}"/>
            </c:ext>
          </c:extLst>
        </c:ser>
        <c:ser>
          <c:idx val="1"/>
          <c:order val="1"/>
          <c:tx>
            <c:strRef>
              <c:f>元データ!$M$2</c:f>
              <c:strCache>
                <c:ptCount val="1"/>
                <c:pt idx="0">
                  <c:v>南部大阪地域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元データ!$M$3:$M$19</c:f>
              <c:numCache>
                <c:formatCode>0.0</c:formatCode>
                <c:ptCount val="17"/>
                <c:pt idx="0">
                  <c:v>35.338345864662003</c:v>
                </c:pt>
                <c:pt idx="1">
                  <c:v>21.428571428571001</c:v>
                </c:pt>
                <c:pt idx="2">
                  <c:v>49.248120300751999</c:v>
                </c:pt>
                <c:pt idx="3">
                  <c:v>37.969924812030001</c:v>
                </c:pt>
                <c:pt idx="4">
                  <c:v>19.548872180450999</c:v>
                </c:pt>
                <c:pt idx="5">
                  <c:v>27.443609022556</c:v>
                </c:pt>
                <c:pt idx="6">
                  <c:v>28.571428571428999</c:v>
                </c:pt>
                <c:pt idx="7">
                  <c:v>36.842105263157997</c:v>
                </c:pt>
                <c:pt idx="8">
                  <c:v>24.436090225564001</c:v>
                </c:pt>
                <c:pt idx="9">
                  <c:v>26.315789473683999</c:v>
                </c:pt>
                <c:pt idx="10">
                  <c:v>42.857142857143003</c:v>
                </c:pt>
                <c:pt idx="11">
                  <c:v>20.300751879699</c:v>
                </c:pt>
                <c:pt idx="12">
                  <c:v>31.954887218044998</c:v>
                </c:pt>
                <c:pt idx="13">
                  <c:v>25.939849624059999</c:v>
                </c:pt>
                <c:pt idx="14">
                  <c:v>23.308270676692</c:v>
                </c:pt>
                <c:pt idx="15">
                  <c:v>31.203007518797001</c:v>
                </c:pt>
                <c:pt idx="16">
                  <c:v>17.669172932331001</c:v>
                </c:pt>
              </c:numCache>
            </c:numRef>
          </c:val>
          <c:extLst>
            <c:ext xmlns:c16="http://schemas.microsoft.com/office/drawing/2014/chart" uri="{C3380CC4-5D6E-409C-BE32-E72D297353CC}">
              <c16:uniqueId val="{00000001-3394-4F3B-B174-20E09DC76EC9}"/>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'n%表'!$B$238:$B$246</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'n%表'!$D$238:$D$246</c:f>
              <c:numCache>
                <c:formatCode>0.0</c:formatCode>
                <c:ptCount val="9"/>
                <c:pt idx="0">
                  <c:v>79.7</c:v>
                </c:pt>
                <c:pt idx="1">
                  <c:v>51</c:v>
                </c:pt>
                <c:pt idx="2">
                  <c:v>63.3</c:v>
                </c:pt>
                <c:pt idx="3">
                  <c:v>23.1</c:v>
                </c:pt>
                <c:pt idx="4">
                  <c:v>16.399999999999999</c:v>
                </c:pt>
                <c:pt idx="5">
                  <c:v>29.7</c:v>
                </c:pt>
                <c:pt idx="6">
                  <c:v>23.3</c:v>
                </c:pt>
                <c:pt idx="7">
                  <c:v>0.2</c:v>
                </c:pt>
                <c:pt idx="8">
                  <c:v>9.8000000000000007</c:v>
                </c:pt>
              </c:numCache>
            </c:numRef>
          </c:val>
          <c:extLst>
            <c:ext xmlns:c16="http://schemas.microsoft.com/office/drawing/2014/chart" uri="{C3380CC4-5D6E-409C-BE32-E72D297353CC}">
              <c16:uniqueId val="{00000000-F6C2-42BE-A1C5-408E7FA60198}"/>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58815210991706"/>
          <c:y val="9.4001236858379716E-2"/>
          <c:w val="0.65141187540236711"/>
          <c:h val="0.90599876314162031"/>
        </c:manualLayout>
      </c:layout>
      <c:barChart>
        <c:barDir val="bar"/>
        <c:grouping val="percentStacked"/>
        <c:varyColors val="0"/>
        <c:ser>
          <c:idx val="0"/>
          <c:order val="0"/>
          <c:tx>
            <c:strRef>
              <c:f>'n%表'!$D$286</c:f>
              <c:strCache>
                <c:ptCount val="1"/>
                <c:pt idx="0">
                  <c:v>いつも実践している</c:v>
                </c:pt>
              </c:strCache>
            </c:strRef>
          </c:tx>
          <c:spPr>
            <a:solidFill>
              <a:srgbClr val="4472C4">
                <a:lumMod val="5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D$285,'n%表'!$D$288,'n%表'!$D$290,'n%表'!$D$292,'n%表'!$D$294,'n%表'!$D$296,'n%表'!$D$298,'n%表'!$D$300,'n%表'!$D$302,'n%表'!$D$304,'n%表'!$D$306,'n%表'!$D$308,'n%表'!$D$310,'n%表'!$D$312,'n%表'!$D$314,'n%表'!$D$316,'n%表'!$D$318,'n%表'!$D$320,'n%表'!$D$322,'n%表'!$D$324)</c:f>
              <c:numCache>
                <c:formatCode>0.0</c:formatCode>
                <c:ptCount val="19"/>
                <c:pt idx="0">
                  <c:v>27.1</c:v>
                </c:pt>
                <c:pt idx="1">
                  <c:v>2.2999999999999998</c:v>
                </c:pt>
                <c:pt idx="2">
                  <c:v>54.7</c:v>
                </c:pt>
                <c:pt idx="3">
                  <c:v>4.5999999999999996</c:v>
                </c:pt>
                <c:pt idx="4">
                  <c:v>45.8</c:v>
                </c:pt>
                <c:pt idx="5">
                  <c:v>5.3</c:v>
                </c:pt>
                <c:pt idx="6">
                  <c:v>3.1</c:v>
                </c:pt>
                <c:pt idx="7">
                  <c:v>6.3</c:v>
                </c:pt>
                <c:pt idx="8">
                  <c:v>5.9</c:v>
                </c:pt>
                <c:pt idx="9">
                  <c:v>37.5</c:v>
                </c:pt>
                <c:pt idx="10">
                  <c:v>28.5</c:v>
                </c:pt>
                <c:pt idx="11">
                  <c:v>10.7</c:v>
                </c:pt>
                <c:pt idx="12">
                  <c:v>20</c:v>
                </c:pt>
                <c:pt idx="13">
                  <c:v>17.100000000000001</c:v>
                </c:pt>
                <c:pt idx="14">
                  <c:v>28</c:v>
                </c:pt>
                <c:pt idx="15">
                  <c:v>5.3</c:v>
                </c:pt>
                <c:pt idx="16">
                  <c:v>5.5</c:v>
                </c:pt>
                <c:pt idx="17">
                  <c:v>40.200000000000003</c:v>
                </c:pt>
                <c:pt idx="18">
                  <c:v>14.5</c:v>
                </c:pt>
              </c:numCache>
            </c:numRef>
          </c:val>
          <c:extLst>
            <c:ext xmlns:c16="http://schemas.microsoft.com/office/drawing/2014/chart" uri="{C3380CC4-5D6E-409C-BE32-E72D297353CC}">
              <c16:uniqueId val="{00000000-2AE8-44A4-815B-1ABB2F99E1CD}"/>
            </c:ext>
          </c:extLst>
        </c:ser>
        <c:ser>
          <c:idx val="1"/>
          <c:order val="1"/>
          <c:tx>
            <c:strRef>
              <c:f>'n%表'!$E$286</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E$285,'n%表'!$E$288,'n%表'!$E$290,'n%表'!$E$292,'n%表'!$E$294,'n%表'!$E$296,'n%表'!$E$298,'n%表'!$E$300,'n%表'!$E$302,'n%表'!$E$304,'n%表'!$E$306,'n%表'!$E$308,'n%表'!$E$310,'n%表'!$E$312,'n%表'!$E$314,'n%表'!$E$316,'n%表'!$E$318,'n%表'!$E$320,'n%表'!$E$322,'n%表'!$E$324)</c:f>
              <c:numCache>
                <c:formatCode>0.0</c:formatCode>
                <c:ptCount val="19"/>
                <c:pt idx="0">
                  <c:v>33.299999999999997</c:v>
                </c:pt>
                <c:pt idx="1">
                  <c:v>11.5</c:v>
                </c:pt>
                <c:pt idx="2">
                  <c:v>17.8</c:v>
                </c:pt>
                <c:pt idx="3">
                  <c:v>13.8</c:v>
                </c:pt>
                <c:pt idx="4">
                  <c:v>16.600000000000001</c:v>
                </c:pt>
                <c:pt idx="5">
                  <c:v>17.600000000000001</c:v>
                </c:pt>
                <c:pt idx="6">
                  <c:v>10.1</c:v>
                </c:pt>
                <c:pt idx="7">
                  <c:v>14.6</c:v>
                </c:pt>
                <c:pt idx="8">
                  <c:v>19.600000000000001</c:v>
                </c:pt>
                <c:pt idx="9">
                  <c:v>31.5</c:v>
                </c:pt>
                <c:pt idx="10">
                  <c:v>29.5</c:v>
                </c:pt>
                <c:pt idx="11">
                  <c:v>28.9</c:v>
                </c:pt>
                <c:pt idx="12">
                  <c:v>28.9</c:v>
                </c:pt>
                <c:pt idx="13">
                  <c:v>31.7</c:v>
                </c:pt>
                <c:pt idx="14">
                  <c:v>39.1</c:v>
                </c:pt>
                <c:pt idx="15">
                  <c:v>14.7</c:v>
                </c:pt>
                <c:pt idx="16">
                  <c:v>19.8</c:v>
                </c:pt>
                <c:pt idx="17">
                  <c:v>38.200000000000003</c:v>
                </c:pt>
                <c:pt idx="18">
                  <c:v>37.1</c:v>
                </c:pt>
              </c:numCache>
            </c:numRef>
          </c:val>
          <c:extLst>
            <c:ext xmlns:c16="http://schemas.microsoft.com/office/drawing/2014/chart" uri="{C3380CC4-5D6E-409C-BE32-E72D297353CC}">
              <c16:uniqueId val="{00000001-2AE8-44A4-815B-1ABB2F99E1CD}"/>
            </c:ext>
          </c:extLst>
        </c:ser>
        <c:ser>
          <c:idx val="2"/>
          <c:order val="2"/>
          <c:tx>
            <c:strRef>
              <c:f>'n%表'!$F$286</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F$285,'n%表'!$F$288,'n%表'!$F$290,'n%表'!$F$292,'n%表'!$F$294,'n%表'!$F$296,'n%表'!$F$298,'n%表'!$F$300,'n%表'!$F$302,'n%表'!$F$304,'n%表'!$F$306,'n%表'!$F$308,'n%表'!$F$310,'n%表'!$F$312,'n%表'!$F$314,'n%表'!$F$316,'n%表'!$F$318,'n%表'!$F$320,'n%表'!$F$322,'n%表'!$F$324)</c:f>
              <c:numCache>
                <c:formatCode>0.0</c:formatCode>
                <c:ptCount val="19"/>
                <c:pt idx="0">
                  <c:v>24</c:v>
                </c:pt>
                <c:pt idx="1">
                  <c:v>29</c:v>
                </c:pt>
                <c:pt idx="2">
                  <c:v>16.8</c:v>
                </c:pt>
                <c:pt idx="3">
                  <c:v>30.9</c:v>
                </c:pt>
                <c:pt idx="4">
                  <c:v>20</c:v>
                </c:pt>
                <c:pt idx="5">
                  <c:v>31.1</c:v>
                </c:pt>
                <c:pt idx="6">
                  <c:v>16.5</c:v>
                </c:pt>
                <c:pt idx="7">
                  <c:v>22.6</c:v>
                </c:pt>
                <c:pt idx="8">
                  <c:v>32.6</c:v>
                </c:pt>
                <c:pt idx="9">
                  <c:v>20.100000000000001</c:v>
                </c:pt>
                <c:pt idx="10">
                  <c:v>20.399999999999999</c:v>
                </c:pt>
                <c:pt idx="11">
                  <c:v>41.6</c:v>
                </c:pt>
                <c:pt idx="12">
                  <c:v>32.5</c:v>
                </c:pt>
                <c:pt idx="13">
                  <c:v>38.5</c:v>
                </c:pt>
                <c:pt idx="14">
                  <c:v>25.6</c:v>
                </c:pt>
                <c:pt idx="15">
                  <c:v>26.5</c:v>
                </c:pt>
                <c:pt idx="16">
                  <c:v>39.4</c:v>
                </c:pt>
                <c:pt idx="17">
                  <c:v>16.399999999999999</c:v>
                </c:pt>
                <c:pt idx="18">
                  <c:v>38.4</c:v>
                </c:pt>
              </c:numCache>
            </c:numRef>
          </c:val>
          <c:extLst>
            <c:ext xmlns:c16="http://schemas.microsoft.com/office/drawing/2014/chart" uri="{C3380CC4-5D6E-409C-BE32-E72D297353CC}">
              <c16:uniqueId val="{00000002-2AE8-44A4-815B-1ABB2F99E1CD}"/>
            </c:ext>
          </c:extLst>
        </c:ser>
        <c:ser>
          <c:idx val="3"/>
          <c:order val="3"/>
          <c:tx>
            <c:strRef>
              <c:f>'n%表'!$G$286</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G$285,'n%表'!$G$288,'n%表'!$G$290,'n%表'!$G$292,'n%表'!$G$294,'n%表'!$G$296,'n%表'!$G$298,'n%表'!$G$300,'n%表'!$G$302,'n%表'!$G$304,'n%表'!$G$306,'n%表'!$G$308,'n%表'!$G$310,'n%表'!$G$312,'n%表'!$G$314,'n%表'!$G$316,'n%表'!$G$318,'n%表'!$G$320,'n%表'!$G$322,'n%表'!$G$324)</c:f>
              <c:numCache>
                <c:formatCode>0.0</c:formatCode>
                <c:ptCount val="19"/>
                <c:pt idx="0">
                  <c:v>15.6</c:v>
                </c:pt>
                <c:pt idx="1">
                  <c:v>57.2</c:v>
                </c:pt>
                <c:pt idx="2">
                  <c:v>10.7</c:v>
                </c:pt>
                <c:pt idx="3">
                  <c:v>50.7</c:v>
                </c:pt>
                <c:pt idx="4">
                  <c:v>17.600000000000001</c:v>
                </c:pt>
                <c:pt idx="5">
                  <c:v>46</c:v>
                </c:pt>
                <c:pt idx="6">
                  <c:v>70.3</c:v>
                </c:pt>
                <c:pt idx="7">
                  <c:v>56.5</c:v>
                </c:pt>
                <c:pt idx="8">
                  <c:v>41.9</c:v>
                </c:pt>
                <c:pt idx="9">
                  <c:v>10.9</c:v>
                </c:pt>
                <c:pt idx="10">
                  <c:v>21.6</c:v>
                </c:pt>
                <c:pt idx="11">
                  <c:v>18.8</c:v>
                </c:pt>
                <c:pt idx="12">
                  <c:v>18.600000000000001</c:v>
                </c:pt>
                <c:pt idx="13">
                  <c:v>12.7</c:v>
                </c:pt>
                <c:pt idx="14">
                  <c:v>7.3</c:v>
                </c:pt>
                <c:pt idx="15">
                  <c:v>53.5</c:v>
                </c:pt>
                <c:pt idx="16">
                  <c:v>35.299999999999997</c:v>
                </c:pt>
                <c:pt idx="17">
                  <c:v>5.2</c:v>
                </c:pt>
                <c:pt idx="18">
                  <c:v>10</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out"/>
        <c:minorTickMark val="none"/>
        <c:tickLblPos val="nextTo"/>
        <c:spPr>
          <a:ln>
            <a:noFill/>
          </a:ln>
        </c:spPr>
        <c:txPr>
          <a:bodyPr rot="0" vert="horz" anchor="ctr" anchorCtr="0"/>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out"/>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9.4001236858379716E-2"/>
          <c:w val="0.49068511129344566"/>
          <c:h val="0.90599876314162031"/>
        </c:manualLayout>
      </c:layout>
      <c:barChart>
        <c:barDir val="bar"/>
        <c:grouping val="percentStacked"/>
        <c:varyColors val="0"/>
        <c:ser>
          <c:idx val="0"/>
          <c:order val="0"/>
          <c:tx>
            <c:strRef>
              <c:f>'n%表'!$D$119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('n%表'!$D$118,'n%表'!$D$121,'n%表'!$D$123,'n%表'!$D$125,'n%表'!$D$127,'n%表'!$D$129,'n%表'!$D$131,'n%表'!$D$133,'n%表'!$D$135,'n%表'!$D$137,'n%表'!$D$139,'n%表'!$D$141,'n%表'!$D$143)</c:f>
              <c:numCache>
                <c:formatCode>0.0</c:formatCode>
                <c:ptCount val="12"/>
                <c:pt idx="0">
                  <c:v>3.1</c:v>
                </c:pt>
                <c:pt idx="1">
                  <c:v>3.4</c:v>
                </c:pt>
                <c:pt idx="2">
                  <c:v>3.8</c:v>
                </c:pt>
                <c:pt idx="3">
                  <c:v>3.6</c:v>
                </c:pt>
                <c:pt idx="4">
                  <c:v>3.6</c:v>
                </c:pt>
                <c:pt idx="5">
                  <c:v>2.1</c:v>
                </c:pt>
                <c:pt idx="6">
                  <c:v>6.5</c:v>
                </c:pt>
                <c:pt idx="7">
                  <c:v>13.5</c:v>
                </c:pt>
                <c:pt idx="8">
                  <c:v>19.399999999999999</c:v>
                </c:pt>
                <c:pt idx="9">
                  <c:v>14.3</c:v>
                </c:pt>
                <c:pt idx="10">
                  <c:v>7.2</c:v>
                </c:pt>
                <c:pt idx="11">
                  <c:v>6.3</c:v>
                </c:pt>
              </c:numCache>
            </c:numRef>
          </c:val>
          <c:extLst>
            <c:ext xmlns:c16="http://schemas.microsoft.com/office/drawing/2014/chart" uri="{C3380CC4-5D6E-409C-BE32-E72D297353CC}">
              <c16:uniqueId val="{00000000-2AE8-44A4-815B-1ABB2F99E1CD}"/>
            </c:ext>
          </c:extLst>
        </c:ser>
        <c:ser>
          <c:idx val="1"/>
          <c:order val="1"/>
          <c:tx>
            <c:strRef>
              <c:f>'n%表'!$E$119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('n%表'!$E$118,'n%表'!$E$121,'n%表'!$E$123,'n%表'!$E$125,'n%表'!$E$127,'n%表'!$E$129,'n%表'!$E$131,'n%表'!$E$133,'n%表'!$E$135,'n%表'!$E$137,'n%表'!$E$139,'n%表'!$E$141,'n%表'!$E$143)</c:f>
              <c:numCache>
                <c:formatCode>0.0</c:formatCode>
                <c:ptCount val="12"/>
                <c:pt idx="0">
                  <c:v>23.3</c:v>
                </c:pt>
                <c:pt idx="1">
                  <c:v>28.2</c:v>
                </c:pt>
                <c:pt idx="2">
                  <c:v>28.4</c:v>
                </c:pt>
                <c:pt idx="3">
                  <c:v>26</c:v>
                </c:pt>
                <c:pt idx="4">
                  <c:v>34.200000000000003</c:v>
                </c:pt>
                <c:pt idx="5">
                  <c:v>24.8</c:v>
                </c:pt>
                <c:pt idx="6">
                  <c:v>44.4</c:v>
                </c:pt>
                <c:pt idx="7">
                  <c:v>55</c:v>
                </c:pt>
                <c:pt idx="8">
                  <c:v>46</c:v>
                </c:pt>
                <c:pt idx="9">
                  <c:v>44.6</c:v>
                </c:pt>
                <c:pt idx="10">
                  <c:v>41.3</c:v>
                </c:pt>
                <c:pt idx="11">
                  <c:v>41.5</c:v>
                </c:pt>
              </c:numCache>
            </c:numRef>
          </c:val>
          <c:extLst>
            <c:ext xmlns:c16="http://schemas.microsoft.com/office/drawing/2014/chart" uri="{C3380CC4-5D6E-409C-BE32-E72D297353CC}">
              <c16:uniqueId val="{00000001-2AE8-44A4-815B-1ABB2F99E1CD}"/>
            </c:ext>
          </c:extLst>
        </c:ser>
        <c:ser>
          <c:idx val="2"/>
          <c:order val="2"/>
          <c:tx>
            <c:strRef>
              <c:f>'n%表'!$F$119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('n%表'!$F$118,'n%表'!$F$121,'n%表'!$F$123,'n%表'!$F$125,'n%表'!$F$127,'n%表'!$F$129,'n%表'!$F$131,'n%表'!$F$133,'n%表'!$F$135,'n%表'!$F$137,'n%表'!$F$139,'n%表'!$F$141,'n%表'!$F$143)</c:f>
              <c:numCache>
                <c:formatCode>0.0</c:formatCode>
                <c:ptCount val="12"/>
                <c:pt idx="0">
                  <c:v>55.9</c:v>
                </c:pt>
                <c:pt idx="1">
                  <c:v>53.2</c:v>
                </c:pt>
                <c:pt idx="2">
                  <c:v>52</c:v>
                </c:pt>
                <c:pt idx="3">
                  <c:v>49.1</c:v>
                </c:pt>
                <c:pt idx="4">
                  <c:v>47.5</c:v>
                </c:pt>
                <c:pt idx="5">
                  <c:v>49.8</c:v>
                </c:pt>
                <c:pt idx="6">
                  <c:v>41.4</c:v>
                </c:pt>
                <c:pt idx="7">
                  <c:v>24.8</c:v>
                </c:pt>
                <c:pt idx="8">
                  <c:v>27.9</c:v>
                </c:pt>
                <c:pt idx="9">
                  <c:v>33.5</c:v>
                </c:pt>
                <c:pt idx="10">
                  <c:v>42.9</c:v>
                </c:pt>
                <c:pt idx="11">
                  <c:v>42.2</c:v>
                </c:pt>
              </c:numCache>
            </c:numRef>
          </c:val>
          <c:extLst>
            <c:ext xmlns:c16="http://schemas.microsoft.com/office/drawing/2014/chart" uri="{C3380CC4-5D6E-409C-BE32-E72D297353CC}">
              <c16:uniqueId val="{00000002-2AE8-44A4-815B-1ABB2F99E1CD}"/>
            </c:ext>
          </c:extLst>
        </c:ser>
        <c:ser>
          <c:idx val="3"/>
          <c:order val="3"/>
          <c:tx>
            <c:strRef>
              <c:f>'n%表'!$G$119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('n%表'!$G$118,'n%表'!$G$121,'n%表'!$G$123,'n%表'!$G$125,'n%表'!$G$127,'n%表'!$G$129,'n%表'!$G$131,'n%表'!$G$133,'n%表'!$G$135,'n%表'!$G$137,'n%表'!$G$139,'n%表'!$G$141,'n%表'!$G$143)</c:f>
              <c:numCache>
                <c:formatCode>0.0</c:formatCode>
                <c:ptCount val="12"/>
                <c:pt idx="0">
                  <c:v>17.7</c:v>
                </c:pt>
                <c:pt idx="1">
                  <c:v>15.2</c:v>
                </c:pt>
                <c:pt idx="2">
                  <c:v>15.8</c:v>
                </c:pt>
                <c:pt idx="3">
                  <c:v>21.3</c:v>
                </c:pt>
                <c:pt idx="4">
                  <c:v>14.7</c:v>
                </c:pt>
                <c:pt idx="5">
                  <c:v>23.3</c:v>
                </c:pt>
                <c:pt idx="6">
                  <c:v>7.7</c:v>
                </c:pt>
                <c:pt idx="7">
                  <c:v>6.7</c:v>
                </c:pt>
                <c:pt idx="8">
                  <c:v>6.7</c:v>
                </c:pt>
                <c:pt idx="9">
                  <c:v>7.6</c:v>
                </c:pt>
                <c:pt idx="10">
                  <c:v>8.6</c:v>
                </c:pt>
                <c:pt idx="11">
                  <c:v>10</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'n%表'!$E$107:$AC$107</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'n%表'!$E$115:$AC$115</c:f>
              <c:numCache>
                <c:formatCode>0.0</c:formatCode>
                <c:ptCount val="25"/>
                <c:pt idx="0">
                  <c:v>43.243243243243001</c:v>
                </c:pt>
                <c:pt idx="1">
                  <c:v>14.864864864865</c:v>
                </c:pt>
                <c:pt idx="2">
                  <c:v>36.486486486486001</c:v>
                </c:pt>
                <c:pt idx="3">
                  <c:v>28.378378378377999</c:v>
                </c:pt>
                <c:pt idx="4">
                  <c:v>32.432432432432002</c:v>
                </c:pt>
                <c:pt idx="5">
                  <c:v>18.918918918919001</c:v>
                </c:pt>
                <c:pt idx="6">
                  <c:v>6.7567567567567997</c:v>
                </c:pt>
                <c:pt idx="7">
                  <c:v>14.864864864865</c:v>
                </c:pt>
                <c:pt idx="8">
                  <c:v>11.486486486485999</c:v>
                </c:pt>
                <c:pt idx="9">
                  <c:v>16.216216216216001</c:v>
                </c:pt>
                <c:pt idx="10">
                  <c:v>23.648648648649001</c:v>
                </c:pt>
                <c:pt idx="11">
                  <c:v>32.432432432432002</c:v>
                </c:pt>
                <c:pt idx="12">
                  <c:v>40.540540540541002</c:v>
                </c:pt>
                <c:pt idx="13">
                  <c:v>10.135135135135</c:v>
                </c:pt>
                <c:pt idx="14">
                  <c:v>12.162162162162</c:v>
                </c:pt>
                <c:pt idx="15">
                  <c:v>15.540540540541</c:v>
                </c:pt>
                <c:pt idx="16">
                  <c:v>10.810810810811001</c:v>
                </c:pt>
                <c:pt idx="17">
                  <c:v>9.4594594594595005</c:v>
                </c:pt>
                <c:pt idx="18">
                  <c:v>14.864864864865</c:v>
                </c:pt>
                <c:pt idx="19">
                  <c:v>19.594594594595002</c:v>
                </c:pt>
                <c:pt idx="20">
                  <c:v>15.540540540541</c:v>
                </c:pt>
                <c:pt idx="21">
                  <c:v>13.513513513514001</c:v>
                </c:pt>
                <c:pt idx="22">
                  <c:v>11.486486486485999</c:v>
                </c:pt>
                <c:pt idx="23">
                  <c:v>1.3513513513513999</c:v>
                </c:pt>
                <c:pt idx="24">
                  <c:v>13.513513513514001</c:v>
                </c:pt>
              </c:numCache>
            </c:numRef>
          </c:val>
          <c:extLst>
            <c:ext xmlns:c16="http://schemas.microsoft.com/office/drawing/2014/chart" uri="{C3380CC4-5D6E-409C-BE32-E72D297353CC}">
              <c16:uniqueId val="{00000000-0405-4FCB-B0B3-64D9B0750748}"/>
            </c:ext>
          </c:extLst>
        </c:ser>
        <c:dLbls>
          <c:showLegendKey val="0"/>
          <c:showVal val="0"/>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6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9.4001236858379716E-2"/>
          <c:w val="0.49068511129344566"/>
          <c:h val="0.90599876314162031"/>
        </c:manualLayout>
      </c:layout>
      <c:barChart>
        <c:barDir val="bar"/>
        <c:grouping val="percentStacked"/>
        <c:varyColors val="0"/>
        <c:ser>
          <c:idx val="0"/>
          <c:order val="0"/>
          <c:tx>
            <c:strRef>
              <c:f>若い人抜粋!$J$150</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若い人抜粋!$J$151:$J$162</c:f>
              <c:numCache>
                <c:formatCode>0.0</c:formatCode>
                <c:ptCount val="12"/>
                <c:pt idx="0">
                  <c:v>8.1081081081080999</c:v>
                </c:pt>
                <c:pt idx="1">
                  <c:v>8.1081081081080999</c:v>
                </c:pt>
                <c:pt idx="2">
                  <c:v>6.7567567567567997</c:v>
                </c:pt>
                <c:pt idx="3">
                  <c:v>7.4324324324323996</c:v>
                </c:pt>
                <c:pt idx="4">
                  <c:v>7.4324324324323996</c:v>
                </c:pt>
                <c:pt idx="5">
                  <c:v>5.4054054054053999</c:v>
                </c:pt>
                <c:pt idx="6">
                  <c:v>11.486486486485999</c:v>
                </c:pt>
                <c:pt idx="7">
                  <c:v>16.216216216216001</c:v>
                </c:pt>
                <c:pt idx="8">
                  <c:v>20.945945945946001</c:v>
                </c:pt>
                <c:pt idx="9">
                  <c:v>17.567567567567998</c:v>
                </c:pt>
                <c:pt idx="10">
                  <c:v>12.837837837838</c:v>
                </c:pt>
                <c:pt idx="11">
                  <c:v>12.162162162162</c:v>
                </c:pt>
              </c:numCache>
            </c:numRef>
          </c:val>
          <c:extLst>
            <c:ext xmlns:c16="http://schemas.microsoft.com/office/drawing/2014/chart" uri="{C3380CC4-5D6E-409C-BE32-E72D297353CC}">
              <c16:uniqueId val="{00000000-2AE8-44A4-815B-1ABB2F99E1CD}"/>
            </c:ext>
          </c:extLst>
        </c:ser>
        <c:ser>
          <c:idx val="1"/>
          <c:order val="1"/>
          <c:tx>
            <c:strRef>
              <c:f>若い人抜粋!$K$150</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若い人抜粋!$K$151:$K$162</c:f>
              <c:numCache>
                <c:formatCode>0.0</c:formatCode>
                <c:ptCount val="12"/>
                <c:pt idx="0">
                  <c:v>25.675675675676001</c:v>
                </c:pt>
                <c:pt idx="1">
                  <c:v>27.027027027027</c:v>
                </c:pt>
                <c:pt idx="2">
                  <c:v>20.27027027027</c:v>
                </c:pt>
                <c:pt idx="3">
                  <c:v>29.054054054053999</c:v>
                </c:pt>
                <c:pt idx="4">
                  <c:v>35.135135135135002</c:v>
                </c:pt>
                <c:pt idx="5">
                  <c:v>28.378378378377999</c:v>
                </c:pt>
                <c:pt idx="6">
                  <c:v>37.837837837838002</c:v>
                </c:pt>
                <c:pt idx="7">
                  <c:v>41.216216216215997</c:v>
                </c:pt>
                <c:pt idx="8">
                  <c:v>38.513513513513999</c:v>
                </c:pt>
                <c:pt idx="9">
                  <c:v>35.810810810810999</c:v>
                </c:pt>
                <c:pt idx="10">
                  <c:v>36.486486486486001</c:v>
                </c:pt>
                <c:pt idx="11">
                  <c:v>34.459459459458998</c:v>
                </c:pt>
              </c:numCache>
            </c:numRef>
          </c:val>
          <c:extLst>
            <c:ext xmlns:c16="http://schemas.microsoft.com/office/drawing/2014/chart" uri="{C3380CC4-5D6E-409C-BE32-E72D297353CC}">
              <c16:uniqueId val="{00000001-2AE8-44A4-815B-1ABB2F99E1CD}"/>
            </c:ext>
          </c:extLst>
        </c:ser>
        <c:ser>
          <c:idx val="2"/>
          <c:order val="2"/>
          <c:tx>
            <c:strRef>
              <c:f>若い人抜粋!$L$150</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若い人抜粋!$L$151:$L$162</c:f>
              <c:numCache>
                <c:formatCode>0.0</c:formatCode>
                <c:ptCount val="12"/>
                <c:pt idx="0">
                  <c:v>47.297297297297</c:v>
                </c:pt>
                <c:pt idx="1">
                  <c:v>48.648648648649001</c:v>
                </c:pt>
                <c:pt idx="2">
                  <c:v>45.270270270269997</c:v>
                </c:pt>
                <c:pt idx="3">
                  <c:v>37.162162162161998</c:v>
                </c:pt>
                <c:pt idx="4">
                  <c:v>40.540540540541002</c:v>
                </c:pt>
                <c:pt idx="5">
                  <c:v>38.513513513513999</c:v>
                </c:pt>
                <c:pt idx="6">
                  <c:v>41.891891891892001</c:v>
                </c:pt>
                <c:pt idx="7">
                  <c:v>33.108108108107999</c:v>
                </c:pt>
                <c:pt idx="8">
                  <c:v>31.756756756756999</c:v>
                </c:pt>
                <c:pt idx="9">
                  <c:v>36.486486486486001</c:v>
                </c:pt>
                <c:pt idx="10">
                  <c:v>40.540540540541002</c:v>
                </c:pt>
                <c:pt idx="11">
                  <c:v>40.540540540541002</c:v>
                </c:pt>
              </c:numCache>
            </c:numRef>
          </c:val>
          <c:extLst>
            <c:ext xmlns:c16="http://schemas.microsoft.com/office/drawing/2014/chart" uri="{C3380CC4-5D6E-409C-BE32-E72D297353CC}">
              <c16:uniqueId val="{00000002-2AE8-44A4-815B-1ABB2F99E1CD}"/>
            </c:ext>
          </c:extLst>
        </c:ser>
        <c:ser>
          <c:idx val="3"/>
          <c:order val="3"/>
          <c:tx>
            <c:strRef>
              <c:f>若い人抜粋!$M$150</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若い人抜粋!$M$151:$M$162</c:f>
              <c:numCache>
                <c:formatCode>0.0</c:formatCode>
                <c:ptCount val="12"/>
                <c:pt idx="0">
                  <c:v>18.918918918919001</c:v>
                </c:pt>
                <c:pt idx="1">
                  <c:v>16.216216216216001</c:v>
                </c:pt>
                <c:pt idx="2">
                  <c:v>27.702702702703</c:v>
                </c:pt>
                <c:pt idx="3">
                  <c:v>26.351351351350999</c:v>
                </c:pt>
                <c:pt idx="4">
                  <c:v>16.891891891892001</c:v>
                </c:pt>
                <c:pt idx="5">
                  <c:v>27.702702702703</c:v>
                </c:pt>
                <c:pt idx="6">
                  <c:v>8.7837837837838002</c:v>
                </c:pt>
                <c:pt idx="7">
                  <c:v>9.4594594594595005</c:v>
                </c:pt>
                <c:pt idx="8">
                  <c:v>8.7837837837838002</c:v>
                </c:pt>
                <c:pt idx="9">
                  <c:v>10.135135135135</c:v>
                </c:pt>
                <c:pt idx="10">
                  <c:v>10.135135135135</c:v>
                </c:pt>
                <c:pt idx="11">
                  <c:v>12.837837837838</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'n%表'!$E$720:$H$720</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'n%表'!$E$728:$H$728</c:f>
              <c:numCache>
                <c:formatCode>0.0</c:formatCode>
                <c:ptCount val="4"/>
                <c:pt idx="0">
                  <c:v>82.758620689655004</c:v>
                </c:pt>
                <c:pt idx="1">
                  <c:v>41.379310344827999</c:v>
                </c:pt>
                <c:pt idx="2">
                  <c:v>44.827586206897003</c:v>
                </c:pt>
                <c:pt idx="3">
                  <c:v>3.4482758620689999</c:v>
                </c:pt>
              </c:numCache>
            </c:numRef>
          </c:val>
          <c:extLst>
            <c:ext xmlns:c16="http://schemas.microsoft.com/office/drawing/2014/chart" uri="{C3380CC4-5D6E-409C-BE32-E72D297353CC}">
              <c16:uniqueId val="{00000000-73E6-4009-B01B-F620679A9D8D}"/>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20"/>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'n%表'!$E$680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'n%表'!$E$688</c:f>
              <c:numCache>
                <c:formatCode>0.0</c:formatCode>
                <c:ptCount val="1"/>
                <c:pt idx="0">
                  <c:v>19.594594594595002</c:v>
                </c:pt>
              </c:numCache>
            </c:numRef>
          </c:val>
          <c:extLst>
            <c:ext xmlns:c16="http://schemas.microsoft.com/office/drawing/2014/chart" uri="{C3380CC4-5D6E-409C-BE32-E72D297353CC}">
              <c16:uniqueId val="{00000000-ABCB-456F-863B-D59B94B4EE66}"/>
            </c:ext>
          </c:extLst>
        </c:ser>
        <c:ser>
          <c:idx val="1"/>
          <c:order val="1"/>
          <c:tx>
            <c:strRef>
              <c:f>'n%表'!$F$680</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'n%表'!$F$688</c:f>
              <c:numCache>
                <c:formatCode>0.0</c:formatCode>
                <c:ptCount val="1"/>
                <c:pt idx="0">
                  <c:v>14.864864864865</c:v>
                </c:pt>
              </c:numCache>
            </c:numRef>
          </c:val>
          <c:extLst>
            <c:ext xmlns:c16="http://schemas.microsoft.com/office/drawing/2014/chart" uri="{C3380CC4-5D6E-409C-BE32-E72D297353CC}">
              <c16:uniqueId val="{00000001-ABCB-456F-863B-D59B94B4EE66}"/>
            </c:ext>
          </c:extLst>
        </c:ser>
        <c:ser>
          <c:idx val="2"/>
          <c:order val="2"/>
          <c:tx>
            <c:strRef>
              <c:f>'n%表'!$G$680</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'n%表'!$G$688</c:f>
              <c:numCache>
                <c:formatCode>0.0</c:formatCode>
                <c:ptCount val="1"/>
                <c:pt idx="0">
                  <c:v>65.540540540541002</c:v>
                </c:pt>
              </c:numCache>
            </c:numRef>
          </c:val>
          <c:extLst>
            <c:ext xmlns:c16="http://schemas.microsoft.com/office/drawing/2014/chart" uri="{C3380CC4-5D6E-409C-BE32-E72D297353CC}">
              <c16:uniqueId val="{00000002-ABCB-456F-863B-D59B94B4EE66}"/>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numFmt formatCode="General" sourceLinked="0"/>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937277922667773"/>
          <c:y val="0.17874999999999999"/>
          <c:w val="0.5243772677702534"/>
          <c:h val="0.79800000000000004"/>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'n%表'!$E$760:$O$760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'n%表'!$E$768:$O$768</c:f>
              <c:numCache>
                <c:formatCode>0.0</c:formatCode>
                <c:ptCount val="11"/>
                <c:pt idx="0">
                  <c:v>11.764705882353001</c:v>
                </c:pt>
                <c:pt idx="1">
                  <c:v>29.411764705882</c:v>
                </c:pt>
                <c:pt idx="2">
                  <c:v>19.607843137254999</c:v>
                </c:pt>
                <c:pt idx="3">
                  <c:v>15.686274509804001</c:v>
                </c:pt>
                <c:pt idx="4">
                  <c:v>13.725490196078001</c:v>
                </c:pt>
                <c:pt idx="5">
                  <c:v>17.647058823529001</c:v>
                </c:pt>
                <c:pt idx="6">
                  <c:v>39.215686274509999</c:v>
                </c:pt>
                <c:pt idx="7">
                  <c:v>7.8431372549020004</c:v>
                </c:pt>
                <c:pt idx="8">
                  <c:v>3.9215686274510002</c:v>
                </c:pt>
                <c:pt idx="9">
                  <c:v>3.9215686274510002</c:v>
                </c:pt>
                <c:pt idx="10">
                  <c:v>7.8431372549020004</c:v>
                </c:pt>
              </c:numCache>
            </c:numRef>
          </c:val>
          <c:extLst>
            <c:ext xmlns:c16="http://schemas.microsoft.com/office/drawing/2014/chart" uri="{C3380CC4-5D6E-409C-BE32-E72D297353CC}">
              <c16:uniqueId val="{00000000-EE7D-4CDC-8147-CFA5CF5BF6DF}"/>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4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1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89D0-4944-B930-A4AA28ACB2F7}"/>
            </c:ext>
          </c:extLst>
        </c:ser>
        <c:ser>
          <c:idx val="1"/>
          <c:order val="1"/>
          <c:tx>
            <c:strRef>
              <c:f>元データ!$E$2</c:f>
              <c:strCache>
                <c:ptCount val="1"/>
                <c:pt idx="0">
                  <c:v>18～29才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元データ!$E$3:$E$19</c:f>
              <c:numCache>
                <c:formatCode>0.0</c:formatCode>
                <c:ptCount val="17"/>
                <c:pt idx="0">
                  <c:v>33.108108108107999</c:v>
                </c:pt>
                <c:pt idx="1">
                  <c:v>16.891891891892001</c:v>
                </c:pt>
                <c:pt idx="2">
                  <c:v>40.540540540541002</c:v>
                </c:pt>
                <c:pt idx="3">
                  <c:v>39.189189189189001</c:v>
                </c:pt>
                <c:pt idx="4">
                  <c:v>24.324324324323999</c:v>
                </c:pt>
                <c:pt idx="5">
                  <c:v>22.297297297297</c:v>
                </c:pt>
                <c:pt idx="6">
                  <c:v>19.594594594595002</c:v>
                </c:pt>
                <c:pt idx="7">
                  <c:v>37.837837837838002</c:v>
                </c:pt>
                <c:pt idx="8">
                  <c:v>22.972972972973</c:v>
                </c:pt>
                <c:pt idx="9">
                  <c:v>20.945945945946001</c:v>
                </c:pt>
                <c:pt idx="10">
                  <c:v>34.459459459458998</c:v>
                </c:pt>
                <c:pt idx="11">
                  <c:v>18.243243243243001</c:v>
                </c:pt>
                <c:pt idx="12">
                  <c:v>15.540540540541</c:v>
                </c:pt>
                <c:pt idx="13">
                  <c:v>16.891891891892001</c:v>
                </c:pt>
                <c:pt idx="14">
                  <c:v>14.864864864865</c:v>
                </c:pt>
                <c:pt idx="15">
                  <c:v>16.216216216216001</c:v>
                </c:pt>
                <c:pt idx="16">
                  <c:v>15.540540540541</c:v>
                </c:pt>
              </c:numCache>
            </c:numRef>
          </c:val>
          <c:extLst>
            <c:ext xmlns:c16="http://schemas.microsoft.com/office/drawing/2014/chart" uri="{C3380CC4-5D6E-409C-BE32-E72D297353CC}">
              <c16:uniqueId val="{00000001-89D0-4944-B930-A4AA28ACB2F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54218980383293"/>
          <c:y val="0.23875008840794965"/>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'n%表'!$E$840:$M$840</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'n%表'!$E$848:$M$848</c:f>
              <c:numCache>
                <c:formatCode>0.0</c:formatCode>
                <c:ptCount val="9"/>
                <c:pt idx="0">
                  <c:v>69.594594594594994</c:v>
                </c:pt>
                <c:pt idx="1">
                  <c:v>41.891891891892001</c:v>
                </c:pt>
                <c:pt idx="2">
                  <c:v>52.027027027027003</c:v>
                </c:pt>
                <c:pt idx="3">
                  <c:v>24.324324324323999</c:v>
                </c:pt>
                <c:pt idx="4">
                  <c:v>19.594594594595002</c:v>
                </c:pt>
                <c:pt idx="5">
                  <c:v>25.675675675676001</c:v>
                </c:pt>
                <c:pt idx="6">
                  <c:v>17.567567567567998</c:v>
                </c:pt>
                <c:pt idx="7">
                  <c:v>0</c:v>
                </c:pt>
                <c:pt idx="8">
                  <c:v>14.189189189188999</c:v>
                </c:pt>
              </c:numCache>
            </c:numRef>
          </c:val>
          <c:extLst>
            <c:ext xmlns:c16="http://schemas.microsoft.com/office/drawing/2014/chart" uri="{C3380CC4-5D6E-409C-BE32-E72D297353CC}">
              <c16:uniqueId val="{00000000-5413-4026-B557-3B24FD6C9A3D}"/>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70833902782839"/>
          <c:y val="9.4001236858379716E-2"/>
          <c:w val="0.64229162471334611"/>
          <c:h val="0.90599876314162031"/>
        </c:manualLayout>
      </c:layout>
      <c:barChart>
        <c:barDir val="bar"/>
        <c:grouping val="percentStacked"/>
        <c:varyColors val="0"/>
        <c:ser>
          <c:idx val="0"/>
          <c:order val="0"/>
          <c:tx>
            <c:strRef>
              <c:f>若い人抜粋!$L$883</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若い人抜粋!$L$884:$L$908</c:f>
              <c:numCache>
                <c:formatCode>0.0</c:formatCode>
                <c:ptCount val="25"/>
                <c:pt idx="0">
                  <c:v>39.189189189189001</c:v>
                </c:pt>
                <c:pt idx="1">
                  <c:v>3.3783783783783998</c:v>
                </c:pt>
                <c:pt idx="2">
                  <c:v>31.081081081080999</c:v>
                </c:pt>
                <c:pt idx="3">
                  <c:v>6.7567567567567997</c:v>
                </c:pt>
                <c:pt idx="4">
                  <c:v>39.189189189189001</c:v>
                </c:pt>
                <c:pt idx="5">
                  <c:v>8.1081081081080999</c:v>
                </c:pt>
                <c:pt idx="6">
                  <c:v>3.3783783783783998</c:v>
                </c:pt>
                <c:pt idx="7">
                  <c:v>6.7567567567567997</c:v>
                </c:pt>
                <c:pt idx="8">
                  <c:v>5.4054054054053999</c:v>
                </c:pt>
                <c:pt idx="9">
                  <c:v>16.216216216216001</c:v>
                </c:pt>
                <c:pt idx="10">
                  <c:v>25.675675675676001</c:v>
                </c:pt>
                <c:pt idx="11">
                  <c:v>12.837837837838</c:v>
                </c:pt>
                <c:pt idx="12">
                  <c:v>20.945945945946001</c:v>
                </c:pt>
                <c:pt idx="13">
                  <c:v>18.918918918919001</c:v>
                </c:pt>
                <c:pt idx="14">
                  <c:v>20.945945945946001</c:v>
                </c:pt>
                <c:pt idx="15">
                  <c:v>6.7567567567567997</c:v>
                </c:pt>
                <c:pt idx="16">
                  <c:v>6.7567567567567997</c:v>
                </c:pt>
                <c:pt idx="17">
                  <c:v>40.540540540541002</c:v>
                </c:pt>
                <c:pt idx="18">
                  <c:v>14.189189189188999</c:v>
                </c:pt>
                <c:pt idx="19">
                  <c:v>25</c:v>
                </c:pt>
                <c:pt idx="20">
                  <c:v>47.972972972972997</c:v>
                </c:pt>
                <c:pt idx="21">
                  <c:v>22.297297297297</c:v>
                </c:pt>
                <c:pt idx="22">
                  <c:v>16.216216216216001</c:v>
                </c:pt>
                <c:pt idx="23">
                  <c:v>24.324324324323999</c:v>
                </c:pt>
                <c:pt idx="24">
                  <c:v>22.297297297297</c:v>
                </c:pt>
              </c:numCache>
            </c:numRef>
          </c:val>
          <c:extLst>
            <c:ext xmlns:c16="http://schemas.microsoft.com/office/drawing/2014/chart" uri="{C3380CC4-5D6E-409C-BE32-E72D297353CC}">
              <c16:uniqueId val="{00000000-2AE8-44A4-815B-1ABB2F99E1CD}"/>
            </c:ext>
          </c:extLst>
        </c:ser>
        <c:ser>
          <c:idx val="1"/>
          <c:order val="1"/>
          <c:tx>
            <c:strRef>
              <c:f>若い人抜粋!$M$883</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若い人抜粋!$M$884:$M$908</c:f>
              <c:numCache>
                <c:formatCode>0.0</c:formatCode>
                <c:ptCount val="25"/>
                <c:pt idx="0">
                  <c:v>28.378378378377999</c:v>
                </c:pt>
                <c:pt idx="1">
                  <c:v>15.540540540541</c:v>
                </c:pt>
                <c:pt idx="2">
                  <c:v>20.945945945946001</c:v>
                </c:pt>
                <c:pt idx="3">
                  <c:v>12.162162162162</c:v>
                </c:pt>
                <c:pt idx="4">
                  <c:v>16.216216216216001</c:v>
                </c:pt>
                <c:pt idx="5">
                  <c:v>25.675675675676001</c:v>
                </c:pt>
                <c:pt idx="6">
                  <c:v>18.918918918919001</c:v>
                </c:pt>
                <c:pt idx="7">
                  <c:v>20.27027027027</c:v>
                </c:pt>
                <c:pt idx="8">
                  <c:v>24.324324324323999</c:v>
                </c:pt>
                <c:pt idx="9">
                  <c:v>33.108108108107999</c:v>
                </c:pt>
                <c:pt idx="10">
                  <c:v>25.675675675676001</c:v>
                </c:pt>
                <c:pt idx="11">
                  <c:v>28.378378378377999</c:v>
                </c:pt>
                <c:pt idx="12">
                  <c:v>29.72972972973</c:v>
                </c:pt>
                <c:pt idx="13">
                  <c:v>31.081081081080999</c:v>
                </c:pt>
                <c:pt idx="14">
                  <c:v>31.756756756756999</c:v>
                </c:pt>
                <c:pt idx="15">
                  <c:v>17.567567567567998</c:v>
                </c:pt>
                <c:pt idx="16">
                  <c:v>16.891891891892001</c:v>
                </c:pt>
                <c:pt idx="17">
                  <c:v>29.72972972973</c:v>
                </c:pt>
                <c:pt idx="18">
                  <c:v>30.405405405404998</c:v>
                </c:pt>
                <c:pt idx="19">
                  <c:v>33.783783783784003</c:v>
                </c:pt>
                <c:pt idx="20">
                  <c:v>20.945945945946001</c:v>
                </c:pt>
                <c:pt idx="21">
                  <c:v>29.72972972973</c:v>
                </c:pt>
                <c:pt idx="22">
                  <c:v>26.351351351350999</c:v>
                </c:pt>
                <c:pt idx="23">
                  <c:v>22.972972972973</c:v>
                </c:pt>
                <c:pt idx="24">
                  <c:v>27.027027027027</c:v>
                </c:pt>
              </c:numCache>
            </c:numRef>
          </c:val>
          <c:extLst>
            <c:ext xmlns:c16="http://schemas.microsoft.com/office/drawing/2014/chart" uri="{C3380CC4-5D6E-409C-BE32-E72D297353CC}">
              <c16:uniqueId val="{00000001-2AE8-44A4-815B-1ABB2F99E1CD}"/>
            </c:ext>
          </c:extLst>
        </c:ser>
        <c:ser>
          <c:idx val="2"/>
          <c:order val="2"/>
          <c:tx>
            <c:strRef>
              <c:f>若い人抜粋!$N$883</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若い人抜粋!$N$884:$N$908</c:f>
              <c:numCache>
                <c:formatCode>0.0</c:formatCode>
                <c:ptCount val="25"/>
                <c:pt idx="0">
                  <c:v>22.972972972973</c:v>
                </c:pt>
                <c:pt idx="1">
                  <c:v>22.297297297297</c:v>
                </c:pt>
                <c:pt idx="2">
                  <c:v>22.297297297297</c:v>
                </c:pt>
                <c:pt idx="3">
                  <c:v>30.405405405404998</c:v>
                </c:pt>
                <c:pt idx="4">
                  <c:v>20.945945945946001</c:v>
                </c:pt>
                <c:pt idx="5">
                  <c:v>19.594594594595002</c:v>
                </c:pt>
                <c:pt idx="6">
                  <c:v>9.4594594594595005</c:v>
                </c:pt>
                <c:pt idx="7">
                  <c:v>20.27027027027</c:v>
                </c:pt>
                <c:pt idx="8">
                  <c:v>29.054054054053999</c:v>
                </c:pt>
                <c:pt idx="9">
                  <c:v>25</c:v>
                </c:pt>
                <c:pt idx="10">
                  <c:v>19.594594594595002</c:v>
                </c:pt>
                <c:pt idx="11">
                  <c:v>38.513513513513999</c:v>
                </c:pt>
                <c:pt idx="12">
                  <c:v>27.027027027027</c:v>
                </c:pt>
                <c:pt idx="13">
                  <c:v>29.054054054053999</c:v>
                </c:pt>
                <c:pt idx="14">
                  <c:v>29.054054054053999</c:v>
                </c:pt>
                <c:pt idx="15">
                  <c:v>20.945945945946001</c:v>
                </c:pt>
                <c:pt idx="16">
                  <c:v>32.432432432432002</c:v>
                </c:pt>
                <c:pt idx="17">
                  <c:v>18.918918918919001</c:v>
                </c:pt>
                <c:pt idx="18">
                  <c:v>35.810810810810999</c:v>
                </c:pt>
                <c:pt idx="19">
                  <c:v>24.324324324323999</c:v>
                </c:pt>
                <c:pt idx="20">
                  <c:v>14.189189189188999</c:v>
                </c:pt>
                <c:pt idx="21">
                  <c:v>21.621621621622001</c:v>
                </c:pt>
                <c:pt idx="22">
                  <c:v>27.702702702703</c:v>
                </c:pt>
                <c:pt idx="23">
                  <c:v>24.324324324323999</c:v>
                </c:pt>
                <c:pt idx="24">
                  <c:v>29.054054054053999</c:v>
                </c:pt>
              </c:numCache>
            </c:numRef>
          </c:val>
          <c:extLst>
            <c:ext xmlns:c16="http://schemas.microsoft.com/office/drawing/2014/chart" uri="{C3380CC4-5D6E-409C-BE32-E72D297353CC}">
              <c16:uniqueId val="{00000002-2AE8-44A4-815B-1ABB2F99E1CD}"/>
            </c:ext>
          </c:extLst>
        </c:ser>
        <c:ser>
          <c:idx val="3"/>
          <c:order val="3"/>
          <c:tx>
            <c:strRef>
              <c:f>若い人抜粋!$O$883</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若い人抜粋!$O$884:$O$908</c:f>
              <c:numCache>
                <c:formatCode>0.0</c:formatCode>
                <c:ptCount val="25"/>
                <c:pt idx="0">
                  <c:v>9.4594594594595005</c:v>
                </c:pt>
                <c:pt idx="1">
                  <c:v>58.783783783784003</c:v>
                </c:pt>
                <c:pt idx="2">
                  <c:v>25.675675675676001</c:v>
                </c:pt>
                <c:pt idx="3">
                  <c:v>50.675675675675997</c:v>
                </c:pt>
                <c:pt idx="4">
                  <c:v>23.648648648649001</c:v>
                </c:pt>
                <c:pt idx="5">
                  <c:v>46.621621621621998</c:v>
                </c:pt>
                <c:pt idx="6">
                  <c:v>68.243243243243001</c:v>
                </c:pt>
                <c:pt idx="7">
                  <c:v>52.702702702703</c:v>
                </c:pt>
                <c:pt idx="8">
                  <c:v>41.216216216215997</c:v>
                </c:pt>
                <c:pt idx="9">
                  <c:v>25.675675675676001</c:v>
                </c:pt>
                <c:pt idx="10">
                  <c:v>29.054054054053999</c:v>
                </c:pt>
                <c:pt idx="11">
                  <c:v>20.27027027027</c:v>
                </c:pt>
                <c:pt idx="12">
                  <c:v>22.297297297297</c:v>
                </c:pt>
                <c:pt idx="13">
                  <c:v>20.945945945946001</c:v>
                </c:pt>
                <c:pt idx="14">
                  <c:v>18.243243243243001</c:v>
                </c:pt>
                <c:pt idx="15">
                  <c:v>54.729729729730003</c:v>
                </c:pt>
                <c:pt idx="16">
                  <c:v>43.918918918918997</c:v>
                </c:pt>
                <c:pt idx="17">
                  <c:v>10.810810810811001</c:v>
                </c:pt>
                <c:pt idx="18">
                  <c:v>19.594594594595002</c:v>
                </c:pt>
                <c:pt idx="19">
                  <c:v>16.891891891892001</c:v>
                </c:pt>
                <c:pt idx="20">
                  <c:v>16.891891891892001</c:v>
                </c:pt>
                <c:pt idx="21">
                  <c:v>26.351351351350999</c:v>
                </c:pt>
                <c:pt idx="22">
                  <c:v>29.72972972973</c:v>
                </c:pt>
                <c:pt idx="23">
                  <c:v>28.378378378377999</c:v>
                </c:pt>
                <c:pt idx="24">
                  <c:v>21.621621621622001</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若い人以外!$D$2:$AB$2</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若い人以外!$D$40:$AB$40</c:f>
              <c:numCache>
                <c:formatCode>0.0%</c:formatCode>
                <c:ptCount val="25"/>
                <c:pt idx="0">
                  <c:v>0.55751173708920188</c:v>
                </c:pt>
                <c:pt idx="1">
                  <c:v>0.19483568075117372</c:v>
                </c:pt>
                <c:pt idx="2">
                  <c:v>0.50469483568075113</c:v>
                </c:pt>
                <c:pt idx="3">
                  <c:v>0.40375586854460094</c:v>
                </c:pt>
                <c:pt idx="4">
                  <c:v>0.44483568075117369</c:v>
                </c:pt>
                <c:pt idx="5">
                  <c:v>0.20187793427230047</c:v>
                </c:pt>
                <c:pt idx="6">
                  <c:v>5.39906103286385E-2</c:v>
                </c:pt>
                <c:pt idx="7">
                  <c:v>0.22769953051643194</c:v>
                </c:pt>
                <c:pt idx="8">
                  <c:v>0.23826291079812206</c:v>
                </c:pt>
                <c:pt idx="9">
                  <c:v>0.13497652582159625</c:v>
                </c:pt>
                <c:pt idx="10">
                  <c:v>0.37089201877934275</c:v>
                </c:pt>
                <c:pt idx="11">
                  <c:v>0.29225352112676056</c:v>
                </c:pt>
                <c:pt idx="12">
                  <c:v>0.284037558685446</c:v>
                </c:pt>
                <c:pt idx="13">
                  <c:v>0.13497652582159625</c:v>
                </c:pt>
                <c:pt idx="14">
                  <c:v>0.14553990610328638</c:v>
                </c:pt>
                <c:pt idx="15">
                  <c:v>0.17488262910798122</c:v>
                </c:pt>
                <c:pt idx="16">
                  <c:v>0.13262910798122066</c:v>
                </c:pt>
                <c:pt idx="17">
                  <c:v>0.10328638497652583</c:v>
                </c:pt>
                <c:pt idx="18">
                  <c:v>0.16079812206572769</c:v>
                </c:pt>
                <c:pt idx="19">
                  <c:v>0.29225352112676056</c:v>
                </c:pt>
                <c:pt idx="20">
                  <c:v>0.27230046948356806</c:v>
                </c:pt>
                <c:pt idx="21">
                  <c:v>0.26056338028169013</c:v>
                </c:pt>
                <c:pt idx="22">
                  <c:v>4.5774647887323945E-2</c:v>
                </c:pt>
                <c:pt idx="23">
                  <c:v>1.0563380281690141E-2</c:v>
                </c:pt>
                <c:pt idx="24">
                  <c:v>0.11502347417840375</c:v>
                </c:pt>
              </c:numCache>
            </c:numRef>
          </c:val>
          <c:extLst>
            <c:ext xmlns:c16="http://schemas.microsoft.com/office/drawing/2014/chart" uri="{C3380CC4-5D6E-409C-BE32-E72D297353CC}">
              <c16:uniqueId val="{00000000-1C09-4267-9F4C-37C0B794838B}"/>
            </c:ext>
          </c:extLst>
        </c:ser>
        <c:dLbls>
          <c:showLegendKey val="0"/>
          <c:showVal val="0"/>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8"/>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2"/>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136421685117363"/>
          <c:y val="9.4001236858379716E-2"/>
          <c:w val="0.43191158475851421"/>
          <c:h val="0.90599876314162031"/>
        </c:manualLayout>
      </c:layout>
      <c:barChart>
        <c:barDir val="bar"/>
        <c:grouping val="percentStacked"/>
        <c:varyColors val="0"/>
        <c:ser>
          <c:idx val="0"/>
          <c:order val="0"/>
          <c:tx>
            <c:strRef>
              <c:f>若い人以外!$D$46</c:f>
              <c:strCache>
                <c:ptCount val="1"/>
                <c:pt idx="0">
                  <c:v>そう思う</c:v>
                </c:pt>
              </c:strCache>
            </c:strRef>
          </c:tx>
          <c:spPr>
            <a:solidFill>
              <a:srgbClr val="4472C4">
                <a:lumMod val="5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J$151:$J$162,若い人以外!$D$84,若い人以外!$D$127,若い人以外!$D$170,若い人以外!$D$213,若い人以外!$D$256,若い人以外!$D$299,若い人以外!$D$342,若い人以外!$D$385,若い人以外!$D$428,若い人以外!$D$471,若い人以外!$D$514,若い人以外!$D$557)</c:f>
              <c:numCache>
                <c:formatCode>0.0%</c:formatCode>
                <c:ptCount val="12"/>
                <c:pt idx="0">
                  <c:v>2.2300469483568074E-2</c:v>
                </c:pt>
                <c:pt idx="1">
                  <c:v>2.5821596244131457E-2</c:v>
                </c:pt>
                <c:pt idx="2">
                  <c:v>3.2863849765258218E-2</c:v>
                </c:pt>
                <c:pt idx="3">
                  <c:v>2.9342723004694836E-2</c:v>
                </c:pt>
                <c:pt idx="4">
                  <c:v>2.9342723004694836E-2</c:v>
                </c:pt>
                <c:pt idx="5">
                  <c:v>1.5258215962441314E-2</c:v>
                </c:pt>
                <c:pt idx="6">
                  <c:v>5.6338028169014086E-2</c:v>
                </c:pt>
                <c:pt idx="7">
                  <c:v>0.13028169014084506</c:v>
                </c:pt>
                <c:pt idx="8">
                  <c:v>0.19131455399061034</c:v>
                </c:pt>
                <c:pt idx="9">
                  <c:v>0.13732394366197184</c:v>
                </c:pt>
                <c:pt idx="10">
                  <c:v>6.2206572769953054E-2</c:v>
                </c:pt>
                <c:pt idx="11">
                  <c:v>5.2816901408450703E-2</c:v>
                </c:pt>
              </c:numCache>
            </c:numRef>
          </c:val>
          <c:extLst>
            <c:ext xmlns:c16="http://schemas.microsoft.com/office/drawing/2014/chart" uri="{C3380CC4-5D6E-409C-BE32-E72D297353CC}">
              <c16:uniqueId val="{00000000-C19F-45D4-BFDB-66903543E8FD}"/>
            </c:ext>
          </c:extLst>
        </c:ser>
        <c:ser>
          <c:idx val="1"/>
          <c:order val="1"/>
          <c:tx>
            <c:strRef>
              <c:f>若い人以外!$E$46</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(若い人以外!$E$84,若い人以外!$E$127,若い人以外!$E$170,若い人以外!$E$213,若い人以外!$E$256,若い人以外!$E$299,若い人以外!$E$342,若い人以外!$E$385,若い人以外!$E$428,若い人以外!$E$471,若い人以外!$E$514,若い人以外!$E$557)</c:f>
              <c:numCache>
                <c:formatCode>0.0%</c:formatCode>
                <c:ptCount val="12"/>
                <c:pt idx="0">
                  <c:v>0.22887323943661972</c:v>
                </c:pt>
                <c:pt idx="1">
                  <c:v>0.284037558685446</c:v>
                </c:pt>
                <c:pt idx="2">
                  <c:v>0.2981220657276995</c:v>
                </c:pt>
                <c:pt idx="3">
                  <c:v>0.25469483568075119</c:v>
                </c:pt>
                <c:pt idx="4">
                  <c:v>0.34037558685446012</c:v>
                </c:pt>
                <c:pt idx="5">
                  <c:v>0.24178403755868544</c:v>
                </c:pt>
                <c:pt idx="6">
                  <c:v>0.45539906103286387</c:v>
                </c:pt>
                <c:pt idx="7">
                  <c:v>0.573943661971831</c:v>
                </c:pt>
                <c:pt idx="8">
                  <c:v>0.47300469483568075</c:v>
                </c:pt>
                <c:pt idx="9">
                  <c:v>0.46126760563380281</c:v>
                </c:pt>
                <c:pt idx="10">
                  <c:v>0.42136150234741782</c:v>
                </c:pt>
                <c:pt idx="11">
                  <c:v>0.42723004694835681</c:v>
                </c:pt>
              </c:numCache>
            </c:numRef>
          </c:val>
          <c:extLst>
            <c:ext xmlns:c16="http://schemas.microsoft.com/office/drawing/2014/chart" uri="{C3380CC4-5D6E-409C-BE32-E72D297353CC}">
              <c16:uniqueId val="{00000001-C19F-45D4-BFDB-66903543E8FD}"/>
            </c:ext>
          </c:extLst>
        </c:ser>
        <c:ser>
          <c:idx val="2"/>
          <c:order val="2"/>
          <c:tx>
            <c:strRef>
              <c:f>若い人以外!$F$46</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L$151:$L$162,若い人以外!$F$84,若い人以外!$F$127,若い人以外!$F$170,若い人以外!$F$213,若い人以外!$F$256,若い人以外!$F$299,若い人以外!$F$342,若い人以外!$F$385,若い人以外!$F$428,若い人以外!$F$471,若い人以外!$F$514,若い人以外!$F$557)</c:f>
              <c:numCache>
                <c:formatCode>0.0%</c:formatCode>
                <c:ptCount val="12"/>
                <c:pt idx="0">
                  <c:v>0.573943661971831</c:v>
                </c:pt>
                <c:pt idx="1">
                  <c:v>0.539906103286385</c:v>
                </c:pt>
                <c:pt idx="2">
                  <c:v>0.53169014084507038</c:v>
                </c:pt>
                <c:pt idx="3">
                  <c:v>0.51173708920187788</c:v>
                </c:pt>
                <c:pt idx="4">
                  <c:v>0.48708920187793425</c:v>
                </c:pt>
                <c:pt idx="5">
                  <c:v>0.51760563380281688</c:v>
                </c:pt>
                <c:pt idx="6">
                  <c:v>0.41314553990610331</c:v>
                </c:pt>
                <c:pt idx="7">
                  <c:v>0.2335680751173709</c:v>
                </c:pt>
                <c:pt idx="8">
                  <c:v>0.27230046948356806</c:v>
                </c:pt>
                <c:pt idx="9">
                  <c:v>0.32981220657276994</c:v>
                </c:pt>
                <c:pt idx="10">
                  <c:v>0.43309859154929575</c:v>
                </c:pt>
                <c:pt idx="11">
                  <c:v>0.42488262910798125</c:v>
                </c:pt>
              </c:numCache>
            </c:numRef>
          </c:val>
          <c:extLst>
            <c:ext xmlns:c16="http://schemas.microsoft.com/office/drawing/2014/chart" uri="{C3380CC4-5D6E-409C-BE32-E72D297353CC}">
              <c16:uniqueId val="{00000002-C19F-45D4-BFDB-66903543E8FD}"/>
            </c:ext>
          </c:extLst>
        </c:ser>
        <c:ser>
          <c:idx val="3"/>
          <c:order val="3"/>
          <c:tx>
            <c:strRef>
              <c:f>若い人以外!$G$46</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M$151:$M$162,若い人以外!$G$84,若い人以外!$G$127,若い人以外!$G$170,若い人以外!$G$213,若い人以外!$G$256,若い人以外!$G$299,若い人以外!$G$342,若い人以外!$G$385,若い人以外!$G$428,若い人以外!$G$471,若い人以外!$G$514,若い人以外!$G$557)</c:f>
              <c:numCache>
                <c:formatCode>0.0%</c:formatCode>
                <c:ptCount val="12"/>
                <c:pt idx="0">
                  <c:v>0.17488262910798122</c:v>
                </c:pt>
                <c:pt idx="1">
                  <c:v>0.15023474178403756</c:v>
                </c:pt>
                <c:pt idx="2">
                  <c:v>0.13732394366197184</c:v>
                </c:pt>
                <c:pt idx="3">
                  <c:v>0.20422535211267606</c:v>
                </c:pt>
                <c:pt idx="4">
                  <c:v>0.14319248826291081</c:v>
                </c:pt>
                <c:pt idx="5">
                  <c:v>0.22535211267605634</c:v>
                </c:pt>
                <c:pt idx="6">
                  <c:v>7.5117370892018781E-2</c:v>
                </c:pt>
                <c:pt idx="7">
                  <c:v>6.2206572769953054E-2</c:v>
                </c:pt>
                <c:pt idx="8">
                  <c:v>6.3380281690140844E-2</c:v>
                </c:pt>
                <c:pt idx="9">
                  <c:v>7.1596244131455405E-2</c:v>
                </c:pt>
                <c:pt idx="10">
                  <c:v>8.3333333333333329E-2</c:v>
                </c:pt>
                <c:pt idx="11">
                  <c:v>9.5070422535211266E-2</c:v>
                </c:pt>
              </c:numCache>
            </c:numRef>
          </c:val>
          <c:extLst>
            <c:ext xmlns:c16="http://schemas.microsoft.com/office/drawing/2014/chart" uri="{C3380CC4-5D6E-409C-BE32-E72D297353CC}">
              <c16:uniqueId val="{00000003-C19F-45D4-BFDB-66903543E8F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sz="800"/>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1"/>
    <c:dispBlanksAs val="gap"/>
    <c:showDLblsOverMax val="0"/>
  </c:chart>
  <c:spPr>
    <a:ln>
      <a:noFill/>
    </a:ln>
  </c:spPr>
  <c:txPr>
    <a:bodyPr rot="0" vert="horz"/>
    <a:lstStyle/>
    <a:p>
      <a:pPr>
        <a:defRPr lang="en-US" sz="900" u="none" baseline="0">
          <a:latin typeface="Meiryo UI"/>
          <a:ea typeface="Meiryo UI"/>
          <a:cs typeface="Meiryo UI"/>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'n%表'!$B$180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'n%表'!$D$180</c:f>
              <c:numCache>
                <c:formatCode>0.0</c:formatCode>
                <c:ptCount val="1"/>
                <c:pt idx="0">
                  <c:v>10.7</c:v>
                </c:pt>
              </c:numCache>
            </c:numRef>
          </c:val>
          <c:extLst>
            <c:ext xmlns:c16="http://schemas.microsoft.com/office/drawing/2014/chart" uri="{C3380CC4-5D6E-409C-BE32-E72D297353CC}">
              <c16:uniqueId val="{00000000-BEA3-4887-A8DB-3D25FD3C0359}"/>
            </c:ext>
          </c:extLst>
        </c:ser>
        <c:ser>
          <c:idx val="1"/>
          <c:order val="1"/>
          <c:tx>
            <c:strRef>
              <c:f>'n%表'!$B$181</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'n%表'!$D$181</c:f>
              <c:numCache>
                <c:formatCode>0.0</c:formatCode>
                <c:ptCount val="1"/>
                <c:pt idx="0">
                  <c:v>14.7</c:v>
                </c:pt>
              </c:numCache>
            </c:numRef>
          </c:val>
          <c:extLst>
            <c:ext xmlns:c16="http://schemas.microsoft.com/office/drawing/2014/chart" uri="{C3380CC4-5D6E-409C-BE32-E72D297353CC}">
              <c16:uniqueId val="{00000001-BEA3-4887-A8DB-3D25FD3C0359}"/>
            </c:ext>
          </c:extLst>
        </c:ser>
        <c:ser>
          <c:idx val="2"/>
          <c:order val="2"/>
          <c:tx>
            <c:strRef>
              <c:f>'n%表'!$B$182</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'n%表'!$D$182</c:f>
              <c:numCache>
                <c:formatCode>0.0</c:formatCode>
                <c:ptCount val="1"/>
                <c:pt idx="0">
                  <c:v>74.599999999999994</c:v>
                </c:pt>
              </c:numCache>
            </c:numRef>
          </c:val>
          <c:extLst>
            <c:ext xmlns:c16="http://schemas.microsoft.com/office/drawing/2014/chart" uri="{C3380CC4-5D6E-409C-BE32-E72D297353CC}">
              <c16:uniqueId val="{00000002-BEA3-4887-A8DB-3D25FD3C0359}"/>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937277922667773"/>
          <c:y val="0.17874999999999999"/>
          <c:w val="0.5243772677702534"/>
          <c:h val="0.79800000000000004"/>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若い人以外!$D$643:$N$643</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若い人以外!$D$681:$N$681</c:f>
              <c:numCache>
                <c:formatCode>0.0%</c:formatCode>
                <c:ptCount val="11"/>
                <c:pt idx="0">
                  <c:v>0.15270935960591134</c:v>
                </c:pt>
                <c:pt idx="1">
                  <c:v>0.29064039408866993</c:v>
                </c:pt>
                <c:pt idx="2">
                  <c:v>0.34975369458128081</c:v>
                </c:pt>
                <c:pt idx="3">
                  <c:v>0.14778325123152711</c:v>
                </c:pt>
                <c:pt idx="4">
                  <c:v>0.10837438423645321</c:v>
                </c:pt>
                <c:pt idx="5">
                  <c:v>6.4039408866995079E-2</c:v>
                </c:pt>
                <c:pt idx="6">
                  <c:v>0.19211822660098521</c:v>
                </c:pt>
                <c:pt idx="7">
                  <c:v>6.8965517241379309E-2</c:v>
                </c:pt>
                <c:pt idx="8">
                  <c:v>8.3743842364532015E-2</c:v>
                </c:pt>
                <c:pt idx="9">
                  <c:v>4.4334975369458129E-2</c:v>
                </c:pt>
                <c:pt idx="10">
                  <c:v>0.11822660098522167</c:v>
                </c:pt>
              </c:numCache>
            </c:numRef>
          </c:val>
          <c:extLst>
            <c:ext xmlns:c16="http://schemas.microsoft.com/office/drawing/2014/chart" uri="{C3380CC4-5D6E-409C-BE32-E72D297353CC}">
              <c16:uniqueId val="{00000000-E4A5-4371-BD32-31D979C45742}"/>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2"/>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'n%表'!$E$720:$H$720</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'n%表'!$E$728:$H$728</c:f>
              <c:numCache>
                <c:formatCode>0.0</c:formatCode>
                <c:ptCount val="4"/>
                <c:pt idx="0">
                  <c:v>82.758620689655004</c:v>
                </c:pt>
                <c:pt idx="1">
                  <c:v>41.379310344827999</c:v>
                </c:pt>
                <c:pt idx="2">
                  <c:v>44.827586206897003</c:v>
                </c:pt>
                <c:pt idx="3">
                  <c:v>3.4482758620689999</c:v>
                </c:pt>
              </c:numCache>
            </c:numRef>
          </c:val>
          <c:extLst>
            <c:ext xmlns:c16="http://schemas.microsoft.com/office/drawing/2014/chart" uri="{C3380CC4-5D6E-409C-BE32-E72D297353CC}">
              <c16:uniqueId val="{00000000-5C90-46DD-9F83-4DC21918E5E5}"/>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20"/>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若い人以外!$D$559</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若い人以外!$D$597</c:f>
              <c:numCache>
                <c:formatCode>0.0%</c:formatCode>
                <c:ptCount val="1"/>
                <c:pt idx="0">
                  <c:v>9.154929577464789E-2</c:v>
                </c:pt>
              </c:numCache>
            </c:numRef>
          </c:val>
          <c:extLst>
            <c:ext xmlns:c16="http://schemas.microsoft.com/office/drawing/2014/chart" uri="{C3380CC4-5D6E-409C-BE32-E72D297353CC}">
              <c16:uniqueId val="{00000000-640C-42F3-99B6-92BEED54EAFC}"/>
            </c:ext>
          </c:extLst>
        </c:ser>
        <c:ser>
          <c:idx val="1"/>
          <c:order val="1"/>
          <c:tx>
            <c:strRef>
              <c:f>若い人以外!$E$559</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若い人以外!$E$597</c:f>
              <c:numCache>
                <c:formatCode>0.0%</c:formatCode>
                <c:ptCount val="1"/>
                <c:pt idx="0">
                  <c:v>0.14671361502347419</c:v>
                </c:pt>
              </c:numCache>
            </c:numRef>
          </c:val>
          <c:extLst>
            <c:ext xmlns:c16="http://schemas.microsoft.com/office/drawing/2014/chart" uri="{C3380CC4-5D6E-409C-BE32-E72D297353CC}">
              <c16:uniqueId val="{00000001-640C-42F3-99B6-92BEED54EAFC}"/>
            </c:ext>
          </c:extLst>
        </c:ser>
        <c:ser>
          <c:idx val="2"/>
          <c:order val="2"/>
          <c:tx>
            <c:strRef>
              <c:f>若い人以外!$F$559</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若い人以外!$F$597</c:f>
              <c:numCache>
                <c:formatCode>0.0%</c:formatCode>
                <c:ptCount val="1"/>
                <c:pt idx="0">
                  <c:v>0.76173708920187788</c:v>
                </c:pt>
              </c:numCache>
            </c:numRef>
          </c:val>
          <c:extLst>
            <c:ext xmlns:c16="http://schemas.microsoft.com/office/drawing/2014/chart" uri="{C3380CC4-5D6E-409C-BE32-E72D297353CC}">
              <c16:uniqueId val="{00000002-640C-42F3-99B6-92BEED54EAFC}"/>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numFmt formatCode="General" sourceLinked="0"/>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4F81BD"/>
            </a:solidFill>
            <a:ln>
              <a:solidFill>
                <a:schemeClr val="accent1">
                  <a:lumMod val="60000"/>
                  <a:lumOff val="40000"/>
                </a:schemeClr>
              </a:solidFill>
            </a:ln>
            <a:effectLst/>
          </c:spPr>
          <c:invertIfNegative val="0"/>
          <c:dLbls>
            <c:spPr>
              <a:solidFill>
                <a:sysClr val="window" lastClr="FFFFFF"/>
              </a:solidFill>
              <a:ln w="12700" cap="flat" cmpd="sng" algn="ctr">
                <a:solidFill>
                  <a:srgbClr val="5B9BD5"/>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若い人以外!$D$722:$T$722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若い人以外!$D$721:$T$721</c:f>
              <c:numCache>
                <c:formatCode>0.0%</c:formatCode>
                <c:ptCount val="17"/>
                <c:pt idx="0">
                  <c:v>0.38615023474178406</c:v>
                </c:pt>
                <c:pt idx="1">
                  <c:v>0.21009389671361503</c:v>
                </c:pt>
                <c:pt idx="2">
                  <c:v>0.51525821596244137</c:v>
                </c:pt>
                <c:pt idx="3">
                  <c:v>0.36971830985915494</c:v>
                </c:pt>
                <c:pt idx="4">
                  <c:v>0.17488262910798122</c:v>
                </c:pt>
                <c:pt idx="5">
                  <c:v>0.27934272300469482</c:v>
                </c:pt>
                <c:pt idx="6">
                  <c:v>0.28051643192488263</c:v>
                </c:pt>
                <c:pt idx="7">
                  <c:v>0.32863849765258218</c:v>
                </c:pt>
                <c:pt idx="8">
                  <c:v>0.23708920187793428</c:v>
                </c:pt>
                <c:pt idx="9">
                  <c:v>0.22535211267605634</c:v>
                </c:pt>
                <c:pt idx="10">
                  <c:v>0.4460093896713615</c:v>
                </c:pt>
                <c:pt idx="11">
                  <c:v>0.21009389671361503</c:v>
                </c:pt>
                <c:pt idx="12">
                  <c:v>0.29929577464788731</c:v>
                </c:pt>
                <c:pt idx="13">
                  <c:v>0.24530516431924881</c:v>
                </c:pt>
                <c:pt idx="14">
                  <c:v>0.21361502347417841</c:v>
                </c:pt>
                <c:pt idx="15">
                  <c:v>0.29460093896713613</c:v>
                </c:pt>
                <c:pt idx="16">
                  <c:v>0.17136150234741784</c:v>
                </c:pt>
              </c:numCache>
            </c:numRef>
          </c:val>
          <c:extLst>
            <c:ext xmlns:c16="http://schemas.microsoft.com/office/drawing/2014/chart" uri="{C3380CC4-5D6E-409C-BE32-E72D297353CC}">
              <c16:uniqueId val="{00000000-6DCB-46B4-93CE-C4A90236EBE4}"/>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54218980383293"/>
          <c:y val="0.23875008840794965"/>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若い人以外!$D$724:$L$724</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若い人以外!$D$762:$L$762</c:f>
              <c:numCache>
                <c:formatCode>0.0%</c:formatCode>
                <c:ptCount val="9"/>
                <c:pt idx="0">
                  <c:v>0.81455399061032863</c:v>
                </c:pt>
                <c:pt idx="1">
                  <c:v>0.5258215962441315</c:v>
                </c:pt>
                <c:pt idx="2">
                  <c:v>0.65258215962441313</c:v>
                </c:pt>
                <c:pt idx="3">
                  <c:v>0.22887323943661972</c:v>
                </c:pt>
                <c:pt idx="4">
                  <c:v>0.15845070422535212</c:v>
                </c:pt>
                <c:pt idx="5">
                  <c:v>0.3039906103286385</c:v>
                </c:pt>
                <c:pt idx="6">
                  <c:v>0.24295774647887325</c:v>
                </c:pt>
                <c:pt idx="7">
                  <c:v>2.3474178403755869E-3</c:v>
                </c:pt>
                <c:pt idx="8">
                  <c:v>9.0375586854460094E-2</c:v>
                </c:pt>
              </c:numCache>
            </c:numRef>
          </c:val>
          <c:extLst>
            <c:ext xmlns:c16="http://schemas.microsoft.com/office/drawing/2014/chart" uri="{C3380CC4-5D6E-409C-BE32-E72D297353CC}">
              <c16:uniqueId val="{00000000-7EB2-4B15-BF84-C370ADB7D976}"/>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2"/>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70833902782839"/>
          <c:y val="9.4001236858379716E-2"/>
          <c:w val="0.64229162471334611"/>
          <c:h val="0.90599876314162031"/>
        </c:manualLayout>
      </c:layout>
      <c:barChart>
        <c:barDir val="bar"/>
        <c:grouping val="percentStacked"/>
        <c:varyColors val="0"/>
        <c:ser>
          <c:idx val="0"/>
          <c:order val="0"/>
          <c:tx>
            <c:strRef>
              <c:f>若い人以外!$E$767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E$805,若い人以外!$E$848,若い人以外!$E$891,若い人以外!$E$934,若い人以外!$E$977,若い人以外!$E$1020,若い人以外!$E$1063,若い人以外!$E$1106,若い人以外!$E$1149,若い人以外!$E$1192,若い人以外!$E$1235,若い人以外!$E$1278,若い人以外!$E$1321,若い人以外!$E$1364,若い人以外!$E$1407,若い人以外!$E$1450,若い人以外!$E$1493,若い人以外!$E$1536,若い人以外!$E$1579,若い人以外!$E$1623,若い人以外!$E$1666,若い人以外!$E$1709,若い人以外!$E$1752,若い人以外!$E$1795,若い人以外!$E$1838)</c:f>
              <c:numCache>
                <c:formatCode>0.0%</c:formatCode>
                <c:ptCount val="25"/>
                <c:pt idx="0">
                  <c:v>0.25</c:v>
                </c:pt>
                <c:pt idx="1">
                  <c:v>2.1126760563380281E-2</c:v>
                </c:pt>
                <c:pt idx="2">
                  <c:v>0.5880281690140845</c:v>
                </c:pt>
                <c:pt idx="3">
                  <c:v>4.2253521126760563E-2</c:v>
                </c:pt>
                <c:pt idx="4">
                  <c:v>0.46948356807511737</c:v>
                </c:pt>
                <c:pt idx="5">
                  <c:v>4.8122065727699531E-2</c:v>
                </c:pt>
                <c:pt idx="6">
                  <c:v>3.0516431924882629E-2</c:v>
                </c:pt>
                <c:pt idx="7">
                  <c:v>6.2206572769953054E-2</c:v>
                </c:pt>
                <c:pt idx="8">
                  <c:v>5.9859154929577461E-2</c:v>
                </c:pt>
                <c:pt idx="9">
                  <c:v>0.4119718309859155</c:v>
                </c:pt>
                <c:pt idx="10">
                  <c:v>0.289906103286385</c:v>
                </c:pt>
                <c:pt idx="11">
                  <c:v>0.10328638497652583</c:v>
                </c:pt>
                <c:pt idx="12">
                  <c:v>0.19835680751173709</c:v>
                </c:pt>
                <c:pt idx="13">
                  <c:v>0.16784037558685447</c:v>
                </c:pt>
                <c:pt idx="14">
                  <c:v>0.29225352112676056</c:v>
                </c:pt>
                <c:pt idx="15">
                  <c:v>5.0469483568075117E-2</c:v>
                </c:pt>
                <c:pt idx="16">
                  <c:v>5.2816901408450703E-2</c:v>
                </c:pt>
                <c:pt idx="17">
                  <c:v>0.40140845070422537</c:v>
                </c:pt>
                <c:pt idx="18">
                  <c:v>0.14553990610328638</c:v>
                </c:pt>
                <c:pt idx="19">
                  <c:v>0.41431924882629106</c:v>
                </c:pt>
                <c:pt idx="20">
                  <c:v>0.47300469483568075</c:v>
                </c:pt>
                <c:pt idx="21">
                  <c:v>0.28638497652582162</c:v>
                </c:pt>
                <c:pt idx="22">
                  <c:v>0.1960093896713615</c:v>
                </c:pt>
                <c:pt idx="23">
                  <c:v>0.13145539906103287</c:v>
                </c:pt>
                <c:pt idx="24">
                  <c:v>0.16549295774647887</c:v>
                </c:pt>
              </c:numCache>
            </c:numRef>
          </c:val>
          <c:extLst>
            <c:ext xmlns:c16="http://schemas.microsoft.com/office/drawing/2014/chart" uri="{C3380CC4-5D6E-409C-BE32-E72D297353CC}">
              <c16:uniqueId val="{00000000-D797-4E57-9EFE-FE837AE66C03}"/>
            </c:ext>
          </c:extLst>
        </c:ser>
        <c:ser>
          <c:idx val="1"/>
          <c:order val="1"/>
          <c:tx>
            <c:strRef>
              <c:f>若い人以外!$F$767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F$805,若い人以外!$F$848,若い人以外!$F$891,若い人以外!$F$934,若い人以外!$F$977,若い人以外!$F$1020,若い人以外!$F$1063,若い人以外!$F$1106,若い人以外!$F$1149,若い人以外!$F$1192,若い人以外!$F$1235,若い人以外!$F$1278,若い人以外!$F$1321,若い人以外!$F$1364,若い人以外!$F$1407,若い人以外!$F$1450,若い人以外!$F$1493,若い人以外!$F$1536,若い人以外!$F$1579,若い人以外!$F$1623,若い人以外!$F$1666,若い人以外!$F$1709,若い人以外!$F$1752,若い人以外!$F$1795,若い人以外!$F$1838)</c:f>
              <c:numCache>
                <c:formatCode>0.0%</c:formatCode>
                <c:ptCount val="25"/>
                <c:pt idx="0">
                  <c:v>0.34154929577464788</c:v>
                </c:pt>
                <c:pt idx="1">
                  <c:v>0.107981220657277</c:v>
                </c:pt>
                <c:pt idx="2">
                  <c:v>0.17253521126760563</c:v>
                </c:pt>
                <c:pt idx="3">
                  <c:v>0.14084507042253522</c:v>
                </c:pt>
                <c:pt idx="4">
                  <c:v>0.16666666666666666</c:v>
                </c:pt>
                <c:pt idx="5">
                  <c:v>0.1619718309859155</c:v>
                </c:pt>
                <c:pt idx="6">
                  <c:v>8.5680751173708922E-2</c:v>
                </c:pt>
                <c:pt idx="7">
                  <c:v>0.13615023474178403</c:v>
                </c:pt>
                <c:pt idx="8">
                  <c:v>0.18779342723004694</c:v>
                </c:pt>
                <c:pt idx="9">
                  <c:v>0.31220657276995306</c:v>
                </c:pt>
                <c:pt idx="10">
                  <c:v>0.30164319248826293</c:v>
                </c:pt>
                <c:pt idx="11">
                  <c:v>0.289906103286385</c:v>
                </c:pt>
                <c:pt idx="12">
                  <c:v>0.28755868544600938</c:v>
                </c:pt>
                <c:pt idx="13">
                  <c:v>0.318075117370892</c:v>
                </c:pt>
                <c:pt idx="14">
                  <c:v>0.40375586854460094</c:v>
                </c:pt>
                <c:pt idx="15">
                  <c:v>0.142018779342723</c:v>
                </c:pt>
                <c:pt idx="16">
                  <c:v>0.20305164319248825</c:v>
                </c:pt>
                <c:pt idx="17">
                  <c:v>0.39671361502347419</c:v>
                </c:pt>
                <c:pt idx="18">
                  <c:v>0.38262910798122068</c:v>
                </c:pt>
                <c:pt idx="19">
                  <c:v>0.29107981220657275</c:v>
                </c:pt>
                <c:pt idx="20">
                  <c:v>0.21948356807511737</c:v>
                </c:pt>
                <c:pt idx="21">
                  <c:v>0.26643192488262912</c:v>
                </c:pt>
                <c:pt idx="22">
                  <c:v>0.289906103286385</c:v>
                </c:pt>
                <c:pt idx="23">
                  <c:v>0.19835680751173709</c:v>
                </c:pt>
                <c:pt idx="24">
                  <c:v>0.31338028169014087</c:v>
                </c:pt>
              </c:numCache>
            </c:numRef>
          </c:val>
          <c:extLst>
            <c:ext xmlns:c16="http://schemas.microsoft.com/office/drawing/2014/chart" uri="{C3380CC4-5D6E-409C-BE32-E72D297353CC}">
              <c16:uniqueId val="{00000001-D797-4E57-9EFE-FE837AE66C03}"/>
            </c:ext>
          </c:extLst>
        </c:ser>
        <c:ser>
          <c:idx val="2"/>
          <c:order val="2"/>
          <c:tx>
            <c:strRef>
              <c:f>若い人以外!$G$810</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G$805,若い人以外!$G$848,若い人以外!$G$891,若い人以外!$G$934,若い人以外!$G$977,若い人以外!$G$1020,若い人以外!$G$1063,若い人以外!$G$1106,若い人以外!$G$1149,若い人以外!$G$1192,若い人以外!$G$1235,若い人以外!$G$1278,若い人以外!$G$1321,若い人以外!$G$1364,若い人以外!$G$1407,若い人以外!$G$1450,若い人以外!$G$1493,若い人以外!$G$1536,若い人以外!$G$1579,若い人以外!$G$1623,若い人以外!$G$1666,若い人以外!$G$1709,若い人以外!$G$1752,若い人以外!$G$1795,若い人以外!$G$1838)</c:f>
              <c:numCache>
                <c:formatCode>0.0%</c:formatCode>
                <c:ptCount val="25"/>
                <c:pt idx="0">
                  <c:v>0.24178403755868544</c:v>
                </c:pt>
                <c:pt idx="1">
                  <c:v>0.30164319248826293</c:v>
                </c:pt>
                <c:pt idx="2">
                  <c:v>0.15845070422535212</c:v>
                </c:pt>
                <c:pt idx="3">
                  <c:v>0.30985915492957744</c:v>
                </c:pt>
                <c:pt idx="4">
                  <c:v>0.19835680751173709</c:v>
                </c:pt>
                <c:pt idx="5">
                  <c:v>0.33098591549295775</c:v>
                </c:pt>
                <c:pt idx="6">
                  <c:v>0.17723004694835681</c:v>
                </c:pt>
                <c:pt idx="7">
                  <c:v>0.2300469483568075</c:v>
                </c:pt>
                <c:pt idx="8">
                  <c:v>0.33215962441314556</c:v>
                </c:pt>
                <c:pt idx="9">
                  <c:v>0.19248826291079812</c:v>
                </c:pt>
                <c:pt idx="10">
                  <c:v>0.20539906103286384</c:v>
                </c:pt>
                <c:pt idx="11">
                  <c:v>0.42136150234741782</c:v>
                </c:pt>
                <c:pt idx="12">
                  <c:v>0.33450704225352113</c:v>
                </c:pt>
                <c:pt idx="13">
                  <c:v>0.40140845070422537</c:v>
                </c:pt>
                <c:pt idx="14">
                  <c:v>0.25</c:v>
                </c:pt>
                <c:pt idx="15">
                  <c:v>0.27464788732394368</c:v>
                </c:pt>
                <c:pt idx="16">
                  <c:v>0.4061032863849765</c:v>
                </c:pt>
                <c:pt idx="17">
                  <c:v>0.15962441314553991</c:v>
                </c:pt>
                <c:pt idx="18">
                  <c:v>0.38849765258215962</c:v>
                </c:pt>
                <c:pt idx="19">
                  <c:v>0.16666666666666666</c:v>
                </c:pt>
                <c:pt idx="20">
                  <c:v>0.18309859154929578</c:v>
                </c:pt>
                <c:pt idx="21">
                  <c:v>0.24647887323943662</c:v>
                </c:pt>
                <c:pt idx="22">
                  <c:v>0.31455399061032863</c:v>
                </c:pt>
                <c:pt idx="23">
                  <c:v>0.36032863849765256</c:v>
                </c:pt>
                <c:pt idx="24">
                  <c:v>0.37323943661971831</c:v>
                </c:pt>
              </c:numCache>
            </c:numRef>
          </c:val>
          <c:extLst>
            <c:ext xmlns:c16="http://schemas.microsoft.com/office/drawing/2014/chart" uri="{C3380CC4-5D6E-409C-BE32-E72D297353CC}">
              <c16:uniqueId val="{00000002-D797-4E57-9EFE-FE837AE66C03}"/>
            </c:ext>
          </c:extLst>
        </c:ser>
        <c:ser>
          <c:idx val="3"/>
          <c:order val="3"/>
          <c:tx>
            <c:strRef>
              <c:f>若い人以外!$H$810</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H$805,若い人以外!$H$848,若い人以外!$H$891,若い人以外!$H$934,若い人以外!$H$977,若い人以外!$H$1020,若い人以外!$H$1063,若い人以外!$H$1106,若い人以外!$H$1149,若い人以外!$H$1192,若い人以外!$H$1235,若い人以外!$H$1278,若い人以外!$H$1321,若い人以外!$H$1364,若い人以外!$H$1407,若い人以外!$H$1450,若い人以外!$H$1493,若い人以外!$H$1536,若い人以外!$H$1579,若い人以外!$H$1623,若い人以外!$H$1666,若い人以外!$H$1709,若い人以外!$H$1752,若い人以外!$H$1795,若い人以外!$H$1838)</c:f>
              <c:numCache>
                <c:formatCode>0.0%</c:formatCode>
                <c:ptCount val="25"/>
                <c:pt idx="0">
                  <c:v>0.16666666666666666</c:v>
                </c:pt>
                <c:pt idx="1">
                  <c:v>0.56924882629107976</c:v>
                </c:pt>
                <c:pt idx="2">
                  <c:v>8.098591549295775E-2</c:v>
                </c:pt>
                <c:pt idx="3">
                  <c:v>0.50704225352112675</c:v>
                </c:pt>
                <c:pt idx="4">
                  <c:v>0.16549295774647887</c:v>
                </c:pt>
                <c:pt idx="5">
                  <c:v>0.45892018779342725</c:v>
                </c:pt>
                <c:pt idx="6">
                  <c:v>0.70657276995305163</c:v>
                </c:pt>
                <c:pt idx="7">
                  <c:v>0.57159624413145538</c:v>
                </c:pt>
                <c:pt idx="8">
                  <c:v>0.42018779342723006</c:v>
                </c:pt>
                <c:pt idx="9">
                  <c:v>8.3333333333333329E-2</c:v>
                </c:pt>
                <c:pt idx="10">
                  <c:v>0.20305164319248825</c:v>
                </c:pt>
                <c:pt idx="11">
                  <c:v>0.18544600938967137</c:v>
                </c:pt>
                <c:pt idx="12">
                  <c:v>0.1795774647887324</c:v>
                </c:pt>
                <c:pt idx="13">
                  <c:v>0.11267605633802817</c:v>
                </c:pt>
                <c:pt idx="14">
                  <c:v>5.39906103286385E-2</c:v>
                </c:pt>
                <c:pt idx="15">
                  <c:v>0.53286384976525825</c:v>
                </c:pt>
                <c:pt idx="16">
                  <c:v>0.3380281690140845</c:v>
                </c:pt>
                <c:pt idx="17">
                  <c:v>4.2253521126760563E-2</c:v>
                </c:pt>
                <c:pt idx="18">
                  <c:v>8.3333333333333329E-2</c:v>
                </c:pt>
                <c:pt idx="19">
                  <c:v>0.12793427230046947</c:v>
                </c:pt>
                <c:pt idx="20">
                  <c:v>0.12441314553990611</c:v>
                </c:pt>
                <c:pt idx="21">
                  <c:v>0.20070422535211269</c:v>
                </c:pt>
                <c:pt idx="22">
                  <c:v>0.19953051643192488</c:v>
                </c:pt>
                <c:pt idx="23">
                  <c:v>0.30985915492957744</c:v>
                </c:pt>
                <c:pt idx="24">
                  <c:v>0.14788732394366197</c:v>
                </c:pt>
              </c:numCache>
            </c:numRef>
          </c:val>
          <c:extLst>
            <c:ext xmlns:c16="http://schemas.microsoft.com/office/drawing/2014/chart" uri="{C3380CC4-5D6E-409C-BE32-E72D297353CC}">
              <c16:uniqueId val="{00000003-D797-4E57-9EFE-FE837AE66C03}"/>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0.39926739926739929</c:v>
                </c:pt>
                <c:pt idx="1">
                  <c:v>0.11721611721611722</c:v>
                </c:pt>
                <c:pt idx="2">
                  <c:v>0.36996336996336998</c:v>
                </c:pt>
                <c:pt idx="3">
                  <c:v>0.2857142857142857</c:v>
                </c:pt>
                <c:pt idx="4">
                  <c:v>0.31135531135531136</c:v>
                </c:pt>
                <c:pt idx="5">
                  <c:v>0.17582417582417584</c:v>
                </c:pt>
                <c:pt idx="6">
                  <c:v>0.12087912087912088</c:v>
                </c:pt>
                <c:pt idx="7">
                  <c:v>0.17216117216117216</c:v>
                </c:pt>
                <c:pt idx="8">
                  <c:v>0.16849816849816851</c:v>
                </c:pt>
                <c:pt idx="9">
                  <c:v>0.1391941391941392</c:v>
                </c:pt>
                <c:pt idx="10">
                  <c:v>0.17582417582417584</c:v>
                </c:pt>
                <c:pt idx="11">
                  <c:v>0.27106227106227104</c:v>
                </c:pt>
                <c:pt idx="12">
                  <c:v>0.57875457875457881</c:v>
                </c:pt>
                <c:pt idx="13">
                  <c:v>0.26373626373626374</c:v>
                </c:pt>
                <c:pt idx="14">
                  <c:v>0.17216117216117216</c:v>
                </c:pt>
                <c:pt idx="15">
                  <c:v>0.12087912087912088</c:v>
                </c:pt>
                <c:pt idx="16">
                  <c:v>0.1391941391941392</c:v>
                </c:pt>
                <c:pt idx="17">
                  <c:v>0.1391941391941392</c:v>
                </c:pt>
                <c:pt idx="18">
                  <c:v>0.21978021978021978</c:v>
                </c:pt>
                <c:pt idx="19">
                  <c:v>0.16849816849816851</c:v>
                </c:pt>
                <c:pt idx="20">
                  <c:v>0.16117216117216118</c:v>
                </c:pt>
                <c:pt idx="21">
                  <c:v>0.17216117216117216</c:v>
                </c:pt>
                <c:pt idx="22">
                  <c:v>0.17582417582417584</c:v>
                </c:pt>
                <c:pt idx="23">
                  <c:v>1.8315018315018316E-2</c:v>
                </c:pt>
                <c:pt idx="24">
                  <c:v>0</c:v>
                </c:pt>
              </c:numCache>
            </c:numRef>
          </c:val>
          <c:extLst>
            <c:ext xmlns:c16="http://schemas.microsoft.com/office/drawing/2014/chart" uri="{C3380CC4-5D6E-409C-BE32-E72D297353CC}">
              <c16:uniqueId val="{00000000-4543-4EB6-A087-CCA398901489}"/>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9.4001236858379716E-2"/>
          <c:w val="0.49068511129344566"/>
          <c:h val="0.90599876314162031"/>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2.564102564102564E-2</c:v>
                </c:pt>
                <c:pt idx="1">
                  <c:v>4.7619047619047616E-2</c:v>
                </c:pt>
                <c:pt idx="2">
                  <c:v>5.4945054945054944E-2</c:v>
                </c:pt>
                <c:pt idx="3">
                  <c:v>8.0586080586080591E-2</c:v>
                </c:pt>
                <c:pt idx="4">
                  <c:v>8.4249084249084255E-2</c:v>
                </c:pt>
                <c:pt idx="5">
                  <c:v>8.4249084249084255E-2</c:v>
                </c:pt>
                <c:pt idx="6">
                  <c:v>0.18315018315018314</c:v>
                </c:pt>
                <c:pt idx="7">
                  <c:v>0.27106227106227104</c:v>
                </c:pt>
                <c:pt idx="8">
                  <c:v>0.43223443223443225</c:v>
                </c:pt>
                <c:pt idx="9">
                  <c:v>0.21611721611721613</c:v>
                </c:pt>
                <c:pt idx="10">
                  <c:v>8.4249084249084255E-2</c:v>
                </c:pt>
                <c:pt idx="11">
                  <c:v>8.4249084249084255E-2</c:v>
                </c:pt>
              </c:numCache>
            </c:numRef>
          </c:val>
          <c:extLst>
            <c:ext xmlns:c16="http://schemas.microsoft.com/office/drawing/2014/chart" uri="{C3380CC4-5D6E-409C-BE32-E72D297353CC}">
              <c16:uniqueId val="{00000000-2AE8-44A4-815B-1ABB2F99E1CD}"/>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0.2087912087912088</c:v>
                </c:pt>
                <c:pt idx="1">
                  <c:v>0.34065934065934067</c:v>
                </c:pt>
                <c:pt idx="2">
                  <c:v>0.33699633699633702</c:v>
                </c:pt>
                <c:pt idx="3">
                  <c:v>0.37728937728937728</c:v>
                </c:pt>
                <c:pt idx="4">
                  <c:v>0.58974358974358976</c:v>
                </c:pt>
                <c:pt idx="5">
                  <c:v>0.35531135531135533</c:v>
                </c:pt>
                <c:pt idx="6">
                  <c:v>0.52380952380952384</c:v>
                </c:pt>
                <c:pt idx="7">
                  <c:v>0.5714285714285714</c:v>
                </c:pt>
                <c:pt idx="8">
                  <c:v>0.40659340659340659</c:v>
                </c:pt>
                <c:pt idx="9">
                  <c:v>0.4175824175824176</c:v>
                </c:pt>
                <c:pt idx="10">
                  <c:v>0.45054945054945056</c:v>
                </c:pt>
                <c:pt idx="11">
                  <c:v>0.44688644688644691</c:v>
                </c:pt>
              </c:numCache>
            </c:numRef>
          </c:val>
          <c:extLst>
            <c:ext xmlns:c16="http://schemas.microsoft.com/office/drawing/2014/chart" uri="{C3380CC4-5D6E-409C-BE32-E72D297353CC}">
              <c16:uniqueId val="{00000001-2AE8-44A4-815B-1ABB2F99E1CD}"/>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0.52014652014652019</c:v>
                </c:pt>
                <c:pt idx="1">
                  <c:v>0.49816849816849818</c:v>
                </c:pt>
                <c:pt idx="2">
                  <c:v>0.44688644688644691</c:v>
                </c:pt>
                <c:pt idx="3">
                  <c:v>0.37728937728937728</c:v>
                </c:pt>
                <c:pt idx="4">
                  <c:v>0.25641025641025639</c:v>
                </c:pt>
                <c:pt idx="5">
                  <c:v>0.41391941391941389</c:v>
                </c:pt>
                <c:pt idx="6">
                  <c:v>0.23076923076923078</c:v>
                </c:pt>
                <c:pt idx="7">
                  <c:v>0.12087912087912088</c:v>
                </c:pt>
                <c:pt idx="8">
                  <c:v>0.11355311355311355</c:v>
                </c:pt>
                <c:pt idx="9">
                  <c:v>0.29304029304029305</c:v>
                </c:pt>
                <c:pt idx="10">
                  <c:v>0.36996336996336998</c:v>
                </c:pt>
                <c:pt idx="11">
                  <c:v>0.37728937728937728</c:v>
                </c:pt>
              </c:numCache>
            </c:numRef>
          </c:val>
          <c:extLst>
            <c:ext xmlns:c16="http://schemas.microsoft.com/office/drawing/2014/chart" uri="{C3380CC4-5D6E-409C-BE32-E72D297353CC}">
              <c16:uniqueId val="{00000002-2AE8-44A4-815B-1ABB2F99E1CD}"/>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0.21978021978021978</c:v>
                </c:pt>
                <c:pt idx="1">
                  <c:v>8.4249084249084255E-2</c:v>
                </c:pt>
                <c:pt idx="2">
                  <c:v>0.13186813186813187</c:v>
                </c:pt>
                <c:pt idx="3">
                  <c:v>0.13553113553113552</c:v>
                </c:pt>
                <c:pt idx="4">
                  <c:v>4.0293040293040296E-2</c:v>
                </c:pt>
                <c:pt idx="5">
                  <c:v>0.11721611721611722</c:v>
                </c:pt>
                <c:pt idx="6">
                  <c:v>3.2967032967032968E-2</c:v>
                </c:pt>
                <c:pt idx="7">
                  <c:v>7.326007326007326E-3</c:v>
                </c:pt>
                <c:pt idx="8">
                  <c:v>1.4652014652014652E-2</c:v>
                </c:pt>
                <c:pt idx="9">
                  <c:v>4.3956043956043959E-2</c:v>
                </c:pt>
                <c:pt idx="10">
                  <c:v>6.5934065934065936E-2</c:v>
                </c:pt>
                <c:pt idx="11">
                  <c:v>6.2271062271062272E-2</c:v>
                </c:pt>
              </c:numCache>
            </c:numRef>
          </c:val>
          <c:extLst>
            <c:ext xmlns:c16="http://schemas.microsoft.com/office/drawing/2014/chart" uri="{C3380CC4-5D6E-409C-BE32-E72D297353CC}">
              <c16:uniqueId val="{00000003-2AE8-44A4-815B-1ABB2F99E1CD}"/>
            </c:ext>
          </c:extLst>
        </c:ser>
        <c:ser>
          <c:idx val="4"/>
          <c:order val="4"/>
          <c:tx>
            <c:strRef>
              <c:f>集計!$G$39</c:f>
              <c:strCache>
                <c:ptCount val="1"/>
                <c:pt idx="0">
                  <c:v>無回答</c:v>
                </c:pt>
              </c:strCache>
            </c:strRef>
          </c:tx>
          <c:spPr>
            <a:no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(集計!$G$41,集計!$G$43,集計!$G$45,集計!$G$47,集計!$G$49,集計!$G$51,集計!$G$53,集計!$G$55,集計!$G$57,集計!$G$59,集計!$G$61,集計!$G$63)</c:f>
              <c:numCache>
                <c:formatCode>0.0%</c:formatCode>
                <c:ptCount val="12"/>
                <c:pt idx="0">
                  <c:v>2.564102564102564E-2</c:v>
                </c:pt>
                <c:pt idx="1">
                  <c:v>2.9304029304029304E-2</c:v>
                </c:pt>
                <c:pt idx="2">
                  <c:v>2.9304029304029304E-2</c:v>
                </c:pt>
                <c:pt idx="3">
                  <c:v>2.9304029304029304E-2</c:v>
                </c:pt>
                <c:pt idx="4">
                  <c:v>2.9304029304029304E-2</c:v>
                </c:pt>
                <c:pt idx="5">
                  <c:v>2.9304029304029304E-2</c:v>
                </c:pt>
                <c:pt idx="6">
                  <c:v>2.9304029304029304E-2</c:v>
                </c:pt>
                <c:pt idx="7">
                  <c:v>2.9304029304029304E-2</c:v>
                </c:pt>
                <c:pt idx="8">
                  <c:v>3.2967032967032968E-2</c:v>
                </c:pt>
                <c:pt idx="9">
                  <c:v>2.9304029304029304E-2</c:v>
                </c:pt>
                <c:pt idx="10">
                  <c:v>2.9304029304029304E-2</c:v>
                </c:pt>
                <c:pt idx="11">
                  <c:v>2.9304029304029304E-2</c:v>
                </c:pt>
              </c:numCache>
            </c:numRef>
          </c:val>
          <c:extLst>
            <c:ext xmlns:c16="http://schemas.microsoft.com/office/drawing/2014/chart" uri="{C3380CC4-5D6E-409C-BE32-E72D297353CC}">
              <c16:uniqueId val="{00000004-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292948531570146"/>
          <c:y val="0.17874999999999999"/>
          <c:w val="0.49082055047847295"/>
          <c:h val="0.79800000000000004"/>
        </c:manualLayout>
      </c:layout>
      <c:barChart>
        <c:barDir val="bar"/>
        <c:grouping val="clustered"/>
        <c:varyColors val="0"/>
        <c:ser>
          <c:idx val="0"/>
          <c:order val="0"/>
          <c:spPr>
            <a:solidFill>
              <a:srgbClr val="2044A2"/>
            </a:solidFill>
          </c:spPr>
          <c:invertIfNegative val="0"/>
          <c:cat>
            <c:strRef>
              <c:f>集計!$A$120:$A$130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集計!$C$120:$C$130</c:f>
              <c:numCache>
                <c:formatCode>0%</c:formatCode>
                <c:ptCount val="11"/>
                <c:pt idx="0">
                  <c:v>7.326007326007326E-3</c:v>
                </c:pt>
                <c:pt idx="1">
                  <c:v>9.8901098901098897E-2</c:v>
                </c:pt>
                <c:pt idx="2">
                  <c:v>4.7619047619047616E-2</c:v>
                </c:pt>
                <c:pt idx="3">
                  <c:v>0.10256410256410256</c:v>
                </c:pt>
                <c:pt idx="4">
                  <c:v>5.4945054945054944E-2</c:v>
                </c:pt>
                <c:pt idx="5">
                  <c:v>5.8608058608058608E-2</c:v>
                </c:pt>
                <c:pt idx="6">
                  <c:v>0.31501831501831501</c:v>
                </c:pt>
                <c:pt idx="7">
                  <c:v>0.41025641025641024</c:v>
                </c:pt>
                <c:pt idx="8">
                  <c:v>0.21611721611721613</c:v>
                </c:pt>
                <c:pt idx="9">
                  <c:v>0.24542124542124541</c:v>
                </c:pt>
                <c:pt idx="10">
                  <c:v>0.45787545787545786</c:v>
                </c:pt>
              </c:numCache>
            </c:numRef>
          </c:val>
          <c:extLst>
            <c:ext xmlns:c16="http://schemas.microsoft.com/office/drawing/2014/chart" uri="{C3380CC4-5D6E-409C-BE32-E72D297353CC}">
              <c16:uniqueId val="{00000000-7E54-4168-BAAC-5C0E3562B85D}"/>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cat>
            <c:strRef>
              <c:f>集計!$A$111:$A$114</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集計!$C$111:$C$114</c:f>
              <c:numCache>
                <c:formatCode>0.0%</c:formatCode>
                <c:ptCount val="4"/>
                <c:pt idx="0">
                  <c:v>0.27472527472527475</c:v>
                </c:pt>
                <c:pt idx="1">
                  <c:v>0.16117216117216118</c:v>
                </c:pt>
                <c:pt idx="2">
                  <c:v>0.13553113553113552</c:v>
                </c:pt>
                <c:pt idx="3">
                  <c:v>2.564102564102564E-2</c:v>
                </c:pt>
              </c:numCache>
            </c:numRef>
          </c:val>
          <c:extLst>
            <c:ext xmlns:c16="http://schemas.microsoft.com/office/drawing/2014/chart" uri="{C3380CC4-5D6E-409C-BE32-E72D297353CC}">
              <c16:uniqueId val="{00000000-2945-4494-A7F1-2791094F5CF1}"/>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279781579"/>
        <c:crosses val="autoZero"/>
        <c:auto val="0"/>
        <c:lblAlgn val="ctr"/>
        <c:lblOffset val="100"/>
        <c:tickLblSkip val="1"/>
        <c:noMultiLvlLbl val="0"/>
      </c:catAx>
      <c:valAx>
        <c:axId val="279781579"/>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'n%表'!$B$191:$B$194</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'n%表'!$D$191:$D$194</c:f>
              <c:numCache>
                <c:formatCode>0.0</c:formatCode>
                <c:ptCount val="4"/>
                <c:pt idx="0">
                  <c:v>84.112149532710006</c:v>
                </c:pt>
                <c:pt idx="1">
                  <c:v>48.598130841120998</c:v>
                </c:pt>
                <c:pt idx="2">
                  <c:v>47.663551401869</c:v>
                </c:pt>
                <c:pt idx="3">
                  <c:v>0.93457943925233999</c:v>
                </c:pt>
              </c:numCache>
            </c:numRef>
          </c:val>
          <c:extLst>
            <c:ext xmlns:c16="http://schemas.microsoft.com/office/drawing/2014/chart" uri="{C3380CC4-5D6E-409C-BE32-E72D297353CC}">
              <c16:uniqueId val="{00000000-C472-4E34-B08C-6EDC417A0BA6}"/>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279781579"/>
        <c:crosses val="autoZero"/>
        <c:auto val="0"/>
        <c:lblAlgn val="ctr"/>
        <c:lblOffset val="100"/>
        <c:tickLblSkip val="1"/>
        <c:noMultiLvlLbl val="0"/>
      </c:catAx>
      <c:valAx>
        <c:axId val="279781579"/>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20"/>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集計!$A$100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集計!$C$100</c:f>
              <c:numCache>
                <c:formatCode>0.0%</c:formatCode>
                <c:ptCount val="1"/>
                <c:pt idx="0">
                  <c:v>0.2783882783882784</c:v>
                </c:pt>
              </c:numCache>
            </c:numRef>
          </c:val>
          <c:extLst>
            <c:ext xmlns:c16="http://schemas.microsoft.com/office/drawing/2014/chart" uri="{C3380CC4-5D6E-409C-BE32-E72D297353CC}">
              <c16:uniqueId val="{00000000-DAE5-432F-AFCF-D1AEBCD673A0}"/>
            </c:ext>
          </c:extLst>
        </c:ser>
        <c:ser>
          <c:idx val="1"/>
          <c:order val="1"/>
          <c:tx>
            <c:strRef>
              <c:f>集計!$A$101</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集計!$C$101</c:f>
              <c:numCache>
                <c:formatCode>0.0%</c:formatCode>
                <c:ptCount val="1"/>
                <c:pt idx="0">
                  <c:v>0.25641025641025639</c:v>
                </c:pt>
              </c:numCache>
            </c:numRef>
          </c:val>
          <c:extLst>
            <c:ext xmlns:c16="http://schemas.microsoft.com/office/drawing/2014/chart" uri="{C3380CC4-5D6E-409C-BE32-E72D297353CC}">
              <c16:uniqueId val="{00000001-DAE5-432F-AFCF-D1AEBCD673A0}"/>
            </c:ext>
          </c:extLst>
        </c:ser>
        <c:ser>
          <c:idx val="2"/>
          <c:order val="2"/>
          <c:tx>
            <c:strRef>
              <c:f>集計!$A$102</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集計!$C$102</c:f>
              <c:numCache>
                <c:formatCode>0.0%</c:formatCode>
                <c:ptCount val="1"/>
                <c:pt idx="0">
                  <c:v>0.4358974358974359</c:v>
                </c:pt>
              </c:numCache>
            </c:numRef>
          </c:val>
          <c:extLst>
            <c:ext xmlns:c16="http://schemas.microsoft.com/office/drawing/2014/chart" uri="{C3380CC4-5D6E-409C-BE32-E72D297353CC}">
              <c16:uniqueId val="{00000002-DAE5-432F-AFCF-D1AEBCD673A0}"/>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c:formatCode>
                <c:ptCount val="17"/>
                <c:pt idx="0">
                  <c:v>0.4175824175824176</c:v>
                </c:pt>
                <c:pt idx="1">
                  <c:v>0.14652014652014653</c:v>
                </c:pt>
                <c:pt idx="2">
                  <c:v>0.43956043956043955</c:v>
                </c:pt>
                <c:pt idx="3">
                  <c:v>0.41025641025641024</c:v>
                </c:pt>
                <c:pt idx="4">
                  <c:v>0.29304029304029305</c:v>
                </c:pt>
                <c:pt idx="5">
                  <c:v>0.17948717948717949</c:v>
                </c:pt>
                <c:pt idx="6">
                  <c:v>0.20512820512820512</c:v>
                </c:pt>
                <c:pt idx="7">
                  <c:v>0.41025641025641024</c:v>
                </c:pt>
                <c:pt idx="8">
                  <c:v>0.21611721611721613</c:v>
                </c:pt>
                <c:pt idx="9">
                  <c:v>0.24542124542124541</c:v>
                </c:pt>
                <c:pt idx="10">
                  <c:v>0.45787545787545786</c:v>
                </c:pt>
                <c:pt idx="11">
                  <c:v>0.2967032967032967</c:v>
                </c:pt>
                <c:pt idx="12">
                  <c:v>0.16849816849816851</c:v>
                </c:pt>
                <c:pt idx="13">
                  <c:v>0.23809523809523808</c:v>
                </c:pt>
                <c:pt idx="14">
                  <c:v>0.19780219780219779</c:v>
                </c:pt>
                <c:pt idx="15">
                  <c:v>0.23809523809523808</c:v>
                </c:pt>
                <c:pt idx="16">
                  <c:v>0.20512820512820512</c:v>
                </c:pt>
              </c:numCache>
            </c:numRef>
          </c:val>
          <c:extLst>
            <c:ext xmlns:c16="http://schemas.microsoft.com/office/drawing/2014/chart" uri="{C3380CC4-5D6E-409C-BE32-E72D297353CC}">
              <c16:uniqueId val="{00000000-E995-4F1A-A1B8-F6A02D9A620D}"/>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集計!$C$158</c:f>
              <c:strCache>
                <c:ptCount val="1"/>
                <c:pt idx="0">
                  <c:v>81.0%</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集計!$A$158:$A$166</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集計!$C$158:$C$166</c:f>
              <c:numCache>
                <c:formatCode>0.0%</c:formatCode>
                <c:ptCount val="9"/>
                <c:pt idx="0">
                  <c:v>0.80952380952380953</c:v>
                </c:pt>
                <c:pt idx="1">
                  <c:v>0.66666666666666663</c:v>
                </c:pt>
                <c:pt idx="2">
                  <c:v>0.67399267399267404</c:v>
                </c:pt>
                <c:pt idx="3">
                  <c:v>0.30769230769230771</c:v>
                </c:pt>
                <c:pt idx="4">
                  <c:v>0.18681318681318682</c:v>
                </c:pt>
                <c:pt idx="5">
                  <c:v>0.31868131868131866</c:v>
                </c:pt>
                <c:pt idx="6">
                  <c:v>0.17948717948717949</c:v>
                </c:pt>
                <c:pt idx="7">
                  <c:v>2.197802197802198E-2</c:v>
                </c:pt>
                <c:pt idx="8">
                  <c:v>3.663003663003663E-3</c:v>
                </c:pt>
              </c:numCache>
            </c:numRef>
          </c:val>
          <c:extLst>
            <c:ext xmlns:c16="http://schemas.microsoft.com/office/drawing/2014/chart" uri="{C3380CC4-5D6E-409C-BE32-E72D297353CC}">
              <c16:uniqueId val="{00000000-A4BB-455A-AB1A-670E46ECDD87}"/>
            </c:ext>
          </c:extLst>
        </c:ser>
        <c:dLbls>
          <c:dLblPos val="outEnd"/>
          <c:showLegendKey val="0"/>
          <c:showVal val="1"/>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53678757155637"/>
          <c:y val="9.4001236858379716E-2"/>
          <c:w val="0.65146318855270491"/>
          <c:h val="0.90599876314162031"/>
        </c:manualLayout>
      </c:layout>
      <c:barChart>
        <c:barDir val="bar"/>
        <c:grouping val="percentStacked"/>
        <c:varyColors val="0"/>
        <c:ser>
          <c:idx val="0"/>
          <c:order val="0"/>
          <c:tx>
            <c:strRef>
              <c:f>集計!$C$206</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$208,集計!$C$210,集計!$C$212,集計!$C$214,集計!$C$216,集計!$C$218,集計!$C$220,集計!$C$222,集計!$C$224,集計!$C$226,集計!$C$228,集計!$C$230,集計!$C$232,集計!$C$234,集計!$C$236,集計!$C$238,集計!$C$240,集計!$C$242,集計!$C$244,集計!$C$246,集計!$C$248,集計!$C$250,集計!$C$252,集計!$C$254,集計!$C$256)</c:f>
              <c:numCache>
                <c:formatCode>0.0%</c:formatCode>
                <c:ptCount val="25"/>
                <c:pt idx="0">
                  <c:v>9.5238095238095233E-2</c:v>
                </c:pt>
                <c:pt idx="1">
                  <c:v>7.326007326007326E-3</c:v>
                </c:pt>
                <c:pt idx="2">
                  <c:v>0.33699633699633702</c:v>
                </c:pt>
                <c:pt idx="3">
                  <c:v>2.197802197802198E-2</c:v>
                </c:pt>
                <c:pt idx="4">
                  <c:v>0.2087912087912088</c:v>
                </c:pt>
                <c:pt idx="5">
                  <c:v>7.6923076923076927E-2</c:v>
                </c:pt>
                <c:pt idx="6">
                  <c:v>2.564102564102564E-2</c:v>
                </c:pt>
                <c:pt idx="7">
                  <c:v>3.6630036630036632E-2</c:v>
                </c:pt>
                <c:pt idx="8">
                  <c:v>7.6923076923076927E-2</c:v>
                </c:pt>
                <c:pt idx="9">
                  <c:v>0.17948717948717949</c:v>
                </c:pt>
                <c:pt idx="10">
                  <c:v>0.13186813186813187</c:v>
                </c:pt>
                <c:pt idx="11">
                  <c:v>6.2271062271062272E-2</c:v>
                </c:pt>
                <c:pt idx="12">
                  <c:v>0.25274725274725274</c:v>
                </c:pt>
                <c:pt idx="13">
                  <c:v>0.13553113553113552</c:v>
                </c:pt>
                <c:pt idx="14">
                  <c:v>0.16117216117216118</c:v>
                </c:pt>
                <c:pt idx="15">
                  <c:v>2.9304029304029304E-2</c:v>
                </c:pt>
                <c:pt idx="16">
                  <c:v>5.4945054945054944E-2</c:v>
                </c:pt>
                <c:pt idx="17">
                  <c:v>0.304029304029304</c:v>
                </c:pt>
                <c:pt idx="18">
                  <c:v>0.12820512820512819</c:v>
                </c:pt>
                <c:pt idx="19">
                  <c:v>0.12087912087912088</c:v>
                </c:pt>
                <c:pt idx="20">
                  <c:v>0.67032967032967028</c:v>
                </c:pt>
                <c:pt idx="21">
                  <c:v>0.17582417582417584</c:v>
                </c:pt>
                <c:pt idx="22">
                  <c:v>0.10622710622710622</c:v>
                </c:pt>
                <c:pt idx="23">
                  <c:v>5.4945054945054944E-2</c:v>
                </c:pt>
                <c:pt idx="24">
                  <c:v>0.27472527472527475</c:v>
                </c:pt>
              </c:numCache>
            </c:numRef>
          </c:val>
          <c:extLst>
            <c:ext xmlns:c16="http://schemas.microsoft.com/office/drawing/2014/chart" uri="{C3380CC4-5D6E-409C-BE32-E72D297353CC}">
              <c16:uniqueId val="{00000000-2AE8-44A4-815B-1ABB2F99E1CD}"/>
            </c:ext>
          </c:extLst>
        </c:ser>
        <c:ser>
          <c:idx val="1"/>
          <c:order val="1"/>
          <c:tx>
            <c:strRef>
              <c:f>集計!$D$206</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$208,集計!$D$210,集計!$D$212,集計!$D$214,集計!$D$216,集計!$D$218,集計!$D$220,集計!$D$222,集計!$D$224,集計!$D$226,集計!$D$228,集計!$D$230,集計!$D$232,集計!$D$234,集計!$D$236,集計!$D$238,集計!$D$240,集計!$D$242,集計!$D$244,集計!$D$246,集計!$D$248,集計!$D$250,集計!$D$252,集計!$D$254,集計!$D$256)</c:f>
              <c:numCache>
                <c:formatCode>0.0%</c:formatCode>
                <c:ptCount val="25"/>
                <c:pt idx="0">
                  <c:v>0.30036630036630035</c:v>
                </c:pt>
                <c:pt idx="1">
                  <c:v>5.4945054945054944E-2</c:v>
                </c:pt>
                <c:pt idx="2">
                  <c:v>0.18315018315018314</c:v>
                </c:pt>
                <c:pt idx="3">
                  <c:v>8.7912087912087919E-2</c:v>
                </c:pt>
                <c:pt idx="4">
                  <c:v>0.15018315018315018</c:v>
                </c:pt>
                <c:pt idx="5">
                  <c:v>0.12454212454212454</c:v>
                </c:pt>
                <c:pt idx="6">
                  <c:v>6.5934065934065936E-2</c:v>
                </c:pt>
                <c:pt idx="7">
                  <c:v>9.1575091575091569E-2</c:v>
                </c:pt>
                <c:pt idx="8">
                  <c:v>0.21245421245421245</c:v>
                </c:pt>
                <c:pt idx="9">
                  <c:v>0.31501831501831501</c:v>
                </c:pt>
                <c:pt idx="10">
                  <c:v>0.22344322344322345</c:v>
                </c:pt>
                <c:pt idx="11">
                  <c:v>0.26739926739926739</c:v>
                </c:pt>
                <c:pt idx="12">
                  <c:v>0.2893772893772894</c:v>
                </c:pt>
                <c:pt idx="13">
                  <c:v>0.38827838827838829</c:v>
                </c:pt>
                <c:pt idx="14">
                  <c:v>0.32600732600732601</c:v>
                </c:pt>
                <c:pt idx="15">
                  <c:v>8.4249084249084255E-2</c:v>
                </c:pt>
                <c:pt idx="16">
                  <c:v>0.13553113553113552</c:v>
                </c:pt>
                <c:pt idx="17">
                  <c:v>0.39560439560439559</c:v>
                </c:pt>
                <c:pt idx="18">
                  <c:v>0.2967032967032967</c:v>
                </c:pt>
                <c:pt idx="19">
                  <c:v>0.23809523809523808</c:v>
                </c:pt>
                <c:pt idx="20">
                  <c:v>0.16117216117216118</c:v>
                </c:pt>
                <c:pt idx="21">
                  <c:v>0.23443223443223443</c:v>
                </c:pt>
                <c:pt idx="22">
                  <c:v>0.21611721611721613</c:v>
                </c:pt>
                <c:pt idx="23">
                  <c:v>0.16849816849816851</c:v>
                </c:pt>
                <c:pt idx="24">
                  <c:v>0.34798534798534797</c:v>
                </c:pt>
              </c:numCache>
            </c:numRef>
          </c:val>
          <c:extLst>
            <c:ext xmlns:c16="http://schemas.microsoft.com/office/drawing/2014/chart" uri="{C3380CC4-5D6E-409C-BE32-E72D297353CC}">
              <c16:uniqueId val="{00000001-2AE8-44A4-815B-1ABB2F99E1CD}"/>
            </c:ext>
          </c:extLst>
        </c:ser>
        <c:ser>
          <c:idx val="2"/>
          <c:order val="2"/>
          <c:tx>
            <c:strRef>
              <c:f>集計!$E$206</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$208,集計!$E$210,集計!$E$212,集計!$E$214,集計!$E$216,集計!$E$218,集計!$E$220,集計!$E$222,集計!$E$224,集計!$E$226,集計!$E$228,集計!$E$230,集計!$E$232,集計!$E$234,集計!$E$236,集計!$E$238,集計!$E$240,集計!$E$242,集計!$E$244,集計!$E$246,集計!$E$248,集計!$E$250,集計!$E$252,集計!$E$254,集計!$E$256)</c:f>
              <c:numCache>
                <c:formatCode>0.0%</c:formatCode>
                <c:ptCount val="25"/>
                <c:pt idx="0">
                  <c:v>0.34065934065934067</c:v>
                </c:pt>
                <c:pt idx="1">
                  <c:v>0.27106227106227104</c:v>
                </c:pt>
                <c:pt idx="2">
                  <c:v>0.2271062271062271</c:v>
                </c:pt>
                <c:pt idx="3">
                  <c:v>0.31135531135531136</c:v>
                </c:pt>
                <c:pt idx="4">
                  <c:v>0.23076923076923078</c:v>
                </c:pt>
                <c:pt idx="5">
                  <c:v>0.2783882783882784</c:v>
                </c:pt>
                <c:pt idx="6">
                  <c:v>7.3260073260073263E-2</c:v>
                </c:pt>
                <c:pt idx="7">
                  <c:v>0.14652014652014653</c:v>
                </c:pt>
                <c:pt idx="8">
                  <c:v>0.4175824175824176</c:v>
                </c:pt>
                <c:pt idx="9">
                  <c:v>0.2967032967032967</c:v>
                </c:pt>
                <c:pt idx="10">
                  <c:v>0.25274725274725274</c:v>
                </c:pt>
                <c:pt idx="11">
                  <c:v>0.49816849816849818</c:v>
                </c:pt>
                <c:pt idx="12">
                  <c:v>0.2857142857142857</c:v>
                </c:pt>
                <c:pt idx="13">
                  <c:v>0.33333333333333331</c:v>
                </c:pt>
                <c:pt idx="14">
                  <c:v>0.34065934065934067</c:v>
                </c:pt>
                <c:pt idx="15">
                  <c:v>0.21978021978021978</c:v>
                </c:pt>
                <c:pt idx="16">
                  <c:v>0.37362637362637363</c:v>
                </c:pt>
                <c:pt idx="17">
                  <c:v>0.16849816849816851</c:v>
                </c:pt>
                <c:pt idx="18">
                  <c:v>0.29304029304029305</c:v>
                </c:pt>
                <c:pt idx="19">
                  <c:v>0.29304029304029305</c:v>
                </c:pt>
                <c:pt idx="20">
                  <c:v>6.95970695970696E-2</c:v>
                </c:pt>
                <c:pt idx="21">
                  <c:v>0.26739926739926739</c:v>
                </c:pt>
                <c:pt idx="22">
                  <c:v>0.37362637362637363</c:v>
                </c:pt>
                <c:pt idx="23">
                  <c:v>0.30769230769230771</c:v>
                </c:pt>
                <c:pt idx="24">
                  <c:v>0.25641025641025639</c:v>
                </c:pt>
              </c:numCache>
            </c:numRef>
          </c:val>
          <c:extLst>
            <c:ext xmlns:c16="http://schemas.microsoft.com/office/drawing/2014/chart" uri="{C3380CC4-5D6E-409C-BE32-E72D297353CC}">
              <c16:uniqueId val="{00000002-2AE8-44A4-815B-1ABB2F99E1CD}"/>
            </c:ext>
          </c:extLst>
        </c:ser>
        <c:ser>
          <c:idx val="3"/>
          <c:order val="3"/>
          <c:tx>
            <c:strRef>
              <c:f>集計!$F$206</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$208,集計!$F$210,集計!$F$212,集計!$F$214,集計!$F$216,集計!$F$218,集計!$F$220,集計!$F$222,集計!$F$224,集計!$F$226,集計!$F$228,集計!$F$230,集計!$F$232,集計!$F$234,集計!$F$236,集計!$F$238,集計!$F$240,集計!$F$242,集計!$F$244,集計!$F$246,集計!$F$248,集計!$F$250,集計!$F$252,集計!$F$254,集計!$F$256)</c:f>
              <c:numCache>
                <c:formatCode>0.0%</c:formatCode>
                <c:ptCount val="25"/>
                <c:pt idx="0">
                  <c:v>0.19780219780219779</c:v>
                </c:pt>
                <c:pt idx="1">
                  <c:v>0.58974358974358976</c:v>
                </c:pt>
                <c:pt idx="2">
                  <c:v>0.17948717948717949</c:v>
                </c:pt>
                <c:pt idx="3">
                  <c:v>0.50915750915750912</c:v>
                </c:pt>
                <c:pt idx="4">
                  <c:v>0.34065934065934067</c:v>
                </c:pt>
                <c:pt idx="5">
                  <c:v>0.45054945054945056</c:v>
                </c:pt>
                <c:pt idx="6">
                  <c:v>0.76556776556776551</c:v>
                </c:pt>
                <c:pt idx="7">
                  <c:v>0.65567765567765568</c:v>
                </c:pt>
                <c:pt idx="8">
                  <c:v>0.2271062271062271</c:v>
                </c:pt>
                <c:pt idx="9">
                  <c:v>0.1391941391941392</c:v>
                </c:pt>
                <c:pt idx="10">
                  <c:v>0.31868131868131866</c:v>
                </c:pt>
                <c:pt idx="11">
                  <c:v>0.10622710622710622</c:v>
                </c:pt>
                <c:pt idx="12">
                  <c:v>0.10256410256410256</c:v>
                </c:pt>
                <c:pt idx="13">
                  <c:v>6.95970695970696E-2</c:v>
                </c:pt>
                <c:pt idx="14">
                  <c:v>9.8901098901098897E-2</c:v>
                </c:pt>
                <c:pt idx="15">
                  <c:v>0.60073260073260071</c:v>
                </c:pt>
                <c:pt idx="16">
                  <c:v>0.36996336996336998</c:v>
                </c:pt>
                <c:pt idx="17">
                  <c:v>6.2271062271062272E-2</c:v>
                </c:pt>
                <c:pt idx="18">
                  <c:v>0.21245421245421245</c:v>
                </c:pt>
                <c:pt idx="19">
                  <c:v>0.28205128205128205</c:v>
                </c:pt>
                <c:pt idx="20">
                  <c:v>2.9304029304029304E-2</c:v>
                </c:pt>
                <c:pt idx="21">
                  <c:v>0.25274725274725274</c:v>
                </c:pt>
                <c:pt idx="22">
                  <c:v>0.23809523809523808</c:v>
                </c:pt>
                <c:pt idx="23">
                  <c:v>0.39926739926739929</c:v>
                </c:pt>
                <c:pt idx="24">
                  <c:v>5.128205128205128E-2</c:v>
                </c:pt>
              </c:numCache>
            </c:numRef>
          </c:val>
          <c:extLst>
            <c:ext xmlns:c16="http://schemas.microsoft.com/office/drawing/2014/chart" uri="{C3380CC4-5D6E-409C-BE32-E72D297353CC}">
              <c16:uniqueId val="{00000003-2AE8-44A4-815B-1ABB2F99E1CD}"/>
            </c:ext>
          </c:extLst>
        </c:ser>
        <c:ser>
          <c:idx val="4"/>
          <c:order val="4"/>
          <c:tx>
            <c:strRef>
              <c:f>集計!$G$206</c:f>
              <c:strCache>
                <c:ptCount val="1"/>
                <c:pt idx="0">
                  <c:v>無回答</c:v>
                </c:pt>
              </c:strCache>
            </c:strRef>
          </c:tx>
          <c:spPr>
            <a:no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G$208,集計!$G$210,集計!$G$212,集計!$G$214,集計!$G$216,集計!$G$218,集計!$G$220,集計!$G$222,集計!$G$224,集計!$G$226,集計!$G$234,集計!$G$236,集計!$G$238,集計!$G$240,集計!$G$244,集計!$G$246,集計!$G$248,集計!$G$250,集計!$G$252,集計!$G$254,集計!$G$256,集計!$G$228,集計!$G$230,集計!$G$232,集計!$G$242)</c:f>
              <c:numCache>
                <c:formatCode>0.0%</c:formatCode>
                <c:ptCount val="25"/>
                <c:pt idx="0">
                  <c:v>6.5934065934065936E-2</c:v>
                </c:pt>
                <c:pt idx="1">
                  <c:v>7.6923076923076927E-2</c:v>
                </c:pt>
                <c:pt idx="2">
                  <c:v>7.3260073260073263E-2</c:v>
                </c:pt>
                <c:pt idx="3">
                  <c:v>6.95970695970696E-2</c:v>
                </c:pt>
                <c:pt idx="4">
                  <c:v>6.95970695970696E-2</c:v>
                </c:pt>
                <c:pt idx="5">
                  <c:v>6.95970695970696E-2</c:v>
                </c:pt>
                <c:pt idx="6">
                  <c:v>6.95970695970696E-2</c:v>
                </c:pt>
                <c:pt idx="7">
                  <c:v>6.95970695970696E-2</c:v>
                </c:pt>
                <c:pt idx="8">
                  <c:v>6.5934065934065936E-2</c:v>
                </c:pt>
                <c:pt idx="9">
                  <c:v>6.95970695970696E-2</c:v>
                </c:pt>
                <c:pt idx="10">
                  <c:v>7.3260073260073263E-2</c:v>
                </c:pt>
                <c:pt idx="11">
                  <c:v>7.3260073260073263E-2</c:v>
                </c:pt>
                <c:pt idx="12">
                  <c:v>6.5934065934065936E-2</c:v>
                </c:pt>
                <c:pt idx="13">
                  <c:v>6.5934065934065936E-2</c:v>
                </c:pt>
                <c:pt idx="14">
                  <c:v>6.95970695970696E-2</c:v>
                </c:pt>
                <c:pt idx="15">
                  <c:v>6.5934065934065936E-2</c:v>
                </c:pt>
                <c:pt idx="16">
                  <c:v>6.95970695970696E-2</c:v>
                </c:pt>
                <c:pt idx="17">
                  <c:v>6.95970695970696E-2</c:v>
                </c:pt>
                <c:pt idx="18">
                  <c:v>6.5934065934065936E-2</c:v>
                </c:pt>
                <c:pt idx="19">
                  <c:v>6.95970695970696E-2</c:v>
                </c:pt>
                <c:pt idx="20">
                  <c:v>6.95970695970696E-2</c:v>
                </c:pt>
                <c:pt idx="21">
                  <c:v>7.3260073260073263E-2</c:v>
                </c:pt>
                <c:pt idx="22">
                  <c:v>6.5934065934065936E-2</c:v>
                </c:pt>
                <c:pt idx="23">
                  <c:v>6.95970695970696E-2</c:v>
                </c:pt>
                <c:pt idx="24">
                  <c:v>6.95970695970696E-2</c:v>
                </c:pt>
              </c:numCache>
            </c:numRef>
          </c:val>
          <c:extLst>
            <c:ext xmlns:c16="http://schemas.microsoft.com/office/drawing/2014/chart" uri="{C3380CC4-5D6E-409C-BE32-E72D297353CC}">
              <c16:uniqueId val="{00000004-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6452392378908336"/>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0.42105263157894735</c:v>
                </c:pt>
                <c:pt idx="1">
                  <c:v>0.15037593984962405</c:v>
                </c:pt>
                <c:pt idx="2">
                  <c:v>0.43609022556390975</c:v>
                </c:pt>
                <c:pt idx="3">
                  <c:v>0.35338345864661652</c:v>
                </c:pt>
                <c:pt idx="4">
                  <c:v>0.36842105263157893</c:v>
                </c:pt>
                <c:pt idx="5">
                  <c:v>0.22556390977443608</c:v>
                </c:pt>
                <c:pt idx="6">
                  <c:v>0.17293233082706766</c:v>
                </c:pt>
                <c:pt idx="7">
                  <c:v>0.17293233082706766</c:v>
                </c:pt>
                <c:pt idx="8">
                  <c:v>0.20300751879699247</c:v>
                </c:pt>
                <c:pt idx="9">
                  <c:v>0.12030075187969924</c:v>
                </c:pt>
                <c:pt idx="10">
                  <c:v>0.20300751879699247</c:v>
                </c:pt>
                <c:pt idx="11">
                  <c:v>0.33834586466165412</c:v>
                </c:pt>
                <c:pt idx="12">
                  <c:v>0.69172932330827064</c:v>
                </c:pt>
                <c:pt idx="13">
                  <c:v>0.3007518796992481</c:v>
                </c:pt>
                <c:pt idx="14">
                  <c:v>0.17293233082706766</c:v>
                </c:pt>
                <c:pt idx="15">
                  <c:v>0.17293233082706766</c:v>
                </c:pt>
                <c:pt idx="16">
                  <c:v>0.19548872180451127</c:v>
                </c:pt>
                <c:pt idx="17">
                  <c:v>0.18796992481203006</c:v>
                </c:pt>
                <c:pt idx="18">
                  <c:v>0.27067669172932329</c:v>
                </c:pt>
                <c:pt idx="19">
                  <c:v>0.18796992481203006</c:v>
                </c:pt>
                <c:pt idx="20">
                  <c:v>0.21052631578947367</c:v>
                </c:pt>
                <c:pt idx="21">
                  <c:v>0.21804511278195488</c:v>
                </c:pt>
                <c:pt idx="22">
                  <c:v>0.18796992481203006</c:v>
                </c:pt>
                <c:pt idx="23">
                  <c:v>3.007518796992481E-2</c:v>
                </c:pt>
                <c:pt idx="24">
                  <c:v>0</c:v>
                </c:pt>
              </c:numCache>
            </c:numRef>
          </c:val>
          <c:extLst>
            <c:ext xmlns:c16="http://schemas.microsoft.com/office/drawing/2014/chart" uri="{C3380CC4-5D6E-409C-BE32-E72D297353CC}">
              <c16:uniqueId val="{00000000-52C5-4B7A-96A1-45E8A1ED95CF}"/>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31513071974588"/>
          <c:y val="6.4697718576817609E-2"/>
          <c:w val="0.49268486928025418"/>
          <c:h val="0.93462949510152715"/>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3.6809815950920248E-2</c:v>
                </c:pt>
                <c:pt idx="1">
                  <c:v>6.7484662576687116E-2</c:v>
                </c:pt>
                <c:pt idx="2">
                  <c:v>3.0674846625766871E-2</c:v>
                </c:pt>
                <c:pt idx="3">
                  <c:v>7.9754601226993863E-2</c:v>
                </c:pt>
                <c:pt idx="4">
                  <c:v>6.7484662576687116E-2</c:v>
                </c:pt>
                <c:pt idx="5">
                  <c:v>0.10429447852760736</c:v>
                </c:pt>
                <c:pt idx="6">
                  <c:v>0.17177914110429449</c:v>
                </c:pt>
                <c:pt idx="7">
                  <c:v>0.26993865030674846</c:v>
                </c:pt>
                <c:pt idx="8">
                  <c:v>0.43558282208588955</c:v>
                </c:pt>
                <c:pt idx="9">
                  <c:v>0.20245398773006135</c:v>
                </c:pt>
                <c:pt idx="10">
                  <c:v>7.3619631901840496E-2</c:v>
                </c:pt>
                <c:pt idx="11">
                  <c:v>7.3619631901840496E-2</c:v>
                </c:pt>
              </c:numCache>
            </c:numRef>
          </c:val>
          <c:extLst>
            <c:ext xmlns:c16="http://schemas.microsoft.com/office/drawing/2014/chart" uri="{C3380CC4-5D6E-409C-BE32-E72D297353CC}">
              <c16:uniqueId val="{00000000-5E53-4F12-BCFD-D5244B2E5A59}"/>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0.20858895705521471</c:v>
                </c:pt>
                <c:pt idx="1">
                  <c:v>0.31288343558282211</c:v>
                </c:pt>
                <c:pt idx="2">
                  <c:v>0.33128834355828218</c:v>
                </c:pt>
                <c:pt idx="3">
                  <c:v>0.42944785276073622</c:v>
                </c:pt>
                <c:pt idx="4">
                  <c:v>0.61963190184049077</c:v>
                </c:pt>
                <c:pt idx="5">
                  <c:v>0.38650306748466257</c:v>
                </c:pt>
                <c:pt idx="6">
                  <c:v>0.49693251533742333</c:v>
                </c:pt>
                <c:pt idx="7">
                  <c:v>0.55828220858895705</c:v>
                </c:pt>
                <c:pt idx="8">
                  <c:v>0.44171779141104295</c:v>
                </c:pt>
                <c:pt idx="9">
                  <c:v>0.46625766871165641</c:v>
                </c:pt>
                <c:pt idx="10">
                  <c:v>0.46012269938650308</c:v>
                </c:pt>
                <c:pt idx="11">
                  <c:v>0.44785276073619634</c:v>
                </c:pt>
              </c:numCache>
            </c:numRef>
          </c:val>
          <c:extLst>
            <c:ext xmlns:c16="http://schemas.microsoft.com/office/drawing/2014/chart" uri="{C3380CC4-5D6E-409C-BE32-E72D297353CC}">
              <c16:uniqueId val="{00000001-5E53-4F12-BCFD-D5244B2E5A59}"/>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0.49079754601226994</c:v>
                </c:pt>
                <c:pt idx="1">
                  <c:v>0.51533742331288346</c:v>
                </c:pt>
                <c:pt idx="2">
                  <c:v>0.46625766871165641</c:v>
                </c:pt>
                <c:pt idx="3">
                  <c:v>0.35582822085889571</c:v>
                </c:pt>
                <c:pt idx="4">
                  <c:v>0.2392638036809816</c:v>
                </c:pt>
                <c:pt idx="5">
                  <c:v>0.36809815950920244</c:v>
                </c:pt>
                <c:pt idx="6">
                  <c:v>0.26993865030674846</c:v>
                </c:pt>
                <c:pt idx="7">
                  <c:v>0.12269938650306748</c:v>
                </c:pt>
                <c:pt idx="8">
                  <c:v>6.7484662576687116E-2</c:v>
                </c:pt>
                <c:pt idx="9">
                  <c:v>0.25766871165644173</c:v>
                </c:pt>
                <c:pt idx="10">
                  <c:v>0.38036809815950923</c:v>
                </c:pt>
                <c:pt idx="11">
                  <c:v>0.39263803680981596</c:v>
                </c:pt>
              </c:numCache>
            </c:numRef>
          </c:val>
          <c:extLst>
            <c:ext xmlns:c16="http://schemas.microsoft.com/office/drawing/2014/chart" uri="{C3380CC4-5D6E-409C-BE32-E72D297353CC}">
              <c16:uniqueId val="{00000002-5E53-4F12-BCFD-D5244B2E5A59}"/>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0.22699386503067484</c:v>
                </c:pt>
                <c:pt idx="1">
                  <c:v>6.1349693251533742E-2</c:v>
                </c:pt>
                <c:pt idx="2">
                  <c:v>0.12883435582822086</c:v>
                </c:pt>
                <c:pt idx="3">
                  <c:v>9.202453987730061E-2</c:v>
                </c:pt>
                <c:pt idx="4">
                  <c:v>3.0674846625766871E-2</c:v>
                </c:pt>
                <c:pt idx="5">
                  <c:v>9.815950920245399E-2</c:v>
                </c:pt>
                <c:pt idx="6">
                  <c:v>1.8404907975460124E-2</c:v>
                </c:pt>
                <c:pt idx="7">
                  <c:v>6.1349693251533744E-3</c:v>
                </c:pt>
                <c:pt idx="8">
                  <c:v>6.1349693251533744E-3</c:v>
                </c:pt>
                <c:pt idx="9">
                  <c:v>3.0674846625766871E-2</c:v>
                </c:pt>
                <c:pt idx="10">
                  <c:v>4.2944785276073622E-2</c:v>
                </c:pt>
                <c:pt idx="11">
                  <c:v>4.2944785276073622E-2</c:v>
                </c:pt>
              </c:numCache>
            </c:numRef>
          </c:val>
          <c:extLst>
            <c:ext xmlns:c16="http://schemas.microsoft.com/office/drawing/2014/chart" uri="{C3380CC4-5D6E-409C-BE32-E72D297353CC}">
              <c16:uniqueId val="{00000003-5E53-4F12-BCFD-D5244B2E5A59}"/>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800" u="none" baseline="0">
          <a:latin typeface="Meiryo UI"/>
          <a:ea typeface="Meiryo UI"/>
          <a:cs typeface="Meiryo UI"/>
        </a:defRPr>
      </a:pPr>
      <a:endParaRPr lang="ja-JP"/>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集計!$A$111:$A$114</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集計!$C$111:$C$114</c:f>
              <c:numCache>
                <c:formatCode>0.0%</c:formatCode>
                <c:ptCount val="4"/>
                <c:pt idx="0">
                  <c:v>0.29447852760736198</c:v>
                </c:pt>
                <c:pt idx="1">
                  <c:v>0.17177914110429449</c:v>
                </c:pt>
                <c:pt idx="2">
                  <c:v>0.12269938650306748</c:v>
                </c:pt>
                <c:pt idx="3">
                  <c:v>3.0674846625766871E-2</c:v>
                </c:pt>
              </c:numCache>
            </c:numRef>
          </c:val>
          <c:extLst>
            <c:ext xmlns:c16="http://schemas.microsoft.com/office/drawing/2014/chart" uri="{C3380CC4-5D6E-409C-BE32-E72D297353CC}">
              <c16:uniqueId val="{00000000-FB60-42D2-8A1C-7FE84FF900FC}"/>
            </c:ext>
          </c:extLst>
        </c:ser>
        <c:dLbls>
          <c:dLblPos val="outEnd"/>
          <c:showLegendKey val="0"/>
          <c:showVal val="1"/>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0.4"/>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集計!$A$100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集計!$C$100</c:f>
              <c:numCache>
                <c:formatCode>0.0%</c:formatCode>
                <c:ptCount val="1"/>
                <c:pt idx="0">
                  <c:v>0.26993865030674846</c:v>
                </c:pt>
              </c:numCache>
            </c:numRef>
          </c:val>
          <c:extLst>
            <c:ext xmlns:c16="http://schemas.microsoft.com/office/drawing/2014/chart" uri="{C3380CC4-5D6E-409C-BE32-E72D297353CC}">
              <c16:uniqueId val="{00000000-27C9-4DFF-8B1E-A26C40CE8D39}"/>
            </c:ext>
          </c:extLst>
        </c:ser>
        <c:ser>
          <c:idx val="1"/>
          <c:order val="1"/>
          <c:tx>
            <c:strRef>
              <c:f>集計!$A$101</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集計!$C$101</c:f>
              <c:numCache>
                <c:formatCode>0.0%</c:formatCode>
                <c:ptCount val="1"/>
                <c:pt idx="0">
                  <c:v>0.31288343558282211</c:v>
                </c:pt>
              </c:numCache>
            </c:numRef>
          </c:val>
          <c:extLst>
            <c:ext xmlns:c16="http://schemas.microsoft.com/office/drawing/2014/chart" uri="{C3380CC4-5D6E-409C-BE32-E72D297353CC}">
              <c16:uniqueId val="{00000001-27C9-4DFF-8B1E-A26C40CE8D39}"/>
            </c:ext>
          </c:extLst>
        </c:ser>
        <c:ser>
          <c:idx val="2"/>
          <c:order val="2"/>
          <c:tx>
            <c:strRef>
              <c:f>集計!$A$102</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集計!$C$102</c:f>
              <c:numCache>
                <c:formatCode>0.0%</c:formatCode>
                <c:ptCount val="1"/>
                <c:pt idx="0">
                  <c:v>0.37423312883435583</c:v>
                </c:pt>
              </c:numCache>
            </c:numRef>
          </c:val>
          <c:extLst>
            <c:ext xmlns:c16="http://schemas.microsoft.com/office/drawing/2014/chart" uri="{C3380CC4-5D6E-409C-BE32-E72D297353CC}">
              <c16:uniqueId val="{00000002-27C9-4DFF-8B1E-A26C40CE8D39}"/>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758175607682444"/>
          <c:y val="0.17874999999999999"/>
          <c:w val="0.51616829092010674"/>
          <c:h val="0.79800000000000004"/>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集計!$A$120:$A$130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集計!$C$120:$C$130</c:f>
              <c:numCache>
                <c:formatCode>0%</c:formatCode>
                <c:ptCount val="11"/>
                <c:pt idx="0">
                  <c:v>1.2269938650306749E-2</c:v>
                </c:pt>
                <c:pt idx="1">
                  <c:v>9.202453987730061E-2</c:v>
                </c:pt>
                <c:pt idx="2">
                  <c:v>4.9079754601226995E-2</c:v>
                </c:pt>
                <c:pt idx="3">
                  <c:v>9.815950920245399E-2</c:v>
                </c:pt>
                <c:pt idx="4">
                  <c:v>6.7484662576687116E-2</c:v>
                </c:pt>
                <c:pt idx="5">
                  <c:v>4.2944785276073622E-2</c:v>
                </c:pt>
                <c:pt idx="6">
                  <c:v>0.33742331288343558</c:v>
                </c:pt>
                <c:pt idx="7">
                  <c:v>0.37423312883435583</c:v>
                </c:pt>
                <c:pt idx="8">
                  <c:v>0.25766871165644173</c:v>
                </c:pt>
                <c:pt idx="9">
                  <c:v>0.16564417177914109</c:v>
                </c:pt>
                <c:pt idx="10">
                  <c:v>0.39263803680981596</c:v>
                </c:pt>
              </c:numCache>
            </c:numRef>
          </c:val>
          <c:extLst>
            <c:ext xmlns:c16="http://schemas.microsoft.com/office/drawing/2014/chart" uri="{C3380CC4-5D6E-409C-BE32-E72D297353CC}">
              <c16:uniqueId val="{00000000-7C96-4CED-9E9B-1BB8DB380C6D}"/>
            </c:ext>
          </c:extLst>
        </c:ser>
        <c:dLbls>
          <c:dLblPos val="outEnd"/>
          <c:showLegendKey val="0"/>
          <c:showVal val="1"/>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c:formatCode>
                <c:ptCount val="17"/>
                <c:pt idx="0">
                  <c:v>0.3619631901840491</c:v>
                </c:pt>
                <c:pt idx="1">
                  <c:v>8.5889570552147243E-2</c:v>
                </c:pt>
                <c:pt idx="2">
                  <c:v>0.39263803680981596</c:v>
                </c:pt>
                <c:pt idx="3">
                  <c:v>0.44171779141104295</c:v>
                </c:pt>
                <c:pt idx="4">
                  <c:v>0.28834355828220859</c:v>
                </c:pt>
                <c:pt idx="5">
                  <c:v>0.12883435582822086</c:v>
                </c:pt>
                <c:pt idx="6">
                  <c:v>0.17791411042944785</c:v>
                </c:pt>
                <c:pt idx="7">
                  <c:v>0.37423312883435583</c:v>
                </c:pt>
                <c:pt idx="8">
                  <c:v>0.25766871165644173</c:v>
                </c:pt>
                <c:pt idx="9">
                  <c:v>0.16564417177914109</c:v>
                </c:pt>
                <c:pt idx="10">
                  <c:v>0.39263803680981596</c:v>
                </c:pt>
                <c:pt idx="11">
                  <c:v>0.29447852760736198</c:v>
                </c:pt>
                <c:pt idx="12">
                  <c:v>0.15337423312883436</c:v>
                </c:pt>
                <c:pt idx="13">
                  <c:v>0.21472392638036811</c:v>
                </c:pt>
                <c:pt idx="14">
                  <c:v>0.16564417177914109</c:v>
                </c:pt>
                <c:pt idx="15">
                  <c:v>0.20245398773006135</c:v>
                </c:pt>
                <c:pt idx="16">
                  <c:v>0.19018404907975461</c:v>
                </c:pt>
              </c:numCache>
            </c:numRef>
          </c:val>
          <c:extLst>
            <c:ext xmlns:c16="http://schemas.microsoft.com/office/drawing/2014/chart" uri="{C3380CC4-5D6E-409C-BE32-E72D297353CC}">
              <c16:uniqueId val="{00000000-D833-40FB-AF7D-E73C753F030C}"/>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55159174969818"/>
          <c:y val="0.17874999999999999"/>
          <c:w val="0.63519845524723295"/>
          <c:h val="0.79800000000000004"/>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'n%表'!$B$200:$B$210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'n%表'!$D$200:$D$210</c:f>
              <c:numCache>
                <c:formatCode>0.0</c:formatCode>
                <c:ptCount val="11"/>
                <c:pt idx="0">
                  <c:v>14.566929133858</c:v>
                </c:pt>
                <c:pt idx="1">
                  <c:v>29.133858267716999</c:v>
                </c:pt>
                <c:pt idx="2">
                  <c:v>31.889763779528</c:v>
                </c:pt>
                <c:pt idx="3">
                  <c:v>14.960629921260001</c:v>
                </c:pt>
                <c:pt idx="4">
                  <c:v>11.417322834646001</c:v>
                </c:pt>
                <c:pt idx="5">
                  <c:v>8.6614173228346001</c:v>
                </c:pt>
                <c:pt idx="6">
                  <c:v>23.228346456693</c:v>
                </c:pt>
                <c:pt idx="7">
                  <c:v>7.0866141732283001</c:v>
                </c:pt>
                <c:pt idx="8">
                  <c:v>7.4803149606299</c:v>
                </c:pt>
                <c:pt idx="9">
                  <c:v>4.3307086614173</c:v>
                </c:pt>
                <c:pt idx="10">
                  <c:v>11.023622047244</c:v>
                </c:pt>
              </c:numCache>
            </c:numRef>
          </c:val>
          <c:extLst>
            <c:ext xmlns:c16="http://schemas.microsoft.com/office/drawing/2014/chart" uri="{C3380CC4-5D6E-409C-BE32-E72D297353CC}">
              <c16:uniqueId val="{00000000-E118-45C0-A458-F34DC024466C}"/>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4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1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集計!$C$158</c:f>
              <c:strCache>
                <c:ptCount val="1"/>
                <c:pt idx="0">
                  <c:v>81.0%</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集計!$A$158:$A$166</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集計!$C$158:$C$166</c:f>
              <c:numCache>
                <c:formatCode>0.0%</c:formatCode>
                <c:ptCount val="9"/>
                <c:pt idx="0">
                  <c:v>0.80981595092024539</c:v>
                </c:pt>
                <c:pt idx="1">
                  <c:v>0.64417177914110424</c:v>
                </c:pt>
                <c:pt idx="2">
                  <c:v>0.71165644171779141</c:v>
                </c:pt>
                <c:pt idx="3">
                  <c:v>0.32515337423312884</c:v>
                </c:pt>
                <c:pt idx="4">
                  <c:v>0.16564417177914109</c:v>
                </c:pt>
                <c:pt idx="5">
                  <c:v>0.31288343558282211</c:v>
                </c:pt>
                <c:pt idx="6">
                  <c:v>0.15337423312883436</c:v>
                </c:pt>
                <c:pt idx="7">
                  <c:v>1.8404907975460124E-2</c:v>
                </c:pt>
                <c:pt idx="8">
                  <c:v>0</c:v>
                </c:pt>
              </c:numCache>
            </c:numRef>
          </c:val>
          <c:extLst>
            <c:ext xmlns:c16="http://schemas.microsoft.com/office/drawing/2014/chart" uri="{C3380CC4-5D6E-409C-BE32-E72D297353CC}">
              <c16:uniqueId val="{00000000-355C-4665-AF94-061647D4226E}"/>
            </c:ext>
          </c:extLst>
        </c:ser>
        <c:dLbls>
          <c:dLblPos val="outEnd"/>
          <c:showLegendKey val="0"/>
          <c:showVal val="1"/>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68214384912155"/>
          <c:y val="9.4001236858379716E-2"/>
          <c:w val="0.64531786707788275"/>
          <c:h val="0.90599876314162031"/>
        </c:manualLayout>
      </c:layout>
      <c:barChart>
        <c:barDir val="bar"/>
        <c:grouping val="percentStacked"/>
        <c:varyColors val="0"/>
        <c:ser>
          <c:idx val="0"/>
          <c:order val="0"/>
          <c:tx>
            <c:strRef>
              <c:f>集計!$C$206</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$208,集計!$C$210,集計!$C$212,集計!$C$214,集計!$C$216,集計!$C$218,集計!$C$220,集計!$C$222,集計!$C$224,集計!$C$226,集計!$C$228,集計!$C$230,集計!$C$232,集計!$C$234,集計!$C$236,集計!$C$238,集計!$C$240,集計!$C$242,集計!$C$244,集計!$C$246,集計!$C$248,集計!$C$250,集計!$C$252,集計!$C$254,集計!$C$256)</c:f>
              <c:numCache>
                <c:formatCode>0.0%</c:formatCode>
                <c:ptCount val="25"/>
                <c:pt idx="0">
                  <c:v>9.815950920245399E-2</c:v>
                </c:pt>
                <c:pt idx="1">
                  <c:v>6.1349693251533744E-3</c:v>
                </c:pt>
                <c:pt idx="2">
                  <c:v>0.32515337423312884</c:v>
                </c:pt>
                <c:pt idx="3">
                  <c:v>1.8404907975460124E-2</c:v>
                </c:pt>
                <c:pt idx="4">
                  <c:v>0.27607361963190186</c:v>
                </c:pt>
                <c:pt idx="5">
                  <c:v>7.9754601226993863E-2</c:v>
                </c:pt>
                <c:pt idx="6">
                  <c:v>2.4539877300613498E-2</c:v>
                </c:pt>
                <c:pt idx="7">
                  <c:v>2.4539877300613498E-2</c:v>
                </c:pt>
                <c:pt idx="8">
                  <c:v>8.5889570552147243E-2</c:v>
                </c:pt>
                <c:pt idx="9">
                  <c:v>0.20858895705521471</c:v>
                </c:pt>
                <c:pt idx="10">
                  <c:v>0.15337423312883436</c:v>
                </c:pt>
                <c:pt idx="11">
                  <c:v>4.2944785276073622E-2</c:v>
                </c:pt>
                <c:pt idx="12">
                  <c:v>0.2392638036809816</c:v>
                </c:pt>
                <c:pt idx="13">
                  <c:v>0.1411042944785276</c:v>
                </c:pt>
                <c:pt idx="14">
                  <c:v>0.17177914110429449</c:v>
                </c:pt>
                <c:pt idx="15">
                  <c:v>2.4539877300613498E-2</c:v>
                </c:pt>
                <c:pt idx="16">
                  <c:v>5.5214723926380369E-2</c:v>
                </c:pt>
                <c:pt idx="17">
                  <c:v>0.26993865030674846</c:v>
                </c:pt>
                <c:pt idx="18">
                  <c:v>0.13496932515337423</c:v>
                </c:pt>
                <c:pt idx="19">
                  <c:v>0.11042944785276074</c:v>
                </c:pt>
                <c:pt idx="20">
                  <c:v>0.68711656441717794</c:v>
                </c:pt>
                <c:pt idx="21">
                  <c:v>0.15950920245398773</c:v>
                </c:pt>
                <c:pt idx="22">
                  <c:v>7.3619631901840496E-2</c:v>
                </c:pt>
                <c:pt idx="23">
                  <c:v>5.5214723926380369E-2</c:v>
                </c:pt>
                <c:pt idx="24">
                  <c:v>0.22699386503067484</c:v>
                </c:pt>
              </c:numCache>
            </c:numRef>
          </c:val>
          <c:extLst>
            <c:ext xmlns:c16="http://schemas.microsoft.com/office/drawing/2014/chart" uri="{C3380CC4-5D6E-409C-BE32-E72D297353CC}">
              <c16:uniqueId val="{00000000-2AE8-44A4-815B-1ABB2F99E1CD}"/>
            </c:ext>
          </c:extLst>
        </c:ser>
        <c:ser>
          <c:idx val="1"/>
          <c:order val="1"/>
          <c:tx>
            <c:strRef>
              <c:f>集計!$D$206</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$208,集計!$D$210,集計!$D$212,集計!$D$214,集計!$D$216,集計!$D$218,集計!$D$220,集計!$D$222,集計!$D$224,集計!$D$226,集計!$D$228,集計!$D$230,集計!$D$232,集計!$D$234,集計!$D$236,集計!$D$238,集計!$D$240,集計!$D$242,集計!$D$244,集計!$D$246,集計!$D$248,集計!$D$250,集計!$D$252,集計!$D$254,集計!$D$256)</c:f>
              <c:numCache>
                <c:formatCode>0.0%</c:formatCode>
                <c:ptCount val="25"/>
                <c:pt idx="0">
                  <c:v>0.30674846625766872</c:v>
                </c:pt>
                <c:pt idx="1">
                  <c:v>5.5214723926380369E-2</c:v>
                </c:pt>
                <c:pt idx="2">
                  <c:v>0.20245398773006135</c:v>
                </c:pt>
                <c:pt idx="3">
                  <c:v>7.3619631901840496E-2</c:v>
                </c:pt>
                <c:pt idx="4">
                  <c:v>0.14723926380368099</c:v>
                </c:pt>
                <c:pt idx="5">
                  <c:v>0.12883435582822086</c:v>
                </c:pt>
                <c:pt idx="6">
                  <c:v>5.5214723926380369E-2</c:v>
                </c:pt>
                <c:pt idx="7">
                  <c:v>6.1349693251533742E-2</c:v>
                </c:pt>
                <c:pt idx="8">
                  <c:v>0.21472392638036811</c:v>
                </c:pt>
                <c:pt idx="9">
                  <c:v>0.31901840490797545</c:v>
                </c:pt>
                <c:pt idx="10">
                  <c:v>0.22085889570552147</c:v>
                </c:pt>
                <c:pt idx="11">
                  <c:v>0.24539877300613497</c:v>
                </c:pt>
                <c:pt idx="12">
                  <c:v>0.27607361963190186</c:v>
                </c:pt>
                <c:pt idx="13">
                  <c:v>0.30674846625766872</c:v>
                </c:pt>
                <c:pt idx="14">
                  <c:v>0.31901840490797545</c:v>
                </c:pt>
                <c:pt idx="15">
                  <c:v>9.202453987730061E-2</c:v>
                </c:pt>
                <c:pt idx="16">
                  <c:v>0.13496932515337423</c:v>
                </c:pt>
                <c:pt idx="17">
                  <c:v>0.3987730061349693</c:v>
                </c:pt>
                <c:pt idx="18">
                  <c:v>0.2822085889570552</c:v>
                </c:pt>
                <c:pt idx="19">
                  <c:v>0.21472392638036811</c:v>
                </c:pt>
                <c:pt idx="20">
                  <c:v>0.18404907975460122</c:v>
                </c:pt>
                <c:pt idx="21">
                  <c:v>0.24539877300613497</c:v>
                </c:pt>
                <c:pt idx="22">
                  <c:v>0.19018404907975461</c:v>
                </c:pt>
                <c:pt idx="23">
                  <c:v>0.14723926380368099</c:v>
                </c:pt>
                <c:pt idx="24">
                  <c:v>0.34969325153374231</c:v>
                </c:pt>
              </c:numCache>
            </c:numRef>
          </c:val>
          <c:extLst>
            <c:ext xmlns:c16="http://schemas.microsoft.com/office/drawing/2014/chart" uri="{C3380CC4-5D6E-409C-BE32-E72D297353CC}">
              <c16:uniqueId val="{00000001-2AE8-44A4-815B-1ABB2F99E1CD}"/>
            </c:ext>
          </c:extLst>
        </c:ser>
        <c:ser>
          <c:idx val="2"/>
          <c:order val="2"/>
          <c:tx>
            <c:strRef>
              <c:f>集計!$E$206</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$208,集計!$E$210,集計!$E$212,集計!$E$214,集計!$E$216,集計!$E$218,集計!$E$220,集計!$E$222,集計!$E$224,集計!$E$226,集計!$E$228,集計!$E$230,集計!$E$232,集計!$E$234,集計!$E$236,集計!$E$238,集計!$E$240,集計!$E$242,集計!$E$244,集計!$E$246,集計!$E$248,集計!$E$250,集計!$E$252,集計!$E$254,集計!$E$256)</c:f>
              <c:numCache>
                <c:formatCode>0.0%</c:formatCode>
                <c:ptCount val="25"/>
                <c:pt idx="0">
                  <c:v>0.34969325153374231</c:v>
                </c:pt>
                <c:pt idx="1">
                  <c:v>0.30061349693251532</c:v>
                </c:pt>
                <c:pt idx="2">
                  <c:v>0.22085889570552147</c:v>
                </c:pt>
                <c:pt idx="3">
                  <c:v>0.30674846625766872</c:v>
                </c:pt>
                <c:pt idx="4">
                  <c:v>0.22085889570552147</c:v>
                </c:pt>
                <c:pt idx="5">
                  <c:v>0.25766871165644173</c:v>
                </c:pt>
                <c:pt idx="6">
                  <c:v>6.1349693251533742E-2</c:v>
                </c:pt>
                <c:pt idx="7">
                  <c:v>0.14723926380368099</c:v>
                </c:pt>
                <c:pt idx="8">
                  <c:v>0.44171779141104295</c:v>
                </c:pt>
                <c:pt idx="9">
                  <c:v>0.30061349693251532</c:v>
                </c:pt>
                <c:pt idx="10">
                  <c:v>0.28834355828220859</c:v>
                </c:pt>
                <c:pt idx="11">
                  <c:v>0.5214723926380368</c:v>
                </c:pt>
                <c:pt idx="12">
                  <c:v>0.29447852760736198</c:v>
                </c:pt>
                <c:pt idx="13">
                  <c:v>0.38650306748466257</c:v>
                </c:pt>
                <c:pt idx="14">
                  <c:v>0.33742331288343558</c:v>
                </c:pt>
                <c:pt idx="15">
                  <c:v>0.21472392638036811</c:v>
                </c:pt>
                <c:pt idx="16">
                  <c:v>0.38650306748466257</c:v>
                </c:pt>
                <c:pt idx="17">
                  <c:v>0.17177914110429449</c:v>
                </c:pt>
                <c:pt idx="18">
                  <c:v>0.30674846625766872</c:v>
                </c:pt>
                <c:pt idx="19">
                  <c:v>0.31288343558282211</c:v>
                </c:pt>
                <c:pt idx="20">
                  <c:v>3.6809815950920248E-2</c:v>
                </c:pt>
                <c:pt idx="21">
                  <c:v>0.2822085889570552</c:v>
                </c:pt>
                <c:pt idx="22">
                  <c:v>0.40490797546012269</c:v>
                </c:pt>
                <c:pt idx="23">
                  <c:v>0.27607361963190186</c:v>
                </c:pt>
                <c:pt idx="24">
                  <c:v>0.27607361963190186</c:v>
                </c:pt>
              </c:numCache>
            </c:numRef>
          </c:val>
          <c:extLst>
            <c:ext xmlns:c16="http://schemas.microsoft.com/office/drawing/2014/chart" uri="{C3380CC4-5D6E-409C-BE32-E72D297353CC}">
              <c16:uniqueId val="{00000002-2AE8-44A4-815B-1ABB2F99E1CD}"/>
            </c:ext>
          </c:extLst>
        </c:ser>
        <c:ser>
          <c:idx val="3"/>
          <c:order val="3"/>
          <c:tx>
            <c:strRef>
              <c:f>集計!$F$206</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$208,集計!$F$210,集計!$F$212,集計!$F$214,集計!$F$216,集計!$F$218,集計!$F$220,集計!$F$222,集計!$F$224,集計!$F$226,集計!$F$228,集計!$F$230,集計!$F$232,集計!$F$234,集計!$F$236,集計!$F$238,集計!$F$240,集計!$F$242,集計!$F$244,集計!$F$246,集計!$F$248,集計!$F$250,集計!$F$252,集計!$F$254,集計!$F$256)</c:f>
              <c:numCache>
                <c:formatCode>0.0%</c:formatCode>
                <c:ptCount val="25"/>
                <c:pt idx="0">
                  <c:v>0.16564417177914109</c:v>
                </c:pt>
                <c:pt idx="1">
                  <c:v>0.55828220858895705</c:v>
                </c:pt>
                <c:pt idx="2">
                  <c:v>0.16564417177914109</c:v>
                </c:pt>
                <c:pt idx="3">
                  <c:v>0.5214723926380368</c:v>
                </c:pt>
                <c:pt idx="4">
                  <c:v>0.27607361963190186</c:v>
                </c:pt>
                <c:pt idx="5">
                  <c:v>0.44785276073619634</c:v>
                </c:pt>
                <c:pt idx="6">
                  <c:v>0.77300613496932513</c:v>
                </c:pt>
                <c:pt idx="7">
                  <c:v>0.68098159509202449</c:v>
                </c:pt>
                <c:pt idx="8">
                  <c:v>0.17791411042944785</c:v>
                </c:pt>
                <c:pt idx="9">
                  <c:v>9.202453987730061E-2</c:v>
                </c:pt>
                <c:pt idx="10">
                  <c:v>0.25153374233128833</c:v>
                </c:pt>
                <c:pt idx="11">
                  <c:v>0.11042944785276074</c:v>
                </c:pt>
                <c:pt idx="12">
                  <c:v>0.10429447852760736</c:v>
                </c:pt>
                <c:pt idx="13">
                  <c:v>7.9754601226993863E-2</c:v>
                </c:pt>
                <c:pt idx="14">
                  <c:v>7.9754601226993863E-2</c:v>
                </c:pt>
                <c:pt idx="15">
                  <c:v>0.58895705521472397</c:v>
                </c:pt>
                <c:pt idx="16">
                  <c:v>0.34355828220858897</c:v>
                </c:pt>
                <c:pt idx="17">
                  <c:v>7.3619631901840496E-2</c:v>
                </c:pt>
                <c:pt idx="18">
                  <c:v>0.19018404907975461</c:v>
                </c:pt>
                <c:pt idx="19">
                  <c:v>0.2822085889570552</c:v>
                </c:pt>
                <c:pt idx="20">
                  <c:v>6.1349693251533744E-3</c:v>
                </c:pt>
                <c:pt idx="21">
                  <c:v>0.23312883435582821</c:v>
                </c:pt>
                <c:pt idx="22">
                  <c:v>0.25153374233128833</c:v>
                </c:pt>
                <c:pt idx="23">
                  <c:v>0.43558282208588955</c:v>
                </c:pt>
                <c:pt idx="24">
                  <c:v>6.7484662576687116E-2</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0.52</c:v>
                </c:pt>
                <c:pt idx="1">
                  <c:v>0.14000000000000001</c:v>
                </c:pt>
                <c:pt idx="2">
                  <c:v>0.48</c:v>
                </c:pt>
                <c:pt idx="3">
                  <c:v>0.26</c:v>
                </c:pt>
                <c:pt idx="4">
                  <c:v>0.44</c:v>
                </c:pt>
                <c:pt idx="5">
                  <c:v>0.16</c:v>
                </c:pt>
                <c:pt idx="6">
                  <c:v>0.12</c:v>
                </c:pt>
                <c:pt idx="7">
                  <c:v>0.2</c:v>
                </c:pt>
                <c:pt idx="8">
                  <c:v>0.2</c:v>
                </c:pt>
                <c:pt idx="9">
                  <c:v>0.24</c:v>
                </c:pt>
                <c:pt idx="10">
                  <c:v>0.28000000000000003</c:v>
                </c:pt>
                <c:pt idx="11">
                  <c:v>0.26</c:v>
                </c:pt>
                <c:pt idx="12">
                  <c:v>0.66</c:v>
                </c:pt>
                <c:pt idx="13">
                  <c:v>0.42</c:v>
                </c:pt>
                <c:pt idx="14">
                  <c:v>0.22</c:v>
                </c:pt>
                <c:pt idx="15">
                  <c:v>0.12</c:v>
                </c:pt>
                <c:pt idx="16">
                  <c:v>0.12</c:v>
                </c:pt>
                <c:pt idx="17">
                  <c:v>0.18</c:v>
                </c:pt>
                <c:pt idx="18">
                  <c:v>0.28000000000000003</c:v>
                </c:pt>
                <c:pt idx="19">
                  <c:v>0.14000000000000001</c:v>
                </c:pt>
                <c:pt idx="20">
                  <c:v>0.2</c:v>
                </c:pt>
                <c:pt idx="21">
                  <c:v>0.14000000000000001</c:v>
                </c:pt>
                <c:pt idx="22">
                  <c:v>0.26</c:v>
                </c:pt>
                <c:pt idx="23">
                  <c:v>0.02</c:v>
                </c:pt>
                <c:pt idx="24">
                  <c:v>0</c:v>
                </c:pt>
              </c:numCache>
            </c:numRef>
          </c:val>
          <c:extLst>
            <c:ext xmlns:c16="http://schemas.microsoft.com/office/drawing/2014/chart" uri="{C3380CC4-5D6E-409C-BE32-E72D297353CC}">
              <c16:uniqueId val="{00000000-001B-424E-9A95-74DB495089A2}"/>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7.1737786023500311E-2"/>
          <c:w val="0.49068511129344566"/>
          <c:h val="0.92826221397649966"/>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0.02</c:v>
                </c:pt>
                <c:pt idx="1">
                  <c:v>0.02</c:v>
                </c:pt>
                <c:pt idx="2">
                  <c:v>0.14000000000000001</c:v>
                </c:pt>
                <c:pt idx="3">
                  <c:v>0.12</c:v>
                </c:pt>
                <c:pt idx="4">
                  <c:v>0.2</c:v>
                </c:pt>
                <c:pt idx="5">
                  <c:v>0.1</c:v>
                </c:pt>
                <c:pt idx="6">
                  <c:v>0.26</c:v>
                </c:pt>
                <c:pt idx="7">
                  <c:v>0.36</c:v>
                </c:pt>
                <c:pt idx="8">
                  <c:v>0.48</c:v>
                </c:pt>
                <c:pt idx="9">
                  <c:v>0.24</c:v>
                </c:pt>
                <c:pt idx="10">
                  <c:v>0.04</c:v>
                </c:pt>
                <c:pt idx="11">
                  <c:v>0.04</c:v>
                </c:pt>
              </c:numCache>
            </c:numRef>
          </c:val>
          <c:extLst>
            <c:ext xmlns:c16="http://schemas.microsoft.com/office/drawing/2014/chart" uri="{C3380CC4-5D6E-409C-BE32-E72D297353CC}">
              <c16:uniqueId val="{00000000-7593-48FB-A545-6530B46A627F}"/>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0.14000000000000001</c:v>
                </c:pt>
                <c:pt idx="1">
                  <c:v>0.42</c:v>
                </c:pt>
                <c:pt idx="2">
                  <c:v>0.36</c:v>
                </c:pt>
                <c:pt idx="3">
                  <c:v>0.38</c:v>
                </c:pt>
                <c:pt idx="4">
                  <c:v>0.57999999999999996</c:v>
                </c:pt>
                <c:pt idx="5">
                  <c:v>0.4</c:v>
                </c:pt>
                <c:pt idx="6">
                  <c:v>0.52</c:v>
                </c:pt>
                <c:pt idx="7">
                  <c:v>0.56000000000000005</c:v>
                </c:pt>
                <c:pt idx="8">
                  <c:v>0.34</c:v>
                </c:pt>
                <c:pt idx="9">
                  <c:v>0.32</c:v>
                </c:pt>
                <c:pt idx="10">
                  <c:v>0.38</c:v>
                </c:pt>
                <c:pt idx="11">
                  <c:v>0.46</c:v>
                </c:pt>
              </c:numCache>
            </c:numRef>
          </c:val>
          <c:extLst>
            <c:ext xmlns:c16="http://schemas.microsoft.com/office/drawing/2014/chart" uri="{C3380CC4-5D6E-409C-BE32-E72D297353CC}">
              <c16:uniqueId val="{00000001-7593-48FB-A545-6530B46A627F}"/>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0.66</c:v>
                </c:pt>
                <c:pt idx="1">
                  <c:v>0.48</c:v>
                </c:pt>
                <c:pt idx="2">
                  <c:v>0.38</c:v>
                </c:pt>
                <c:pt idx="3">
                  <c:v>0.36</c:v>
                </c:pt>
                <c:pt idx="4">
                  <c:v>0.2</c:v>
                </c:pt>
                <c:pt idx="5">
                  <c:v>0.44</c:v>
                </c:pt>
                <c:pt idx="6">
                  <c:v>0.14000000000000001</c:v>
                </c:pt>
                <c:pt idx="7">
                  <c:v>0.06</c:v>
                </c:pt>
                <c:pt idx="8">
                  <c:v>0.14000000000000001</c:v>
                </c:pt>
                <c:pt idx="9">
                  <c:v>0.38</c:v>
                </c:pt>
                <c:pt idx="10">
                  <c:v>0.46</c:v>
                </c:pt>
                <c:pt idx="11">
                  <c:v>0.38</c:v>
                </c:pt>
              </c:numCache>
            </c:numRef>
          </c:val>
          <c:extLst>
            <c:ext xmlns:c16="http://schemas.microsoft.com/office/drawing/2014/chart" uri="{C3380CC4-5D6E-409C-BE32-E72D297353CC}">
              <c16:uniqueId val="{00000002-7593-48FB-A545-6530B46A627F}"/>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0.18</c:v>
                </c:pt>
                <c:pt idx="1">
                  <c:v>0.08</c:v>
                </c:pt>
                <c:pt idx="2">
                  <c:v>0.12</c:v>
                </c:pt>
                <c:pt idx="3">
                  <c:v>0.14000000000000001</c:v>
                </c:pt>
                <c:pt idx="4">
                  <c:v>0.02</c:v>
                </c:pt>
                <c:pt idx="5">
                  <c:v>0.06</c:v>
                </c:pt>
                <c:pt idx="6">
                  <c:v>0.08</c:v>
                </c:pt>
                <c:pt idx="7">
                  <c:v>0.02</c:v>
                </c:pt>
                <c:pt idx="8">
                  <c:v>0.04</c:v>
                </c:pt>
                <c:pt idx="9">
                  <c:v>0.06</c:v>
                </c:pt>
                <c:pt idx="10">
                  <c:v>0.12</c:v>
                </c:pt>
                <c:pt idx="11">
                  <c:v>0.12</c:v>
                </c:pt>
              </c:numCache>
            </c:numRef>
          </c:val>
          <c:extLst>
            <c:ext xmlns:c16="http://schemas.microsoft.com/office/drawing/2014/chart" uri="{C3380CC4-5D6E-409C-BE32-E72D297353CC}">
              <c16:uniqueId val="{00000003-7593-48FB-A545-6530B46A627F}"/>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399970977711764"/>
          <c:y val="0.17874999999999999"/>
          <c:w val="0.49975033721981343"/>
          <c:h val="0.79800000000000004"/>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集計!$A$91:$A$101</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集計!$C$91:$C$101</c:f>
              <c:numCache>
                <c:formatCode>0%</c:formatCode>
                <c:ptCount val="11"/>
                <c:pt idx="0">
                  <c:v>0</c:v>
                </c:pt>
                <c:pt idx="1">
                  <c:v>0.12</c:v>
                </c:pt>
                <c:pt idx="2">
                  <c:v>0.08</c:v>
                </c:pt>
                <c:pt idx="3">
                  <c:v>0.24</c:v>
                </c:pt>
                <c:pt idx="4">
                  <c:v>0.08</c:v>
                </c:pt>
                <c:pt idx="5">
                  <c:v>0.14000000000000001</c:v>
                </c:pt>
                <c:pt idx="6">
                  <c:v>0.5</c:v>
                </c:pt>
                <c:pt idx="7">
                  <c:v>0.04</c:v>
                </c:pt>
                <c:pt idx="8">
                  <c:v>0.04</c:v>
                </c:pt>
                <c:pt idx="9">
                  <c:v>0.04</c:v>
                </c:pt>
                <c:pt idx="10">
                  <c:v>0.04</c:v>
                </c:pt>
              </c:numCache>
            </c:numRef>
          </c:val>
          <c:extLst>
            <c:ext xmlns:c16="http://schemas.microsoft.com/office/drawing/2014/chart" uri="{C3380CC4-5D6E-409C-BE32-E72D297353CC}">
              <c16:uniqueId val="{00000000-4187-4F46-8858-D35F4D900D84}"/>
            </c:ext>
          </c:extLst>
        </c:ser>
        <c:dLbls>
          <c:dLblPos val="outEnd"/>
          <c:showLegendKey val="0"/>
          <c:showVal val="1"/>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集計!$A$82:$A$85</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集計!$C$82:$C$85</c:f>
              <c:numCache>
                <c:formatCode>0.0%</c:formatCode>
                <c:ptCount val="4"/>
                <c:pt idx="0">
                  <c:v>0.44</c:v>
                </c:pt>
                <c:pt idx="1">
                  <c:v>0.26</c:v>
                </c:pt>
                <c:pt idx="2">
                  <c:v>0.28000000000000003</c:v>
                </c:pt>
                <c:pt idx="3">
                  <c:v>0.04</c:v>
                </c:pt>
              </c:numCache>
            </c:numRef>
          </c:val>
          <c:extLst>
            <c:ext xmlns:c16="http://schemas.microsoft.com/office/drawing/2014/chart" uri="{C3380CC4-5D6E-409C-BE32-E72D297353CC}">
              <c16:uniqueId val="{00000000-7814-43EE-8B35-201438DCDF2C}"/>
            </c:ext>
          </c:extLst>
        </c:ser>
        <c:dLbls>
          <c:dLblPos val="outEnd"/>
          <c:showLegendKey val="0"/>
          <c:showVal val="1"/>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集計!$A$71</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集計!$C$71</c:f>
              <c:numCache>
                <c:formatCode>0.0%</c:formatCode>
                <c:ptCount val="1"/>
                <c:pt idx="0">
                  <c:v>0.52</c:v>
                </c:pt>
              </c:numCache>
            </c:numRef>
          </c:val>
          <c:extLst>
            <c:ext xmlns:c16="http://schemas.microsoft.com/office/drawing/2014/chart" uri="{C3380CC4-5D6E-409C-BE32-E72D297353CC}">
              <c16:uniqueId val="{00000000-79BC-4EC0-99B6-6004402FDECB}"/>
            </c:ext>
          </c:extLst>
        </c:ser>
        <c:ser>
          <c:idx val="1"/>
          <c:order val="1"/>
          <c:tx>
            <c:strRef>
              <c:f>集計!$A$72</c:f>
              <c:strCache>
                <c:ptCount val="1"/>
                <c:pt idx="0">
                  <c:v>SDGsという言葉は聞いたことがあった、又はロゴを見たことがあった</c:v>
                </c:pt>
              </c:strCache>
            </c:strRef>
          </c:tx>
          <c:spPr>
            <a:solidFill>
              <a:schemeClr val="accent5"/>
            </a:solidFill>
            <a:ln>
              <a:noFill/>
            </a:ln>
            <a:effectLst/>
          </c:spPr>
          <c:invertIfNegative val="0"/>
          <c:dLbls>
            <c:dLbl>
              <c:idx val="0"/>
              <c:layout>
                <c:manualLayout>
                  <c:x val="-1.3382402141184342E-2"/>
                  <c:y val="-1.21920312115999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E7-421C-9095-4481A7E8D23B}"/>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集計!$C$72</c:f>
              <c:numCache>
                <c:formatCode>0.0%</c:formatCode>
                <c:ptCount val="1"/>
                <c:pt idx="0">
                  <c:v>0.16</c:v>
                </c:pt>
              </c:numCache>
            </c:numRef>
          </c:val>
          <c:extLst>
            <c:ext xmlns:c16="http://schemas.microsoft.com/office/drawing/2014/chart" uri="{C3380CC4-5D6E-409C-BE32-E72D297353CC}">
              <c16:uniqueId val="{00000001-79BC-4EC0-99B6-6004402FDECB}"/>
            </c:ext>
          </c:extLst>
        </c:ser>
        <c:ser>
          <c:idx val="2"/>
          <c:order val="2"/>
          <c:tx>
            <c:strRef>
              <c:f>集計!$A$73</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集計!$C$73</c:f>
              <c:numCache>
                <c:formatCode>0.0%</c:formatCode>
                <c:ptCount val="1"/>
                <c:pt idx="0">
                  <c:v>0.32</c:v>
                </c:pt>
              </c:numCache>
            </c:numRef>
          </c:val>
          <c:extLst>
            <c:ext xmlns:c16="http://schemas.microsoft.com/office/drawing/2014/chart" uri="{C3380CC4-5D6E-409C-BE32-E72D297353CC}">
              <c16:uniqueId val="{00000002-79BC-4EC0-99B6-6004402FDECB}"/>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集計!$B$107:$B$123</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集計!$D$107:$D$123</c:f>
              <c:numCache>
                <c:formatCode>0%</c:formatCode>
                <c:ptCount val="17"/>
                <c:pt idx="0">
                  <c:v>0.6</c:v>
                </c:pt>
                <c:pt idx="1">
                  <c:v>0.22</c:v>
                </c:pt>
                <c:pt idx="2">
                  <c:v>0.6</c:v>
                </c:pt>
                <c:pt idx="3">
                  <c:v>0.48</c:v>
                </c:pt>
                <c:pt idx="4">
                  <c:v>0.46</c:v>
                </c:pt>
                <c:pt idx="5">
                  <c:v>0.26</c:v>
                </c:pt>
                <c:pt idx="6">
                  <c:v>0.34</c:v>
                </c:pt>
                <c:pt idx="7">
                  <c:v>0.54</c:v>
                </c:pt>
                <c:pt idx="8">
                  <c:v>0.26</c:v>
                </c:pt>
                <c:pt idx="9">
                  <c:v>0.3</c:v>
                </c:pt>
                <c:pt idx="10">
                  <c:v>0.8</c:v>
                </c:pt>
                <c:pt idx="11">
                  <c:v>0.38</c:v>
                </c:pt>
                <c:pt idx="12">
                  <c:v>0.26</c:v>
                </c:pt>
                <c:pt idx="13">
                  <c:v>0.4</c:v>
                </c:pt>
                <c:pt idx="14">
                  <c:v>0.34</c:v>
                </c:pt>
                <c:pt idx="15">
                  <c:v>0.36</c:v>
                </c:pt>
                <c:pt idx="16">
                  <c:v>0.38</c:v>
                </c:pt>
              </c:numCache>
            </c:numRef>
          </c:val>
          <c:extLst>
            <c:ext xmlns:c16="http://schemas.microsoft.com/office/drawing/2014/chart" uri="{C3380CC4-5D6E-409C-BE32-E72D297353CC}">
              <c16:uniqueId val="{00000000-ABF9-4855-A2E5-9521C2BD6C64}"/>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2956241307002431"/>
          <c:w val="0.64084125751920007"/>
          <c:h val="0.77043734579273382"/>
        </c:manualLayout>
      </c:layout>
      <c:barChart>
        <c:barDir val="bar"/>
        <c:grouping val="clustered"/>
        <c:varyColors val="0"/>
        <c:ser>
          <c:idx val="0"/>
          <c:order val="0"/>
          <c:tx>
            <c:strRef>
              <c:f>集計!$C$129</c:f>
              <c:strCache>
                <c:ptCount val="1"/>
                <c:pt idx="0">
                  <c:v>94.0%</c:v>
                </c:pt>
              </c:strCache>
            </c:strRef>
          </c:tx>
          <c:spPr>
            <a:solidFill>
              <a:srgbClr val="2044A2"/>
            </a:solidFill>
          </c:spPr>
          <c:invertIfNegative val="0"/>
          <c:cat>
            <c:strRef>
              <c:f>集計!$A$129:$A$137</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集計!$C$129:$C$137</c:f>
              <c:numCache>
                <c:formatCode>0.0%</c:formatCode>
                <c:ptCount val="9"/>
                <c:pt idx="0">
                  <c:v>0.94</c:v>
                </c:pt>
                <c:pt idx="1">
                  <c:v>0.8</c:v>
                </c:pt>
                <c:pt idx="2">
                  <c:v>0.78</c:v>
                </c:pt>
                <c:pt idx="3">
                  <c:v>0.38</c:v>
                </c:pt>
                <c:pt idx="4">
                  <c:v>0.38</c:v>
                </c:pt>
                <c:pt idx="5">
                  <c:v>0.52</c:v>
                </c:pt>
                <c:pt idx="6">
                  <c:v>0.34</c:v>
                </c:pt>
                <c:pt idx="7">
                  <c:v>0.04</c:v>
                </c:pt>
                <c:pt idx="8">
                  <c:v>0</c:v>
                </c:pt>
              </c:numCache>
            </c:numRef>
          </c:val>
          <c:extLst>
            <c:ext xmlns:c16="http://schemas.microsoft.com/office/drawing/2014/chart" uri="{C3380CC4-5D6E-409C-BE32-E72D297353CC}">
              <c16:uniqueId val="{00000000-7428-4E12-B333-2EC2DFA53104}"/>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95638900029956"/>
          <c:y val="9.4001236858379716E-2"/>
          <c:w val="0.65504357474087493"/>
          <c:h val="0.90599876314162031"/>
        </c:manualLayout>
      </c:layout>
      <c:barChart>
        <c:barDir val="bar"/>
        <c:grouping val="percentStacked"/>
        <c:varyColors val="0"/>
        <c:ser>
          <c:idx val="0"/>
          <c:order val="0"/>
          <c:tx>
            <c:strRef>
              <c:f>集計!$C$177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$179,集計!$C$181,集計!$C$183,集計!$C$185,集計!$C$187,集計!$C$189,集計!$C$191,集計!$C$193,集計!$C$195,集計!$C$197,集計!$C$199,集計!$C$201,集計!$C$203,集計!$C$205,集計!$C$207,集計!$C$209,集計!$C$211,集計!$C$213,集計!$C$215,集計!$C$217,集計!$C$219,集計!$C$221,集計!$C$223,集計!$C$225,集計!$C$227)</c:f>
              <c:numCache>
                <c:formatCode>0.0%</c:formatCode>
                <c:ptCount val="25"/>
                <c:pt idx="0">
                  <c:v>0.06</c:v>
                </c:pt>
                <c:pt idx="1">
                  <c:v>0.02</c:v>
                </c:pt>
                <c:pt idx="2">
                  <c:v>0.52</c:v>
                </c:pt>
                <c:pt idx="3">
                  <c:v>0.04</c:v>
                </c:pt>
                <c:pt idx="4">
                  <c:v>0.14000000000000001</c:v>
                </c:pt>
                <c:pt idx="5">
                  <c:v>0.06</c:v>
                </c:pt>
                <c:pt idx="6">
                  <c:v>0</c:v>
                </c:pt>
                <c:pt idx="7">
                  <c:v>0.02</c:v>
                </c:pt>
                <c:pt idx="8">
                  <c:v>0.06</c:v>
                </c:pt>
                <c:pt idx="9">
                  <c:v>0.16</c:v>
                </c:pt>
                <c:pt idx="10">
                  <c:v>0.08</c:v>
                </c:pt>
                <c:pt idx="11">
                  <c:v>0.04</c:v>
                </c:pt>
                <c:pt idx="12">
                  <c:v>0.24</c:v>
                </c:pt>
                <c:pt idx="13">
                  <c:v>0.1</c:v>
                </c:pt>
                <c:pt idx="14">
                  <c:v>0.12</c:v>
                </c:pt>
                <c:pt idx="15">
                  <c:v>0</c:v>
                </c:pt>
                <c:pt idx="16">
                  <c:v>0.04</c:v>
                </c:pt>
                <c:pt idx="17">
                  <c:v>0.34</c:v>
                </c:pt>
                <c:pt idx="18">
                  <c:v>0.12</c:v>
                </c:pt>
                <c:pt idx="19">
                  <c:v>0.22</c:v>
                </c:pt>
                <c:pt idx="20">
                  <c:v>0.8</c:v>
                </c:pt>
                <c:pt idx="21">
                  <c:v>0.22</c:v>
                </c:pt>
                <c:pt idx="22">
                  <c:v>0.24</c:v>
                </c:pt>
                <c:pt idx="23">
                  <c:v>0.08</c:v>
                </c:pt>
                <c:pt idx="24">
                  <c:v>0.44</c:v>
                </c:pt>
              </c:numCache>
            </c:numRef>
          </c:val>
          <c:extLst>
            <c:ext xmlns:c16="http://schemas.microsoft.com/office/drawing/2014/chart" uri="{C3380CC4-5D6E-409C-BE32-E72D297353CC}">
              <c16:uniqueId val="{00000000-2AE8-44A4-815B-1ABB2F99E1CD}"/>
            </c:ext>
          </c:extLst>
        </c:ser>
        <c:ser>
          <c:idx val="1"/>
          <c:order val="1"/>
          <c:tx>
            <c:strRef>
              <c:f>集計!$D$177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$179,集計!$D$181,集計!$D$183,集計!$D$185,集計!$D$187,集計!$D$189,集計!$D$191,集計!$D$193,集計!$D$195,集計!$D$197,集計!$D$199,集計!$D$201,集計!$D$203,集計!$D$205,集計!$D$207,集計!$D$209,集計!$D$211,集計!$D$213,集計!$D$215,集計!$D$217,集計!$D$219,集計!$D$221,集計!$D$223,集計!$D$225,集計!$D$227)</c:f>
              <c:numCache>
                <c:formatCode>0.0%</c:formatCode>
                <c:ptCount val="25"/>
                <c:pt idx="0">
                  <c:v>0.38</c:v>
                </c:pt>
                <c:pt idx="1">
                  <c:v>0.08</c:v>
                </c:pt>
                <c:pt idx="2">
                  <c:v>0.16</c:v>
                </c:pt>
                <c:pt idx="3">
                  <c:v>0.12</c:v>
                </c:pt>
                <c:pt idx="4">
                  <c:v>0.22</c:v>
                </c:pt>
                <c:pt idx="5">
                  <c:v>0.12</c:v>
                </c:pt>
                <c:pt idx="6">
                  <c:v>0.1</c:v>
                </c:pt>
                <c:pt idx="7">
                  <c:v>0.16</c:v>
                </c:pt>
                <c:pt idx="8">
                  <c:v>0.26</c:v>
                </c:pt>
                <c:pt idx="9">
                  <c:v>0.36</c:v>
                </c:pt>
                <c:pt idx="10">
                  <c:v>0.28000000000000003</c:v>
                </c:pt>
                <c:pt idx="11">
                  <c:v>0.34</c:v>
                </c:pt>
                <c:pt idx="12">
                  <c:v>0.42</c:v>
                </c:pt>
                <c:pt idx="13">
                  <c:v>0.57999999999999996</c:v>
                </c:pt>
                <c:pt idx="14">
                  <c:v>0.42</c:v>
                </c:pt>
                <c:pt idx="15">
                  <c:v>0.08</c:v>
                </c:pt>
                <c:pt idx="16">
                  <c:v>0.16</c:v>
                </c:pt>
                <c:pt idx="17">
                  <c:v>0.4</c:v>
                </c:pt>
                <c:pt idx="18">
                  <c:v>0.36</c:v>
                </c:pt>
                <c:pt idx="19">
                  <c:v>0.36</c:v>
                </c:pt>
                <c:pt idx="20">
                  <c:v>0.16</c:v>
                </c:pt>
                <c:pt idx="21">
                  <c:v>0.3</c:v>
                </c:pt>
                <c:pt idx="22">
                  <c:v>0.28000000000000003</c:v>
                </c:pt>
                <c:pt idx="23">
                  <c:v>0.2</c:v>
                </c:pt>
                <c:pt idx="24">
                  <c:v>0.34</c:v>
                </c:pt>
              </c:numCache>
            </c:numRef>
          </c:val>
          <c:extLst>
            <c:ext xmlns:c16="http://schemas.microsoft.com/office/drawing/2014/chart" uri="{C3380CC4-5D6E-409C-BE32-E72D297353CC}">
              <c16:uniqueId val="{00000001-2AE8-44A4-815B-1ABB2F99E1CD}"/>
            </c:ext>
          </c:extLst>
        </c:ser>
        <c:ser>
          <c:idx val="2"/>
          <c:order val="2"/>
          <c:tx>
            <c:strRef>
              <c:f>集計!$E$177</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$179,集計!$E$181,集計!$E$183,集計!$E$185,集計!$E$187,集計!$E$189,集計!$E$191,集計!$E$193,集計!$E$195,集計!$E$197,集計!$E$199,集計!$E$201,集計!$E$203,集計!$E$205,集計!$E$207,集計!$E$209,集計!$E$211,集計!$E$213,集計!$E$215,集計!$E$217,集計!$E$219,集計!$E$221,集計!$E$223,集計!$E$225,集計!$E$227)</c:f>
              <c:numCache>
                <c:formatCode>0.0%</c:formatCode>
                <c:ptCount val="25"/>
                <c:pt idx="0">
                  <c:v>0.34</c:v>
                </c:pt>
                <c:pt idx="1">
                  <c:v>0.24</c:v>
                </c:pt>
                <c:pt idx="2">
                  <c:v>0.22</c:v>
                </c:pt>
                <c:pt idx="3">
                  <c:v>0.38</c:v>
                </c:pt>
                <c:pt idx="4">
                  <c:v>0.22</c:v>
                </c:pt>
                <c:pt idx="5">
                  <c:v>0.38</c:v>
                </c:pt>
                <c:pt idx="6">
                  <c:v>0.08</c:v>
                </c:pt>
                <c:pt idx="7">
                  <c:v>0.16</c:v>
                </c:pt>
                <c:pt idx="8">
                  <c:v>0.48</c:v>
                </c:pt>
                <c:pt idx="9">
                  <c:v>0.32</c:v>
                </c:pt>
                <c:pt idx="10">
                  <c:v>0.22</c:v>
                </c:pt>
                <c:pt idx="11">
                  <c:v>0.56000000000000005</c:v>
                </c:pt>
                <c:pt idx="12">
                  <c:v>0.28000000000000003</c:v>
                </c:pt>
                <c:pt idx="13">
                  <c:v>0.28000000000000003</c:v>
                </c:pt>
                <c:pt idx="14">
                  <c:v>0.4</c:v>
                </c:pt>
                <c:pt idx="15">
                  <c:v>0.3</c:v>
                </c:pt>
                <c:pt idx="16">
                  <c:v>0.4</c:v>
                </c:pt>
                <c:pt idx="17">
                  <c:v>0.24</c:v>
                </c:pt>
                <c:pt idx="18">
                  <c:v>0.28000000000000003</c:v>
                </c:pt>
                <c:pt idx="19">
                  <c:v>0.24</c:v>
                </c:pt>
                <c:pt idx="20">
                  <c:v>0.04</c:v>
                </c:pt>
                <c:pt idx="21">
                  <c:v>0.22</c:v>
                </c:pt>
                <c:pt idx="22">
                  <c:v>0.3</c:v>
                </c:pt>
                <c:pt idx="23">
                  <c:v>0.42</c:v>
                </c:pt>
                <c:pt idx="24">
                  <c:v>0.18</c:v>
                </c:pt>
              </c:numCache>
            </c:numRef>
          </c:val>
          <c:extLst>
            <c:ext xmlns:c16="http://schemas.microsoft.com/office/drawing/2014/chart" uri="{C3380CC4-5D6E-409C-BE32-E72D297353CC}">
              <c16:uniqueId val="{00000002-2AE8-44A4-815B-1ABB2F99E1CD}"/>
            </c:ext>
          </c:extLst>
        </c:ser>
        <c:ser>
          <c:idx val="3"/>
          <c:order val="3"/>
          <c:tx>
            <c:strRef>
              <c:f>集計!$F$177</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$179,集計!$F$181,集計!$F$183,集計!$F$185,集計!$F$187,集計!$F$189,集計!$F$191,集計!$F$193,集計!$F$195,集計!$F$197,集計!$F$199,集計!$F$201,集計!$F$203,集計!$F$205,集計!$F$207,集計!$F$209,集計!$F$211,集計!$F$213,集計!$F$215,集計!$F$217,集計!$F$219,集計!$F$221,集計!$F$223,集計!$F$225,集計!$F$227)</c:f>
              <c:numCache>
                <c:formatCode>0.0%</c:formatCode>
                <c:ptCount val="25"/>
                <c:pt idx="0">
                  <c:v>0.22</c:v>
                </c:pt>
                <c:pt idx="1">
                  <c:v>0.66</c:v>
                </c:pt>
                <c:pt idx="2">
                  <c:v>0.1</c:v>
                </c:pt>
                <c:pt idx="3">
                  <c:v>0.46</c:v>
                </c:pt>
                <c:pt idx="4">
                  <c:v>0.42</c:v>
                </c:pt>
                <c:pt idx="5">
                  <c:v>0.44</c:v>
                </c:pt>
                <c:pt idx="6">
                  <c:v>0.82</c:v>
                </c:pt>
                <c:pt idx="7">
                  <c:v>0.66</c:v>
                </c:pt>
                <c:pt idx="8">
                  <c:v>0.2</c:v>
                </c:pt>
                <c:pt idx="9">
                  <c:v>0.16</c:v>
                </c:pt>
                <c:pt idx="10">
                  <c:v>0.42</c:v>
                </c:pt>
                <c:pt idx="11">
                  <c:v>0.06</c:v>
                </c:pt>
                <c:pt idx="12">
                  <c:v>0.06</c:v>
                </c:pt>
                <c:pt idx="13">
                  <c:v>0.04</c:v>
                </c:pt>
                <c:pt idx="14">
                  <c:v>0.06</c:v>
                </c:pt>
                <c:pt idx="15">
                  <c:v>0.62</c:v>
                </c:pt>
                <c:pt idx="16">
                  <c:v>0.4</c:v>
                </c:pt>
                <c:pt idx="17">
                  <c:v>0.02</c:v>
                </c:pt>
                <c:pt idx="18">
                  <c:v>0.24</c:v>
                </c:pt>
                <c:pt idx="19">
                  <c:v>0.18</c:v>
                </c:pt>
                <c:pt idx="20">
                  <c:v>0</c:v>
                </c:pt>
                <c:pt idx="21">
                  <c:v>0.26</c:v>
                </c:pt>
                <c:pt idx="22">
                  <c:v>0.18</c:v>
                </c:pt>
                <c:pt idx="23">
                  <c:v>0.3</c:v>
                </c:pt>
                <c:pt idx="24">
                  <c:v>0.02</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C296-4752-AF79-B8669F5729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0.46666666666666667</c:v>
                </c:pt>
                <c:pt idx="1">
                  <c:v>0.1111111111111111</c:v>
                </c:pt>
                <c:pt idx="2">
                  <c:v>0.35555555555555557</c:v>
                </c:pt>
                <c:pt idx="3">
                  <c:v>0.33333333333333331</c:v>
                </c:pt>
                <c:pt idx="4">
                  <c:v>0.22222222222222221</c:v>
                </c:pt>
                <c:pt idx="5">
                  <c:v>0.17777777777777778</c:v>
                </c:pt>
                <c:pt idx="6">
                  <c:v>6.6666666666666666E-2</c:v>
                </c:pt>
                <c:pt idx="7">
                  <c:v>0.22222222222222221</c:v>
                </c:pt>
                <c:pt idx="8">
                  <c:v>0.1111111111111111</c:v>
                </c:pt>
                <c:pt idx="9">
                  <c:v>8.8888888888888892E-2</c:v>
                </c:pt>
                <c:pt idx="10">
                  <c:v>0.13333333333333333</c:v>
                </c:pt>
                <c:pt idx="11">
                  <c:v>0.26666666666666666</c:v>
                </c:pt>
                <c:pt idx="12">
                  <c:v>0.51111111111111107</c:v>
                </c:pt>
                <c:pt idx="13">
                  <c:v>0.13333333333333333</c:v>
                </c:pt>
                <c:pt idx="14">
                  <c:v>0.15555555555555556</c:v>
                </c:pt>
                <c:pt idx="15">
                  <c:v>4.4444444444444446E-2</c:v>
                </c:pt>
                <c:pt idx="16">
                  <c:v>8.8888888888888892E-2</c:v>
                </c:pt>
                <c:pt idx="17">
                  <c:v>2.2222222222222223E-2</c:v>
                </c:pt>
                <c:pt idx="18">
                  <c:v>0.15555555555555556</c:v>
                </c:pt>
                <c:pt idx="19">
                  <c:v>0.24444444444444444</c:v>
                </c:pt>
                <c:pt idx="20">
                  <c:v>0.1111111111111111</c:v>
                </c:pt>
                <c:pt idx="21">
                  <c:v>0.22222222222222221</c:v>
                </c:pt>
                <c:pt idx="22">
                  <c:v>0.13333333333333333</c:v>
                </c:pt>
                <c:pt idx="23">
                  <c:v>0</c:v>
                </c:pt>
                <c:pt idx="24">
                  <c:v>0</c:v>
                </c:pt>
              </c:numCache>
            </c:numRef>
          </c:val>
          <c:extLst>
            <c:ext xmlns:c16="http://schemas.microsoft.com/office/drawing/2014/chart" uri="{C3380CC4-5D6E-409C-BE32-E72D297353CC}">
              <c16:uniqueId val="{00000000-15FA-4FB3-BD76-4E5369687D30}"/>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7.9158936301793451E-2"/>
          <c:w val="0.49068511129344566"/>
          <c:h val="0.92084106369820651"/>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0</c:v>
                </c:pt>
                <c:pt idx="1">
                  <c:v>2.2222222222222223E-2</c:v>
                </c:pt>
                <c:pt idx="2">
                  <c:v>4.4444444444444446E-2</c:v>
                </c:pt>
                <c:pt idx="3">
                  <c:v>4.4444444444444446E-2</c:v>
                </c:pt>
                <c:pt idx="4">
                  <c:v>2.2222222222222223E-2</c:v>
                </c:pt>
                <c:pt idx="5">
                  <c:v>0</c:v>
                </c:pt>
                <c:pt idx="6">
                  <c:v>0.1111111111111111</c:v>
                </c:pt>
                <c:pt idx="7">
                  <c:v>0.17777777777777778</c:v>
                </c:pt>
                <c:pt idx="8">
                  <c:v>0.33333333333333331</c:v>
                </c:pt>
                <c:pt idx="9">
                  <c:v>0.15555555555555556</c:v>
                </c:pt>
                <c:pt idx="10">
                  <c:v>0.13333333333333333</c:v>
                </c:pt>
                <c:pt idx="11">
                  <c:v>0.13333333333333333</c:v>
                </c:pt>
              </c:numCache>
            </c:numRef>
          </c:val>
          <c:extLst>
            <c:ext xmlns:c16="http://schemas.microsoft.com/office/drawing/2014/chart" uri="{C3380CC4-5D6E-409C-BE32-E72D297353CC}">
              <c16:uniqueId val="{00000000-66C5-45AF-9672-1A54FF6B3EB5}"/>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0.28888888888888886</c:v>
                </c:pt>
                <c:pt idx="1">
                  <c:v>0.44444444444444442</c:v>
                </c:pt>
                <c:pt idx="2">
                  <c:v>0.35555555555555557</c:v>
                </c:pt>
                <c:pt idx="3">
                  <c:v>0.24444444444444444</c:v>
                </c:pt>
                <c:pt idx="4">
                  <c:v>0.51111111111111107</c:v>
                </c:pt>
                <c:pt idx="5">
                  <c:v>0.24444444444444444</c:v>
                </c:pt>
                <c:pt idx="6">
                  <c:v>0.57777777777777772</c:v>
                </c:pt>
                <c:pt idx="7">
                  <c:v>0.64444444444444449</c:v>
                </c:pt>
                <c:pt idx="8">
                  <c:v>0.37777777777777777</c:v>
                </c:pt>
                <c:pt idx="9">
                  <c:v>0.44444444444444442</c:v>
                </c:pt>
                <c:pt idx="10">
                  <c:v>0.53333333333333333</c:v>
                </c:pt>
                <c:pt idx="11">
                  <c:v>0.51111111111111107</c:v>
                </c:pt>
              </c:numCache>
            </c:numRef>
          </c:val>
          <c:extLst>
            <c:ext xmlns:c16="http://schemas.microsoft.com/office/drawing/2014/chart" uri="{C3380CC4-5D6E-409C-BE32-E72D297353CC}">
              <c16:uniqueId val="{00000001-66C5-45AF-9672-1A54FF6B3EB5}"/>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0.48888888888888887</c:v>
                </c:pt>
                <c:pt idx="1">
                  <c:v>0.4</c:v>
                </c:pt>
                <c:pt idx="2">
                  <c:v>0.44444444444444442</c:v>
                </c:pt>
                <c:pt idx="3">
                  <c:v>0.44444444444444442</c:v>
                </c:pt>
                <c:pt idx="4">
                  <c:v>0.33333333333333331</c:v>
                </c:pt>
                <c:pt idx="5">
                  <c:v>0.48888888888888887</c:v>
                </c:pt>
                <c:pt idx="6">
                  <c:v>0.24444444444444444</c:v>
                </c:pt>
                <c:pt idx="7">
                  <c:v>0.15555555555555556</c:v>
                </c:pt>
                <c:pt idx="8">
                  <c:v>0.24444444444444444</c:v>
                </c:pt>
                <c:pt idx="9">
                  <c:v>0.31111111111111112</c:v>
                </c:pt>
                <c:pt idx="10">
                  <c:v>0.24444444444444444</c:v>
                </c:pt>
                <c:pt idx="11">
                  <c:v>0.26666666666666666</c:v>
                </c:pt>
              </c:numCache>
            </c:numRef>
          </c:val>
          <c:extLst>
            <c:ext xmlns:c16="http://schemas.microsoft.com/office/drawing/2014/chart" uri="{C3380CC4-5D6E-409C-BE32-E72D297353CC}">
              <c16:uniqueId val="{00000002-66C5-45AF-9672-1A54FF6B3EB5}"/>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0.2</c:v>
                </c:pt>
                <c:pt idx="1">
                  <c:v>0.1111111111111111</c:v>
                </c:pt>
                <c:pt idx="2">
                  <c:v>0.13333333333333333</c:v>
                </c:pt>
                <c:pt idx="3">
                  <c:v>0.24444444444444444</c:v>
                </c:pt>
                <c:pt idx="4">
                  <c:v>0.1111111111111111</c:v>
                </c:pt>
                <c:pt idx="5">
                  <c:v>0.24444444444444444</c:v>
                </c:pt>
                <c:pt idx="6">
                  <c:v>4.4444444444444446E-2</c:v>
                </c:pt>
                <c:pt idx="7">
                  <c:v>0</c:v>
                </c:pt>
                <c:pt idx="8">
                  <c:v>2.2222222222222223E-2</c:v>
                </c:pt>
                <c:pt idx="9">
                  <c:v>6.6666666666666666E-2</c:v>
                </c:pt>
                <c:pt idx="10">
                  <c:v>6.6666666666666666E-2</c:v>
                </c:pt>
                <c:pt idx="11">
                  <c:v>6.6666666666666666E-2</c:v>
                </c:pt>
              </c:numCache>
            </c:numRef>
          </c:val>
          <c:extLst>
            <c:ext xmlns:c16="http://schemas.microsoft.com/office/drawing/2014/chart" uri="{C3380CC4-5D6E-409C-BE32-E72D297353CC}">
              <c16:uniqueId val="{00000003-66C5-45AF-9672-1A54FF6B3EB5}"/>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55159174969818"/>
          <c:y val="0.17874999999999999"/>
          <c:w val="0.63519845524723295"/>
          <c:h val="0.79800000000000004"/>
        </c:manualLayout>
      </c:layout>
      <c:barChart>
        <c:barDir val="bar"/>
        <c:grouping val="clustered"/>
        <c:varyColors val="0"/>
        <c:ser>
          <c:idx val="0"/>
          <c:order val="0"/>
          <c:spPr>
            <a:solidFill>
              <a:srgbClr val="2044A2"/>
            </a:solidFill>
          </c:spPr>
          <c:invertIfNegative val="0"/>
          <c:cat>
            <c:strRef>
              <c:f>集計!$A$91:$A$101</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集計!$C$91:$C$101</c:f>
              <c:numCache>
                <c:formatCode>0%</c:formatCode>
                <c:ptCount val="11"/>
                <c:pt idx="0">
                  <c:v>0</c:v>
                </c:pt>
                <c:pt idx="1">
                  <c:v>6.6666666666666666E-2</c:v>
                </c:pt>
                <c:pt idx="2">
                  <c:v>0</c:v>
                </c:pt>
                <c:pt idx="3">
                  <c:v>0</c:v>
                </c:pt>
                <c:pt idx="4">
                  <c:v>0</c:v>
                </c:pt>
                <c:pt idx="5">
                  <c:v>4.4444444444444446E-2</c:v>
                </c:pt>
                <c:pt idx="6">
                  <c:v>2.2222222222222223E-2</c:v>
                </c:pt>
                <c:pt idx="7">
                  <c:v>0</c:v>
                </c:pt>
                <c:pt idx="8">
                  <c:v>2.2222222222222223E-2</c:v>
                </c:pt>
                <c:pt idx="9">
                  <c:v>0</c:v>
                </c:pt>
                <c:pt idx="10">
                  <c:v>2.2222222222222223E-2</c:v>
                </c:pt>
              </c:numCache>
            </c:numRef>
          </c:val>
          <c:extLst>
            <c:ext xmlns:c16="http://schemas.microsoft.com/office/drawing/2014/chart" uri="{C3380CC4-5D6E-409C-BE32-E72D297353CC}">
              <c16:uniqueId val="{00000000-378B-4EFC-BFD7-F1CF6A3451A5}"/>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cat>
            <c:strRef>
              <c:f>集計!$A$82:$A$85</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集計!$C$82:$C$85</c:f>
              <c:numCache>
                <c:formatCode>0.0%</c:formatCode>
                <c:ptCount val="4"/>
                <c:pt idx="0">
                  <c:v>2.2222222222222223E-2</c:v>
                </c:pt>
                <c:pt idx="1">
                  <c:v>0</c:v>
                </c:pt>
                <c:pt idx="2">
                  <c:v>2.2222222222222223E-2</c:v>
                </c:pt>
                <c:pt idx="3">
                  <c:v>0</c:v>
                </c:pt>
              </c:numCache>
            </c:numRef>
          </c:val>
          <c:extLst>
            <c:ext xmlns:c16="http://schemas.microsoft.com/office/drawing/2014/chart" uri="{C3380CC4-5D6E-409C-BE32-E72D297353CC}">
              <c16:uniqueId val="{00000000-46F3-4C92-A264-6B92714D992A}"/>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279781579"/>
        <c:crosses val="autoZero"/>
        <c:auto val="0"/>
        <c:lblAlgn val="ctr"/>
        <c:lblOffset val="100"/>
        <c:tickLblSkip val="1"/>
        <c:noMultiLvlLbl val="0"/>
      </c:catAx>
      <c:valAx>
        <c:axId val="279781579"/>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集計!$A$71</c:f>
              <c:strCache>
                <c:ptCount val="1"/>
                <c:pt idx="0">
                  <c:v>SDGsを知っていた</c:v>
                </c:pt>
              </c:strCache>
            </c:strRef>
          </c:tx>
          <c:spPr>
            <a:solidFill>
              <a:schemeClr val="accent5">
                <a:shade val="65000"/>
              </a:schemeClr>
            </a:solidFill>
            <a:ln>
              <a:noFill/>
            </a:ln>
            <a:effectLst/>
          </c:spPr>
          <c:invertIfNegative val="0"/>
          <c:dLbls>
            <c:dLbl>
              <c:idx val="0"/>
              <c:layout>
                <c:manualLayout>
                  <c:x val="0"/>
                  <c:y val="8.53442184811993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3D-4324-869D-7DDA87359389}"/>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集計!$C$71</c:f>
              <c:numCache>
                <c:formatCode>0.0%</c:formatCode>
                <c:ptCount val="1"/>
                <c:pt idx="0">
                  <c:v>2.2222222222222223E-2</c:v>
                </c:pt>
              </c:numCache>
            </c:numRef>
          </c:val>
          <c:extLst>
            <c:ext xmlns:c16="http://schemas.microsoft.com/office/drawing/2014/chart" uri="{C3380CC4-5D6E-409C-BE32-E72D297353CC}">
              <c16:uniqueId val="{00000000-293D-4324-869D-7DDA87359389}"/>
            </c:ext>
          </c:extLst>
        </c:ser>
        <c:ser>
          <c:idx val="1"/>
          <c:order val="1"/>
          <c:tx>
            <c:strRef>
              <c:f>集計!$A$72</c:f>
              <c:strCache>
                <c:ptCount val="1"/>
                <c:pt idx="0">
                  <c:v>SDGsという言葉は聞いたことがあった、又はロゴを見たことがあった</c:v>
                </c:pt>
              </c:strCache>
            </c:strRef>
          </c:tx>
          <c:spPr>
            <a:solidFill>
              <a:schemeClr val="accent5"/>
            </a:solidFill>
            <a:ln>
              <a:noFill/>
            </a:ln>
            <a:effectLst/>
          </c:spPr>
          <c:invertIfNegative val="0"/>
          <c:dLbls>
            <c:dLbl>
              <c:idx val="0"/>
              <c:layout>
                <c:manualLayout>
                  <c:x val="-2.6764804282368685E-3"/>
                  <c:y val="-0.109728280904399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3D-4324-869D-7DDA87359389}"/>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集計!$C$72</c:f>
              <c:numCache>
                <c:formatCode>0.0%</c:formatCode>
                <c:ptCount val="1"/>
                <c:pt idx="0">
                  <c:v>8.8888888888888892E-2</c:v>
                </c:pt>
              </c:numCache>
            </c:numRef>
          </c:val>
          <c:extLst>
            <c:ext xmlns:c16="http://schemas.microsoft.com/office/drawing/2014/chart" uri="{C3380CC4-5D6E-409C-BE32-E72D297353CC}">
              <c16:uniqueId val="{00000001-293D-4324-869D-7DDA87359389}"/>
            </c:ext>
          </c:extLst>
        </c:ser>
        <c:ser>
          <c:idx val="2"/>
          <c:order val="2"/>
          <c:tx>
            <c:strRef>
              <c:f>集計!$A$73</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集計!$C$73</c:f>
              <c:numCache>
                <c:formatCode>0.0%</c:formatCode>
                <c:ptCount val="1"/>
                <c:pt idx="0">
                  <c:v>0.8666666666666667</c:v>
                </c:pt>
              </c:numCache>
            </c:numRef>
          </c:val>
          <c:extLst>
            <c:ext xmlns:c16="http://schemas.microsoft.com/office/drawing/2014/chart" uri="{C3380CC4-5D6E-409C-BE32-E72D297353CC}">
              <c16:uniqueId val="{00000002-293D-4324-869D-7DDA87359389}"/>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集計!$B$107:$B$123</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集計!$D$107:$D$123</c:f>
              <c:numCache>
                <c:formatCode>0%</c:formatCode>
                <c:ptCount val="17"/>
                <c:pt idx="0">
                  <c:v>0.44444444444444442</c:v>
                </c:pt>
                <c:pt idx="1">
                  <c:v>0.24444444444444444</c:v>
                </c:pt>
                <c:pt idx="2">
                  <c:v>0.37777777777777777</c:v>
                </c:pt>
                <c:pt idx="3">
                  <c:v>0.2</c:v>
                </c:pt>
                <c:pt idx="4">
                  <c:v>0.15555555555555556</c:v>
                </c:pt>
                <c:pt idx="5">
                  <c:v>0.24444444444444444</c:v>
                </c:pt>
                <c:pt idx="6">
                  <c:v>0.17777777777777778</c:v>
                </c:pt>
                <c:pt idx="7">
                  <c:v>0.4</c:v>
                </c:pt>
                <c:pt idx="8">
                  <c:v>6.6666666666666666E-2</c:v>
                </c:pt>
                <c:pt idx="9">
                  <c:v>0.35555555555555557</c:v>
                </c:pt>
                <c:pt idx="10">
                  <c:v>0.35555555555555557</c:v>
                </c:pt>
                <c:pt idx="11">
                  <c:v>0.2</c:v>
                </c:pt>
                <c:pt idx="12">
                  <c:v>6.6666666666666666E-2</c:v>
                </c:pt>
                <c:pt idx="13">
                  <c:v>0.13333333333333333</c:v>
                </c:pt>
                <c:pt idx="14">
                  <c:v>0.13333333333333333</c:v>
                </c:pt>
                <c:pt idx="15">
                  <c:v>0.17777777777777778</c:v>
                </c:pt>
                <c:pt idx="16">
                  <c:v>0.1111111111111111</c:v>
                </c:pt>
              </c:numCache>
            </c:numRef>
          </c:val>
          <c:extLst>
            <c:ext xmlns:c16="http://schemas.microsoft.com/office/drawing/2014/chart" uri="{C3380CC4-5D6E-409C-BE32-E72D297353CC}">
              <c16:uniqueId val="{00000000-30B9-47DB-A3D9-B7EB6C086690}"/>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集計!$C$129</c:f>
              <c:strCache>
                <c:ptCount val="1"/>
                <c:pt idx="0">
                  <c:v>62.2%</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集計!$A$129:$A$137</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集計!$C$129:$C$137</c:f>
              <c:numCache>
                <c:formatCode>0.0%</c:formatCode>
                <c:ptCount val="9"/>
                <c:pt idx="0">
                  <c:v>0.62222222222222223</c:v>
                </c:pt>
                <c:pt idx="1">
                  <c:v>0.53333333333333333</c:v>
                </c:pt>
                <c:pt idx="2">
                  <c:v>0.42222222222222222</c:v>
                </c:pt>
                <c:pt idx="3">
                  <c:v>0.13333333333333333</c:v>
                </c:pt>
                <c:pt idx="4">
                  <c:v>8.8888888888888892E-2</c:v>
                </c:pt>
                <c:pt idx="5">
                  <c:v>0.13333333333333333</c:v>
                </c:pt>
                <c:pt idx="6">
                  <c:v>6.6666666666666666E-2</c:v>
                </c:pt>
                <c:pt idx="7">
                  <c:v>2.2222222222222223E-2</c:v>
                </c:pt>
                <c:pt idx="8">
                  <c:v>2.2222222222222223E-2</c:v>
                </c:pt>
              </c:numCache>
            </c:numRef>
          </c:val>
          <c:extLst>
            <c:ext xmlns:c16="http://schemas.microsoft.com/office/drawing/2014/chart" uri="{C3380CC4-5D6E-409C-BE32-E72D297353CC}">
              <c16:uniqueId val="{00000000-C5A4-4A9F-B78A-E4BA45A865E7}"/>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840042238742612"/>
          <c:y val="9.4001236858379716E-2"/>
          <c:w val="0.67159957761257394"/>
          <c:h val="0.90599876314162031"/>
        </c:manualLayout>
      </c:layout>
      <c:barChart>
        <c:barDir val="bar"/>
        <c:grouping val="percentStacked"/>
        <c:varyColors val="0"/>
        <c:ser>
          <c:idx val="0"/>
          <c:order val="0"/>
          <c:tx>
            <c:strRef>
              <c:f>集計!$C$177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$179,集計!$C$181,集計!$C$183,集計!$C$185,集計!$C$187,集計!$C$189,集計!$C$191,集計!$C$193,集計!$C$195,集計!$C$197,集計!$C$199,集計!$C$201,集計!$C$203,集計!$C$205,集計!$C$207,集計!$C$209,集計!$C$211,集計!$C$213,集計!$C$215,集計!$C$217,集計!$C$219,集計!$C$221,集計!$C$223,集計!$C$225,集計!$C$227)</c:f>
              <c:numCache>
                <c:formatCode>0.0%</c:formatCode>
                <c:ptCount val="25"/>
                <c:pt idx="0">
                  <c:v>8.8888888888888892E-2</c:v>
                </c:pt>
                <c:pt idx="1">
                  <c:v>0</c:v>
                </c:pt>
                <c:pt idx="2">
                  <c:v>0.24444444444444444</c:v>
                </c:pt>
                <c:pt idx="3">
                  <c:v>2.2222222222222223E-2</c:v>
                </c:pt>
                <c:pt idx="4">
                  <c:v>8.8888888888888892E-2</c:v>
                </c:pt>
                <c:pt idx="5">
                  <c:v>6.6666666666666666E-2</c:v>
                </c:pt>
                <c:pt idx="6">
                  <c:v>0</c:v>
                </c:pt>
                <c:pt idx="7">
                  <c:v>8.8888888888888892E-2</c:v>
                </c:pt>
                <c:pt idx="8">
                  <c:v>6.6666666666666666E-2</c:v>
                </c:pt>
                <c:pt idx="9">
                  <c:v>0.13333333333333333</c:v>
                </c:pt>
                <c:pt idx="10">
                  <c:v>0.13333333333333333</c:v>
                </c:pt>
                <c:pt idx="11">
                  <c:v>0.13333333333333333</c:v>
                </c:pt>
                <c:pt idx="12">
                  <c:v>0.28888888888888886</c:v>
                </c:pt>
                <c:pt idx="13">
                  <c:v>0.1111111111111111</c:v>
                </c:pt>
                <c:pt idx="14">
                  <c:v>0.17777777777777778</c:v>
                </c:pt>
                <c:pt idx="15">
                  <c:v>4.4444444444444446E-2</c:v>
                </c:pt>
                <c:pt idx="16">
                  <c:v>4.4444444444444446E-2</c:v>
                </c:pt>
                <c:pt idx="17">
                  <c:v>0.31111111111111112</c:v>
                </c:pt>
                <c:pt idx="18">
                  <c:v>6.6666666666666666E-2</c:v>
                </c:pt>
                <c:pt idx="19">
                  <c:v>8.8888888888888892E-2</c:v>
                </c:pt>
                <c:pt idx="20">
                  <c:v>0.4</c:v>
                </c:pt>
                <c:pt idx="21">
                  <c:v>0.2</c:v>
                </c:pt>
                <c:pt idx="22">
                  <c:v>8.8888888888888892E-2</c:v>
                </c:pt>
                <c:pt idx="23">
                  <c:v>4.4444444444444446E-2</c:v>
                </c:pt>
                <c:pt idx="24">
                  <c:v>0.22222222222222221</c:v>
                </c:pt>
              </c:numCache>
            </c:numRef>
          </c:val>
          <c:extLst>
            <c:ext xmlns:c16="http://schemas.microsoft.com/office/drawing/2014/chart" uri="{C3380CC4-5D6E-409C-BE32-E72D297353CC}">
              <c16:uniqueId val="{00000000-2AE8-44A4-815B-1ABB2F99E1CD}"/>
            </c:ext>
          </c:extLst>
        </c:ser>
        <c:ser>
          <c:idx val="1"/>
          <c:order val="1"/>
          <c:tx>
            <c:strRef>
              <c:f>集計!$D$177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$179,集計!$D$181,集計!$D$183,集計!$D$185,集計!$D$187,集計!$D$189,集計!$D$191,集計!$D$193,集計!$D$195,集計!$D$197,集計!$D$199,集計!$D$201,集計!$D$203,集計!$D$205,集計!$D$207,集計!$D$209,集計!$D$211,集計!$D$213,集計!$D$215,集計!$D$217,集計!$D$219,集計!$D$221,集計!$D$223,集計!$D$225,集計!$D$227)</c:f>
              <c:numCache>
                <c:formatCode>0.0%</c:formatCode>
                <c:ptCount val="25"/>
                <c:pt idx="0">
                  <c:v>0.17777777777777778</c:v>
                </c:pt>
                <c:pt idx="1">
                  <c:v>4.4444444444444446E-2</c:v>
                </c:pt>
                <c:pt idx="2">
                  <c:v>0.17777777777777778</c:v>
                </c:pt>
                <c:pt idx="3">
                  <c:v>0.1111111111111111</c:v>
                </c:pt>
                <c:pt idx="4">
                  <c:v>0.1111111111111111</c:v>
                </c:pt>
                <c:pt idx="5">
                  <c:v>0.1111111111111111</c:v>
                </c:pt>
                <c:pt idx="6">
                  <c:v>4.4444444444444446E-2</c:v>
                </c:pt>
                <c:pt idx="7">
                  <c:v>8.8888888888888892E-2</c:v>
                </c:pt>
                <c:pt idx="8">
                  <c:v>0.17777777777777778</c:v>
                </c:pt>
                <c:pt idx="9">
                  <c:v>0.26666666666666666</c:v>
                </c:pt>
                <c:pt idx="10">
                  <c:v>0.17777777777777778</c:v>
                </c:pt>
                <c:pt idx="11">
                  <c:v>0.2</c:v>
                </c:pt>
                <c:pt idx="12">
                  <c:v>0.15555555555555556</c:v>
                </c:pt>
                <c:pt idx="13">
                  <c:v>0.42222222222222222</c:v>
                </c:pt>
                <c:pt idx="14">
                  <c:v>0.28888888888888886</c:v>
                </c:pt>
                <c:pt idx="15">
                  <c:v>8.8888888888888892E-2</c:v>
                </c:pt>
                <c:pt idx="16">
                  <c:v>0.13333333333333333</c:v>
                </c:pt>
                <c:pt idx="17">
                  <c:v>0.37777777777777777</c:v>
                </c:pt>
                <c:pt idx="18">
                  <c:v>0.31111111111111112</c:v>
                </c:pt>
                <c:pt idx="19">
                  <c:v>0.2</c:v>
                </c:pt>
                <c:pt idx="20">
                  <c:v>0.1111111111111111</c:v>
                </c:pt>
                <c:pt idx="21">
                  <c:v>0.15555555555555556</c:v>
                </c:pt>
                <c:pt idx="22">
                  <c:v>0.24444444444444444</c:v>
                </c:pt>
                <c:pt idx="23">
                  <c:v>0.2</c:v>
                </c:pt>
                <c:pt idx="24">
                  <c:v>0.31111111111111112</c:v>
                </c:pt>
              </c:numCache>
            </c:numRef>
          </c:val>
          <c:extLst>
            <c:ext xmlns:c16="http://schemas.microsoft.com/office/drawing/2014/chart" uri="{C3380CC4-5D6E-409C-BE32-E72D297353CC}">
              <c16:uniqueId val="{00000001-2AE8-44A4-815B-1ABB2F99E1CD}"/>
            </c:ext>
          </c:extLst>
        </c:ser>
        <c:ser>
          <c:idx val="2"/>
          <c:order val="2"/>
          <c:tx>
            <c:strRef>
              <c:f>集計!$E$177</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$179,集計!$E$181,集計!$E$183,集計!$E$185,集計!$E$187,集計!$E$189,集計!$E$191,集計!$E$193,集計!$E$195,集計!$E$197,集計!$E$199,集計!$E$201,集計!$E$203,集計!$E$205,集計!$E$207,集計!$E$209,集計!$E$211,集計!$E$213,集計!$E$215,集計!$E$217,集計!$E$219,集計!$E$221,集計!$E$223,集計!$E$225,集計!$E$227)</c:f>
              <c:numCache>
                <c:formatCode>0.0%</c:formatCode>
                <c:ptCount val="25"/>
                <c:pt idx="0">
                  <c:v>0.31111111111111112</c:v>
                </c:pt>
                <c:pt idx="1">
                  <c:v>0.22222222222222221</c:v>
                </c:pt>
                <c:pt idx="2">
                  <c:v>0.24444444444444444</c:v>
                </c:pt>
                <c:pt idx="3">
                  <c:v>0.28888888888888886</c:v>
                </c:pt>
                <c:pt idx="4">
                  <c:v>0.22222222222222221</c:v>
                </c:pt>
                <c:pt idx="5">
                  <c:v>0.22222222222222221</c:v>
                </c:pt>
                <c:pt idx="6">
                  <c:v>0.13333333333333333</c:v>
                </c:pt>
                <c:pt idx="7">
                  <c:v>0.17777777777777778</c:v>
                </c:pt>
                <c:pt idx="8">
                  <c:v>0.26666666666666666</c:v>
                </c:pt>
                <c:pt idx="9">
                  <c:v>0.24444444444444444</c:v>
                </c:pt>
                <c:pt idx="10">
                  <c:v>0.2</c:v>
                </c:pt>
                <c:pt idx="11">
                  <c:v>0.42222222222222222</c:v>
                </c:pt>
                <c:pt idx="12">
                  <c:v>0.28888888888888886</c:v>
                </c:pt>
                <c:pt idx="13">
                  <c:v>0.24444444444444444</c:v>
                </c:pt>
                <c:pt idx="14">
                  <c:v>0.28888888888888886</c:v>
                </c:pt>
                <c:pt idx="15">
                  <c:v>0.17777777777777778</c:v>
                </c:pt>
                <c:pt idx="16">
                  <c:v>0.31111111111111112</c:v>
                </c:pt>
                <c:pt idx="17">
                  <c:v>0.13333333333333333</c:v>
                </c:pt>
                <c:pt idx="18">
                  <c:v>0.28888888888888886</c:v>
                </c:pt>
                <c:pt idx="19">
                  <c:v>0.24444444444444444</c:v>
                </c:pt>
                <c:pt idx="20">
                  <c:v>0.22222222222222221</c:v>
                </c:pt>
                <c:pt idx="21">
                  <c:v>0.22222222222222221</c:v>
                </c:pt>
                <c:pt idx="22">
                  <c:v>0.4</c:v>
                </c:pt>
                <c:pt idx="23">
                  <c:v>0.33333333333333331</c:v>
                </c:pt>
                <c:pt idx="24">
                  <c:v>0.31111111111111112</c:v>
                </c:pt>
              </c:numCache>
            </c:numRef>
          </c:val>
          <c:extLst>
            <c:ext xmlns:c16="http://schemas.microsoft.com/office/drawing/2014/chart" uri="{C3380CC4-5D6E-409C-BE32-E72D297353CC}">
              <c16:uniqueId val="{00000002-2AE8-44A4-815B-1ABB2F99E1CD}"/>
            </c:ext>
          </c:extLst>
        </c:ser>
        <c:ser>
          <c:idx val="3"/>
          <c:order val="3"/>
          <c:tx>
            <c:strRef>
              <c:f>集計!$F$177</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$179,集計!$F$181,集計!$F$183,集計!$F$185,集計!$F$187,集計!$F$189,集計!$F$191,集計!$F$193,集計!$F$195,集計!$F$197,集計!$F$199,集計!$F$201,集計!$F$203,集計!$F$205,集計!$F$207,集計!$F$209,集計!$F$211,集計!$F$213,集計!$F$215,集計!$F$217,集計!$F$219,集計!$F$221,集計!$F$223,集計!$F$225,集計!$F$227)</c:f>
              <c:numCache>
                <c:formatCode>0.0%</c:formatCode>
                <c:ptCount val="25"/>
                <c:pt idx="0">
                  <c:v>0.31111111111111112</c:v>
                </c:pt>
                <c:pt idx="1">
                  <c:v>0.55555555555555558</c:v>
                </c:pt>
                <c:pt idx="2">
                  <c:v>0.2</c:v>
                </c:pt>
                <c:pt idx="3">
                  <c:v>0.44444444444444442</c:v>
                </c:pt>
                <c:pt idx="4">
                  <c:v>0.44444444444444442</c:v>
                </c:pt>
                <c:pt idx="5">
                  <c:v>0.48888888888888887</c:v>
                </c:pt>
                <c:pt idx="6">
                  <c:v>0.71111111111111114</c:v>
                </c:pt>
                <c:pt idx="7">
                  <c:v>0.53333333333333333</c:v>
                </c:pt>
                <c:pt idx="8">
                  <c:v>0.37777777777777777</c:v>
                </c:pt>
                <c:pt idx="9">
                  <c:v>0.22222222222222221</c:v>
                </c:pt>
                <c:pt idx="10">
                  <c:v>0.35555555555555557</c:v>
                </c:pt>
                <c:pt idx="11">
                  <c:v>0.13333333333333333</c:v>
                </c:pt>
                <c:pt idx="12">
                  <c:v>0.15555555555555556</c:v>
                </c:pt>
                <c:pt idx="13">
                  <c:v>8.8888888888888892E-2</c:v>
                </c:pt>
                <c:pt idx="14">
                  <c:v>0.13333333333333333</c:v>
                </c:pt>
                <c:pt idx="15">
                  <c:v>0.57777777777777772</c:v>
                </c:pt>
                <c:pt idx="16">
                  <c:v>0.4</c:v>
                </c:pt>
                <c:pt idx="17">
                  <c:v>6.6666666666666666E-2</c:v>
                </c:pt>
                <c:pt idx="18">
                  <c:v>0.22222222222222221</c:v>
                </c:pt>
                <c:pt idx="19">
                  <c:v>0.35555555555555557</c:v>
                </c:pt>
                <c:pt idx="20">
                  <c:v>0.15555555555555556</c:v>
                </c:pt>
                <c:pt idx="21">
                  <c:v>0.28888888888888886</c:v>
                </c:pt>
                <c:pt idx="22">
                  <c:v>0.15555555555555556</c:v>
                </c:pt>
                <c:pt idx="23">
                  <c:v>0.31111111111111112</c:v>
                </c:pt>
                <c:pt idx="24">
                  <c:v>4.4444444444444446E-2</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0.4</c:v>
                </c:pt>
                <c:pt idx="1">
                  <c:v>0</c:v>
                </c:pt>
                <c:pt idx="2">
                  <c:v>0.2</c:v>
                </c:pt>
                <c:pt idx="3">
                  <c:v>0.2</c:v>
                </c:pt>
                <c:pt idx="4">
                  <c:v>0.26666666666666666</c:v>
                </c:pt>
                <c:pt idx="5">
                  <c:v>0.13333333333333333</c:v>
                </c:pt>
                <c:pt idx="6">
                  <c:v>6.6666666666666666E-2</c:v>
                </c:pt>
                <c:pt idx="7">
                  <c:v>0.26666666666666666</c:v>
                </c:pt>
                <c:pt idx="8">
                  <c:v>0.26666666666666666</c:v>
                </c:pt>
                <c:pt idx="9">
                  <c:v>0.4</c:v>
                </c:pt>
                <c:pt idx="10">
                  <c:v>6.6666666666666666E-2</c:v>
                </c:pt>
                <c:pt idx="11">
                  <c:v>0.26666666666666666</c:v>
                </c:pt>
                <c:pt idx="12">
                  <c:v>0.66666666666666663</c:v>
                </c:pt>
                <c:pt idx="13">
                  <c:v>0.33333333333333331</c:v>
                </c:pt>
                <c:pt idx="14">
                  <c:v>0.4</c:v>
                </c:pt>
                <c:pt idx="15">
                  <c:v>0.13333333333333333</c:v>
                </c:pt>
                <c:pt idx="16">
                  <c:v>0.13333333333333333</c:v>
                </c:pt>
                <c:pt idx="17">
                  <c:v>0.2</c:v>
                </c:pt>
                <c:pt idx="18">
                  <c:v>0.2</c:v>
                </c:pt>
                <c:pt idx="19">
                  <c:v>0.2</c:v>
                </c:pt>
                <c:pt idx="20">
                  <c:v>6.6666666666666666E-2</c:v>
                </c:pt>
                <c:pt idx="21">
                  <c:v>6.6666666666666666E-2</c:v>
                </c:pt>
                <c:pt idx="22">
                  <c:v>0.26666666666666666</c:v>
                </c:pt>
                <c:pt idx="23">
                  <c:v>0</c:v>
                </c:pt>
                <c:pt idx="24">
                  <c:v>0</c:v>
                </c:pt>
              </c:numCache>
            </c:numRef>
          </c:val>
          <c:extLst>
            <c:ext xmlns:c16="http://schemas.microsoft.com/office/drawing/2014/chart" uri="{C3380CC4-5D6E-409C-BE32-E72D297353CC}">
              <c16:uniqueId val="{00000000-DB26-4EFB-8C13-EAB82EB58BDF}"/>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6.4316635745207171E-2"/>
          <c:w val="0.49068511129344566"/>
          <c:h val="0.93568336425479282"/>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0</c:v>
                </c:pt>
                <c:pt idx="1">
                  <c:v>0</c:v>
                </c:pt>
                <c:pt idx="2">
                  <c:v>6.6666666666666666E-2</c:v>
                </c:pt>
                <c:pt idx="3">
                  <c:v>6.6666666666666666E-2</c:v>
                </c:pt>
                <c:pt idx="4">
                  <c:v>6.6666666666666666E-2</c:v>
                </c:pt>
                <c:pt idx="5">
                  <c:v>6.6666666666666666E-2</c:v>
                </c:pt>
                <c:pt idx="6">
                  <c:v>0.26666666666666666</c:v>
                </c:pt>
                <c:pt idx="7">
                  <c:v>0.26666666666666666</c:v>
                </c:pt>
                <c:pt idx="8">
                  <c:v>0.53333333333333333</c:v>
                </c:pt>
                <c:pt idx="9">
                  <c:v>0.46666666666666667</c:v>
                </c:pt>
                <c:pt idx="10">
                  <c:v>0.2</c:v>
                </c:pt>
                <c:pt idx="11">
                  <c:v>0.2</c:v>
                </c:pt>
              </c:numCache>
            </c:numRef>
          </c:val>
          <c:extLst>
            <c:ext xmlns:c16="http://schemas.microsoft.com/office/drawing/2014/chart" uri="{C3380CC4-5D6E-409C-BE32-E72D297353CC}">
              <c16:uniqueId val="{00000000-6AD9-46ED-A38D-C1E60A69BD5B}"/>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c:v>
                </c:pt>
                <c:pt idx="1">
                  <c:v>6.6666666666666666E-2</c:v>
                </c:pt>
                <c:pt idx="2">
                  <c:v>0.26666666666666666</c:v>
                </c:pt>
                <c:pt idx="3">
                  <c:v>0.2</c:v>
                </c:pt>
                <c:pt idx="4">
                  <c:v>0.53333333333333333</c:v>
                </c:pt>
                <c:pt idx="5">
                  <c:v>0.2</c:v>
                </c:pt>
                <c:pt idx="6">
                  <c:v>0.66666666666666663</c:v>
                </c:pt>
                <c:pt idx="7">
                  <c:v>0.53333333333333333</c:v>
                </c:pt>
                <c:pt idx="8">
                  <c:v>0.33333333333333331</c:v>
                </c:pt>
                <c:pt idx="9">
                  <c:v>0.13333333333333333</c:v>
                </c:pt>
                <c:pt idx="10">
                  <c:v>0.33333333333333331</c:v>
                </c:pt>
                <c:pt idx="11">
                  <c:v>0.2</c:v>
                </c:pt>
              </c:numCache>
            </c:numRef>
          </c:val>
          <c:extLst>
            <c:ext xmlns:c16="http://schemas.microsoft.com/office/drawing/2014/chart" uri="{C3380CC4-5D6E-409C-BE32-E72D297353CC}">
              <c16:uniqueId val="{00000001-6AD9-46ED-A38D-C1E60A69BD5B}"/>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0.46666666666666667</c:v>
                </c:pt>
                <c:pt idx="1">
                  <c:v>0.66666666666666663</c:v>
                </c:pt>
                <c:pt idx="2">
                  <c:v>0.46666666666666667</c:v>
                </c:pt>
                <c:pt idx="3">
                  <c:v>0.46666666666666667</c:v>
                </c:pt>
                <c:pt idx="4">
                  <c:v>0.4</c:v>
                </c:pt>
                <c:pt idx="5">
                  <c:v>0.6</c:v>
                </c:pt>
                <c:pt idx="6">
                  <c:v>6.6666666666666666E-2</c:v>
                </c:pt>
                <c:pt idx="7">
                  <c:v>0.2</c:v>
                </c:pt>
                <c:pt idx="8">
                  <c:v>0.13333333333333333</c:v>
                </c:pt>
                <c:pt idx="9">
                  <c:v>0.33333333333333331</c:v>
                </c:pt>
                <c:pt idx="10">
                  <c:v>0.33333333333333331</c:v>
                </c:pt>
                <c:pt idx="11">
                  <c:v>0.53333333333333333</c:v>
                </c:pt>
              </c:numCache>
            </c:numRef>
          </c:val>
          <c:extLst>
            <c:ext xmlns:c16="http://schemas.microsoft.com/office/drawing/2014/chart" uri="{C3380CC4-5D6E-409C-BE32-E72D297353CC}">
              <c16:uniqueId val="{00000002-6AD9-46ED-A38D-C1E60A69BD5B}"/>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0.33333333333333331</c:v>
                </c:pt>
                <c:pt idx="1">
                  <c:v>0.26666666666666666</c:v>
                </c:pt>
                <c:pt idx="2">
                  <c:v>0.2</c:v>
                </c:pt>
                <c:pt idx="3">
                  <c:v>0.26666666666666666</c:v>
                </c:pt>
                <c:pt idx="4">
                  <c:v>0</c:v>
                </c:pt>
                <c:pt idx="5">
                  <c:v>0.13333333333333333</c:v>
                </c:pt>
                <c:pt idx="6">
                  <c:v>0</c:v>
                </c:pt>
                <c:pt idx="7">
                  <c:v>0</c:v>
                </c:pt>
                <c:pt idx="8">
                  <c:v>0</c:v>
                </c:pt>
                <c:pt idx="9">
                  <c:v>6.6666666666666666E-2</c:v>
                </c:pt>
                <c:pt idx="10">
                  <c:v>0.13333333333333333</c:v>
                </c:pt>
                <c:pt idx="11">
                  <c:v>6.6666666666666666E-2</c:v>
                </c:pt>
              </c:numCache>
            </c:numRef>
          </c:val>
          <c:extLst>
            <c:ext xmlns:c16="http://schemas.microsoft.com/office/drawing/2014/chart" uri="{C3380CC4-5D6E-409C-BE32-E72D297353CC}">
              <c16:uniqueId val="{00000003-6AD9-46ED-A38D-C1E60A69BD5B}"/>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sz="1800" b="1" u="sng" dirty="0"/>
              <a:t>男性</a:t>
            </a:r>
          </a:p>
        </c:rich>
      </c:tx>
      <c:overlay val="0"/>
      <c:spPr>
        <a:noFill/>
        <a:ln>
          <a:noFill/>
        </a:ln>
        <a:effectLst/>
      </c:spPr>
      <c:txPr>
        <a:bodyPr rot="0" spcFirstLastPara="1" vertOverflow="ellipsis" vert="horz" wrap="square" anchor="ctr" anchorCtr="1"/>
        <a:lstStyle/>
        <a:p>
          <a:pPr>
            <a:defRPr sz="1800" b="0"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DBE8-43EB-BDB5-2C2159DE5E5D}"/>
            </c:ext>
          </c:extLst>
        </c:ser>
        <c:ser>
          <c:idx val="1"/>
          <c:order val="1"/>
          <c:tx>
            <c:strRef>
              <c:f>元データ!$C$2</c:f>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元データ!$C$3:$C$19</c:f>
              <c:numCache>
                <c:formatCode>0.0</c:formatCode>
                <c:ptCount val="17"/>
                <c:pt idx="0">
                  <c:v>38.105263157895003</c:v>
                </c:pt>
                <c:pt idx="1">
                  <c:v>19.368421052632002</c:v>
                </c:pt>
                <c:pt idx="2">
                  <c:v>46.736842105263001</c:v>
                </c:pt>
                <c:pt idx="3">
                  <c:v>37.263157894736999</c:v>
                </c:pt>
                <c:pt idx="4">
                  <c:v>15.368421052632</c:v>
                </c:pt>
                <c:pt idx="5">
                  <c:v>25.473684210525999</c:v>
                </c:pt>
                <c:pt idx="6">
                  <c:v>26.315789473683999</c:v>
                </c:pt>
                <c:pt idx="7">
                  <c:v>34.105263157895003</c:v>
                </c:pt>
                <c:pt idx="8">
                  <c:v>26.736842105263001</c:v>
                </c:pt>
                <c:pt idx="9">
                  <c:v>20.210526315789</c:v>
                </c:pt>
                <c:pt idx="10">
                  <c:v>41.052631578947</c:v>
                </c:pt>
                <c:pt idx="11">
                  <c:v>19.789473684211</c:v>
                </c:pt>
                <c:pt idx="12">
                  <c:v>25.473684210525999</c:v>
                </c:pt>
                <c:pt idx="13">
                  <c:v>22.526315789474001</c:v>
                </c:pt>
                <c:pt idx="14">
                  <c:v>18.526315789474001</c:v>
                </c:pt>
                <c:pt idx="15">
                  <c:v>27.368421052632002</c:v>
                </c:pt>
                <c:pt idx="16">
                  <c:v>15.368421052632</c:v>
                </c:pt>
              </c:numCache>
            </c:numRef>
          </c:val>
          <c:extLst>
            <c:ext xmlns:c16="http://schemas.microsoft.com/office/drawing/2014/chart" uri="{C3380CC4-5D6E-409C-BE32-E72D297353CC}">
              <c16:uniqueId val="{00000001-DBE8-43EB-BDB5-2C2159DE5E5D}"/>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885033710131121"/>
          <c:y val="0.17874999999999999"/>
          <c:w val="0.54489970989561998"/>
          <c:h val="0.79800000000000004"/>
        </c:manualLayout>
      </c:layout>
      <c:barChart>
        <c:barDir val="bar"/>
        <c:grouping val="clustered"/>
        <c:varyColors val="0"/>
        <c:ser>
          <c:idx val="0"/>
          <c:order val="0"/>
          <c:spPr>
            <a:solidFill>
              <a:srgbClr val="2044A2"/>
            </a:solidFill>
          </c:spPr>
          <c:invertIfNegative val="0"/>
          <c:cat>
            <c:strRef>
              <c:f>集計!$A$91:$A$101</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集計!$C$91:$C$101</c:f>
              <c:numCache>
                <c:formatCode>0%</c:formatCode>
                <c:ptCount val="11"/>
                <c:pt idx="0">
                  <c:v>0</c:v>
                </c:pt>
                <c:pt idx="1">
                  <c:v>0.2</c:v>
                </c:pt>
                <c:pt idx="2">
                  <c:v>6.6666666666666666E-2</c:v>
                </c:pt>
                <c:pt idx="3">
                  <c:v>0</c:v>
                </c:pt>
                <c:pt idx="4">
                  <c:v>0</c:v>
                </c:pt>
                <c:pt idx="5">
                  <c:v>0</c:v>
                </c:pt>
                <c:pt idx="6">
                  <c:v>0.33333333333333331</c:v>
                </c:pt>
                <c:pt idx="7">
                  <c:v>0</c:v>
                </c:pt>
                <c:pt idx="8">
                  <c:v>0</c:v>
                </c:pt>
                <c:pt idx="9">
                  <c:v>6.6666666666666666E-2</c:v>
                </c:pt>
                <c:pt idx="10">
                  <c:v>6.6666666666666666E-2</c:v>
                </c:pt>
              </c:numCache>
            </c:numRef>
          </c:val>
          <c:extLst>
            <c:ext xmlns:c16="http://schemas.microsoft.com/office/drawing/2014/chart" uri="{C3380CC4-5D6E-409C-BE32-E72D297353CC}">
              <c16:uniqueId val="{00000000-D989-44F1-92A1-CD99DFE6B19B}"/>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30000000000000004"/>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集計!$A$82:$A$85</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集計!$C$82:$C$85</c:f>
              <c:numCache>
                <c:formatCode>0.0%</c:formatCode>
                <c:ptCount val="4"/>
                <c:pt idx="0">
                  <c:v>0.26666666666666666</c:v>
                </c:pt>
                <c:pt idx="1">
                  <c:v>0.2</c:v>
                </c:pt>
                <c:pt idx="2">
                  <c:v>0.13333333333333333</c:v>
                </c:pt>
                <c:pt idx="3">
                  <c:v>0</c:v>
                </c:pt>
              </c:numCache>
            </c:numRef>
          </c:val>
          <c:extLst>
            <c:ext xmlns:c16="http://schemas.microsoft.com/office/drawing/2014/chart" uri="{C3380CC4-5D6E-409C-BE32-E72D297353CC}">
              <c16:uniqueId val="{00000000-485D-4C57-B6C9-19E99EF6C0E7}"/>
            </c:ext>
          </c:extLst>
        </c:ser>
        <c:dLbls>
          <c:dLblPos val="outEnd"/>
          <c:showLegendKey val="0"/>
          <c:showVal val="1"/>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0.30000000000000004"/>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集計!$A$71</c:f>
              <c:strCache>
                <c:ptCount val="1"/>
                <c:pt idx="0">
                  <c:v>SDGsを知っていた</c:v>
                </c:pt>
              </c:strCache>
            </c:strRef>
          </c:tx>
          <c:spPr>
            <a:solidFill>
              <a:schemeClr val="accent1">
                <a:lumMod val="5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集計!$C$71</c:f>
              <c:numCache>
                <c:formatCode>0.0%</c:formatCode>
                <c:ptCount val="1"/>
                <c:pt idx="0">
                  <c:v>0.33333333333333331</c:v>
                </c:pt>
              </c:numCache>
            </c:numRef>
          </c:val>
          <c:extLst>
            <c:ext xmlns:c16="http://schemas.microsoft.com/office/drawing/2014/chart" uri="{C3380CC4-5D6E-409C-BE32-E72D297353CC}">
              <c16:uniqueId val="{00000000-1782-4892-988F-945360A13FBD}"/>
            </c:ext>
          </c:extLst>
        </c:ser>
        <c:ser>
          <c:idx val="1"/>
          <c:order val="1"/>
          <c:tx>
            <c:strRef>
              <c:f>集計!$A$72</c:f>
              <c:strCache>
                <c:ptCount val="1"/>
                <c:pt idx="0">
                  <c:v>SDGsという言葉は聞いたことがあった、又はロゴを見たことがあった</c:v>
                </c:pt>
              </c:strCache>
            </c:strRef>
          </c:tx>
          <c:spPr>
            <a:solidFill>
              <a:schemeClr val="accent5">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集計!$C$72</c:f>
              <c:numCache>
                <c:formatCode>0.0%</c:formatCode>
                <c:ptCount val="1"/>
                <c:pt idx="0">
                  <c:v>0.46666666666666667</c:v>
                </c:pt>
              </c:numCache>
            </c:numRef>
          </c:val>
          <c:extLst>
            <c:ext xmlns:c16="http://schemas.microsoft.com/office/drawing/2014/chart" uri="{C3380CC4-5D6E-409C-BE32-E72D297353CC}">
              <c16:uniqueId val="{00000001-1782-4892-988F-945360A13FBD}"/>
            </c:ext>
          </c:extLst>
        </c:ser>
        <c:ser>
          <c:idx val="2"/>
          <c:order val="2"/>
          <c:tx>
            <c:strRef>
              <c:f>集計!$A$73</c:f>
              <c:strCache>
                <c:ptCount val="1"/>
                <c:pt idx="0">
                  <c:v>SDGsを知らなかった（今回の調査で初めて知った）</c:v>
                </c:pt>
              </c:strCache>
            </c:strRef>
          </c:tx>
          <c:spPr>
            <a:solidFill>
              <a:schemeClr val="accent5">
                <a:lumMod val="20000"/>
                <a:lumOff val="8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集計!$C$73</c:f>
              <c:numCache>
                <c:formatCode>0.0%</c:formatCode>
                <c:ptCount val="1"/>
                <c:pt idx="0">
                  <c:v>0.2</c:v>
                </c:pt>
              </c:numCache>
            </c:numRef>
          </c:val>
          <c:extLst>
            <c:ext xmlns:c16="http://schemas.microsoft.com/office/drawing/2014/chart" uri="{C3380CC4-5D6E-409C-BE32-E72D297353CC}">
              <c16:uniqueId val="{00000002-1782-4892-988F-945360A13FBD}"/>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txPr>
          <a:bodyPr rot="0" vert="horz"/>
          <a:lstStyle/>
          <a:p>
            <a:pPr>
              <a:defRPr/>
            </a:pPr>
            <a:endParaRPr lang="ja-JP"/>
          </a:p>
        </c:txPr>
        <c:crossAx val="275754769"/>
        <c:crosses val="autoZero"/>
        <c:crossBetween val="between"/>
      </c:valAx>
      <c:spPr>
        <a:noFill/>
        <a:ln w="12700">
          <a:noFill/>
        </a:ln>
      </c:spPr>
    </c:plotArea>
    <c:legend>
      <c:legendPos val="r"/>
      <c:legendEntry>
        <c:idx val="1"/>
        <c:txPr>
          <a:bodyPr rot="0" vert="horz"/>
          <a:lstStyle/>
          <a:p>
            <a:pPr>
              <a:defRPr sz="1050"/>
            </a:pPr>
            <a:endParaRPr lang="ja-JP"/>
          </a:p>
        </c:txPr>
      </c:legendEntry>
      <c:layout>
        <c:manualLayout>
          <c:xMode val="edge"/>
          <c:yMode val="edge"/>
          <c:x val="0.60139682773845304"/>
          <c:y val="0.32918515873175874"/>
          <c:w val="0.38254428969212578"/>
          <c:h val="0.52516216857083353"/>
        </c:manualLayout>
      </c:layout>
      <c:overlay val="0"/>
      <c:spPr>
        <a:ln>
          <a:noFill/>
        </a:ln>
      </c:spPr>
      <c:txPr>
        <a:bodyPr rot="0" vert="horz"/>
        <a:lstStyle/>
        <a:p>
          <a:pPr>
            <a:defRPr/>
          </a:pPr>
          <a:endParaRPr lang="ja-JP"/>
        </a:p>
      </c:txPr>
    </c:legend>
    <c:plotVisOnly val="0"/>
    <c:dispBlanksAs val="gap"/>
    <c:showDLblsOverMax val="0"/>
  </c:chart>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集計!$B$107:$B$123</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集計!$D$107:$D$123</c:f>
              <c:numCache>
                <c:formatCode>0%</c:formatCode>
                <c:ptCount val="17"/>
                <c:pt idx="0">
                  <c:v>0.33333333333333331</c:v>
                </c:pt>
                <c:pt idx="1">
                  <c:v>0.26666666666666666</c:v>
                </c:pt>
                <c:pt idx="2">
                  <c:v>0.6</c:v>
                </c:pt>
                <c:pt idx="3">
                  <c:v>0.46666666666666667</c:v>
                </c:pt>
                <c:pt idx="4">
                  <c:v>0.2</c:v>
                </c:pt>
                <c:pt idx="5">
                  <c:v>0.26666666666666666</c:v>
                </c:pt>
                <c:pt idx="6">
                  <c:v>0.13333333333333333</c:v>
                </c:pt>
                <c:pt idx="7">
                  <c:v>0.4</c:v>
                </c:pt>
                <c:pt idx="8">
                  <c:v>6.6666666666666666E-2</c:v>
                </c:pt>
                <c:pt idx="9">
                  <c:v>0.6</c:v>
                </c:pt>
                <c:pt idx="10">
                  <c:v>0.33333333333333331</c:v>
                </c:pt>
                <c:pt idx="11">
                  <c:v>0.33333333333333331</c:v>
                </c:pt>
                <c:pt idx="12">
                  <c:v>0.33333333333333331</c:v>
                </c:pt>
                <c:pt idx="13">
                  <c:v>0.26666666666666666</c:v>
                </c:pt>
                <c:pt idx="14">
                  <c:v>0.26666666666666666</c:v>
                </c:pt>
                <c:pt idx="15">
                  <c:v>0.4</c:v>
                </c:pt>
                <c:pt idx="16">
                  <c:v>6.6666666666666666E-2</c:v>
                </c:pt>
              </c:numCache>
            </c:numRef>
          </c:val>
          <c:extLst>
            <c:ext xmlns:c16="http://schemas.microsoft.com/office/drawing/2014/chart" uri="{C3380CC4-5D6E-409C-BE32-E72D297353CC}">
              <c16:uniqueId val="{00000000-0C0B-4BEF-B51D-A4CBFEAE9B37}"/>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集計!$C$129</c:f>
              <c:strCache>
                <c:ptCount val="1"/>
                <c:pt idx="0">
                  <c:v>93.3%</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集計!$A$129:$A$137</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集計!$C$129:$C$137</c:f>
              <c:numCache>
                <c:formatCode>0.0%</c:formatCode>
                <c:ptCount val="9"/>
                <c:pt idx="0">
                  <c:v>0.93333333333333335</c:v>
                </c:pt>
                <c:pt idx="1">
                  <c:v>0.8666666666666667</c:v>
                </c:pt>
                <c:pt idx="2">
                  <c:v>0.66666666666666663</c:v>
                </c:pt>
                <c:pt idx="3">
                  <c:v>0.4</c:v>
                </c:pt>
                <c:pt idx="4">
                  <c:v>6.6666666666666666E-2</c:v>
                </c:pt>
                <c:pt idx="5">
                  <c:v>0.26666666666666666</c:v>
                </c:pt>
                <c:pt idx="6">
                  <c:v>0.26666666666666666</c:v>
                </c:pt>
                <c:pt idx="7">
                  <c:v>0</c:v>
                </c:pt>
                <c:pt idx="8">
                  <c:v>0</c:v>
                </c:pt>
              </c:numCache>
            </c:numRef>
          </c:val>
          <c:extLst>
            <c:ext xmlns:c16="http://schemas.microsoft.com/office/drawing/2014/chart" uri="{C3380CC4-5D6E-409C-BE32-E72D297353CC}">
              <c16:uniqueId val="{00000000-63BB-4C9B-96C9-BD5EE74A047B}"/>
            </c:ext>
          </c:extLst>
        </c:ser>
        <c:dLbls>
          <c:dLblPos val="outEnd"/>
          <c:showLegendKey val="0"/>
          <c:showVal val="1"/>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95638900029956"/>
          <c:y val="9.4001236858379716E-2"/>
          <c:w val="0.65504357474087493"/>
          <c:h val="0.90599876314162031"/>
        </c:manualLayout>
      </c:layout>
      <c:barChart>
        <c:barDir val="bar"/>
        <c:grouping val="percentStacked"/>
        <c:varyColors val="0"/>
        <c:ser>
          <c:idx val="0"/>
          <c:order val="0"/>
          <c:tx>
            <c:strRef>
              <c:f>集計!$C$177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$179,集計!$C$181,集計!$C$183,集計!$C$185,集計!$C$187,集計!$C$189,集計!$C$191,集計!$C$193,集計!$C$195,集計!$C$197,集計!$C$199,集計!$C$201,集計!$C$203,集計!$C$205,集計!$C$207,集計!$C$209,集計!$C$211,集計!$C$213,集計!$C$215,集計!$C$217,集計!$C$219,集計!$C$221,集計!$C$223,集計!$C$225,集計!$C$227)</c:f>
              <c:numCache>
                <c:formatCode>0.0%</c:formatCode>
                <c:ptCount val="25"/>
                <c:pt idx="0">
                  <c:v>0.2</c:v>
                </c:pt>
                <c:pt idx="1">
                  <c:v>0</c:v>
                </c:pt>
                <c:pt idx="2">
                  <c:v>0.13333333333333333</c:v>
                </c:pt>
                <c:pt idx="3">
                  <c:v>0</c:v>
                </c:pt>
                <c:pt idx="4">
                  <c:v>6.6666666666666666E-2</c:v>
                </c:pt>
                <c:pt idx="5">
                  <c:v>0.13333333333333333</c:v>
                </c:pt>
                <c:pt idx="6">
                  <c:v>0.2</c:v>
                </c:pt>
                <c:pt idx="7">
                  <c:v>6.6666666666666666E-2</c:v>
                </c:pt>
                <c:pt idx="8">
                  <c:v>6.6666666666666666E-2</c:v>
                </c:pt>
                <c:pt idx="9">
                  <c:v>6.6666666666666666E-2</c:v>
                </c:pt>
                <c:pt idx="10">
                  <c:v>6.6666666666666666E-2</c:v>
                </c:pt>
                <c:pt idx="11">
                  <c:v>0.13333333333333333</c:v>
                </c:pt>
                <c:pt idx="12">
                  <c:v>0.33333333333333331</c:v>
                </c:pt>
                <c:pt idx="13">
                  <c:v>0.26666666666666666</c:v>
                </c:pt>
                <c:pt idx="14">
                  <c:v>0.13333333333333333</c:v>
                </c:pt>
                <c:pt idx="15">
                  <c:v>0.13333333333333333</c:v>
                </c:pt>
                <c:pt idx="16">
                  <c:v>0.13333333333333333</c:v>
                </c:pt>
                <c:pt idx="17">
                  <c:v>0.53333333333333333</c:v>
                </c:pt>
                <c:pt idx="18">
                  <c:v>0.26666666666666666</c:v>
                </c:pt>
                <c:pt idx="19">
                  <c:v>0</c:v>
                </c:pt>
                <c:pt idx="20">
                  <c:v>0.8666666666666667</c:v>
                </c:pt>
                <c:pt idx="21">
                  <c:v>0.13333333333333333</c:v>
                </c:pt>
                <c:pt idx="22">
                  <c:v>6.6666666666666666E-2</c:v>
                </c:pt>
                <c:pt idx="23">
                  <c:v>0</c:v>
                </c:pt>
                <c:pt idx="24">
                  <c:v>0.4</c:v>
                </c:pt>
              </c:numCache>
            </c:numRef>
          </c:val>
          <c:extLst>
            <c:ext xmlns:c16="http://schemas.microsoft.com/office/drawing/2014/chart" uri="{C3380CC4-5D6E-409C-BE32-E72D297353CC}">
              <c16:uniqueId val="{00000000-2AE8-44A4-815B-1ABB2F99E1CD}"/>
            </c:ext>
          </c:extLst>
        </c:ser>
        <c:ser>
          <c:idx val="1"/>
          <c:order val="1"/>
          <c:tx>
            <c:strRef>
              <c:f>集計!$D$177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$179,集計!$D$181,集計!$D$183,集計!$D$185,集計!$D$187,集計!$D$189,集計!$D$191,集計!$D$193,集計!$D$195,集計!$D$197,集計!$D$199,集計!$D$201,集計!$D$203,集計!$D$205,集計!$D$207,集計!$D$209,集計!$D$211,集計!$D$213,集計!$D$215,集計!$D$217,集計!$D$219,集計!$D$221,集計!$D$223,集計!$D$225,集計!$D$227)</c:f>
              <c:numCache>
                <c:formatCode>0.0%</c:formatCode>
                <c:ptCount val="25"/>
                <c:pt idx="0">
                  <c:v>0.33333333333333331</c:v>
                </c:pt>
                <c:pt idx="1">
                  <c:v>0</c:v>
                </c:pt>
                <c:pt idx="2">
                  <c:v>6.6666666666666666E-2</c:v>
                </c:pt>
                <c:pt idx="3">
                  <c:v>6.6666666666666666E-2</c:v>
                </c:pt>
                <c:pt idx="4">
                  <c:v>6.6666666666666666E-2</c:v>
                </c:pt>
                <c:pt idx="5">
                  <c:v>0.13333333333333333</c:v>
                </c:pt>
                <c:pt idx="6">
                  <c:v>0.13333333333333333</c:v>
                </c:pt>
                <c:pt idx="7">
                  <c:v>0.2</c:v>
                </c:pt>
                <c:pt idx="8">
                  <c:v>0.13333333333333333</c:v>
                </c:pt>
                <c:pt idx="9">
                  <c:v>0.26666666666666666</c:v>
                </c:pt>
                <c:pt idx="10">
                  <c:v>0.2</c:v>
                </c:pt>
                <c:pt idx="11">
                  <c:v>0.46666666666666667</c:v>
                </c:pt>
                <c:pt idx="12">
                  <c:v>0.4</c:v>
                </c:pt>
                <c:pt idx="13">
                  <c:v>0.53333333333333333</c:v>
                </c:pt>
                <c:pt idx="14">
                  <c:v>0.2</c:v>
                </c:pt>
                <c:pt idx="15">
                  <c:v>0</c:v>
                </c:pt>
                <c:pt idx="16">
                  <c:v>6.6666666666666666E-2</c:v>
                </c:pt>
                <c:pt idx="17">
                  <c:v>0.4</c:v>
                </c:pt>
                <c:pt idx="18">
                  <c:v>0.2</c:v>
                </c:pt>
                <c:pt idx="19">
                  <c:v>0.2</c:v>
                </c:pt>
                <c:pt idx="20">
                  <c:v>6.6666666666666666E-2</c:v>
                </c:pt>
                <c:pt idx="21">
                  <c:v>0.13333333333333333</c:v>
                </c:pt>
                <c:pt idx="22">
                  <c:v>0.2</c:v>
                </c:pt>
                <c:pt idx="23">
                  <c:v>0.2</c:v>
                </c:pt>
                <c:pt idx="24">
                  <c:v>0.46666666666666667</c:v>
                </c:pt>
              </c:numCache>
            </c:numRef>
          </c:val>
          <c:extLst>
            <c:ext xmlns:c16="http://schemas.microsoft.com/office/drawing/2014/chart" uri="{C3380CC4-5D6E-409C-BE32-E72D297353CC}">
              <c16:uniqueId val="{00000001-2AE8-44A4-815B-1ABB2F99E1CD}"/>
            </c:ext>
          </c:extLst>
        </c:ser>
        <c:ser>
          <c:idx val="2"/>
          <c:order val="2"/>
          <c:tx>
            <c:strRef>
              <c:f>集計!$E$177</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$179,集計!$E$181,集計!$E$183,集計!$E$185,集計!$E$187,集計!$E$189,集計!$E$191,集計!$E$193,集計!$E$195,集計!$E$197,集計!$E$199,集計!$E$201,集計!$E$203,集計!$E$205,集計!$E$207,集計!$E$209,集計!$E$211,集計!$E$213,集計!$E$215,集計!$E$217,集計!$E$219,集計!$E$221,集計!$E$223,集計!$E$225,集計!$E$227)</c:f>
              <c:numCache>
                <c:formatCode>0.0%</c:formatCode>
                <c:ptCount val="25"/>
                <c:pt idx="0">
                  <c:v>0.33333333333333331</c:v>
                </c:pt>
                <c:pt idx="1">
                  <c:v>0.2</c:v>
                </c:pt>
                <c:pt idx="2">
                  <c:v>0.26666666666666666</c:v>
                </c:pt>
                <c:pt idx="3">
                  <c:v>0.2</c:v>
                </c:pt>
                <c:pt idx="4">
                  <c:v>0.4</c:v>
                </c:pt>
                <c:pt idx="5">
                  <c:v>0.33333333333333331</c:v>
                </c:pt>
                <c:pt idx="6">
                  <c:v>0</c:v>
                </c:pt>
                <c:pt idx="7">
                  <c:v>0</c:v>
                </c:pt>
                <c:pt idx="8">
                  <c:v>0.4</c:v>
                </c:pt>
                <c:pt idx="9">
                  <c:v>0.33333333333333331</c:v>
                </c:pt>
                <c:pt idx="10">
                  <c:v>0.13333333333333333</c:v>
                </c:pt>
                <c:pt idx="11">
                  <c:v>0.26666666666666666</c:v>
                </c:pt>
                <c:pt idx="12">
                  <c:v>0.2</c:v>
                </c:pt>
                <c:pt idx="13">
                  <c:v>0.2</c:v>
                </c:pt>
                <c:pt idx="14">
                  <c:v>0.33333333333333331</c:v>
                </c:pt>
                <c:pt idx="15">
                  <c:v>0.13333333333333333</c:v>
                </c:pt>
                <c:pt idx="16">
                  <c:v>0.33333333333333331</c:v>
                </c:pt>
                <c:pt idx="17">
                  <c:v>0</c:v>
                </c:pt>
                <c:pt idx="18">
                  <c:v>0.2</c:v>
                </c:pt>
                <c:pt idx="19">
                  <c:v>0.4</c:v>
                </c:pt>
                <c:pt idx="20">
                  <c:v>6.6666666666666666E-2</c:v>
                </c:pt>
                <c:pt idx="21">
                  <c:v>0.4</c:v>
                </c:pt>
                <c:pt idx="22">
                  <c:v>0.2</c:v>
                </c:pt>
                <c:pt idx="23">
                  <c:v>0.2</c:v>
                </c:pt>
                <c:pt idx="24">
                  <c:v>0.13333333333333333</c:v>
                </c:pt>
              </c:numCache>
            </c:numRef>
          </c:val>
          <c:extLst>
            <c:ext xmlns:c16="http://schemas.microsoft.com/office/drawing/2014/chart" uri="{C3380CC4-5D6E-409C-BE32-E72D297353CC}">
              <c16:uniqueId val="{00000002-2AE8-44A4-815B-1ABB2F99E1CD}"/>
            </c:ext>
          </c:extLst>
        </c:ser>
        <c:ser>
          <c:idx val="3"/>
          <c:order val="3"/>
          <c:tx>
            <c:strRef>
              <c:f>集計!$F$177</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$179,集計!$F$181,集計!$F$183,集計!$F$185,集計!$F$187,集計!$F$189,集計!$F$191,集計!$F$193,集計!$F$195,集計!$F$197,集計!$F$199,集計!$F$201,集計!$F$203,集計!$F$205,集計!$F$207,集計!$F$209,集計!$F$211,集計!$F$213,集計!$F$215,集計!$F$217,集計!$F$219,集計!$F$221,集計!$F$223,集計!$F$225,集計!$F$227)</c:f>
              <c:numCache>
                <c:formatCode>0.0%</c:formatCode>
                <c:ptCount val="25"/>
                <c:pt idx="0">
                  <c:v>0.13333333333333333</c:v>
                </c:pt>
                <c:pt idx="1">
                  <c:v>0.8</c:v>
                </c:pt>
                <c:pt idx="2">
                  <c:v>0.53333333333333333</c:v>
                </c:pt>
                <c:pt idx="3">
                  <c:v>0.73333333333333328</c:v>
                </c:pt>
                <c:pt idx="4">
                  <c:v>0.46666666666666667</c:v>
                </c:pt>
                <c:pt idx="5">
                  <c:v>0.4</c:v>
                </c:pt>
                <c:pt idx="6">
                  <c:v>0.66666666666666663</c:v>
                </c:pt>
                <c:pt idx="7">
                  <c:v>0.73333333333333328</c:v>
                </c:pt>
                <c:pt idx="8">
                  <c:v>0.4</c:v>
                </c:pt>
                <c:pt idx="9">
                  <c:v>0.33333333333333331</c:v>
                </c:pt>
                <c:pt idx="10">
                  <c:v>0.6</c:v>
                </c:pt>
                <c:pt idx="11">
                  <c:v>0.13333333333333333</c:v>
                </c:pt>
                <c:pt idx="12">
                  <c:v>6.6666666666666666E-2</c:v>
                </c:pt>
                <c:pt idx="13">
                  <c:v>0</c:v>
                </c:pt>
                <c:pt idx="14">
                  <c:v>0.33333333333333331</c:v>
                </c:pt>
                <c:pt idx="15">
                  <c:v>0.73333333333333328</c:v>
                </c:pt>
                <c:pt idx="16">
                  <c:v>0.46666666666666667</c:v>
                </c:pt>
                <c:pt idx="17">
                  <c:v>6.6666666666666666E-2</c:v>
                </c:pt>
                <c:pt idx="18">
                  <c:v>0.33333333333333331</c:v>
                </c:pt>
                <c:pt idx="19">
                  <c:v>0.4</c:v>
                </c:pt>
                <c:pt idx="20">
                  <c:v>0</c:v>
                </c:pt>
                <c:pt idx="21">
                  <c:v>0.33333333333333331</c:v>
                </c:pt>
                <c:pt idx="22">
                  <c:v>0.53333333333333333</c:v>
                </c:pt>
                <c:pt idx="23">
                  <c:v>0.6</c:v>
                </c:pt>
                <c:pt idx="24">
                  <c:v>0</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1"/>
          <c:tx>
            <c:strRef>
              <c:f>ゴールグラフ!$B$15</c:f>
              <c:strCache>
                <c:ptCount val="1"/>
                <c:pt idx="0">
                  <c:v>企業等に属する府内居住者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1-E2A7-4942-B301-0EF48BA68AB5}"/>
            </c:ext>
          </c:extLst>
        </c:ser>
        <c:dLbls>
          <c:showLegendKey val="0"/>
          <c:showVal val="0"/>
          <c:showCatName val="0"/>
          <c:showSerName val="0"/>
          <c:showPercent val="0"/>
          <c:showBubbleSize val="0"/>
        </c:dLbls>
        <c:gapWidth val="182"/>
        <c:axId val="1842148944"/>
        <c:axId val="1842141040"/>
        <c:extLst>
          <c:ext xmlns:c15="http://schemas.microsoft.com/office/drawing/2012/chart" uri="{02D57815-91ED-43cb-92C2-25804820EDAC}">
            <c15:filteredBarSeries>
              <c15:ser>
                <c:idx val="0"/>
                <c:order val="0"/>
                <c:tx>
                  <c:strRef>
                    <c:extLst>
                      <c:ext uri="{02D57815-91ED-43cb-92C2-25804820EDAC}">
                        <c15:formulaRef>
                          <c15:sqref>ゴールグラフ!$B$14</c15:sqref>
                        </c15:formulaRef>
                      </c:ext>
                    </c:extLst>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extLst>
                      <c:ext uri="{02D57815-91ED-43cb-92C2-25804820EDAC}">
                        <c15:formulaRef>
                          <c15:sqref>ゴールグラフ!$C$13:$S$13</c15:sqref>
                        </c15:formulaRef>
                      </c:ext>
                    </c:extLst>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extLst>
                      <c:ext uri="{02D57815-91ED-43cb-92C2-25804820EDAC}">
                        <c15:formulaRef>
                          <c15:sqref>ゴールグラフ!$C$14:$S$14</c15:sqref>
                        </c15:formulaRef>
                      </c:ext>
                    </c:extLst>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E2A7-4942-B301-0EF48BA68AB5}"/>
                  </c:ext>
                </c:extLst>
              </c15:ser>
            </c15:filteredBarSeries>
          </c:ext>
        </c:extLst>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smtClean="0"/>
              <a:t>企業等に属する府外居住者</a:t>
            </a:r>
            <a:endParaRPr lang="ja-JP" altLang="en-US" dirty="0"/>
          </a:p>
        </c:rich>
      </c:tx>
      <c:overlay val="0"/>
      <c:spPr>
        <a:noFill/>
        <a:ln>
          <a:noFill/>
        </a:ln>
        <a:effectLst/>
      </c:spPr>
      <c:txPr>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ゴールグラフ!$B$17</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ゴールグラフ!$C$16:$S$16</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ゴールグラフ!$C$17:$S$17</c:f>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E2A7-4942-B301-0EF48BA68AB5}"/>
            </c:ext>
          </c:extLst>
        </c:ser>
        <c:ser>
          <c:idx val="1"/>
          <c:order val="1"/>
          <c:tx>
            <c:strRef>
              <c:f>ゴールグラフ!$B$18</c:f>
              <c:strCache>
                <c:ptCount val="1"/>
                <c:pt idx="0">
                  <c:v>企業等に属する府外居住者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ゴールグラフ!$C$16:$S$16</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ゴールグラフ!$C$18:$S$18</c:f>
              <c:numCache>
                <c:formatCode>0.0</c:formatCode>
                <c:ptCount val="17"/>
                <c:pt idx="0">
                  <c:v>38.805970149253731</c:v>
                </c:pt>
                <c:pt idx="1">
                  <c:v>17.910447761194028</c:v>
                </c:pt>
                <c:pt idx="2">
                  <c:v>47.761194029850742</c:v>
                </c:pt>
                <c:pt idx="3">
                  <c:v>47.761194029850742</c:v>
                </c:pt>
                <c:pt idx="4">
                  <c:v>31.343283582089555</c:v>
                </c:pt>
                <c:pt idx="5">
                  <c:v>16.417910447761194</c:v>
                </c:pt>
                <c:pt idx="6">
                  <c:v>41.791044776119399</c:v>
                </c:pt>
                <c:pt idx="7">
                  <c:v>43.283582089552233</c:v>
                </c:pt>
                <c:pt idx="8">
                  <c:v>41.791044776119399</c:v>
                </c:pt>
                <c:pt idx="9">
                  <c:v>23.880597014925371</c:v>
                </c:pt>
                <c:pt idx="10">
                  <c:v>43.283582089552233</c:v>
                </c:pt>
                <c:pt idx="11">
                  <c:v>32.835820895522389</c:v>
                </c:pt>
                <c:pt idx="12">
                  <c:v>46.268656716417908</c:v>
                </c:pt>
                <c:pt idx="13">
                  <c:v>40.298507462686565</c:v>
                </c:pt>
                <c:pt idx="14">
                  <c:v>25.373134328358208</c:v>
                </c:pt>
                <c:pt idx="15">
                  <c:v>29.850746268656714</c:v>
                </c:pt>
                <c:pt idx="16">
                  <c:v>34.328358208955223</c:v>
                </c:pt>
              </c:numCache>
            </c:numRef>
          </c:val>
          <c:extLst>
            <c:ext xmlns:c16="http://schemas.microsoft.com/office/drawing/2014/chart" uri="{C3380CC4-5D6E-409C-BE32-E72D297353CC}">
              <c16:uniqueId val="{00000001-E2A7-4942-B301-0EF48BA68AB5}"/>
            </c:ext>
          </c:extLst>
        </c:ser>
        <c:dLbls>
          <c:showLegendKey val="0"/>
          <c:showVal val="0"/>
          <c:showCatName val="0"/>
          <c:showSerName val="0"/>
          <c:showPercent val="0"/>
          <c:showBubbleSize val="0"/>
        </c:dLbls>
        <c:gapWidth val="182"/>
        <c:axId val="1842148944"/>
        <c:axId val="1842141040"/>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smtClean="0"/>
              <a:t>企業等に属する人</a:t>
            </a:r>
            <a:endParaRPr lang="ja-JP" altLang="en-US" dirty="0"/>
          </a:p>
        </c:rich>
      </c:tx>
      <c:overlay val="0"/>
      <c:spPr>
        <a:noFill/>
        <a:ln>
          <a:noFill/>
        </a:ln>
        <a:effectLst/>
      </c:spPr>
      <c:txPr>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ゴールグラフ!$B$9</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ゴールグラフ!$C$8:$S$8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ゴールグラフ!$C$9:$S$9</c:f>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2732-41B9-BBDD-889FCCB5C4ED}"/>
            </c:ext>
          </c:extLst>
        </c:ser>
        <c:ser>
          <c:idx val="1"/>
          <c:order val="1"/>
          <c:tx>
            <c:strRef>
              <c:f>ゴールグラフ!$B$10</c:f>
              <c:strCache>
                <c:ptCount val="1"/>
                <c:pt idx="0">
                  <c:v>企業等に属する人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ゴールグラフ!$C$8:$S$8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ゴールグラフ!$C$10:$S$10</c:f>
              <c:numCache>
                <c:formatCode>0.0</c:formatCode>
                <c:ptCount val="17"/>
                <c:pt idx="0">
                  <c:v>44.444444444444443</c:v>
                </c:pt>
                <c:pt idx="1">
                  <c:v>20.74074074074074</c:v>
                </c:pt>
                <c:pt idx="2">
                  <c:v>56.296296296296298</c:v>
                </c:pt>
                <c:pt idx="3">
                  <c:v>54.814814814814817</c:v>
                </c:pt>
                <c:pt idx="4">
                  <c:v>36.296296296296298</c:v>
                </c:pt>
                <c:pt idx="5">
                  <c:v>17.777777777777779</c:v>
                </c:pt>
                <c:pt idx="6">
                  <c:v>41.481481481481481</c:v>
                </c:pt>
                <c:pt idx="7">
                  <c:v>51.851851851851848</c:v>
                </c:pt>
                <c:pt idx="8">
                  <c:v>42.222222222222221</c:v>
                </c:pt>
                <c:pt idx="9">
                  <c:v>29.629629629629626</c:v>
                </c:pt>
                <c:pt idx="10">
                  <c:v>54.074074074074076</c:v>
                </c:pt>
                <c:pt idx="11">
                  <c:v>42.962962962962962</c:v>
                </c:pt>
                <c:pt idx="12">
                  <c:v>46.666666666666664</c:v>
                </c:pt>
                <c:pt idx="13">
                  <c:v>38.518518518518519</c:v>
                </c:pt>
                <c:pt idx="14">
                  <c:v>27.407407407407408</c:v>
                </c:pt>
                <c:pt idx="15">
                  <c:v>32.592592592592595</c:v>
                </c:pt>
                <c:pt idx="16">
                  <c:v>42.962962962962962</c:v>
                </c:pt>
              </c:numCache>
            </c:numRef>
          </c:val>
          <c:extLst>
            <c:ext xmlns:c16="http://schemas.microsoft.com/office/drawing/2014/chart" uri="{C3380CC4-5D6E-409C-BE32-E72D297353CC}">
              <c16:uniqueId val="{00000001-2732-41B9-BBDD-889FCCB5C4ED}"/>
            </c:ext>
          </c:extLst>
        </c:ser>
        <c:dLbls>
          <c:showLegendKey val="0"/>
          <c:showVal val="0"/>
          <c:showCatName val="0"/>
          <c:showSerName val="0"/>
          <c:showPercent val="0"/>
          <c:showBubbleSize val="0"/>
        </c:dLbls>
        <c:gapWidth val="182"/>
        <c:axId val="1842148944"/>
        <c:axId val="1842141040"/>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ゴールグラフ!$G$39:$O$39</c:f>
              <c:strCache>
                <c:ptCount val="9"/>
                <c:pt idx="0">
                  <c:v>政府・行政</c:v>
                </c:pt>
                <c:pt idx="1">
                  <c:v>個人</c:v>
                </c:pt>
                <c:pt idx="2">
                  <c:v>企業</c:v>
                </c:pt>
                <c:pt idx="3">
                  <c:v>NPO/NGO</c:v>
                </c:pt>
                <c:pt idx="4">
                  <c:v>株主・機関投資家</c:v>
                </c:pt>
                <c:pt idx="5">
                  <c:v>教育機関</c:v>
                </c:pt>
                <c:pt idx="6">
                  <c:v>医療機関</c:v>
                </c:pt>
                <c:pt idx="7">
                  <c:v>その他</c:v>
                </c:pt>
                <c:pt idx="8">
                  <c:v>いずれでもない</c:v>
                </c:pt>
              </c:strCache>
            </c:strRef>
          </c:cat>
          <c:val>
            <c:numRef>
              <c:f>ゴールグラフ!$G$40:$O$40</c:f>
              <c:numCache>
                <c:formatCode>0.0</c:formatCode>
                <c:ptCount val="9"/>
                <c:pt idx="0">
                  <c:v>87.772925764192138</c:v>
                </c:pt>
                <c:pt idx="1">
                  <c:v>80.786026200873366</c:v>
                </c:pt>
                <c:pt idx="2">
                  <c:v>83.842794759825324</c:v>
                </c:pt>
                <c:pt idx="3">
                  <c:v>43.231441048034938</c:v>
                </c:pt>
                <c:pt idx="4">
                  <c:v>39.301310043668117</c:v>
                </c:pt>
                <c:pt idx="5">
                  <c:v>59.388646288209614</c:v>
                </c:pt>
                <c:pt idx="6">
                  <c:v>43.668122270742359</c:v>
                </c:pt>
                <c:pt idx="7">
                  <c:v>11.353711790393014</c:v>
                </c:pt>
                <c:pt idx="8">
                  <c:v>0.43668122270742354</c:v>
                </c:pt>
              </c:numCache>
            </c:numRef>
          </c:val>
          <c:extLst>
            <c:ext xmlns:c16="http://schemas.microsoft.com/office/drawing/2014/chart" uri="{C3380CC4-5D6E-409C-BE32-E72D297353CC}">
              <c16:uniqueId val="{00000000-F6C2-42BE-A1C5-408E7FA60198}"/>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女性</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A84B-4880-9066-59CA159B46DB}"/>
            </c:ext>
          </c:extLst>
        </c:ser>
        <c:ser>
          <c:idx val="1"/>
          <c:order val="1"/>
          <c:tx>
            <c:strRef>
              <c:f>元データ!$D$2</c:f>
              <c:strCache>
                <c:ptCount val="1"/>
                <c:pt idx="0">
                  <c:v>女性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元データ!$D$3:$D$19</c:f>
              <c:numCache>
                <c:formatCode>0.0</c:formatCode>
                <c:ptCount val="17"/>
                <c:pt idx="0">
                  <c:v>37.523809523810002</c:v>
                </c:pt>
                <c:pt idx="1">
                  <c:v>21.333333333333002</c:v>
                </c:pt>
                <c:pt idx="2">
                  <c:v>52.761904761905001</c:v>
                </c:pt>
                <c:pt idx="3">
                  <c:v>37.333333333333002</c:v>
                </c:pt>
                <c:pt idx="4">
                  <c:v>21.333333333333002</c:v>
                </c:pt>
                <c:pt idx="5">
                  <c:v>28.571428571428999</c:v>
                </c:pt>
                <c:pt idx="6">
                  <c:v>27.238095238094999</c:v>
                </c:pt>
                <c:pt idx="7">
                  <c:v>33.142857142856997</c:v>
                </c:pt>
                <c:pt idx="8">
                  <c:v>20.761904761905001</c:v>
                </c:pt>
                <c:pt idx="9">
                  <c:v>24.190476190476002</c:v>
                </c:pt>
                <c:pt idx="10">
                  <c:v>44.952380952380999</c:v>
                </c:pt>
                <c:pt idx="11">
                  <c:v>21.333333333333002</c:v>
                </c:pt>
                <c:pt idx="12">
                  <c:v>29.904761904762001</c:v>
                </c:pt>
                <c:pt idx="13">
                  <c:v>24.190476190476002</c:v>
                </c:pt>
                <c:pt idx="14">
                  <c:v>22.095238095237999</c:v>
                </c:pt>
                <c:pt idx="15">
                  <c:v>27.619047619048001</c:v>
                </c:pt>
                <c:pt idx="16">
                  <c:v>18.285714285714</c:v>
                </c:pt>
              </c:numCache>
            </c:numRef>
          </c:val>
          <c:extLst>
            <c:ext xmlns:c16="http://schemas.microsoft.com/office/drawing/2014/chart" uri="{C3380CC4-5D6E-409C-BE32-E72D297353CC}">
              <c16:uniqueId val="{00000001-A84B-4880-9066-59CA159B46DB}"/>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32533417641249"/>
          <c:y val="9.4001236858379716E-2"/>
          <c:w val="0.64267467675059198"/>
          <c:h val="0.90599876314162031"/>
        </c:manualLayout>
      </c:layout>
      <c:barChart>
        <c:barDir val="bar"/>
        <c:grouping val="percentStacked"/>
        <c:varyColors val="0"/>
        <c:ser>
          <c:idx val="0"/>
          <c:order val="0"/>
          <c:tx>
            <c:strRef>
              <c:f>ゴールグラフ!$C$61</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ゴールグラフ!$D$61:$AB$61</c:f>
              <c:numCache>
                <c:formatCode>0.0</c:formatCode>
                <c:ptCount val="25"/>
                <c:pt idx="0">
                  <c:v>21.397379912663755</c:v>
                </c:pt>
                <c:pt idx="1">
                  <c:v>2.1834061135371177</c:v>
                </c:pt>
                <c:pt idx="2">
                  <c:v>72.925764192139738</c:v>
                </c:pt>
                <c:pt idx="3">
                  <c:v>7.860262008733625</c:v>
                </c:pt>
                <c:pt idx="4">
                  <c:v>62.008733624454152</c:v>
                </c:pt>
                <c:pt idx="5">
                  <c:v>15.72052401746725</c:v>
                </c:pt>
                <c:pt idx="6">
                  <c:v>4.3668122270742353</c:v>
                </c:pt>
                <c:pt idx="7">
                  <c:v>10.480349344978166</c:v>
                </c:pt>
                <c:pt idx="8">
                  <c:v>12.22707423580786</c:v>
                </c:pt>
                <c:pt idx="9">
                  <c:v>47.161572052401745</c:v>
                </c:pt>
                <c:pt idx="10">
                  <c:v>46.288209606986904</c:v>
                </c:pt>
                <c:pt idx="11">
                  <c:v>20.960698689956331</c:v>
                </c:pt>
                <c:pt idx="12">
                  <c:v>21.397379912663755</c:v>
                </c:pt>
                <c:pt idx="13">
                  <c:v>21.397379912663755</c:v>
                </c:pt>
                <c:pt idx="14">
                  <c:v>34.934497816593883</c:v>
                </c:pt>
                <c:pt idx="15">
                  <c:v>7.4235807860262017</c:v>
                </c:pt>
                <c:pt idx="16">
                  <c:v>10.480349344978166</c:v>
                </c:pt>
                <c:pt idx="17">
                  <c:v>32.314410480349345</c:v>
                </c:pt>
                <c:pt idx="18">
                  <c:v>23.580786026200872</c:v>
                </c:pt>
                <c:pt idx="19">
                  <c:v>43.668122270742359</c:v>
                </c:pt>
                <c:pt idx="20">
                  <c:v>58.515283842794766</c:v>
                </c:pt>
                <c:pt idx="21">
                  <c:v>31.877729257641924</c:v>
                </c:pt>
                <c:pt idx="22">
                  <c:v>25.327510917030565</c:v>
                </c:pt>
                <c:pt idx="23">
                  <c:v>10.91703056768559</c:v>
                </c:pt>
                <c:pt idx="24">
                  <c:v>25.76419213973799</c:v>
                </c:pt>
              </c:numCache>
            </c:numRef>
          </c:val>
          <c:extLst>
            <c:ext xmlns:c16="http://schemas.microsoft.com/office/drawing/2014/chart" uri="{C3380CC4-5D6E-409C-BE32-E72D297353CC}">
              <c16:uniqueId val="{00000000-2AE8-44A4-815B-1ABB2F99E1CD}"/>
            </c:ext>
          </c:extLst>
        </c:ser>
        <c:ser>
          <c:idx val="1"/>
          <c:order val="1"/>
          <c:tx>
            <c:strRef>
              <c:f>ゴールグラフ!$C$62</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ゴールグラフ!$D$62:$AB$62</c:f>
              <c:numCache>
                <c:formatCode>0.0</c:formatCode>
                <c:ptCount val="25"/>
                <c:pt idx="0">
                  <c:v>23.144104803493452</c:v>
                </c:pt>
                <c:pt idx="1">
                  <c:v>12.663755458515283</c:v>
                </c:pt>
                <c:pt idx="2">
                  <c:v>9.606986899563319</c:v>
                </c:pt>
                <c:pt idx="3">
                  <c:v>15.283842794759824</c:v>
                </c:pt>
                <c:pt idx="4">
                  <c:v>8.2969432314410483</c:v>
                </c:pt>
                <c:pt idx="5">
                  <c:v>21.834061135371179</c:v>
                </c:pt>
                <c:pt idx="6">
                  <c:v>11.790393013100436</c:v>
                </c:pt>
                <c:pt idx="7">
                  <c:v>20.960698689956331</c:v>
                </c:pt>
                <c:pt idx="8">
                  <c:v>28.820960698689959</c:v>
                </c:pt>
                <c:pt idx="9">
                  <c:v>30.567685589519648</c:v>
                </c:pt>
                <c:pt idx="10">
                  <c:v>25.327510917030565</c:v>
                </c:pt>
                <c:pt idx="11">
                  <c:v>27.074235807860266</c:v>
                </c:pt>
                <c:pt idx="12">
                  <c:v>25.327510917030565</c:v>
                </c:pt>
                <c:pt idx="13">
                  <c:v>34.061135371179041</c:v>
                </c:pt>
                <c:pt idx="14">
                  <c:v>37.117903930131</c:v>
                </c:pt>
                <c:pt idx="15">
                  <c:v>22.707423580786028</c:v>
                </c:pt>
                <c:pt idx="16">
                  <c:v>29.257641921397383</c:v>
                </c:pt>
                <c:pt idx="17">
                  <c:v>38.864628820960704</c:v>
                </c:pt>
                <c:pt idx="18">
                  <c:v>28.820960698689959</c:v>
                </c:pt>
                <c:pt idx="19">
                  <c:v>19.650655021834059</c:v>
                </c:pt>
                <c:pt idx="20">
                  <c:v>19.213973799126638</c:v>
                </c:pt>
                <c:pt idx="21">
                  <c:v>26.637554585152838</c:v>
                </c:pt>
                <c:pt idx="22">
                  <c:v>23.144104803493452</c:v>
                </c:pt>
                <c:pt idx="23">
                  <c:v>20.52401746724891</c:v>
                </c:pt>
                <c:pt idx="24">
                  <c:v>29.257641921397383</c:v>
                </c:pt>
              </c:numCache>
            </c:numRef>
          </c:val>
          <c:extLst>
            <c:ext xmlns:c16="http://schemas.microsoft.com/office/drawing/2014/chart" uri="{C3380CC4-5D6E-409C-BE32-E72D297353CC}">
              <c16:uniqueId val="{00000001-2AE8-44A4-815B-1ABB2F99E1CD}"/>
            </c:ext>
          </c:extLst>
        </c:ser>
        <c:ser>
          <c:idx val="2"/>
          <c:order val="2"/>
          <c:tx>
            <c:strRef>
              <c:f>ゴールグラフ!$C$63</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ゴールグラフ!$D$63:$AB$63</c:f>
              <c:numCache>
                <c:formatCode>0.0</c:formatCode>
                <c:ptCount val="25"/>
                <c:pt idx="0">
                  <c:v>24.017467248908297</c:v>
                </c:pt>
                <c:pt idx="1">
                  <c:v>34.497816593886469</c:v>
                </c:pt>
                <c:pt idx="2">
                  <c:v>5.2401746724890828</c:v>
                </c:pt>
                <c:pt idx="3">
                  <c:v>35.807860262008731</c:v>
                </c:pt>
                <c:pt idx="4">
                  <c:v>10.91703056768559</c:v>
                </c:pt>
                <c:pt idx="5">
                  <c:v>27.947598253275107</c:v>
                </c:pt>
                <c:pt idx="6">
                  <c:v>16.157205240174672</c:v>
                </c:pt>
                <c:pt idx="7">
                  <c:v>24.017467248908297</c:v>
                </c:pt>
                <c:pt idx="8">
                  <c:v>27.510917030567683</c:v>
                </c:pt>
                <c:pt idx="9">
                  <c:v>7.860262008733625</c:v>
                </c:pt>
                <c:pt idx="10">
                  <c:v>10.043668122270741</c:v>
                </c:pt>
                <c:pt idx="11">
                  <c:v>35.807860262008731</c:v>
                </c:pt>
                <c:pt idx="12">
                  <c:v>27.510917030567683</c:v>
                </c:pt>
                <c:pt idx="13">
                  <c:v>28.384279475982531</c:v>
                </c:pt>
                <c:pt idx="14">
                  <c:v>13.973799126637553</c:v>
                </c:pt>
                <c:pt idx="15">
                  <c:v>27.947598253275107</c:v>
                </c:pt>
                <c:pt idx="16">
                  <c:v>32.751091703056765</c:v>
                </c:pt>
                <c:pt idx="17">
                  <c:v>13.973799126637553</c:v>
                </c:pt>
                <c:pt idx="18">
                  <c:v>30.567685589519648</c:v>
                </c:pt>
                <c:pt idx="19">
                  <c:v>17.030567685589521</c:v>
                </c:pt>
                <c:pt idx="20">
                  <c:v>7.4235807860262017</c:v>
                </c:pt>
                <c:pt idx="21">
                  <c:v>19.650655021834059</c:v>
                </c:pt>
                <c:pt idx="22">
                  <c:v>29.257641921397383</c:v>
                </c:pt>
                <c:pt idx="23">
                  <c:v>36.244541484716159</c:v>
                </c:pt>
                <c:pt idx="24">
                  <c:v>27.947598253275107</c:v>
                </c:pt>
              </c:numCache>
            </c:numRef>
          </c:val>
          <c:extLst>
            <c:ext xmlns:c16="http://schemas.microsoft.com/office/drawing/2014/chart" uri="{C3380CC4-5D6E-409C-BE32-E72D297353CC}">
              <c16:uniqueId val="{00000002-2AE8-44A4-815B-1ABB2F99E1CD}"/>
            </c:ext>
          </c:extLst>
        </c:ser>
        <c:ser>
          <c:idx val="3"/>
          <c:order val="3"/>
          <c:tx>
            <c:strRef>
              <c:f>ゴールグラフ!$C$64</c:f>
              <c:strCache>
                <c:ptCount val="1"/>
                <c:pt idx="0">
                  <c:v>実践したことがない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ゴールグラフ!$D$64:$AB$64</c:f>
              <c:numCache>
                <c:formatCode>0.0</c:formatCode>
                <c:ptCount val="25"/>
                <c:pt idx="0">
                  <c:v>17.467248908296941</c:v>
                </c:pt>
                <c:pt idx="1">
                  <c:v>27.947598253275107</c:v>
                </c:pt>
                <c:pt idx="2">
                  <c:v>1.3100436681222707</c:v>
                </c:pt>
                <c:pt idx="3">
                  <c:v>24.454148471615721</c:v>
                </c:pt>
                <c:pt idx="4">
                  <c:v>4.3668122270742353</c:v>
                </c:pt>
                <c:pt idx="5">
                  <c:v>18.340611353711793</c:v>
                </c:pt>
                <c:pt idx="6">
                  <c:v>47.161572052401745</c:v>
                </c:pt>
                <c:pt idx="7">
                  <c:v>24.454148471615721</c:v>
                </c:pt>
                <c:pt idx="8">
                  <c:v>9.606986899563319</c:v>
                </c:pt>
                <c:pt idx="9">
                  <c:v>1.3100436681222707</c:v>
                </c:pt>
                <c:pt idx="10">
                  <c:v>3.0567685589519651</c:v>
                </c:pt>
                <c:pt idx="11">
                  <c:v>3.0567685589519651</c:v>
                </c:pt>
                <c:pt idx="12">
                  <c:v>8.7336244541484707</c:v>
                </c:pt>
                <c:pt idx="13">
                  <c:v>1.3100436681222707</c:v>
                </c:pt>
                <c:pt idx="14">
                  <c:v>0.87336244541484709</c:v>
                </c:pt>
                <c:pt idx="15">
                  <c:v>24.890829694323145</c:v>
                </c:pt>
                <c:pt idx="16">
                  <c:v>13.537117903930133</c:v>
                </c:pt>
                <c:pt idx="17">
                  <c:v>2.1834061135371177</c:v>
                </c:pt>
                <c:pt idx="18">
                  <c:v>4.3668122270742353</c:v>
                </c:pt>
                <c:pt idx="19">
                  <c:v>5.2401746724890828</c:v>
                </c:pt>
                <c:pt idx="20">
                  <c:v>1.3100436681222707</c:v>
                </c:pt>
                <c:pt idx="21">
                  <c:v>7.860262008733625</c:v>
                </c:pt>
                <c:pt idx="22">
                  <c:v>7.4235807860262017</c:v>
                </c:pt>
                <c:pt idx="23">
                  <c:v>18.777292576419214</c:v>
                </c:pt>
                <c:pt idx="24">
                  <c:v>2.6200873362445414</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Sheet2!$B$1</c:f>
              <c:strCache>
                <c:ptCount val="1"/>
                <c:pt idx="0">
                  <c:v>対象全体</c:v>
                </c:pt>
              </c:strCache>
            </c:strRef>
          </c:tx>
          <c:spPr>
            <a:solidFill>
              <a:schemeClr val="accent1"/>
            </a:solidFill>
            <a:ln>
              <a:no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Sheet2!$B$2:$B$18</c:f>
              <c:numCache>
                <c:formatCode>General</c:formatCode>
                <c:ptCount val="17"/>
                <c:pt idx="0">
                  <c:v>22.2</c:v>
                </c:pt>
                <c:pt idx="1">
                  <c:v>19.3</c:v>
                </c:pt>
                <c:pt idx="2">
                  <c:v>49.1</c:v>
                </c:pt>
                <c:pt idx="3">
                  <c:v>45</c:v>
                </c:pt>
                <c:pt idx="4">
                  <c:v>45.6</c:v>
                </c:pt>
                <c:pt idx="5">
                  <c:v>31</c:v>
                </c:pt>
                <c:pt idx="6">
                  <c:v>46.2</c:v>
                </c:pt>
                <c:pt idx="7">
                  <c:v>65.5</c:v>
                </c:pt>
                <c:pt idx="8">
                  <c:v>48</c:v>
                </c:pt>
                <c:pt idx="9">
                  <c:v>29.8</c:v>
                </c:pt>
                <c:pt idx="10">
                  <c:v>48.5</c:v>
                </c:pt>
                <c:pt idx="11">
                  <c:v>50.3</c:v>
                </c:pt>
                <c:pt idx="12">
                  <c:v>51.5</c:v>
                </c:pt>
                <c:pt idx="13">
                  <c:v>26.3</c:v>
                </c:pt>
                <c:pt idx="14">
                  <c:v>39.799999999999997</c:v>
                </c:pt>
                <c:pt idx="15">
                  <c:v>23.4</c:v>
                </c:pt>
                <c:pt idx="16">
                  <c:v>46.2</c:v>
                </c:pt>
              </c:numCache>
            </c:numRef>
          </c:val>
          <c:extLst>
            <c:ext xmlns:c16="http://schemas.microsoft.com/office/drawing/2014/chart" uri="{C3380CC4-5D6E-409C-BE32-E72D297353CC}">
              <c16:uniqueId val="{00000000-D794-41B1-9E15-DC298CAF6D44}"/>
            </c:ext>
          </c:extLst>
        </c:ser>
        <c:ser>
          <c:idx val="1"/>
          <c:order val="1"/>
          <c:tx>
            <c:strRef>
              <c:f>Sheet2!$C$1</c:f>
              <c:strCache>
                <c:ptCount val="1"/>
                <c:pt idx="0">
                  <c:v>大阪企業</c:v>
                </c:pt>
              </c:strCache>
            </c:strRef>
          </c:tx>
          <c:spPr>
            <a:pattFill prst="ltVert">
              <a:fgClr>
                <a:schemeClr val="accent1">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Sheet2!$C$2:$C$18</c:f>
              <c:numCache>
                <c:formatCode>General</c:formatCode>
                <c:ptCount val="17"/>
                <c:pt idx="0">
                  <c:v>18.899999999999999</c:v>
                </c:pt>
                <c:pt idx="1">
                  <c:v>18.899999999999999</c:v>
                </c:pt>
                <c:pt idx="2">
                  <c:v>47.2</c:v>
                </c:pt>
                <c:pt idx="3">
                  <c:v>45.3</c:v>
                </c:pt>
                <c:pt idx="4">
                  <c:v>44.3</c:v>
                </c:pt>
                <c:pt idx="5">
                  <c:v>31.1</c:v>
                </c:pt>
                <c:pt idx="6">
                  <c:v>43.4</c:v>
                </c:pt>
                <c:pt idx="7">
                  <c:v>58.5</c:v>
                </c:pt>
                <c:pt idx="8">
                  <c:v>45.3</c:v>
                </c:pt>
                <c:pt idx="9">
                  <c:v>31.1</c:v>
                </c:pt>
                <c:pt idx="10">
                  <c:v>44.3</c:v>
                </c:pt>
                <c:pt idx="11">
                  <c:v>50.9</c:v>
                </c:pt>
                <c:pt idx="12">
                  <c:v>47.2</c:v>
                </c:pt>
                <c:pt idx="13">
                  <c:v>26.4</c:v>
                </c:pt>
                <c:pt idx="14">
                  <c:v>43.4</c:v>
                </c:pt>
                <c:pt idx="15">
                  <c:v>23.6</c:v>
                </c:pt>
                <c:pt idx="16">
                  <c:v>47.2</c:v>
                </c:pt>
              </c:numCache>
            </c:numRef>
          </c:val>
          <c:extLst>
            <c:ext xmlns:c16="http://schemas.microsoft.com/office/drawing/2014/chart" uri="{C3380CC4-5D6E-409C-BE32-E72D297353CC}">
              <c16:uniqueId val="{00000001-D794-41B1-9E15-DC298CAF6D44}"/>
            </c:ext>
          </c:extLst>
        </c:ser>
        <c:dLbls>
          <c:dLblPos val="outEnd"/>
          <c:showLegendKey val="0"/>
          <c:showVal val="1"/>
          <c:showCatName val="0"/>
          <c:showSerName val="0"/>
          <c:showPercent val="0"/>
          <c:showBubbleSize val="0"/>
        </c:dLbls>
        <c:gapWidth val="182"/>
        <c:axId val="692860512"/>
        <c:axId val="692854272"/>
      </c:barChart>
      <c:catAx>
        <c:axId val="692860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2854272"/>
        <c:crosses val="autoZero"/>
        <c:auto val="1"/>
        <c:lblAlgn val="ctr"/>
        <c:lblOffset val="100"/>
        <c:noMultiLvlLbl val="0"/>
      </c:catAx>
      <c:valAx>
        <c:axId val="69285427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286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Sheet2!$D$1</c:f>
              <c:strCache>
                <c:ptCount val="1"/>
                <c:pt idx="0">
                  <c:v>対象全体</c:v>
                </c:pt>
              </c:strCache>
            </c:strRef>
          </c:tx>
          <c:spPr>
            <a:solidFill>
              <a:schemeClr val="accent1"/>
            </a:solidFill>
            <a:ln>
              <a:no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Sheet2!$D$2:$D$18</c:f>
              <c:numCache>
                <c:formatCode>General</c:formatCode>
                <c:ptCount val="17"/>
                <c:pt idx="0">
                  <c:v>18.399999999999999</c:v>
                </c:pt>
                <c:pt idx="1">
                  <c:v>14.6</c:v>
                </c:pt>
                <c:pt idx="2">
                  <c:v>37.4</c:v>
                </c:pt>
                <c:pt idx="3">
                  <c:v>29.8</c:v>
                </c:pt>
                <c:pt idx="4">
                  <c:v>31.8</c:v>
                </c:pt>
                <c:pt idx="5">
                  <c:v>20.2</c:v>
                </c:pt>
                <c:pt idx="6">
                  <c:v>34.799999999999997</c:v>
                </c:pt>
                <c:pt idx="7">
                  <c:v>46.5</c:v>
                </c:pt>
                <c:pt idx="8">
                  <c:v>39.9</c:v>
                </c:pt>
                <c:pt idx="9">
                  <c:v>14.1</c:v>
                </c:pt>
                <c:pt idx="10">
                  <c:v>35.4</c:v>
                </c:pt>
                <c:pt idx="11">
                  <c:v>38.9</c:v>
                </c:pt>
                <c:pt idx="12">
                  <c:v>34.799999999999997</c:v>
                </c:pt>
                <c:pt idx="13">
                  <c:v>19.7</c:v>
                </c:pt>
                <c:pt idx="14">
                  <c:v>24.7</c:v>
                </c:pt>
                <c:pt idx="15">
                  <c:v>15.7</c:v>
                </c:pt>
                <c:pt idx="16">
                  <c:v>36.9</c:v>
                </c:pt>
              </c:numCache>
            </c:numRef>
          </c:val>
          <c:extLst>
            <c:ext xmlns:c16="http://schemas.microsoft.com/office/drawing/2014/chart" uri="{C3380CC4-5D6E-409C-BE32-E72D297353CC}">
              <c16:uniqueId val="{00000000-E381-4874-A8E7-E5812BBA4CDD}"/>
            </c:ext>
          </c:extLst>
        </c:ser>
        <c:ser>
          <c:idx val="1"/>
          <c:order val="1"/>
          <c:tx>
            <c:strRef>
              <c:f>Sheet2!$E$1</c:f>
              <c:strCache>
                <c:ptCount val="1"/>
                <c:pt idx="0">
                  <c:v>大阪企業</c:v>
                </c:pt>
              </c:strCache>
            </c:strRef>
          </c:tx>
          <c:spPr>
            <a:pattFill prst="ltVert">
              <a:fgClr>
                <a:schemeClr val="accent1">
                  <a:lumMod val="50000"/>
                </a:schemeClr>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Sheet2!$E$2:$E$18</c:f>
              <c:numCache>
                <c:formatCode>General</c:formatCode>
                <c:ptCount val="17"/>
                <c:pt idx="0">
                  <c:v>16</c:v>
                </c:pt>
                <c:pt idx="1">
                  <c:v>32</c:v>
                </c:pt>
                <c:pt idx="2">
                  <c:v>28</c:v>
                </c:pt>
                <c:pt idx="3">
                  <c:v>31.2</c:v>
                </c:pt>
                <c:pt idx="4">
                  <c:v>20</c:v>
                </c:pt>
                <c:pt idx="5">
                  <c:v>32.799999999999997</c:v>
                </c:pt>
                <c:pt idx="6">
                  <c:v>44.8</c:v>
                </c:pt>
                <c:pt idx="7">
                  <c:v>39.200000000000003</c:v>
                </c:pt>
                <c:pt idx="8">
                  <c:v>12.8</c:v>
                </c:pt>
                <c:pt idx="9">
                  <c:v>34.4</c:v>
                </c:pt>
                <c:pt idx="10">
                  <c:v>40</c:v>
                </c:pt>
                <c:pt idx="11">
                  <c:v>36</c:v>
                </c:pt>
                <c:pt idx="12">
                  <c:v>21.6</c:v>
                </c:pt>
                <c:pt idx="13">
                  <c:v>24.8</c:v>
                </c:pt>
                <c:pt idx="14">
                  <c:v>16</c:v>
                </c:pt>
                <c:pt idx="15">
                  <c:v>34.4</c:v>
                </c:pt>
                <c:pt idx="16">
                  <c:v>2.4</c:v>
                </c:pt>
              </c:numCache>
            </c:numRef>
          </c:val>
          <c:extLst>
            <c:ext xmlns:c16="http://schemas.microsoft.com/office/drawing/2014/chart" uri="{C3380CC4-5D6E-409C-BE32-E72D297353CC}">
              <c16:uniqueId val="{00000001-E381-4874-A8E7-E5812BBA4CDD}"/>
            </c:ext>
          </c:extLst>
        </c:ser>
        <c:dLbls>
          <c:dLblPos val="outEnd"/>
          <c:showLegendKey val="0"/>
          <c:showVal val="1"/>
          <c:showCatName val="0"/>
          <c:showSerName val="0"/>
          <c:showPercent val="0"/>
          <c:showBubbleSize val="0"/>
        </c:dLbls>
        <c:gapWidth val="182"/>
        <c:axId val="692860512"/>
        <c:axId val="692854272"/>
      </c:barChart>
      <c:catAx>
        <c:axId val="692860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2854272"/>
        <c:crosses val="autoZero"/>
        <c:auto val="1"/>
        <c:lblAlgn val="ctr"/>
        <c:lblOffset val="100"/>
        <c:noMultiLvlLbl val="0"/>
      </c:catAx>
      <c:valAx>
        <c:axId val="69285427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286051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18</a:t>
            </a:r>
            <a:r>
              <a:rPr lang="ja-JP" altLang="en-US" b="1"/>
              <a:t>～</a:t>
            </a:r>
            <a:r>
              <a:rPr lang="en-US" altLang="ja-JP" b="1"/>
              <a:t>29</a:t>
            </a:r>
            <a:r>
              <a:rPr lang="ja-JP" altLang="en-US" b="1"/>
              <a:t>歳</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3C22-410C-881E-FD542DC13100}"/>
            </c:ext>
          </c:extLst>
        </c:ser>
        <c:ser>
          <c:idx val="1"/>
          <c:order val="1"/>
          <c:tx>
            <c:strRef>
              <c:f>元データ!$E$2</c:f>
              <c:strCache>
                <c:ptCount val="1"/>
                <c:pt idx="0">
                  <c:v>18～29才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元データ!$E$3:$E$19</c:f>
              <c:numCache>
                <c:formatCode>0.0</c:formatCode>
                <c:ptCount val="17"/>
                <c:pt idx="0">
                  <c:v>33.108108108107999</c:v>
                </c:pt>
                <c:pt idx="1">
                  <c:v>16.891891891892001</c:v>
                </c:pt>
                <c:pt idx="2">
                  <c:v>40.540540540541002</c:v>
                </c:pt>
                <c:pt idx="3">
                  <c:v>39.189189189189001</c:v>
                </c:pt>
                <c:pt idx="4">
                  <c:v>24.324324324323999</c:v>
                </c:pt>
                <c:pt idx="5">
                  <c:v>22.297297297297</c:v>
                </c:pt>
                <c:pt idx="6">
                  <c:v>19.594594594595002</c:v>
                </c:pt>
                <c:pt idx="7">
                  <c:v>37.837837837838002</c:v>
                </c:pt>
                <c:pt idx="8">
                  <c:v>22.972972972973</c:v>
                </c:pt>
                <c:pt idx="9">
                  <c:v>20.945945945946001</c:v>
                </c:pt>
                <c:pt idx="10">
                  <c:v>34.459459459458998</c:v>
                </c:pt>
                <c:pt idx="11">
                  <c:v>18.243243243243001</c:v>
                </c:pt>
                <c:pt idx="12">
                  <c:v>15.540540540541</c:v>
                </c:pt>
                <c:pt idx="13">
                  <c:v>16.891891891892001</c:v>
                </c:pt>
                <c:pt idx="14">
                  <c:v>14.864864864865</c:v>
                </c:pt>
                <c:pt idx="15">
                  <c:v>16.216216216216001</c:v>
                </c:pt>
                <c:pt idx="16">
                  <c:v>15.540540540541</c:v>
                </c:pt>
              </c:numCache>
            </c:numRef>
          </c:val>
          <c:extLst>
            <c:ext xmlns:c16="http://schemas.microsoft.com/office/drawing/2014/chart" uri="{C3380CC4-5D6E-409C-BE32-E72D297353CC}">
              <c16:uniqueId val="{00000001-3C22-410C-881E-FD542DC13100}"/>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0.03041</cdr:x>
      <cdr:y>0.61708</cdr:y>
    </cdr:from>
    <cdr:to>
      <cdr:x>0.51044</cdr:x>
      <cdr:y>0.68019</cdr:y>
    </cdr:to>
    <cdr:sp macro="" textlink="">
      <cdr:nvSpPr>
        <cdr:cNvPr id="2" name="楕円 1"/>
        <cdr:cNvSpPr/>
      </cdr:nvSpPr>
      <cdr:spPr>
        <a:xfrm xmlns:a="http://schemas.openxmlformats.org/drawingml/2006/main">
          <a:off x="298746" y="3168071"/>
          <a:ext cx="4716000" cy="3240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10D2460-EA33-4F64-A101-1AAC1F82BEBC}" type="datetimeFigureOut">
              <a:rPr kumimoji="1" lang="ja-JP" altLang="en-US" smtClean="0"/>
              <a:t>2019/12/3</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2019/12/3</a:t>
            </a:fld>
            <a:endParaRPr kumimoji="1" lang="ja-JP" altLang="en-US"/>
          </a:p>
        </p:txBody>
      </p:sp>
      <p:sp>
        <p:nvSpPr>
          <p:cNvPr id="4" name="スライド イメージ プレースホルダー 3"/>
          <p:cNvSpPr>
            <a:spLocks noGrp="1" noRot="1" noChangeAspect="1"/>
          </p:cNvSpPr>
          <p:nvPr>
            <p:ph type="sldImg" idx="2"/>
          </p:nvPr>
        </p:nvSpPr>
        <p:spPr>
          <a:xfrm>
            <a:off x="1206500" y="1243013"/>
            <a:ext cx="43942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237197"/>
            <a:ext cx="7429500" cy="2631887"/>
          </a:xfrm>
        </p:spPr>
        <p:txBody>
          <a:bodyPr anchor="b"/>
          <a:lstStyle>
            <a:lvl1pPr algn="ctr">
              <a:defRPr sz="6614"/>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970580"/>
            <a:ext cx="742950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402483"/>
            <a:ext cx="2135188" cy="64064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9" y="402483"/>
            <a:ext cx="6256337" cy="64064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884670"/>
            <a:ext cx="8543925" cy="3144614"/>
          </a:xfrm>
        </p:spPr>
        <p:txBody>
          <a:bodyPr anchor="b"/>
          <a:lstStyle>
            <a:lvl1pPr>
              <a:defRPr sz="6614"/>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6" y="5059034"/>
            <a:ext cx="8543925"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2012414"/>
            <a:ext cx="4195762"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1" y="2012414"/>
            <a:ext cx="4195763"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02483"/>
            <a:ext cx="8543925" cy="1461188"/>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853171"/>
            <a:ext cx="4191000"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761381"/>
            <a:ext cx="4191000"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4" y="1853171"/>
            <a:ext cx="42116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4" y="2761381"/>
            <a:ext cx="4211637"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1088454"/>
            <a:ext cx="5014912"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1088454"/>
            <a:ext cx="5014912"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402483"/>
            <a:ext cx="2135188" cy="64064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9" y="402483"/>
            <a:ext cx="6256337" cy="64064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237197"/>
            <a:ext cx="8420100" cy="2631887"/>
          </a:xfrm>
        </p:spPr>
        <p:txBody>
          <a:bodyPr anchor="b"/>
          <a:lstStyle>
            <a:lvl1pPr algn="ctr">
              <a:defRPr sz="6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970580"/>
            <a:ext cx="7429500" cy="1825171"/>
          </a:xfr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4422740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7187683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884671"/>
            <a:ext cx="8543925" cy="3144614"/>
          </a:xfrm>
        </p:spPr>
        <p:txBody>
          <a:bodyPr anchor="b"/>
          <a:lstStyle>
            <a:lvl1pPr>
              <a:defRPr sz="6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5059035"/>
            <a:ext cx="8543925" cy="1653678"/>
          </a:xfrm>
        </p:spPr>
        <p:txBody>
          <a:bodyPr/>
          <a:lstStyle>
            <a:lvl1pPr marL="0" indent="0">
              <a:buNone/>
              <a:defRPr sz="2600">
                <a:solidFill>
                  <a:schemeClr val="tx1"/>
                </a:solidFill>
              </a:defRPr>
            </a:lvl1pPr>
            <a:lvl2pPr marL="495285" indent="0">
              <a:buNone/>
              <a:defRPr sz="2167">
                <a:solidFill>
                  <a:schemeClr val="tx1">
                    <a:tint val="75000"/>
                  </a:schemeClr>
                </a:solidFill>
              </a:defRPr>
            </a:lvl2pPr>
            <a:lvl3pPr marL="990570" indent="0">
              <a:buNone/>
              <a:defRPr sz="1950">
                <a:solidFill>
                  <a:schemeClr val="tx1">
                    <a:tint val="75000"/>
                  </a:schemeClr>
                </a:solidFill>
              </a:defRPr>
            </a:lvl3pPr>
            <a:lvl4pPr marL="1485854" indent="0">
              <a:buNone/>
              <a:defRPr sz="1733">
                <a:solidFill>
                  <a:schemeClr val="tx1">
                    <a:tint val="75000"/>
                  </a:schemeClr>
                </a:solidFill>
              </a:defRPr>
            </a:lvl4pPr>
            <a:lvl5pPr marL="1981139" indent="0">
              <a:buNone/>
              <a:defRPr sz="1733">
                <a:solidFill>
                  <a:schemeClr val="tx1">
                    <a:tint val="75000"/>
                  </a:schemeClr>
                </a:solidFill>
              </a:defRPr>
            </a:lvl5pPr>
            <a:lvl6pPr marL="2476424" indent="0">
              <a:buNone/>
              <a:defRPr sz="1733">
                <a:solidFill>
                  <a:schemeClr val="tx1">
                    <a:tint val="75000"/>
                  </a:schemeClr>
                </a:solidFill>
              </a:defRPr>
            </a:lvl6pPr>
            <a:lvl7pPr marL="2971709" indent="0">
              <a:buNone/>
              <a:defRPr sz="1733">
                <a:solidFill>
                  <a:schemeClr val="tx1">
                    <a:tint val="75000"/>
                  </a:schemeClr>
                </a:solidFill>
              </a:defRPr>
            </a:lvl7pPr>
            <a:lvl8pPr marL="3466993" indent="0">
              <a:buNone/>
              <a:defRPr sz="1733">
                <a:solidFill>
                  <a:schemeClr val="tx1">
                    <a:tint val="75000"/>
                  </a:schemeClr>
                </a:solidFill>
              </a:defRPr>
            </a:lvl8pPr>
            <a:lvl9pPr marL="3962278" indent="0">
              <a:buNone/>
              <a:defRPr sz="17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05112846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2012414"/>
            <a:ext cx="4210050"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2012414"/>
            <a:ext cx="4210050"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26526139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402484"/>
            <a:ext cx="8543925" cy="14611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853171"/>
            <a:ext cx="4190702" cy="908210"/>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761381"/>
            <a:ext cx="4190702"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853171"/>
            <a:ext cx="4211340" cy="908210"/>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761381"/>
            <a:ext cx="4211340"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9600044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9213720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11759727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503978"/>
            <a:ext cx="3194943" cy="1763924"/>
          </a:xfrm>
        </p:spPr>
        <p:txBody>
          <a:bodyPr anchor="b"/>
          <a:lstStyle>
            <a:lvl1pPr>
              <a:defRPr sz="34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1088455"/>
            <a:ext cx="5014913" cy="5372269"/>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267902"/>
            <a:ext cx="3194943" cy="4201570"/>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5993079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503978"/>
            <a:ext cx="3194943" cy="1763924"/>
          </a:xfrm>
        </p:spPr>
        <p:txBody>
          <a:bodyPr anchor="b"/>
          <a:lstStyle>
            <a:lvl1pPr>
              <a:defRPr sz="34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1088455"/>
            <a:ext cx="5014913" cy="5372269"/>
          </a:xfrm>
        </p:spPr>
        <p:txBody>
          <a:bodyPr anchor="t"/>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ja-JP" altLang="en-US" smtClean="0"/>
              <a:t>図を追加</a:t>
            </a:r>
            <a:endParaRPr lang="en-US" dirty="0"/>
          </a:p>
        </p:txBody>
      </p:sp>
      <p:sp>
        <p:nvSpPr>
          <p:cNvPr id="4" name="Text Placeholder 3"/>
          <p:cNvSpPr>
            <a:spLocks noGrp="1"/>
          </p:cNvSpPr>
          <p:nvPr>
            <p:ph type="body" sz="half" idx="2"/>
          </p:nvPr>
        </p:nvSpPr>
        <p:spPr>
          <a:xfrm>
            <a:off x="682328" y="2267902"/>
            <a:ext cx="3194943" cy="4201570"/>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866749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884670"/>
            <a:ext cx="8543925" cy="3144614"/>
          </a:xfrm>
        </p:spPr>
        <p:txBody>
          <a:bodyPr anchor="b"/>
          <a:lstStyle>
            <a:lvl1pPr>
              <a:defRPr sz="6614"/>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6" y="5059034"/>
            <a:ext cx="8543925"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5973870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402483"/>
            <a:ext cx="2135981" cy="64064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402483"/>
            <a:ext cx="6284119"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43927649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0361073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7086696"/>
            <a:ext cx="697412" cy="402483"/>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543">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178363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26997"/>
            <a:ext cx="682898" cy="396833"/>
          </a:xfrm>
          <a:solidFill>
            <a:schemeClr val="bg1"/>
          </a:solidFill>
          <a:ln>
            <a:solidFill>
              <a:schemeClr val="accent6"/>
            </a:solidFill>
          </a:ln>
        </p:spPr>
        <p:txBody>
          <a:bodyPr/>
          <a:lstStyle>
            <a:lvl1pPr algn="ctr">
              <a:defRPr sz="1543">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2012414"/>
            <a:ext cx="4195762"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1" y="2012414"/>
            <a:ext cx="4195763"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02483"/>
            <a:ext cx="8543925" cy="1461188"/>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853171"/>
            <a:ext cx="4191000"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761381"/>
            <a:ext cx="4191000"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4" y="1853171"/>
            <a:ext cx="42116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4" y="2761381"/>
            <a:ext cx="4211637"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1088454"/>
            <a:ext cx="5014912"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1088454"/>
            <a:ext cx="5014912"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402483"/>
            <a:ext cx="8543925" cy="1461188"/>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2012414"/>
            <a:ext cx="8543925" cy="479654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7006699"/>
            <a:ext cx="2228850"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6FD42DC-5516-47CD-AFE8-6C793A6AAA45}" type="datetime1">
              <a:rPr kumimoji="1" lang="ja-JP" altLang="en-US" smtClean="0"/>
              <a:t>2019/12/3</a:t>
            </a:fld>
            <a:endParaRPr kumimoji="1" lang="ja-JP" altLang="en-US"/>
          </a:p>
        </p:txBody>
      </p:sp>
      <p:sp>
        <p:nvSpPr>
          <p:cNvPr id="5" name="フッター プレースホルダー 4"/>
          <p:cNvSpPr>
            <a:spLocks noGrp="1"/>
          </p:cNvSpPr>
          <p:nvPr>
            <p:ph type="ftr" sz="quarter" idx="3"/>
          </p:nvPr>
        </p:nvSpPr>
        <p:spPr>
          <a:xfrm>
            <a:off x="3281364" y="7006699"/>
            <a:ext cx="33432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7006699"/>
            <a:ext cx="2228850"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402483"/>
            <a:ext cx="8543925" cy="1461188"/>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2012414"/>
            <a:ext cx="8543925" cy="479654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7006699"/>
            <a:ext cx="2228850"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F3C660F-58B9-4D87-9B50-76C2DEA65369}" type="datetime1">
              <a:rPr kumimoji="1" lang="ja-JP" altLang="en-US" smtClean="0"/>
              <a:t>2019/12/3</a:t>
            </a:fld>
            <a:endParaRPr kumimoji="1" lang="ja-JP" altLang="en-US"/>
          </a:p>
        </p:txBody>
      </p:sp>
      <p:sp>
        <p:nvSpPr>
          <p:cNvPr id="5" name="フッター プレースホルダー 4"/>
          <p:cNvSpPr>
            <a:spLocks noGrp="1"/>
          </p:cNvSpPr>
          <p:nvPr>
            <p:ph type="ftr" sz="quarter" idx="3"/>
          </p:nvPr>
        </p:nvSpPr>
        <p:spPr>
          <a:xfrm>
            <a:off x="3281364" y="7006699"/>
            <a:ext cx="33432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7006699"/>
            <a:ext cx="2228850"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402484"/>
            <a:ext cx="8543925"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2012414"/>
            <a:ext cx="8543925"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7006700"/>
            <a:ext cx="2228850" cy="402483"/>
          </a:xfrm>
          <a:prstGeom prst="rect">
            <a:avLst/>
          </a:prstGeom>
        </p:spPr>
        <p:txBody>
          <a:bodyPr vert="horz" lIns="91440" tIns="45720" rIns="91440" bIns="45720" rtlCol="0" anchor="ctr"/>
          <a:lstStyle>
            <a:lvl1pPr algn="l">
              <a:defRPr sz="1300">
                <a:solidFill>
                  <a:schemeClr val="tx1">
                    <a:tint val="75000"/>
                  </a:schemeClr>
                </a:solidFill>
              </a:defRPr>
            </a:lvl1pPr>
          </a:lstStyle>
          <a:p>
            <a:fld id="{09D8FB77-2297-473F-80DD-7EF50D2F15B3}" type="datetime1">
              <a:rPr kumimoji="1" lang="ja-JP" altLang="en-US" smtClean="0"/>
              <a:t>2019/12/3</a:t>
            </a:fld>
            <a:endParaRPr kumimoji="1" lang="ja-JP" altLang="en-US"/>
          </a:p>
        </p:txBody>
      </p:sp>
      <p:sp>
        <p:nvSpPr>
          <p:cNvPr id="5" name="Footer Placeholder 4"/>
          <p:cNvSpPr>
            <a:spLocks noGrp="1"/>
          </p:cNvSpPr>
          <p:nvPr>
            <p:ph type="ftr" sz="quarter" idx="3"/>
          </p:nvPr>
        </p:nvSpPr>
        <p:spPr>
          <a:xfrm>
            <a:off x="3281363" y="7006700"/>
            <a:ext cx="3343275" cy="402483"/>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7006700"/>
            <a:ext cx="2228850" cy="402483"/>
          </a:xfrm>
          <a:prstGeom prst="rect">
            <a:avLst/>
          </a:prstGeom>
        </p:spPr>
        <p:txBody>
          <a:bodyPr vert="horz" lIns="91440" tIns="45720" rIns="91440" bIns="45720" rtlCol="0" anchor="ctr"/>
          <a:lstStyle>
            <a:lvl1pPr algn="r">
              <a:defRPr sz="13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7795402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693" r:id="rId14"/>
    <p:sldLayoutId id="2147483669" r:id="rId15"/>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en-US"/>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3.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3.xml"/><Relationship Id="rId4" Type="http://schemas.openxmlformats.org/officeDocument/2006/relationships/chart" Target="../charts/chart32.xml"/></Relationships>
</file>

<file path=ppt/slides/_rels/slide2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3.xml"/><Relationship Id="rId4" Type="http://schemas.openxmlformats.org/officeDocument/2006/relationships/chart" Target="../charts/chart40.xml"/></Relationships>
</file>

<file path=ppt/slides/_rels/slide3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33.xml"/><Relationship Id="rId4" Type="http://schemas.openxmlformats.org/officeDocument/2006/relationships/chart" Target="../charts/chart48.xml"/></Relationships>
</file>

<file path=ppt/slides/_rels/slide4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33.xml"/><Relationship Id="rId4" Type="http://schemas.openxmlformats.org/officeDocument/2006/relationships/chart" Target="../charts/chart56.xml"/></Relationships>
</file>

<file path=ppt/slides/_rels/slide53.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3.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3.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3.xml"/><Relationship Id="rId4" Type="http://schemas.openxmlformats.org/officeDocument/2006/relationships/chart" Target="../charts/chart72.xml"/></Relationships>
</file>

<file path=ppt/slides/_rels/slide69.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82602" y="3387868"/>
            <a:ext cx="8597360" cy="1077218"/>
          </a:xfrm>
          <a:prstGeom prst="rect">
            <a:avLst/>
          </a:prstGeom>
          <a:noFill/>
        </p:spPr>
        <p:txBody>
          <a:bodyPr wrap="square" rtlCol="0">
            <a:spAutoFit/>
          </a:bodyPr>
          <a:lstStyle/>
          <a:p>
            <a:pPr algn="ctr"/>
            <a:r>
              <a:rPr kumimoji="1" lang="ja-JP" altLang="en-US" sz="3200" dirty="0" smtClean="0">
                <a:latin typeface="Meiryo UI" panose="020B0604030504040204" pitchFamily="50" charset="-128"/>
                <a:ea typeface="Meiryo UI" panose="020B0604030504040204" pitchFamily="50" charset="-128"/>
              </a:rPr>
              <a:t>第５回　「大阪がめざす</a:t>
            </a:r>
            <a:r>
              <a:rPr kumimoji="1" lang="en-US" altLang="ja-JP" sz="3200" dirty="0" smtClean="0">
                <a:latin typeface="Meiryo UI" panose="020B0604030504040204" pitchFamily="50" charset="-128"/>
                <a:ea typeface="Meiryo UI" panose="020B0604030504040204" pitchFamily="50" charset="-128"/>
              </a:rPr>
              <a:t>SDGs</a:t>
            </a:r>
            <a:r>
              <a:rPr kumimoji="1" lang="ja-JP" altLang="en-US" sz="3200" dirty="0" smtClean="0">
                <a:latin typeface="Meiryo UI" panose="020B0604030504040204" pitchFamily="50" charset="-128"/>
                <a:ea typeface="Meiryo UI" panose="020B0604030504040204" pitchFamily="50" charset="-128"/>
              </a:rPr>
              <a:t>先進都市の姿」検討有識者ワーキンググループ　別紙　</a:t>
            </a:r>
            <a:endParaRPr kumimoji="1" lang="en-US" altLang="ja-JP" sz="3200" dirty="0">
              <a:latin typeface="Meiryo UI" panose="020B0604030504040204" pitchFamily="50" charset="-128"/>
              <a:ea typeface="Meiryo UI" panose="020B0604030504040204" pitchFamily="50" charset="-128"/>
            </a:endParaRPr>
          </a:p>
        </p:txBody>
      </p:sp>
      <p:sp>
        <p:nvSpPr>
          <p:cNvPr id="10" name="正方形/長方形 9"/>
          <p:cNvSpPr/>
          <p:nvPr/>
        </p:nvSpPr>
        <p:spPr>
          <a:xfrm>
            <a:off x="8189258" y="769945"/>
            <a:ext cx="1247463" cy="766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rPr>
              <a:t>資料２</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068234" y="1612633"/>
            <a:ext cx="1694330" cy="30646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2019.12.04</a:t>
            </a:r>
          </a:p>
        </p:txBody>
      </p:sp>
    </p:spTree>
    <p:extLst>
      <p:ext uri="{BB962C8B-B14F-4D97-AF65-F5344CB8AC3E}">
        <p14:creationId xmlns:p14="http://schemas.microsoft.com/office/powerpoint/2010/main" val="251920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12295" y="653391"/>
            <a:ext cx="9625263" cy="12391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社会を実現するために重要と考えるゴール（年齢別）</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〇４０代</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ゴール３（健康）」、 「ゴール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（持続可能都市）」、「ゴール１（貧困）」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ゴール４（教育）」、「ゴール８（経済成長・雇用）」 </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〇５０代</a:t>
            </a:r>
          </a:p>
          <a:p>
            <a:r>
              <a:rPr kumimoji="1" lang="ja-JP" altLang="en-US" sz="1200" dirty="0" smtClean="0">
                <a:latin typeface="Meiryo UI" panose="020B0604030504040204" pitchFamily="50" charset="-128"/>
                <a:ea typeface="Meiryo UI" panose="020B0604030504040204" pitchFamily="50" charset="-128"/>
              </a:rPr>
              <a:t>「ゴール３（健康）」、 「ゴール</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（持続可能都市）」、「ゴール１（貧困）」 、 「ゴール８（経済成長・雇用）」 、 「ゴール４（教育）」</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noGrp="1"/>
          </p:cNvGraphicFramePr>
          <p:nvPr>
            <p:extLst>
              <p:ext uri="{D42A27DB-BD31-4B8C-83A1-F6EECF244321}">
                <p14:modId xmlns:p14="http://schemas.microsoft.com/office/powerpoint/2010/main" val="276239135"/>
              </p:ext>
            </p:extLst>
          </p:nvPr>
        </p:nvGraphicFramePr>
        <p:xfrm>
          <a:off x="262576" y="2123355"/>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noGrp="1"/>
          </p:cNvGraphicFramePr>
          <p:nvPr>
            <p:extLst>
              <p:ext uri="{D42A27DB-BD31-4B8C-83A1-F6EECF244321}">
                <p14:modId xmlns:p14="http://schemas.microsoft.com/office/powerpoint/2010/main" val="1812178284"/>
              </p:ext>
            </p:extLst>
          </p:nvPr>
        </p:nvGraphicFramePr>
        <p:xfrm>
          <a:off x="4845050" y="2123355"/>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角丸四角形 13"/>
          <p:cNvSpPr/>
          <p:nvPr/>
        </p:nvSpPr>
        <p:spPr>
          <a:xfrm>
            <a:off x="468223" y="348512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51398" y="372602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51397" y="467961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36988" y="537634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68224" y="3003015"/>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024418" y="350305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007593" y="374395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007592" y="469754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793183" y="5378229"/>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024419" y="302094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9</a:t>
            </a:fld>
            <a:endParaRPr kumimoji="1" lang="ja-JP" altLang="en-US"/>
          </a:p>
        </p:txBody>
      </p:sp>
      <p:sp>
        <p:nvSpPr>
          <p:cNvPr id="25" name="テキスト ボックス 24"/>
          <p:cNvSpPr txBox="1"/>
          <p:nvPr/>
        </p:nvSpPr>
        <p:spPr>
          <a:xfrm>
            <a:off x="8470433" y="6810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n=137</a:t>
            </a:r>
            <a:endParaRPr kumimoji="1" lang="ja-JP" altLang="en-US"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615549" y="6762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n=185</a:t>
            </a:r>
            <a:endParaRPr kumimoji="1" lang="ja-JP" altLang="en-US" dirty="0">
              <a:latin typeface="Meiryo UI" panose="020B0604030504040204" pitchFamily="50" charset="-128"/>
              <a:ea typeface="Meiryo UI" panose="020B0604030504040204" pitchFamily="50" charset="-128"/>
            </a:endParaRPr>
          </a:p>
        </p:txBody>
      </p:sp>
      <p:sp>
        <p:nvSpPr>
          <p:cNvPr id="27" name="正方形/長方形 26"/>
          <p:cNvSpPr/>
          <p:nvPr/>
        </p:nvSpPr>
        <p:spPr>
          <a:xfrm>
            <a:off x="112294" y="1921297"/>
            <a:ext cx="9793705"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014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28337" y="705477"/>
            <a:ext cx="9609221" cy="9348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r>
              <a:rPr kumimoji="1" lang="ja-JP" altLang="en-US" sz="1600" b="1" dirty="0" smtClean="0">
                <a:latin typeface="Meiryo UI" panose="020B0604030504040204" pitchFamily="50" charset="-128"/>
                <a:ea typeface="Meiryo UI" panose="020B0604030504040204" pitchFamily="50" charset="-128"/>
              </a:rPr>
              <a:t>（年齢別）</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〇６０代以上</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ゴール３（健康）」、 「ゴール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（持続可能都市）」、「ゴール１（貧困）</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13</a:t>
            </a:r>
            <a:r>
              <a:rPr kumimoji="1" lang="ja-JP" altLang="en-US" sz="1200" dirty="0" smtClean="0">
                <a:latin typeface="Meiryo UI" panose="020B0604030504040204" pitchFamily="50" charset="-128"/>
                <a:ea typeface="Meiryo UI" panose="020B0604030504040204" pitchFamily="50" charset="-128"/>
              </a:rPr>
              <a:t>（気候変動）」、 </a:t>
            </a:r>
            <a:r>
              <a:rPr kumimoji="1" lang="ja-JP" altLang="en-US" sz="1200" dirty="0">
                <a:latin typeface="Meiryo UI" panose="020B0604030504040204" pitchFamily="50" charset="-128"/>
                <a:ea typeface="Meiryo UI" panose="020B0604030504040204" pitchFamily="50" charset="-128"/>
              </a:rPr>
              <a:t>「ゴール４（教育）</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graphicFrame>
        <p:nvGraphicFramePr>
          <p:cNvPr id="6" name="グラフ 5"/>
          <p:cNvGraphicFramePr>
            <a:graphicFrameLocks noGrp="1"/>
          </p:cNvGraphicFramePr>
          <p:nvPr>
            <p:extLst>
              <p:ext uri="{D42A27DB-BD31-4B8C-83A1-F6EECF244321}">
                <p14:modId xmlns:p14="http://schemas.microsoft.com/office/powerpoint/2010/main" val="3658699910"/>
              </p:ext>
            </p:extLst>
          </p:nvPr>
        </p:nvGraphicFramePr>
        <p:xfrm>
          <a:off x="112295" y="1898767"/>
          <a:ext cx="468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角丸四角形 9"/>
          <p:cNvSpPr/>
          <p:nvPr/>
        </p:nvSpPr>
        <p:spPr>
          <a:xfrm>
            <a:off x="320093" y="278796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20093" y="350033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05684" y="5133755"/>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20093" y="3248485"/>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28337" y="5604916"/>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10</a:t>
            </a:fld>
            <a:endParaRPr kumimoji="1" lang="ja-JP" altLang="en-US"/>
          </a:p>
        </p:txBody>
      </p:sp>
      <p:sp>
        <p:nvSpPr>
          <p:cNvPr id="18" name="テキスト ボックス 17"/>
          <p:cNvSpPr txBox="1"/>
          <p:nvPr/>
        </p:nvSpPr>
        <p:spPr>
          <a:xfrm>
            <a:off x="3615549" y="6762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n=381</a:t>
            </a:r>
            <a:endParaRPr kumimoji="1" lang="ja-JP" altLang="en-US" dirty="0">
              <a:latin typeface="Meiryo UI" panose="020B0604030504040204" pitchFamily="50" charset="-128"/>
              <a:ea typeface="Meiryo UI" panose="020B0604030504040204" pitchFamily="50" charset="-128"/>
            </a:endParaRPr>
          </a:p>
        </p:txBody>
      </p:sp>
      <p:sp>
        <p:nvSpPr>
          <p:cNvPr id="19" name="正方形/長方形 18"/>
          <p:cNvSpPr/>
          <p:nvPr/>
        </p:nvSpPr>
        <p:spPr>
          <a:xfrm>
            <a:off x="112294" y="1730797"/>
            <a:ext cx="9793705"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350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672981"/>
            <a:ext cx="9609221" cy="12443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r>
              <a:rPr kumimoji="1" lang="ja-JP" altLang="en-US"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地域</a:t>
            </a:r>
            <a:r>
              <a:rPr kumimoji="1" lang="ja-JP" altLang="en-US" sz="1600" b="1" dirty="0" smtClean="0">
                <a:latin typeface="Meiryo UI" panose="020B0604030504040204" pitchFamily="50" charset="-128"/>
                <a:ea typeface="Meiryo UI" panose="020B0604030504040204" pitchFamily="50" charset="-128"/>
              </a:rPr>
              <a:t>別）</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〇大阪市域</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ゴール３（健康）」、 「ゴール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（持続可能都市）」、「ゴール１（貧困）</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「ゴール４（教育）」、「ゴール８（経済成長・雇用）」</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a:t>
            </a:r>
            <a:r>
              <a:rPr kumimoji="1" lang="ja-JP" altLang="en-US" sz="1600" dirty="0" smtClean="0">
                <a:latin typeface="Meiryo UI" panose="020B0604030504040204" pitchFamily="50" charset="-128"/>
                <a:ea typeface="Meiryo UI" panose="020B0604030504040204" pitchFamily="50" charset="-128"/>
              </a:rPr>
              <a:t>北部大阪地域</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「ゴール３（健康）」</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「ゴール４（教育）」、</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（持続可能都市）」、「ゴール１（貧困）」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ゴール８（経済成長・雇用）」</a:t>
            </a:r>
          </a:p>
        </p:txBody>
      </p:sp>
      <p:graphicFrame>
        <p:nvGraphicFramePr>
          <p:cNvPr id="5" name="グラフ 4"/>
          <p:cNvGraphicFramePr>
            <a:graphicFrameLocks noGrp="1"/>
          </p:cNvGraphicFramePr>
          <p:nvPr>
            <p:extLst>
              <p:ext uri="{D42A27DB-BD31-4B8C-83A1-F6EECF244321}">
                <p14:modId xmlns:p14="http://schemas.microsoft.com/office/powerpoint/2010/main" val="712790971"/>
              </p:ext>
            </p:extLst>
          </p:nvPr>
        </p:nvGraphicFramePr>
        <p:xfrm>
          <a:off x="184865" y="2130995"/>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noGrp="1"/>
          </p:cNvGraphicFramePr>
          <p:nvPr>
            <p:extLst>
              <p:ext uri="{D42A27DB-BD31-4B8C-83A1-F6EECF244321}">
                <p14:modId xmlns:p14="http://schemas.microsoft.com/office/powerpoint/2010/main" val="2052298638"/>
              </p:ext>
            </p:extLst>
          </p:nvPr>
        </p:nvGraphicFramePr>
        <p:xfrm>
          <a:off x="4910872" y="2130995"/>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112294" y="1964839"/>
            <a:ext cx="9793705"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3" name="角丸四角形 12"/>
          <p:cNvSpPr/>
          <p:nvPr/>
        </p:nvSpPr>
        <p:spPr>
          <a:xfrm>
            <a:off x="320094" y="346779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20094" y="370900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20093" y="467323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12293" y="537496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20093" y="3002690"/>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074877" y="346779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074877" y="370900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074876" y="467323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867076" y="537496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074876" y="3002690"/>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11</a:t>
            </a:fld>
            <a:endParaRPr kumimoji="1" lang="ja-JP" altLang="en-US"/>
          </a:p>
        </p:txBody>
      </p:sp>
      <p:sp>
        <p:nvSpPr>
          <p:cNvPr id="24" name="テキスト ボックス 23"/>
          <p:cNvSpPr txBox="1"/>
          <p:nvPr/>
        </p:nvSpPr>
        <p:spPr>
          <a:xfrm>
            <a:off x="8470433" y="6810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n=199</a:t>
            </a:r>
            <a:endParaRPr kumimoji="1" lang="ja-JP" altLang="en-US"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615549" y="6762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n=310</a:t>
            </a:r>
            <a:endParaRPr kumimoji="1" lang="ja-JP" altLang="en-US" dirty="0">
              <a:latin typeface="Meiryo UI" panose="020B0604030504040204" pitchFamily="50" charset="-128"/>
              <a:ea typeface="Meiryo UI" panose="020B0604030504040204" pitchFamily="50" charset="-128"/>
            </a:endParaRPr>
          </a:p>
        </p:txBody>
      </p:sp>
      <p:sp>
        <p:nvSpPr>
          <p:cNvPr id="2" name="大かっこ 1"/>
          <p:cNvSpPr/>
          <p:nvPr/>
        </p:nvSpPr>
        <p:spPr>
          <a:xfrm>
            <a:off x="2002266" y="2306097"/>
            <a:ext cx="551453" cy="229850"/>
          </a:xfrm>
          <a:prstGeom prst="bracketPair">
            <a:avLst/>
          </a:prstGeom>
          <a:ln w="6350">
            <a:solidFill>
              <a:schemeClr val="tx2">
                <a:lumMod val="50000"/>
              </a:schemeClr>
            </a:solidFill>
          </a:ln>
        </p:spPr>
        <p:txBody>
          <a:bodyPr wrap="none" anchor="ctr">
            <a:spAutoFit/>
          </a:bodyPr>
          <a:lstStyle/>
          <a:p>
            <a:pPr>
              <a:lnSpc>
                <a:spcPts val="900"/>
              </a:lnSpc>
            </a:pPr>
            <a:r>
              <a:rPr lang="ja-JP" altLang="ja-JP" sz="900" dirty="0">
                <a:latin typeface="Meiryo UI" panose="020B0604030504040204" pitchFamily="50" charset="-128"/>
                <a:ea typeface="Meiryo UI" panose="020B0604030504040204" pitchFamily="50" charset="-128"/>
                <a:cs typeface="Times New Roman" panose="02020603050405020304" pitchFamily="18" charset="0"/>
              </a:rPr>
              <a:t>大阪市</a:t>
            </a:r>
            <a:endParaRPr lang="ja-JP" altLang="en-US" sz="900" dirty="0">
              <a:latin typeface="Meiryo UI" panose="020B0604030504040204" pitchFamily="50" charset="-128"/>
              <a:ea typeface="Meiryo UI" panose="020B0604030504040204" pitchFamily="50" charset="-128"/>
            </a:endParaRPr>
          </a:p>
        </p:txBody>
      </p:sp>
      <p:sp>
        <p:nvSpPr>
          <p:cNvPr id="26" name="大かっこ 25"/>
          <p:cNvSpPr/>
          <p:nvPr/>
        </p:nvSpPr>
        <p:spPr>
          <a:xfrm>
            <a:off x="7277100" y="2239760"/>
            <a:ext cx="2463556" cy="401024"/>
          </a:xfrm>
          <a:prstGeom prst="bracketPair">
            <a:avLst/>
          </a:prstGeom>
          <a:ln w="6350">
            <a:solidFill>
              <a:schemeClr val="tx2">
                <a:lumMod val="50000"/>
              </a:schemeClr>
            </a:solidFill>
          </a:ln>
        </p:spPr>
        <p:txBody>
          <a:bodyPr wrap="none" anchor="ctr">
            <a:noAutofit/>
          </a:bodyPr>
          <a:lstStyle/>
          <a:p>
            <a:pPr>
              <a:lnSpc>
                <a:spcPts val="900"/>
              </a:lnSpc>
            </a:pPr>
            <a:r>
              <a:rPr lang="zh-TW" altLang="en-US" sz="900" dirty="0">
                <a:latin typeface="Meiryo UI" panose="020B0604030504040204" pitchFamily="50" charset="-128"/>
                <a:ea typeface="Meiryo UI" panose="020B0604030504040204" pitchFamily="50" charset="-128"/>
              </a:rPr>
              <a:t>豊中市、池田市、吹田市</a:t>
            </a:r>
            <a:r>
              <a:rPr lang="zh-TW" altLang="en-US" sz="900" dirty="0" smtClean="0">
                <a:latin typeface="Meiryo UI" panose="020B0604030504040204" pitchFamily="50" charset="-128"/>
                <a:ea typeface="Meiryo UI" panose="020B0604030504040204" pitchFamily="50" charset="-128"/>
              </a:rPr>
              <a:t>、高槻市</a:t>
            </a:r>
            <a:r>
              <a:rPr lang="zh-TW" altLang="en-US" sz="900" dirty="0">
                <a:latin typeface="Meiryo UI" panose="020B0604030504040204" pitchFamily="50" charset="-128"/>
                <a:ea typeface="Meiryo UI" panose="020B0604030504040204" pitchFamily="50" charset="-128"/>
              </a:rPr>
              <a:t>、茨木市</a:t>
            </a:r>
            <a:r>
              <a:rPr lang="zh-TW" altLang="en-US" sz="900" dirty="0" smtClean="0">
                <a:latin typeface="Meiryo UI" panose="020B0604030504040204" pitchFamily="50" charset="-128"/>
                <a:ea typeface="Meiryo UI" panose="020B0604030504040204" pitchFamily="50" charset="-128"/>
              </a:rPr>
              <a:t>、</a:t>
            </a:r>
            <a:endParaRPr lang="en-US" altLang="zh-TW" sz="900" dirty="0" smtClean="0">
              <a:latin typeface="Meiryo UI" panose="020B0604030504040204" pitchFamily="50" charset="-128"/>
              <a:ea typeface="Meiryo UI" panose="020B0604030504040204" pitchFamily="50" charset="-128"/>
            </a:endParaRPr>
          </a:p>
          <a:p>
            <a:pPr>
              <a:lnSpc>
                <a:spcPts val="900"/>
              </a:lnSpc>
            </a:pPr>
            <a:r>
              <a:rPr lang="zh-TW" altLang="en-US" sz="900" dirty="0" smtClean="0">
                <a:latin typeface="Meiryo UI" panose="020B0604030504040204" pitchFamily="50" charset="-128"/>
                <a:ea typeface="Meiryo UI" panose="020B0604030504040204" pitchFamily="50" charset="-128"/>
              </a:rPr>
              <a:t>箕面市、摂津市</a:t>
            </a:r>
            <a:r>
              <a:rPr lang="zh-TW" altLang="en-US" sz="900" dirty="0">
                <a:latin typeface="Meiryo UI" panose="020B0604030504040204" pitchFamily="50" charset="-128"/>
                <a:ea typeface="Meiryo UI" panose="020B0604030504040204" pitchFamily="50" charset="-128"/>
              </a:rPr>
              <a:t>、島本町、豊能町、能勢町</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9505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3" name="グラフ 2"/>
          <p:cNvGraphicFramePr>
            <a:graphicFrameLocks noGrp="1"/>
          </p:cNvGraphicFramePr>
          <p:nvPr>
            <p:extLst>
              <p:ext uri="{D42A27DB-BD31-4B8C-83A1-F6EECF244321}">
                <p14:modId xmlns:p14="http://schemas.microsoft.com/office/powerpoint/2010/main" val="2357035266"/>
              </p:ext>
            </p:extLst>
          </p:nvPr>
        </p:nvGraphicFramePr>
        <p:xfrm>
          <a:off x="304800" y="2250716"/>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noGrp="1"/>
          </p:cNvGraphicFramePr>
          <p:nvPr>
            <p:extLst>
              <p:ext uri="{D42A27DB-BD31-4B8C-83A1-F6EECF244321}">
                <p14:modId xmlns:p14="http://schemas.microsoft.com/office/powerpoint/2010/main" val="379887661"/>
              </p:ext>
            </p:extLst>
          </p:nvPr>
        </p:nvGraphicFramePr>
        <p:xfrm>
          <a:off x="4984800" y="2250716"/>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112295" y="689023"/>
            <a:ext cx="9609221" cy="12443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r>
              <a:rPr kumimoji="1" lang="ja-JP" altLang="en-US"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地域</a:t>
            </a:r>
            <a:r>
              <a:rPr kumimoji="1" lang="ja-JP" altLang="en-US" sz="1600" b="1" dirty="0" smtClean="0">
                <a:latin typeface="Meiryo UI" panose="020B0604030504040204" pitchFamily="50" charset="-128"/>
                <a:ea typeface="Meiryo UI" panose="020B0604030504040204" pitchFamily="50" charset="-128"/>
              </a:rPr>
              <a:t>別）</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〇東部大阪地域</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「ゴール３（健康）」、 「ゴール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（持続可能都市）」、「ゴール１（貧困）」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ゴール４（教育）」、「ゴール８（経済成長・雇用）」</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a:t>
            </a:r>
            <a:r>
              <a:rPr kumimoji="1" lang="ja-JP" altLang="en-US" sz="1600" dirty="0" smtClean="0">
                <a:latin typeface="Meiryo UI" panose="020B0604030504040204" pitchFamily="50" charset="-128"/>
                <a:ea typeface="Meiryo UI" panose="020B0604030504040204" pitchFamily="50" charset="-128"/>
              </a:rPr>
              <a:t>南部大阪地域</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「ゴール３（健康）」、 「ゴール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「ゴール４（教育）」、「ゴール８（経済成長・雇用）</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「ゴール１（貧困）」</a:t>
            </a:r>
          </a:p>
        </p:txBody>
      </p:sp>
      <p:sp>
        <p:nvSpPr>
          <p:cNvPr id="12" name="正方形/長方形 11"/>
          <p:cNvSpPr/>
          <p:nvPr/>
        </p:nvSpPr>
        <p:spPr>
          <a:xfrm>
            <a:off x="112294" y="1921297"/>
            <a:ext cx="9793705"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3" name="角丸四角形 12"/>
          <p:cNvSpPr/>
          <p:nvPr/>
        </p:nvSpPr>
        <p:spPr>
          <a:xfrm>
            <a:off x="519142" y="3624064"/>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19142" y="3865277"/>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19141" y="4829503"/>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334025" y="5531238"/>
            <a:ext cx="740398"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19141" y="3158960"/>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192533" y="3639536"/>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192533" y="3880749"/>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192532" y="4844975"/>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007416" y="5546710"/>
            <a:ext cx="740398"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192532" y="3174432"/>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12</a:t>
            </a:fld>
            <a:endParaRPr kumimoji="1" lang="ja-JP" altLang="en-US"/>
          </a:p>
        </p:txBody>
      </p:sp>
      <p:sp>
        <p:nvSpPr>
          <p:cNvPr id="24" name="テキスト ボックス 23"/>
          <p:cNvSpPr txBox="1"/>
          <p:nvPr/>
        </p:nvSpPr>
        <p:spPr>
          <a:xfrm>
            <a:off x="8470433" y="6937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n=266</a:t>
            </a:r>
            <a:endParaRPr kumimoji="1" lang="ja-JP" altLang="en-US"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615549" y="6889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n=225</a:t>
            </a:r>
            <a:endParaRPr kumimoji="1" lang="ja-JP" altLang="en-US" dirty="0">
              <a:latin typeface="Meiryo UI" panose="020B0604030504040204" pitchFamily="50" charset="-128"/>
              <a:ea typeface="Meiryo UI" panose="020B0604030504040204" pitchFamily="50" charset="-128"/>
            </a:endParaRPr>
          </a:p>
        </p:txBody>
      </p:sp>
      <p:sp>
        <p:nvSpPr>
          <p:cNvPr id="26" name="大かっこ 25"/>
          <p:cNvSpPr/>
          <p:nvPr/>
        </p:nvSpPr>
        <p:spPr>
          <a:xfrm>
            <a:off x="6667499" y="2282552"/>
            <a:ext cx="3204000" cy="485239"/>
          </a:xfrm>
          <a:prstGeom prst="bracketPair">
            <a:avLst/>
          </a:prstGeom>
          <a:ln w="6350">
            <a:solidFill>
              <a:schemeClr val="tx2">
                <a:lumMod val="50000"/>
              </a:schemeClr>
            </a:solidFill>
          </a:ln>
        </p:spPr>
        <p:txBody>
          <a:bodyPr wrap="none" anchor="ctr">
            <a:noAutofit/>
          </a:bodyPr>
          <a:lstStyle/>
          <a:p>
            <a:pPr>
              <a:lnSpc>
                <a:spcPts val="900"/>
              </a:lnSpc>
            </a:pPr>
            <a:r>
              <a:rPr lang="zh-TW" altLang="en-US" sz="800" dirty="0">
                <a:latin typeface="Meiryo UI" panose="020B0604030504040204" pitchFamily="50" charset="-128"/>
                <a:ea typeface="Meiryo UI" panose="020B0604030504040204" pitchFamily="50" charset="-128"/>
              </a:rPr>
              <a:t>堺市、岸和田市、泉大津市、貝塚市</a:t>
            </a:r>
            <a:r>
              <a:rPr lang="zh-TW" altLang="en-US" sz="800" dirty="0" smtClean="0">
                <a:latin typeface="Meiryo UI" panose="020B0604030504040204" pitchFamily="50" charset="-128"/>
                <a:ea typeface="Meiryo UI" panose="020B0604030504040204" pitchFamily="50" charset="-128"/>
              </a:rPr>
              <a:t>、泉佐野市</a:t>
            </a:r>
            <a:r>
              <a:rPr lang="zh-TW" altLang="en-US" sz="800" dirty="0">
                <a:latin typeface="Meiryo UI" panose="020B0604030504040204" pitchFamily="50" charset="-128"/>
                <a:ea typeface="Meiryo UI" panose="020B0604030504040204" pitchFamily="50" charset="-128"/>
              </a:rPr>
              <a:t>、富田林市、河内長野市</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pPr>
              <a:lnSpc>
                <a:spcPts val="900"/>
              </a:lnSpc>
            </a:pPr>
            <a:r>
              <a:rPr lang="zh-TW" altLang="en-US" sz="800" dirty="0" smtClean="0">
                <a:latin typeface="Meiryo UI" panose="020B0604030504040204" pitchFamily="50" charset="-128"/>
                <a:ea typeface="Meiryo UI" panose="020B0604030504040204" pitchFamily="50" charset="-128"/>
              </a:rPr>
              <a:t>松原市</a:t>
            </a:r>
            <a:r>
              <a:rPr lang="zh-TW" altLang="en-US" sz="800" dirty="0">
                <a:latin typeface="Meiryo UI" panose="020B0604030504040204" pitchFamily="50" charset="-128"/>
                <a:ea typeface="Meiryo UI" panose="020B0604030504040204" pitchFamily="50" charset="-128"/>
              </a:rPr>
              <a:t>、和泉市、羽曳野市</a:t>
            </a:r>
            <a:r>
              <a:rPr lang="zh-TW" altLang="en-US" sz="800" dirty="0" smtClean="0">
                <a:latin typeface="Meiryo UI" panose="020B0604030504040204" pitchFamily="50" charset="-128"/>
                <a:ea typeface="Meiryo UI" panose="020B0604030504040204" pitchFamily="50" charset="-128"/>
              </a:rPr>
              <a:t>、高石市、藤井寺市</a:t>
            </a:r>
            <a:r>
              <a:rPr lang="zh-TW" altLang="en-US" sz="800" dirty="0">
                <a:latin typeface="Meiryo UI" panose="020B0604030504040204" pitchFamily="50" charset="-128"/>
                <a:ea typeface="Meiryo UI" panose="020B0604030504040204" pitchFamily="50" charset="-128"/>
              </a:rPr>
              <a:t>、泉南市、大阪狭山市</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pPr>
              <a:lnSpc>
                <a:spcPts val="900"/>
              </a:lnSpc>
            </a:pPr>
            <a:r>
              <a:rPr lang="zh-TW" altLang="en-US" sz="800" dirty="0" smtClean="0">
                <a:latin typeface="Meiryo UI" panose="020B0604030504040204" pitchFamily="50" charset="-128"/>
                <a:ea typeface="Meiryo UI" panose="020B0604030504040204" pitchFamily="50" charset="-128"/>
              </a:rPr>
              <a:t>阪南市</a:t>
            </a:r>
            <a:r>
              <a:rPr lang="zh-TW" altLang="en-US" sz="800" dirty="0">
                <a:latin typeface="Meiryo UI" panose="020B0604030504040204" pitchFamily="50" charset="-128"/>
                <a:ea typeface="Meiryo UI" panose="020B0604030504040204" pitchFamily="50" charset="-128"/>
              </a:rPr>
              <a:t>、忠岡町、熊取町、田尻町</a:t>
            </a:r>
            <a:r>
              <a:rPr lang="zh-TW" altLang="en-US" sz="800" dirty="0" smtClean="0">
                <a:latin typeface="Meiryo UI" panose="020B0604030504040204" pitchFamily="50" charset="-128"/>
                <a:ea typeface="Meiryo UI" panose="020B0604030504040204" pitchFamily="50" charset="-128"/>
              </a:rPr>
              <a:t>、岬町</a:t>
            </a:r>
            <a:r>
              <a:rPr lang="zh-TW" altLang="en-US" sz="800" dirty="0">
                <a:latin typeface="Meiryo UI" panose="020B0604030504040204" pitchFamily="50" charset="-128"/>
                <a:ea typeface="Meiryo UI" panose="020B0604030504040204" pitchFamily="50" charset="-128"/>
              </a:rPr>
              <a:t>、太子町、河南町</a:t>
            </a:r>
            <a:r>
              <a:rPr lang="zh-TW" altLang="en-US" sz="800" dirty="0" smtClean="0">
                <a:latin typeface="Meiryo UI" panose="020B0604030504040204" pitchFamily="50" charset="-128"/>
                <a:ea typeface="Meiryo UI" panose="020B0604030504040204" pitchFamily="50" charset="-128"/>
              </a:rPr>
              <a:t>、千早赤阪村</a:t>
            </a:r>
            <a:endParaRPr lang="zh-TW" altLang="en-US" sz="800" dirty="0">
              <a:latin typeface="Meiryo UI" panose="020B0604030504040204" pitchFamily="50" charset="-128"/>
              <a:ea typeface="Meiryo UI" panose="020B0604030504040204" pitchFamily="50" charset="-128"/>
            </a:endParaRPr>
          </a:p>
        </p:txBody>
      </p:sp>
      <p:sp>
        <p:nvSpPr>
          <p:cNvPr id="27" name="大かっこ 26"/>
          <p:cNvSpPr/>
          <p:nvPr/>
        </p:nvSpPr>
        <p:spPr>
          <a:xfrm>
            <a:off x="2362200" y="2336908"/>
            <a:ext cx="2754132" cy="364567"/>
          </a:xfrm>
          <a:prstGeom prst="bracketPair">
            <a:avLst/>
          </a:prstGeom>
          <a:ln w="6350">
            <a:solidFill>
              <a:schemeClr val="tx2">
                <a:lumMod val="50000"/>
              </a:schemeClr>
            </a:solidFill>
          </a:ln>
        </p:spPr>
        <p:txBody>
          <a:bodyPr wrap="none" anchor="ctr">
            <a:noAutofit/>
          </a:bodyPr>
          <a:lstStyle/>
          <a:p>
            <a:pPr>
              <a:lnSpc>
                <a:spcPts val="900"/>
              </a:lnSpc>
            </a:pPr>
            <a:r>
              <a:rPr lang="zh-TW" altLang="en-US" sz="900" dirty="0">
                <a:latin typeface="Meiryo UI" panose="020B0604030504040204" pitchFamily="50" charset="-128"/>
                <a:ea typeface="Meiryo UI" panose="020B0604030504040204" pitchFamily="50" charset="-128"/>
              </a:rPr>
              <a:t>守口市、枚方市、八尾市、寝屋川市</a:t>
            </a:r>
            <a:r>
              <a:rPr lang="zh-TW" altLang="en-US" sz="900" dirty="0" smtClean="0">
                <a:latin typeface="Meiryo UI" panose="020B0604030504040204" pitchFamily="50" charset="-128"/>
                <a:ea typeface="Meiryo UI" panose="020B0604030504040204" pitchFamily="50" charset="-128"/>
              </a:rPr>
              <a:t>、大東市</a:t>
            </a:r>
            <a:r>
              <a:rPr lang="zh-TW" altLang="en-US" sz="900" dirty="0">
                <a:latin typeface="Meiryo UI" panose="020B0604030504040204" pitchFamily="50" charset="-128"/>
                <a:ea typeface="Meiryo UI" panose="020B0604030504040204" pitchFamily="50" charset="-128"/>
              </a:rPr>
              <a:t>、柏原市</a:t>
            </a:r>
            <a:r>
              <a:rPr lang="zh-TW" altLang="en-US" sz="900" dirty="0" smtClean="0">
                <a:latin typeface="Meiryo UI" panose="020B0604030504040204" pitchFamily="50" charset="-128"/>
                <a:ea typeface="Meiryo UI" panose="020B0604030504040204" pitchFamily="50" charset="-128"/>
              </a:rPr>
              <a:t>、</a:t>
            </a:r>
            <a:endParaRPr lang="en-US" altLang="zh-TW" sz="900" dirty="0" smtClean="0">
              <a:latin typeface="Meiryo UI" panose="020B0604030504040204" pitchFamily="50" charset="-128"/>
              <a:ea typeface="Meiryo UI" panose="020B0604030504040204" pitchFamily="50" charset="-128"/>
            </a:endParaRPr>
          </a:p>
          <a:p>
            <a:pPr>
              <a:lnSpc>
                <a:spcPts val="900"/>
              </a:lnSpc>
            </a:pPr>
            <a:r>
              <a:rPr lang="zh-TW" altLang="en-US" sz="900" dirty="0" smtClean="0">
                <a:latin typeface="Meiryo UI" panose="020B0604030504040204" pitchFamily="50" charset="-128"/>
                <a:ea typeface="Meiryo UI" panose="020B0604030504040204" pitchFamily="50" charset="-128"/>
              </a:rPr>
              <a:t>門真市、東大阪市</a:t>
            </a:r>
            <a:r>
              <a:rPr lang="zh-TW" altLang="en-US" sz="900" dirty="0">
                <a:latin typeface="Meiryo UI" panose="020B0604030504040204" pitchFamily="50" charset="-128"/>
                <a:ea typeface="Meiryo UI" panose="020B0604030504040204" pitchFamily="50" charset="-128"/>
              </a:rPr>
              <a:t>、四條畷市、交野市</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5351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〇「政府・行政」、「企業」、「個人」の割合が高い。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graphicFrame>
        <p:nvGraphicFramePr>
          <p:cNvPr id="7" name="Chart 9"/>
          <p:cNvGraphicFramePr>
            <a:graphicFrameLocks/>
          </p:cNvGraphicFramePr>
          <p:nvPr>
            <p:extLst>
              <p:ext uri="{D42A27DB-BD31-4B8C-83A1-F6EECF244321}">
                <p14:modId xmlns:p14="http://schemas.microsoft.com/office/powerpoint/2010/main" val="4089389494"/>
              </p:ext>
            </p:extLst>
          </p:nvPr>
        </p:nvGraphicFramePr>
        <p:xfrm>
          <a:off x="625642" y="2809174"/>
          <a:ext cx="8422106" cy="3619584"/>
        </p:xfrm>
        <a:graphic>
          <a:graphicData uri="http://schemas.openxmlformats.org/drawingml/2006/chart">
            <c:chart xmlns:c="http://schemas.openxmlformats.org/drawingml/2006/chart" xmlns:r="http://schemas.openxmlformats.org/officeDocument/2006/relationships" r:id="rId2"/>
          </a:graphicData>
        </a:graphic>
      </p:graphicFrame>
      <p:sp>
        <p:nvSpPr>
          <p:cNvPr id="6" name="楕円 5"/>
          <p:cNvSpPr/>
          <p:nvPr/>
        </p:nvSpPr>
        <p:spPr>
          <a:xfrm>
            <a:off x="1201699" y="3967744"/>
            <a:ext cx="1692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2032972" y="3643744"/>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047699" y="4250179"/>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13</a:t>
            </a:fld>
            <a:endParaRPr kumimoji="1" lang="ja-JP" altLang="en-US"/>
          </a:p>
        </p:txBody>
      </p:sp>
      <p:sp>
        <p:nvSpPr>
          <p:cNvPr id="12" name="テキスト ボックス 11"/>
          <p:cNvSpPr txBox="1"/>
          <p:nvPr/>
        </p:nvSpPr>
        <p:spPr>
          <a:xfrm>
            <a:off x="8470433" y="6810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7628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0" name="Chart 16"/>
          <p:cNvGraphicFramePr>
            <a:graphicFrameLocks/>
          </p:cNvGraphicFramePr>
          <p:nvPr>
            <p:extLst>
              <p:ext uri="{D42A27DB-BD31-4B8C-83A1-F6EECF244321}">
                <p14:modId xmlns:p14="http://schemas.microsoft.com/office/powerpoint/2010/main" val="3152072440"/>
              </p:ext>
            </p:extLst>
          </p:nvPr>
        </p:nvGraphicFramePr>
        <p:xfrm>
          <a:off x="409575" y="1615051"/>
          <a:ext cx="9086850" cy="5909939"/>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〇「選挙に行く」、「地元で買い物をする」、「リサイクルする」を実践している人が多い。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7" name="楕円 6"/>
          <p:cNvSpPr/>
          <p:nvPr/>
        </p:nvSpPr>
        <p:spPr>
          <a:xfrm>
            <a:off x="2199341" y="6932135"/>
            <a:ext cx="1296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641599" y="2677120"/>
            <a:ext cx="1037973" cy="298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1141573" y="4652105"/>
            <a:ext cx="2556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7540556" y="1928439"/>
            <a:ext cx="0" cy="5580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557757" y="157368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14</a:t>
            </a:fld>
            <a:endParaRPr kumimoji="1" lang="ja-JP" altLang="en-US"/>
          </a:p>
        </p:txBody>
      </p:sp>
    </p:spTree>
    <p:extLst>
      <p:ext uri="{BB962C8B-B14F-4D97-AF65-F5344CB8AC3E}">
        <p14:creationId xmlns:p14="http://schemas.microsoft.com/office/powerpoint/2010/main" val="689139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15</a:t>
            </a:fld>
            <a:endParaRPr kumimoji="1" lang="ja-JP" altLang="en-US"/>
          </a:p>
        </p:txBody>
      </p:sp>
    </p:spTree>
    <p:extLst>
      <p:ext uri="{BB962C8B-B14F-4D97-AF65-F5344CB8AC3E}">
        <p14:creationId xmlns:p14="http://schemas.microsoft.com/office/powerpoint/2010/main" val="12910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lang="ja-JP" altLang="en-US" smtClean="0"/>
              <a:pPr/>
              <a:t>16</a:t>
            </a:fld>
            <a:endParaRPr lang="ja-JP" altLang="en-US"/>
          </a:p>
        </p:txBody>
      </p:sp>
      <p:sp>
        <p:nvSpPr>
          <p:cNvPr id="3" name="正方形/長方形 2"/>
          <p:cNvSpPr/>
          <p:nvPr/>
        </p:nvSpPr>
        <p:spPr>
          <a:xfrm>
            <a:off x="1646070" y="2121435"/>
            <a:ext cx="6654800" cy="1200329"/>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１ー①．</a:t>
            </a:r>
            <a:r>
              <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rPr>
              <a:t>一般府民向け</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3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テキスト ボックス 3"/>
          <p:cNvSpPr txBox="1"/>
          <p:nvPr/>
        </p:nvSpPr>
        <p:spPr>
          <a:xfrm>
            <a:off x="827922" y="3559509"/>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361263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3"/>
          <p:cNvGraphicFramePr>
            <a:graphicFrameLocks/>
          </p:cNvGraphicFramePr>
          <p:nvPr>
            <p:extLst/>
          </p:nvPr>
        </p:nvGraphicFramePr>
        <p:xfrm>
          <a:off x="81567" y="2422356"/>
          <a:ext cx="9666590" cy="5005139"/>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81567" y="1744291"/>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39623" y="848627"/>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pPr>
              <a:spcBef>
                <a:spcPts val="600"/>
              </a:spcBef>
            </a:pPr>
            <a:r>
              <a:rPr kumimoji="1" lang="ja-JP" altLang="en-US" sz="1600" dirty="0" smtClean="0">
                <a:latin typeface="Meiryo UI" panose="020B0604030504040204" pitchFamily="50" charset="-128"/>
                <a:ea typeface="Meiryo UI" panose="020B0604030504040204" pitchFamily="50" charset="-128"/>
              </a:rPr>
              <a:t>　〇社会課題として、「高齢化」、「地球温暖化・気象変動」、「働き方改革・ブラック企業対策」に対する関心が高い。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7" name="直線コネクタ 6"/>
          <p:cNvCxnSpPr/>
          <p:nvPr/>
        </p:nvCxnSpPr>
        <p:spPr>
          <a:xfrm>
            <a:off x="7451185" y="2819617"/>
            <a:ext cx="0" cy="4608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楕円 3"/>
          <p:cNvSpPr/>
          <p:nvPr/>
        </p:nvSpPr>
        <p:spPr>
          <a:xfrm>
            <a:off x="3753537" y="2706640"/>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952063" y="3095208"/>
            <a:ext cx="176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803850" y="4828674"/>
            <a:ext cx="1752108" cy="434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17</a:t>
            </a:fld>
            <a:endParaRPr kumimoji="1" lang="ja-JP" altLang="en-US"/>
          </a:p>
        </p:txBody>
      </p:sp>
      <p:sp>
        <p:nvSpPr>
          <p:cNvPr id="13" name="テキスト ボックス 12"/>
          <p:cNvSpPr txBox="1"/>
          <p:nvPr/>
        </p:nvSpPr>
        <p:spPr>
          <a:xfrm>
            <a:off x="8306813" y="646728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9753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0" name="Chart 15"/>
          <p:cNvGraphicFramePr>
            <a:graphicFrameLocks/>
          </p:cNvGraphicFramePr>
          <p:nvPr>
            <p:extLst>
              <p:ext uri="{D42A27DB-BD31-4B8C-83A1-F6EECF244321}">
                <p14:modId xmlns:p14="http://schemas.microsoft.com/office/powerpoint/2010/main" val="2893060124"/>
              </p:ext>
            </p:extLst>
          </p:nvPr>
        </p:nvGraphicFramePr>
        <p:xfrm>
          <a:off x="0" y="2224994"/>
          <a:ext cx="10001288" cy="5334681"/>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218854" y="843067"/>
            <a:ext cx="9447444" cy="904144"/>
          </a:xfrm>
          <a:prstGeom prst="rect">
            <a:avLst/>
          </a:prstGeom>
        </p:spPr>
        <p:style>
          <a:lnRef idx="2">
            <a:schemeClr val="accent6"/>
          </a:lnRef>
          <a:fillRef idx="1">
            <a:schemeClr val="lt1"/>
          </a:fillRef>
          <a:effectRef idx="0">
            <a:schemeClr val="accent6"/>
          </a:effectRef>
          <a:fontRef idx="minor">
            <a:schemeClr val="dk1"/>
          </a:fontRef>
        </p:style>
        <p:txBody>
          <a:bodyPr rIns="252000" rtlCol="0" anchor="ctr"/>
          <a:lstStyle/>
          <a:p>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73050" indent="-273050">
              <a:spcBef>
                <a:spcPts val="600"/>
              </a:spcBef>
            </a:pPr>
            <a:r>
              <a:rPr kumimoji="1" lang="ja-JP" altLang="en-US" sz="1600" dirty="0" smtClean="0">
                <a:latin typeface="Meiryo UI" panose="020B0604030504040204" pitchFamily="50" charset="-128"/>
                <a:ea typeface="Meiryo UI" panose="020B0604030504040204" pitchFamily="50" charset="-128"/>
              </a:rPr>
              <a:t>　〇　「社会問題や環境問題を軽視する国や企業は、世界からバッシングや批判にあう」と考える人が多い。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1900208"/>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楕円 6"/>
          <p:cNvSpPr/>
          <p:nvPr/>
        </p:nvSpPr>
        <p:spPr>
          <a:xfrm>
            <a:off x="428552" y="5932525"/>
            <a:ext cx="482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18</a:t>
            </a:fld>
            <a:endParaRPr kumimoji="1" lang="ja-JP" altLang="en-US"/>
          </a:p>
        </p:txBody>
      </p:sp>
      <p:sp>
        <p:nvSpPr>
          <p:cNvPr id="15" name="テキスト ボックス 14"/>
          <p:cNvSpPr txBox="1"/>
          <p:nvPr/>
        </p:nvSpPr>
        <p:spPr>
          <a:xfrm>
            <a:off x="8473511" y="205409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7870285" y="2591017"/>
            <a:ext cx="0" cy="4932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698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1</a:t>
            </a:fld>
            <a:endParaRPr kumimoji="1" lang="ja-JP" altLang="en-US"/>
          </a:p>
        </p:txBody>
      </p:sp>
      <p:sp>
        <p:nvSpPr>
          <p:cNvPr id="3" name="正方形/長方形 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目　次</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正方形/長方形 3"/>
          <p:cNvSpPr/>
          <p:nvPr/>
        </p:nvSpPr>
        <p:spPr>
          <a:xfrm>
            <a:off x="422964" y="1020437"/>
            <a:ext cx="9060071" cy="57274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600" dirty="0">
                <a:latin typeface="Meiryo UI" panose="020B0604030504040204" pitchFamily="50" charset="-128"/>
                <a:ea typeface="Meiryo UI" panose="020B0604030504040204" pitchFamily="50" charset="-128"/>
                <a:cs typeface="Microsoft Himalaya" panose="01010100010101010101" pitchFamily="2" charset="0"/>
              </a:rPr>
              <a:t>１．一般府民向け</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調査</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600" dirty="0" smtClean="0">
                <a:latin typeface="Meiryo UI" panose="020B0604030504040204" pitchFamily="50" charset="-128"/>
                <a:ea typeface="Meiryo UI" panose="020B0604030504040204" pitchFamily="50" charset="-128"/>
              </a:rPr>
              <a:t>・</a:t>
            </a:r>
            <a:r>
              <a:rPr kumimoji="1" lang="ja-JP" altLang="en-US" sz="2600" dirty="0">
                <a:latin typeface="Meiryo UI" panose="020B0604030504040204" pitchFamily="50" charset="-128"/>
                <a:ea typeface="Meiryo UI" panose="020B0604030504040204" pitchFamily="50" charset="-128"/>
              </a:rPr>
              <a:t>・</a:t>
            </a:r>
            <a:r>
              <a:rPr kumimoji="1" lang="ja-JP" altLang="en-US" sz="2600" dirty="0" smtClean="0">
                <a:latin typeface="Meiryo UI" panose="020B0604030504040204" pitchFamily="50" charset="-128"/>
                <a:ea typeface="Meiryo UI" panose="020B0604030504040204" pitchFamily="50" charset="-128"/>
              </a:rPr>
              <a:t>・</a:t>
            </a:r>
            <a:r>
              <a:rPr kumimoji="1" lang="en-US" altLang="ja-JP" sz="2600" dirty="0" smtClean="0">
                <a:latin typeface="Meiryo UI" panose="020B0604030504040204" pitchFamily="50" charset="-128"/>
                <a:ea typeface="Meiryo UI" panose="020B0604030504040204" pitchFamily="50" charset="-128"/>
              </a:rPr>
              <a:t>P2</a:t>
            </a:r>
          </a:p>
          <a:p>
            <a:r>
              <a:rPr kumimoji="1" lang="ja-JP" altLang="en-US" sz="2000" dirty="0" smtClean="0">
                <a:latin typeface="Meiryo UI" panose="020B0604030504040204" pitchFamily="50" charset="-128"/>
                <a:ea typeface="Meiryo UI" panose="020B0604030504040204" pitchFamily="50" charset="-128"/>
              </a:rPr>
              <a:t>　①　</a:t>
            </a:r>
            <a:r>
              <a:rPr kumimoji="1" lang="en-US" altLang="ja-JP" sz="2000" dirty="0" smtClean="0">
                <a:latin typeface="Meiryo UI" panose="020B0604030504040204" pitchFamily="50" charset="-128"/>
                <a:ea typeface="Meiryo UI" panose="020B0604030504040204" pitchFamily="50" charset="-128"/>
              </a:rPr>
              <a:t>18</a:t>
            </a:r>
            <a:r>
              <a:rPr kumimoji="1" lang="ja-JP" altLang="en-US" sz="2000" dirty="0" smtClean="0">
                <a:latin typeface="Meiryo UI" panose="020B0604030504040204" pitchFamily="50" charset="-128"/>
                <a:ea typeface="Meiryo UI" panose="020B0604030504040204" pitchFamily="50" charset="-128"/>
              </a:rPr>
              <a:t>歳</a:t>
            </a:r>
            <a:r>
              <a:rPr kumimoji="1" lang="en-US" altLang="ja-JP" sz="2000" dirty="0" smtClean="0">
                <a:latin typeface="Meiryo UI" panose="020B0604030504040204" pitchFamily="50" charset="-128"/>
                <a:ea typeface="Meiryo UI" panose="020B0604030504040204" pitchFamily="50" charset="-128"/>
              </a:rPr>
              <a:t>~29</a:t>
            </a:r>
            <a:r>
              <a:rPr kumimoji="1" lang="ja-JP" altLang="en-US" sz="2000" dirty="0" smtClean="0">
                <a:latin typeface="Meiryo UI" panose="020B0604030504040204" pitchFamily="50" charset="-128"/>
                <a:ea typeface="Meiryo UI" panose="020B0604030504040204" pitchFamily="50" charset="-128"/>
              </a:rPr>
              <a:t>歳</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P16</a:t>
            </a:r>
          </a:p>
          <a:p>
            <a:r>
              <a:rPr kumimoji="1" lang="ja-JP" altLang="en-US" sz="2000" dirty="0" smtClean="0">
                <a:latin typeface="Meiryo UI" panose="020B0604030504040204" pitchFamily="50" charset="-128"/>
                <a:ea typeface="Meiryo UI" panose="020B0604030504040204" pitchFamily="50" charset="-128"/>
              </a:rPr>
              <a:t>　②　</a:t>
            </a:r>
            <a:r>
              <a:rPr kumimoji="1" lang="en-US" altLang="ja-JP" sz="2000" dirty="0" smtClean="0">
                <a:latin typeface="Meiryo UI" panose="020B0604030504040204" pitchFamily="50" charset="-128"/>
                <a:ea typeface="Meiryo UI" panose="020B0604030504040204" pitchFamily="50" charset="-128"/>
              </a:rPr>
              <a:t>30</a:t>
            </a:r>
            <a:r>
              <a:rPr kumimoji="1" lang="ja-JP" altLang="en-US" sz="2000" dirty="0" smtClean="0">
                <a:latin typeface="Meiryo UI" panose="020B0604030504040204" pitchFamily="50" charset="-128"/>
                <a:ea typeface="Meiryo UI" panose="020B0604030504040204" pitchFamily="50" charset="-128"/>
              </a:rPr>
              <a:t>歳以上</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P24</a:t>
            </a:r>
          </a:p>
          <a:p>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２</a:t>
            </a:r>
            <a:r>
              <a:rPr kumimoji="1" lang="ja-JP" altLang="en-US" sz="2600" dirty="0">
                <a:latin typeface="Meiryo UI" panose="020B0604030504040204" pitchFamily="50" charset="-128"/>
                <a:ea typeface="Meiryo UI" panose="020B0604030504040204" pitchFamily="50" charset="-128"/>
                <a:cs typeface="Microsoft Himalaya" panose="01010100010101010101" pitchFamily="2" charset="0"/>
              </a:rPr>
              <a:t>．若者（学生）向け</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調査</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6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P32</a:t>
            </a: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①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大学別の</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傾向</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A】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P40</a:t>
            </a: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②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大学別の</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傾向</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B】</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P48</a:t>
            </a: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③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大学別の</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傾向</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P56</a:t>
            </a: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④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大学別の</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傾向</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P64</a:t>
            </a:r>
            <a:endPar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endParaRPr>
          </a:p>
          <a:p>
            <a:endParaRPr kumimoji="1" lang="en-US" altLang="ja-JP" sz="2600" dirty="0" smtClean="0"/>
          </a:p>
          <a:p>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３</a:t>
            </a:r>
            <a:r>
              <a:rPr kumimoji="1" lang="ja-JP" altLang="en-US" sz="2600" dirty="0">
                <a:latin typeface="Meiryo UI" panose="020B0604030504040204" pitchFamily="50" charset="-128"/>
                <a:ea typeface="Meiryo UI" panose="020B0604030504040204" pitchFamily="50" charset="-128"/>
                <a:cs typeface="Microsoft Himalaya" panose="01010100010101010101" pitchFamily="2" charset="0"/>
              </a:rPr>
              <a:t>．企業向け</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調査</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P72</a:t>
            </a:r>
          </a:p>
          <a:p>
            <a:endParaRPr kumimoji="1" lang="en-US" altLang="ja-JP" sz="2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４．（参考）関西</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プラットフォームによる調査</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P78</a:t>
            </a:r>
            <a:endParaRPr kumimoji="1" lang="en-US" altLang="ja-JP" sz="26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68387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6" name="Chart 6"/>
          <p:cNvGraphicFramePr>
            <a:graphicFrameLocks/>
          </p:cNvGraphicFramePr>
          <p:nvPr>
            <p:extLst>
              <p:ext uri="{D42A27DB-BD31-4B8C-83A1-F6EECF244321}">
                <p14:modId xmlns:p14="http://schemas.microsoft.com/office/powerpoint/2010/main" val="733466458"/>
              </p:ext>
            </p:extLst>
          </p:nvPr>
        </p:nvGraphicFramePr>
        <p:xfrm>
          <a:off x="280578" y="3897175"/>
          <a:ext cx="8992100" cy="12197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5"/>
          <p:cNvGraphicFramePr>
            <a:graphicFrameLocks/>
          </p:cNvGraphicFramePr>
          <p:nvPr>
            <p:extLst>
              <p:ext uri="{D42A27DB-BD31-4B8C-83A1-F6EECF244321}">
                <p14:modId xmlns:p14="http://schemas.microsoft.com/office/powerpoint/2010/main" val="824082551"/>
              </p:ext>
            </p:extLst>
          </p:nvPr>
        </p:nvGraphicFramePr>
        <p:xfrm>
          <a:off x="207962" y="2544775"/>
          <a:ext cx="9490075" cy="1041663"/>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81567" y="758333"/>
            <a:ext cx="9608533" cy="133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300"/>
              </a:spcBef>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a:latin typeface="Meiryo UI" panose="020B0604030504040204" pitchFamily="50" charset="-128"/>
                <a:ea typeface="Meiryo UI" panose="020B0604030504040204" pitchFamily="50" charset="-128"/>
              </a:rPr>
              <a:t>34.5</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a:t>
            </a:r>
            <a:r>
              <a:rPr kumimoji="1" lang="ja-JP" altLang="en-US" sz="1600" dirty="0">
                <a:latin typeface="Meiryo UI" panose="020B0604030504040204" pitchFamily="50" charset="-128"/>
                <a:ea typeface="Meiryo UI" panose="020B0604030504040204" pitchFamily="50" charset="-128"/>
              </a:rPr>
              <a:t>、 「職場・学校で聞いた」 </a:t>
            </a:r>
            <a:r>
              <a:rPr kumimoji="1" lang="ja-JP" altLang="en-US" sz="1600" dirty="0" smtClean="0">
                <a:latin typeface="Meiryo UI" panose="020B0604030504040204" pitchFamily="50" charset="-128"/>
                <a:ea typeface="Meiryo UI" panose="020B0604030504040204" pitchFamily="50" charset="-128"/>
              </a:rPr>
              <a:t>、「テレビ・ラジオ」</a:t>
            </a:r>
            <a:r>
              <a:rPr kumimoji="1" lang="ja-JP" altLang="en-US" sz="1600" dirty="0">
                <a:latin typeface="Meiryo UI" panose="020B0604030504040204" pitchFamily="50" charset="-128"/>
                <a:ea typeface="Meiryo UI" panose="020B0604030504040204" pitchFamily="50" charset="-128"/>
              </a:rPr>
              <a:t>、 「新聞・雑誌</a:t>
            </a:r>
            <a:r>
              <a:rPr kumimoji="1" lang="ja-JP" altLang="en-US" sz="1600" dirty="0" smtClean="0">
                <a:latin typeface="Meiryo UI" panose="020B0604030504040204" pitchFamily="50" charset="-128"/>
                <a:ea typeface="Meiryo UI" panose="020B0604030504040204" pitchFamily="50" charset="-128"/>
              </a:rPr>
              <a:t>」が多い。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282433"/>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30359" y="3621851"/>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1395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楕円 13"/>
          <p:cNvSpPr/>
          <p:nvPr/>
        </p:nvSpPr>
        <p:spPr>
          <a:xfrm>
            <a:off x="200025" y="2782310"/>
            <a:ext cx="2215536" cy="767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Chart 7"/>
          <p:cNvGraphicFramePr>
            <a:graphicFrameLocks/>
          </p:cNvGraphicFramePr>
          <p:nvPr>
            <p:extLst>
              <p:ext uri="{D42A27DB-BD31-4B8C-83A1-F6EECF244321}">
                <p14:modId xmlns:p14="http://schemas.microsoft.com/office/powerpoint/2010/main" val="206283615"/>
              </p:ext>
            </p:extLst>
          </p:nvPr>
        </p:nvGraphicFramePr>
        <p:xfrm>
          <a:off x="311739" y="5447315"/>
          <a:ext cx="9282521"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19</a:t>
            </a:fld>
            <a:endParaRPr kumimoji="1" lang="ja-JP" altLang="en-US"/>
          </a:p>
        </p:txBody>
      </p:sp>
      <p:sp>
        <p:nvSpPr>
          <p:cNvPr id="18" name="テキスト ボックス 17"/>
          <p:cNvSpPr txBox="1"/>
          <p:nvPr/>
        </p:nvSpPr>
        <p:spPr>
          <a:xfrm>
            <a:off x="8494826" y="22134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
        <p:nvSpPr>
          <p:cNvPr id="19" name="楕円 18"/>
          <p:cNvSpPr/>
          <p:nvPr/>
        </p:nvSpPr>
        <p:spPr>
          <a:xfrm>
            <a:off x="103745" y="4275683"/>
            <a:ext cx="4749199" cy="2959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2525486" y="6634621"/>
            <a:ext cx="1330530" cy="230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1661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7" name="グラフ 16"/>
          <p:cNvGraphicFramePr>
            <a:graphicFrameLocks noGrp="1"/>
          </p:cNvGraphicFramePr>
          <p:nvPr>
            <p:extLst/>
          </p:nvPr>
        </p:nvGraphicFramePr>
        <p:xfrm>
          <a:off x="128336" y="2123355"/>
          <a:ext cx="9593179"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793704"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a:t>
            </a:r>
            <a:r>
              <a:rPr kumimoji="1" lang="ja-JP" altLang="en-US" sz="1600" b="1" dirty="0" smtClean="0">
                <a:latin typeface="Meiryo UI" panose="020B0604030504040204" pitchFamily="50" charset="-128"/>
                <a:ea typeface="Meiryo UI" panose="020B0604030504040204" pitchFamily="50" charset="-128"/>
              </a:rPr>
              <a:t>考えるゴール</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600"/>
              </a:spcBef>
            </a:pPr>
            <a:r>
              <a:rPr kumimoji="1" lang="ja-JP" altLang="en-US" sz="1600" dirty="0" smtClean="0">
                <a:latin typeface="Meiryo UI" panose="020B0604030504040204" pitchFamily="50" charset="-128"/>
                <a:ea typeface="Meiryo UI" panose="020B0604030504040204" pitchFamily="50" charset="-128"/>
              </a:rPr>
              <a:t>　〇　関心のある</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のゴールは、「ゴール３（健康）」</a:t>
            </a:r>
            <a:r>
              <a:rPr kumimoji="1" lang="ja-JP" altLang="en-US" sz="1600" dirty="0">
                <a:latin typeface="Meiryo UI" panose="020B0604030504040204" pitchFamily="50" charset="-128"/>
                <a:ea typeface="Meiryo UI" panose="020B0604030504040204" pitchFamily="50" charset="-128"/>
              </a:rPr>
              <a:t>、 「ゴール４（教育）」、「ゴール８（経済成長・雇用）」 </a:t>
            </a:r>
            <a:r>
              <a:rPr kumimoji="1" lang="ja-JP" altLang="en-US" sz="1600" dirty="0" smtClean="0">
                <a:latin typeface="Meiryo UI" panose="020B0604030504040204" pitchFamily="50" charset="-128"/>
                <a:ea typeface="Meiryo UI" panose="020B0604030504040204" pitchFamily="50" charset="-128"/>
              </a:rPr>
              <a:t>、「ゴール</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（持続可能都市）」、「ゴール１（貧困）」、が多い。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329136" y="305472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29135" y="334223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9136" y="2547882"/>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28336" y="5174551"/>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19778" y="4357641"/>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2294" y="1776153"/>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20</a:t>
            </a:fld>
            <a:endParaRPr kumimoji="1" lang="ja-JP" altLang="en-US"/>
          </a:p>
        </p:txBody>
      </p:sp>
      <p:sp>
        <p:nvSpPr>
          <p:cNvPr id="19" name="テキスト ボックス 18"/>
          <p:cNvSpPr txBox="1"/>
          <p:nvPr/>
        </p:nvSpPr>
        <p:spPr>
          <a:xfrm>
            <a:off x="8326247" y="670630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3028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1" name="Chart 9"/>
          <p:cNvGraphicFramePr>
            <a:graphicFrameLocks/>
          </p:cNvGraphicFramePr>
          <p:nvPr>
            <p:extLst/>
          </p:nvPr>
        </p:nvGraphicFramePr>
        <p:xfrm>
          <a:off x="798094" y="2764387"/>
          <a:ext cx="8422106" cy="3619584"/>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〇「政府・行政」、「企業」、「個人」の割合が高い。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6" name="楕円 5"/>
          <p:cNvSpPr/>
          <p:nvPr/>
        </p:nvSpPr>
        <p:spPr>
          <a:xfrm>
            <a:off x="1201699" y="3967744"/>
            <a:ext cx="1692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2032972" y="3643744"/>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047699" y="4250179"/>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21</a:t>
            </a:fld>
            <a:endParaRPr kumimoji="1" lang="ja-JP" altLang="en-US"/>
          </a:p>
        </p:txBody>
      </p:sp>
      <p:sp>
        <p:nvSpPr>
          <p:cNvPr id="13" name="テキスト ボックス 12"/>
          <p:cNvSpPr txBox="1"/>
          <p:nvPr/>
        </p:nvSpPr>
        <p:spPr>
          <a:xfrm>
            <a:off x="8509506" y="68346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751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2" name="Chart 16"/>
          <p:cNvGraphicFramePr>
            <a:graphicFrameLocks/>
          </p:cNvGraphicFramePr>
          <p:nvPr>
            <p:extLst>
              <p:ext uri="{D42A27DB-BD31-4B8C-83A1-F6EECF244321}">
                <p14:modId xmlns:p14="http://schemas.microsoft.com/office/powerpoint/2010/main" val="1971786160"/>
              </p:ext>
            </p:extLst>
          </p:nvPr>
        </p:nvGraphicFramePr>
        <p:xfrm>
          <a:off x="331632" y="1707852"/>
          <a:ext cx="8963335" cy="5765171"/>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a:t>
            </a:r>
            <a:r>
              <a:rPr kumimoji="1" lang="ja-JP" altLang="en-US" sz="1600" dirty="0">
                <a:latin typeface="Meiryo UI" panose="020B0604030504040204" pitchFamily="50" charset="-128"/>
                <a:ea typeface="Meiryo UI" panose="020B0604030504040204" pitchFamily="50" charset="-128"/>
              </a:rPr>
              <a:t>地元で買い物をする」</a:t>
            </a:r>
            <a:r>
              <a:rPr kumimoji="1" lang="ja-JP" altLang="en-US" sz="1600" dirty="0" smtClean="0">
                <a:latin typeface="Meiryo UI" panose="020B0604030504040204" pitchFamily="50" charset="-128"/>
                <a:ea typeface="Meiryo UI" panose="020B0604030504040204" pitchFamily="50" charset="-128"/>
              </a:rPr>
              <a:t>、「通勤・通学の際、自転車、徒歩または公共交通機関を利用」</a:t>
            </a:r>
            <a:r>
              <a:rPr kumimoji="1" lang="ja-JP" altLang="en-US" sz="1600" dirty="0">
                <a:latin typeface="Meiryo UI" panose="020B0604030504040204" pitchFamily="50" charset="-128"/>
                <a:ea typeface="Meiryo UI" panose="020B0604030504040204" pitchFamily="50" charset="-128"/>
              </a:rPr>
              <a:t>、 「電子決済での支払いを行う」、を</a:t>
            </a:r>
            <a:r>
              <a:rPr kumimoji="1" lang="ja-JP" altLang="en-US" sz="1600" dirty="0" smtClean="0">
                <a:latin typeface="Meiryo UI" panose="020B0604030504040204" pitchFamily="50" charset="-128"/>
                <a:ea typeface="Meiryo UI" panose="020B0604030504040204" pitchFamily="50" charset="-128"/>
              </a:rPr>
              <a:t>よく実践している人が多い。</a:t>
            </a:r>
            <a:endParaRPr kumimoji="1" lang="en-US" altLang="ja-JP" sz="1600" dirty="0" smtClean="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7124994" y="2031327"/>
            <a:ext cx="0" cy="54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109490" y="6374095"/>
            <a:ext cx="3564000" cy="262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754479" y="2075721"/>
            <a:ext cx="1876387"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087529" y="5755135"/>
            <a:ext cx="1404000" cy="233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22</a:t>
            </a:fld>
            <a:endParaRPr kumimoji="1" lang="ja-JP" altLang="en-US"/>
          </a:p>
        </p:txBody>
      </p:sp>
      <p:sp>
        <p:nvSpPr>
          <p:cNvPr id="14" name="テキスト ボックス 13"/>
          <p:cNvSpPr txBox="1"/>
          <p:nvPr/>
        </p:nvSpPr>
        <p:spPr>
          <a:xfrm>
            <a:off x="8468092" y="158553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5271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784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lang="ja-JP" altLang="en-US" smtClean="0"/>
              <a:pPr/>
              <a:t>24</a:t>
            </a:fld>
            <a:endParaRPr lang="ja-JP" altLang="en-US"/>
          </a:p>
        </p:txBody>
      </p:sp>
      <p:sp>
        <p:nvSpPr>
          <p:cNvPr id="4" name="テキスト ボックス 3"/>
          <p:cNvSpPr txBox="1"/>
          <p:nvPr/>
        </p:nvSpPr>
        <p:spPr>
          <a:xfrm>
            <a:off x="827922" y="3559509"/>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646070" y="2121435"/>
            <a:ext cx="6654800" cy="1200329"/>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１ー②．</a:t>
            </a:r>
            <a:r>
              <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rPr>
              <a:t>一般府民向け</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36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687640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3"/>
          <p:cNvGraphicFramePr>
            <a:graphicFrameLocks/>
          </p:cNvGraphicFramePr>
          <p:nvPr>
            <p:extLst/>
          </p:nvPr>
        </p:nvGraphicFramePr>
        <p:xfrm>
          <a:off x="133521" y="2375344"/>
          <a:ext cx="9614635" cy="5012066"/>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81567" y="1744291"/>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39623" y="848627"/>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pPr>
              <a:spcBef>
                <a:spcPts val="600"/>
              </a:spcBef>
            </a:pPr>
            <a:r>
              <a:rPr kumimoji="1" lang="ja-JP" altLang="en-US" sz="1600" dirty="0" smtClean="0">
                <a:latin typeface="Meiryo UI" panose="020B0604030504040204" pitchFamily="50" charset="-128"/>
                <a:ea typeface="Meiryo UI" panose="020B0604030504040204" pitchFamily="50" charset="-128"/>
              </a:rPr>
              <a:t>　〇社会課題として、「高齢化」、「地球温暖化・気象変動」、「働き方改革・ブラック企業対策」に対する関心が高い。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楕円 3"/>
          <p:cNvSpPr/>
          <p:nvPr/>
        </p:nvSpPr>
        <p:spPr>
          <a:xfrm>
            <a:off x="3903200" y="2728013"/>
            <a:ext cx="723160"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952063" y="3105516"/>
            <a:ext cx="1764000"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25</a:t>
            </a:fld>
            <a:endParaRPr kumimoji="1" lang="ja-JP" altLang="en-US"/>
          </a:p>
        </p:txBody>
      </p:sp>
      <p:sp>
        <p:nvSpPr>
          <p:cNvPr id="13" name="テキスト ボックス 12"/>
          <p:cNvSpPr txBox="1"/>
          <p:nvPr/>
        </p:nvSpPr>
        <p:spPr>
          <a:xfrm>
            <a:off x="8306813" y="646728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sp>
        <p:nvSpPr>
          <p:cNvPr id="15" name="楕円 14"/>
          <p:cNvSpPr/>
          <p:nvPr/>
        </p:nvSpPr>
        <p:spPr>
          <a:xfrm>
            <a:off x="3429016" y="3283971"/>
            <a:ext cx="1204835"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2687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5"/>
          <p:cNvGraphicFramePr>
            <a:graphicFrameLocks/>
          </p:cNvGraphicFramePr>
          <p:nvPr>
            <p:extLst/>
          </p:nvPr>
        </p:nvGraphicFramePr>
        <p:xfrm>
          <a:off x="199159" y="2073034"/>
          <a:ext cx="9507682" cy="5402745"/>
        </p:xfrm>
        <a:graphic>
          <a:graphicData uri="http://schemas.openxmlformats.org/drawingml/2006/chart">
            <c:chart xmlns:c="http://schemas.openxmlformats.org/drawingml/2006/chart" xmlns:r="http://schemas.openxmlformats.org/officeDocument/2006/relationships" r:id="rId2"/>
          </a:graphicData>
        </a:graphic>
      </p:graphicFrame>
      <p:sp>
        <p:nvSpPr>
          <p:cNvPr id="13" name="正方形/長方形 1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歳以上</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正方形/長方形 8"/>
          <p:cNvSpPr/>
          <p:nvPr/>
        </p:nvSpPr>
        <p:spPr>
          <a:xfrm>
            <a:off x="218854" y="843067"/>
            <a:ext cx="9447444" cy="904144"/>
          </a:xfrm>
          <a:prstGeom prst="rect">
            <a:avLst/>
          </a:prstGeom>
        </p:spPr>
        <p:style>
          <a:lnRef idx="2">
            <a:schemeClr val="accent6"/>
          </a:lnRef>
          <a:fillRef idx="1">
            <a:schemeClr val="lt1"/>
          </a:fillRef>
          <a:effectRef idx="0">
            <a:schemeClr val="accent6"/>
          </a:effectRef>
          <a:fontRef idx="minor">
            <a:schemeClr val="dk1"/>
          </a:fontRef>
        </p:style>
        <p:txBody>
          <a:bodyPr rIns="252000" rtlCol="0" anchor="ctr"/>
          <a:lstStyle/>
          <a:p>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73050" indent="-273050">
              <a:spcBef>
                <a:spcPts val="600"/>
              </a:spcBef>
            </a:pPr>
            <a:r>
              <a:rPr kumimoji="1" lang="ja-JP" altLang="en-US" sz="1600" dirty="0" smtClean="0">
                <a:latin typeface="Meiryo UI" panose="020B0604030504040204" pitchFamily="50" charset="-128"/>
                <a:ea typeface="Meiryo UI" panose="020B0604030504040204" pitchFamily="50" charset="-128"/>
              </a:rPr>
              <a:t>　〇　「国や企業が社会問題や環境問題</a:t>
            </a:r>
            <a:r>
              <a:rPr kumimoji="1" lang="ja-JP" altLang="en-US" sz="1600" dirty="0">
                <a:latin typeface="Meiryo UI" panose="020B0604030504040204" pitchFamily="50" charset="-128"/>
                <a:ea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rPr>
              <a:t>解決に取り組むことは、科学技術やテクノロジーの発展につながる」と考える人が多い。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1900208"/>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楕円 6"/>
          <p:cNvSpPr/>
          <p:nvPr/>
        </p:nvSpPr>
        <p:spPr>
          <a:xfrm>
            <a:off x="575489" y="5467830"/>
            <a:ext cx="482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26</a:t>
            </a:fld>
            <a:endParaRPr kumimoji="1" lang="ja-JP" altLang="en-US"/>
          </a:p>
        </p:txBody>
      </p:sp>
      <p:sp>
        <p:nvSpPr>
          <p:cNvPr id="15" name="テキスト ボックス 14"/>
          <p:cNvSpPr txBox="1"/>
          <p:nvPr/>
        </p:nvSpPr>
        <p:spPr>
          <a:xfrm>
            <a:off x="8473511" y="205409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8005196" y="2543779"/>
            <a:ext cx="0" cy="4932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485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7"/>
          <p:cNvGraphicFramePr>
            <a:graphicFrameLocks/>
          </p:cNvGraphicFramePr>
          <p:nvPr>
            <p:extLst/>
          </p:nvPr>
        </p:nvGraphicFramePr>
        <p:xfrm>
          <a:off x="244571" y="5458899"/>
          <a:ext cx="9282521"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6"/>
          <p:cNvGraphicFramePr>
            <a:graphicFrameLocks/>
          </p:cNvGraphicFramePr>
          <p:nvPr>
            <p:extLst/>
          </p:nvPr>
        </p:nvGraphicFramePr>
        <p:xfrm>
          <a:off x="360711" y="3915911"/>
          <a:ext cx="8992100" cy="1219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5"/>
          <p:cNvGraphicFramePr>
            <a:graphicFrameLocks/>
          </p:cNvGraphicFramePr>
          <p:nvPr>
            <p:extLst/>
          </p:nvPr>
        </p:nvGraphicFramePr>
        <p:xfrm>
          <a:off x="140795" y="2570471"/>
          <a:ext cx="9490075" cy="1041663"/>
        </p:xfrm>
        <a:graphic>
          <a:graphicData uri="http://schemas.openxmlformats.org/drawingml/2006/chart">
            <c:chart xmlns:c="http://schemas.openxmlformats.org/drawingml/2006/chart" xmlns:r="http://schemas.openxmlformats.org/officeDocument/2006/relationships" r:id="rId4"/>
          </a:graphicData>
        </a:graphic>
      </p:graphicFrame>
      <p:sp>
        <p:nvSpPr>
          <p:cNvPr id="21" name="正方形/長方形 2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81567" y="758333"/>
            <a:ext cx="9608533" cy="133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300"/>
              </a:spcBef>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smtClean="0">
                <a:latin typeface="Meiryo UI" panose="020B0604030504040204" pitchFamily="50" charset="-128"/>
                <a:ea typeface="Meiryo UI" panose="020B0604030504040204" pitchFamily="50" charset="-128"/>
              </a:rPr>
              <a:t>23.9</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a:t>
            </a:r>
            <a:r>
              <a:rPr kumimoji="1" lang="ja-JP" altLang="en-US" sz="1600" dirty="0">
                <a:latin typeface="Meiryo UI" panose="020B0604030504040204" pitchFamily="50" charset="-128"/>
                <a:ea typeface="Meiryo UI" panose="020B0604030504040204" pitchFamily="50" charset="-128"/>
              </a:rPr>
              <a:t>、 「新聞・雑誌</a:t>
            </a:r>
            <a:r>
              <a:rPr kumimoji="1" lang="ja-JP" altLang="en-US" sz="1600" dirty="0" smtClean="0">
                <a:latin typeface="Meiryo UI" panose="020B0604030504040204" pitchFamily="50" charset="-128"/>
                <a:ea typeface="Meiryo UI" panose="020B0604030504040204" pitchFamily="50" charset="-128"/>
              </a:rPr>
              <a:t>」、「テレビ・ラジオ</a:t>
            </a:r>
            <a:r>
              <a:rPr kumimoji="1" lang="ja-JP" altLang="en-US" sz="1600" dirty="0">
                <a:latin typeface="Meiryo UI" panose="020B0604030504040204" pitchFamily="50" charset="-128"/>
                <a:ea typeface="Meiryo UI" panose="020B0604030504040204" pitchFamily="50" charset="-128"/>
              </a:rPr>
              <a:t>」 、 「職場・学校で聞いた」 、が</a:t>
            </a:r>
            <a:r>
              <a:rPr kumimoji="1" lang="ja-JP" altLang="en-US" sz="1600" dirty="0" smtClean="0">
                <a:latin typeface="Meiryo UI" panose="020B0604030504040204" pitchFamily="50" charset="-128"/>
                <a:ea typeface="Meiryo UI" panose="020B0604030504040204" pitchFamily="50" charset="-128"/>
              </a:rPr>
              <a:t>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282433"/>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30359" y="3621851"/>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1395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楕円 13"/>
          <p:cNvSpPr/>
          <p:nvPr/>
        </p:nvSpPr>
        <p:spPr>
          <a:xfrm>
            <a:off x="200025" y="2782310"/>
            <a:ext cx="2215536" cy="767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27</a:t>
            </a:fld>
            <a:endParaRPr kumimoji="1" lang="ja-JP" altLang="en-US"/>
          </a:p>
        </p:txBody>
      </p:sp>
      <p:sp>
        <p:nvSpPr>
          <p:cNvPr id="18" name="テキスト ボックス 17"/>
          <p:cNvSpPr txBox="1"/>
          <p:nvPr/>
        </p:nvSpPr>
        <p:spPr>
          <a:xfrm>
            <a:off x="8494826" y="22134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sp>
        <p:nvSpPr>
          <p:cNvPr id="19" name="楕円 18"/>
          <p:cNvSpPr/>
          <p:nvPr/>
        </p:nvSpPr>
        <p:spPr>
          <a:xfrm>
            <a:off x="103745" y="4275683"/>
            <a:ext cx="4749199" cy="2959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2951258" y="6093915"/>
            <a:ext cx="939605" cy="222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2482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noGrp="1"/>
          </p:cNvGraphicFramePr>
          <p:nvPr>
            <p:extLst/>
          </p:nvPr>
        </p:nvGraphicFramePr>
        <p:xfrm>
          <a:off x="188518" y="2115629"/>
          <a:ext cx="9593179"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歳以上</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732832"/>
            <a:ext cx="9793704"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a:t>
            </a:r>
            <a:r>
              <a:rPr kumimoji="1" lang="ja-JP" altLang="en-US" sz="1600" b="1" dirty="0" smtClean="0">
                <a:latin typeface="Meiryo UI" panose="020B0604030504040204" pitchFamily="50" charset="-128"/>
                <a:ea typeface="Meiryo UI" panose="020B0604030504040204" pitchFamily="50" charset="-128"/>
              </a:rPr>
              <a:t>考えるゴール</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600"/>
              </a:spcBef>
            </a:pPr>
            <a:r>
              <a:rPr kumimoji="1" lang="ja-JP" altLang="en-US" sz="1600" dirty="0" smtClean="0">
                <a:latin typeface="Meiryo UI" panose="020B0604030504040204" pitchFamily="50" charset="-128"/>
                <a:ea typeface="Meiryo UI" panose="020B0604030504040204" pitchFamily="50" charset="-128"/>
              </a:rPr>
              <a:t>　〇　関心のある</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のゴールは、「ゴール３（健康）」</a:t>
            </a:r>
            <a:r>
              <a:rPr kumimoji="1" lang="ja-JP" altLang="en-US" sz="1600" dirty="0">
                <a:latin typeface="Meiryo UI" panose="020B0604030504040204" pitchFamily="50" charset="-128"/>
                <a:ea typeface="Meiryo UI" panose="020B0604030504040204" pitchFamily="50" charset="-128"/>
              </a:rPr>
              <a:t>、 「ゴール</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（持続可能都市）</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「ゴール１（貧困）」、 「ゴール４（教育）」、「ゴール８（経済成長・雇用）</a:t>
            </a:r>
            <a:r>
              <a:rPr kumimoji="1" lang="ja-JP" altLang="en-US" sz="1600" dirty="0" smtClean="0">
                <a:latin typeface="Meiryo UI" panose="020B0604030504040204" pitchFamily="50" charset="-128"/>
                <a:ea typeface="Meiryo UI" panose="020B0604030504040204" pitchFamily="50" charset="-128"/>
              </a:rPr>
              <a:t>」、が多い。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329136" y="305472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29135" y="334223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9136" y="2547882"/>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76075" y="5405089"/>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93781" y="4514904"/>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2294" y="1776153"/>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28</a:t>
            </a:fld>
            <a:endParaRPr kumimoji="1" lang="ja-JP" altLang="en-US"/>
          </a:p>
        </p:txBody>
      </p:sp>
      <p:sp>
        <p:nvSpPr>
          <p:cNvPr id="19" name="テキスト ボックス 18"/>
          <p:cNvSpPr txBox="1"/>
          <p:nvPr/>
        </p:nvSpPr>
        <p:spPr>
          <a:xfrm>
            <a:off x="8326247" y="670630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740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2</a:t>
            </a:fld>
            <a:endParaRPr kumimoji="1" lang="ja-JP" altLang="en-US"/>
          </a:p>
        </p:txBody>
      </p:sp>
      <p:sp>
        <p:nvSpPr>
          <p:cNvPr id="3" name="正方形/長方形 2"/>
          <p:cNvSpPr/>
          <p:nvPr/>
        </p:nvSpPr>
        <p:spPr>
          <a:xfrm>
            <a:off x="1646070" y="2602695"/>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１</a:t>
            </a:r>
            <a:r>
              <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rPr>
              <a:t>．一般府民向け調査</a:t>
            </a:r>
          </a:p>
        </p:txBody>
      </p:sp>
      <p:sp>
        <p:nvSpPr>
          <p:cNvPr id="4" name="テキスト ボックス 3"/>
          <p:cNvSpPr txBox="1"/>
          <p:nvPr/>
        </p:nvSpPr>
        <p:spPr>
          <a:xfrm>
            <a:off x="827922" y="3559509"/>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テキスト ボックス 4"/>
          <p:cNvSpPr txBox="1"/>
          <p:nvPr/>
        </p:nvSpPr>
        <p:spPr>
          <a:xfrm>
            <a:off x="2520034" y="6011829"/>
            <a:ext cx="4906871" cy="1297791"/>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実施</a:t>
            </a: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概要＞</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（インターネットアンケート（民間会社を通じて実施））</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対      象：</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大阪府民</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 実施</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3455424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9"/>
          <p:cNvGraphicFramePr>
            <a:graphicFrameLocks/>
          </p:cNvGraphicFramePr>
          <p:nvPr>
            <p:extLst/>
          </p:nvPr>
        </p:nvGraphicFramePr>
        <p:xfrm>
          <a:off x="798094" y="2764387"/>
          <a:ext cx="8422106" cy="3619584"/>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歳以上</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〇「政府・行政」、「企業」、「個人」の割合が高い。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6" name="楕円 5"/>
          <p:cNvSpPr/>
          <p:nvPr/>
        </p:nvSpPr>
        <p:spPr>
          <a:xfrm>
            <a:off x="1201699" y="3967744"/>
            <a:ext cx="1692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2032972" y="3643744"/>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047699" y="4250179"/>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29</a:t>
            </a:fld>
            <a:endParaRPr kumimoji="1" lang="ja-JP" altLang="en-US"/>
          </a:p>
        </p:txBody>
      </p:sp>
      <p:sp>
        <p:nvSpPr>
          <p:cNvPr id="13" name="テキスト ボックス 12"/>
          <p:cNvSpPr txBox="1"/>
          <p:nvPr/>
        </p:nvSpPr>
        <p:spPr>
          <a:xfrm>
            <a:off x="8509506" y="68346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2719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6"/>
          <p:cNvGraphicFramePr>
            <a:graphicFrameLocks/>
          </p:cNvGraphicFramePr>
          <p:nvPr>
            <p:extLst>
              <p:ext uri="{D42A27DB-BD31-4B8C-83A1-F6EECF244321}">
                <p14:modId xmlns:p14="http://schemas.microsoft.com/office/powerpoint/2010/main" val="1670641208"/>
              </p:ext>
            </p:extLst>
          </p:nvPr>
        </p:nvGraphicFramePr>
        <p:xfrm>
          <a:off x="391238" y="1687312"/>
          <a:ext cx="9056111" cy="5780015"/>
        </p:xfrm>
        <a:graphic>
          <a:graphicData uri="http://schemas.openxmlformats.org/drawingml/2006/chart">
            <c:chart xmlns:c="http://schemas.openxmlformats.org/drawingml/2006/chart" xmlns:r="http://schemas.openxmlformats.org/officeDocument/2006/relationships" r:id="rId2"/>
          </a:graphicData>
        </a:graphic>
      </p:graphicFrame>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〇「地元で買い物をする」、 「選挙</a:t>
            </a:r>
            <a:r>
              <a:rPr kumimoji="1" lang="ja-JP" altLang="en-US" sz="1600" dirty="0" smtClean="0">
                <a:latin typeface="Meiryo UI" panose="020B0604030504040204" pitchFamily="50" charset="-128"/>
                <a:ea typeface="Meiryo UI" panose="020B0604030504040204" pitchFamily="50" charset="-128"/>
              </a:rPr>
              <a:t>に行く」、</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「紙やプラスチック、ガラス、アルミをリサイクルする」、をよく実践している人が多い。</a:t>
            </a:r>
            <a:endParaRPr kumimoji="1" lang="en-US" altLang="ja-JP" sz="1600" dirty="0" smtClean="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7720080" y="2031327"/>
            <a:ext cx="0" cy="54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1191427" y="4014203"/>
            <a:ext cx="2434260" cy="262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771854" y="2525485"/>
            <a:ext cx="901636" cy="321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269490" y="5755135"/>
            <a:ext cx="1404000" cy="233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30</a:t>
            </a:fld>
            <a:endParaRPr kumimoji="1" lang="ja-JP" altLang="en-US"/>
          </a:p>
        </p:txBody>
      </p:sp>
      <p:sp>
        <p:nvSpPr>
          <p:cNvPr id="14" name="テキスト ボックス 13"/>
          <p:cNvSpPr txBox="1"/>
          <p:nvPr/>
        </p:nvSpPr>
        <p:spPr>
          <a:xfrm>
            <a:off x="8468092" y="164903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3647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31</a:t>
            </a:fld>
            <a:endParaRPr kumimoji="1" lang="ja-JP" altLang="en-US"/>
          </a:p>
        </p:txBody>
      </p:sp>
    </p:spTree>
    <p:extLst>
      <p:ext uri="{BB962C8B-B14F-4D97-AF65-F5344CB8AC3E}">
        <p14:creationId xmlns:p14="http://schemas.microsoft.com/office/powerpoint/2010/main" val="196098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lang="ja-JP" altLang="en-US" smtClean="0"/>
              <a:pPr/>
              <a:t>32</a:t>
            </a:fld>
            <a:endParaRPr lang="ja-JP" altLang="en-US"/>
          </a:p>
        </p:txBody>
      </p:sp>
      <p:sp>
        <p:nvSpPr>
          <p:cNvPr id="3" name="正方形/長方形 2"/>
          <p:cNvSpPr/>
          <p:nvPr/>
        </p:nvSpPr>
        <p:spPr>
          <a:xfrm>
            <a:off x="1646070" y="2445302"/>
            <a:ext cx="6654800" cy="646331"/>
          </a:xfrm>
          <a:prstGeom prst="rect">
            <a:avLst/>
          </a:prstGeom>
        </p:spPr>
        <p:txBody>
          <a:bodyPr wrap="square">
            <a:spAutoFit/>
          </a:bodyPr>
          <a:lstStyle/>
          <a:p>
            <a:pPr algn="ctr"/>
            <a:r>
              <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rPr>
              <a:t>２</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．若者（学生）向け調査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テキスト ボックス 3"/>
          <p:cNvSpPr txBox="1"/>
          <p:nvPr/>
        </p:nvSpPr>
        <p:spPr>
          <a:xfrm>
            <a:off x="1042737" y="3559509"/>
            <a:ext cx="7892716"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④大阪で</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社会を実現するために重要と考えるゴール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⑤</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⑥</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テキスト ボックス 4"/>
          <p:cNvSpPr txBox="1"/>
          <p:nvPr/>
        </p:nvSpPr>
        <p:spPr>
          <a:xfrm>
            <a:off x="2520034" y="6011829"/>
            <a:ext cx="4906871" cy="1297791"/>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実施</a:t>
            </a: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概要＞</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（府内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4</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大学の授業等で実施）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対      象：学生</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 </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〇 実施期間：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日</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612069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3"/>
          <p:cNvGraphicFramePr>
            <a:graphicFrameLocks/>
          </p:cNvGraphicFramePr>
          <p:nvPr>
            <p:extLst>
              <p:ext uri="{D42A27DB-BD31-4B8C-83A1-F6EECF244321}">
                <p14:modId xmlns:p14="http://schemas.microsoft.com/office/powerpoint/2010/main" val="3940047793"/>
              </p:ext>
            </p:extLst>
          </p:nvPr>
        </p:nvGraphicFramePr>
        <p:xfrm>
          <a:off x="91583" y="2612595"/>
          <a:ext cx="9722833" cy="4863026"/>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81567" y="2243263"/>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81567" y="817549"/>
            <a:ext cx="9608533" cy="1203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〇社会課題として、「働き方改革・ブラック企業対策」、「地球温暖化・気象変動」、「高齢化」に対する関心が高い。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 name="楕円 7"/>
          <p:cNvSpPr/>
          <p:nvPr/>
        </p:nvSpPr>
        <p:spPr>
          <a:xfrm>
            <a:off x="2752538" y="5081834"/>
            <a:ext cx="1908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184538" y="3347988"/>
            <a:ext cx="1476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922538" y="2985963"/>
            <a:ext cx="792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33</a:t>
            </a:fld>
            <a:endParaRPr kumimoji="1" lang="ja-JP" altLang="en-US"/>
          </a:p>
        </p:txBody>
      </p:sp>
      <p:sp>
        <p:nvSpPr>
          <p:cNvPr id="13" name="テキスト ボックス 12"/>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n=273</a:t>
            </a:r>
            <a:endParaRPr kumimoji="1" lang="ja-JP" altLang="en-US"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6971505" y="2819617"/>
            <a:ext cx="0" cy="4608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45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5"/>
          <p:cNvGraphicFramePr>
            <a:graphicFrameLocks/>
          </p:cNvGraphicFramePr>
          <p:nvPr>
            <p:extLst>
              <p:ext uri="{D42A27DB-BD31-4B8C-83A1-F6EECF244321}">
                <p14:modId xmlns:p14="http://schemas.microsoft.com/office/powerpoint/2010/main" val="641630033"/>
              </p:ext>
            </p:extLst>
          </p:nvPr>
        </p:nvGraphicFramePr>
        <p:xfrm>
          <a:off x="0" y="2425700"/>
          <a:ext cx="9872459" cy="4932269"/>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正方形/長方形 8"/>
          <p:cNvSpPr/>
          <p:nvPr/>
        </p:nvSpPr>
        <p:spPr>
          <a:xfrm>
            <a:off x="81567" y="872249"/>
            <a:ext cx="9608533" cy="109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66700" indent="-266700"/>
            <a:r>
              <a:rPr kumimoji="1" lang="ja-JP" altLang="en-US" sz="1600" dirty="0" smtClean="0">
                <a:latin typeface="Meiryo UI" panose="020B0604030504040204" pitchFamily="50" charset="-128"/>
                <a:ea typeface="Meiryo UI" panose="020B0604030504040204" pitchFamily="50" charset="-128"/>
              </a:rPr>
              <a:t>　〇　「国</a:t>
            </a:r>
            <a:r>
              <a:rPr kumimoji="1" lang="ja-JP" altLang="en-US" sz="1600" dirty="0">
                <a:latin typeface="Meiryo UI" panose="020B0604030504040204" pitchFamily="50" charset="-128"/>
                <a:ea typeface="Meiryo UI" panose="020B0604030504040204" pitchFamily="50" charset="-128"/>
              </a:rPr>
              <a:t>や企業が社会問題や環境問題の解決に取組むことは、科学技術やテクノロジーの発展につながる</a:t>
            </a:r>
            <a:r>
              <a:rPr kumimoji="1" lang="ja-JP" altLang="en-US" sz="1600" dirty="0" smtClean="0">
                <a:latin typeface="Meiryo UI" panose="020B0604030504040204" pitchFamily="50" charset="-128"/>
                <a:ea typeface="Meiryo UI" panose="020B0604030504040204" pitchFamily="50" charset="-128"/>
              </a:rPr>
              <a:t>」と考える人が多い。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8" name="楕円 7"/>
          <p:cNvSpPr/>
          <p:nvPr/>
        </p:nvSpPr>
        <p:spPr>
          <a:xfrm>
            <a:off x="214978" y="5475007"/>
            <a:ext cx="4766199" cy="346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34</a:t>
            </a:fld>
            <a:endParaRPr kumimoji="1" lang="ja-JP" altLang="en-US"/>
          </a:p>
        </p:txBody>
      </p:sp>
      <p:sp>
        <p:nvSpPr>
          <p:cNvPr id="12" name="テキスト ボックス 11"/>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n=273</a:t>
            </a:r>
            <a:endParaRPr kumimoji="1" lang="ja-JP" altLang="en-US"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9040342" y="2786990"/>
            <a:ext cx="0" cy="464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959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7"/>
          <p:cNvGraphicFramePr>
            <a:graphicFrameLocks/>
          </p:cNvGraphicFramePr>
          <p:nvPr>
            <p:extLst>
              <p:ext uri="{D42A27DB-BD31-4B8C-83A1-F6EECF244321}">
                <p14:modId xmlns:p14="http://schemas.microsoft.com/office/powerpoint/2010/main" val="3513095108"/>
              </p:ext>
            </p:extLst>
          </p:nvPr>
        </p:nvGraphicFramePr>
        <p:xfrm>
          <a:off x="302889" y="5457007"/>
          <a:ext cx="9324143" cy="1904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6"/>
          <p:cNvGraphicFramePr>
            <a:graphicFrameLocks/>
          </p:cNvGraphicFramePr>
          <p:nvPr>
            <p:extLst>
              <p:ext uri="{D42A27DB-BD31-4B8C-83A1-F6EECF244321}">
                <p14:modId xmlns:p14="http://schemas.microsoft.com/office/powerpoint/2010/main" val="520893645"/>
              </p:ext>
            </p:extLst>
          </p:nvPr>
        </p:nvGraphicFramePr>
        <p:xfrm>
          <a:off x="425715" y="3916060"/>
          <a:ext cx="9033722" cy="11813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5"/>
          <p:cNvGraphicFramePr>
            <a:graphicFrameLocks/>
          </p:cNvGraphicFramePr>
          <p:nvPr>
            <p:extLst>
              <p:ext uri="{D42A27DB-BD31-4B8C-83A1-F6EECF244321}">
                <p14:modId xmlns:p14="http://schemas.microsoft.com/office/powerpoint/2010/main" val="2799116507"/>
              </p:ext>
            </p:extLst>
          </p:nvPr>
        </p:nvGraphicFramePr>
        <p:xfrm>
          <a:off x="199113" y="2524507"/>
          <a:ext cx="9531697" cy="1003243"/>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10595" y="671248"/>
            <a:ext cx="9608533" cy="147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smtClean="0">
                <a:latin typeface="Meiryo UI" panose="020B0604030504040204" pitchFamily="50" charset="-128"/>
                <a:ea typeface="Meiryo UI" panose="020B0604030504040204" pitchFamily="50" charset="-128"/>
              </a:rPr>
              <a:t>53.4</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を知ったきっかけとして、「わからない</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覚えてない」、「家族・友人などから聞いた」、「職場・学校で聞いた」が多い。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186181"/>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0633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楕円 13"/>
          <p:cNvSpPr/>
          <p:nvPr/>
        </p:nvSpPr>
        <p:spPr>
          <a:xfrm>
            <a:off x="456950" y="3002214"/>
            <a:ext cx="284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35</a:t>
            </a:fld>
            <a:endParaRPr kumimoji="1" lang="ja-JP" altLang="en-US"/>
          </a:p>
        </p:txBody>
      </p:sp>
      <p:sp>
        <p:nvSpPr>
          <p:cNvPr id="16" name="テキスト ボックス 15"/>
          <p:cNvSpPr txBox="1"/>
          <p:nvPr/>
        </p:nvSpPr>
        <p:spPr>
          <a:xfrm>
            <a:off x="8473511" y="218930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a:t>
            </a:r>
            <a:r>
              <a:rPr kumimoji="1" lang="en-US" altLang="ja-JP" dirty="0">
                <a:latin typeface="Meiryo UI" panose="020B0604030504040204" pitchFamily="50" charset="-128"/>
                <a:ea typeface="Meiryo UI" panose="020B0604030504040204" pitchFamily="50" charset="-128"/>
              </a:rPr>
              <a:t>7</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
        <p:nvSpPr>
          <p:cNvPr id="20" name="楕円 19"/>
          <p:cNvSpPr/>
          <p:nvPr/>
        </p:nvSpPr>
        <p:spPr>
          <a:xfrm>
            <a:off x="459108" y="4244685"/>
            <a:ext cx="4615541"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2527384" y="7162867"/>
            <a:ext cx="1814876" cy="201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2820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noGrp="1"/>
          </p:cNvGraphicFramePr>
          <p:nvPr>
            <p:extLst>
              <p:ext uri="{D42A27DB-BD31-4B8C-83A1-F6EECF244321}">
                <p14:modId xmlns:p14="http://schemas.microsoft.com/office/powerpoint/2010/main" val="926052772"/>
              </p:ext>
            </p:extLst>
          </p:nvPr>
        </p:nvGraphicFramePr>
        <p:xfrm>
          <a:off x="338534" y="2130325"/>
          <a:ext cx="9341224" cy="5333098"/>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600" dirty="0" smtClean="0">
                <a:latin typeface="Meiryo UI" panose="020B0604030504040204" pitchFamily="50" charset="-128"/>
                <a:ea typeface="Meiryo UI" panose="020B0604030504040204" pitchFamily="50" charset="-128"/>
              </a:rPr>
              <a:t>　〇 </a:t>
            </a:r>
            <a:r>
              <a:rPr kumimoji="1" lang="ja-JP" altLang="en-US" sz="1600" dirty="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（持続可能都市）」、 </a:t>
            </a:r>
            <a:r>
              <a:rPr kumimoji="1" lang="ja-JP" altLang="en-US" sz="1600" dirty="0" smtClean="0">
                <a:latin typeface="Meiryo UI" panose="020B0604030504040204" pitchFamily="50" charset="-128"/>
                <a:ea typeface="Meiryo UI" panose="020B0604030504040204" pitchFamily="50" charset="-128"/>
              </a:rPr>
              <a:t>「ゴール３（健康）」</a:t>
            </a:r>
            <a:r>
              <a:rPr kumimoji="1" lang="ja-JP" altLang="en-US" sz="1600" dirty="0">
                <a:latin typeface="Meiryo UI" panose="020B0604030504040204" pitchFamily="50" charset="-128"/>
                <a:ea typeface="Meiryo UI" panose="020B0604030504040204" pitchFamily="50" charset="-128"/>
              </a:rPr>
              <a:t>、 「ゴール４（教育）」、 「ゴール１（貧困）」、 「ゴール８（経済成長・雇用）」 </a:t>
            </a:r>
            <a:r>
              <a:rPr kumimoji="1" lang="ja-JP" altLang="en-US" sz="1600" dirty="0" smtClean="0">
                <a:latin typeface="Meiryo UI" panose="020B0604030504040204" pitchFamily="50" charset="-128"/>
                <a:ea typeface="Meiryo UI" panose="020B0604030504040204" pitchFamily="50" charset="-128"/>
              </a:rPr>
              <a:t>が多い。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452802" y="308446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28740" y="340681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33324" y="2513450"/>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78224" y="538332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06160" y="4475446"/>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12294" y="1761641"/>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9"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36</a:t>
            </a:fld>
            <a:endParaRPr kumimoji="1" lang="ja-JP" altLang="en-US"/>
          </a:p>
        </p:txBody>
      </p:sp>
      <p:sp>
        <p:nvSpPr>
          <p:cNvPr id="20" name="テキスト ボックス 19"/>
          <p:cNvSpPr txBox="1"/>
          <p:nvPr/>
        </p:nvSpPr>
        <p:spPr>
          <a:xfrm>
            <a:off x="8509506" y="270001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n=273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368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9"/>
          <p:cNvGraphicFramePr>
            <a:graphicFrameLocks/>
          </p:cNvGraphicFramePr>
          <p:nvPr>
            <p:extLst>
              <p:ext uri="{D42A27DB-BD31-4B8C-83A1-F6EECF244321}">
                <p14:modId xmlns:p14="http://schemas.microsoft.com/office/powerpoint/2010/main" val="3530780487"/>
              </p:ext>
            </p:extLst>
          </p:nvPr>
        </p:nvGraphicFramePr>
        <p:xfrm>
          <a:off x="722737" y="2748183"/>
          <a:ext cx="8460526" cy="3979906"/>
        </p:xfrm>
        <a:graphic>
          <a:graphicData uri="http://schemas.openxmlformats.org/drawingml/2006/chart">
            <c:chart xmlns:c="http://schemas.openxmlformats.org/drawingml/2006/chart" xmlns:r="http://schemas.openxmlformats.org/officeDocument/2006/relationships" r:id="rId2"/>
          </a:graphicData>
        </a:graphic>
      </p:graphicFrame>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〇「政府・行政」、「企業」、「個人」の割合が高い。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9" name="楕円 8"/>
          <p:cNvSpPr/>
          <p:nvPr/>
        </p:nvSpPr>
        <p:spPr>
          <a:xfrm>
            <a:off x="2441228" y="4332930"/>
            <a:ext cx="657418"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122948" y="3976526"/>
            <a:ext cx="1908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100506" y="3629974"/>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37</a:t>
            </a:fld>
            <a:endParaRPr kumimoji="1" lang="ja-JP" altLang="en-US"/>
          </a:p>
        </p:txBody>
      </p:sp>
      <p:sp>
        <p:nvSpPr>
          <p:cNvPr id="14" name="テキスト ボックス 13"/>
          <p:cNvSpPr txBox="1"/>
          <p:nvPr/>
        </p:nvSpPr>
        <p:spPr>
          <a:xfrm>
            <a:off x="8544771" y="6774487"/>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n=273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1915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6"/>
          <p:cNvGraphicFramePr>
            <a:graphicFrameLocks/>
          </p:cNvGraphicFramePr>
          <p:nvPr>
            <p:extLst>
              <p:ext uri="{D42A27DB-BD31-4B8C-83A1-F6EECF244321}">
                <p14:modId xmlns:p14="http://schemas.microsoft.com/office/powerpoint/2010/main" val="963722631"/>
              </p:ext>
            </p:extLst>
          </p:nvPr>
        </p:nvGraphicFramePr>
        <p:xfrm>
          <a:off x="440097" y="1691810"/>
          <a:ext cx="9004957" cy="5867475"/>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〇「通勤・通学の際、自転車、徒歩または公共交通機関を利用」、「地元で買い物をする」、「よく笑うし、人を笑わせる」をよく実践している人が多い。</a:t>
            </a:r>
            <a:endParaRPr kumimoji="1" lang="en-US" altLang="ja-JP" sz="1600" dirty="0" smtClean="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6936310" y="1928963"/>
            <a:ext cx="0" cy="554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199347" y="6427246"/>
            <a:ext cx="3564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042319" y="7264789"/>
            <a:ext cx="2664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213392" y="5810250"/>
            <a:ext cx="1404000" cy="252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38</a:t>
            </a:fld>
            <a:endParaRPr kumimoji="1" lang="ja-JP" altLang="en-US"/>
          </a:p>
        </p:txBody>
      </p:sp>
      <p:sp>
        <p:nvSpPr>
          <p:cNvPr id="13" name="テキスト ボックス 12"/>
          <p:cNvSpPr txBox="1"/>
          <p:nvPr/>
        </p:nvSpPr>
        <p:spPr>
          <a:xfrm>
            <a:off x="8596011" y="1595558"/>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n=273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744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3" name="Chart 3"/>
          <p:cNvGraphicFramePr>
            <a:graphicFrameLocks/>
          </p:cNvGraphicFramePr>
          <p:nvPr>
            <p:extLst>
              <p:ext uri="{D42A27DB-BD31-4B8C-83A1-F6EECF244321}">
                <p14:modId xmlns:p14="http://schemas.microsoft.com/office/powerpoint/2010/main" val="1325474948"/>
              </p:ext>
            </p:extLst>
          </p:nvPr>
        </p:nvGraphicFramePr>
        <p:xfrm>
          <a:off x="81567" y="2125784"/>
          <a:ext cx="9722833" cy="5268792"/>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81567" y="1744291"/>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39623" y="848627"/>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pPr>
              <a:spcBef>
                <a:spcPts val="600"/>
              </a:spcBef>
            </a:pPr>
            <a:r>
              <a:rPr kumimoji="1" lang="ja-JP" altLang="en-US" sz="1600" dirty="0" smtClean="0">
                <a:latin typeface="Meiryo UI" panose="020B0604030504040204" pitchFamily="50" charset="-128"/>
                <a:ea typeface="Meiryo UI" panose="020B0604030504040204" pitchFamily="50" charset="-128"/>
              </a:rPr>
              <a:t>　〇社会課題として、「高齢化」、「地球温暖化・気象変動」、「社会保障」に対する関心が高い。</a:t>
            </a:r>
            <a:endParaRPr kumimoji="1" lang="en-US" altLang="ja-JP" sz="1600" dirty="0" smtClean="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7836195" y="2564107"/>
            <a:ext cx="0" cy="4788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楕円 3"/>
          <p:cNvSpPr/>
          <p:nvPr/>
        </p:nvSpPr>
        <p:spPr>
          <a:xfrm>
            <a:off x="3939540" y="2499655"/>
            <a:ext cx="800100" cy="258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996355" y="2918459"/>
            <a:ext cx="1764000" cy="225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811203" y="3288395"/>
            <a:ext cx="962526" cy="247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a:t>
            </a:fld>
            <a:endParaRPr kumimoji="1" lang="ja-JP" altLang="en-US"/>
          </a:p>
        </p:txBody>
      </p:sp>
      <p:sp>
        <p:nvSpPr>
          <p:cNvPr id="12" name="テキスト ボックス 11"/>
          <p:cNvSpPr txBox="1"/>
          <p:nvPr/>
        </p:nvSpPr>
        <p:spPr>
          <a:xfrm>
            <a:off x="8306813" y="6467282"/>
            <a:ext cx="1192787" cy="369332"/>
          </a:xfrm>
          <a:prstGeom prst="rect">
            <a:avLst/>
          </a:prstGeom>
          <a:noFill/>
          <a:ln>
            <a:solidFill>
              <a:schemeClr val="tx1"/>
            </a:solidFill>
          </a:ln>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9777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134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72143" y="2650962"/>
            <a:ext cx="7431314" cy="584775"/>
          </a:xfrm>
          <a:prstGeom prst="rect">
            <a:avLst/>
          </a:prstGeom>
        </p:spPr>
        <p:txBody>
          <a:bodyPr wrap="square">
            <a:spAutoFit/>
          </a:bodyPr>
          <a:lstStyle/>
          <a:p>
            <a:pPr algn="ct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（大学別の傾向　</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3200" dirty="0">
                <a:latin typeface="Meiryo UI" panose="020B0604030504040204" pitchFamily="50" charset="-128"/>
                <a:ea typeface="Meiryo UI" panose="020B0604030504040204" pitchFamily="50" charset="-128"/>
                <a:cs typeface="Microsoft Himalaya" panose="01010100010101010101" pitchFamily="2" charset="0"/>
              </a:rPr>
              <a:t>A</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正方形/長方形 5"/>
          <p:cNvSpPr/>
          <p:nvPr/>
        </p:nvSpPr>
        <p:spPr>
          <a:xfrm>
            <a:off x="1332564" y="1680766"/>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２－①．若者（学生）向け調査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 name="テキスト ボックス 6"/>
          <p:cNvSpPr txBox="1"/>
          <p:nvPr/>
        </p:nvSpPr>
        <p:spPr>
          <a:xfrm>
            <a:off x="972300" y="3848265"/>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0"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40</a:t>
            </a:fld>
            <a:endParaRPr kumimoji="1" lang="ja-JP" altLang="en-US"/>
          </a:p>
        </p:txBody>
      </p:sp>
    </p:spTree>
    <p:extLst>
      <p:ext uri="{BB962C8B-B14F-4D97-AF65-F5344CB8AC3E}">
        <p14:creationId xmlns:p14="http://schemas.microsoft.com/office/powerpoint/2010/main" val="3302136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正方形/長方形 1"/>
          <p:cNvSpPr/>
          <p:nvPr/>
        </p:nvSpPr>
        <p:spPr>
          <a:xfrm>
            <a:off x="81567" y="2243263"/>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81567" y="817549"/>
            <a:ext cx="9608533" cy="1203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〇社会課題として、「働き方改革・ブラック企業対策」、「地球温暖化・気象変動」、「高齢化」に対する関心が高い。</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8" name="Chart 3"/>
          <p:cNvGraphicFramePr>
            <a:graphicFrameLocks/>
          </p:cNvGraphicFramePr>
          <p:nvPr>
            <p:extLst>
              <p:ext uri="{D42A27DB-BD31-4B8C-83A1-F6EECF244321}">
                <p14:modId xmlns:p14="http://schemas.microsoft.com/office/powerpoint/2010/main" val="320560596"/>
              </p:ext>
            </p:extLst>
          </p:nvPr>
        </p:nvGraphicFramePr>
        <p:xfrm>
          <a:off x="227991" y="2638407"/>
          <a:ext cx="9462109" cy="479438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線コネクタ 8"/>
          <p:cNvCxnSpPr/>
          <p:nvPr/>
        </p:nvCxnSpPr>
        <p:spPr>
          <a:xfrm>
            <a:off x="7202907" y="2906960"/>
            <a:ext cx="0" cy="45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2752923" y="5067681"/>
            <a:ext cx="2016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170018" y="3311761"/>
            <a:ext cx="1548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994923" y="2963439"/>
            <a:ext cx="720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41</a:t>
            </a:fld>
            <a:endParaRPr kumimoji="1" lang="ja-JP" altLang="en-US"/>
          </a:p>
        </p:txBody>
      </p:sp>
      <p:sp>
        <p:nvSpPr>
          <p:cNvPr id="13" name="テキスト ボックス 12"/>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5120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正方形/長方形 8"/>
          <p:cNvSpPr/>
          <p:nvPr/>
        </p:nvSpPr>
        <p:spPr>
          <a:xfrm>
            <a:off x="81567" y="872249"/>
            <a:ext cx="9608533" cy="109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66700" indent="-266700"/>
            <a:r>
              <a:rPr kumimoji="1" lang="ja-JP" altLang="en-US" sz="1600" dirty="0" smtClean="0">
                <a:latin typeface="Meiryo UI" panose="020B0604030504040204" pitchFamily="50" charset="-128"/>
                <a:ea typeface="Meiryo UI" panose="020B0604030504040204" pitchFamily="50" charset="-128"/>
              </a:rPr>
              <a:t>　〇　「社会問題や環境問題を軽視する国や企業や、世界からバッシングや批判に合う」と考える人が多い。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graphicFrame>
        <p:nvGraphicFramePr>
          <p:cNvPr id="7" name="Chart 15"/>
          <p:cNvGraphicFramePr>
            <a:graphicFrameLocks/>
          </p:cNvGraphicFramePr>
          <p:nvPr>
            <p:extLst/>
          </p:nvPr>
        </p:nvGraphicFramePr>
        <p:xfrm>
          <a:off x="319314" y="2425700"/>
          <a:ext cx="9586686" cy="482619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コネクタ 3"/>
          <p:cNvCxnSpPr/>
          <p:nvPr/>
        </p:nvCxnSpPr>
        <p:spPr>
          <a:xfrm>
            <a:off x="9387683" y="2632718"/>
            <a:ext cx="0" cy="4680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1478790" y="5763490"/>
            <a:ext cx="3852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42</a:t>
            </a:fld>
            <a:endParaRPr kumimoji="1" lang="ja-JP" altLang="en-US"/>
          </a:p>
        </p:txBody>
      </p:sp>
      <p:sp>
        <p:nvSpPr>
          <p:cNvPr id="11" name="テキスト ボックス 10"/>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2893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5" name="Chart 6"/>
          <p:cNvGraphicFramePr>
            <a:graphicFrameLocks/>
          </p:cNvGraphicFramePr>
          <p:nvPr>
            <p:extLst>
              <p:ext uri="{D42A27DB-BD31-4B8C-83A1-F6EECF244321}">
                <p14:modId xmlns:p14="http://schemas.microsoft.com/office/powerpoint/2010/main" val="3104576385"/>
              </p:ext>
            </p:extLst>
          </p:nvPr>
        </p:nvGraphicFramePr>
        <p:xfrm>
          <a:off x="389783" y="3843398"/>
          <a:ext cx="8992100" cy="1219759"/>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30384" y="671248"/>
            <a:ext cx="9828000" cy="147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a:latin typeface="Meiryo UI" panose="020B0604030504040204" pitchFamily="50" charset="-128"/>
                <a:ea typeface="Meiryo UI" panose="020B0604030504040204" pitchFamily="50" charset="-128"/>
              </a:rPr>
              <a:t>58.3</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を知ったきっかけとして、「わからない</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覚えてない」が多い。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186181"/>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0633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aphicFrame>
        <p:nvGraphicFramePr>
          <p:cNvPr id="14" name="Chart 5"/>
          <p:cNvGraphicFramePr>
            <a:graphicFrameLocks/>
          </p:cNvGraphicFramePr>
          <p:nvPr>
            <p:extLst>
              <p:ext uri="{D42A27DB-BD31-4B8C-83A1-F6EECF244321}">
                <p14:modId xmlns:p14="http://schemas.microsoft.com/office/powerpoint/2010/main" val="3998018290"/>
              </p:ext>
            </p:extLst>
          </p:nvPr>
        </p:nvGraphicFramePr>
        <p:xfrm>
          <a:off x="165155" y="2493958"/>
          <a:ext cx="9490075" cy="1041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7"/>
          <p:cNvGraphicFramePr>
            <a:graphicFrameLocks/>
          </p:cNvGraphicFramePr>
          <p:nvPr>
            <p:extLst>
              <p:ext uri="{D42A27DB-BD31-4B8C-83A1-F6EECF244321}">
                <p14:modId xmlns:p14="http://schemas.microsoft.com/office/powerpoint/2010/main" val="2804308070"/>
              </p:ext>
            </p:extLst>
          </p:nvPr>
        </p:nvGraphicFramePr>
        <p:xfrm>
          <a:off x="165155" y="5371115"/>
          <a:ext cx="9282521" cy="2037988"/>
        </p:xfrm>
        <a:graphic>
          <a:graphicData uri="http://schemas.openxmlformats.org/drawingml/2006/chart">
            <c:chart xmlns:c="http://schemas.openxmlformats.org/drawingml/2006/chart" xmlns:r="http://schemas.openxmlformats.org/officeDocument/2006/relationships" r:id="rId4"/>
          </a:graphicData>
        </a:graphic>
      </p:graphicFrame>
      <p:sp>
        <p:nvSpPr>
          <p:cNvPr id="12" name="楕円 11"/>
          <p:cNvSpPr/>
          <p:nvPr/>
        </p:nvSpPr>
        <p:spPr>
          <a:xfrm>
            <a:off x="592099" y="3002630"/>
            <a:ext cx="2772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43</a:t>
            </a:fld>
            <a:endParaRPr kumimoji="1" lang="ja-JP" altLang="en-US"/>
          </a:p>
        </p:txBody>
      </p:sp>
      <p:sp>
        <p:nvSpPr>
          <p:cNvPr id="19" name="テキスト ボックス 18"/>
          <p:cNvSpPr txBox="1"/>
          <p:nvPr/>
        </p:nvSpPr>
        <p:spPr>
          <a:xfrm>
            <a:off x="8473511" y="2221390"/>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
        <p:nvSpPr>
          <p:cNvPr id="21" name="楕円 20"/>
          <p:cNvSpPr/>
          <p:nvPr/>
        </p:nvSpPr>
        <p:spPr>
          <a:xfrm>
            <a:off x="299998" y="4146199"/>
            <a:ext cx="4653001" cy="361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943182" y="7165516"/>
            <a:ext cx="1872000" cy="2464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0061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7" name="正方形/長方形 16"/>
          <p:cNvSpPr/>
          <p:nvPr/>
        </p:nvSpPr>
        <p:spPr>
          <a:xfrm>
            <a:off x="112294" y="1964839"/>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graphicFrame>
        <p:nvGraphicFramePr>
          <p:cNvPr id="10" name="グラフ 9"/>
          <p:cNvGraphicFramePr>
            <a:graphicFrameLocks noGrp="1"/>
          </p:cNvGraphicFramePr>
          <p:nvPr>
            <p:extLst/>
          </p:nvPr>
        </p:nvGraphicFramePr>
        <p:xfrm>
          <a:off x="348342" y="2426504"/>
          <a:ext cx="9296400" cy="4952393"/>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600" dirty="0" smtClean="0">
                <a:latin typeface="Meiryo UI" panose="020B0604030504040204" pitchFamily="50" charset="-128"/>
                <a:ea typeface="Meiryo UI" panose="020B0604030504040204" pitchFamily="50" charset="-128"/>
              </a:rPr>
              <a:t>　〇関心のある</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のゴールは</a:t>
            </a:r>
            <a:r>
              <a:rPr kumimoji="1" lang="ja-JP" altLang="en-US" sz="1600" dirty="0">
                <a:latin typeface="Meiryo UI" panose="020B0604030504040204" pitchFamily="50" charset="-128"/>
                <a:ea typeface="Meiryo UI" panose="020B0604030504040204" pitchFamily="50" charset="-128"/>
              </a:rPr>
              <a:t>、 「ゴール４（教育）」、 「</a:t>
            </a:r>
            <a:r>
              <a:rPr kumimoji="1" lang="ja-JP" altLang="en-US" sz="1600" dirty="0" smtClean="0">
                <a:latin typeface="Meiryo UI" panose="020B0604030504040204" pitchFamily="50" charset="-128"/>
                <a:ea typeface="Meiryo UI" panose="020B0604030504040204" pitchFamily="50" charset="-128"/>
              </a:rPr>
              <a:t>ゴール３（健康）」、「ゴール</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持続可能都市）」、「ゴール８（経済成長・雇用）</a:t>
            </a:r>
            <a:r>
              <a:rPr kumimoji="1" lang="ja-JP" altLang="en-US" sz="1600" dirty="0">
                <a:latin typeface="Meiryo UI" panose="020B0604030504040204" pitchFamily="50" charset="-128"/>
                <a:ea typeface="Meiryo UI" panose="020B0604030504040204" pitchFamily="50" charset="-128"/>
              </a:rPr>
              <a:t>」 、「ゴール１（貧困）」が</a:t>
            </a:r>
            <a:r>
              <a:rPr kumimoji="1" lang="ja-JP" altLang="en-US" sz="1600" dirty="0" smtClean="0">
                <a:latin typeface="Meiryo UI" panose="020B0604030504040204" pitchFamily="50" charset="-128"/>
                <a:ea typeface="Meiryo UI" panose="020B0604030504040204" pitchFamily="50" charset="-128"/>
              </a:rPr>
              <a:t>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452802" y="329848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52802" y="3559995"/>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52802" y="2818316"/>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05367" y="5409143"/>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52802" y="4683869"/>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6857625" y="2680220"/>
            <a:ext cx="0" cy="471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44</a:t>
            </a:fld>
            <a:endParaRPr kumimoji="1" lang="ja-JP" altLang="en-US"/>
          </a:p>
        </p:txBody>
      </p:sp>
      <p:sp>
        <p:nvSpPr>
          <p:cNvPr id="19" name="テキスト ボックス 18"/>
          <p:cNvSpPr txBox="1"/>
          <p:nvPr/>
        </p:nvSpPr>
        <p:spPr>
          <a:xfrm>
            <a:off x="8494930" y="2874863"/>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9581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〇「政府・行政」、「企業」、「個人」の割合が高い。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graphicFrame>
        <p:nvGraphicFramePr>
          <p:cNvPr id="9" name="Chart 9"/>
          <p:cNvGraphicFramePr>
            <a:graphicFrameLocks/>
          </p:cNvGraphicFramePr>
          <p:nvPr>
            <p:extLst>
              <p:ext uri="{D42A27DB-BD31-4B8C-83A1-F6EECF244321}">
                <p14:modId xmlns:p14="http://schemas.microsoft.com/office/powerpoint/2010/main" val="2771621284"/>
              </p:ext>
            </p:extLst>
          </p:nvPr>
        </p:nvGraphicFramePr>
        <p:xfrm>
          <a:off x="741947" y="2684104"/>
          <a:ext cx="8422106" cy="4246085"/>
        </p:xfrm>
        <a:graphic>
          <a:graphicData uri="http://schemas.openxmlformats.org/drawingml/2006/chart">
            <c:chart xmlns:c="http://schemas.openxmlformats.org/drawingml/2006/chart" xmlns:r="http://schemas.openxmlformats.org/officeDocument/2006/relationships" r:id="rId2"/>
          </a:graphicData>
        </a:graphic>
      </p:graphicFrame>
      <p:sp>
        <p:nvSpPr>
          <p:cNvPr id="7" name="楕円 6"/>
          <p:cNvSpPr/>
          <p:nvPr/>
        </p:nvSpPr>
        <p:spPr>
          <a:xfrm>
            <a:off x="2083281" y="3676638"/>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293572" y="4099239"/>
            <a:ext cx="176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175572" y="4428224"/>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45</a:t>
            </a:fld>
            <a:endParaRPr kumimoji="1" lang="ja-JP" altLang="en-US"/>
          </a:p>
        </p:txBody>
      </p:sp>
      <p:sp>
        <p:nvSpPr>
          <p:cNvPr id="14" name="テキスト ボックス 13"/>
          <p:cNvSpPr txBox="1"/>
          <p:nvPr/>
        </p:nvSpPr>
        <p:spPr>
          <a:xfrm>
            <a:off x="8509506" y="709717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92074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a:t>
            </a:r>
            <a:r>
              <a:rPr kumimoji="1" lang="ja-JP" altLang="en-US" sz="1600" b="1" dirty="0">
                <a:latin typeface="Meiryo UI" panose="020B0604030504040204" pitchFamily="50" charset="-128"/>
                <a:ea typeface="Meiryo UI" panose="020B0604030504040204" pitchFamily="50" charset="-128"/>
              </a:rPr>
              <a:t>で</a:t>
            </a:r>
            <a:r>
              <a:rPr kumimoji="1" lang="ja-JP" altLang="en-US" sz="1600" b="1" dirty="0" smtClean="0">
                <a:latin typeface="Meiryo UI" panose="020B0604030504040204" pitchFamily="50" charset="-128"/>
                <a:ea typeface="Meiryo UI" panose="020B0604030504040204" pitchFamily="50" charset="-128"/>
              </a:rPr>
              <a:t>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〇「通勤・通学の際、自転車、徒歩または公共交通機関を利用」、「地元で買い物をする」、「よく笑うし、人を笑わせる」をよく実践している人が多い。</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7" name="Chart 16"/>
          <p:cNvGraphicFramePr>
            <a:graphicFrameLocks/>
          </p:cNvGraphicFramePr>
          <p:nvPr>
            <p:extLst>
              <p:ext uri="{D42A27DB-BD31-4B8C-83A1-F6EECF244321}">
                <p14:modId xmlns:p14="http://schemas.microsoft.com/office/powerpoint/2010/main" val="428663457"/>
              </p:ext>
            </p:extLst>
          </p:nvPr>
        </p:nvGraphicFramePr>
        <p:xfrm>
          <a:off x="141323" y="1649735"/>
          <a:ext cx="9609221" cy="590993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直線コネクタ 7"/>
          <p:cNvCxnSpPr/>
          <p:nvPr/>
        </p:nvCxnSpPr>
        <p:spPr>
          <a:xfrm>
            <a:off x="7154025" y="2004361"/>
            <a:ext cx="0" cy="554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楕円 8"/>
          <p:cNvSpPr/>
          <p:nvPr/>
        </p:nvSpPr>
        <p:spPr>
          <a:xfrm>
            <a:off x="268224" y="6390350"/>
            <a:ext cx="338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249424" y="5697623"/>
            <a:ext cx="1368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085642" y="7252933"/>
            <a:ext cx="2556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46</a:t>
            </a:fld>
            <a:endParaRPr kumimoji="1" lang="ja-JP" altLang="en-US"/>
          </a:p>
        </p:txBody>
      </p:sp>
      <p:sp>
        <p:nvSpPr>
          <p:cNvPr id="13" name="テキスト ボックス 12"/>
          <p:cNvSpPr txBox="1"/>
          <p:nvPr/>
        </p:nvSpPr>
        <p:spPr>
          <a:xfrm>
            <a:off x="8596011" y="160160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9428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445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48</a:t>
            </a:fld>
            <a:endParaRPr kumimoji="1" lang="ja-JP" altLang="en-US"/>
          </a:p>
        </p:txBody>
      </p:sp>
      <p:sp>
        <p:nvSpPr>
          <p:cNvPr id="5" name="正方形/長方形 4"/>
          <p:cNvSpPr/>
          <p:nvPr/>
        </p:nvSpPr>
        <p:spPr>
          <a:xfrm>
            <a:off x="1172143" y="2650962"/>
            <a:ext cx="7431314" cy="584775"/>
          </a:xfrm>
          <a:prstGeom prst="rect">
            <a:avLst/>
          </a:prstGeom>
        </p:spPr>
        <p:txBody>
          <a:bodyPr wrap="square">
            <a:spAutoFit/>
          </a:bodyPr>
          <a:lstStyle/>
          <a:p>
            <a:pPr algn="ct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（大学別の傾向　</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3200" dirty="0">
                <a:latin typeface="Meiryo UI" panose="020B0604030504040204" pitchFamily="50" charset="-128"/>
                <a:ea typeface="Meiryo UI" panose="020B0604030504040204" pitchFamily="50" charset="-128"/>
                <a:cs typeface="Microsoft Himalaya" panose="01010100010101010101" pitchFamily="2" charset="0"/>
              </a:rPr>
              <a:t>B</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正方形/長方形 5"/>
          <p:cNvSpPr/>
          <p:nvPr/>
        </p:nvSpPr>
        <p:spPr>
          <a:xfrm>
            <a:off x="1332564" y="1680766"/>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２－②．若者（学生）向け調査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 name="テキスト ボックス 6"/>
          <p:cNvSpPr txBox="1"/>
          <p:nvPr/>
        </p:nvSpPr>
        <p:spPr>
          <a:xfrm>
            <a:off x="972300" y="3703887"/>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40812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1" name="Chart 15"/>
          <p:cNvGraphicFramePr>
            <a:graphicFrameLocks/>
          </p:cNvGraphicFramePr>
          <p:nvPr>
            <p:extLst>
              <p:ext uri="{D42A27DB-BD31-4B8C-83A1-F6EECF244321}">
                <p14:modId xmlns:p14="http://schemas.microsoft.com/office/powerpoint/2010/main" val="1065187285"/>
              </p:ext>
            </p:extLst>
          </p:nvPr>
        </p:nvGraphicFramePr>
        <p:xfrm>
          <a:off x="399151" y="2447994"/>
          <a:ext cx="9086850" cy="4899290"/>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218854" y="773532"/>
            <a:ext cx="9447444" cy="1094014"/>
          </a:xfrm>
          <a:prstGeom prst="rect">
            <a:avLst/>
          </a:prstGeom>
        </p:spPr>
        <p:style>
          <a:lnRef idx="2">
            <a:schemeClr val="accent6"/>
          </a:lnRef>
          <a:fillRef idx="1">
            <a:schemeClr val="lt1"/>
          </a:fillRef>
          <a:effectRef idx="0">
            <a:schemeClr val="accent6"/>
          </a:effectRef>
          <a:fontRef idx="minor">
            <a:schemeClr val="dk1"/>
          </a:fontRef>
        </p:style>
        <p:txBody>
          <a:bodyPr rIns="252000" rtlCol="0" anchor="ctr"/>
          <a:lstStyle/>
          <a:p>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73050" indent="-273050">
              <a:spcBef>
                <a:spcPts val="600"/>
              </a:spcBef>
            </a:pPr>
            <a:r>
              <a:rPr kumimoji="1" lang="ja-JP" altLang="en-US" sz="1600" dirty="0" smtClean="0">
                <a:latin typeface="Meiryo UI" panose="020B0604030504040204" pitchFamily="50" charset="-128"/>
                <a:ea typeface="Meiryo UI" panose="020B0604030504040204" pitchFamily="50" charset="-128"/>
              </a:rPr>
              <a:t>　〇　「国や企業が社会問題や環境問題の解決に取組むことは、科学</a:t>
            </a:r>
            <a:r>
              <a:rPr kumimoji="1" lang="ja-JP" altLang="en-US" sz="1600" dirty="0">
                <a:latin typeface="Meiryo UI" panose="020B0604030504040204" pitchFamily="50" charset="-128"/>
                <a:ea typeface="Meiryo UI" panose="020B0604030504040204" pitchFamily="50" charset="-128"/>
              </a:rPr>
              <a:t>技術</a:t>
            </a:r>
            <a:r>
              <a:rPr kumimoji="1" lang="ja-JP" altLang="en-US" sz="1600" dirty="0" smtClean="0">
                <a:latin typeface="Meiryo UI" panose="020B0604030504040204" pitchFamily="50" charset="-128"/>
                <a:ea typeface="Meiryo UI" panose="020B0604030504040204" pitchFamily="50" charset="-128"/>
              </a:rPr>
              <a:t>やテクノロジーの発展につながる」と考える人が多い。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楕円 6"/>
          <p:cNvSpPr/>
          <p:nvPr/>
        </p:nvSpPr>
        <p:spPr>
          <a:xfrm>
            <a:off x="209600" y="5501390"/>
            <a:ext cx="482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a:t>
            </a:fld>
            <a:endParaRPr kumimoji="1" lang="ja-JP" altLang="en-US"/>
          </a:p>
        </p:txBody>
      </p:sp>
      <p:sp>
        <p:nvSpPr>
          <p:cNvPr id="10" name="テキスト ボックス 9"/>
          <p:cNvSpPr txBox="1"/>
          <p:nvPr/>
        </p:nvSpPr>
        <p:spPr>
          <a:xfrm>
            <a:off x="8473511" y="2065526"/>
            <a:ext cx="1192787" cy="369332"/>
          </a:xfrm>
          <a:prstGeom prst="rect">
            <a:avLst/>
          </a:prstGeom>
          <a:noFill/>
          <a:ln>
            <a:solidFill>
              <a:schemeClr val="tx1"/>
            </a:solidFill>
          </a:ln>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7915643" y="2865086"/>
            <a:ext cx="0" cy="45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357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7" name="Chart 3"/>
          <p:cNvGraphicFramePr>
            <a:graphicFrameLocks/>
          </p:cNvGraphicFramePr>
          <p:nvPr>
            <p:extLst>
              <p:ext uri="{D42A27DB-BD31-4B8C-83A1-F6EECF244321}">
                <p14:modId xmlns:p14="http://schemas.microsoft.com/office/powerpoint/2010/main" val="1077796838"/>
              </p:ext>
            </p:extLst>
          </p:nvPr>
        </p:nvGraphicFramePr>
        <p:xfrm>
          <a:off x="113995" y="2648580"/>
          <a:ext cx="9678009" cy="479438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81567" y="2243263"/>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29693" y="960156"/>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〇社会課題として、「働き方改革・ブラック企業対策」、</a:t>
            </a:r>
            <a:r>
              <a:rPr kumimoji="1" lang="ja-JP" altLang="en-US" sz="1600" dirty="0" smtClean="0">
                <a:latin typeface="Meiryo UI" panose="020B0604030504040204" pitchFamily="50" charset="-128"/>
                <a:ea typeface="Meiryo UI" panose="020B0604030504040204" pitchFamily="50" charset="-128"/>
              </a:rPr>
              <a:t>「高齢化」</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「地球温暖化・気象変動」</a:t>
            </a:r>
            <a:r>
              <a:rPr kumimoji="1" lang="ja-JP" altLang="en-US" sz="1600" dirty="0">
                <a:latin typeface="Meiryo UI" panose="020B0604030504040204" pitchFamily="50" charset="-128"/>
                <a:ea typeface="Meiryo UI" panose="020B0604030504040204" pitchFamily="50" charset="-128"/>
              </a:rPr>
              <a:t>に対する関心が高い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7812509" y="2906960"/>
            <a:ext cx="0" cy="45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2727099" y="5122257"/>
            <a:ext cx="1952381"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991943" y="3012198"/>
            <a:ext cx="752727"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114918" y="3361961"/>
            <a:ext cx="1613538"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49</a:t>
            </a:fld>
            <a:endParaRPr kumimoji="1" lang="ja-JP" altLang="en-US"/>
          </a:p>
        </p:txBody>
      </p:sp>
      <p:sp>
        <p:nvSpPr>
          <p:cNvPr id="13" name="テキスト ボックス 12"/>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1926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8" name="Chart 15"/>
          <p:cNvGraphicFramePr>
            <a:graphicFrameLocks/>
          </p:cNvGraphicFramePr>
          <p:nvPr>
            <p:extLst>
              <p:ext uri="{D42A27DB-BD31-4B8C-83A1-F6EECF244321}">
                <p14:modId xmlns:p14="http://schemas.microsoft.com/office/powerpoint/2010/main" val="4132823013"/>
              </p:ext>
            </p:extLst>
          </p:nvPr>
        </p:nvGraphicFramePr>
        <p:xfrm>
          <a:off x="40783" y="2391216"/>
          <a:ext cx="9824433" cy="5133975"/>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81567" y="872249"/>
            <a:ext cx="9608533" cy="109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66700" indent="-266700"/>
            <a:r>
              <a:rPr kumimoji="1" lang="ja-JP" altLang="en-US" sz="1600" dirty="0" smtClean="0">
                <a:latin typeface="Meiryo UI" panose="020B0604030504040204" pitchFamily="50" charset="-128"/>
                <a:ea typeface="Meiryo UI" panose="020B0604030504040204" pitchFamily="50" charset="-128"/>
              </a:rPr>
              <a:t>　〇　「国や企業が社会問題や環境問題の解決に取組むことは、科学技術やテクノロジーの発展につながる」と考える人が多い。　</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50</a:t>
            </a:fld>
            <a:endParaRPr kumimoji="1" lang="ja-JP" altLang="en-US"/>
          </a:p>
        </p:txBody>
      </p:sp>
      <p:sp>
        <p:nvSpPr>
          <p:cNvPr id="10" name="テキスト ボックス 9"/>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9072000" y="2736000"/>
            <a:ext cx="0" cy="482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93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9" name="Chart 7"/>
          <p:cNvGraphicFramePr>
            <a:graphicFrameLocks/>
          </p:cNvGraphicFramePr>
          <p:nvPr>
            <p:extLst>
              <p:ext uri="{D42A27DB-BD31-4B8C-83A1-F6EECF244321}">
                <p14:modId xmlns:p14="http://schemas.microsoft.com/office/powerpoint/2010/main" val="3158747982"/>
              </p:ext>
            </p:extLst>
          </p:nvPr>
        </p:nvGraphicFramePr>
        <p:xfrm>
          <a:off x="318149" y="5371115"/>
          <a:ext cx="9282521" cy="1981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6"/>
          <p:cNvGraphicFramePr>
            <a:graphicFrameLocks/>
          </p:cNvGraphicFramePr>
          <p:nvPr>
            <p:extLst>
              <p:ext uri="{D42A27DB-BD31-4B8C-83A1-F6EECF244321}">
                <p14:modId xmlns:p14="http://schemas.microsoft.com/office/powerpoint/2010/main" val="952609415"/>
              </p:ext>
            </p:extLst>
          </p:nvPr>
        </p:nvGraphicFramePr>
        <p:xfrm>
          <a:off x="456950" y="3842881"/>
          <a:ext cx="8992100" cy="1219759"/>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110595" y="671248"/>
            <a:ext cx="9608533" cy="147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a:latin typeface="Meiryo UI" panose="020B0604030504040204" pitchFamily="50" charset="-128"/>
                <a:ea typeface="Meiryo UI" panose="020B0604030504040204" pitchFamily="50" charset="-128"/>
              </a:rPr>
              <a:t>68.0</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a:t>
            </a:r>
            <a:r>
              <a:rPr kumimoji="1" lang="ja-JP" altLang="en-US" sz="1600" dirty="0">
                <a:latin typeface="Meiryo UI" panose="020B0604030504040204" pitchFamily="50" charset="-128"/>
                <a:ea typeface="Meiryo UI" panose="020B0604030504040204" pitchFamily="50" charset="-128"/>
              </a:rPr>
              <a:t>、 「職場・学校で聞いた」 </a:t>
            </a:r>
            <a:r>
              <a:rPr kumimoji="1" lang="ja-JP" altLang="en-US" sz="1600" dirty="0" smtClean="0">
                <a:latin typeface="Meiryo UI" panose="020B0604030504040204" pitchFamily="50" charset="-128"/>
                <a:ea typeface="Meiryo UI" panose="020B0604030504040204" pitchFamily="50" charset="-128"/>
              </a:rPr>
              <a:t>、「ポスター・チラシ」が多い。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186181"/>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0633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aphicFrame>
        <p:nvGraphicFramePr>
          <p:cNvPr id="12" name="Chart 5"/>
          <p:cNvGraphicFramePr>
            <a:graphicFrameLocks/>
          </p:cNvGraphicFramePr>
          <p:nvPr>
            <p:extLst>
              <p:ext uri="{D42A27DB-BD31-4B8C-83A1-F6EECF244321}">
                <p14:modId xmlns:p14="http://schemas.microsoft.com/office/powerpoint/2010/main" val="269123248"/>
              </p:ext>
            </p:extLst>
          </p:nvPr>
        </p:nvGraphicFramePr>
        <p:xfrm>
          <a:off x="110595" y="2493958"/>
          <a:ext cx="9490075" cy="1041664"/>
        </p:xfrm>
        <a:graphic>
          <a:graphicData uri="http://schemas.openxmlformats.org/drawingml/2006/chart">
            <c:chart xmlns:c="http://schemas.openxmlformats.org/drawingml/2006/chart" xmlns:r="http://schemas.openxmlformats.org/officeDocument/2006/relationships" r:id="rId4"/>
          </a:graphicData>
        </a:graphic>
      </p:graphicFrame>
      <p:sp>
        <p:nvSpPr>
          <p:cNvPr id="14" name="楕円 13"/>
          <p:cNvSpPr/>
          <p:nvPr/>
        </p:nvSpPr>
        <p:spPr>
          <a:xfrm>
            <a:off x="961604" y="2931886"/>
            <a:ext cx="3020822" cy="419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51</a:t>
            </a:fld>
            <a:endParaRPr kumimoji="1" lang="ja-JP" altLang="en-US"/>
          </a:p>
        </p:txBody>
      </p:sp>
      <p:sp>
        <p:nvSpPr>
          <p:cNvPr id="16" name="テキスト ボックス 15"/>
          <p:cNvSpPr txBox="1"/>
          <p:nvPr/>
        </p:nvSpPr>
        <p:spPr>
          <a:xfrm>
            <a:off x="8509506" y="219934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sp>
        <p:nvSpPr>
          <p:cNvPr id="20" name="楕円 19"/>
          <p:cNvSpPr/>
          <p:nvPr/>
        </p:nvSpPr>
        <p:spPr>
          <a:xfrm>
            <a:off x="246662" y="4198688"/>
            <a:ext cx="4945655" cy="3149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2772228" y="6542250"/>
            <a:ext cx="1368573" cy="218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9740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7" name="グラフ 16"/>
          <p:cNvGraphicFramePr>
            <a:graphicFrameLocks noGrp="1"/>
          </p:cNvGraphicFramePr>
          <p:nvPr>
            <p:extLst/>
          </p:nvPr>
        </p:nvGraphicFramePr>
        <p:xfrm>
          <a:off x="268705" y="2259303"/>
          <a:ext cx="9296400" cy="5172007"/>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600" dirty="0" smtClean="0">
                <a:latin typeface="Meiryo UI" panose="020B0604030504040204" pitchFamily="50" charset="-128"/>
                <a:ea typeface="Meiryo UI" panose="020B0604030504040204" pitchFamily="50" charset="-128"/>
              </a:rPr>
              <a:t>　〇関心</a:t>
            </a:r>
            <a:r>
              <a:rPr kumimoji="1" lang="ja-JP" altLang="en-US" sz="1600" dirty="0">
                <a:latin typeface="Meiryo UI" panose="020B0604030504040204" pitchFamily="50" charset="-128"/>
                <a:ea typeface="Meiryo UI" panose="020B0604030504040204" pitchFamily="50" charset="-128"/>
              </a:rPr>
              <a:t>のある</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のゴールは、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（持続可能都市）」</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「ゴール３（健康）</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「ゴール１（貧困）</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「ゴール８（経済成長・雇用）</a:t>
            </a:r>
            <a:r>
              <a:rPr kumimoji="1" lang="ja-JP" altLang="en-US" sz="1600" dirty="0" smtClean="0">
                <a:latin typeface="Meiryo UI" panose="020B0604030504040204" pitchFamily="50" charset="-128"/>
                <a:ea typeface="Meiryo UI" panose="020B0604030504040204" pitchFamily="50" charset="-128"/>
              </a:rPr>
              <a:t>」、「ゴール４（教育）」が</a:t>
            </a:r>
            <a:r>
              <a:rPr kumimoji="1" lang="ja-JP" altLang="en-US" sz="1600" dirty="0">
                <a:latin typeface="Meiryo UI" panose="020B0604030504040204" pitchFamily="50" charset="-128"/>
                <a:ea typeface="Meiryo UI" panose="020B0604030504040204" pitchFamily="50" charset="-128"/>
              </a:rPr>
              <a:t>多い</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372592" y="322798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96656" y="264245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25157" y="540379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2255" y="4579154"/>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2294" y="1819694"/>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52</a:t>
            </a:fld>
            <a:endParaRPr kumimoji="1" lang="ja-JP" altLang="en-US"/>
          </a:p>
        </p:txBody>
      </p:sp>
      <p:sp>
        <p:nvSpPr>
          <p:cNvPr id="18" name="テキスト ボックス 17"/>
          <p:cNvSpPr txBox="1"/>
          <p:nvPr/>
        </p:nvSpPr>
        <p:spPr>
          <a:xfrm>
            <a:off x="8542765" y="2642457"/>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sp>
        <p:nvSpPr>
          <p:cNvPr id="15" name="角丸四角形 14"/>
          <p:cNvSpPr/>
          <p:nvPr/>
        </p:nvSpPr>
        <p:spPr>
          <a:xfrm>
            <a:off x="390082" y="347032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92061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7" name="Chart 9"/>
          <p:cNvGraphicFramePr>
            <a:graphicFrameLocks/>
          </p:cNvGraphicFramePr>
          <p:nvPr>
            <p:extLst>
              <p:ext uri="{D42A27DB-BD31-4B8C-83A1-F6EECF244321}">
                <p14:modId xmlns:p14="http://schemas.microsoft.com/office/powerpoint/2010/main" val="2729671656"/>
              </p:ext>
            </p:extLst>
          </p:nvPr>
        </p:nvGraphicFramePr>
        <p:xfrm>
          <a:off x="741947" y="2736862"/>
          <a:ext cx="8422106" cy="4147016"/>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ja-JP" altLang="en-US" sz="1600" dirty="0">
                <a:latin typeface="Meiryo UI" panose="020B0604030504040204" pitchFamily="50" charset="-128"/>
                <a:ea typeface="Meiryo UI" panose="020B0604030504040204" pitchFamily="50" charset="-128"/>
              </a:rPr>
              <a:t>政府・行政」</a:t>
            </a:r>
            <a:r>
              <a:rPr kumimoji="1" lang="ja-JP" altLang="en-US" sz="1600" dirty="0" smtClean="0">
                <a:latin typeface="Meiryo UI" panose="020B0604030504040204" pitchFamily="50" charset="-128"/>
                <a:ea typeface="Meiryo UI" panose="020B0604030504040204" pitchFamily="50" charset="-128"/>
              </a:rPr>
              <a:t>、「個人」、 </a:t>
            </a:r>
            <a:r>
              <a:rPr kumimoji="1" lang="ja-JP" altLang="en-US" sz="1600" dirty="0">
                <a:latin typeface="Meiryo UI" panose="020B0604030504040204" pitchFamily="50" charset="-128"/>
                <a:ea typeface="Meiryo UI" panose="020B0604030504040204" pitchFamily="50" charset="-128"/>
              </a:rPr>
              <a:t>「企業」、 </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a:latin typeface="Meiryo UI" panose="020B0604030504040204" pitchFamily="50" charset="-128"/>
                <a:ea typeface="Meiryo UI" panose="020B0604030504040204" pitchFamily="50" charset="-128"/>
              </a:rPr>
              <a:t>割合が高い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9" name="楕円 8"/>
          <p:cNvSpPr/>
          <p:nvPr/>
        </p:nvSpPr>
        <p:spPr>
          <a:xfrm>
            <a:off x="2113178" y="3789450"/>
            <a:ext cx="962526"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260591" y="4135813"/>
            <a:ext cx="1705175"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465635" y="4482176"/>
            <a:ext cx="723160"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53</a:t>
            </a:fld>
            <a:endParaRPr kumimoji="1" lang="ja-JP" altLang="en-US"/>
          </a:p>
        </p:txBody>
      </p:sp>
      <p:sp>
        <p:nvSpPr>
          <p:cNvPr id="14" name="テキスト ボックス 13"/>
          <p:cNvSpPr txBox="1"/>
          <p:nvPr/>
        </p:nvSpPr>
        <p:spPr>
          <a:xfrm>
            <a:off x="8509506" y="710362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31383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9" name="Chart 16"/>
          <p:cNvGraphicFramePr>
            <a:graphicFrameLocks/>
          </p:cNvGraphicFramePr>
          <p:nvPr>
            <p:extLst>
              <p:ext uri="{D42A27DB-BD31-4B8C-83A1-F6EECF244321}">
                <p14:modId xmlns:p14="http://schemas.microsoft.com/office/powerpoint/2010/main" val="3285334808"/>
              </p:ext>
            </p:extLst>
          </p:nvPr>
        </p:nvGraphicFramePr>
        <p:xfrm>
          <a:off x="471332" y="1778071"/>
          <a:ext cx="8963335" cy="5662867"/>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a:t>
            </a:r>
            <a:r>
              <a:rPr kumimoji="1" lang="ja-JP" altLang="en-US" sz="1600" dirty="0">
                <a:latin typeface="Meiryo UI" panose="020B0604030504040204" pitchFamily="50" charset="-128"/>
                <a:ea typeface="Meiryo UI" panose="020B0604030504040204" pitchFamily="50" charset="-128"/>
              </a:rPr>
              <a:t>通勤・通学の際、自転車、徒歩または公共交通機関を利用</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「よく笑うし、人を笑わせる」 </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61938" indent="-261938"/>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地元で買い物をする」を</a:t>
            </a:r>
            <a:r>
              <a:rPr kumimoji="1" lang="ja-JP" altLang="en-US" sz="1600" dirty="0" smtClean="0">
                <a:latin typeface="Meiryo UI" panose="020B0604030504040204" pitchFamily="50" charset="-128"/>
                <a:ea typeface="Meiryo UI" panose="020B0604030504040204" pitchFamily="50" charset="-128"/>
              </a:rPr>
              <a:t>よく実践</a:t>
            </a:r>
            <a:r>
              <a:rPr kumimoji="1" lang="ja-JP" altLang="en-US" sz="1600" dirty="0">
                <a:latin typeface="Meiryo UI" panose="020B0604030504040204" pitchFamily="50" charset="-128"/>
                <a:ea typeface="Meiryo UI" panose="020B0604030504040204" pitchFamily="50" charset="-128"/>
              </a:rPr>
              <a:t>している人が多い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7800282" y="2027899"/>
            <a:ext cx="0" cy="554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168329" y="6380001"/>
            <a:ext cx="3322904"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069620" y="7212503"/>
            <a:ext cx="2496547"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312182" y="5722952"/>
            <a:ext cx="1281123"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54</a:t>
            </a:fld>
            <a:endParaRPr kumimoji="1" lang="ja-JP" altLang="en-US"/>
          </a:p>
        </p:txBody>
      </p:sp>
      <p:sp>
        <p:nvSpPr>
          <p:cNvPr id="13" name="テキスト ボックス 12"/>
          <p:cNvSpPr txBox="1"/>
          <p:nvPr/>
        </p:nvSpPr>
        <p:spPr>
          <a:xfrm>
            <a:off x="8713213" y="157951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7187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55</a:t>
            </a:fld>
            <a:endParaRPr kumimoji="1" lang="ja-JP" altLang="en-US"/>
          </a:p>
        </p:txBody>
      </p:sp>
    </p:spTree>
    <p:extLst>
      <p:ext uri="{BB962C8B-B14F-4D97-AF65-F5344CB8AC3E}">
        <p14:creationId xmlns:p14="http://schemas.microsoft.com/office/powerpoint/2010/main" val="209327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56</a:t>
            </a:fld>
            <a:endParaRPr kumimoji="1" lang="ja-JP" altLang="en-US"/>
          </a:p>
        </p:txBody>
      </p:sp>
      <p:sp>
        <p:nvSpPr>
          <p:cNvPr id="5" name="正方形/長方形 4"/>
          <p:cNvSpPr/>
          <p:nvPr/>
        </p:nvSpPr>
        <p:spPr>
          <a:xfrm>
            <a:off x="1172143" y="2650962"/>
            <a:ext cx="7431314" cy="584775"/>
          </a:xfrm>
          <a:prstGeom prst="rect">
            <a:avLst/>
          </a:prstGeom>
        </p:spPr>
        <p:txBody>
          <a:bodyPr wrap="square">
            <a:spAutoFit/>
          </a:bodyPr>
          <a:lstStyle/>
          <a:p>
            <a:pPr algn="ct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（大学別の傾向　</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正方形/長方形 5"/>
          <p:cNvSpPr/>
          <p:nvPr/>
        </p:nvSpPr>
        <p:spPr>
          <a:xfrm>
            <a:off x="1332564" y="1680766"/>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２－③．若者（学生）向け調査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 name="テキスト ボックス 6"/>
          <p:cNvSpPr txBox="1"/>
          <p:nvPr/>
        </p:nvSpPr>
        <p:spPr>
          <a:xfrm>
            <a:off x="988342" y="3719929"/>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506043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3"/>
          <p:cNvGraphicFramePr>
            <a:graphicFrameLocks/>
          </p:cNvGraphicFramePr>
          <p:nvPr>
            <p:extLst>
              <p:ext uri="{D42A27DB-BD31-4B8C-83A1-F6EECF244321}">
                <p14:modId xmlns:p14="http://schemas.microsoft.com/office/powerpoint/2010/main" val="1213759098"/>
              </p:ext>
            </p:extLst>
          </p:nvPr>
        </p:nvGraphicFramePr>
        <p:xfrm>
          <a:off x="129693" y="2648580"/>
          <a:ext cx="9678009" cy="4794380"/>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正方形/長方形 1"/>
          <p:cNvSpPr/>
          <p:nvPr/>
        </p:nvSpPr>
        <p:spPr>
          <a:xfrm>
            <a:off x="81567" y="2243263"/>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29693" y="960156"/>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〇社会課題として、「働き方改革・ブラック企業対策」、</a:t>
            </a:r>
            <a:r>
              <a:rPr kumimoji="1" lang="ja-JP" altLang="en-US" sz="1600" dirty="0" smtClean="0">
                <a:latin typeface="Meiryo UI" panose="020B0604030504040204" pitchFamily="50" charset="-128"/>
                <a:ea typeface="Meiryo UI" panose="020B0604030504040204" pitchFamily="50" charset="-128"/>
              </a:rPr>
              <a:t>「高齢化」</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「地球温暖化・気象変動」</a:t>
            </a:r>
            <a:r>
              <a:rPr kumimoji="1" lang="ja-JP" altLang="en-US" sz="1600" dirty="0">
                <a:latin typeface="Meiryo UI" panose="020B0604030504040204" pitchFamily="50" charset="-128"/>
                <a:ea typeface="Meiryo UI" panose="020B0604030504040204" pitchFamily="50" charset="-128"/>
              </a:rPr>
              <a:t>に対する関心が高い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p:txBody>
      </p:sp>
      <p:sp>
        <p:nvSpPr>
          <p:cNvPr id="8" name="楕円 7"/>
          <p:cNvSpPr/>
          <p:nvPr/>
        </p:nvSpPr>
        <p:spPr>
          <a:xfrm>
            <a:off x="2727099" y="5122257"/>
            <a:ext cx="1952381"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991943" y="3012198"/>
            <a:ext cx="752727"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114918" y="3361961"/>
            <a:ext cx="1613538"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57</a:t>
            </a:fld>
            <a:endParaRPr kumimoji="1" lang="ja-JP" altLang="en-US"/>
          </a:p>
        </p:txBody>
      </p:sp>
      <p:sp>
        <p:nvSpPr>
          <p:cNvPr id="13" name="テキスト ボックス 12"/>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6999710" y="2906960"/>
            <a:ext cx="0" cy="45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8482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正方形/長方形 8"/>
          <p:cNvSpPr/>
          <p:nvPr/>
        </p:nvSpPr>
        <p:spPr>
          <a:xfrm>
            <a:off x="81567" y="872249"/>
            <a:ext cx="9608533" cy="109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66700" indent="-266700"/>
            <a:r>
              <a:rPr kumimoji="1" lang="ja-JP" altLang="en-US" sz="1600" dirty="0" smtClean="0">
                <a:latin typeface="Meiryo UI" panose="020B0604030504040204" pitchFamily="50" charset="-128"/>
                <a:ea typeface="Meiryo UI" panose="020B0604030504040204" pitchFamily="50" charset="-128"/>
              </a:rPr>
              <a:t>　〇　「国や企業が社会問題や環境問題の解決に取組むことは、科学技術やテクノロジーの発展につながる」と考える人が多い。　</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58</a:t>
            </a:fld>
            <a:endParaRPr kumimoji="1" lang="ja-JP" altLang="en-US"/>
          </a:p>
        </p:txBody>
      </p:sp>
      <p:sp>
        <p:nvSpPr>
          <p:cNvPr id="10" name="テキスト ボックス 9"/>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graphicFrame>
        <p:nvGraphicFramePr>
          <p:cNvPr id="13" name="Chart 15"/>
          <p:cNvGraphicFramePr>
            <a:graphicFrameLocks/>
          </p:cNvGraphicFramePr>
          <p:nvPr>
            <p:extLst>
              <p:ext uri="{D42A27DB-BD31-4B8C-83A1-F6EECF244321}">
                <p14:modId xmlns:p14="http://schemas.microsoft.com/office/powerpoint/2010/main" val="4244125062"/>
              </p:ext>
            </p:extLst>
          </p:nvPr>
        </p:nvGraphicFramePr>
        <p:xfrm>
          <a:off x="81567" y="2425700"/>
          <a:ext cx="9824433" cy="5133975"/>
        </p:xfrm>
        <a:graphic>
          <a:graphicData uri="http://schemas.openxmlformats.org/drawingml/2006/chart">
            <c:chart xmlns:c="http://schemas.openxmlformats.org/drawingml/2006/chart" xmlns:r="http://schemas.openxmlformats.org/officeDocument/2006/relationships" r:id="rId2"/>
          </a:graphicData>
        </a:graphic>
      </p:graphicFrame>
      <p:sp>
        <p:nvSpPr>
          <p:cNvPr id="14" name="楕円 13"/>
          <p:cNvSpPr/>
          <p:nvPr/>
        </p:nvSpPr>
        <p:spPr>
          <a:xfrm>
            <a:off x="422518" y="5609860"/>
            <a:ext cx="4695582" cy="308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8770449" y="2844000"/>
            <a:ext cx="0" cy="4680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97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81567" y="758333"/>
            <a:ext cx="9608533" cy="133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300"/>
              </a:spcBef>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smtClean="0">
                <a:latin typeface="Meiryo UI" panose="020B0604030504040204" pitchFamily="50" charset="-128"/>
                <a:ea typeface="Meiryo UI" panose="020B0604030504040204" pitchFamily="50" charset="-128"/>
              </a:rPr>
              <a:t>25.4</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を知ったきっかけとして、「新聞・雑誌」、「テレビ・ラジオ」、「職場・学校で聞いた」が多い。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282433"/>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graphicFrame>
        <p:nvGraphicFramePr>
          <p:cNvPr id="6" name="Chart 5"/>
          <p:cNvGraphicFramePr>
            <a:graphicFrameLocks/>
          </p:cNvGraphicFramePr>
          <p:nvPr>
            <p:extLst>
              <p:ext uri="{D42A27DB-BD31-4B8C-83A1-F6EECF244321}">
                <p14:modId xmlns:p14="http://schemas.microsoft.com/office/powerpoint/2010/main" val="1591276883"/>
              </p:ext>
            </p:extLst>
          </p:nvPr>
        </p:nvGraphicFramePr>
        <p:xfrm>
          <a:off x="248745" y="2584877"/>
          <a:ext cx="9490075" cy="1041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6"/>
          <p:cNvGraphicFramePr>
            <a:graphicFrameLocks/>
          </p:cNvGraphicFramePr>
          <p:nvPr>
            <p:extLst>
              <p:ext uri="{D42A27DB-BD31-4B8C-83A1-F6EECF244321}">
                <p14:modId xmlns:p14="http://schemas.microsoft.com/office/powerpoint/2010/main" val="3976354246"/>
              </p:ext>
            </p:extLst>
          </p:nvPr>
        </p:nvGraphicFramePr>
        <p:xfrm>
          <a:off x="200025" y="3919779"/>
          <a:ext cx="8992100" cy="1219759"/>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1395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aphicFrame>
        <p:nvGraphicFramePr>
          <p:cNvPr id="12" name="Chart 7"/>
          <p:cNvGraphicFramePr>
            <a:graphicFrameLocks/>
          </p:cNvGraphicFramePr>
          <p:nvPr>
            <p:extLst>
              <p:ext uri="{D42A27DB-BD31-4B8C-83A1-F6EECF244321}">
                <p14:modId xmlns:p14="http://schemas.microsoft.com/office/powerpoint/2010/main" val="189788026"/>
              </p:ext>
            </p:extLst>
          </p:nvPr>
        </p:nvGraphicFramePr>
        <p:xfrm>
          <a:off x="280578" y="5519951"/>
          <a:ext cx="9282521"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楕円 13"/>
          <p:cNvSpPr/>
          <p:nvPr/>
        </p:nvSpPr>
        <p:spPr>
          <a:xfrm>
            <a:off x="142653" y="2937898"/>
            <a:ext cx="1878652" cy="61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a:t>
            </a:fld>
            <a:endParaRPr kumimoji="1" lang="ja-JP" altLang="en-US"/>
          </a:p>
        </p:txBody>
      </p:sp>
      <p:sp>
        <p:nvSpPr>
          <p:cNvPr id="16" name="テキスト ボックス 15"/>
          <p:cNvSpPr txBox="1"/>
          <p:nvPr/>
        </p:nvSpPr>
        <p:spPr>
          <a:xfrm>
            <a:off x="8633001" y="2179005"/>
            <a:ext cx="1192787" cy="369332"/>
          </a:xfrm>
          <a:prstGeom prst="rect">
            <a:avLst/>
          </a:prstGeom>
          <a:noFill/>
          <a:ln>
            <a:solidFill>
              <a:schemeClr val="tx1"/>
            </a:solidFill>
          </a:ln>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sp>
        <p:nvSpPr>
          <p:cNvPr id="13" name="楕円 12"/>
          <p:cNvSpPr/>
          <p:nvPr/>
        </p:nvSpPr>
        <p:spPr>
          <a:xfrm>
            <a:off x="2021305" y="6132877"/>
            <a:ext cx="800100" cy="258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281878" y="4308892"/>
            <a:ext cx="4457761" cy="2959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2861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7"/>
          <p:cNvGraphicFramePr>
            <a:graphicFrameLocks/>
          </p:cNvGraphicFramePr>
          <p:nvPr>
            <p:extLst>
              <p:ext uri="{D42A27DB-BD31-4B8C-83A1-F6EECF244321}">
                <p14:modId xmlns:p14="http://schemas.microsoft.com/office/powerpoint/2010/main" val="2897677816"/>
              </p:ext>
            </p:extLst>
          </p:nvPr>
        </p:nvGraphicFramePr>
        <p:xfrm>
          <a:off x="211744" y="5445539"/>
          <a:ext cx="9282521" cy="1981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6"/>
          <p:cNvGraphicFramePr>
            <a:graphicFrameLocks/>
          </p:cNvGraphicFramePr>
          <p:nvPr>
            <p:extLst>
              <p:ext uri="{D42A27DB-BD31-4B8C-83A1-F6EECF244321}">
                <p14:modId xmlns:p14="http://schemas.microsoft.com/office/powerpoint/2010/main" val="2497987617"/>
              </p:ext>
            </p:extLst>
          </p:nvPr>
        </p:nvGraphicFramePr>
        <p:xfrm>
          <a:off x="277374" y="3871406"/>
          <a:ext cx="8992100" cy="1219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5"/>
          <p:cNvGraphicFramePr>
            <a:graphicFrameLocks/>
          </p:cNvGraphicFramePr>
          <p:nvPr>
            <p:extLst>
              <p:ext uri="{D42A27DB-BD31-4B8C-83A1-F6EECF244321}">
                <p14:modId xmlns:p14="http://schemas.microsoft.com/office/powerpoint/2010/main" val="2336835459"/>
              </p:ext>
            </p:extLst>
          </p:nvPr>
        </p:nvGraphicFramePr>
        <p:xfrm>
          <a:off x="207962" y="2506600"/>
          <a:ext cx="9490075" cy="1041664"/>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10595" y="786631"/>
            <a:ext cx="9608533" cy="12198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smtClean="0">
                <a:latin typeface="Meiryo UI" panose="020B0604030504040204" pitchFamily="50" charset="-128"/>
                <a:ea typeface="Meiryo UI" panose="020B0604030504040204" pitchFamily="50" charset="-128"/>
              </a:rPr>
              <a:t>11.1</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en-US" altLang="ja-JP" sz="1600" dirty="0" smtClean="0">
                <a:latin typeface="Meiryo UI" panose="020B0604030504040204" pitchFamily="50" charset="-128"/>
                <a:ea typeface="Meiryo UI" panose="020B0604030504040204" pitchFamily="50" charset="-128"/>
              </a:rPr>
              <a:t>SDG</a:t>
            </a:r>
            <a:r>
              <a:rPr kumimoji="1" lang="ja-JP" altLang="en-US" sz="1600" dirty="0" err="1" smtClean="0">
                <a:latin typeface="Meiryo UI" panose="020B0604030504040204" pitchFamily="50" charset="-128"/>
                <a:ea typeface="Meiryo UI" panose="020B0604030504040204" pitchFamily="50" charset="-128"/>
              </a:rPr>
              <a:t>ｓ</a:t>
            </a:r>
            <a:r>
              <a:rPr kumimoji="1" lang="ja-JP" altLang="en-US" sz="1600" dirty="0" smtClean="0">
                <a:latin typeface="Meiryo UI" panose="020B0604030504040204" pitchFamily="50" charset="-128"/>
                <a:ea typeface="Meiryo UI" panose="020B0604030504040204" pitchFamily="50" charset="-128"/>
              </a:rPr>
              <a:t>を知ったきっかけとしては、「テレビ・ラジオ」が多い。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186181"/>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0633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楕円 13"/>
          <p:cNvSpPr/>
          <p:nvPr/>
        </p:nvSpPr>
        <p:spPr>
          <a:xfrm>
            <a:off x="200066" y="2850532"/>
            <a:ext cx="875024" cy="557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59</a:t>
            </a:fld>
            <a:endParaRPr kumimoji="1" lang="ja-JP" altLang="en-US"/>
          </a:p>
        </p:txBody>
      </p:sp>
      <p:sp>
        <p:nvSpPr>
          <p:cNvPr id="16" name="テキスト ボックス 15"/>
          <p:cNvSpPr txBox="1"/>
          <p:nvPr/>
        </p:nvSpPr>
        <p:spPr>
          <a:xfrm>
            <a:off x="8509506" y="219934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sp>
        <p:nvSpPr>
          <p:cNvPr id="13" name="楕円 12"/>
          <p:cNvSpPr/>
          <p:nvPr/>
        </p:nvSpPr>
        <p:spPr>
          <a:xfrm>
            <a:off x="1861953" y="5921827"/>
            <a:ext cx="875024" cy="224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7491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noGrp="1"/>
          </p:cNvGraphicFramePr>
          <p:nvPr>
            <p:extLst>
              <p:ext uri="{D42A27DB-BD31-4B8C-83A1-F6EECF244321}">
                <p14:modId xmlns:p14="http://schemas.microsoft.com/office/powerpoint/2010/main" val="4216388613"/>
              </p:ext>
            </p:extLst>
          </p:nvPr>
        </p:nvGraphicFramePr>
        <p:xfrm>
          <a:off x="268705" y="2204018"/>
          <a:ext cx="9296400" cy="5197357"/>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600" dirty="0" smtClean="0">
                <a:latin typeface="Meiryo UI" panose="020B0604030504040204" pitchFamily="50" charset="-128"/>
                <a:ea typeface="Meiryo UI" panose="020B0604030504040204" pitchFamily="50" charset="-128"/>
              </a:rPr>
              <a:t>　〇関心</a:t>
            </a:r>
            <a:r>
              <a:rPr kumimoji="1" lang="ja-JP" altLang="en-US" sz="1600" dirty="0">
                <a:latin typeface="Meiryo UI" panose="020B0604030504040204" pitchFamily="50" charset="-128"/>
                <a:ea typeface="Meiryo UI" panose="020B0604030504040204" pitchFamily="50" charset="-128"/>
              </a:rPr>
              <a:t>のある</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のゴールは、 「ゴール１（貧困）」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「ゴール８（経済成長・雇用）」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「ゴール３（健康）」、 </a:t>
            </a:r>
            <a:r>
              <a:rPr kumimoji="1" lang="ja-JP" altLang="en-US" sz="1600" dirty="0" smtClean="0">
                <a:latin typeface="Meiryo UI" panose="020B0604030504040204" pitchFamily="50" charset="-128"/>
                <a:ea typeface="Meiryo UI" panose="020B0604030504040204" pitchFamily="50" charset="-128"/>
              </a:rPr>
              <a:t>「ゴール</a:t>
            </a: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（不平等）」、「</a:t>
            </a:r>
            <a:r>
              <a:rPr kumimoji="1" lang="ja-JP" altLang="en-US" sz="1600" dirty="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（持続可能都市）</a:t>
            </a:r>
            <a:r>
              <a:rPr kumimoji="1" lang="ja-JP" altLang="en-US" sz="1600" dirty="0" smtClean="0">
                <a:latin typeface="Meiryo UI" panose="020B0604030504040204" pitchFamily="50" charset="-128"/>
                <a:ea typeface="Meiryo UI" panose="020B0604030504040204" pitchFamily="50" charset="-128"/>
              </a:rPr>
              <a:t>」 が</a:t>
            </a:r>
            <a:r>
              <a:rPr kumimoji="1" lang="ja-JP" altLang="en-US" sz="1600" dirty="0">
                <a:latin typeface="Meiryo UI" panose="020B0604030504040204" pitchFamily="50" charset="-128"/>
                <a:ea typeface="Meiryo UI" panose="020B0604030504040204" pitchFamily="50" charset="-128"/>
              </a:rPr>
              <a:t>多い</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372592" y="316448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96656" y="261705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12457" y="536569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46855" y="4515654"/>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2294" y="1819694"/>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60</a:t>
            </a:fld>
            <a:endParaRPr kumimoji="1" lang="ja-JP" altLang="en-US"/>
          </a:p>
        </p:txBody>
      </p:sp>
      <p:sp>
        <p:nvSpPr>
          <p:cNvPr id="18" name="テキスト ボックス 17"/>
          <p:cNvSpPr txBox="1"/>
          <p:nvPr/>
        </p:nvSpPr>
        <p:spPr>
          <a:xfrm>
            <a:off x="8661516" y="290030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sp>
        <p:nvSpPr>
          <p:cNvPr id="20" name="角丸四角形 19"/>
          <p:cNvSpPr/>
          <p:nvPr/>
        </p:nvSpPr>
        <p:spPr>
          <a:xfrm>
            <a:off x="212457" y="507359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37030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ja-JP" altLang="en-US" sz="1600" dirty="0">
                <a:latin typeface="Meiryo UI" panose="020B0604030504040204" pitchFamily="50" charset="-128"/>
                <a:ea typeface="Meiryo UI" panose="020B0604030504040204" pitchFamily="50" charset="-128"/>
              </a:rPr>
              <a:t>政府・行政」</a:t>
            </a:r>
            <a:r>
              <a:rPr kumimoji="1" lang="ja-JP" altLang="en-US" sz="1600" dirty="0" smtClean="0">
                <a:latin typeface="Meiryo UI" panose="020B0604030504040204" pitchFamily="50" charset="-128"/>
                <a:ea typeface="Meiryo UI" panose="020B0604030504040204" pitchFamily="50" charset="-128"/>
              </a:rPr>
              <a:t>、「個人」、 </a:t>
            </a:r>
            <a:r>
              <a:rPr kumimoji="1" lang="ja-JP" altLang="en-US" sz="1600" dirty="0">
                <a:latin typeface="Meiryo UI" panose="020B0604030504040204" pitchFamily="50" charset="-128"/>
                <a:ea typeface="Meiryo UI" panose="020B0604030504040204" pitchFamily="50" charset="-128"/>
              </a:rPr>
              <a:t>「企業」、 </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a:latin typeface="Meiryo UI" panose="020B0604030504040204" pitchFamily="50" charset="-128"/>
                <a:ea typeface="Meiryo UI" panose="020B0604030504040204" pitchFamily="50" charset="-128"/>
              </a:rPr>
              <a:t>割合が高い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9" name="楕円 8"/>
          <p:cNvSpPr/>
          <p:nvPr/>
        </p:nvSpPr>
        <p:spPr>
          <a:xfrm>
            <a:off x="2113178" y="3789450"/>
            <a:ext cx="962526"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260591" y="4135813"/>
            <a:ext cx="1705175"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465635" y="4482176"/>
            <a:ext cx="723160"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61</a:t>
            </a:fld>
            <a:endParaRPr kumimoji="1" lang="ja-JP" altLang="en-US"/>
          </a:p>
        </p:txBody>
      </p:sp>
      <p:sp>
        <p:nvSpPr>
          <p:cNvPr id="14" name="テキスト ボックス 13"/>
          <p:cNvSpPr txBox="1"/>
          <p:nvPr/>
        </p:nvSpPr>
        <p:spPr>
          <a:xfrm>
            <a:off x="8509506" y="710362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graphicFrame>
        <p:nvGraphicFramePr>
          <p:cNvPr id="16" name="Chart 9"/>
          <p:cNvGraphicFramePr>
            <a:graphicFrameLocks/>
          </p:cNvGraphicFramePr>
          <p:nvPr>
            <p:extLst>
              <p:ext uri="{D42A27DB-BD31-4B8C-83A1-F6EECF244321}">
                <p14:modId xmlns:p14="http://schemas.microsoft.com/office/powerpoint/2010/main" val="935971322"/>
              </p:ext>
            </p:extLst>
          </p:nvPr>
        </p:nvGraphicFramePr>
        <p:xfrm>
          <a:off x="741947" y="3141271"/>
          <a:ext cx="8422106" cy="2993570"/>
        </p:xfrm>
        <a:graphic>
          <a:graphicData uri="http://schemas.openxmlformats.org/drawingml/2006/chart">
            <c:chart xmlns:c="http://schemas.openxmlformats.org/drawingml/2006/chart" xmlns:r="http://schemas.openxmlformats.org/officeDocument/2006/relationships" r:id="rId2"/>
          </a:graphicData>
        </a:graphic>
      </p:graphicFrame>
      <p:sp>
        <p:nvSpPr>
          <p:cNvPr id="17" name="楕円 16"/>
          <p:cNvSpPr/>
          <p:nvPr/>
        </p:nvSpPr>
        <p:spPr>
          <a:xfrm>
            <a:off x="1792006" y="3783952"/>
            <a:ext cx="1396789" cy="308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1260591" y="4065115"/>
            <a:ext cx="1815113" cy="33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2363192" y="4371248"/>
            <a:ext cx="846765" cy="248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89974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6"/>
          <p:cNvGraphicFramePr>
            <a:graphicFrameLocks/>
          </p:cNvGraphicFramePr>
          <p:nvPr>
            <p:extLst>
              <p:ext uri="{D42A27DB-BD31-4B8C-83A1-F6EECF244321}">
                <p14:modId xmlns:p14="http://schemas.microsoft.com/office/powerpoint/2010/main" val="587273278"/>
              </p:ext>
            </p:extLst>
          </p:nvPr>
        </p:nvGraphicFramePr>
        <p:xfrm>
          <a:off x="623732" y="1579516"/>
          <a:ext cx="8963335" cy="5861422"/>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a:t>
            </a:r>
            <a:r>
              <a:rPr kumimoji="1" lang="ja-JP" altLang="en-US" sz="1600" dirty="0">
                <a:latin typeface="Meiryo UI" panose="020B0604030504040204" pitchFamily="50" charset="-128"/>
                <a:ea typeface="Meiryo UI" panose="020B0604030504040204" pitchFamily="50" charset="-128"/>
              </a:rPr>
              <a:t>地元で買い物をする</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公共交通機関で座席を譲る</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「よく笑うし、人を笑わせる</a:t>
            </a:r>
            <a:r>
              <a:rPr kumimoji="1" lang="ja-JP" altLang="en-US" sz="1600" dirty="0" smtClean="0">
                <a:latin typeface="Meiryo UI" panose="020B0604030504040204" pitchFamily="50" charset="-128"/>
                <a:ea typeface="Meiryo UI" panose="020B0604030504040204" pitchFamily="50" charset="-128"/>
              </a:rPr>
              <a:t>」、をよく実践</a:t>
            </a:r>
            <a:r>
              <a:rPr kumimoji="1" lang="ja-JP" altLang="en-US" sz="1600" dirty="0">
                <a:latin typeface="Meiryo UI" panose="020B0604030504040204" pitchFamily="50" charset="-128"/>
                <a:ea typeface="Meiryo UI" panose="020B0604030504040204" pitchFamily="50" charset="-128"/>
              </a:rPr>
              <a:t>している人が多い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0" name="楕円 9"/>
          <p:cNvSpPr/>
          <p:nvPr/>
        </p:nvSpPr>
        <p:spPr>
          <a:xfrm>
            <a:off x="1124676" y="7200000"/>
            <a:ext cx="2556000"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375954" y="5686666"/>
            <a:ext cx="1281123"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62</a:t>
            </a:fld>
            <a:endParaRPr kumimoji="1" lang="ja-JP" altLang="en-US"/>
          </a:p>
        </p:txBody>
      </p:sp>
      <p:sp>
        <p:nvSpPr>
          <p:cNvPr id="13" name="テキスト ボックス 12"/>
          <p:cNvSpPr txBox="1"/>
          <p:nvPr/>
        </p:nvSpPr>
        <p:spPr>
          <a:xfrm>
            <a:off x="8713213" y="157951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sp>
        <p:nvSpPr>
          <p:cNvPr id="16" name="楕円 15"/>
          <p:cNvSpPr/>
          <p:nvPr/>
        </p:nvSpPr>
        <p:spPr>
          <a:xfrm>
            <a:off x="1979080" y="4823708"/>
            <a:ext cx="1677997" cy="2579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7068649" y="2051908"/>
            <a:ext cx="0" cy="5400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2116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52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64</a:t>
            </a:fld>
            <a:endParaRPr kumimoji="1" lang="ja-JP" altLang="en-US"/>
          </a:p>
        </p:txBody>
      </p:sp>
      <p:sp>
        <p:nvSpPr>
          <p:cNvPr id="5" name="正方形/長方形 4"/>
          <p:cNvSpPr/>
          <p:nvPr/>
        </p:nvSpPr>
        <p:spPr>
          <a:xfrm>
            <a:off x="1172143" y="2650962"/>
            <a:ext cx="7431314" cy="584775"/>
          </a:xfrm>
          <a:prstGeom prst="rect">
            <a:avLst/>
          </a:prstGeom>
        </p:spPr>
        <p:txBody>
          <a:bodyPr wrap="square">
            <a:spAutoFit/>
          </a:bodyPr>
          <a:lstStyle/>
          <a:p>
            <a:pPr algn="ct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（大学別の傾向　</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ja-JP" altLang="en-US" sz="3200" dirty="0">
                <a:latin typeface="Meiryo UI" panose="020B0604030504040204" pitchFamily="50" charset="-128"/>
                <a:ea typeface="Meiryo UI" panose="020B0604030504040204" pitchFamily="50" charset="-128"/>
                <a:cs typeface="Microsoft Himalaya" panose="01010100010101010101" pitchFamily="2" charset="0"/>
              </a:rPr>
              <a:t>Ｄ</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正方形/長方形 5"/>
          <p:cNvSpPr/>
          <p:nvPr/>
        </p:nvSpPr>
        <p:spPr>
          <a:xfrm>
            <a:off x="1332564" y="1680766"/>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２－④．若者（学生）向け調査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 name="テキスト ボックス 6"/>
          <p:cNvSpPr txBox="1"/>
          <p:nvPr/>
        </p:nvSpPr>
        <p:spPr>
          <a:xfrm>
            <a:off x="972300" y="3752013"/>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4071214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3"/>
          <p:cNvGraphicFramePr>
            <a:graphicFrameLocks/>
          </p:cNvGraphicFramePr>
          <p:nvPr>
            <p:extLst>
              <p:ext uri="{D42A27DB-BD31-4B8C-83A1-F6EECF244321}">
                <p14:modId xmlns:p14="http://schemas.microsoft.com/office/powerpoint/2010/main" val="1583455688"/>
              </p:ext>
            </p:extLst>
          </p:nvPr>
        </p:nvGraphicFramePr>
        <p:xfrm>
          <a:off x="129693" y="2692081"/>
          <a:ext cx="9678009" cy="4794380"/>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正方形/長方形 1"/>
          <p:cNvSpPr/>
          <p:nvPr/>
        </p:nvSpPr>
        <p:spPr>
          <a:xfrm>
            <a:off x="81567" y="2243263"/>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29693" y="960156"/>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〇社会課題として、「働き方改革・ブラック企業対策」、</a:t>
            </a:r>
            <a:r>
              <a:rPr kumimoji="1" lang="ja-JP" altLang="en-US" sz="1600" dirty="0" smtClean="0">
                <a:latin typeface="Meiryo UI" panose="020B0604030504040204" pitchFamily="50" charset="-128"/>
                <a:ea typeface="Meiryo UI" panose="020B0604030504040204" pitchFamily="50" charset="-128"/>
              </a:rPr>
              <a:t>「高齢化」</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「人種保護・差別の撤廃」、「フリーターやニートの増大」に</a:t>
            </a:r>
            <a:r>
              <a:rPr kumimoji="1" lang="ja-JP" altLang="en-US" sz="1600" dirty="0">
                <a:latin typeface="Meiryo UI" panose="020B0604030504040204" pitchFamily="50" charset="-128"/>
                <a:ea typeface="Meiryo UI" panose="020B0604030504040204" pitchFamily="50" charset="-128"/>
              </a:rPr>
              <a:t>対する関心が高い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p:txBody>
      </p:sp>
      <p:sp>
        <p:nvSpPr>
          <p:cNvPr id="8" name="楕円 7"/>
          <p:cNvSpPr/>
          <p:nvPr/>
        </p:nvSpPr>
        <p:spPr>
          <a:xfrm>
            <a:off x="2736000" y="5122257"/>
            <a:ext cx="1952381"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965229" y="3047920"/>
            <a:ext cx="752727"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425818" y="4610884"/>
            <a:ext cx="3158882" cy="256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65</a:t>
            </a:fld>
            <a:endParaRPr kumimoji="1" lang="ja-JP" altLang="en-US"/>
          </a:p>
        </p:txBody>
      </p:sp>
      <p:sp>
        <p:nvSpPr>
          <p:cNvPr id="13" name="テキスト ボックス 12"/>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sp>
        <p:nvSpPr>
          <p:cNvPr id="17" name="楕円 16"/>
          <p:cNvSpPr/>
          <p:nvPr/>
        </p:nvSpPr>
        <p:spPr>
          <a:xfrm>
            <a:off x="3204000" y="5472000"/>
            <a:ext cx="1440326"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7159365" y="2935988"/>
            <a:ext cx="0" cy="45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2086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5"/>
          <p:cNvGraphicFramePr>
            <a:graphicFrameLocks/>
          </p:cNvGraphicFramePr>
          <p:nvPr>
            <p:extLst>
              <p:ext uri="{D42A27DB-BD31-4B8C-83A1-F6EECF244321}">
                <p14:modId xmlns:p14="http://schemas.microsoft.com/office/powerpoint/2010/main" val="2904433617"/>
              </p:ext>
            </p:extLst>
          </p:nvPr>
        </p:nvGraphicFramePr>
        <p:xfrm>
          <a:off x="205883" y="2425700"/>
          <a:ext cx="9582915" cy="5133975"/>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正方形/長方形 8"/>
          <p:cNvSpPr/>
          <p:nvPr/>
        </p:nvSpPr>
        <p:spPr>
          <a:xfrm>
            <a:off x="81567" y="872249"/>
            <a:ext cx="9608533" cy="109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66700" indent="-266700"/>
            <a:r>
              <a:rPr kumimoji="1" lang="ja-JP" altLang="en-US" sz="1600" dirty="0" smtClean="0">
                <a:latin typeface="Meiryo UI" panose="020B0604030504040204" pitchFamily="50" charset="-128"/>
                <a:ea typeface="Meiryo UI" panose="020B0604030504040204" pitchFamily="50" charset="-128"/>
              </a:rPr>
              <a:t>　〇　「社会問題や環境問題に取り組めば取り組むほど、国や企業の経済やビジネスは成長する」と考える人が多い。　</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66</a:t>
            </a:fld>
            <a:endParaRPr kumimoji="1" lang="ja-JP" altLang="en-US"/>
          </a:p>
        </p:txBody>
      </p:sp>
      <p:sp>
        <p:nvSpPr>
          <p:cNvPr id="10" name="テキスト ボックス 9"/>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sp>
        <p:nvSpPr>
          <p:cNvPr id="14" name="楕円 13"/>
          <p:cNvSpPr/>
          <p:nvPr/>
        </p:nvSpPr>
        <p:spPr>
          <a:xfrm>
            <a:off x="562218" y="5190760"/>
            <a:ext cx="4695582" cy="308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9198400" y="2736000"/>
            <a:ext cx="0" cy="482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8662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7"/>
          <p:cNvGraphicFramePr>
            <a:graphicFrameLocks/>
          </p:cNvGraphicFramePr>
          <p:nvPr>
            <p:extLst>
              <p:ext uri="{D42A27DB-BD31-4B8C-83A1-F6EECF244321}">
                <p14:modId xmlns:p14="http://schemas.microsoft.com/office/powerpoint/2010/main" val="3969580918"/>
              </p:ext>
            </p:extLst>
          </p:nvPr>
        </p:nvGraphicFramePr>
        <p:xfrm>
          <a:off x="268932" y="5365958"/>
          <a:ext cx="9282521" cy="1981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6"/>
          <p:cNvGraphicFramePr>
            <a:graphicFrameLocks/>
          </p:cNvGraphicFramePr>
          <p:nvPr>
            <p:extLst>
              <p:ext uri="{D42A27DB-BD31-4B8C-83A1-F6EECF244321}">
                <p14:modId xmlns:p14="http://schemas.microsoft.com/office/powerpoint/2010/main" val="3365993052"/>
              </p:ext>
            </p:extLst>
          </p:nvPr>
        </p:nvGraphicFramePr>
        <p:xfrm>
          <a:off x="414143" y="3884589"/>
          <a:ext cx="8992100" cy="1219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5"/>
          <p:cNvGraphicFramePr>
            <a:graphicFrameLocks/>
          </p:cNvGraphicFramePr>
          <p:nvPr>
            <p:extLst>
              <p:ext uri="{D42A27DB-BD31-4B8C-83A1-F6EECF244321}">
                <p14:modId xmlns:p14="http://schemas.microsoft.com/office/powerpoint/2010/main" val="3957859259"/>
              </p:ext>
            </p:extLst>
          </p:nvPr>
        </p:nvGraphicFramePr>
        <p:xfrm>
          <a:off x="197538" y="2493958"/>
          <a:ext cx="9490075" cy="1041664"/>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10595" y="786631"/>
            <a:ext cx="9608533" cy="12198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smtClean="0">
                <a:latin typeface="Meiryo UI" panose="020B0604030504040204" pitchFamily="50" charset="-128"/>
                <a:ea typeface="Meiryo UI" panose="020B0604030504040204" pitchFamily="50" charset="-128"/>
              </a:rPr>
              <a:t>80.0</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en-US" altLang="ja-JP" sz="1600" dirty="0" smtClean="0">
                <a:latin typeface="Meiryo UI" panose="020B0604030504040204" pitchFamily="50" charset="-128"/>
                <a:ea typeface="Meiryo UI" panose="020B0604030504040204" pitchFamily="50" charset="-128"/>
              </a:rPr>
              <a:t>SDG</a:t>
            </a:r>
            <a:r>
              <a:rPr kumimoji="1" lang="ja-JP" altLang="en-US" sz="1600" dirty="0" smtClean="0">
                <a:latin typeface="Meiryo UI" panose="020B0604030504040204" pitchFamily="50" charset="-128"/>
                <a:ea typeface="Meiryo UI" panose="020B0604030504040204" pitchFamily="50" charset="-128"/>
              </a:rPr>
              <a:t>を知ったきっかけとしては、「職場・学校で聞いた」が多い。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186181"/>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0633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楕円 13"/>
          <p:cNvSpPr/>
          <p:nvPr/>
        </p:nvSpPr>
        <p:spPr>
          <a:xfrm>
            <a:off x="581653" y="2956272"/>
            <a:ext cx="3634160" cy="346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67</a:t>
            </a:fld>
            <a:endParaRPr kumimoji="1" lang="ja-JP" altLang="en-US"/>
          </a:p>
        </p:txBody>
      </p:sp>
      <p:sp>
        <p:nvSpPr>
          <p:cNvPr id="16" name="テキスト ボックス 15"/>
          <p:cNvSpPr txBox="1"/>
          <p:nvPr/>
        </p:nvSpPr>
        <p:spPr>
          <a:xfrm>
            <a:off x="8509506" y="219934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sp>
        <p:nvSpPr>
          <p:cNvPr id="19" name="楕円 18"/>
          <p:cNvSpPr/>
          <p:nvPr/>
        </p:nvSpPr>
        <p:spPr>
          <a:xfrm>
            <a:off x="194277" y="4256916"/>
            <a:ext cx="4837067" cy="2862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1979484" y="6557545"/>
            <a:ext cx="1695362" cy="215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47263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noGrp="1"/>
          </p:cNvGraphicFramePr>
          <p:nvPr>
            <p:extLst>
              <p:ext uri="{D42A27DB-BD31-4B8C-83A1-F6EECF244321}">
                <p14:modId xmlns:p14="http://schemas.microsoft.com/office/powerpoint/2010/main" val="3197417028"/>
              </p:ext>
            </p:extLst>
          </p:nvPr>
        </p:nvGraphicFramePr>
        <p:xfrm>
          <a:off x="268705" y="2145830"/>
          <a:ext cx="9296400" cy="5309070"/>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600" dirty="0" smtClean="0">
                <a:latin typeface="Meiryo UI" panose="020B0604030504040204" pitchFamily="50" charset="-128"/>
                <a:ea typeface="Meiryo UI" panose="020B0604030504040204" pitchFamily="50" charset="-128"/>
              </a:rPr>
              <a:t>　〇関心</a:t>
            </a:r>
            <a:r>
              <a:rPr kumimoji="1" lang="ja-JP" altLang="en-US" sz="1600" dirty="0">
                <a:latin typeface="Meiryo UI" panose="020B0604030504040204" pitchFamily="50" charset="-128"/>
                <a:ea typeface="Meiryo UI" panose="020B0604030504040204" pitchFamily="50" charset="-128"/>
              </a:rPr>
              <a:t>のある</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のゴールは、 「ゴール３（健康）」 、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（不平等）」</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（教育）」 、 「ゴール８（経済成長・雇用）」 、「ゴール</a:t>
            </a:r>
            <a:r>
              <a:rPr kumimoji="1" lang="en-US" altLang="ja-JP" sz="1600" dirty="0" smtClean="0">
                <a:latin typeface="Meiryo UI" panose="020B0604030504040204" pitchFamily="50" charset="-128"/>
                <a:ea typeface="Meiryo UI" panose="020B0604030504040204" pitchFamily="50" charset="-128"/>
              </a:rPr>
              <a:t>16</a:t>
            </a:r>
            <a:r>
              <a:rPr kumimoji="1" lang="ja-JP" altLang="en-US" sz="1600" dirty="0" smtClean="0">
                <a:latin typeface="Meiryo UI" panose="020B0604030504040204" pitchFamily="50" charset="-128"/>
                <a:ea typeface="Meiryo UI" panose="020B0604030504040204" pitchFamily="50" charset="-128"/>
              </a:rPr>
              <a:t>（平和）」が多い。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372592" y="312638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46855" y="3398162"/>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46855" y="4515654"/>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2294" y="1819694"/>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68</a:t>
            </a:fld>
            <a:endParaRPr kumimoji="1" lang="ja-JP" altLang="en-US"/>
          </a:p>
        </p:txBody>
      </p:sp>
      <p:sp>
        <p:nvSpPr>
          <p:cNvPr id="18" name="テキスト ボックス 17"/>
          <p:cNvSpPr txBox="1"/>
          <p:nvPr/>
        </p:nvSpPr>
        <p:spPr>
          <a:xfrm>
            <a:off x="8661516" y="290030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sp>
        <p:nvSpPr>
          <p:cNvPr id="20" name="角丸四角形 19"/>
          <p:cNvSpPr/>
          <p:nvPr/>
        </p:nvSpPr>
        <p:spPr>
          <a:xfrm>
            <a:off x="212457" y="507359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11501" y="6749022"/>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6524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a:t>
            </a:r>
            <a:r>
              <a:rPr kumimoji="1" lang="ja-JP" altLang="en-US" sz="1600" b="1" dirty="0" smtClean="0">
                <a:latin typeface="Meiryo UI" panose="020B0604030504040204" pitchFamily="50" charset="-128"/>
                <a:ea typeface="Meiryo UI" panose="020B0604030504040204" pitchFamily="50" charset="-128"/>
              </a:rPr>
              <a:t>考えるゴール</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600"/>
              </a:spcBef>
            </a:pPr>
            <a:r>
              <a:rPr kumimoji="1" lang="ja-JP" altLang="en-US" sz="1600" dirty="0" smtClean="0">
                <a:latin typeface="Meiryo UI" panose="020B0604030504040204" pitchFamily="50" charset="-128"/>
                <a:ea typeface="Meiryo UI" panose="020B0604030504040204" pitchFamily="50" charset="-128"/>
              </a:rPr>
              <a:t>　〇　「ゴール３（健康）」、「ゴール</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（持続可能都市）」、「ゴール１（貧困）」、「ゴール４（教育）」、「ゴール８（経済成長・雇用）」が多い。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noGrp="1"/>
          </p:cNvGraphicFramePr>
          <p:nvPr>
            <p:extLst>
              <p:ext uri="{D42A27DB-BD31-4B8C-83A1-F6EECF244321}">
                <p14:modId xmlns:p14="http://schemas.microsoft.com/office/powerpoint/2010/main" val="36214851"/>
              </p:ext>
            </p:extLst>
          </p:nvPr>
        </p:nvGraphicFramePr>
        <p:xfrm>
          <a:off x="294376" y="2252786"/>
          <a:ext cx="9296400" cy="5110540"/>
        </p:xfrm>
        <a:graphic>
          <a:graphicData uri="http://schemas.openxmlformats.org/drawingml/2006/chart">
            <c:chart xmlns:c="http://schemas.openxmlformats.org/drawingml/2006/chart" xmlns:r="http://schemas.openxmlformats.org/officeDocument/2006/relationships" r:id="rId2"/>
          </a:graphicData>
        </a:graphic>
      </p:graphicFrame>
      <p:sp>
        <p:nvSpPr>
          <p:cNvPr id="9" name="角丸四角形 8"/>
          <p:cNvSpPr/>
          <p:nvPr/>
        </p:nvSpPr>
        <p:spPr>
          <a:xfrm>
            <a:off x="456451" y="316840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48431" y="345867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80515" y="264704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21932" y="535108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98058" y="4534852"/>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2294" y="1776153"/>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7"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a:t>
            </a:fld>
            <a:endParaRPr kumimoji="1" lang="ja-JP" altLang="en-US"/>
          </a:p>
        </p:txBody>
      </p:sp>
      <p:sp>
        <p:nvSpPr>
          <p:cNvPr id="18" name="テキスト ボックス 17"/>
          <p:cNvSpPr txBox="1"/>
          <p:nvPr/>
        </p:nvSpPr>
        <p:spPr>
          <a:xfrm>
            <a:off x="8470433" y="6810544"/>
            <a:ext cx="1192787" cy="369332"/>
          </a:xfrm>
          <a:prstGeom prst="rect">
            <a:avLst/>
          </a:prstGeom>
          <a:noFill/>
          <a:ln>
            <a:solidFill>
              <a:schemeClr val="tx1"/>
            </a:solidFill>
          </a:ln>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1397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9"/>
          <p:cNvGraphicFramePr>
            <a:graphicFrameLocks/>
          </p:cNvGraphicFramePr>
          <p:nvPr>
            <p:extLst>
              <p:ext uri="{D42A27DB-BD31-4B8C-83A1-F6EECF244321}">
                <p14:modId xmlns:p14="http://schemas.microsoft.com/office/powerpoint/2010/main" val="4005090223"/>
              </p:ext>
            </p:extLst>
          </p:nvPr>
        </p:nvGraphicFramePr>
        <p:xfrm>
          <a:off x="721894" y="2998464"/>
          <a:ext cx="8422106" cy="3605535"/>
        </p:xfrm>
        <a:graphic>
          <a:graphicData uri="http://schemas.openxmlformats.org/drawingml/2006/chart">
            <c:chart xmlns:c="http://schemas.openxmlformats.org/drawingml/2006/chart" xmlns:r="http://schemas.openxmlformats.org/officeDocument/2006/relationships" r:id="rId2"/>
          </a:graphicData>
        </a:graphic>
      </p:graphicFrame>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ja-JP" altLang="en-US" sz="1600" dirty="0">
                <a:latin typeface="Meiryo UI" panose="020B0604030504040204" pitchFamily="50" charset="-128"/>
                <a:ea typeface="Meiryo UI" panose="020B0604030504040204" pitchFamily="50" charset="-128"/>
              </a:rPr>
              <a:t>政府・行政」</a:t>
            </a:r>
            <a:r>
              <a:rPr kumimoji="1" lang="ja-JP" altLang="en-US" sz="1600" dirty="0" smtClean="0">
                <a:latin typeface="Meiryo UI" panose="020B0604030504040204" pitchFamily="50" charset="-128"/>
                <a:ea typeface="Meiryo UI" panose="020B0604030504040204" pitchFamily="50" charset="-128"/>
              </a:rPr>
              <a:t>、「個人」、 </a:t>
            </a:r>
            <a:r>
              <a:rPr kumimoji="1" lang="ja-JP" altLang="en-US" sz="1600" dirty="0">
                <a:latin typeface="Meiryo UI" panose="020B0604030504040204" pitchFamily="50" charset="-128"/>
                <a:ea typeface="Meiryo UI" panose="020B0604030504040204" pitchFamily="50" charset="-128"/>
              </a:rPr>
              <a:t>「企業」、 </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a:latin typeface="Meiryo UI" panose="020B0604030504040204" pitchFamily="50" charset="-128"/>
                <a:ea typeface="Meiryo UI" panose="020B0604030504040204" pitchFamily="50" charset="-128"/>
              </a:rPr>
              <a:t>割合が高い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9" name="楕円 8"/>
          <p:cNvSpPr/>
          <p:nvPr/>
        </p:nvSpPr>
        <p:spPr>
          <a:xfrm>
            <a:off x="2113178" y="3907106"/>
            <a:ext cx="962526"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448000" y="4500000"/>
            <a:ext cx="648000"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69</a:t>
            </a:fld>
            <a:endParaRPr kumimoji="1" lang="ja-JP" altLang="en-US"/>
          </a:p>
        </p:txBody>
      </p:sp>
      <p:sp>
        <p:nvSpPr>
          <p:cNvPr id="14" name="テキスト ボックス 13"/>
          <p:cNvSpPr txBox="1"/>
          <p:nvPr/>
        </p:nvSpPr>
        <p:spPr>
          <a:xfrm>
            <a:off x="8509506" y="710362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sp>
        <p:nvSpPr>
          <p:cNvPr id="18" name="楕円 17"/>
          <p:cNvSpPr/>
          <p:nvPr/>
        </p:nvSpPr>
        <p:spPr>
          <a:xfrm>
            <a:off x="1205621" y="4152083"/>
            <a:ext cx="1815113" cy="33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49662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4210158651"/>
              </p:ext>
            </p:extLst>
          </p:nvPr>
        </p:nvGraphicFramePr>
        <p:xfrm>
          <a:off x="471332" y="1649735"/>
          <a:ext cx="8963335" cy="5791203"/>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a:t>
            </a:r>
            <a:r>
              <a:rPr kumimoji="1" lang="ja-JP" altLang="en-US" sz="1600" dirty="0">
                <a:latin typeface="Meiryo UI" panose="020B0604030504040204" pitchFamily="50" charset="-128"/>
                <a:ea typeface="Meiryo UI" panose="020B0604030504040204" pitchFamily="50" charset="-128"/>
              </a:rPr>
              <a:t>通勤・通学の際、自転車、徒歩または公共交通機関を利用」</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「地元で買い物をする</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よく笑うし、人を笑わせる」 </a:t>
            </a:r>
            <a:r>
              <a:rPr kumimoji="1" lang="ja-JP" altLang="en-US" sz="1600" dirty="0" smtClean="0">
                <a:latin typeface="Meiryo UI" panose="020B0604030504040204" pitchFamily="50" charset="-128"/>
                <a:ea typeface="Meiryo UI" panose="020B0604030504040204" pitchFamily="50" charset="-128"/>
              </a:rPr>
              <a:t>をよ</a:t>
            </a:r>
            <a:r>
              <a:rPr kumimoji="1" lang="ja-JP" altLang="en-US" sz="1600" dirty="0">
                <a:latin typeface="Meiryo UI" panose="020B0604030504040204" pitchFamily="50" charset="-128"/>
                <a:ea typeface="Meiryo UI" panose="020B0604030504040204" pitchFamily="50" charset="-128"/>
              </a:rPr>
              <a:t>く</a:t>
            </a:r>
            <a:r>
              <a:rPr kumimoji="1" lang="ja-JP" altLang="en-US" sz="1600" dirty="0" smtClean="0">
                <a:latin typeface="Meiryo UI" panose="020B0604030504040204" pitchFamily="50" charset="-128"/>
                <a:ea typeface="Meiryo UI" panose="020B0604030504040204" pitchFamily="50" charset="-128"/>
              </a:rPr>
              <a:t>実践</a:t>
            </a:r>
            <a:r>
              <a:rPr kumimoji="1" lang="ja-JP" altLang="en-US" sz="1600" dirty="0">
                <a:latin typeface="Meiryo UI" panose="020B0604030504040204" pitchFamily="50" charset="-128"/>
                <a:ea typeface="Meiryo UI" panose="020B0604030504040204" pitchFamily="50" charset="-128"/>
              </a:rPr>
              <a:t>している人が多い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7" name="楕円 6"/>
          <p:cNvSpPr/>
          <p:nvPr/>
        </p:nvSpPr>
        <p:spPr>
          <a:xfrm>
            <a:off x="138345" y="6318791"/>
            <a:ext cx="3655194"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004753" y="7196263"/>
            <a:ext cx="2746202"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327173" y="5702132"/>
            <a:ext cx="1281123"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70</a:t>
            </a:fld>
            <a:endParaRPr kumimoji="1" lang="ja-JP" altLang="en-US"/>
          </a:p>
        </p:txBody>
      </p:sp>
      <p:sp>
        <p:nvSpPr>
          <p:cNvPr id="13" name="テキスト ボックス 12"/>
          <p:cNvSpPr txBox="1"/>
          <p:nvPr/>
        </p:nvSpPr>
        <p:spPr>
          <a:xfrm>
            <a:off x="8713213" y="157951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8259293" y="1911452"/>
            <a:ext cx="0" cy="554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369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7697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72</a:t>
            </a:fld>
            <a:endParaRPr kumimoji="1" lang="ja-JP" altLang="en-US"/>
          </a:p>
        </p:txBody>
      </p:sp>
      <p:sp>
        <p:nvSpPr>
          <p:cNvPr id="3" name="正方形/長方形 2"/>
          <p:cNvSpPr/>
          <p:nvPr/>
        </p:nvSpPr>
        <p:spPr>
          <a:xfrm>
            <a:off x="1625600" y="2538526"/>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３．企業向け調査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テキスト ボックス 3"/>
          <p:cNvSpPr txBox="1"/>
          <p:nvPr/>
        </p:nvSpPr>
        <p:spPr>
          <a:xfrm>
            <a:off x="1022684" y="3880351"/>
            <a:ext cx="7860632"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①大阪で</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社会を実現するために重要と</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考えるゴール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②</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テキスト ボックス 4"/>
          <p:cNvSpPr txBox="1"/>
          <p:nvPr/>
        </p:nvSpPr>
        <p:spPr>
          <a:xfrm>
            <a:off x="2520035" y="5786977"/>
            <a:ext cx="5304832" cy="1579920"/>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実施</a:t>
            </a: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概要＞</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（「関西</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フォーラム」で実施）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対　　 象：企業等に属する府内外居住者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うち府内居住者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実施期間：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4096785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745855085"/>
              </p:ext>
            </p:extLst>
          </p:nvPr>
        </p:nvGraphicFramePr>
        <p:xfrm>
          <a:off x="295200" y="2165244"/>
          <a:ext cx="9295200" cy="5389038"/>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defRPr/>
            </a:pPr>
            <a:r>
              <a:rPr kumimoji="1" lang="ja-JP" altLang="en-US" sz="1600" b="1" dirty="0">
                <a:solidFill>
                  <a:prstClr val="black"/>
                </a:solidFill>
                <a:latin typeface="Meiryo UI" panose="020B0604030504040204" pitchFamily="50" charset="-128"/>
                <a:ea typeface="Meiryo UI" panose="020B0604030504040204" pitchFamily="50" charset="-128"/>
              </a:rPr>
              <a:t>◆大阪で</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社会を実現するために重要と考えるゴール</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（企業等に属する府内居住者）</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〇関心のある</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のゴールは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、「ゴール３（健康）」、 「ゴール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（持続可能都市）」、 「ゴール４（教育）」、「ゴール８（経済成長・雇用）」 、「ゴール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（生産・消費）」</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が多い。</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327600" y="3044363"/>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角丸四角形 10"/>
          <p:cNvSpPr/>
          <p:nvPr/>
        </p:nvSpPr>
        <p:spPr>
          <a:xfrm>
            <a:off x="327600" y="3350671"/>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角丸四角形 11"/>
          <p:cNvSpPr/>
          <p:nvPr/>
        </p:nvSpPr>
        <p:spPr>
          <a:xfrm>
            <a:off x="327600" y="5516286"/>
            <a:ext cx="792000" cy="2328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327600" y="5219053"/>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327600" y="4391612"/>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結果概要　３．関西</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フォーラムでの</a:t>
            </a:r>
            <a:r>
              <a:rPr kumimoji="1" lang="ja-JP" altLang="en-US" sz="20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調査</a:t>
            </a:r>
            <a:endPar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6" name="正方形/長方形 15"/>
          <p:cNvSpPr/>
          <p:nvPr/>
        </p:nvSpPr>
        <p:spPr>
          <a:xfrm>
            <a:off x="112294" y="1761635"/>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8306813" y="6467282"/>
            <a:ext cx="970601" cy="369332"/>
          </a:xfrm>
          <a:prstGeom prst="rect">
            <a:avLst/>
          </a:prstGeom>
          <a:noFill/>
          <a:ln>
            <a:solidFill>
              <a:schemeClr val="tx1"/>
            </a:solidFill>
          </a:ln>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n=68</a:t>
            </a:r>
            <a:endParaRPr kumimoji="1" lang="ja-JP" altLang="en-US" dirty="0">
              <a:latin typeface="Meiryo UI" panose="020B0604030504040204" pitchFamily="50" charset="-128"/>
              <a:ea typeface="Meiryo UI" panose="020B0604030504040204" pitchFamily="50" charset="-128"/>
            </a:endParaRPr>
          </a:p>
        </p:txBody>
      </p: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73</a:t>
            </a:fld>
            <a:endParaRPr kumimoji="1" lang="ja-JP" altLang="en-US"/>
          </a:p>
        </p:txBody>
      </p:sp>
    </p:spTree>
    <p:extLst>
      <p:ext uri="{BB962C8B-B14F-4D97-AF65-F5344CB8AC3E}">
        <p14:creationId xmlns:p14="http://schemas.microsoft.com/office/powerpoint/2010/main" val="1956134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6809" y="693843"/>
            <a:ext cx="9609221" cy="11491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defRPr/>
            </a:pPr>
            <a:r>
              <a:rPr kumimoji="1" lang="ja-JP" altLang="en-US" sz="1600" b="1" dirty="0">
                <a:solidFill>
                  <a:prstClr val="black"/>
                </a:solidFill>
                <a:latin typeface="Meiryo UI" panose="020B0604030504040204" pitchFamily="50" charset="-128"/>
                <a:ea typeface="Meiryo UI" panose="020B0604030504040204" pitchFamily="50" charset="-128"/>
              </a:rPr>
              <a:t>◆大阪で</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社会を実現するために重要と考える</a:t>
            </a:r>
            <a:r>
              <a:rPr kumimoji="1" lang="ja-JP" altLang="en-US" sz="1600" b="1" dirty="0" smtClean="0">
                <a:solidFill>
                  <a:prstClr val="black"/>
                </a:solidFill>
                <a:latin typeface="Meiryo UI" panose="020B0604030504040204" pitchFamily="50" charset="-128"/>
                <a:ea typeface="Meiryo UI" panose="020B0604030504040204" pitchFamily="50" charset="-128"/>
              </a:rPr>
              <a:t>ゴール（府外居住者、府内外の居住者全体）</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defRPr/>
            </a:pPr>
            <a:r>
              <a:rPr kumimoji="1" lang="ja-JP" altLang="en-US" sz="1600" dirty="0">
                <a:solidFill>
                  <a:prstClr val="black"/>
                </a:solidFill>
                <a:latin typeface="Meiryo UI" panose="020B0604030504040204" pitchFamily="50" charset="-128"/>
                <a:ea typeface="Meiryo UI" panose="020B0604030504040204" pitchFamily="50" charset="-128"/>
              </a:rPr>
              <a:t>　〇企業等に属する府外居住者</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defRPr/>
            </a:pPr>
            <a:r>
              <a:rPr kumimoji="1" lang="ja-JP" altLang="en-US" sz="1200" dirty="0" smtClean="0">
                <a:solidFill>
                  <a:prstClr val="black"/>
                </a:solidFill>
                <a:latin typeface="Meiryo UI" panose="020B0604030504040204" pitchFamily="50" charset="-128"/>
                <a:ea typeface="Meiryo UI" panose="020B0604030504040204" pitchFamily="50" charset="-128"/>
              </a:rPr>
              <a:t>　「</a:t>
            </a:r>
            <a:r>
              <a:rPr kumimoji="1" lang="ja-JP" altLang="en-US" sz="1200" dirty="0">
                <a:solidFill>
                  <a:prstClr val="black"/>
                </a:solidFill>
                <a:latin typeface="Meiryo UI" panose="020B0604030504040204" pitchFamily="50" charset="-128"/>
                <a:ea typeface="Meiryo UI" panose="020B0604030504040204" pitchFamily="50" charset="-128"/>
              </a:rPr>
              <a:t>ゴール３（健康）」 、 「ゴール４（教育）」 、「ゴール</a:t>
            </a:r>
            <a:r>
              <a:rPr kumimoji="1" lang="en-US" altLang="ja-JP" sz="1200" dirty="0">
                <a:solidFill>
                  <a:prstClr val="black"/>
                </a:solidFill>
                <a:latin typeface="Meiryo UI" panose="020B0604030504040204" pitchFamily="50" charset="-128"/>
                <a:ea typeface="Meiryo UI" panose="020B0604030504040204" pitchFamily="50" charset="-128"/>
              </a:rPr>
              <a:t>13</a:t>
            </a:r>
            <a:r>
              <a:rPr kumimoji="1" lang="ja-JP" altLang="en-US" sz="1200" dirty="0">
                <a:solidFill>
                  <a:prstClr val="black"/>
                </a:solidFill>
                <a:latin typeface="Meiryo UI" panose="020B0604030504040204" pitchFamily="50" charset="-128"/>
                <a:ea typeface="Meiryo UI" panose="020B0604030504040204" pitchFamily="50" charset="-128"/>
              </a:rPr>
              <a:t>（気候変動）」</a:t>
            </a:r>
            <a:r>
              <a:rPr kumimoji="1" lang="ja-JP" altLang="en-US" sz="11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「ゴール８（経済成長・雇用）」 、「ゴール</a:t>
            </a:r>
            <a:r>
              <a:rPr kumimoji="1" lang="en-US" altLang="ja-JP" sz="1200" dirty="0">
                <a:solidFill>
                  <a:prstClr val="black"/>
                </a:solidFill>
                <a:latin typeface="Meiryo UI" panose="020B0604030504040204" pitchFamily="50" charset="-128"/>
                <a:ea typeface="Meiryo UI" panose="020B0604030504040204" pitchFamily="50" charset="-128"/>
              </a:rPr>
              <a:t>11</a:t>
            </a:r>
            <a:r>
              <a:rPr kumimoji="1" lang="ja-JP" altLang="en-US" sz="1200" dirty="0">
                <a:solidFill>
                  <a:prstClr val="black"/>
                </a:solidFill>
                <a:latin typeface="Meiryo UI" panose="020B0604030504040204" pitchFamily="50" charset="-128"/>
                <a:ea typeface="Meiryo UI" panose="020B0604030504040204" pitchFamily="50" charset="-128"/>
              </a:rPr>
              <a:t>（持続可能都市）」</a:t>
            </a:r>
            <a:endParaRPr kumimoji="1" lang="ja-JP" altLang="en-US" sz="11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〇企業等に属する人</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「ゴール３（健康）」、 「ゴール４（教育）」、 「ゴール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（持続可能都市）」、「ゴール８（経済成長・雇用）」 、「ゴール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（気候変動）</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結果概要　３．関西</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フォーラムでの</a:t>
            </a:r>
            <a:r>
              <a:rPr kumimoji="1" lang="ja-JP" altLang="en-US" sz="20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調査</a:t>
            </a:r>
            <a:endPar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1" name="グラフ 10"/>
          <p:cNvGraphicFramePr>
            <a:graphicFrameLocks/>
          </p:cNvGraphicFramePr>
          <p:nvPr>
            <p:extLst>
              <p:ext uri="{D42A27DB-BD31-4B8C-83A1-F6EECF244321}">
                <p14:modId xmlns:p14="http://schemas.microsoft.com/office/powerpoint/2010/main" val="4263884414"/>
              </p:ext>
            </p:extLst>
          </p:nvPr>
        </p:nvGraphicFramePr>
        <p:xfrm>
          <a:off x="129600" y="2160000"/>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1622893515"/>
              </p:ext>
            </p:extLst>
          </p:nvPr>
        </p:nvGraphicFramePr>
        <p:xfrm>
          <a:off x="5090400" y="2160000"/>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83266" y="1906783"/>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733567" y="6712937"/>
            <a:ext cx="970601" cy="338554"/>
          </a:xfrm>
          <a:prstGeom prst="rect">
            <a:avLst/>
          </a:prstGeom>
          <a:noFill/>
          <a:ln>
            <a:solidFill>
              <a:schemeClr val="tx1"/>
            </a:solidFill>
          </a:ln>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n=67</a:t>
            </a:r>
            <a:endParaRPr kumimoji="1" lang="ja-JP" altLang="en-US" sz="16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765429" y="6712937"/>
            <a:ext cx="970601" cy="338554"/>
          </a:xfrm>
          <a:prstGeom prst="rect">
            <a:avLst/>
          </a:prstGeom>
          <a:noFill/>
          <a:ln>
            <a:solidFill>
              <a:schemeClr val="tx1"/>
            </a:solidFill>
          </a:ln>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n=135</a:t>
            </a:r>
            <a:endParaRPr kumimoji="1" lang="ja-JP" altLang="en-US" sz="1600" dirty="0">
              <a:latin typeface="Meiryo UI" panose="020B0604030504040204" pitchFamily="50" charset="-128"/>
              <a:ea typeface="Meiryo UI" panose="020B0604030504040204" pitchFamily="50" charset="-128"/>
            </a:endParaRPr>
          </a:p>
        </p:txBody>
      </p:sp>
      <p:sp>
        <p:nvSpPr>
          <p:cNvPr id="14" name="角丸四角形 13"/>
          <p:cNvSpPr/>
          <p:nvPr/>
        </p:nvSpPr>
        <p:spPr>
          <a:xfrm>
            <a:off x="126809" y="3445981"/>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角丸四角形 14"/>
          <p:cNvSpPr/>
          <p:nvPr/>
        </p:nvSpPr>
        <p:spPr>
          <a:xfrm>
            <a:off x="126809" y="3664280"/>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角丸四角形 15"/>
          <p:cNvSpPr/>
          <p:nvPr/>
        </p:nvSpPr>
        <p:spPr>
          <a:xfrm>
            <a:off x="85231" y="5867153"/>
            <a:ext cx="8712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角丸四角形 16"/>
          <p:cNvSpPr/>
          <p:nvPr/>
        </p:nvSpPr>
        <p:spPr>
          <a:xfrm>
            <a:off x="160831" y="4661720"/>
            <a:ext cx="720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角丸四角形 17"/>
          <p:cNvSpPr/>
          <p:nvPr/>
        </p:nvSpPr>
        <p:spPr>
          <a:xfrm>
            <a:off x="65473" y="5389545"/>
            <a:ext cx="8712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5131978" y="3424952"/>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角丸四角形 19"/>
          <p:cNvSpPr/>
          <p:nvPr/>
        </p:nvSpPr>
        <p:spPr>
          <a:xfrm>
            <a:off x="5131978" y="3643251"/>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角丸四角形 20"/>
          <p:cNvSpPr/>
          <p:nvPr/>
        </p:nvSpPr>
        <p:spPr>
          <a:xfrm>
            <a:off x="5090400" y="5846124"/>
            <a:ext cx="8712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1"/>
          <p:cNvSpPr/>
          <p:nvPr/>
        </p:nvSpPr>
        <p:spPr>
          <a:xfrm>
            <a:off x="5166000" y="4640691"/>
            <a:ext cx="720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角丸四角形 22"/>
          <p:cNvSpPr/>
          <p:nvPr/>
        </p:nvSpPr>
        <p:spPr>
          <a:xfrm>
            <a:off x="5070642" y="5368516"/>
            <a:ext cx="8712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74</a:t>
            </a:fld>
            <a:endParaRPr kumimoji="1" lang="ja-JP" altLang="en-US"/>
          </a:p>
        </p:txBody>
      </p:sp>
    </p:spTree>
    <p:extLst>
      <p:ext uri="{BB962C8B-B14F-4D97-AF65-F5344CB8AC3E}">
        <p14:creationId xmlns:p14="http://schemas.microsoft.com/office/powerpoint/2010/main" val="792805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の達成や社会課題の解決に向け、行動すべきステークホルダー</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〇「政府・行政」、「企業」、「個人」の割合が高い。</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112295" y="2209342"/>
            <a:ext cx="979370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Q.</a:t>
            </a: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SDGs</a:t>
            </a: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の達成」や国内外の「社会的課題」の解決に向けて、誰が行動すべきだと思いますか。あてはまるものをすべて選択してください</a:t>
            </a: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endPar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defRPr/>
            </a:pPr>
            <a:r>
              <a:rPr kumimoji="1" lang="ja-JP" altLang="en-US"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結果概要　３．関西</a:t>
            </a:r>
            <a:r>
              <a:rPr kumimoji="1" lang="en-US" altLang="ja-JP"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フォーラムでの調査</a:t>
            </a:r>
          </a:p>
        </p:txBody>
      </p:sp>
      <p:graphicFrame>
        <p:nvGraphicFramePr>
          <p:cNvPr id="6" name="グラフ 5"/>
          <p:cNvGraphicFramePr>
            <a:graphicFrameLocks/>
          </p:cNvGraphicFramePr>
          <p:nvPr>
            <p:extLst/>
          </p:nvPr>
        </p:nvGraphicFramePr>
        <p:xfrm>
          <a:off x="626400" y="2808000"/>
          <a:ext cx="8424000" cy="369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7894572" y="5987223"/>
            <a:ext cx="970601" cy="338554"/>
          </a:xfrm>
          <a:prstGeom prst="rect">
            <a:avLst/>
          </a:prstGeom>
          <a:noFill/>
          <a:ln>
            <a:solidFill>
              <a:schemeClr val="tx1"/>
            </a:solidFill>
          </a:ln>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n=229</a:t>
            </a:r>
            <a:endParaRPr kumimoji="1" lang="ja-JP" altLang="en-US" sz="1600" dirty="0">
              <a:latin typeface="Meiryo UI" panose="020B0604030504040204" pitchFamily="50" charset="-128"/>
              <a:ea typeface="Meiryo UI" panose="020B0604030504040204" pitchFamily="50" charset="-128"/>
            </a:endParaRPr>
          </a:p>
        </p:txBody>
      </p:sp>
      <p:sp>
        <p:nvSpPr>
          <p:cNvPr id="10" name="楕円 9"/>
          <p:cNvSpPr/>
          <p:nvPr/>
        </p:nvSpPr>
        <p:spPr>
          <a:xfrm>
            <a:off x="1723702" y="3719711"/>
            <a:ext cx="1281123"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293626" y="4350760"/>
            <a:ext cx="723160"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2293626" y="4009498"/>
            <a:ext cx="723160"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75</a:t>
            </a:fld>
            <a:endParaRPr kumimoji="1" lang="ja-JP" altLang="en-US"/>
          </a:p>
        </p:txBody>
      </p:sp>
    </p:spTree>
    <p:extLst>
      <p:ext uri="{BB962C8B-B14F-4D97-AF65-F5344CB8AC3E}">
        <p14:creationId xmlns:p14="http://schemas.microsoft.com/office/powerpoint/2010/main" val="26158931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◆日常生活で実践していること</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5600" lvl="0" indent="-355600">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〇「選挙に行く」、「リサイクルする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dirty="0">
                <a:latin typeface="Meiryo UI" panose="020B0604030504040204" pitchFamily="50" charset="-128"/>
                <a:ea typeface="Meiryo UI" panose="020B0604030504040204" pitchFamily="50" charset="-128"/>
              </a:rPr>
              <a:t>通勤・通学の際、自転車、</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徒歩または公共</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機関を利用する」</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をよく実践している人が多い。</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defRPr/>
            </a:pPr>
            <a:r>
              <a:rPr kumimoji="1" lang="ja-JP" altLang="en-US"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結果概要　３．関西</a:t>
            </a:r>
            <a:r>
              <a:rPr kumimoji="1" lang="en-US" altLang="ja-JP"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フォーラムでの調査</a:t>
            </a:r>
          </a:p>
        </p:txBody>
      </p:sp>
      <p:graphicFrame>
        <p:nvGraphicFramePr>
          <p:cNvPr id="13" name="グラフ 12"/>
          <p:cNvGraphicFramePr>
            <a:graphicFrameLocks/>
          </p:cNvGraphicFramePr>
          <p:nvPr>
            <p:extLst>
              <p:ext uri="{D42A27DB-BD31-4B8C-83A1-F6EECF244321}">
                <p14:modId xmlns:p14="http://schemas.microsoft.com/office/powerpoint/2010/main" val="3885922057"/>
              </p:ext>
            </p:extLst>
          </p:nvPr>
        </p:nvGraphicFramePr>
        <p:xfrm>
          <a:off x="141323" y="1649735"/>
          <a:ext cx="9609221" cy="5909939"/>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8547714" y="1734538"/>
            <a:ext cx="970601" cy="338554"/>
          </a:xfrm>
          <a:prstGeom prst="rect">
            <a:avLst/>
          </a:prstGeom>
          <a:noFill/>
          <a:ln>
            <a:solidFill>
              <a:schemeClr val="tx1"/>
            </a:solidFill>
          </a:ln>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n=229</a:t>
            </a:r>
            <a:endParaRPr kumimoji="1" lang="ja-JP" altLang="en-US" sz="1600" dirty="0">
              <a:latin typeface="Meiryo UI" panose="020B0604030504040204" pitchFamily="50" charset="-128"/>
              <a:ea typeface="Meiryo UI" panose="020B0604030504040204" pitchFamily="50" charset="-128"/>
            </a:endParaRPr>
          </a:p>
        </p:txBody>
      </p:sp>
      <p:sp>
        <p:nvSpPr>
          <p:cNvPr id="8" name="楕円 7"/>
          <p:cNvSpPr/>
          <p:nvPr/>
        </p:nvSpPr>
        <p:spPr>
          <a:xfrm>
            <a:off x="2592000" y="2556000"/>
            <a:ext cx="972000"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094673" y="4064152"/>
            <a:ext cx="2496547"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04818" y="6449274"/>
            <a:ext cx="3322904"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76</a:t>
            </a:fld>
            <a:endParaRPr kumimoji="1" lang="ja-JP" altLang="en-US"/>
          </a:p>
        </p:txBody>
      </p:sp>
      <p:cxnSp>
        <p:nvCxnSpPr>
          <p:cNvPr id="17" name="直線コネクタ 16"/>
          <p:cNvCxnSpPr/>
          <p:nvPr/>
        </p:nvCxnSpPr>
        <p:spPr>
          <a:xfrm>
            <a:off x="8846649" y="2073092"/>
            <a:ext cx="0" cy="5400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3818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790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78</a:t>
            </a:fld>
            <a:endParaRPr kumimoji="1" lang="ja-JP" altLang="en-US"/>
          </a:p>
        </p:txBody>
      </p:sp>
      <p:sp>
        <p:nvSpPr>
          <p:cNvPr id="3" name="正方形/長方形 2"/>
          <p:cNvSpPr/>
          <p:nvPr/>
        </p:nvSpPr>
        <p:spPr>
          <a:xfrm>
            <a:off x="96253" y="2725955"/>
            <a:ext cx="9761621"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４．（参考）関西</a:t>
            </a:r>
            <a:r>
              <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プラットフォームによる調査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テキスト ボックス 3"/>
          <p:cNvSpPr txBox="1"/>
          <p:nvPr/>
        </p:nvSpPr>
        <p:spPr>
          <a:xfrm>
            <a:off x="2962945" y="4245203"/>
            <a:ext cx="4033168"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な事項（抜粋）</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①既に実践しているゴール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②今後取り組むべきゴール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2728694" y="5574411"/>
            <a:ext cx="4496737" cy="656590"/>
          </a:xfrm>
          <a:prstGeom prst="rect">
            <a:avLst/>
          </a:prstGeom>
        </p:spPr>
        <p:txBody>
          <a:bodyPr wrap="square">
            <a:spAutoFit/>
          </a:bodyPr>
          <a:lstStyle/>
          <a:p>
            <a:pPr>
              <a:lnSpc>
                <a:spcPts val="2200"/>
              </a:lnSpc>
            </a:pP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　〇対      象：</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198</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社</a:t>
            </a:r>
            <a:endParaRPr kumimoji="1" lang="en-US" altLang="ja-JP"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　〇実施期間：</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2</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26</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日</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~3</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22</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190794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33180" y="700316"/>
            <a:ext cx="9736462" cy="1178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r>
              <a:rPr kumimoji="1" lang="ja-JP" altLang="en-US" sz="1600" b="1"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男女別）</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〇男性：</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「ゴール３（健康）」、「ゴール</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（持続可能都市）」、「ゴール１（貧困）」、「ゴール４（教育）」、「ゴール８（経済成長・雇用）」</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〇女性：</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「ゴール３（健康）」、「ゴール</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（持続可能都市）」、「ゴール１（貧困）」、「ゴール４（教育）」、「ゴール８（経済成長・雇用）」</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3" name="グラフ 12"/>
          <p:cNvGraphicFramePr>
            <a:graphicFrameLocks noGrp="1"/>
          </p:cNvGraphicFramePr>
          <p:nvPr>
            <p:extLst>
              <p:ext uri="{D42A27DB-BD31-4B8C-83A1-F6EECF244321}">
                <p14:modId xmlns:p14="http://schemas.microsoft.com/office/powerpoint/2010/main" val="429965928"/>
              </p:ext>
            </p:extLst>
          </p:nvPr>
        </p:nvGraphicFramePr>
        <p:xfrm>
          <a:off x="128336" y="2149038"/>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noGrp="1"/>
          </p:cNvGraphicFramePr>
          <p:nvPr>
            <p:extLst>
              <p:ext uri="{D42A27DB-BD31-4B8C-83A1-F6EECF244321}">
                <p14:modId xmlns:p14="http://schemas.microsoft.com/office/powerpoint/2010/main" val="4037463152"/>
              </p:ext>
            </p:extLst>
          </p:nvPr>
        </p:nvGraphicFramePr>
        <p:xfrm>
          <a:off x="4861090" y="2149037"/>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112294" y="1863237"/>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2" name="角丸四角形 11"/>
          <p:cNvSpPr/>
          <p:nvPr/>
        </p:nvSpPr>
        <p:spPr>
          <a:xfrm>
            <a:off x="288010" y="3503865"/>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28335" y="5405844"/>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95148" y="3006776"/>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95148" y="3744766"/>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288009" y="471822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019752" y="351482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860077" y="541680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026890" y="301773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026890" y="375572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019751" y="4729185"/>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a:t>
            </a:fld>
            <a:endParaRPr kumimoji="1" lang="ja-JP" altLang="en-US"/>
          </a:p>
        </p:txBody>
      </p:sp>
      <p:sp>
        <p:nvSpPr>
          <p:cNvPr id="25" name="テキスト ボックス 24"/>
          <p:cNvSpPr txBox="1"/>
          <p:nvPr/>
        </p:nvSpPr>
        <p:spPr>
          <a:xfrm>
            <a:off x="8470433" y="6810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n=525</a:t>
            </a:r>
            <a:endParaRPr kumimoji="1" lang="ja-JP" altLang="en-US"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615549" y="6762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n=475</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95182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1401998446"/>
              </p:ext>
            </p:extLst>
          </p:nvPr>
        </p:nvGraphicFramePr>
        <p:xfrm>
          <a:off x="305366" y="2197767"/>
          <a:ext cx="9416149" cy="5410033"/>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◆自社で既に取り組んでいる</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200" dirty="0" smtClean="0">
                <a:latin typeface="Meiryo UI" panose="020B0604030504040204" pitchFamily="50" charset="-128"/>
                <a:ea typeface="Meiryo UI" panose="020B0604030504040204" pitchFamily="50" charset="-128"/>
              </a:rPr>
              <a:t>　〇調査</a:t>
            </a:r>
            <a:r>
              <a:rPr kumimoji="1" lang="ja-JP" altLang="en-US" sz="1200" dirty="0">
                <a:latin typeface="Meiryo UI" panose="020B0604030504040204" pitchFamily="50" charset="-128"/>
                <a:ea typeface="Meiryo UI" panose="020B0604030504040204" pitchFamily="50" charset="-128"/>
              </a:rPr>
              <a:t>対象</a:t>
            </a:r>
            <a:r>
              <a:rPr kumimoji="1" lang="ja-JP" altLang="en-US" sz="1200" dirty="0" smtClean="0">
                <a:latin typeface="Meiryo UI" panose="020B0604030504040204" pitchFamily="50" charset="-128"/>
                <a:ea typeface="Meiryo UI" panose="020B0604030504040204" pitchFamily="50" charset="-128"/>
              </a:rPr>
              <a:t>全体</a:t>
            </a:r>
            <a:r>
              <a:rPr kumimoji="1" lang="en-US" altLang="ja-JP"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ゴール８（経済成長・雇用）</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「ゴール１３</a:t>
            </a:r>
            <a:r>
              <a:rPr kumimoji="1" lang="ja-JP" altLang="en-US" sz="1200" dirty="0" smtClean="0">
                <a:latin typeface="Meiryo UI" panose="020B0604030504040204" pitchFamily="50" charset="-128"/>
                <a:ea typeface="Meiryo UI" panose="020B0604030504040204" pitchFamily="50" charset="-128"/>
              </a:rPr>
              <a:t>（気候</a:t>
            </a:r>
            <a:r>
              <a:rPr kumimoji="1" lang="ja-JP" altLang="en-US" sz="1200" dirty="0">
                <a:latin typeface="Meiryo UI" panose="020B0604030504040204" pitchFamily="50" charset="-128"/>
                <a:ea typeface="Meiryo UI" panose="020B0604030504040204" pitchFamily="50" charset="-128"/>
              </a:rPr>
              <a:t>変動</a:t>
            </a: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（生産と消費））</a:t>
            </a:r>
            <a:endParaRPr kumimoji="1" lang="en-US" altLang="ja-JP" sz="1200" dirty="0" smtClean="0">
              <a:latin typeface="Meiryo UI" panose="020B0604030504040204" pitchFamily="50" charset="-128"/>
              <a:ea typeface="Meiryo UI" panose="020B0604030504040204" pitchFamily="50" charset="-128"/>
            </a:endParaRPr>
          </a:p>
          <a:p>
            <a:pPr marL="171450" indent="-171450"/>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〇大 阪 の 企 業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「ゴール８（経済成長・雇用）</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（生産と消費</a:t>
            </a: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（健康）」、「ゴール</a:t>
            </a:r>
            <a:r>
              <a:rPr kumimoji="1" lang="en-US" altLang="ja-JP" sz="1200" dirty="0" smtClean="0">
                <a:latin typeface="Meiryo UI" panose="020B0604030504040204" pitchFamily="50" charset="-128"/>
                <a:ea typeface="Meiryo UI" panose="020B0604030504040204" pitchFamily="50" charset="-128"/>
              </a:rPr>
              <a:t>13</a:t>
            </a:r>
            <a:r>
              <a:rPr kumimoji="1" lang="ja-JP" altLang="en-US" sz="1200" dirty="0" smtClean="0">
                <a:latin typeface="Meiryo UI" panose="020B0604030504040204" pitchFamily="50" charset="-128"/>
                <a:ea typeface="Meiryo UI" panose="020B0604030504040204" pitchFamily="50" charset="-128"/>
              </a:rPr>
              <a:t>（気候変動）、</a:t>
            </a:r>
            <a:endParaRPr kumimoji="1" lang="en-US" altLang="ja-JP" sz="1200" dirty="0" smtClean="0">
              <a:latin typeface="Meiryo UI" panose="020B0604030504040204" pitchFamily="50" charset="-128"/>
              <a:ea typeface="Meiryo UI" panose="020B0604030504040204" pitchFamily="50" charset="-128"/>
            </a:endParaRPr>
          </a:p>
          <a:p>
            <a:pPr marL="171450" indent="-171450"/>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rPr>
              <a:t>（パートナーシップ）」</a:t>
            </a:r>
            <a:endParaRPr kumimoji="1"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４．関西</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プラットフォームの調査</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テキスト ボックス 3"/>
          <p:cNvSpPr txBox="1"/>
          <p:nvPr/>
        </p:nvSpPr>
        <p:spPr>
          <a:xfrm>
            <a:off x="112295" y="1898767"/>
            <a:ext cx="8806550"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Q.</a:t>
            </a:r>
            <a:r>
              <a:rPr lang="ja-JP" altLang="ja-JP" sz="1400" dirty="0">
                <a:latin typeface="Meiryo UI" panose="020B0604030504040204" pitchFamily="50" charset="-128"/>
                <a:ea typeface="Meiryo UI" panose="020B0604030504040204" pitchFamily="50" charset="-128"/>
              </a:rPr>
              <a:t>下記の</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17</a:t>
            </a:r>
            <a:r>
              <a:rPr lang="ja-JP" altLang="ja-JP" sz="1400" dirty="0">
                <a:latin typeface="Meiryo UI" panose="020B0604030504040204" pitchFamily="50" charset="-128"/>
                <a:ea typeface="Meiryo UI" panose="020B0604030504040204" pitchFamily="50" charset="-128"/>
              </a:rPr>
              <a:t>の開発目標</a:t>
            </a:r>
            <a:r>
              <a:rPr lang="ja-JP" altLang="ja-JP" sz="1400" dirty="0" smtClean="0">
                <a:latin typeface="Meiryo UI" panose="020B0604030504040204" pitchFamily="50" charset="-128"/>
                <a:ea typeface="Meiryo UI" panose="020B0604030504040204" pitchFamily="50" charset="-128"/>
              </a:rPr>
              <a:t>で取り組んでいる活動</a:t>
            </a:r>
            <a:r>
              <a:rPr lang="ja-JP" altLang="ja-JP" sz="1400" dirty="0">
                <a:latin typeface="Meiryo UI" panose="020B0604030504040204" pitchFamily="50" charset="-128"/>
                <a:ea typeface="Meiryo UI" panose="020B0604030504040204" pitchFamily="50" charset="-128"/>
              </a:rPr>
              <a:t>はございますか。</a:t>
            </a:r>
            <a:endParaRPr kumimoji="1" lang="ja-JP" altLang="en-US" sz="1400"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79</a:t>
            </a:fld>
            <a:endParaRPr kumimoji="1" lang="ja-JP" altLang="en-US"/>
          </a:p>
        </p:txBody>
      </p:sp>
      <p:sp>
        <p:nvSpPr>
          <p:cNvPr id="19" name="テキスト ボックス 18"/>
          <p:cNvSpPr txBox="1"/>
          <p:nvPr/>
        </p:nvSpPr>
        <p:spPr>
          <a:xfrm>
            <a:off x="8446872" y="2458460"/>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n=198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04745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p:cNvGraphicFramePr>
          <p:nvPr>
            <p:extLst>
              <p:ext uri="{D42A27DB-BD31-4B8C-83A1-F6EECF244321}">
                <p14:modId xmlns:p14="http://schemas.microsoft.com/office/powerpoint/2010/main" val="2961026824"/>
              </p:ext>
            </p:extLst>
          </p:nvPr>
        </p:nvGraphicFramePr>
        <p:xfrm>
          <a:off x="244925" y="2101221"/>
          <a:ext cx="9416149" cy="5458454"/>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◆自社で今後取り組みたいと考える</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200" dirty="0" smtClean="0">
                <a:latin typeface="Meiryo UI" panose="020B0604030504040204" pitchFamily="50" charset="-128"/>
                <a:ea typeface="Meiryo UI" panose="020B0604030504040204" pitchFamily="50" charset="-128"/>
              </a:rPr>
              <a:t>　〇調査対象全体： 「ゴール８（経済成長・雇用）」、 「ゴール</a:t>
            </a:r>
            <a:r>
              <a:rPr kumimoji="1" lang="ja-JP" altLang="en-US" sz="1200" dirty="0">
                <a:latin typeface="Meiryo UI" panose="020B0604030504040204" pitchFamily="50" charset="-128"/>
                <a:ea typeface="Meiryo UI" panose="020B0604030504040204" pitchFamily="50" charset="-128"/>
              </a:rPr>
              <a:t>９</a:t>
            </a:r>
            <a:r>
              <a:rPr kumimoji="1" lang="ja-JP" altLang="en-US" sz="1200" dirty="0" smtClean="0">
                <a:latin typeface="Meiryo UI" panose="020B0604030504040204" pitchFamily="50" charset="-128"/>
                <a:ea typeface="Meiryo UI" panose="020B0604030504040204" pitchFamily="50" charset="-128"/>
              </a:rPr>
              <a:t>（インフラ・産業化・イノベーション）」、「ゴール</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（生産と消費））</a:t>
            </a:r>
            <a:endParaRPr kumimoji="1" lang="en-US" altLang="ja-JP" sz="1200" dirty="0" smtClean="0">
              <a:latin typeface="Meiryo UI" panose="020B0604030504040204" pitchFamily="50" charset="-128"/>
              <a:ea typeface="Meiryo UI" panose="020B0604030504040204" pitchFamily="50" charset="-128"/>
            </a:endParaRPr>
          </a:p>
          <a:p>
            <a:pPr marL="171450" indent="-171450"/>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〇大 阪 の 企 業：「ゴール７（エネルギー）</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１（持続可能都市）」、「ゴール８（経済成長・雇用）」</a:t>
            </a:r>
            <a:endParaRPr kumimoji="1"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４．関西</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プラットフォームの調査</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2" name="テキスト ボックス 11"/>
          <p:cNvSpPr txBox="1"/>
          <p:nvPr/>
        </p:nvSpPr>
        <p:spPr>
          <a:xfrm>
            <a:off x="112295" y="1850641"/>
            <a:ext cx="8806550"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Q.</a:t>
            </a:r>
            <a:r>
              <a:rPr kumimoji="1" lang="ja-JP" altLang="en-US" sz="1400" dirty="0">
                <a:latin typeface="Meiryo UI" panose="020B0604030504040204" pitchFamily="50" charset="-128"/>
                <a:ea typeface="Meiryo UI" panose="020B0604030504040204" pitchFamily="50" charset="-128"/>
              </a:rPr>
              <a:t>下記の</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の</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の開発目標</a:t>
            </a:r>
            <a:r>
              <a:rPr kumimoji="1" lang="ja-JP" altLang="en-US" sz="1400" dirty="0" smtClean="0">
                <a:latin typeface="Meiryo UI" panose="020B0604030504040204" pitchFamily="50" charset="-128"/>
                <a:ea typeface="Meiryo UI" panose="020B0604030504040204" pitchFamily="50" charset="-128"/>
              </a:rPr>
              <a:t>で今後</a:t>
            </a:r>
            <a:r>
              <a:rPr kumimoji="1" lang="ja-JP" altLang="en-US" sz="1400" dirty="0">
                <a:latin typeface="Meiryo UI" panose="020B0604030504040204" pitchFamily="50" charset="-128"/>
                <a:ea typeface="Meiryo UI" panose="020B0604030504040204" pitchFamily="50" charset="-128"/>
              </a:rPr>
              <a:t>取り組むべき（更に取り組むべき</a:t>
            </a:r>
            <a:r>
              <a:rPr kumimoji="1" lang="ja-JP" altLang="en-US" sz="1400" dirty="0" smtClean="0">
                <a:latin typeface="Meiryo UI" panose="020B0604030504040204" pitchFamily="50" charset="-128"/>
                <a:ea typeface="Meiryo UI" panose="020B0604030504040204" pitchFamily="50" charset="-128"/>
              </a:rPr>
              <a:t>）活動</a:t>
            </a:r>
            <a:r>
              <a:rPr kumimoji="1" lang="ja-JP" altLang="en-US" sz="1400" dirty="0">
                <a:latin typeface="Meiryo UI" panose="020B0604030504040204" pitchFamily="50" charset="-128"/>
                <a:ea typeface="Meiryo UI" panose="020B0604030504040204" pitchFamily="50" charset="-128"/>
              </a:rPr>
              <a:t>はございますか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80</a:t>
            </a:fld>
            <a:endParaRPr kumimoji="1" lang="ja-JP" altLang="en-US"/>
          </a:p>
        </p:txBody>
      </p:sp>
      <p:sp>
        <p:nvSpPr>
          <p:cNvPr id="14" name="テキスト ボックス 13"/>
          <p:cNvSpPr txBox="1"/>
          <p:nvPr/>
        </p:nvSpPr>
        <p:spPr>
          <a:xfrm>
            <a:off x="8446872" y="2458460"/>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n=198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0708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12295" y="766413"/>
            <a:ext cx="9609221" cy="11491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◆大阪</a:t>
            </a:r>
            <a:r>
              <a:rPr kumimoji="1" lang="ja-JP" altLang="en-US" sz="1600" b="1" dirty="0">
                <a:latin typeface="Meiryo UI" panose="020B0604030504040204" pitchFamily="50" charset="-128"/>
                <a:ea typeface="Meiryo UI" panose="020B0604030504040204" pitchFamily="50" charset="-128"/>
              </a:rPr>
              <a:t>で</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社会を実現するために重要と考えるゴール（年齢別）</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18</a:t>
            </a:r>
            <a:r>
              <a:rPr kumimoji="1" lang="ja-JP" altLang="en-US" sz="1600" dirty="0" smtClean="0">
                <a:latin typeface="Meiryo UI" panose="020B0604030504040204" pitchFamily="50" charset="-128"/>
                <a:ea typeface="Meiryo UI" panose="020B0604030504040204" pitchFamily="50" charset="-128"/>
              </a:rPr>
              <a:t>歳</a:t>
            </a:r>
            <a:r>
              <a:rPr kumimoji="1" lang="en-US" altLang="ja-JP" sz="1600" dirty="0" smtClean="0">
                <a:latin typeface="Meiryo UI" panose="020B0604030504040204" pitchFamily="50" charset="-128"/>
                <a:ea typeface="Meiryo UI" panose="020B0604030504040204" pitchFamily="50" charset="-128"/>
              </a:rPr>
              <a:t>~29</a:t>
            </a:r>
            <a:r>
              <a:rPr kumimoji="1" lang="ja-JP" altLang="en-US" sz="1600" dirty="0" smtClean="0">
                <a:latin typeface="Meiryo UI" panose="020B0604030504040204" pitchFamily="50" charset="-128"/>
                <a:ea typeface="Meiryo UI" panose="020B0604030504040204" pitchFamily="50" charset="-128"/>
              </a:rPr>
              <a:t>歳</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「ゴール３（健康）」、 「ゴール４（教育）」、「ゴール８（経済成長・雇用）」、「ゴール</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（持続可能都市）」、「ゴール１（貧困）」</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代</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ゴール４（教育）」</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「ゴール３（健康）</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ゴール８（経済成長・雇用）</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「ゴール１（貧困）」</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7" name="グラフ 6"/>
          <p:cNvGraphicFramePr>
            <a:graphicFrameLocks noGrp="1"/>
          </p:cNvGraphicFramePr>
          <p:nvPr>
            <p:extLst>
              <p:ext uri="{D42A27DB-BD31-4B8C-83A1-F6EECF244321}">
                <p14:modId xmlns:p14="http://schemas.microsoft.com/office/powerpoint/2010/main" val="2888546663"/>
              </p:ext>
            </p:extLst>
          </p:nvPr>
        </p:nvGraphicFramePr>
        <p:xfrm>
          <a:off x="128337" y="2123355"/>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noGrp="1"/>
          </p:cNvGraphicFramePr>
          <p:nvPr>
            <p:extLst>
              <p:ext uri="{D42A27DB-BD31-4B8C-83A1-F6EECF244321}">
                <p14:modId xmlns:p14="http://schemas.microsoft.com/office/powerpoint/2010/main" val="2527167063"/>
              </p:ext>
            </p:extLst>
          </p:nvPr>
        </p:nvGraphicFramePr>
        <p:xfrm>
          <a:off x="4861092" y="2123355"/>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角丸四角形 13"/>
          <p:cNvSpPr/>
          <p:nvPr/>
        </p:nvSpPr>
        <p:spPr>
          <a:xfrm>
            <a:off x="320094" y="346779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20094" y="370900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320093" y="467323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12293" y="537496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20093" y="3002690"/>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048231" y="346554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048231" y="3706756"/>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048230" y="4670982"/>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840430" y="5372717"/>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048230" y="300043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8</a:t>
            </a:fld>
            <a:endParaRPr kumimoji="1" lang="ja-JP" altLang="en-US"/>
          </a:p>
        </p:txBody>
      </p:sp>
      <p:sp>
        <p:nvSpPr>
          <p:cNvPr id="26" name="テキスト ボックス 25"/>
          <p:cNvSpPr txBox="1"/>
          <p:nvPr/>
        </p:nvSpPr>
        <p:spPr>
          <a:xfrm>
            <a:off x="8470433" y="6810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n=149</a:t>
            </a:r>
            <a:endParaRPr kumimoji="1" lang="ja-JP" altLang="en-US"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615549" y="6762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
        <p:nvSpPr>
          <p:cNvPr id="28" name="正方形/長方形 27"/>
          <p:cNvSpPr/>
          <p:nvPr/>
        </p:nvSpPr>
        <p:spPr>
          <a:xfrm>
            <a:off x="112294" y="1921297"/>
            <a:ext cx="9793705"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418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13868</TotalTime>
  <Words>3439</Words>
  <Application>Microsoft Office PowerPoint</Application>
  <PresentationFormat>ユーザー設定</PresentationFormat>
  <Paragraphs>557</Paragraphs>
  <Slides>81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81</vt:i4>
      </vt:variant>
    </vt:vector>
  </HeadingPairs>
  <TitlesOfParts>
    <vt:vector size="92" baseType="lpstr">
      <vt:lpstr>Meiryo UI</vt:lpstr>
      <vt:lpstr>游ゴシック</vt:lpstr>
      <vt:lpstr>游ゴシック Light</vt:lpstr>
      <vt:lpstr>Arial</vt:lpstr>
      <vt:lpstr>Calibri</vt:lpstr>
      <vt:lpstr>Calibri Light</vt:lpstr>
      <vt:lpstr>Microsoft Himalaya</vt:lpstr>
      <vt:lpstr>Times New Roman</vt:lpstr>
      <vt:lpstr>1_デザインの設定</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1412</cp:revision>
  <cp:lastPrinted>2019-12-03T08:45:04Z</cp:lastPrinted>
  <dcterms:created xsi:type="dcterms:W3CDTF">2019-02-01T00:27:44Z</dcterms:created>
  <dcterms:modified xsi:type="dcterms:W3CDTF">2019-12-03T09:02:52Z</dcterms:modified>
</cp:coreProperties>
</file>