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24"/>
  </p:notesMasterIdLst>
  <p:handoutMasterIdLst>
    <p:handoutMasterId r:id="rId25"/>
  </p:handoutMasterIdLst>
  <p:sldIdLst>
    <p:sldId id="330" r:id="rId4"/>
    <p:sldId id="583" r:id="rId5"/>
    <p:sldId id="358" r:id="rId6"/>
    <p:sldId id="584" r:id="rId7"/>
    <p:sldId id="560" r:id="rId8"/>
    <p:sldId id="582" r:id="rId9"/>
    <p:sldId id="588" r:id="rId10"/>
    <p:sldId id="577" r:id="rId11"/>
    <p:sldId id="578" r:id="rId12"/>
    <p:sldId id="585" r:id="rId13"/>
    <p:sldId id="564" r:id="rId14"/>
    <p:sldId id="565" r:id="rId15"/>
    <p:sldId id="593" r:id="rId16"/>
    <p:sldId id="567" r:id="rId17"/>
    <p:sldId id="568" r:id="rId18"/>
    <p:sldId id="594" r:id="rId19"/>
    <p:sldId id="592" r:id="rId20"/>
    <p:sldId id="595" r:id="rId21"/>
    <p:sldId id="596" r:id="rId22"/>
    <p:sldId id="591"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0" autoAdjust="0"/>
    <p:restoredTop sz="94434" autoAdjust="0"/>
  </p:normalViewPr>
  <p:slideViewPr>
    <p:cSldViewPr snapToGrid="0" showGuides="1">
      <p:cViewPr varScale="1">
        <p:scale>
          <a:sx n="67" d="100"/>
          <a:sy n="67" d="100"/>
        </p:scale>
        <p:origin x="1410" y="60"/>
      </p:cViewPr>
      <p:guideLst>
        <p:guide orient="horz" pos="3952"/>
        <p:guide pos="3211"/>
      </p:guideLst>
    </p:cSldViewPr>
  </p:slid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2019/8/29</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2019/8/29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42" tIns="45721" rIns="91442" bIns="457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2019/8/29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2019/8/29</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2019/8/29</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47849" y="2388716"/>
            <a:ext cx="7541594" cy="2657138"/>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大阪がめざす</a:t>
            </a:r>
            <a:r>
              <a:rPr kumimoji="1" lang="en-US" altLang="ja-JP" sz="3600" b="1" dirty="0" smtClean="0">
                <a:latin typeface="Meiryo UI" panose="020B0604030504040204" pitchFamily="50" charset="-128"/>
                <a:ea typeface="Meiryo UI" panose="020B0604030504040204" pitchFamily="50" charset="-128"/>
              </a:rPr>
              <a:t>SDGs</a:t>
            </a:r>
            <a:r>
              <a:rPr kumimoji="1" lang="ja-JP" altLang="en-US" sz="3600" b="1" dirty="0" smtClean="0">
                <a:latin typeface="Meiryo UI" panose="020B0604030504040204" pitchFamily="50" charset="-128"/>
                <a:ea typeface="Meiryo UI" panose="020B0604030504040204" pitchFamily="50" charset="-128"/>
              </a:rPr>
              <a:t>先進都市の姿</a:t>
            </a:r>
            <a:endParaRPr kumimoji="1" lang="en-US" altLang="ja-JP" sz="3600" b="1" dirty="0" smtClean="0">
              <a:latin typeface="Meiryo UI" panose="020B0604030504040204" pitchFamily="50" charset="-128"/>
              <a:ea typeface="Meiryo UI" panose="020B0604030504040204" pitchFamily="50" charset="-128"/>
            </a:endParaRPr>
          </a:p>
          <a:p>
            <a:pPr algn="ctr">
              <a:lnSpc>
                <a:spcPts val="5000"/>
              </a:lnSpc>
            </a:pP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smtClean="0">
                <a:latin typeface="Meiryo UI" panose="020B0604030504040204" pitchFamily="50" charset="-128"/>
                <a:ea typeface="Meiryo UI" panose="020B0604030504040204" pitchFamily="50" charset="-128"/>
              </a:rPr>
              <a:t>中間整理案</a:t>
            </a:r>
            <a:r>
              <a:rPr kumimoji="1" lang="en-US" altLang="ja-JP" sz="3600" b="1" dirty="0" smtClean="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a:p>
            <a:pPr algn="ctr">
              <a:lnSpc>
                <a:spcPts val="5000"/>
              </a:lnSpc>
            </a:pPr>
            <a:endParaRPr kumimoji="1" lang="en-US" altLang="ja-JP" sz="2400" dirty="0" smtClean="0">
              <a:latin typeface="Meiryo UI" panose="020B0604030504040204" pitchFamily="50" charset="-128"/>
              <a:ea typeface="Meiryo UI" panose="020B0604030504040204" pitchFamily="50" charset="-128"/>
            </a:endParaRPr>
          </a:p>
          <a:p>
            <a:pPr algn="ctr">
              <a:lnSpc>
                <a:spcPts val="5000"/>
              </a:lnSpc>
            </a:pPr>
            <a:r>
              <a:rPr kumimoji="1" lang="ja-JP" altLang="en-US" sz="2400" dirty="0" smtClean="0">
                <a:latin typeface="Meiryo UI" panose="020B0604030504040204" pitchFamily="50" charset="-128"/>
                <a:ea typeface="Meiryo UI" panose="020B0604030504040204" pitchFamily="50" charset="-128"/>
              </a:rPr>
              <a:t>令和</a:t>
            </a:r>
            <a:r>
              <a:rPr kumimoji="1" lang="ja-JP" altLang="en-US" sz="2400" dirty="0">
                <a:latin typeface="Meiryo UI" panose="020B0604030504040204" pitchFamily="50" charset="-128"/>
                <a:ea typeface="Meiryo UI" panose="020B0604030504040204" pitchFamily="50" charset="-128"/>
              </a:rPr>
              <a:t>元年</a:t>
            </a:r>
            <a:r>
              <a:rPr kumimoji="1" lang="en-US" altLang="ja-JP" sz="2400" dirty="0">
                <a:latin typeface="Meiryo UI" panose="020B0604030504040204" pitchFamily="50" charset="-128"/>
                <a:ea typeface="Meiryo UI" panose="020B0604030504040204" pitchFamily="50" charset="-128"/>
              </a:rPr>
              <a:t>8</a:t>
            </a:r>
            <a:r>
              <a:rPr kumimoji="1" lang="ja-JP" altLang="en-US" sz="2400" smtClean="0">
                <a:latin typeface="Meiryo UI" panose="020B0604030504040204" pitchFamily="50" charset="-128"/>
                <a:ea typeface="Meiryo UI" panose="020B0604030504040204" pitchFamily="50" charset="-128"/>
              </a:rPr>
              <a:t>月</a:t>
            </a:r>
            <a:endParaRPr kumimoji="1" lang="en-US" altLang="ja-JP" sz="24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8215086" y="561798"/>
            <a:ext cx="1517638" cy="6757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smtClean="0">
                <a:latin typeface="Meiryo UI" panose="020B0604030504040204" pitchFamily="50" charset="-128"/>
                <a:ea typeface="Meiryo UI" panose="020B0604030504040204" pitchFamily="50" charset="-128"/>
              </a:rPr>
              <a:t>資料</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383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878248" y="1045310"/>
            <a:ext cx="2611739" cy="4291677"/>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4" name="正方形/長方形 3"/>
          <p:cNvSpPr/>
          <p:nvPr/>
        </p:nvSpPr>
        <p:spPr>
          <a:xfrm>
            <a:off x="0" y="8965"/>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「大阪がめざす</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先進都市の姿」の明確化に向けた取りまとめの全体像について</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10</a:t>
            </a:fld>
            <a:endParaRPr kumimoji="1" lang="ja-JP" altLang="en-US" dirty="0"/>
          </a:p>
        </p:txBody>
      </p:sp>
      <p:sp>
        <p:nvSpPr>
          <p:cNvPr id="17" name="正方形/長方形 16"/>
          <p:cNvSpPr/>
          <p:nvPr/>
        </p:nvSpPr>
        <p:spPr>
          <a:xfrm>
            <a:off x="581756" y="3442904"/>
            <a:ext cx="2571121" cy="1598701"/>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8" name="角丸四角形 17"/>
          <p:cNvSpPr/>
          <p:nvPr/>
        </p:nvSpPr>
        <p:spPr>
          <a:xfrm>
            <a:off x="683928" y="3271592"/>
            <a:ext cx="2315928" cy="397403"/>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17</a:t>
            </a:r>
            <a:r>
              <a:rPr lang="ja-JP" altLang="en-US" sz="1600" b="1" dirty="0">
                <a:latin typeface="ＭＳ Ｐゴシック" panose="020B0600070205080204" pitchFamily="50" charset="-128"/>
                <a:ea typeface="ＭＳ Ｐゴシック" panose="020B0600070205080204" pitchFamily="50" charset="-128"/>
              </a:rPr>
              <a:t>ゴール</a:t>
            </a:r>
            <a:r>
              <a:rPr lang="ja-JP" altLang="en-US" sz="1600" b="1" dirty="0" smtClean="0">
                <a:latin typeface="ＭＳ Ｐゴシック" panose="020B0600070205080204" pitchFamily="50" charset="-128"/>
                <a:ea typeface="ＭＳ Ｐゴシック" panose="020B0600070205080204" pitchFamily="50" charset="-128"/>
              </a:rPr>
              <a:t>の到達点</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9" name="正方形/長方形 18"/>
          <p:cNvSpPr/>
          <p:nvPr/>
        </p:nvSpPr>
        <p:spPr>
          <a:xfrm>
            <a:off x="3781023" y="3445127"/>
            <a:ext cx="2566599" cy="1596478"/>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0" name="角丸四角形 19"/>
          <p:cNvSpPr/>
          <p:nvPr/>
        </p:nvSpPr>
        <p:spPr>
          <a:xfrm>
            <a:off x="3886688" y="3274834"/>
            <a:ext cx="2296525"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ja-JP" altLang="en-US" sz="1600" b="1" dirty="0" smtClean="0">
                <a:latin typeface="ＭＳ Ｐゴシック" panose="020B0600070205080204" pitchFamily="50" charset="-128"/>
                <a:ea typeface="ＭＳ Ｐゴシック" panose="020B0600070205080204" pitchFamily="50" charset="-128"/>
              </a:rPr>
              <a:t>府の政策との整合性</a:t>
            </a:r>
            <a:r>
              <a:rPr lang="ja-JP" altLang="en-US" sz="1600" b="1" dirty="0">
                <a:latin typeface="ＭＳ Ｐゴシック" panose="020B0600070205080204" pitchFamily="50" charset="-128"/>
                <a:ea typeface="ＭＳ Ｐゴシック" panose="020B0600070205080204" pitchFamily="50" charset="-128"/>
              </a:rPr>
              <a:t>　　</a:t>
            </a:r>
          </a:p>
        </p:txBody>
      </p:sp>
      <p:sp>
        <p:nvSpPr>
          <p:cNvPr id="21" name="テキスト ボックス 20"/>
          <p:cNvSpPr txBox="1"/>
          <p:nvPr/>
        </p:nvSpPr>
        <p:spPr>
          <a:xfrm>
            <a:off x="661811" y="3840307"/>
            <a:ext cx="2411009" cy="991041"/>
          </a:xfrm>
          <a:prstGeom prst="rect">
            <a:avLst/>
          </a:prstGeom>
          <a:noFill/>
        </p:spPr>
        <p:txBody>
          <a:bodyPr wrap="square" lIns="128016" tIns="64008" rIns="128016" bIns="64008"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「国際的な日本の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と「国内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から、それぞれの個別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指標を踏まえ、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ゴールの府の到達点を整理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80490" y="3858886"/>
            <a:ext cx="2263865" cy="991041"/>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大阪サミット、各部局の取組み、府政の中長期方針などとの整合性を考慮</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84206" y="1066136"/>
            <a:ext cx="6227805" cy="4291678"/>
          </a:xfrm>
          <a:prstGeom prst="rect">
            <a:avLst/>
          </a:prstGeom>
          <a:no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4" name="角丸四角形 23"/>
          <p:cNvSpPr/>
          <p:nvPr/>
        </p:nvSpPr>
        <p:spPr>
          <a:xfrm>
            <a:off x="1237588" y="885919"/>
            <a:ext cx="4225953" cy="453151"/>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pPr algn="ctr"/>
            <a:r>
              <a:rPr lang="ja-JP" altLang="en-US" sz="1600" b="1" dirty="0">
                <a:latin typeface="ＭＳ Ｐゴシック" panose="020B0600070205080204" pitchFamily="50" charset="-128"/>
                <a:ea typeface="ＭＳ Ｐゴシック" panose="020B0600070205080204" pitchFamily="50" charset="-128"/>
              </a:rPr>
              <a:t>重点</a:t>
            </a:r>
            <a:r>
              <a:rPr lang="ja-JP" altLang="en-US" sz="1600" b="1" dirty="0" smtClean="0">
                <a:latin typeface="ＭＳ Ｐゴシック" panose="020B0600070205080204" pitchFamily="50" charset="-128"/>
                <a:ea typeface="ＭＳ Ｐゴシック" panose="020B0600070205080204" pitchFamily="50" charset="-128"/>
              </a:rPr>
              <a:t>ゴールや優先課題、時間軸の検討</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733330" y="1536901"/>
            <a:ext cx="5329556" cy="1461939"/>
          </a:xfrm>
          <a:prstGeom prst="rect">
            <a:avLst/>
          </a:prstGeom>
          <a:noFill/>
        </p:spPr>
        <p:txBody>
          <a:bodyPr wrap="square" lIns="0" tIns="0" rIns="0" bIns="0" rtlCol="0" anchor="ctr" anchorCtr="0">
            <a:spAutoFit/>
          </a:bodyPr>
          <a:lstStyle/>
          <a:p>
            <a:pPr marL="307975" indent="-285750">
              <a:lnSpc>
                <a:spcPts val="1700"/>
              </a:lnSpc>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ゴールの到達点」と「府の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との整合性」を踏まえ、府とし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重点的に取組むゴールや優先的に取組む課題を整理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優先課題の改善や、強みを伸ばすことにつながる施策、具体的な取組み分野、広域自治体としての役割などを検討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年まで」、「万博開催時」、「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年以降」という３つの時間軸の中で、どのような未来像を描いていくかを検討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6990395" y="888701"/>
            <a:ext cx="2315928" cy="628939"/>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r>
              <a:rPr lang="ja-JP" altLang="en-US" sz="1600" b="1" dirty="0">
                <a:latin typeface="ＭＳ Ｐゴシック" panose="020B0600070205080204" pitchFamily="50" charset="-128"/>
                <a:ea typeface="ＭＳ Ｐゴシック" panose="020B0600070205080204" pitchFamily="50" charset="-128"/>
              </a:rPr>
              <a:t>様々</a:t>
            </a:r>
            <a:r>
              <a:rPr lang="ja-JP" altLang="en-US" sz="1600" b="1" dirty="0" smtClean="0">
                <a:latin typeface="ＭＳ Ｐゴシック" panose="020B0600070205080204" pitchFamily="50" charset="-128"/>
                <a:ea typeface="ＭＳ Ｐゴシック" panose="020B0600070205080204" pitchFamily="50" charset="-128"/>
              </a:rPr>
              <a:t>なステークホルダーとの対話</a:t>
            </a:r>
            <a:r>
              <a:rPr lang="ja-JP" altLang="en-US" sz="1600" b="1" dirty="0">
                <a:latin typeface="ＭＳ Ｐゴシック" panose="020B0600070205080204" pitchFamily="50" charset="-128"/>
                <a:ea typeface="ＭＳ Ｐゴシック" panose="020B0600070205080204" pitchFamily="50" charset="-128"/>
              </a:rPr>
              <a:t>　</a:t>
            </a:r>
          </a:p>
        </p:txBody>
      </p:sp>
      <p:sp>
        <p:nvSpPr>
          <p:cNvPr id="30" name="テキスト ボックス 29"/>
          <p:cNvSpPr txBox="1"/>
          <p:nvPr/>
        </p:nvSpPr>
        <p:spPr>
          <a:xfrm>
            <a:off x="7189441" y="1674249"/>
            <a:ext cx="2044251" cy="1077218"/>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府民や企業、市町村など、様々なステークホルダーと対話を重ね、重点ゴールや優先課題の整理に、意見を反映させていく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330825" y="4192564"/>
            <a:ext cx="2116524" cy="900246"/>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・府の考え方との整合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を実現する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ために最重要なゴール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248496" y="3143843"/>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（実施手法）</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 name="テキスト ボックス 32"/>
          <p:cNvSpPr txBox="1"/>
          <p:nvPr/>
        </p:nvSpPr>
        <p:spPr>
          <a:xfrm>
            <a:off x="7402989" y="3421229"/>
            <a:ext cx="2136286" cy="430887"/>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・意見交換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・ワークショップ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7248496" y="3953381"/>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（内　容）</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テキスト ボックス 34"/>
          <p:cNvSpPr txBox="1"/>
          <p:nvPr/>
        </p:nvSpPr>
        <p:spPr>
          <a:xfrm>
            <a:off x="2131392" y="5776922"/>
            <a:ext cx="5940000" cy="612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36000" tIns="36000" rIns="36000" bIns="36000" rtlCol="0" anchor="ctr" anchorCtr="0">
            <a:spAutoFit/>
          </a:bodyPr>
          <a:lstStyle/>
          <a:p>
            <a:pPr algn="ctr">
              <a:spcBef>
                <a:spcPts val="3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rot="10800000">
            <a:off x="3284551" y="5481685"/>
            <a:ext cx="3708000" cy="17136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p>
        </p:txBody>
      </p:sp>
      <p:sp>
        <p:nvSpPr>
          <p:cNvPr id="3" name="正方形/長方形 2"/>
          <p:cNvSpPr/>
          <p:nvPr/>
        </p:nvSpPr>
        <p:spPr>
          <a:xfrm>
            <a:off x="7146577" y="3029330"/>
            <a:ext cx="2208576" cy="2120697"/>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 name="左右矢印 1"/>
          <p:cNvSpPr/>
          <p:nvPr/>
        </p:nvSpPr>
        <p:spPr>
          <a:xfrm>
            <a:off x="3162927" y="4048279"/>
            <a:ext cx="595689" cy="330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4"/>
          <p:cNvSpPr/>
          <p:nvPr/>
        </p:nvSpPr>
        <p:spPr>
          <a:xfrm>
            <a:off x="6311558" y="2389245"/>
            <a:ext cx="566690" cy="572624"/>
          </a:xfrm>
          <a:prstGeom prst="leftArrow">
            <a:avLst>
              <a:gd name="adj1" fmla="val 50000"/>
              <a:gd name="adj2" fmla="val 5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7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11</a:t>
            </a:fld>
            <a:endParaRPr kumimoji="1" lang="ja-JP" altLang="en-US" dirty="0"/>
          </a:p>
        </p:txBody>
      </p:sp>
      <p:graphicFrame>
        <p:nvGraphicFramePr>
          <p:cNvPr id="37" name="表 36"/>
          <p:cNvGraphicFramePr>
            <a:graphicFrameLocks noGrp="1"/>
          </p:cNvGraphicFramePr>
          <p:nvPr>
            <p:extLst>
              <p:ext uri="{D42A27DB-BD31-4B8C-83A1-F6EECF244321}">
                <p14:modId xmlns:p14="http://schemas.microsoft.com/office/powerpoint/2010/main" val="2599209955"/>
              </p:ext>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22371" y="754476"/>
            <a:ext cx="9121691" cy="1029513"/>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現時点における大阪の</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ゴールの個別評価を次のとおり整理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今後、府として、健康や福祉、農業、環境、エネルギー、人権、ジェンダーなど、</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ゴールに関わる取組みを進めていく中で、特に注力して取組む「重点ゴール」や「優先課題」の検討につなげていく。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618" y="124776"/>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ゴールの到達点」について（分析）</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12</a:t>
            </a:fld>
            <a:endParaRPr kumimoji="1" lang="ja-JP" altLang="en-US" dirty="0"/>
          </a:p>
        </p:txBody>
      </p:sp>
      <p:sp>
        <p:nvSpPr>
          <p:cNvPr id="7" name="テキスト ボックス 6"/>
          <p:cNvSpPr txBox="1"/>
          <p:nvPr/>
        </p:nvSpPr>
        <p:spPr>
          <a:xfrm>
            <a:off x="186809" y="717668"/>
            <a:ext cx="9710573"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 個別ゴールの評価に基づく、</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有識者の意見を踏まえた</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ゴールの分析</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19060371"/>
              </p:ext>
            </p:extLst>
          </p:nvPr>
        </p:nvGraphicFramePr>
        <p:xfrm>
          <a:off x="371739" y="1062373"/>
          <a:ext cx="9340712" cy="5511423"/>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729287">
                  <a:extLst>
                    <a:ext uri="{9D8B030D-6E8A-4147-A177-3AD203B41FA5}">
                      <a16:colId xmlns:a16="http://schemas.microsoft.com/office/drawing/2014/main" val="966511431"/>
                    </a:ext>
                  </a:extLst>
                </a:gridCol>
              </a:tblGrid>
              <a:tr h="7449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23285">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 </a:t>
                      </a:r>
                      <a:r>
                        <a:rPr kumimoji="1" lang="ja-JP" altLang="en-US" sz="12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200" b="0" dirty="0" smtClean="0">
                          <a:latin typeface="Meiryo UI" panose="020B0604030504040204" pitchFamily="50" charset="-128"/>
                          <a:ea typeface="Meiryo UI" panose="020B0604030504040204" pitchFamily="50" charset="-128"/>
                        </a:rPr>
                        <a:t>3 </a:t>
                      </a:r>
                      <a:r>
                        <a:rPr kumimoji="1" lang="ja-JP" altLang="en-US" sz="12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200" b="0" dirty="0" smtClean="0">
                          <a:latin typeface="Meiryo UI" panose="020B0604030504040204" pitchFamily="50" charset="-128"/>
                          <a:ea typeface="Meiryo UI" panose="020B0604030504040204" pitchFamily="50" charset="-128"/>
                        </a:rPr>
                        <a:t>HIV</a:t>
                      </a:r>
                      <a:r>
                        <a:rPr kumimoji="1" lang="ja-JP" altLang="en-US" sz="1200" b="0" dirty="0" smtClean="0">
                          <a:latin typeface="Meiryo UI" panose="020B0604030504040204" pitchFamily="50" charset="-128"/>
                          <a:ea typeface="Meiryo UI" panose="020B0604030504040204" pitchFamily="50" charset="-128"/>
                        </a:rPr>
                        <a:t>などの感染者数、「</a:t>
                      </a:r>
                      <a:r>
                        <a:rPr kumimoji="1" lang="en-US" altLang="ja-JP" sz="1200" b="0" dirty="0" smtClean="0">
                          <a:latin typeface="Meiryo UI" panose="020B0604030504040204" pitchFamily="50" charset="-128"/>
                          <a:ea typeface="Meiryo UI" panose="020B0604030504040204" pitchFamily="50" charset="-128"/>
                        </a:rPr>
                        <a:t>4 </a:t>
                      </a:r>
                      <a:r>
                        <a:rPr kumimoji="1" lang="ja-JP" altLang="en-US" sz="1200" b="0" dirty="0" smtClean="0">
                          <a:latin typeface="Meiryo UI" panose="020B0604030504040204" pitchFamily="50" charset="-128"/>
                          <a:ea typeface="Meiryo UI" panose="020B0604030504040204" pitchFamily="50" charset="-128"/>
                        </a:rPr>
                        <a:t>教育」では小中学生の平均正答率、「</a:t>
                      </a:r>
                      <a:r>
                        <a:rPr kumimoji="1" lang="en-US" altLang="ja-JP" sz="1200" b="0" dirty="0" smtClean="0">
                          <a:latin typeface="Meiryo UI" panose="020B0604030504040204" pitchFamily="50" charset="-128"/>
                          <a:ea typeface="Meiryo UI" panose="020B0604030504040204" pitchFamily="50" charset="-128"/>
                        </a:rPr>
                        <a:t>16</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平和」では人口当たりの刑法犯認知件数や児童虐待相談対応件数など、</a:t>
                      </a:r>
                      <a:r>
                        <a:rPr kumimoji="1" lang="ja-JP" altLang="en-US" sz="12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5873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11</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持続可能都市</a:t>
                      </a:r>
                      <a:r>
                        <a:rPr kumimoji="1" lang="ja-JP" altLang="en-US" sz="12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天然資源の保護に関わる「</a:t>
                      </a:r>
                      <a:r>
                        <a:rPr kumimoji="1" lang="en-US" altLang="ja-JP" sz="1200" b="0" dirty="0" smtClean="0">
                          <a:latin typeface="Meiryo UI" panose="020B0604030504040204" pitchFamily="50" charset="-128"/>
                          <a:ea typeface="Meiryo UI" panose="020B0604030504040204" pitchFamily="50" charset="-128"/>
                        </a:rPr>
                        <a:t>14 </a:t>
                      </a:r>
                      <a:r>
                        <a:rPr kumimoji="1" lang="ja-JP" altLang="en-US" sz="1200" b="0" dirty="0" smtClean="0">
                          <a:latin typeface="Meiryo UI" panose="020B0604030504040204" pitchFamily="50" charset="-128"/>
                          <a:ea typeface="Meiryo UI" panose="020B0604030504040204" pitchFamily="50" charset="-128"/>
                        </a:rPr>
                        <a:t>海洋資源」、「</a:t>
                      </a:r>
                      <a:r>
                        <a:rPr kumimoji="1" lang="en-US" altLang="ja-JP" sz="1200" b="0" dirty="0" smtClean="0">
                          <a:latin typeface="Meiryo UI" panose="020B0604030504040204" pitchFamily="50" charset="-128"/>
                          <a:ea typeface="Meiryo UI" panose="020B0604030504040204" pitchFamily="50" charset="-128"/>
                        </a:rPr>
                        <a:t>15 </a:t>
                      </a:r>
                      <a:r>
                        <a:rPr kumimoji="1" lang="ja-JP" altLang="en-US" sz="12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2</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飢餓」、「</a:t>
                      </a:r>
                      <a:r>
                        <a:rPr kumimoji="1" lang="en-US" altLang="ja-JP" sz="1200" b="0" baseline="0" dirty="0" smtClean="0">
                          <a:latin typeface="Meiryo UI" panose="020B0604030504040204" pitchFamily="50" charset="-128"/>
                          <a:ea typeface="Meiryo UI" panose="020B0604030504040204" pitchFamily="50" charset="-128"/>
                        </a:rPr>
                        <a:t>7 </a:t>
                      </a:r>
                      <a:r>
                        <a:rPr kumimoji="1" lang="ja-JP" altLang="en-US" sz="1200" b="0" baseline="0" dirty="0" smtClean="0">
                          <a:latin typeface="Meiryo UI" panose="020B0604030504040204" pitchFamily="50" charset="-128"/>
                          <a:ea typeface="Meiryo UI" panose="020B0604030504040204" pitchFamily="50" charset="-128"/>
                        </a:rPr>
                        <a:t>エネルギー」、「</a:t>
                      </a:r>
                      <a:r>
                        <a:rPr kumimoji="1" lang="en-US" altLang="ja-JP" sz="1200" b="0" baseline="0" dirty="0" smtClean="0">
                          <a:latin typeface="Meiryo UI" panose="020B0604030504040204" pitchFamily="50" charset="-128"/>
                          <a:ea typeface="Meiryo UI" panose="020B0604030504040204" pitchFamily="50" charset="-128"/>
                        </a:rPr>
                        <a:t>10 </a:t>
                      </a:r>
                      <a:r>
                        <a:rPr kumimoji="1" lang="ja-JP" altLang="en-US" sz="1200" b="0" baseline="0" dirty="0" smtClean="0">
                          <a:latin typeface="Meiryo UI" panose="020B0604030504040204" pitchFamily="50" charset="-128"/>
                          <a:ea typeface="Meiryo UI" panose="020B0604030504040204" pitchFamily="50" charset="-128"/>
                        </a:rPr>
                        <a:t>不平等」、「</a:t>
                      </a:r>
                      <a:r>
                        <a:rPr kumimoji="1" lang="en-US" altLang="ja-JP" sz="1200" b="0" baseline="0" dirty="0" smtClean="0">
                          <a:latin typeface="Meiryo UI" panose="020B0604030504040204" pitchFamily="50" charset="-128"/>
                          <a:ea typeface="Meiryo UI" panose="020B0604030504040204" pitchFamily="50" charset="-128"/>
                        </a:rPr>
                        <a:t>13 </a:t>
                      </a:r>
                      <a:r>
                        <a:rPr kumimoji="1" lang="ja-JP" altLang="en-US" sz="1200" b="0" baseline="0" dirty="0" smtClean="0">
                          <a:latin typeface="Meiryo UI" panose="020B0604030504040204" pitchFamily="50" charset="-128"/>
                          <a:ea typeface="Meiryo UI" panose="020B0604030504040204" pitchFamily="50" charset="-128"/>
                        </a:rPr>
                        <a:t>気候変動」、「</a:t>
                      </a:r>
                      <a:r>
                        <a:rPr kumimoji="1" lang="en-US" altLang="ja-JP" sz="1200" b="0" baseline="0" dirty="0" smtClean="0">
                          <a:latin typeface="Meiryo UI" panose="020B0604030504040204" pitchFamily="50" charset="-128"/>
                          <a:ea typeface="Meiryo UI" panose="020B0604030504040204" pitchFamily="50" charset="-128"/>
                        </a:rPr>
                        <a:t>17 </a:t>
                      </a:r>
                      <a:r>
                        <a:rPr kumimoji="1" lang="ja-JP" altLang="en-US" sz="12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200" b="0" baseline="0" dirty="0" smtClean="0">
                          <a:latin typeface="Meiryo UI" panose="020B0604030504040204" pitchFamily="50" charset="-128"/>
                          <a:ea typeface="Meiryo UI" panose="020B0604030504040204" pitchFamily="50" charset="-128"/>
                        </a:rPr>
                        <a:t>CO2</a:t>
                      </a:r>
                      <a:r>
                        <a:rPr kumimoji="1" lang="ja-JP" altLang="en-US" sz="12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2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15583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baseline="0" dirty="0" smtClean="0">
                          <a:latin typeface="Meiryo UI" panose="020B0604030504040204" pitchFamily="50" charset="-128"/>
                          <a:ea typeface="Meiryo UI" panose="020B0604030504040204" pitchFamily="50" charset="-128"/>
                        </a:rPr>
                        <a:t> ジェンダー</a:t>
                      </a:r>
                      <a:r>
                        <a:rPr kumimoji="1" lang="ja-JP" altLang="en-US" sz="12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200" b="0" dirty="0" smtClean="0">
                          <a:latin typeface="Meiryo UI" panose="020B0604030504040204" pitchFamily="50" charset="-128"/>
                          <a:ea typeface="Meiryo UI" panose="020B0604030504040204" pitchFamily="50" charset="-128"/>
                        </a:rPr>
                        <a:t>16 </a:t>
                      </a:r>
                      <a:r>
                        <a:rPr kumimoji="1" lang="ja-JP" altLang="en-US" sz="1200" b="0" dirty="0" smtClean="0">
                          <a:latin typeface="Meiryo UI" panose="020B0604030504040204" pitchFamily="50" charset="-128"/>
                          <a:ea typeface="Meiryo UI" panose="020B0604030504040204" pitchFamily="50" charset="-128"/>
                        </a:rPr>
                        <a:t>平和」に集約して取組む必要がある。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12" name="大かっこ 11"/>
          <p:cNvSpPr/>
          <p:nvPr/>
        </p:nvSpPr>
        <p:spPr>
          <a:xfrm>
            <a:off x="721508" y="3890627"/>
            <a:ext cx="2957510" cy="757237"/>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大かっこ 12"/>
          <p:cNvSpPr/>
          <p:nvPr/>
        </p:nvSpPr>
        <p:spPr>
          <a:xfrm>
            <a:off x="764374" y="2303145"/>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大かっこ 14"/>
          <p:cNvSpPr/>
          <p:nvPr/>
        </p:nvSpPr>
        <p:spPr>
          <a:xfrm>
            <a:off x="721508" y="1435348"/>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大かっこ 15"/>
          <p:cNvSpPr/>
          <p:nvPr/>
        </p:nvSpPr>
        <p:spPr>
          <a:xfrm>
            <a:off x="778666" y="5983855"/>
            <a:ext cx="2743194" cy="33507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5977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9048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ゴールの到達点</a:t>
            </a:r>
            <a:r>
              <a:rPr kumimoji="1" lang="ja-JP" altLang="en-US" b="1" dirty="0" smtClean="0">
                <a:latin typeface="Meiryo UI" panose="020B0604030504040204" pitchFamily="50" charset="-128"/>
                <a:ea typeface="Meiryo UI" panose="020B0604030504040204" pitchFamily="50" charset="-128"/>
              </a:rPr>
              <a:t>」について（</a:t>
            </a:r>
            <a:r>
              <a:rPr kumimoji="1" lang="ja-JP" altLang="en-US" b="1" dirty="0">
                <a:latin typeface="Meiryo UI" panose="020B0604030504040204" pitchFamily="50" charset="-128"/>
                <a:ea typeface="Meiryo UI" panose="020B0604030504040204" pitchFamily="50" charset="-128"/>
              </a:rPr>
              <a:t>一定</a:t>
            </a:r>
            <a:r>
              <a:rPr kumimoji="1" lang="ja-JP" altLang="en-US" b="1" dirty="0" smtClean="0">
                <a:latin typeface="Meiryo UI" panose="020B0604030504040204" pitchFamily="50" charset="-128"/>
                <a:ea typeface="Meiryo UI" panose="020B0604030504040204" pitchFamily="50" charset="-128"/>
              </a:rPr>
              <a:t>のまと</a:t>
            </a:r>
            <a:r>
              <a:rPr kumimoji="1" lang="ja-JP" altLang="en-US" b="1" dirty="0">
                <a:latin typeface="Meiryo UI" panose="020B0604030504040204" pitchFamily="50" charset="-128"/>
                <a:ea typeface="Meiryo UI" panose="020B0604030504040204" pitchFamily="50" charset="-128"/>
              </a:rPr>
              <a:t>め</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8" name="正方形/長方形 7"/>
          <p:cNvSpPr/>
          <p:nvPr/>
        </p:nvSpPr>
        <p:spPr>
          <a:xfrm>
            <a:off x="435066" y="1212845"/>
            <a:ext cx="8801101" cy="507161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9" name="テキスト ボックス 8"/>
          <p:cNvSpPr txBox="1"/>
          <p:nvPr/>
        </p:nvSpPr>
        <p:spPr>
          <a:xfrm>
            <a:off x="827273" y="1696294"/>
            <a:ext cx="8016689" cy="4104713"/>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13</a:t>
            </a:fld>
            <a:endParaRPr kumimoji="1" lang="ja-JP" altLang="en-US" dirty="0"/>
          </a:p>
        </p:txBody>
      </p:sp>
    </p:spTree>
    <p:extLst>
      <p:ext uri="{BB962C8B-B14F-4D97-AF65-F5344CB8AC3E}">
        <p14:creationId xmlns:p14="http://schemas.microsoft.com/office/powerpoint/2010/main" val="122378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今後の検討の方向性</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14</a:t>
            </a:fld>
            <a:endParaRPr kumimoji="1" lang="ja-JP" altLang="en-US" dirty="0"/>
          </a:p>
        </p:txBody>
      </p:sp>
      <p:sp>
        <p:nvSpPr>
          <p:cNvPr id="5" name="テキスト ボックス 4"/>
          <p:cNvSpPr txBox="1"/>
          <p:nvPr/>
        </p:nvSpPr>
        <p:spPr>
          <a:xfrm>
            <a:off x="166381" y="768629"/>
            <a:ext cx="9573238" cy="283154"/>
          </a:xfrm>
          <a:prstGeom prst="rect">
            <a:avLst/>
          </a:prstGeom>
          <a:noFill/>
        </p:spPr>
        <p:txBody>
          <a:bodyPr wrap="square" lIns="128016" tIns="64008" rIns="128016" bIns="64008" rtlCol="0">
            <a:spAutoFit/>
          </a:bodyPr>
          <a:lstStyle/>
          <a:p>
            <a:pPr marL="171450" indent="-171450">
              <a:lnSpc>
                <a:spcPts val="1200"/>
              </a:lnSpc>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対話</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を重ね、以下論点を整理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41960" y="1576957"/>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 重点ゴールと優先課題について</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正方形/長方形 10"/>
          <p:cNvSpPr/>
          <p:nvPr/>
        </p:nvSpPr>
        <p:spPr>
          <a:xfrm>
            <a:off x="541959" y="2850004"/>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② </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先進都市とはどのような都市なのか</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527672" y="4053119"/>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③ 具体的な取組み分野や手法</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5" name="正方形/長方形 14"/>
          <p:cNvSpPr/>
          <p:nvPr/>
        </p:nvSpPr>
        <p:spPr>
          <a:xfrm>
            <a:off x="527672" y="5192248"/>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④ 未来像</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めざす姿</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正方形/長方形 1"/>
          <p:cNvSpPr/>
          <p:nvPr/>
        </p:nvSpPr>
        <p:spPr>
          <a:xfrm>
            <a:off x="285750" y="1089206"/>
            <a:ext cx="9258300" cy="5354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27660" y="1203621"/>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（論　点）</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 name="角丸四角形 2"/>
          <p:cNvSpPr/>
          <p:nvPr/>
        </p:nvSpPr>
        <p:spPr>
          <a:xfrm>
            <a:off x="763896" y="1920141"/>
            <a:ext cx="8532000" cy="79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の視点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施策との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整合性、優先順位など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府民など他のステークホルダーから見た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わかりやすさの観点からゴールや課題の絞り込み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個々のゴールや課題の</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を意識した整理が必要ではないか。</a:t>
            </a:r>
          </a:p>
        </p:txBody>
      </p:sp>
      <p:sp>
        <p:nvSpPr>
          <p:cNvPr id="22" name="角丸四角形 21"/>
          <p:cNvSpPr/>
          <p:nvPr/>
        </p:nvSpPr>
        <p:spPr>
          <a:xfrm>
            <a:off x="763896" y="3192118"/>
            <a:ext cx="8532000" cy="61738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、重点ゴール以外のゴールも、当然に国内外からの評価を高める取組みを進めるべき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国際社会から見て先進都市として評価される取組みとは何か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を考えるべきではないか。</a:t>
            </a:r>
            <a:endPar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41980" y="4404922"/>
            <a:ext cx="8532000" cy="6022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を支援するなど、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広域自治体としての役割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を考える必要があるのではないか。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これまでの取組みの延長ではなく、</a:t>
            </a:r>
            <a:r>
              <a:rPr lang="en-US" altLang="ja-JP"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として取り組むからこそできる「大胆な変革」</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を意識すべきではないか</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763896" y="5560421"/>
            <a:ext cx="8532000" cy="5995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に実現・発信すること、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で整理が必要ではないか。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誰一人取り残さない、世界</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を変革するという</a:t>
            </a:r>
            <a:r>
              <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のコンセプトを踏まえ、</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野心的で大胆な未来像</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を描くべきではないか。</a:t>
            </a:r>
          </a:p>
        </p:txBody>
      </p:sp>
    </p:spTree>
    <p:extLst>
      <p:ext uri="{BB962C8B-B14F-4D97-AF65-F5344CB8AC3E}">
        <p14:creationId xmlns:p14="http://schemas.microsoft.com/office/powerpoint/2010/main" val="360033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7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スケジュール</a:t>
            </a:r>
            <a:endParaRPr kumimoji="1" lang="en-US" altLang="ja-JP" b="1"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304590" y="1157872"/>
            <a:ext cx="820359" cy="77329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中間</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整理</a:t>
            </a:r>
            <a:endParaRPr kumimoji="1" lang="ja-JP" altLang="en-US" sz="1600" b="1" dirty="0">
              <a:latin typeface="Meiryo UI" panose="020B0604030504040204" pitchFamily="50" charset="-128"/>
              <a:ea typeface="Meiryo UI" panose="020B0604030504040204" pitchFamily="50" charset="-128"/>
            </a:endParaRPr>
          </a:p>
        </p:txBody>
      </p:sp>
      <p:sp>
        <p:nvSpPr>
          <p:cNvPr id="33" name="角丸四角形 32"/>
          <p:cNvSpPr/>
          <p:nvPr/>
        </p:nvSpPr>
        <p:spPr>
          <a:xfrm>
            <a:off x="8814378" y="1137059"/>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明確化</a:t>
            </a:r>
            <a:endParaRPr lang="en-US" altLang="ja-JP" sz="1600" b="1"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1399910" y="1622618"/>
            <a:ext cx="3007584"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・庁内議論（施策予算化検討）</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他のステークホルダーとの議論</a:t>
            </a:r>
            <a:endParaRPr kumimoji="0" lang="en-US" altLang="ja-JP" sz="1400" dirty="0" smtClean="0">
              <a:latin typeface="Meiryo UI" panose="020B0604030504040204" pitchFamily="50" charset="-128"/>
              <a:ea typeface="Meiryo UI" panose="020B0604030504040204" pitchFamily="50" charset="-128"/>
            </a:endParaRPr>
          </a:p>
        </p:txBody>
      </p:sp>
      <p:sp>
        <p:nvSpPr>
          <p:cNvPr id="35" name="右矢印 34"/>
          <p:cNvSpPr/>
          <p:nvPr/>
        </p:nvSpPr>
        <p:spPr>
          <a:xfrm>
            <a:off x="5660671" y="1248665"/>
            <a:ext cx="3099509" cy="322512"/>
          </a:xfrm>
          <a:prstGeom prst="rightArrow">
            <a:avLst>
              <a:gd name="adj1" fmla="val 50000"/>
              <a:gd name="adj2" fmla="val 883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6" name="角丸四角形 35"/>
          <p:cNvSpPr/>
          <p:nvPr/>
        </p:nvSpPr>
        <p:spPr>
          <a:xfrm>
            <a:off x="4595481" y="1145752"/>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（案）</a:t>
            </a:r>
            <a:endParaRPr lang="en-US" altLang="ja-JP" sz="1600" b="1" dirty="0" smtClean="0">
              <a:latin typeface="Meiryo UI" panose="020B0604030504040204" pitchFamily="50" charset="-128"/>
              <a:ea typeface="Meiryo UI" panose="020B0604030504040204" pitchFamily="50" charset="-128"/>
            </a:endParaRPr>
          </a:p>
        </p:txBody>
      </p:sp>
      <p:sp>
        <p:nvSpPr>
          <p:cNvPr id="37" name="右矢印 36"/>
          <p:cNvSpPr/>
          <p:nvPr/>
        </p:nvSpPr>
        <p:spPr>
          <a:xfrm>
            <a:off x="1196943" y="1234023"/>
            <a:ext cx="3300202" cy="322512"/>
          </a:xfrm>
          <a:prstGeom prst="rightArrow">
            <a:avLst>
              <a:gd name="adj1" fmla="val 50000"/>
              <a:gd name="adj2" fmla="val 84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276647" y="1946365"/>
            <a:ext cx="1030470" cy="307777"/>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・到達点</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4407494" y="1958854"/>
            <a:ext cx="2047454"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・重点ゴール</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・具体的取組み</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8814378" y="1946365"/>
            <a:ext cx="1126957"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・未来像</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・時間軸</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5964574" y="1634083"/>
            <a:ext cx="2436476"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・庁内議論（指標、工程）</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他のステークホルダーとの議論</a:t>
            </a:r>
            <a:endParaRPr kumimoji="0" lang="en-US" altLang="ja-JP" sz="1400" dirty="0">
              <a:latin typeface="Meiryo UI" panose="020B0604030504040204" pitchFamily="50" charset="-128"/>
              <a:ea typeface="Meiryo UI" panose="020B0604030504040204" pitchFamily="50" charset="-128"/>
            </a:endParaRPr>
          </a:p>
        </p:txBody>
      </p:sp>
      <p:sp>
        <p:nvSpPr>
          <p:cNvPr id="42" name="大かっこ 41"/>
          <p:cNvSpPr/>
          <p:nvPr/>
        </p:nvSpPr>
        <p:spPr>
          <a:xfrm>
            <a:off x="5823370" y="1638511"/>
            <a:ext cx="2719746" cy="949679"/>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3" name="正方形/長方形 42"/>
          <p:cNvSpPr/>
          <p:nvPr/>
        </p:nvSpPr>
        <p:spPr>
          <a:xfrm>
            <a:off x="4634916" y="799940"/>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12</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8922791" y="798505"/>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3</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5" name="大かっこ 44"/>
          <p:cNvSpPr/>
          <p:nvPr/>
        </p:nvSpPr>
        <p:spPr>
          <a:xfrm>
            <a:off x="1343124" y="1581359"/>
            <a:ext cx="2699705" cy="1009106"/>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6" name="正方形/長方形 45"/>
          <p:cNvSpPr/>
          <p:nvPr/>
        </p:nvSpPr>
        <p:spPr>
          <a:xfrm>
            <a:off x="367032" y="823410"/>
            <a:ext cx="983209"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8</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552777" y="3410293"/>
            <a:ext cx="8447345" cy="310435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a:xfrm>
            <a:off x="9105900" y="6414634"/>
            <a:ext cx="697412" cy="365125"/>
          </a:xfrm>
        </p:spPr>
        <p:txBody>
          <a:bodyPr/>
          <a:lstStyle/>
          <a:p>
            <a:fld id="{E61EF540-5CB6-483A-A4DA-F9E60F8B4EFB}" type="slidenum">
              <a:rPr kumimoji="1" lang="ja-JP" altLang="en-US" smtClean="0"/>
              <a:pPr/>
              <a:t>15</a:t>
            </a:fld>
            <a:endParaRPr kumimoji="1" lang="ja-JP" altLang="en-US" dirty="0"/>
          </a:p>
        </p:txBody>
      </p:sp>
      <p:sp>
        <p:nvSpPr>
          <p:cNvPr id="30" name="正方形/長方形 29"/>
          <p:cNvSpPr/>
          <p:nvPr/>
        </p:nvSpPr>
        <p:spPr>
          <a:xfrm>
            <a:off x="654319" y="3175743"/>
            <a:ext cx="4212000" cy="338554"/>
          </a:xfrm>
          <a:prstGeom prst="rect">
            <a:avLst/>
          </a:prstGeom>
          <a:solidFill>
            <a:schemeClr val="bg1">
              <a:lumMod val="85000"/>
            </a:schemeClr>
          </a:solidFill>
          <a:ln>
            <a:solidFill>
              <a:schemeClr val="accent1">
                <a:shade val="50000"/>
              </a:schemeClr>
            </a:solidFill>
          </a:ln>
        </p:spPr>
        <p:txBody>
          <a:bodyPr wrap="square" lIns="144000">
            <a:spAutoFit/>
          </a:bodyPr>
          <a:lstStyle/>
          <a:p>
            <a:r>
              <a:rPr lang="ja-JP" altLang="en-US" sz="1600" b="1" dirty="0">
                <a:latin typeface="ＭＳ Ｐゴシック" panose="020B0600070205080204" pitchFamily="50" charset="-128"/>
                <a:ea typeface="ＭＳ Ｐゴシック" panose="020B0600070205080204" pitchFamily="50" charset="-128"/>
              </a:rPr>
              <a:t>当面</a:t>
            </a:r>
            <a:r>
              <a:rPr lang="ja-JP" altLang="en-US" sz="1600" b="1" dirty="0" smtClean="0">
                <a:latin typeface="ＭＳ Ｐゴシック" panose="020B0600070205080204" pitchFamily="50" charset="-128"/>
                <a:ea typeface="ＭＳ Ｐゴシック" panose="020B0600070205080204" pitchFamily="50" charset="-128"/>
              </a:rPr>
              <a:t>の取組み　</a:t>
            </a:r>
            <a:r>
              <a:rPr lang="ja-JP" altLang="en-US" sz="1200" b="1" dirty="0" smtClean="0">
                <a:latin typeface="ＭＳ Ｐゴシック" panose="020B0600070205080204" pitchFamily="50" charset="-128"/>
                <a:ea typeface="ＭＳ Ｐゴシック" panose="020B0600070205080204" pitchFamily="50" charset="-128"/>
              </a:rPr>
              <a:t>（「めざす姿（案）」の取りまとめに向けて）</a:t>
            </a:r>
            <a:endParaRPr kumimoji="0" lang="en-US" altLang="ja-JP" sz="1200" b="1" dirty="0" smtClean="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714769" y="3676574"/>
            <a:ext cx="8064155" cy="2796663"/>
          </a:xfrm>
          <a:prstGeom prst="rect">
            <a:avLst/>
          </a:prstGeom>
          <a:noFill/>
        </p:spPr>
        <p:txBody>
          <a:bodyPr wrap="square" lIns="128016" tIns="64008" rIns="128016" bIns="64008" rtlCol="0">
            <a:spAutoFit/>
          </a:bodyPr>
          <a:lstStyle/>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８月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」を開催し、中間整理案について議論。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中間整理案を踏まえ、重点ゴールや優先課題の絞り込みについて更に議論を深め、各部局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においては、具体的な施策や必要な予算化について検討を進める。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未来都市・自治体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モデル事業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検討するととも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、府内市町村に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対しても働きかけを行う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これらの動きと合わせ、府民や企業、市町村等と中間整理案をもとに意見交換を行い、認知度の向上や、主体的な取組みの推進、ステークホルダー間の連携促進などを図るとともに、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重点ゴールや優先課題の整理にも反映させていく。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59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29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148" y="552467"/>
            <a:ext cx="7541594" cy="664862"/>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参考資料</a:t>
            </a:r>
            <a:r>
              <a:rPr kumimoji="1" lang="ja-JP" altLang="en-US" sz="2400" dirty="0" smtClean="0">
                <a:latin typeface="Meiryo UI" panose="020B0604030504040204" pitchFamily="50" charset="-128"/>
                <a:ea typeface="Meiryo UI" panose="020B0604030504040204" pitchFamily="50" charset="-128"/>
              </a:rPr>
              <a:t>（有識者ワーキンググループ検討資料）</a:t>
            </a:r>
            <a:endParaRPr kumimoji="1" lang="en-US" altLang="ja-JP" sz="2400"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24837" y="1482620"/>
            <a:ext cx="5333042"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a:t>
            </a:r>
            <a:r>
              <a:rPr kumimoji="1" lang="en-US" altLang="ja-JP" b="1" dirty="0" smtClean="0">
                <a:latin typeface="ＭＳ Ｐゴシック" panose="020B0600070205080204" pitchFamily="50" charset="-128"/>
                <a:ea typeface="ＭＳ Ｐゴシック" panose="020B0600070205080204" pitchFamily="50" charset="-128"/>
              </a:rPr>
              <a:t>SDGs17</a:t>
            </a:r>
            <a:r>
              <a:rPr kumimoji="1" lang="ja-JP" altLang="en-US" b="1" dirty="0" smtClean="0">
                <a:latin typeface="ＭＳ Ｐゴシック" panose="020B0600070205080204" pitchFamily="50" charset="-128"/>
                <a:ea typeface="ＭＳ Ｐゴシック" panose="020B0600070205080204" pitchFamily="50" charset="-128"/>
              </a:rPr>
              <a:t>ゴールの到達点」の整理（詳細）</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524836" y="5633026"/>
            <a:ext cx="4656341"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899369" y="2190506"/>
            <a:ext cx="3960000" cy="3165522"/>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◆国際</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SDSN</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世界各国の</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達成度、ゴール毎の取組を調査した、「国連持続可能な開発ソリューション・ネットワーク</a:t>
            </a:r>
            <a:r>
              <a:rPr lang="en-US" altLang="ja-JP" sz="1200" dirty="0">
                <a:latin typeface="Meiryo UI" panose="020B0604030504040204" pitchFamily="50" charset="-128"/>
                <a:ea typeface="Meiryo UI" panose="020B0604030504040204" pitchFamily="50" charset="-128"/>
              </a:rPr>
              <a:t>(SDSN)</a:t>
            </a:r>
            <a:r>
              <a:rPr lang="ja-JP" altLang="en-US" sz="1200" dirty="0">
                <a:latin typeface="Meiryo UI" panose="020B0604030504040204" pitchFamily="50" charset="-128"/>
                <a:ea typeface="Meiryo UI" panose="020B0604030504040204" pitchFamily="50" charset="-128"/>
              </a:rPr>
              <a:t>」と「ベルテルスマン財団」（ドイツ）が公表している指標。</a:t>
            </a:r>
            <a:endParaRPr lang="en-US" altLang="ja-JP" sz="1200"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181178" y="2190506"/>
            <a:ext cx="3960000" cy="3165521"/>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◆国内</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（自治体</a:t>
            </a:r>
            <a:r>
              <a:rPr lang="en-US" altLang="ja-JP" sz="1200" b="1" dirty="0">
                <a:latin typeface="Meiryo UI" panose="020B0604030504040204" pitchFamily="50" charset="-128"/>
                <a:ea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rPr>
              <a:t>指標）</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194815" y="3424260"/>
            <a:ext cx="3316382"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73263" y="3253284"/>
            <a:ext cx="3375829" cy="1290236"/>
          </a:xfrm>
          <a:prstGeom prst="bracketPair">
            <a:avLst>
              <a:gd name="adj" fmla="val 9245"/>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評価では、国内全ての自治体の値を集計し、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97086" y="1821175"/>
            <a:ext cx="8446931"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「国際的な日本の評価（SDSN）」と「国内評価（自治体SDGs指標）」から</a:t>
            </a:r>
            <a:r>
              <a:rPr lang="ja-JP" altLang="en-US" sz="1200" dirty="0" smtClean="0">
                <a:latin typeface="Meiryo UI" panose="020B0604030504040204" pitchFamily="50" charset="-128"/>
                <a:ea typeface="Meiryo UI" panose="020B0604030504040204" pitchFamily="50" charset="-128"/>
              </a:rPr>
              <a:t>、それぞれ個別</a:t>
            </a:r>
            <a:r>
              <a:rPr lang="ja-JP" altLang="en-US" sz="1200" dirty="0">
                <a:latin typeface="Meiryo UI" panose="020B0604030504040204" pitchFamily="50" charset="-128"/>
                <a:ea typeface="Meiryo UI" panose="020B0604030504040204" pitchFamily="50" charset="-128"/>
              </a:rPr>
              <a:t>指標の達成状況</a:t>
            </a:r>
            <a:r>
              <a:rPr lang="ja-JP" altLang="en-US" sz="1200" dirty="0" smtClean="0">
                <a:latin typeface="Meiryo UI" panose="020B0604030504040204" pitchFamily="50" charset="-128"/>
                <a:ea typeface="Meiryo UI" panose="020B0604030504040204" pitchFamily="50" charset="-128"/>
              </a:rPr>
              <a:t>や相対的な評価を整理</a:t>
            </a:r>
            <a:endParaRPr lang="ja-JP" altLang="en-US"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899369" y="6002358"/>
            <a:ext cx="601578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今後、重点ゴールや優先課題について議論を深めていくうえでの最終的な整理イメージ</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14341" y="1343025"/>
            <a:ext cx="9129712" cy="520065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344398" y="4553144"/>
            <a:ext cx="3796780" cy="954107"/>
          </a:xfrm>
          <a:prstGeom prst="rect">
            <a:avLst/>
          </a:prstGeom>
          <a:noFill/>
        </p:spPr>
        <p:txBody>
          <a:bodyPr wrap="square" rtlCol="0">
            <a:spAutoFit/>
          </a:bodyPr>
          <a:lstStyle/>
          <a:p>
            <a:pPr marL="85725" indent="-85725"/>
            <a:r>
              <a:rPr kumimoji="1" lang="en-US" altLang="ja-JP"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突発的</a:t>
            </a:r>
            <a:r>
              <a:rPr kumimoji="1" lang="ja-JP" altLang="en-US" sz="1100" dirty="0">
                <a:latin typeface="Meiryo UI" panose="020B0604030504040204" pitchFamily="50" charset="-128"/>
                <a:ea typeface="Meiryo UI" panose="020B0604030504040204" pitchFamily="50" charset="-128"/>
              </a:rPr>
              <a:t>な自然災害など外的要因で大きく経年変動する指標や、予算の規模など課題の重要性と値の関係性について判断が困難な指標、データが欠損している指標などは</a:t>
            </a:r>
            <a:r>
              <a:rPr kumimoji="1" lang="ja-JP" altLang="en-US" sz="1100" dirty="0" smtClean="0">
                <a:latin typeface="Meiryo UI" panose="020B0604030504040204" pitchFamily="50" charset="-128"/>
                <a:ea typeface="Meiryo UI" panose="020B0604030504040204" pitchFamily="50" charset="-128"/>
              </a:rPr>
              <a:t>、独自</a:t>
            </a:r>
            <a:r>
              <a:rPr kumimoji="1" lang="ja-JP" altLang="en-US" sz="1100" dirty="0">
                <a:latin typeface="Meiryo UI" panose="020B0604030504040204" pitchFamily="50" charset="-128"/>
                <a:ea typeface="Meiryo UI" panose="020B0604030504040204" pitchFamily="50" charset="-128"/>
              </a:rPr>
              <a:t>に評価から除外して整理。</a:t>
            </a:r>
            <a:endParaRPr kumimoji="1" lang="en-US" altLang="ja-JP" sz="11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dirty="0"/>
          </a:p>
        </p:txBody>
      </p:sp>
    </p:spTree>
    <p:extLst>
      <p:ext uri="{BB962C8B-B14F-4D97-AF65-F5344CB8AC3E}">
        <p14:creationId xmlns:p14="http://schemas.microsoft.com/office/powerpoint/2010/main" val="264824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0" y="24714"/>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の分析　（ゴール１～９）</a:t>
            </a:r>
            <a:endParaRPr kumimoji="1" lang="en-US" altLang="ja-JP" b="1"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1260949" y="2412520"/>
            <a:ext cx="5544000" cy="2952000"/>
          </a:xfrm>
          <a:prstGeom prst="rect">
            <a:avLst/>
          </a:prstGeom>
          <a:noFill/>
          <a:ln w="25400">
            <a:solidFill>
              <a:schemeClr val="accent1">
                <a:lumMod val="60000"/>
                <a:lumOff val="4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graphicFrame>
        <p:nvGraphicFramePr>
          <p:cNvPr id="41" name="表 40"/>
          <p:cNvGraphicFramePr>
            <a:graphicFrameLocks noGrp="1"/>
          </p:cNvGraphicFramePr>
          <p:nvPr>
            <p:extLst>
              <p:ext uri="{D42A27DB-BD31-4B8C-83A1-F6EECF244321}">
                <p14:modId xmlns:p14="http://schemas.microsoft.com/office/powerpoint/2010/main" val="3121925532"/>
              </p:ext>
            </p:extLst>
          </p:nvPr>
        </p:nvGraphicFramePr>
        <p:xfrm>
          <a:off x="128674" y="635561"/>
          <a:ext cx="9741748" cy="6023112"/>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4347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378368">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1642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378368">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pic>
        <p:nvPicPr>
          <p:cNvPr id="42" name="図 41"/>
          <p:cNvPicPr>
            <a:picLocks noChangeAspect="1"/>
          </p:cNvPicPr>
          <p:nvPr/>
        </p:nvPicPr>
        <p:blipFill>
          <a:blip r:embed="rId2"/>
          <a:stretch>
            <a:fillRect/>
          </a:stretch>
        </p:blipFill>
        <p:spPr>
          <a:xfrm>
            <a:off x="4467496" y="71850"/>
            <a:ext cx="463983" cy="468000"/>
          </a:xfrm>
          <a:prstGeom prst="rect">
            <a:avLst/>
          </a:prstGeom>
        </p:spPr>
      </p:pic>
      <p:pic>
        <p:nvPicPr>
          <p:cNvPr id="43" name="図 42"/>
          <p:cNvPicPr>
            <a:picLocks noChangeAspect="1"/>
          </p:cNvPicPr>
          <p:nvPr/>
        </p:nvPicPr>
        <p:blipFill>
          <a:blip r:embed="rId3"/>
          <a:stretch>
            <a:fillRect/>
          </a:stretch>
        </p:blipFill>
        <p:spPr>
          <a:xfrm>
            <a:off x="4952998" y="71850"/>
            <a:ext cx="472069" cy="468000"/>
          </a:xfrm>
          <a:prstGeom prst="rect">
            <a:avLst/>
          </a:prstGeom>
        </p:spPr>
      </p:pic>
      <p:pic>
        <p:nvPicPr>
          <p:cNvPr id="44" name="図 43"/>
          <p:cNvPicPr>
            <a:picLocks noChangeAspect="1"/>
          </p:cNvPicPr>
          <p:nvPr/>
        </p:nvPicPr>
        <p:blipFill>
          <a:blip r:embed="rId4"/>
          <a:stretch>
            <a:fillRect/>
          </a:stretch>
        </p:blipFill>
        <p:spPr>
          <a:xfrm>
            <a:off x="5459016" y="71850"/>
            <a:ext cx="463970" cy="468000"/>
          </a:xfrm>
          <a:prstGeom prst="rect">
            <a:avLst/>
          </a:prstGeom>
        </p:spPr>
      </p:pic>
      <p:pic>
        <p:nvPicPr>
          <p:cNvPr id="45" name="図 44"/>
          <p:cNvPicPr>
            <a:picLocks noChangeAspect="1"/>
          </p:cNvPicPr>
          <p:nvPr/>
        </p:nvPicPr>
        <p:blipFill>
          <a:blip r:embed="rId5"/>
          <a:stretch>
            <a:fillRect/>
          </a:stretch>
        </p:blipFill>
        <p:spPr>
          <a:xfrm>
            <a:off x="5944506" y="71850"/>
            <a:ext cx="465985" cy="468000"/>
          </a:xfrm>
          <a:prstGeom prst="rect">
            <a:avLst/>
          </a:prstGeom>
        </p:spPr>
      </p:pic>
      <p:pic>
        <p:nvPicPr>
          <p:cNvPr id="46" name="図 45"/>
          <p:cNvPicPr>
            <a:picLocks noChangeAspect="1"/>
          </p:cNvPicPr>
          <p:nvPr/>
        </p:nvPicPr>
        <p:blipFill>
          <a:blip r:embed="rId6"/>
          <a:stretch>
            <a:fillRect/>
          </a:stretch>
        </p:blipFill>
        <p:spPr>
          <a:xfrm>
            <a:off x="6440349" y="71850"/>
            <a:ext cx="468000" cy="468000"/>
          </a:xfrm>
          <a:prstGeom prst="rect">
            <a:avLst/>
          </a:prstGeom>
        </p:spPr>
      </p:pic>
      <p:pic>
        <p:nvPicPr>
          <p:cNvPr id="47" name="図 46"/>
          <p:cNvPicPr>
            <a:picLocks noChangeAspect="1"/>
          </p:cNvPicPr>
          <p:nvPr/>
        </p:nvPicPr>
        <p:blipFill>
          <a:blip r:embed="rId7"/>
          <a:stretch>
            <a:fillRect/>
          </a:stretch>
        </p:blipFill>
        <p:spPr>
          <a:xfrm>
            <a:off x="6964493" y="53850"/>
            <a:ext cx="468000" cy="468000"/>
          </a:xfrm>
          <a:prstGeom prst="rect">
            <a:avLst/>
          </a:prstGeom>
        </p:spPr>
      </p:pic>
      <p:pic>
        <p:nvPicPr>
          <p:cNvPr id="48" name="図 47"/>
          <p:cNvPicPr>
            <a:picLocks noChangeAspect="1"/>
          </p:cNvPicPr>
          <p:nvPr/>
        </p:nvPicPr>
        <p:blipFill>
          <a:blip r:embed="rId8"/>
          <a:stretch>
            <a:fillRect/>
          </a:stretch>
        </p:blipFill>
        <p:spPr>
          <a:xfrm>
            <a:off x="7460802" y="68138"/>
            <a:ext cx="465985" cy="468000"/>
          </a:xfrm>
          <a:prstGeom prst="rect">
            <a:avLst/>
          </a:prstGeom>
        </p:spPr>
      </p:pic>
      <p:pic>
        <p:nvPicPr>
          <p:cNvPr id="49" name="図 48"/>
          <p:cNvPicPr>
            <a:picLocks noChangeAspect="1"/>
          </p:cNvPicPr>
          <p:nvPr/>
        </p:nvPicPr>
        <p:blipFill>
          <a:blip r:embed="rId9"/>
          <a:stretch>
            <a:fillRect/>
          </a:stretch>
        </p:blipFill>
        <p:spPr>
          <a:xfrm>
            <a:off x="7939785" y="57077"/>
            <a:ext cx="478205" cy="468000"/>
          </a:xfrm>
          <a:prstGeom prst="rect">
            <a:avLst/>
          </a:prstGeom>
        </p:spPr>
      </p:pic>
      <p:pic>
        <p:nvPicPr>
          <p:cNvPr id="50" name="図 49"/>
          <p:cNvPicPr>
            <a:picLocks noChangeAspect="1"/>
          </p:cNvPicPr>
          <p:nvPr/>
        </p:nvPicPr>
        <p:blipFill>
          <a:blip r:embed="rId10"/>
          <a:stretch>
            <a:fillRect/>
          </a:stretch>
        </p:blipFill>
        <p:spPr>
          <a:xfrm>
            <a:off x="8449424" y="68138"/>
            <a:ext cx="463983" cy="468000"/>
          </a:xfrm>
          <a:prstGeom prst="rect">
            <a:avLst/>
          </a:prstGeom>
        </p:spPr>
      </p:pic>
      <p:sp>
        <p:nvSpPr>
          <p:cNvPr id="6" name="スライド番号プレースホルダー 5"/>
          <p:cNvSpPr>
            <a:spLocks noGrp="1"/>
          </p:cNvSpPr>
          <p:nvPr>
            <p:ph type="sldNum" sz="quarter" idx="12"/>
          </p:nvPr>
        </p:nvSpPr>
        <p:spPr>
          <a:xfrm>
            <a:off x="9094427" y="114714"/>
            <a:ext cx="682898" cy="360000"/>
          </a:xfrm>
        </p:spPr>
        <p:txBody>
          <a:bodyPr/>
          <a:lstStyle/>
          <a:p>
            <a:fld id="{E61EF540-5CB6-483A-A4DA-F9E60F8B4EFB}" type="slidenum">
              <a:rPr kumimoji="1" lang="ja-JP" altLang="en-US" smtClean="0"/>
              <a:pPr/>
              <a:t>18</a:t>
            </a:fld>
            <a:endParaRPr kumimoji="1" lang="ja-JP" altLang="en-US" dirty="0"/>
          </a:p>
        </p:txBody>
      </p:sp>
    </p:spTree>
    <p:extLst>
      <p:ext uri="{BB962C8B-B14F-4D97-AF65-F5344CB8AC3E}">
        <p14:creationId xmlns:p14="http://schemas.microsoft.com/office/powerpoint/2010/main" val="279109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97712"/>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a:t>
            </a:r>
            <a:r>
              <a:rPr kumimoji="1" lang="ja-JP" altLang="en-US" b="1" dirty="0" smtClean="0">
                <a:latin typeface="Meiryo UI" panose="020B0604030504040204" pitchFamily="50" charset="-128"/>
                <a:ea typeface="Meiryo UI" panose="020B0604030504040204" pitchFamily="50" charset="-128"/>
              </a:rPr>
              <a:t>分析　（ゴール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65649831"/>
              </p:ext>
            </p:extLst>
          </p:nvPr>
        </p:nvGraphicFramePr>
        <p:xfrm>
          <a:off x="128674" y="828207"/>
          <a:ext cx="9729391" cy="595602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8000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pic>
        <p:nvPicPr>
          <p:cNvPr id="16" name="図 15"/>
          <p:cNvPicPr>
            <a:picLocks noChangeAspect="1"/>
          </p:cNvPicPr>
          <p:nvPr/>
        </p:nvPicPr>
        <p:blipFill>
          <a:blip r:embed="rId2"/>
          <a:stretch>
            <a:fillRect/>
          </a:stretch>
        </p:blipFill>
        <p:spPr>
          <a:xfrm>
            <a:off x="4761930" y="243793"/>
            <a:ext cx="470041" cy="468000"/>
          </a:xfrm>
          <a:prstGeom prst="rect">
            <a:avLst/>
          </a:prstGeom>
        </p:spPr>
      </p:pic>
      <p:pic>
        <p:nvPicPr>
          <p:cNvPr id="17" name="図 16"/>
          <p:cNvPicPr>
            <a:picLocks noChangeAspect="1"/>
          </p:cNvPicPr>
          <p:nvPr/>
        </p:nvPicPr>
        <p:blipFill>
          <a:blip r:embed="rId3"/>
          <a:stretch>
            <a:fillRect/>
          </a:stretch>
        </p:blipFill>
        <p:spPr>
          <a:xfrm>
            <a:off x="5261907" y="243793"/>
            <a:ext cx="453960" cy="468000"/>
          </a:xfrm>
          <a:prstGeom prst="rect">
            <a:avLst/>
          </a:prstGeom>
        </p:spPr>
      </p:pic>
      <p:pic>
        <p:nvPicPr>
          <p:cNvPr id="18" name="図 17"/>
          <p:cNvPicPr>
            <a:picLocks noChangeAspect="1"/>
          </p:cNvPicPr>
          <p:nvPr/>
        </p:nvPicPr>
        <p:blipFill>
          <a:blip r:embed="rId4"/>
          <a:stretch>
            <a:fillRect/>
          </a:stretch>
        </p:blipFill>
        <p:spPr>
          <a:xfrm>
            <a:off x="5761699" y="225027"/>
            <a:ext cx="468000" cy="468000"/>
          </a:xfrm>
          <a:prstGeom prst="rect">
            <a:avLst/>
          </a:prstGeom>
        </p:spPr>
      </p:pic>
      <p:pic>
        <p:nvPicPr>
          <p:cNvPr id="19" name="図 18"/>
          <p:cNvPicPr>
            <a:picLocks noChangeAspect="1"/>
          </p:cNvPicPr>
          <p:nvPr/>
        </p:nvPicPr>
        <p:blipFill>
          <a:blip r:embed="rId5"/>
          <a:stretch>
            <a:fillRect/>
          </a:stretch>
        </p:blipFill>
        <p:spPr>
          <a:xfrm>
            <a:off x="7302991" y="248482"/>
            <a:ext cx="463983" cy="468000"/>
          </a:xfrm>
          <a:prstGeom prst="rect">
            <a:avLst/>
          </a:prstGeom>
        </p:spPr>
      </p:pic>
      <p:pic>
        <p:nvPicPr>
          <p:cNvPr id="20" name="図 19"/>
          <p:cNvPicPr>
            <a:picLocks noChangeAspect="1"/>
          </p:cNvPicPr>
          <p:nvPr/>
        </p:nvPicPr>
        <p:blipFill>
          <a:blip r:embed="rId6"/>
          <a:stretch>
            <a:fillRect/>
          </a:stretch>
        </p:blipFill>
        <p:spPr>
          <a:xfrm>
            <a:off x="6775323" y="227035"/>
            <a:ext cx="465985" cy="468000"/>
          </a:xfrm>
          <a:prstGeom prst="rect">
            <a:avLst/>
          </a:prstGeom>
        </p:spPr>
      </p:pic>
      <p:pic>
        <p:nvPicPr>
          <p:cNvPr id="21" name="図 20"/>
          <p:cNvPicPr>
            <a:picLocks noChangeAspect="1"/>
          </p:cNvPicPr>
          <p:nvPr/>
        </p:nvPicPr>
        <p:blipFill>
          <a:blip r:embed="rId7"/>
          <a:stretch>
            <a:fillRect/>
          </a:stretch>
        </p:blipFill>
        <p:spPr>
          <a:xfrm>
            <a:off x="7819427" y="260200"/>
            <a:ext cx="463983" cy="468000"/>
          </a:xfrm>
          <a:prstGeom prst="rect">
            <a:avLst/>
          </a:prstGeom>
        </p:spPr>
      </p:pic>
      <p:pic>
        <p:nvPicPr>
          <p:cNvPr id="22" name="図 21"/>
          <p:cNvPicPr>
            <a:picLocks noChangeAspect="1"/>
          </p:cNvPicPr>
          <p:nvPr/>
        </p:nvPicPr>
        <p:blipFill>
          <a:blip r:embed="rId8"/>
          <a:stretch>
            <a:fillRect/>
          </a:stretch>
        </p:blipFill>
        <p:spPr>
          <a:xfrm>
            <a:off x="8321575" y="262288"/>
            <a:ext cx="461942" cy="468000"/>
          </a:xfrm>
          <a:prstGeom prst="rect">
            <a:avLst/>
          </a:prstGeom>
        </p:spPr>
      </p:pic>
      <p:pic>
        <p:nvPicPr>
          <p:cNvPr id="23" name="図 22"/>
          <p:cNvPicPr>
            <a:picLocks noChangeAspect="1"/>
          </p:cNvPicPr>
          <p:nvPr/>
        </p:nvPicPr>
        <p:blipFill>
          <a:blip r:embed="rId9"/>
          <a:stretch>
            <a:fillRect/>
          </a:stretch>
        </p:blipFill>
        <p:spPr>
          <a:xfrm>
            <a:off x="6265667" y="225027"/>
            <a:ext cx="463983" cy="468000"/>
          </a:xfrm>
          <a:prstGeom prst="rect">
            <a:avLst/>
          </a:prstGeom>
        </p:spPr>
      </p:pic>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19</a:t>
            </a:fld>
            <a:endParaRPr kumimoji="1" lang="ja-JP" altLang="en-US" dirty="0"/>
          </a:p>
        </p:txBody>
      </p:sp>
    </p:spTree>
    <p:extLst>
      <p:ext uri="{BB962C8B-B14F-4D97-AF65-F5344CB8AC3E}">
        <p14:creationId xmlns:p14="http://schemas.microsoft.com/office/powerpoint/2010/main" val="272661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重点ゴール、優先課題の整理イメージ</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20</a:t>
            </a:fld>
            <a:endParaRPr kumimoji="1" lang="ja-JP" altLang="en-US" dirty="0"/>
          </a:p>
        </p:txBody>
      </p:sp>
      <p:sp>
        <p:nvSpPr>
          <p:cNvPr id="11" name="テキスト ボックス 10"/>
          <p:cNvSpPr txBox="1"/>
          <p:nvPr/>
        </p:nvSpPr>
        <p:spPr>
          <a:xfrm>
            <a:off x="240748" y="788230"/>
            <a:ext cx="9546190" cy="1069923"/>
          </a:xfrm>
          <a:prstGeom prst="roundRect">
            <a:avLst>
              <a:gd name="adj" fmla="val 13202"/>
            </a:avLst>
          </a:prstGeom>
          <a:solidFill>
            <a:schemeClr val="bg1"/>
          </a:solidFill>
          <a:ln w="22225" cmpd="sng">
            <a:solidFill>
              <a:schemeClr val="accent6">
                <a:lumMod val="60000"/>
                <a:lumOff val="40000"/>
              </a:schemeClr>
            </a:solidFill>
            <a:prstDash val="solid"/>
          </a:ln>
        </p:spPr>
        <p:txBody>
          <a:bodyPr wrap="square" lIns="72000" tIns="108000" rtlCol="0" anchor="t" anchorCtr="0">
            <a:noAutofit/>
          </a:bodyPr>
          <a:lstStyle/>
          <a:p>
            <a:pPr marL="85725" indent="-85725">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から見て、わかりやすく、届きやすいものとなるよう、</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柱となるテーマに関わるゴールを中心に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の「持続可能な開発の３側面（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経済、社会、環境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を持ち、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ストーリー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としてつながり、広がっていくイメージで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110184" y="3159374"/>
            <a:ext cx="1637773" cy="1795892"/>
            <a:chOff x="2832100" y="1350118"/>
            <a:chExt cx="2540000" cy="2739282"/>
          </a:xfrm>
          <a:pattFill prst="pct20">
            <a:fgClr>
              <a:schemeClr val="tx1">
                <a:lumMod val="50000"/>
                <a:lumOff val="50000"/>
              </a:schemeClr>
            </a:fgClr>
            <a:bgClr>
              <a:schemeClr val="bg1"/>
            </a:bgClr>
          </a:pattFill>
        </p:grpSpPr>
        <p:sp>
          <p:nvSpPr>
            <p:cNvPr id="36" name="二等辺三角形 35"/>
            <p:cNvSpPr/>
            <p:nvPr/>
          </p:nvSpPr>
          <p:spPr>
            <a:xfrm>
              <a:off x="2832100" y="1350118"/>
              <a:ext cx="2540000" cy="20066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sp>
          <p:nvSpPr>
            <p:cNvPr id="37" name="二等辺三角形 36"/>
            <p:cNvSpPr/>
            <p:nvPr/>
          </p:nvSpPr>
          <p:spPr>
            <a:xfrm flipV="1">
              <a:off x="2832101" y="3416300"/>
              <a:ext cx="2515475" cy="6731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grpSp>
      <p:grpSp>
        <p:nvGrpSpPr>
          <p:cNvPr id="14" name="グループ化 13"/>
          <p:cNvGrpSpPr/>
          <p:nvPr/>
        </p:nvGrpSpPr>
        <p:grpSpPr>
          <a:xfrm>
            <a:off x="291298" y="4300971"/>
            <a:ext cx="1677194" cy="1559244"/>
            <a:chOff x="1562100" y="3091404"/>
            <a:chExt cx="2601137" cy="2378324"/>
          </a:xfrm>
        </p:grpSpPr>
        <p:sp>
          <p:nvSpPr>
            <p:cNvPr id="34" name="二等辺三角形 33"/>
            <p:cNvSpPr/>
            <p:nvPr/>
          </p:nvSpPr>
          <p:spPr>
            <a:xfrm>
              <a:off x="1562100" y="3429000"/>
              <a:ext cx="2540000" cy="2006600"/>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5" name="二等辺三角形 34"/>
            <p:cNvSpPr/>
            <p:nvPr/>
          </p:nvSpPr>
          <p:spPr>
            <a:xfrm rot="14280000" flipV="1">
              <a:off x="2603580" y="3910070"/>
              <a:ext cx="2378324" cy="740991"/>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5" name="二等辺三角形 14"/>
          <p:cNvSpPr/>
          <p:nvPr/>
        </p:nvSpPr>
        <p:spPr>
          <a:xfrm rot="7320000" flipV="1">
            <a:off x="1383581" y="4857041"/>
            <a:ext cx="1497803" cy="4407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nvGrpSpPr>
          <p:cNvPr id="16" name="グループ化 15"/>
          <p:cNvGrpSpPr/>
          <p:nvPr/>
        </p:nvGrpSpPr>
        <p:grpSpPr>
          <a:xfrm>
            <a:off x="1909898" y="4299440"/>
            <a:ext cx="1641135" cy="1538164"/>
            <a:chOff x="4072362" y="3089072"/>
            <a:chExt cx="2545214" cy="2346171"/>
          </a:xfrm>
          <a:pattFill prst="lgGrid">
            <a:fgClr>
              <a:schemeClr val="accent1"/>
            </a:fgClr>
            <a:bgClr>
              <a:schemeClr val="bg1"/>
            </a:bgClr>
          </a:pattFill>
        </p:grpSpPr>
        <p:sp>
          <p:nvSpPr>
            <p:cNvPr id="32" name="二等辺三角形 31"/>
            <p:cNvSpPr/>
            <p:nvPr/>
          </p:nvSpPr>
          <p:spPr>
            <a:xfrm>
              <a:off x="4077576" y="3428643"/>
              <a:ext cx="2540000" cy="2006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3" name="二等辺三角形 32"/>
            <p:cNvSpPr/>
            <p:nvPr/>
          </p:nvSpPr>
          <p:spPr>
            <a:xfrm rot="7320000" flipV="1">
              <a:off x="3271270" y="3890164"/>
              <a:ext cx="2322186" cy="7200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7" name="二等辺三角形 16"/>
          <p:cNvSpPr/>
          <p:nvPr/>
        </p:nvSpPr>
        <p:spPr>
          <a:xfrm>
            <a:off x="291298" y="3215086"/>
            <a:ext cx="3259734" cy="2616196"/>
          </a:xfrm>
          <a:prstGeom prst="triangl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18" name="正方形/長方形 17"/>
          <p:cNvSpPr/>
          <p:nvPr/>
        </p:nvSpPr>
        <p:spPr>
          <a:xfrm>
            <a:off x="1565189" y="2844279"/>
            <a:ext cx="753879" cy="4385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経済面</a:t>
            </a:r>
            <a:r>
              <a:rPr lang="en-US" altLang="ja-JP" sz="1600" b="1" dirty="0">
                <a:latin typeface="Meiryo UI" panose="020B0604030504040204" pitchFamily="50" charset="-128"/>
                <a:ea typeface="Meiryo UI" panose="020B0604030504040204" pitchFamily="50" charset="-128"/>
              </a:rPr>
              <a:t>】</a:t>
            </a:r>
          </a:p>
        </p:txBody>
      </p:sp>
      <p:sp>
        <p:nvSpPr>
          <p:cNvPr id="19" name="正方形/長方形 18"/>
          <p:cNvSpPr/>
          <p:nvPr/>
        </p:nvSpPr>
        <p:spPr>
          <a:xfrm>
            <a:off x="262200" y="5920060"/>
            <a:ext cx="743612" cy="5882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社会面</a:t>
            </a:r>
            <a:r>
              <a:rPr lang="en-US" altLang="ja-JP" sz="1600" b="1" dirty="0">
                <a:latin typeface="Meiryo UI" panose="020B0604030504040204" pitchFamily="50" charset="-128"/>
                <a:ea typeface="Meiryo UI" panose="020B0604030504040204" pitchFamily="50" charset="-128"/>
              </a:rPr>
              <a:t>】</a:t>
            </a:r>
          </a:p>
        </p:txBody>
      </p:sp>
      <p:sp>
        <p:nvSpPr>
          <p:cNvPr id="20" name="正方形/長方形 19"/>
          <p:cNvSpPr/>
          <p:nvPr/>
        </p:nvSpPr>
        <p:spPr>
          <a:xfrm>
            <a:off x="2510161" y="5897866"/>
            <a:ext cx="1386607" cy="647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環境面</a:t>
            </a:r>
            <a:r>
              <a:rPr lang="en-US" altLang="ja-JP" sz="1600" b="1" dirty="0">
                <a:latin typeface="Meiryo UI" panose="020B0604030504040204" pitchFamily="50" charset="-128"/>
                <a:ea typeface="Meiryo UI" panose="020B0604030504040204" pitchFamily="50" charset="-128"/>
              </a:rPr>
              <a:t>】</a:t>
            </a:r>
          </a:p>
        </p:txBody>
      </p:sp>
      <p:sp>
        <p:nvSpPr>
          <p:cNvPr id="21" name="楕円 20"/>
          <p:cNvSpPr>
            <a:spLocks noChangeAspect="1"/>
          </p:cNvSpPr>
          <p:nvPr/>
        </p:nvSpPr>
        <p:spPr>
          <a:xfrm flipV="1">
            <a:off x="1458659" y="4382727"/>
            <a:ext cx="954877" cy="993522"/>
          </a:xfrm>
          <a:prstGeom prst="ellipse">
            <a:avLst/>
          </a:prstGeom>
          <a:solidFill>
            <a:schemeClr val="accent6">
              <a:lumMod val="40000"/>
              <a:lumOff val="6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3231"/>
          </a:p>
        </p:txBody>
      </p:sp>
      <p:pic>
        <p:nvPicPr>
          <p:cNvPr id="22" name="図 21"/>
          <p:cNvPicPr>
            <a:picLocks noChangeAspect="1"/>
          </p:cNvPicPr>
          <p:nvPr/>
        </p:nvPicPr>
        <p:blipFill>
          <a:blip r:embed="rId2"/>
          <a:stretch>
            <a:fillRect/>
          </a:stretch>
        </p:blipFill>
        <p:spPr>
          <a:xfrm>
            <a:off x="1761954" y="5379111"/>
            <a:ext cx="387535" cy="430724"/>
          </a:xfrm>
          <a:prstGeom prst="rect">
            <a:avLst/>
          </a:prstGeom>
        </p:spPr>
      </p:pic>
      <p:pic>
        <p:nvPicPr>
          <p:cNvPr id="23" name="図 22"/>
          <p:cNvPicPr>
            <a:picLocks noChangeAspect="1"/>
          </p:cNvPicPr>
          <p:nvPr/>
        </p:nvPicPr>
        <p:blipFill>
          <a:blip r:embed="rId3"/>
          <a:stretch>
            <a:fillRect/>
          </a:stretch>
        </p:blipFill>
        <p:spPr>
          <a:xfrm>
            <a:off x="2508756" y="5160887"/>
            <a:ext cx="390890" cy="430724"/>
          </a:xfrm>
          <a:prstGeom prst="rect">
            <a:avLst/>
          </a:prstGeom>
        </p:spPr>
      </p:pic>
      <p:pic>
        <p:nvPicPr>
          <p:cNvPr id="24" name="図 23"/>
          <p:cNvPicPr>
            <a:picLocks noChangeAspect="1"/>
          </p:cNvPicPr>
          <p:nvPr/>
        </p:nvPicPr>
        <p:blipFill>
          <a:blip r:embed="rId4"/>
          <a:stretch>
            <a:fillRect/>
          </a:stretch>
        </p:blipFill>
        <p:spPr>
          <a:xfrm>
            <a:off x="1935791" y="4645851"/>
            <a:ext cx="392584" cy="430724"/>
          </a:xfrm>
          <a:prstGeom prst="rect">
            <a:avLst/>
          </a:prstGeom>
        </p:spPr>
      </p:pic>
      <p:pic>
        <p:nvPicPr>
          <p:cNvPr id="25" name="図 24"/>
          <p:cNvPicPr>
            <a:picLocks noChangeAspect="1"/>
          </p:cNvPicPr>
          <p:nvPr/>
        </p:nvPicPr>
        <p:blipFill>
          <a:blip r:embed="rId5"/>
          <a:stretch>
            <a:fillRect/>
          </a:stretch>
        </p:blipFill>
        <p:spPr>
          <a:xfrm>
            <a:off x="1754488" y="3823449"/>
            <a:ext cx="387535" cy="430724"/>
          </a:xfrm>
          <a:prstGeom prst="rect">
            <a:avLst/>
          </a:prstGeom>
        </p:spPr>
      </p:pic>
      <p:pic>
        <p:nvPicPr>
          <p:cNvPr id="27" name="図 26"/>
          <p:cNvPicPr>
            <a:picLocks noChangeAspect="1"/>
          </p:cNvPicPr>
          <p:nvPr/>
        </p:nvPicPr>
        <p:blipFill>
          <a:blip r:embed="rId6"/>
          <a:stretch>
            <a:fillRect/>
          </a:stretch>
        </p:blipFill>
        <p:spPr>
          <a:xfrm>
            <a:off x="957187" y="5208339"/>
            <a:ext cx="389207" cy="430724"/>
          </a:xfrm>
          <a:prstGeom prst="rect">
            <a:avLst/>
          </a:prstGeom>
        </p:spPr>
      </p:pic>
      <p:pic>
        <p:nvPicPr>
          <p:cNvPr id="28" name="図 27"/>
          <p:cNvPicPr>
            <a:picLocks noChangeAspect="1"/>
          </p:cNvPicPr>
          <p:nvPr/>
        </p:nvPicPr>
        <p:blipFill>
          <a:blip r:embed="rId7"/>
          <a:stretch>
            <a:fillRect/>
          </a:stretch>
        </p:blipFill>
        <p:spPr>
          <a:xfrm>
            <a:off x="1546201" y="4647617"/>
            <a:ext cx="387524" cy="430724"/>
          </a:xfrm>
          <a:prstGeom prst="rect">
            <a:avLst/>
          </a:prstGeom>
        </p:spPr>
      </p:pic>
      <p:pic>
        <p:nvPicPr>
          <p:cNvPr id="29" name="図 28"/>
          <p:cNvPicPr>
            <a:picLocks noChangeAspect="1"/>
          </p:cNvPicPr>
          <p:nvPr/>
        </p:nvPicPr>
        <p:blipFill>
          <a:blip r:embed="rId8"/>
          <a:stretch>
            <a:fillRect/>
          </a:stretch>
        </p:blipFill>
        <p:spPr>
          <a:xfrm>
            <a:off x="1143355" y="4364144"/>
            <a:ext cx="387535" cy="430724"/>
          </a:xfrm>
          <a:prstGeom prst="rect">
            <a:avLst/>
          </a:prstGeom>
        </p:spPr>
      </p:pic>
      <p:sp>
        <p:nvSpPr>
          <p:cNvPr id="39" name="正方形/長方形 38"/>
          <p:cNvSpPr/>
          <p:nvPr/>
        </p:nvSpPr>
        <p:spPr>
          <a:xfrm>
            <a:off x="199973" y="2143067"/>
            <a:ext cx="6115782" cy="35527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整理イメージ</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（今後、議論を深める中で、具体的に検討していく）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9"/>
          <a:stretch>
            <a:fillRect/>
          </a:stretch>
        </p:blipFill>
        <p:spPr>
          <a:xfrm>
            <a:off x="3717752" y="2602363"/>
            <a:ext cx="6069186" cy="3905912"/>
          </a:xfrm>
          <a:prstGeom prst="rect">
            <a:avLst/>
          </a:prstGeom>
        </p:spPr>
      </p:pic>
    </p:spTree>
    <p:extLst>
      <p:ext uri="{BB962C8B-B14F-4D97-AF65-F5344CB8AC3E}">
        <p14:creationId xmlns:p14="http://schemas.microsoft.com/office/powerpoint/2010/main" val="162266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7233" y="629594"/>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757893" y="1319873"/>
            <a:ext cx="7813835"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概要</a:t>
            </a: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基本的な考え方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これまでの主な取組み</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有識者ワーキンググループの概要</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有識者ワーキンググループにおけるこれまでの主な意見</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「大阪がめざす</a:t>
            </a:r>
            <a:r>
              <a:rPr kumimoji="1" lang="en-US" altLang="ja-JP" sz="1600" dirty="0" smtClean="0">
                <a:latin typeface="ＭＳ Ｐゴシック" panose="020B0600070205080204" pitchFamily="50" charset="-128"/>
                <a:ea typeface="ＭＳ Ｐゴシック" panose="020B0600070205080204" pitchFamily="50" charset="-128"/>
              </a:rPr>
              <a:t>SDGs</a:t>
            </a:r>
            <a:r>
              <a:rPr kumimoji="1" lang="ja-JP" altLang="en-US" sz="1600" dirty="0" smtClean="0">
                <a:latin typeface="ＭＳ Ｐゴシック" panose="020B0600070205080204" pitchFamily="50" charset="-128"/>
                <a:ea typeface="ＭＳ Ｐゴシック" panose="020B0600070205080204" pitchFamily="50" charset="-128"/>
              </a:rPr>
              <a:t>先進都市の姿」の明確化に向けた取りまとめの全体像について</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ゴールの到達点」について（個別ゴールの評価）</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一定</a:t>
            </a:r>
            <a:r>
              <a:rPr kumimoji="1" lang="ja-JP" altLang="en-US" sz="1600" dirty="0" smtClean="0">
                <a:latin typeface="ＭＳ Ｐゴシック" panose="020B0600070205080204" pitchFamily="50" charset="-128"/>
                <a:ea typeface="ＭＳ Ｐゴシック" panose="020B0600070205080204" pitchFamily="50" charset="-128"/>
              </a:rPr>
              <a:t>のまと</a:t>
            </a:r>
            <a:r>
              <a:rPr kumimoji="1" lang="ja-JP" altLang="en-US" sz="1600" dirty="0">
                <a:latin typeface="ＭＳ Ｐゴシック" panose="020B0600070205080204" pitchFamily="50" charset="-128"/>
                <a:ea typeface="ＭＳ Ｐゴシック" panose="020B0600070205080204" pitchFamily="50" charset="-128"/>
              </a:rPr>
              <a:t>め</a:t>
            </a:r>
            <a:r>
              <a:rPr kumimoji="1" lang="ja-JP" altLang="en-US" sz="1600" dirty="0" smtClean="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今後の検討の方向性</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スケジュール</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参考資料（有識者ワーキンググループ検討資料）</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576131" y="1091259"/>
            <a:ext cx="8953632" cy="520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8485895" y="1318772"/>
            <a:ext cx="1272746"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4</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8</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9</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p.10</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p.11</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p.12</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p.13</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p.14</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smtClean="0">
                <a:latin typeface="ＭＳ Ｐゴシック" panose="020B0600070205080204" pitchFamily="50" charset="-128"/>
                <a:ea typeface="ＭＳ Ｐゴシック" panose="020B0600070205080204" pitchFamily="50" charset="-128"/>
              </a:rPr>
              <a:t>p.17</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p.18</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p.20</a:t>
            </a:r>
          </a:p>
        </p:txBody>
      </p:sp>
    </p:spTree>
    <p:extLst>
      <p:ext uri="{BB962C8B-B14F-4D97-AF65-F5344CB8AC3E}">
        <p14:creationId xmlns:p14="http://schemas.microsoft.com/office/powerpoint/2010/main" val="116504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概　要</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4</a:t>
            </a:fld>
            <a:endParaRPr kumimoji="1" lang="ja-JP" altLang="en-US" dirty="0"/>
          </a:p>
        </p:txBody>
      </p:sp>
      <p:sp>
        <p:nvSpPr>
          <p:cNvPr id="40" name="テキスト ボックス 39"/>
          <p:cNvSpPr txBox="1"/>
          <p:nvPr/>
        </p:nvSpPr>
        <p:spPr>
          <a:xfrm>
            <a:off x="410217" y="880102"/>
            <a:ext cx="8890945" cy="1852815"/>
          </a:xfrm>
          <a:prstGeom prst="rect">
            <a:avLst/>
          </a:prstGeom>
          <a:noFill/>
        </p:spPr>
        <p:txBody>
          <a:bodyPr wrap="square" lIns="72000" tIns="64008" rIns="72000" bIns="64008" rtlCol="0">
            <a:spAutoFit/>
          </a:bodyPr>
          <a:lstStyle/>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では、昨年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）に、知事を本部長とする「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理解促進や各部局の主体的取組み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などを進めてき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「中間整理」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、議会や府民、企業、市町村など、様々なステークホルダーとの議論の土台となる「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到達点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今後の検討の方向性を示す。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、他のステークホルダーとの対話を重ね、重点的に取組む分野などを明らかにし、</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年度末までに「大阪がめざす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先進都市の姿」をとりまとめる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p:cNvPicPr>
            <a:picLocks noChangeAspect="1"/>
          </p:cNvPicPr>
          <p:nvPr/>
        </p:nvPicPr>
        <p:blipFill>
          <a:blip r:embed="rId2"/>
          <a:stretch>
            <a:fillRect/>
          </a:stretch>
        </p:blipFill>
        <p:spPr>
          <a:xfrm>
            <a:off x="1480606" y="3071812"/>
            <a:ext cx="6607661" cy="3237925"/>
          </a:xfrm>
          <a:prstGeom prst="rect">
            <a:avLst/>
          </a:prstGeom>
        </p:spPr>
      </p:pic>
    </p:spTree>
    <p:extLst>
      <p:ext uri="{BB962C8B-B14F-4D97-AF65-F5344CB8AC3E}">
        <p14:creationId xmlns:p14="http://schemas.microsoft.com/office/powerpoint/2010/main" val="420361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877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基本的な</a:t>
            </a:r>
            <a:r>
              <a:rPr kumimoji="1" lang="ja-JP" altLang="en-US" b="1" dirty="0">
                <a:latin typeface="Meiryo UI" panose="020B0604030504040204" pitchFamily="50" charset="-128"/>
                <a:ea typeface="Meiryo UI" panose="020B0604030504040204" pitchFamily="50" charset="-128"/>
              </a:rPr>
              <a:t>考え方</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sp>
        <p:nvSpPr>
          <p:cNvPr id="7" name="テキスト ボックス 6"/>
          <p:cNvSpPr txBox="1"/>
          <p:nvPr/>
        </p:nvSpPr>
        <p:spPr>
          <a:xfrm>
            <a:off x="760478" y="4197774"/>
            <a:ext cx="8262761" cy="1106457"/>
          </a:xfrm>
          <a:prstGeom prst="rect">
            <a:avLst/>
          </a:prstGeom>
          <a:noFill/>
        </p:spPr>
        <p:txBody>
          <a:bodyPr wrap="square" lIns="128016" tIns="64008" rIns="128016" bIns="64008" rtlCol="0">
            <a:spAutoFit/>
          </a:bodyPr>
          <a:lstStyle/>
          <a:p>
            <a:pPr marL="228600" indent="-228600">
              <a:spcBef>
                <a:spcPts val="2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らもステークホルダーの一員として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万博を絶好の機会に、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36976" y="2217443"/>
            <a:ext cx="5124670" cy="3573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２</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方 針</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551264" y="3816103"/>
            <a:ext cx="1908935" cy="467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３．</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府の役割</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 name="テキスト ボックス 9"/>
          <p:cNvSpPr txBox="1"/>
          <p:nvPr/>
        </p:nvSpPr>
        <p:spPr>
          <a:xfrm>
            <a:off x="698997" y="1224176"/>
            <a:ext cx="8644800" cy="1029513"/>
          </a:xfrm>
          <a:prstGeom prst="rect">
            <a:avLst/>
          </a:prstGeom>
          <a:noFill/>
        </p:spPr>
        <p:txBody>
          <a:bodyPr wrap="square" lIns="128016" tIns="64008" rIns="128016" bIns="64008" rtlCol="0">
            <a:spAutoFit/>
          </a:bodyPr>
          <a:lstStyle/>
          <a:p>
            <a:pPr marL="171450" indent="-171450">
              <a:buFont typeface="Meiryo UI" panose="020B0604030504040204" pitchFamily="50" charset="-128"/>
              <a:buChar cha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年の国連持続可能な開発サミット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で採択された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「我々の世界を変革する：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可能な開発のための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」で設定された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国際目標。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取り残さない持続可能な世界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大胆に変革して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を基本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理念に、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・社会・環境の三側面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から持続的社会の実現に向け、総合的に取組んでい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こととしている。</a:t>
            </a: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98996" y="2524992"/>
            <a:ext cx="8644801" cy="598625"/>
          </a:xfrm>
          <a:prstGeom prst="rect">
            <a:avLst/>
          </a:prstGeom>
          <a:noFill/>
        </p:spPr>
        <p:txBody>
          <a:bodyPr wrap="square" lIns="128016" tIns="64008" rIns="128016" bIns="64008" rtlCol="0">
            <a:spAutoFit/>
          </a:bodyPr>
          <a:lstStyle/>
          <a:p>
            <a:pPr marL="171450" indent="-171450">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大阪・関西万博のテーマ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」は、まさに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万博開催都市として、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先頭に立って</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の達成に貢献する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36976" y="879802"/>
            <a:ext cx="2391264"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en-US" altLang="ja-JP"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について</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二等辺三角形 1"/>
          <p:cNvSpPr/>
          <p:nvPr/>
        </p:nvSpPr>
        <p:spPr>
          <a:xfrm rot="10800000">
            <a:off x="4155103" y="5549608"/>
            <a:ext cx="1789733" cy="180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p:cNvSpPr txBox="1"/>
          <p:nvPr/>
        </p:nvSpPr>
        <p:spPr>
          <a:xfrm>
            <a:off x="1005767" y="5936226"/>
            <a:ext cx="7894465" cy="607071"/>
          </a:xfrm>
          <a:prstGeom prst="rect">
            <a:avLst/>
          </a:prstGeom>
          <a:noFill/>
          <a:ln w="3175">
            <a:solidFill>
              <a:schemeClr val="tx1"/>
            </a:solidFill>
          </a:ln>
        </p:spPr>
        <p:txBody>
          <a:bodyPr wrap="square" lIns="252000" tIns="72000" rIns="144000" bIns="72000" rtlCol="0" anchor="ctr">
            <a:spAutoFit/>
          </a:bodyPr>
          <a:lstStyle/>
          <a:p>
            <a:pPr>
              <a:lnSpc>
                <a:spcPts val="18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の取組みは、大阪が、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に向かって持続的に成長し、府民一人ひとりが「豊かさ」や「安全・安心」を実感できる社会へと発展するための基盤づくりにつながるもの</a:t>
            </a:r>
            <a:endParaRPr lang="ja-JP" altLang="en-US" sz="1600" b="1"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30763" y="3079442"/>
            <a:ext cx="7974320" cy="560153"/>
          </a:xfrm>
          <a:prstGeom prst="rect">
            <a:avLst/>
          </a:prstGeom>
          <a:noFill/>
        </p:spPr>
        <p:txBody>
          <a:bodyPr wrap="square" lIns="128016" tIns="64008" rIns="128016" bIns="64008"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そのために、まずは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や企業、市町村など様々なステークホルダーと共有しながら、万博の視点、大阪の強みを踏まえ、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新たな取組みを創出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959338" y="3109341"/>
            <a:ext cx="7898029" cy="46142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dirty="0"/>
          </a:p>
        </p:txBody>
      </p:sp>
    </p:spTree>
    <p:extLst>
      <p:ext uri="{BB962C8B-B14F-4D97-AF65-F5344CB8AC3E}">
        <p14:creationId xmlns:p14="http://schemas.microsoft.com/office/powerpoint/2010/main" val="233628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220437" y="1970680"/>
            <a:ext cx="3542317" cy="48730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7" name="正方形/長方形 6"/>
          <p:cNvSpPr/>
          <p:nvPr/>
        </p:nvSpPr>
        <p:spPr>
          <a:xfrm>
            <a:off x="3166996" y="1944382"/>
            <a:ext cx="2880000" cy="48993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8" name="正方形/長方形 7"/>
          <p:cNvSpPr/>
          <p:nvPr/>
        </p:nvSpPr>
        <p:spPr>
          <a:xfrm>
            <a:off x="166900" y="1966132"/>
            <a:ext cx="2844000" cy="489186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9" name="テキスト ボックス 8"/>
          <p:cNvSpPr txBox="1"/>
          <p:nvPr/>
        </p:nvSpPr>
        <p:spPr>
          <a:xfrm>
            <a:off x="171877" y="627524"/>
            <a:ext cx="8172023" cy="932127"/>
          </a:xfrm>
          <a:prstGeom prst="rect">
            <a:avLst/>
          </a:prstGeom>
          <a:no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年度「第１回大阪府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H30.4.2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○知事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を本部長、副知事を副本部長とする庁内関係部局長に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推進本部会議を設置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○当面の取組方向の決定：①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の理解促進、②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庁内各部局の取組みを通じた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今後の取組みの検討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149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これまでの主な取組み</a:t>
            </a:r>
            <a:endParaRPr kumimoji="1" lang="en-US" altLang="ja-JP" b="1"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157589" y="1698588"/>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①理解促進、企業や市町村との連携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12" name="角丸四角形 11"/>
          <p:cNvSpPr/>
          <p:nvPr/>
        </p:nvSpPr>
        <p:spPr>
          <a:xfrm>
            <a:off x="3177477" y="1708799"/>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②庁内各部局の取組み　　　　　　　　　　　</a:t>
            </a:r>
            <a:endParaRPr kumimoji="1" lang="ja-JP" altLang="en-US" sz="1400" b="1" dirty="0">
              <a:latin typeface="Meiryo UI" panose="020B0604030504040204" pitchFamily="50" charset="-128"/>
              <a:ea typeface="Meiryo UI" panose="020B0604030504040204" pitchFamily="50" charset="-128"/>
            </a:endParaRPr>
          </a:p>
        </p:txBody>
      </p:sp>
      <p:sp>
        <p:nvSpPr>
          <p:cNvPr id="13" name="角丸四角形 12"/>
          <p:cNvSpPr/>
          <p:nvPr/>
        </p:nvSpPr>
        <p:spPr>
          <a:xfrm>
            <a:off x="6218321" y="1727164"/>
            <a:ext cx="1980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③今後の</a:t>
            </a:r>
            <a:r>
              <a:rPr kumimoji="1" lang="ja-JP" altLang="en-US" sz="1400" b="1" dirty="0">
                <a:latin typeface="Meiryo UI" panose="020B0604030504040204" pitchFamily="50" charset="-128"/>
                <a:ea typeface="Meiryo UI" panose="020B0604030504040204" pitchFamily="50" charset="-128"/>
              </a:rPr>
              <a:t>取組</a:t>
            </a:r>
            <a:r>
              <a:rPr kumimoji="1" lang="ja-JP" altLang="en-US" sz="1400" b="1" dirty="0" smtClean="0">
                <a:latin typeface="Meiryo UI" panose="020B0604030504040204" pitchFamily="50" charset="-128"/>
                <a:ea typeface="Meiryo UI" panose="020B0604030504040204" pitchFamily="50" charset="-128"/>
              </a:rPr>
              <a:t>みの</a:t>
            </a:r>
            <a:r>
              <a:rPr kumimoji="1" lang="ja-JP" altLang="en-US" sz="1400" b="1" dirty="0">
                <a:latin typeface="Meiryo UI" panose="020B0604030504040204" pitchFamily="50" charset="-128"/>
                <a:ea typeface="Meiryo UI" panose="020B0604030504040204" pitchFamily="50" charset="-128"/>
              </a:rPr>
              <a:t>検討</a:t>
            </a:r>
            <a:r>
              <a:rPr kumimoji="1" lang="ja-JP" altLang="en-US" sz="1400" b="1" dirty="0" smtClean="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4289" y="2076751"/>
            <a:ext cx="2586164" cy="295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誘致と連動した、展示会の開催、ショッピングモールでのブース出展等</a:t>
            </a: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連携協定を締結している</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大阪と「</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スペシャルマッチ</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」の開催</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、部局の主催する各種イベントにおける啓発</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3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⇒ららぽーと</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和泉におけるパネル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「体力測定会」「えほんのひろば」</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7313" lvl="0" indent="-87313">
              <a:lnSpc>
                <a:spcPts val="1400"/>
              </a:lnSpc>
              <a:spcBef>
                <a:spcPts val="300"/>
              </a:spcBef>
              <a:defRPr/>
            </a:pP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フェニックスコンサートで</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パネル</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⇒サイクルイベント</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85477" y="2082909"/>
            <a:ext cx="2664000" cy="19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世紀の新環境総合計画</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・「大阪府まち・ひと・しごと創生総合戦略」改定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281406" y="2116167"/>
            <a:ext cx="3334652" cy="1764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庁内各部ヒアリング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セミナー等での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啓発や計画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の反映など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できることから取組み。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・部局内での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更なる理念の浸透や庁外との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なる取組みを検討する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も、具体化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には至って</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295693" y="3968304"/>
            <a:ext cx="3334652" cy="1188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所内での意思統一や部局間での温度差が課題。</a:t>
            </a: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自治体の取組事例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や、民間企業など、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lang="ja-JP" altLang="en-US"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との連携について情報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共有が必要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309981" y="5278907"/>
            <a:ext cx="3334652" cy="1332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を伸ばす、弱みを克服するという観点が必要。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を絞った取組みを進めていくことが重要。</a:t>
            </a: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であれば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、外せない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44453" y="5129212"/>
            <a:ext cx="2556000" cy="151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市町村や企業との連携</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〇庁内・市町村職員向け</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市町村ブロック会議での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関心のある市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との個別意見交換</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〇府と企業との公民連携協定の締結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85477" y="4144284"/>
            <a:ext cx="2664000" cy="2484000"/>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・中小企業向けセミナーの開催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理解</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関係は、「①」のとお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6</a:t>
            </a:fld>
            <a:endParaRPr kumimoji="1" lang="ja-JP" altLang="en-US" dirty="0"/>
          </a:p>
        </p:txBody>
      </p:sp>
    </p:spTree>
    <p:extLst>
      <p:ext uri="{BB962C8B-B14F-4D97-AF65-F5344CB8AC3E}">
        <p14:creationId xmlns:p14="http://schemas.microsoft.com/office/powerpoint/2010/main" val="121146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7</a:t>
            </a:fld>
            <a:endParaRPr kumimoji="1" lang="ja-JP" altLang="en-US" dirty="0"/>
          </a:p>
        </p:txBody>
      </p:sp>
      <p:sp>
        <p:nvSpPr>
          <p:cNvPr id="14" name="正方形/長方形 13"/>
          <p:cNvSpPr/>
          <p:nvPr/>
        </p:nvSpPr>
        <p:spPr>
          <a:xfrm>
            <a:off x="3166996" y="15559"/>
            <a:ext cx="2880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5" name="正方形/長方形 14"/>
          <p:cNvSpPr/>
          <p:nvPr/>
        </p:nvSpPr>
        <p:spPr>
          <a:xfrm>
            <a:off x="166900" y="8741"/>
            <a:ext cx="2844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6" name="テキスト ボックス 15"/>
          <p:cNvSpPr txBox="1"/>
          <p:nvPr/>
        </p:nvSpPr>
        <p:spPr>
          <a:xfrm>
            <a:off x="363592" y="1189465"/>
            <a:ext cx="2556000" cy="1639985"/>
          </a:xfrm>
          <a:prstGeom prst="rect">
            <a:avLst/>
          </a:prstGeom>
          <a:solidFill>
            <a:schemeClr val="bg1"/>
          </a:solidFill>
          <a:ln w="9525" cmpd="sng">
            <a:solidFill>
              <a:srgbClr val="92D050"/>
            </a:solidFill>
            <a:prstDash val="solid"/>
          </a:ln>
        </p:spPr>
        <p:txBody>
          <a:bodyPr wrap="square" lIns="72000" tIns="180000" rtlCol="0" anchor="t" anchorCtr="0">
            <a:noAutofit/>
          </a:bodyPr>
          <a:lstStyle/>
          <a:p>
            <a:pPr>
              <a:lnSpc>
                <a:spcPts val="1400"/>
              </a:lnSpc>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○勉強会参加者の意識や姿勢が変化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府民認知度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238853" y="1189465"/>
            <a:ext cx="2663622" cy="1639985"/>
          </a:xfrm>
          <a:prstGeom prst="rect">
            <a:avLst/>
          </a:prstGeom>
          <a:solidFill>
            <a:schemeClr val="bg1"/>
          </a:solidFill>
          <a:ln w="9525" cmpd="sng">
            <a:solidFill>
              <a:srgbClr val="92D050"/>
            </a:solidFill>
            <a:prstDash val="solid"/>
          </a:ln>
        </p:spPr>
        <p:txBody>
          <a:bodyPr wrap="square" lIns="72000" tIns="144000" rtlCol="0" anchor="t" anchorCtr="0">
            <a:noAutofit/>
          </a:bodyPr>
          <a:lstStyle/>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取組み実績が進む一方、各部</a:t>
            </a:r>
            <a:r>
              <a:rPr kumimoji="1" lang="ja-JP" altLang="en-US" sz="1200" dirty="0">
                <a:latin typeface="Meiryo UI" panose="020B0604030504040204" pitchFamily="50" charset="-128"/>
                <a:ea typeface="Meiryo UI" panose="020B0604030504040204" pitchFamily="50" charset="-128"/>
              </a:rPr>
              <a:t>で濃淡</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smtClean="0">
                <a:latin typeface="Meiryo UI" panose="020B0604030504040204" pitchFamily="50" charset="-128"/>
                <a:ea typeface="Meiryo UI" panose="020B0604030504040204" pitchFamily="50" charset="-128"/>
              </a:rPr>
              <a:t>○</a:t>
            </a:r>
            <a:r>
              <a:rPr kumimoji="1" lang="ja-JP" altLang="en-US" sz="1200" spc="-100" dirty="0" smtClean="0">
                <a:latin typeface="Meiryo UI" panose="020B0604030504040204" pitchFamily="50" charset="-128"/>
                <a:ea typeface="Meiryo UI" panose="020B0604030504040204" pitchFamily="50" charset="-128"/>
              </a:rPr>
              <a:t>計画</a:t>
            </a:r>
            <a:r>
              <a:rPr kumimoji="1" lang="ja-JP" altLang="en-US" sz="1200" spc="-100" dirty="0">
                <a:latin typeface="Meiryo UI" panose="020B0604030504040204" pitchFamily="50" charset="-128"/>
                <a:ea typeface="Meiryo UI" panose="020B0604030504040204" pitchFamily="50" charset="-128"/>
              </a:rPr>
              <a:t>への反映等の次に踏み出せて</a:t>
            </a:r>
            <a:r>
              <a:rPr kumimoji="1" lang="ja-JP" altLang="en-US" sz="1200" spc="-100" dirty="0" smtClean="0">
                <a:latin typeface="Meiryo UI" panose="020B0604030504040204" pitchFamily="50" charset="-128"/>
                <a:ea typeface="Meiryo UI" panose="020B0604030504040204" pitchFamily="50" charset="-128"/>
              </a:rPr>
              <a:t>いない</a:t>
            </a:r>
            <a:endParaRPr kumimoji="1" lang="en-US" altLang="ja-JP" sz="1200" spc="-100" dirty="0" smtClean="0">
              <a:latin typeface="Meiryo UI" panose="020B0604030504040204" pitchFamily="50" charset="-128"/>
              <a:ea typeface="Meiryo UI" panose="020B0604030504040204" pitchFamily="50" charset="-128"/>
            </a:endParaRPr>
          </a:p>
          <a:p>
            <a:pPr>
              <a:lnSpc>
                <a:spcPts val="1400"/>
              </a:lnSpc>
            </a:pPr>
            <a:r>
              <a:rPr kumimoji="1" lang="ja-JP" altLang="en-US" sz="1200" spc="-100" dirty="0">
                <a:latin typeface="Meiryo UI" panose="020B0604030504040204" pitchFamily="50" charset="-128"/>
                <a:ea typeface="Meiryo UI" panose="020B0604030504040204" pitchFamily="50" charset="-128"/>
              </a:rPr>
              <a:t>　</a:t>
            </a:r>
            <a:r>
              <a:rPr kumimoji="1" lang="ja-JP" altLang="en-US" sz="1200" spc="-100" dirty="0" smtClean="0">
                <a:latin typeface="Meiryo UI" panose="020B0604030504040204" pitchFamily="50" charset="-128"/>
                <a:ea typeface="Meiryo UI" panose="020B0604030504040204" pitchFamily="50" charset="-128"/>
              </a:rPr>
              <a:t>　状態</a:t>
            </a:r>
            <a:endParaRPr kumimoji="1" lang="ja-JP" altLang="en-US" sz="1200" spc="-100" dirty="0">
              <a:latin typeface="Meiryo UI" panose="020B0604030504040204" pitchFamily="50" charset="-128"/>
              <a:ea typeface="Meiryo UI" panose="020B0604030504040204" pitchFamily="50" charset="-128"/>
            </a:endParaRPr>
          </a:p>
          <a:p>
            <a:pPr>
              <a:lnSpc>
                <a:spcPts val="1400"/>
              </a:lnSpc>
              <a:spcBef>
                <a:spcPts val="600"/>
              </a:spcBef>
            </a:pP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58067" y="2102586"/>
            <a:ext cx="1989020"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主催のイベント等で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の理解</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491608" y="2073761"/>
            <a:ext cx="2221955"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反映な</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329388" y="2196939"/>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1" name="右矢印 20"/>
          <p:cNvSpPr/>
          <p:nvPr/>
        </p:nvSpPr>
        <p:spPr>
          <a:xfrm>
            <a:off x="430332" y="2166727"/>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2" name="下矢印吹き出し 21"/>
          <p:cNvSpPr/>
          <p:nvPr/>
        </p:nvSpPr>
        <p:spPr>
          <a:xfrm>
            <a:off x="6242744" y="7159"/>
            <a:ext cx="3497701" cy="1466881"/>
          </a:xfrm>
          <a:prstGeom prst="downArrowCallout">
            <a:avLst>
              <a:gd name="adj1" fmla="val 29476"/>
              <a:gd name="adj2" fmla="val 42867"/>
              <a:gd name="adj3" fmla="val 18383"/>
              <a:gd name="adj4" fmla="val 7081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71876" y="270328"/>
            <a:ext cx="8172000" cy="672647"/>
          </a:xfrm>
          <a:prstGeom prst="rect">
            <a:avLst/>
          </a:prstGeom>
          <a:solidFill>
            <a:schemeClr val="bg1"/>
          </a:solid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zh-TW" sz="14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SDGs</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H31.2.14</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○これまでの取組みの検証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の方針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決定</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566905" y="1587491"/>
            <a:ext cx="3204000" cy="1836000"/>
          </a:xfrm>
          <a:prstGeom prst="rect">
            <a:avLst/>
          </a:prstGeom>
          <a:solidFill>
            <a:schemeClr val="accent1">
              <a:lumMod val="20000"/>
              <a:lumOff val="80000"/>
            </a:schemeClr>
          </a:solidFill>
          <a:ln w="76200" cmpd="dbl">
            <a:solidFill>
              <a:srgbClr val="92D050"/>
            </a:solidFill>
            <a:prstDash val="solid"/>
          </a:ln>
        </p:spPr>
        <p:txBody>
          <a:bodyPr wrap="square" lIns="72000" tIns="144000" rtlCol="0" anchor="t" anchorCtr="0">
            <a:noAutofit/>
          </a:bodyPr>
          <a:lstStyle/>
          <a:p>
            <a:pPr>
              <a:spcBef>
                <a:spcPts val="3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6961736" y="1954106"/>
            <a:ext cx="2628000" cy="1348777"/>
          </a:xfrm>
          <a:prstGeom prst="roundRect">
            <a:avLst>
              <a:gd name="adj" fmla="val 11132"/>
            </a:avLst>
          </a:prstGeom>
          <a:ln w="6350">
            <a:prstDash val="dash"/>
          </a:ln>
        </p:spPr>
        <p:style>
          <a:lnRef idx="2">
            <a:schemeClr val="accent6"/>
          </a:lnRef>
          <a:fillRef idx="1">
            <a:schemeClr val="lt1"/>
          </a:fillRef>
          <a:effectRef idx="0">
            <a:schemeClr val="accent6"/>
          </a:effectRef>
          <a:fontRef idx="minor">
            <a:schemeClr val="dk1"/>
          </a:fontRef>
        </p:style>
        <p:txBody>
          <a:bodyPr lIns="108000" rIns="72000" rtlCol="0" anchor="ctr"/>
          <a:lstStyle/>
          <a:p>
            <a:pPr>
              <a:lnSpc>
                <a:spcPts val="1400"/>
              </a:lnSpc>
            </a:pPr>
            <a:r>
              <a:rPr kumimoji="1" lang="ja-JP" altLang="en-US" sz="1200" b="1" dirty="0" smtClean="0">
                <a:latin typeface="Meiryo UI" panose="020B0604030504040204" pitchFamily="50" charset="-128"/>
                <a:ea typeface="Meiryo UI" panose="020B0604030504040204" pitchFamily="50" charset="-128"/>
              </a:rPr>
              <a:t>万博に向け、</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の達成を加速化するため、「大阪がめざす</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先進都市の姿」の明確化を図り、大阪府はもとより、府民や企業、市町村など、様々なステークホルダーとの連携・協調を進め、新たな取組みを広げていく</a:t>
            </a:r>
            <a:endParaRPr kumimoji="1" lang="en-US" altLang="ja-JP" sz="1200" b="1" dirty="0" smtClean="0">
              <a:latin typeface="Meiryo UI" panose="020B0604030504040204" pitchFamily="50" charset="-128"/>
              <a:ea typeface="Meiryo UI" panose="020B0604030504040204" pitchFamily="50" charset="-128"/>
            </a:endParaRPr>
          </a:p>
        </p:txBody>
      </p:sp>
      <p:sp>
        <p:nvSpPr>
          <p:cNvPr id="26" name="右矢印 25"/>
          <p:cNvSpPr/>
          <p:nvPr/>
        </p:nvSpPr>
        <p:spPr>
          <a:xfrm>
            <a:off x="6114922" y="1716346"/>
            <a:ext cx="384057" cy="1425274"/>
          </a:xfrm>
          <a:prstGeom prst="rightArrow">
            <a:avLst>
              <a:gd name="adj1" fmla="val 35378"/>
              <a:gd name="adj2" fmla="val 6643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右矢印 26"/>
          <p:cNvSpPr/>
          <p:nvPr/>
        </p:nvSpPr>
        <p:spPr>
          <a:xfrm>
            <a:off x="6711787" y="2308836"/>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8" name="正方形/長方形 27"/>
          <p:cNvSpPr/>
          <p:nvPr/>
        </p:nvSpPr>
        <p:spPr>
          <a:xfrm>
            <a:off x="178475" y="3660309"/>
            <a:ext cx="2844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29" name="正方形/長方形 28"/>
          <p:cNvSpPr/>
          <p:nvPr/>
        </p:nvSpPr>
        <p:spPr>
          <a:xfrm>
            <a:off x="3191058" y="3642057"/>
            <a:ext cx="2880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30" name="角丸四角形 29"/>
          <p:cNvSpPr/>
          <p:nvPr/>
        </p:nvSpPr>
        <p:spPr>
          <a:xfrm>
            <a:off x="178475" y="3362373"/>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a:t>
            </a:r>
            <a:r>
              <a:rPr kumimoji="1" lang="ja-JP" altLang="en-US" sz="1400" b="1" dirty="0">
                <a:latin typeface="Meiryo UI" panose="020B0604030504040204" pitchFamily="50" charset="-128"/>
                <a:ea typeface="Meiryo UI" panose="020B0604030504040204" pitchFamily="50" charset="-128"/>
              </a:rPr>
              <a:t>促進</a:t>
            </a:r>
            <a:r>
              <a:rPr kumimoji="1" lang="ja-JP" altLang="en-US" sz="1400" b="1" dirty="0" smtClean="0">
                <a:latin typeface="Meiryo UI" panose="020B0604030504040204" pitchFamily="50" charset="-128"/>
                <a:ea typeface="Meiryo UI" panose="020B0604030504040204" pitchFamily="50" charset="-128"/>
              </a:rPr>
              <a:t>、企業や市町村との連携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31" name="角丸四角形 30"/>
          <p:cNvSpPr/>
          <p:nvPr/>
        </p:nvSpPr>
        <p:spPr>
          <a:xfrm>
            <a:off x="3198363" y="3372584"/>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a:t>
            </a:r>
            <a:r>
              <a:rPr kumimoji="1" lang="ja-JP" altLang="en-US" sz="1400" b="1" dirty="0">
                <a:latin typeface="Meiryo UI" panose="020B0604030504040204" pitchFamily="50" charset="-128"/>
                <a:ea typeface="Meiryo UI" panose="020B0604030504040204" pitchFamily="50" charset="-128"/>
              </a:rPr>
              <a:t>局</a:t>
            </a:r>
            <a:r>
              <a:rPr kumimoji="1" lang="ja-JP" altLang="en-US" sz="1400" b="1" dirty="0" smtClean="0">
                <a:latin typeface="Meiryo UI" panose="020B0604030504040204" pitchFamily="50" charset="-128"/>
                <a:ea typeface="Meiryo UI" panose="020B0604030504040204" pitchFamily="50" charset="-128"/>
              </a:rPr>
              <a:t>の取組み　　　　　　　　　　　</a:t>
            </a:r>
            <a:endParaRPr kumimoji="1" lang="ja-JP" altLang="en-US" sz="14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38781" y="3720985"/>
            <a:ext cx="2736000" cy="1517164"/>
          </a:xfrm>
          <a:prstGeom prst="rect">
            <a:avLst/>
          </a:prstGeom>
          <a:solidFill>
            <a:schemeClr val="bg1"/>
          </a:solidFill>
          <a:ln w="9525" cmpd="sng">
            <a:solidFill>
              <a:srgbClr val="92D050"/>
            </a:solidFill>
            <a:prstDash val="solid"/>
          </a:ln>
        </p:spPr>
        <p:txBody>
          <a:bodyPr wrap="square" lIns="72000" tIns="108000" rtlCol="0" anchor="t" anchorCtr="0">
            <a:noAutofit/>
          </a:bodyPr>
          <a:lstStyle/>
          <a:p>
            <a:pPr>
              <a:spcBef>
                <a:spcPts val="300"/>
              </a:spcBef>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世界</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に向けた取組みの発信（</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大阪万博ブースに</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おいて、企業の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799" y="4125646"/>
            <a:ext cx="1245492" cy="828926"/>
          </a:xfrm>
          <a:prstGeom prst="rect">
            <a:avLst/>
          </a:prstGeom>
          <a:noFill/>
          <a:ln>
            <a:noFill/>
          </a:ln>
        </p:spPr>
      </p:pic>
      <p:sp>
        <p:nvSpPr>
          <p:cNvPr id="34" name="テキスト ボックス 33"/>
          <p:cNvSpPr txBox="1"/>
          <p:nvPr/>
        </p:nvSpPr>
        <p:spPr>
          <a:xfrm>
            <a:off x="1110604" y="4994261"/>
            <a:ext cx="1886449" cy="233397"/>
          </a:xfrm>
          <a:prstGeom prst="rect">
            <a:avLst/>
          </a:prstGeom>
          <a:noFill/>
        </p:spPr>
        <p:txBody>
          <a:bodyPr wrap="square" rtlCol="0">
            <a:spAutoFit/>
          </a:bodyPr>
          <a:lstStyle/>
          <a:p>
            <a:pPr>
              <a:lnSpc>
                <a:spcPts val="1100"/>
              </a:lnSpc>
            </a:pPr>
            <a:r>
              <a:rPr kumimoji="1" lang="en-US" altLang="ja-JP" sz="800" b="1" dirty="0" smtClean="0"/>
              <a:t>G20</a:t>
            </a:r>
            <a:r>
              <a:rPr kumimoji="1" lang="ja-JP" altLang="en-US" sz="800" b="1" dirty="0" smtClean="0"/>
              <a:t>大阪サミット（大阪万博ブース）</a:t>
            </a:r>
            <a:endParaRPr kumimoji="1" lang="ja-JP" altLang="en-US" sz="800" b="1" dirty="0"/>
          </a:p>
        </p:txBody>
      </p:sp>
      <p:sp>
        <p:nvSpPr>
          <p:cNvPr id="35" name="テキスト ボックス 34"/>
          <p:cNvSpPr txBox="1"/>
          <p:nvPr/>
        </p:nvSpPr>
        <p:spPr>
          <a:xfrm>
            <a:off x="3238853" y="3720985"/>
            <a:ext cx="2772000" cy="1735858"/>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の観点を反映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・海洋プラスチックごみ問題から考える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・企業向けセミナー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60565" y="5277838"/>
            <a:ext cx="2736000" cy="1294263"/>
          </a:xfrm>
          <a:prstGeom prst="rect">
            <a:avLst/>
          </a:prstGeom>
          <a:solidFill>
            <a:schemeClr val="bg1"/>
          </a:solidFill>
          <a:ln w="9525" cmpd="sng">
            <a:solidFill>
              <a:srgbClr val="92D050"/>
            </a:solidFill>
            <a:prstDash val="solid"/>
          </a:ln>
        </p:spPr>
        <p:txBody>
          <a:bodyPr wrap="square" lIns="108000" tIns="108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トレイン未来のゆめまち号」への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ポスター掲載</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未来会議</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　加速させよう自治体</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239164" y="5495951"/>
            <a:ext cx="2772000" cy="10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（予定含む）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・自転車活用推進計画（仮）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14875" y="3021568"/>
            <a:ext cx="2948050"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令和元年度の主な取組み</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p:cNvSpPr/>
          <p:nvPr/>
        </p:nvSpPr>
        <p:spPr>
          <a:xfrm rot="10800000">
            <a:off x="7206543" y="3776322"/>
            <a:ext cx="1924723" cy="22939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0" name="テキスト ボックス 39"/>
          <p:cNvSpPr txBox="1"/>
          <p:nvPr/>
        </p:nvSpPr>
        <p:spPr>
          <a:xfrm>
            <a:off x="6420629" y="4444419"/>
            <a:ext cx="3382683" cy="663497"/>
          </a:xfrm>
          <a:prstGeom prst="rect">
            <a:avLst/>
          </a:prstGeom>
          <a:solidFill>
            <a:schemeClr val="tx2">
              <a:lumMod val="40000"/>
              <a:lumOff val="60000"/>
            </a:schemeClr>
          </a:solidFill>
          <a:ln w="25400" cmpd="dbl">
            <a:solidFill>
              <a:schemeClr val="tx1"/>
            </a:solidFill>
            <a:prstDash val="solid"/>
          </a:ln>
        </p:spPr>
        <p:txBody>
          <a:bodyPr wrap="square" lIns="144000" tIns="72000" rIns="72000" bIns="72000" rtlCol="0" anchor="ctr" anchorCtr="0">
            <a:spAutoFit/>
          </a:bodyPr>
          <a:lstStyle/>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先進都市の姿」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検討有識者ワーキンググループ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420629" y="5323876"/>
            <a:ext cx="3302630" cy="1165310"/>
          </a:xfrm>
          <a:prstGeom prst="rect">
            <a:avLst/>
          </a:prstGeom>
          <a:noFill/>
          <a:ln w="15875">
            <a:noFill/>
            <a:prstDash val="sysDot"/>
          </a:ln>
        </p:spPr>
        <p:txBody>
          <a:bodyPr wrap="square" lIns="108000" tIns="36000" rIns="0" bIns="36000" rtlCol="0" anchor="ctr" anchorCtr="0">
            <a:spAutoFit/>
          </a:bodyPr>
          <a:lstStyle/>
          <a:p>
            <a:pPr>
              <a:spcBef>
                <a:spcPts val="12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全体的な取組み方向性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「めざす姿」に向けた考慮すべき視点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ゴールの府の到達点の分析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などについて議論を深めてきた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057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83554" y="1743075"/>
            <a:ext cx="9184306" cy="4872038"/>
          </a:xfrm>
          <a:prstGeom prst="rect">
            <a:avLst/>
          </a:prstGeom>
          <a:solidFill>
            <a:schemeClr val="bg1"/>
          </a:solidFill>
          <a:ln w="25400" cmpd="sng">
            <a:solidFill>
              <a:schemeClr val="accent6">
                <a:lumMod val="60000"/>
                <a:lumOff val="40000"/>
              </a:schemeClr>
            </a:solidFill>
            <a:prstDash val="solid"/>
          </a:ln>
        </p:spPr>
        <p:txBody>
          <a:bodyPr wrap="none" lIns="216000" tIns="180000" rIns="108000" bIns="108000" rtlCol="0" anchor="t" anchorCtr="0">
            <a:noAutofit/>
          </a:bodyPr>
          <a:lstStyle/>
          <a:p>
            <a:pPr>
              <a:spcBef>
                <a:spcPts val="300"/>
              </a:spcBef>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郷　教授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所長</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株式会社日本総合研究所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村上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シニアマネージャー</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川久保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准教授</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a:latin typeface="Meiryo UI" panose="020B0604030504040204" pitchFamily="50" charset="-128"/>
                <a:ea typeface="Meiryo UI" panose="020B0604030504040204" pitchFamily="50" charset="-128"/>
                <a:cs typeface="Meiryo UI" panose="020B0604030504040204" pitchFamily="50" charset="-128"/>
              </a:rPr>
              <a:t>〇 </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羽根田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推進本部長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センター長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55985" y="4592328"/>
            <a:ext cx="3958890" cy="1709712"/>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「めざす姿」を考えるにあたって考慮すべき視点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目標（ゴール）の考え方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府が注力するべき柱となるテーマ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ゴールに係る府の到達点や課題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4148" y="1849428"/>
            <a:ext cx="2282640" cy="1835197"/>
          </a:xfrm>
          <a:prstGeom prst="rect">
            <a:avLst/>
          </a:prstGeom>
          <a:noFill/>
          <a:ln>
            <a:noFill/>
          </a:ln>
        </p:spPr>
      </p:pic>
      <p:pic>
        <p:nvPicPr>
          <p:cNvPr id="50" name="図 49"/>
          <p:cNvPicPr>
            <a:picLocks noChangeAspect="1"/>
          </p:cNvPicPr>
          <p:nvPr/>
        </p:nvPicPr>
        <p:blipFill>
          <a:blip r:embed="rId3"/>
          <a:stretch>
            <a:fillRect/>
          </a:stretch>
        </p:blipFill>
        <p:spPr>
          <a:xfrm>
            <a:off x="5588800" y="3877007"/>
            <a:ext cx="3517100" cy="2425033"/>
          </a:xfrm>
          <a:prstGeom prst="rect">
            <a:avLst/>
          </a:prstGeom>
        </p:spPr>
      </p:pic>
      <p:sp>
        <p:nvSpPr>
          <p:cNvPr id="61" name="テキスト ボックス 60"/>
          <p:cNvSpPr txBox="1"/>
          <p:nvPr/>
        </p:nvSpPr>
        <p:spPr>
          <a:xfrm>
            <a:off x="383554" y="838735"/>
            <a:ext cx="9184306" cy="711958"/>
          </a:xfrm>
          <a:prstGeom prst="roundRect">
            <a:avLst>
              <a:gd name="adj" fmla="val 13277"/>
            </a:avLst>
          </a:prstGeom>
          <a:solidFill>
            <a:schemeClr val="bg1"/>
          </a:solidFill>
          <a:ln w="25400" cmpd="sng">
            <a:solidFill>
              <a:schemeClr val="accent6">
                <a:lumMod val="60000"/>
                <a:lumOff val="40000"/>
              </a:schemeClr>
            </a:solidFill>
            <a:prstDash val="solid"/>
          </a:ln>
        </p:spPr>
        <p:txBody>
          <a:bodyPr wrap="none" lIns="144000" tIns="108000" rtlCol="0" anchor="t" anchorCtr="0">
            <a:noAutofit/>
          </a:bodyPr>
          <a:lstStyle/>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〇大阪がめざす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推進本部の明確化にあたって、有識者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回開催。（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8</a:t>
            </a:fld>
            <a:endParaRPr kumimoji="1" lang="ja-JP" altLang="en-US" dirty="0"/>
          </a:p>
        </p:txBody>
      </p:sp>
    </p:spTree>
    <p:extLst>
      <p:ext uri="{BB962C8B-B14F-4D97-AF65-F5344CB8AC3E}">
        <p14:creationId xmlns:p14="http://schemas.microsoft.com/office/powerpoint/2010/main" val="219222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21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ワーキンググループにおけるこれまでの主な意見</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447423184"/>
              </p:ext>
            </p:extLst>
          </p:nvPr>
        </p:nvGraphicFramePr>
        <p:xfrm>
          <a:off x="281232" y="802356"/>
          <a:ext cx="9343536" cy="5745347"/>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083869">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2197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560323">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560323">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9</a:t>
            </a:fld>
            <a:endParaRPr kumimoji="1" lang="ja-JP" altLang="en-US" dirty="0"/>
          </a:p>
        </p:txBody>
      </p:sp>
    </p:spTree>
    <p:extLst>
      <p:ext uri="{BB962C8B-B14F-4D97-AF65-F5344CB8AC3E}">
        <p14:creationId xmlns:p14="http://schemas.microsoft.com/office/powerpoint/2010/main" val="47374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11694</TotalTime>
  <Words>5113</Words>
  <Application>Microsoft Office PowerPoint</Application>
  <PresentationFormat>A4 210 x 297 mm</PresentationFormat>
  <Paragraphs>586</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HGS創英角ｺﾞｼｯｸUB</vt:lpstr>
      <vt:lpstr>Meiryo UI</vt:lpstr>
      <vt:lpstr>ＭＳ Ｐゴシック</vt:lpstr>
      <vt:lpstr>游ゴシック</vt:lpstr>
      <vt:lpstr>游ゴシック Light</vt:lpstr>
      <vt:lpstr>Arial</vt:lpstr>
      <vt:lpstr>Calibri</vt:lpstr>
      <vt:lpstr>Calibri Light</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1215</cp:revision>
  <cp:lastPrinted>2019-08-28T04:15:35Z</cp:lastPrinted>
  <dcterms:created xsi:type="dcterms:W3CDTF">2019-02-01T00:27:44Z</dcterms:created>
  <dcterms:modified xsi:type="dcterms:W3CDTF">2019-08-29T06:58:28Z</dcterms:modified>
</cp:coreProperties>
</file>