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66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8879" autoAdjust="0"/>
    <p:restoredTop sz="99832" autoAdjust="0"/>
  </p:normalViewPr>
  <p:slideViewPr>
    <p:cSldViewPr>
      <p:cViewPr>
        <p:scale>
          <a:sx n="66" d="100"/>
          <a:sy n="66" d="100"/>
        </p:scale>
        <p:origin x="-1386"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2018/7/19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2018/7/19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2018/7/19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2018/7/19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2018/7/19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2018/7/19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2018/7/19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2018/7/19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2018/7/19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2018/7/19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2018/7/19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2018/7/19</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6400800" y="605075"/>
            <a:ext cx="6192097" cy="6555641"/>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192879" y="605075"/>
            <a:ext cx="6055993" cy="8956298"/>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smtClean="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大阪府立病院機構の平成</a:t>
            </a:r>
            <a:r>
              <a:rPr lang="ja-JP" altLang="en-US" sz="1400" b="1" dirty="0" smtClean="0">
                <a:solidFill>
                  <a:schemeClr val="bg1"/>
                </a:solidFill>
                <a:latin typeface="Meiryo UI" pitchFamily="50" charset="-128"/>
                <a:ea typeface="Meiryo UI" pitchFamily="50" charset="-128"/>
                <a:cs typeface="Meiryo UI" pitchFamily="50" charset="-128"/>
              </a:rPr>
              <a:t>２９事業年度の業務</a:t>
            </a:r>
            <a:r>
              <a:rPr lang="ja-JP" altLang="en-US" sz="1400" b="1" dirty="0">
                <a:solidFill>
                  <a:schemeClr val="bg1"/>
                </a:solidFill>
                <a:latin typeface="Meiryo UI" pitchFamily="50" charset="-128"/>
                <a:ea typeface="Meiryo UI" pitchFamily="50" charset="-128"/>
                <a:cs typeface="Meiryo UI" pitchFamily="50" charset="-128"/>
              </a:rPr>
              <a:t>実績に関する評価</a:t>
            </a:r>
            <a:r>
              <a:rPr lang="ja-JP" altLang="en-US" sz="1400" b="1" dirty="0" smtClean="0">
                <a:solidFill>
                  <a:schemeClr val="bg1"/>
                </a:solidFill>
                <a:latin typeface="Meiryo UI" pitchFamily="50" charset="-128"/>
                <a:ea typeface="Meiryo UI" pitchFamily="50" charset="-128"/>
                <a:cs typeface="Meiryo UI" pitchFamily="50" charset="-128"/>
              </a:rPr>
              <a:t>結果（素案）</a:t>
            </a:r>
            <a:r>
              <a:rPr lang="ja-JP" altLang="en-US" sz="1400" b="1" dirty="0">
                <a:solidFill>
                  <a:schemeClr val="bg1"/>
                </a:solidFill>
                <a:latin typeface="Meiryo UI" pitchFamily="50" charset="-128"/>
                <a:ea typeface="Meiryo UI" pitchFamily="50" charset="-128"/>
                <a:cs typeface="Meiryo UI" pitchFamily="50" charset="-128"/>
              </a:rPr>
              <a:t>概要</a:t>
            </a:r>
            <a:endParaRPr lang="en-US" altLang="ja-JP" sz="1400" b="1" dirty="0" smtClean="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smtClean="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39" name="角丸四角形 138"/>
          <p:cNvSpPr/>
          <p:nvPr/>
        </p:nvSpPr>
        <p:spPr>
          <a:xfrm>
            <a:off x="217500" y="966861"/>
            <a:ext cx="5887356" cy="5736709"/>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（１）府の医療施策推進における役割の発揮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（小項目①～</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⑧</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２）診療機能充実のための基盤づくり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小項目⑨～⑩）</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３）府域の医療水準の向上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小項目⑪～⑬ ）</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４）より安心で信頼できる質の高い医療の提供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小項目⑭～⑯）</a:t>
            </a: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二等辺三角形 142"/>
          <p:cNvSpPr/>
          <p:nvPr/>
        </p:nvSpPr>
        <p:spPr>
          <a:xfrm flipH="1" flipV="1">
            <a:off x="8553128" y="7356232"/>
            <a:ext cx="2134797" cy="233188"/>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538272" y="7755508"/>
            <a:ext cx="6199232" cy="1805865"/>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7239793" y="9204121"/>
            <a:ext cx="4993655" cy="276999"/>
          </a:xfrm>
          <a:prstGeom prst="rect">
            <a:avLst/>
          </a:prstGeom>
          <a:ln>
            <a:solidFill>
              <a:schemeClr val="tx1"/>
            </a:solidFill>
            <a:prstDash val="dash"/>
          </a:ln>
        </p:spPr>
        <p:txBody>
          <a:bodyPr wrap="square">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評価結果⇒　「全体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として年度計画及び中期計画のとおり進捗して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84" name="角丸四角形 83"/>
          <p:cNvSpPr/>
          <p:nvPr/>
        </p:nvSpPr>
        <p:spPr>
          <a:xfrm>
            <a:off x="6636081" y="1262388"/>
            <a:ext cx="5857638" cy="2397160"/>
          </a:xfrm>
          <a:prstGeom prst="roundRect">
            <a:avLst>
              <a:gd name="adj" fmla="val 3111"/>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6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１）組織マネジメントの強化（</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小項目㉑）</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（２）診療体制の強化及び人員配置の弾力化（</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小項目㉒） </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（３）コンプライアンスの徹底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小項目㉓） </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317706" y="1514501"/>
            <a:ext cx="5787150" cy="206196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急性期Ｃ</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大阪府市共同 住吉母子医療センターのオープンに向けた周産期</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医療の充実等を</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行った。</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はびきのＣ</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アレルギー性疾患に対する専門医療等を提供した。</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（重症アトピー性皮膚炎処置件数　</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H29</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:8,000</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件　⇒</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H29:11,174</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件）</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精神Ｃ</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民間</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医療機関において処遇が困難な患者の</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受入れや、</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発達障がいの</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診断初診を実施した。</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国際がんＣ</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あらゆるがん患者に対し、手術、放射線治療、化学療法などを組み合わせた最適な集学的治療を実施した。</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母子Ｃ</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小児がん拠点病院としての取組みや長期療養児に対するケアを実施した。また、重症妊婦・病的新生児の受入れに</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努めた。（</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母体緊急搬送受入件数　</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:200</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件　⇒</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H29</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実績</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:232</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件</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正方形/長方形 92"/>
          <p:cNvSpPr/>
          <p:nvPr/>
        </p:nvSpPr>
        <p:spPr>
          <a:xfrm>
            <a:off x="321021" y="3936504"/>
            <a:ext cx="5783835" cy="46824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機器の整備や大規模施設設備改修について、計画の項目を着実に実施し、各病院に</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おける高度</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医療機器の稼働状況が目標を</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上回った</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192340" y="6433573"/>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１）患者満足度調査等の活用及びホスピタリティの向上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小項目⑰）</a:t>
            </a:r>
            <a:r>
              <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（２）待ち時間及び検査・手術待ちの改善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小項目⑱～⑲）</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３）ボランティア等との協働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小項目⑳）</a:t>
            </a:r>
            <a:endParaRPr lang="en-US" altLang="ja-JP" sz="1100" dirty="0"/>
          </a:p>
          <a:p>
            <a:pPr algn="ctr">
              <a:lnSpc>
                <a:spcPts val="1100"/>
              </a:lnSpc>
            </a:pPr>
            <a:endParaRPr kumimoji="1" lang="en-US" altLang="ja-JP" sz="1100" dirty="0" smtClean="0"/>
          </a:p>
          <a:p>
            <a:pPr algn="ctr">
              <a:lnSpc>
                <a:spcPts val="1100"/>
              </a:lnSpc>
            </a:pPr>
            <a:endParaRPr kumimoji="1" lang="ja-JP" altLang="en-US" sz="1100" dirty="0"/>
          </a:p>
        </p:txBody>
      </p:sp>
      <p:sp>
        <p:nvSpPr>
          <p:cNvPr id="41" name="角丸四角形 40"/>
          <p:cNvSpPr/>
          <p:nvPr/>
        </p:nvSpPr>
        <p:spPr>
          <a:xfrm>
            <a:off x="245633" y="927210"/>
            <a:ext cx="5911977" cy="5294058"/>
          </a:xfrm>
          <a:prstGeom prst="roundRect">
            <a:avLst>
              <a:gd name="adj" fmla="val 3111"/>
            </a:avLst>
          </a:prstGeom>
          <a:noFill/>
          <a:ln>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600"/>
              </a:lnSpc>
            </a:pPr>
            <a:endParaRPr kumimoji="1" lang="ja-JP" altLang="en-US" sz="1200" dirty="0"/>
          </a:p>
        </p:txBody>
      </p:sp>
      <p:sp>
        <p:nvSpPr>
          <p:cNvPr id="42" name="角丸四角形 41"/>
          <p:cNvSpPr/>
          <p:nvPr/>
        </p:nvSpPr>
        <p:spPr>
          <a:xfrm>
            <a:off x="245633" y="6312768"/>
            <a:ext cx="5911978" cy="3168352"/>
          </a:xfrm>
          <a:prstGeom prst="roundRect">
            <a:avLst>
              <a:gd name="adj" fmla="val 3111"/>
            </a:avLst>
          </a:prstGeom>
          <a:noFill/>
          <a:ln>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600"/>
              </a:lnSpc>
            </a:pPr>
            <a:endParaRPr kumimoji="1" lang="ja-JP" altLang="en-US" sz="12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府民に提供するサービスその他の業務の質</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の向上</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70158" y="7607165"/>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44" name="正方形/長方形 43"/>
          <p:cNvSpPr/>
          <p:nvPr/>
        </p:nvSpPr>
        <p:spPr>
          <a:xfrm>
            <a:off x="6400800" y="605075"/>
            <a:ext cx="4104456"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業務運営の改善及び効率化</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321021" y="4743422"/>
            <a:ext cx="5783835" cy="46824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地域医療機関を対象とした研修会の</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開催など、</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各病院において地域連携の強化に積極的に</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取り組むとともに、国際がんＣに</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おける連携登録医数が目標を</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上回った。</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210</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件 ⇒ </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実績</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262</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件</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326305" y="5631926"/>
            <a:ext cx="5706543" cy="46824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各病院においては、クリニカルパスの活用による医療の標準化に取り組み、適用率は</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病院で目標を達成した。また</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、急性期Ｃに</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おける</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ISO9001</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の認証</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取得</a:t>
            </a:r>
            <a:r>
              <a:rPr lang="zh-TW"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（形成外科、</a:t>
            </a:r>
            <a:r>
              <a:rPr lang="en-US" altLang="zh-TW"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QMS</a:t>
            </a:r>
            <a:r>
              <a:rPr lang="zh-TW" altLang="en-US" sz="1000" kern="10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評価室）</a:t>
            </a:r>
            <a:r>
              <a:rPr lang="ja-JP" altLang="en-US" sz="1000" kern="10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、計画を着実に実施</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した</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326305" y="6940153"/>
            <a:ext cx="5706543" cy="41607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患者</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サービス向上のため、イベントの開催や接遇研修の実施、</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による院内見学等の取組を機構全体で推進した</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326305" y="7607166"/>
            <a:ext cx="5706543" cy="100985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呼び出し</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サービスの導入など、待ち時間の負担を軽減する取組を着実に実施</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した。また</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手術件数（精神Ｃ除く）の</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増加に向けた取組を実施したことにより、</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病院が手術件数の目標</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を上回った。</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急性期Ｃ</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:8,300</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実績</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:8,398</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件　</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はびきのＣ</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9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:1,980</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9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実績</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:2,460</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件</a:t>
            </a:r>
            <a:endPar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国際がんＣ</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9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:4,005</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9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実績</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:3,929</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件　</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母子Ｃ</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9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:4,200</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実績</a:t>
            </a:r>
            <a:r>
              <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:4,447</a:t>
            </a:r>
            <a:r>
              <a:rPr lang="ja-JP" altLang="en-US" sz="9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件</a:t>
            </a:r>
            <a:endPar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348349" y="8940863"/>
            <a:ext cx="5706543" cy="39624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手話及び通訳ボランティアの利用実績は</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病院全体で前年度を上回り、また、各病院において多様なボランティアを</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受け入れた。</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手話　</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H28:2,765</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件</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H29:2,844</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通訳</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H28:1,098</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件</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H29:1,260</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072375772"/>
              </p:ext>
            </p:extLst>
          </p:nvPr>
        </p:nvGraphicFramePr>
        <p:xfrm>
          <a:off x="280120" y="966862"/>
          <a:ext cx="5747443" cy="323850"/>
        </p:xfrm>
        <a:graphic>
          <a:graphicData uri="http://schemas.openxmlformats.org/drawingml/2006/table">
            <a:tbl>
              <a:tblPr>
                <a:tableStyleId>{8A107856-5554-42FB-B03E-39F5DBC370BA}</a:tableStyleId>
              </a:tblPr>
              <a:tblGrid>
                <a:gridCol w="3012347"/>
                <a:gridCol w="579616"/>
                <a:gridCol w="431096"/>
                <a:gridCol w="431096"/>
                <a:gridCol w="431096"/>
                <a:gridCol w="431096"/>
                <a:gridCol w="431096"/>
              </a:tblGrid>
              <a:tr h="153300">
                <a:tc rowSpan="2">
                  <a:txBody>
                    <a:bodyPr/>
                    <a:lstStyle/>
                    <a:p>
                      <a:pPr marL="0" marR="0" indent="0" algn="l" defTabSz="1280160" rtl="0" eaLnBrk="1" fontAlgn="ctr" latinLnBrk="0" hangingPunct="1">
                        <a:lnSpc>
                          <a:spcPct val="100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　高度専門医療の提供及び医療水準の向上</a:t>
                      </a:r>
                      <a:endParaRPr lang="en-US" altLang="ja-JP" sz="11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37679">
                <a:tc v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16</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15</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bl>
          </a:graphicData>
        </a:graphic>
      </p:graphicFrame>
      <p:graphicFrame>
        <p:nvGraphicFramePr>
          <p:cNvPr id="53" name="表 52"/>
          <p:cNvGraphicFramePr>
            <a:graphicFrameLocks noGrp="1"/>
          </p:cNvGraphicFramePr>
          <p:nvPr>
            <p:extLst>
              <p:ext uri="{D42A27DB-BD31-4B8C-83A1-F6EECF244321}">
                <p14:modId xmlns:p14="http://schemas.microsoft.com/office/powerpoint/2010/main" val="819670891"/>
              </p:ext>
            </p:extLst>
          </p:nvPr>
        </p:nvGraphicFramePr>
        <p:xfrm>
          <a:off x="280120" y="6363184"/>
          <a:ext cx="5752728" cy="323850"/>
        </p:xfrm>
        <a:graphic>
          <a:graphicData uri="http://schemas.openxmlformats.org/drawingml/2006/table">
            <a:tbl>
              <a:tblPr>
                <a:tableStyleId>{8A107856-5554-42FB-B03E-39F5DBC370BA}</a:tableStyleId>
              </a:tblPr>
              <a:tblGrid>
                <a:gridCol w="3025677"/>
                <a:gridCol w="577911"/>
                <a:gridCol w="429828"/>
                <a:gridCol w="429828"/>
                <a:gridCol w="429828"/>
                <a:gridCol w="429828"/>
                <a:gridCol w="429828"/>
              </a:tblGrid>
              <a:tr h="153300">
                <a:tc rowSpan="2">
                  <a:txBody>
                    <a:bodyPr/>
                    <a:lstStyle/>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　患者・府民の満足度向上</a:t>
                      </a:r>
                      <a:endParaRPr lang="en-US" altLang="ja-JP" sz="11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37679">
                <a:tc v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4</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sz="10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4</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528592" y="507813"/>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64096" y="9592118"/>
            <a:ext cx="6336704" cy="9082"/>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7270770"/>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6891023"/>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320478"/>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7270770"/>
            <a:ext cx="0" cy="2382946"/>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73" name="角丸四角形 72"/>
          <p:cNvSpPr/>
          <p:nvPr/>
        </p:nvSpPr>
        <p:spPr>
          <a:xfrm>
            <a:off x="6538273" y="927210"/>
            <a:ext cx="5982616" cy="2908005"/>
          </a:xfrm>
          <a:prstGeom prst="roundRect">
            <a:avLst>
              <a:gd name="adj" fmla="val 3111"/>
            </a:avLst>
          </a:prstGeom>
          <a:noFill/>
          <a:ln>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600"/>
              </a:lnSpc>
            </a:pPr>
            <a:endParaRPr kumimoji="1" lang="ja-JP" altLang="en-US" sz="1200" dirty="0"/>
          </a:p>
        </p:txBody>
      </p:sp>
      <p:graphicFrame>
        <p:nvGraphicFramePr>
          <p:cNvPr id="74" name="表 73"/>
          <p:cNvGraphicFramePr>
            <a:graphicFrameLocks noGrp="1"/>
          </p:cNvGraphicFramePr>
          <p:nvPr>
            <p:extLst>
              <p:ext uri="{D42A27DB-BD31-4B8C-83A1-F6EECF244321}">
                <p14:modId xmlns:p14="http://schemas.microsoft.com/office/powerpoint/2010/main" val="560987928"/>
              </p:ext>
            </p:extLst>
          </p:nvPr>
        </p:nvGraphicFramePr>
        <p:xfrm>
          <a:off x="6559388" y="966956"/>
          <a:ext cx="5818076" cy="323850"/>
        </p:xfrm>
        <a:graphic>
          <a:graphicData uri="http://schemas.openxmlformats.org/drawingml/2006/table">
            <a:tbl>
              <a:tblPr>
                <a:tableStyleId>{8A107856-5554-42FB-B03E-39F5DBC370BA}</a:tableStyleId>
              </a:tblPr>
              <a:tblGrid>
                <a:gridCol w="3076484"/>
                <a:gridCol w="580992"/>
                <a:gridCol w="432120"/>
                <a:gridCol w="432120"/>
                <a:gridCol w="432120"/>
                <a:gridCol w="432120"/>
                <a:gridCol w="432120"/>
              </a:tblGrid>
              <a:tr h="147716">
                <a:tc rowSpan="2">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　組織体制の確立</a:t>
                      </a:r>
                    </a:p>
                  </a:txBody>
                  <a:tcPr marL="9525" marR="9525" marT="9525" marB="0" anchor="ct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47716">
                <a:tc v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sz="10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bl>
          </a:graphicData>
        </a:graphic>
      </p:graphicFrame>
      <p:sp>
        <p:nvSpPr>
          <p:cNvPr id="76" name="角丸四角形 75"/>
          <p:cNvSpPr/>
          <p:nvPr/>
        </p:nvSpPr>
        <p:spPr>
          <a:xfrm>
            <a:off x="6538272" y="4119404"/>
            <a:ext cx="5857638" cy="2101864"/>
          </a:xfrm>
          <a:prstGeom prst="roundRect">
            <a:avLst>
              <a:gd name="adj" fmla="val 3111"/>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6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6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（１）効率的・効果的な業務運営・業務プロセスの改善（</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小項目㉔）</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２）収入の確保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（小項目㉕～㉖）</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（３）費用の</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抑制 （小項目㉗～㉙） </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a:p>
        </p:txBody>
      </p:sp>
      <p:sp>
        <p:nvSpPr>
          <p:cNvPr id="83" name="角丸四角形 82"/>
          <p:cNvSpPr/>
          <p:nvPr/>
        </p:nvSpPr>
        <p:spPr>
          <a:xfrm>
            <a:off x="6538272" y="3915225"/>
            <a:ext cx="5968271" cy="3117623"/>
          </a:xfrm>
          <a:prstGeom prst="roundRect">
            <a:avLst>
              <a:gd name="adj" fmla="val 3111"/>
            </a:avLst>
          </a:prstGeom>
          <a:noFill/>
          <a:ln>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600"/>
              </a:lnSpc>
            </a:pPr>
            <a:endParaRPr kumimoji="1" lang="ja-JP" altLang="en-US" sz="1200" dirty="0"/>
          </a:p>
        </p:txBody>
      </p:sp>
      <p:graphicFrame>
        <p:nvGraphicFramePr>
          <p:cNvPr id="77" name="表 76"/>
          <p:cNvGraphicFramePr>
            <a:graphicFrameLocks noGrp="1"/>
          </p:cNvGraphicFramePr>
          <p:nvPr>
            <p:extLst>
              <p:ext uri="{D42A27DB-BD31-4B8C-83A1-F6EECF244321}">
                <p14:modId xmlns:p14="http://schemas.microsoft.com/office/powerpoint/2010/main" val="2151724404"/>
              </p:ext>
            </p:extLst>
          </p:nvPr>
        </p:nvGraphicFramePr>
        <p:xfrm>
          <a:off x="6579232" y="3972694"/>
          <a:ext cx="5847757" cy="332976"/>
        </p:xfrm>
        <a:graphic>
          <a:graphicData uri="http://schemas.openxmlformats.org/drawingml/2006/table">
            <a:tbl>
              <a:tblPr>
                <a:tableStyleId>{8A107856-5554-42FB-B03E-39F5DBC370BA}</a:tableStyleId>
              </a:tblPr>
              <a:tblGrid>
                <a:gridCol w="3092176"/>
                <a:gridCol w="583956"/>
                <a:gridCol w="434325"/>
                <a:gridCol w="434325"/>
                <a:gridCol w="434325"/>
                <a:gridCol w="434325"/>
                <a:gridCol w="434325"/>
              </a:tblGrid>
              <a:tr h="166488">
                <a:tc rowSpan="2">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　経営基盤の安定化</a:t>
                      </a:r>
                    </a:p>
                  </a:txBody>
                  <a:tcPr marL="9525" marR="9525" marT="9525" marB="0" anchor="ct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66488">
                <a:tc v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sz="10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6</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bl>
          </a:graphicData>
        </a:graphic>
      </p:graphicFrame>
      <p:sp>
        <p:nvSpPr>
          <p:cNvPr id="94" name="正方形/長方形 93"/>
          <p:cNvSpPr/>
          <p:nvPr/>
        </p:nvSpPr>
        <p:spPr>
          <a:xfrm>
            <a:off x="6616824" y="1537033"/>
            <a:ext cx="5706543" cy="46824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機構全体で医療面及び経営面における改善に取り組むとともに、各病院においては自律的な病院運営に取り組んだ。また、事務部門の強化に向けた取組を実施するなど、組織力の強化を計画的に</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取り組んだ。</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6616824" y="2367013"/>
            <a:ext cx="5706543" cy="46824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各病院間での兼任・研修体制を継続するとともに</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、はびきのＣに</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おける診療科の設置を計画どおり実施した。</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正方形/長方形 95"/>
          <p:cNvSpPr/>
          <p:nvPr/>
        </p:nvSpPr>
        <p:spPr>
          <a:xfrm>
            <a:off x="6616824" y="3191298"/>
            <a:ext cx="5706543" cy="46824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コンプライアンス研修の実施等、機構全体でコンプライアンスの徹底に取り組むとともに、第三者による監査を計画どおり実施した。また、カルテ開示の際は規程に基づいて対応するなど、個人情報の適切な管理に取り組んだ。</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正方形/長方形 96"/>
          <p:cNvSpPr/>
          <p:nvPr/>
        </p:nvSpPr>
        <p:spPr>
          <a:xfrm>
            <a:off x="6689367" y="4611941"/>
            <a:ext cx="5706543" cy="46824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計画と比較して、医業収入は増加、医業支出は減少し、資金収支差は計画を大きく上回る</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22.1</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億円であった</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:17.0</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億円 </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実績</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:22.1</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正方形/長方形 97"/>
          <p:cNvSpPr/>
          <p:nvPr/>
        </p:nvSpPr>
        <p:spPr>
          <a:xfrm>
            <a:off x="6688832" y="5429180"/>
            <a:ext cx="5706543" cy="670995"/>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病床利用率は目標を下回った病院が多かったものの、新入院患者数は全病院で目標を上回るなど、各病院で患者の受入れに取り組んだ</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また、診療単価の向上のため、施設基準の積極的な届出、診療報酬の研修を実施した結果、各病院の診療単価が前年度を上回った。</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正方形/長方形 98"/>
          <p:cNvSpPr/>
          <p:nvPr/>
        </p:nvSpPr>
        <p:spPr>
          <a:xfrm>
            <a:off x="6711626" y="6492591"/>
            <a:ext cx="5706543" cy="46824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後発医薬品の採用促進等、材料費の縮減のため</a:t>
            </a:r>
            <a:r>
              <a:rPr lang="ja-JP" altLang="en-US" sz="1000" kern="10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kern="10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取組み等に</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ついて、年度計画の項目を着実に実施した。</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正方形/長方形 99"/>
          <p:cNvSpPr/>
          <p:nvPr/>
        </p:nvSpPr>
        <p:spPr>
          <a:xfrm>
            <a:off x="11008721" y="583167"/>
            <a:ext cx="1584176"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右矢印 100"/>
          <p:cNvSpPr/>
          <p:nvPr/>
        </p:nvSpPr>
        <p:spPr>
          <a:xfrm>
            <a:off x="10676840" y="514891"/>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6735737" y="7968952"/>
            <a:ext cx="5857160" cy="553998"/>
          </a:xfrm>
          <a:prstGeom prst="rect">
            <a:avLst/>
          </a:prstGeom>
        </p:spPr>
        <p:txBody>
          <a:bodyPr wrap="square">
            <a:spAutoFit/>
          </a:body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大項目１「府民</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に提供するサービスその他の業務の質の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向上」について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は、高度専門医療の充実など医療の提供体制の強化に努めるとともに、府域の医療水準の向上を目指し、地域医療機関との連携強化を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推進</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するなど</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、年度計画を計画どおり実施している。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正方形/長方形 62"/>
          <p:cNvSpPr/>
          <p:nvPr/>
        </p:nvSpPr>
        <p:spPr>
          <a:xfrm>
            <a:off x="6735737" y="8567082"/>
            <a:ext cx="5857160" cy="553998"/>
          </a:xfrm>
          <a:prstGeom prst="rect">
            <a:avLst/>
          </a:prstGeom>
        </p:spPr>
        <p:txBody>
          <a:bodyPr wrap="square">
            <a:spAutoFit/>
          </a:body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大項目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２「業務運営の改善及び</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効率化」について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、業務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運営の改善及び効率化に向け、機構全体の経営マネジメントの強化を図りながら、収入の確保・費用の抑制など安定的な病院経営の確立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に取り組んでおり、年度計画を計画どおり実施している。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正方形/長方形 50"/>
          <p:cNvSpPr>
            <a:spLocks noChangeArrowheads="1"/>
          </p:cNvSpPr>
          <p:nvPr/>
        </p:nvSpPr>
        <p:spPr bwMode="auto">
          <a:xfrm>
            <a:off x="11423054" y="29428"/>
            <a:ext cx="1314450" cy="504825"/>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sz="1400" b="1" kern="100" dirty="0" smtClean="0">
                <a:effectLst/>
                <a:latin typeface="Century"/>
                <a:ea typeface="ＭＳ ゴシック"/>
                <a:cs typeface="Times New Roman"/>
              </a:rPr>
              <a:t>資料</a:t>
            </a:r>
            <a:r>
              <a:rPr lang="ja-JP" altLang="en-US" sz="1400" b="1" kern="100" dirty="0" smtClean="0">
                <a:effectLst/>
                <a:latin typeface="Century"/>
                <a:ea typeface="ＭＳ ゴシック"/>
                <a:cs typeface="Times New Roman"/>
              </a:rPr>
              <a:t>４</a:t>
            </a:r>
            <a:endParaRPr lang="ja-JP" sz="1050" kern="100" dirty="0">
              <a:effectLst/>
              <a:latin typeface="Century"/>
              <a:ea typeface="ＭＳ 明朝"/>
              <a:cs typeface="Times New Roman"/>
            </a:endParaRPr>
          </a:p>
        </p:txBody>
      </p:sp>
    </p:spTree>
    <p:extLst>
      <p:ext uri="{BB962C8B-B14F-4D97-AF65-F5344CB8AC3E}">
        <p14:creationId xmlns:p14="http://schemas.microsoft.com/office/powerpoint/2010/main" val="4067926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A72E18-4820-454B-B19C-C2410B505604}">
  <ds:schemaRefs>
    <ds:schemaRef ds:uri="http://schemas.openxmlformats.org/package/2006/metadata/core-properties"/>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purl.org/dc/dcmitype/"/>
    <ds:schemaRef ds:uri="http://purl.org/dc/terms/"/>
    <ds:schemaRef ds:uri="http://www.w3.org/XML/1998/namespace"/>
  </ds:schemaRefs>
</ds:datastoreItem>
</file>

<file path=customXml/itemProps2.xml><?xml version="1.0" encoding="utf-8"?>
<ds:datastoreItem xmlns:ds="http://schemas.openxmlformats.org/officeDocument/2006/customXml" ds:itemID="{5003C936-67A6-4223-BF03-9220C63A67E1}">
  <ds:schemaRefs>
    <ds:schemaRef ds:uri="http://schemas.microsoft.com/sharepoint/v3/contenttype/forms"/>
  </ds:schemaRefs>
</ds:datastoreItem>
</file>

<file path=customXml/itemProps3.xml><?xml version="1.0" encoding="utf-8"?>
<ds:datastoreItem xmlns:ds="http://schemas.openxmlformats.org/officeDocument/2006/customXml" ds:itemID="{3D9F49BC-5534-4943-9A77-CE1978FE3E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5107</TotalTime>
  <Words>736</Words>
  <Application>Microsoft Office PowerPoint</Application>
  <PresentationFormat>A3 297x420 mm</PresentationFormat>
  <Paragraphs>240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まきこ</dc:creator>
  <cp:lastModifiedBy> </cp:lastModifiedBy>
  <cp:revision>224</cp:revision>
  <cp:lastPrinted>2018-07-09T07:58:53Z</cp:lastPrinted>
  <dcterms:created xsi:type="dcterms:W3CDTF">2015-07-30T08:12:17Z</dcterms:created>
  <dcterms:modified xsi:type="dcterms:W3CDTF">2018-07-19T10:56:42Z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