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drawings/drawing1.xml" ContentType="application/vnd.openxmlformats-officedocument.drawingml.chartshapes+xml"/>
  <Override PartName="/ppt/charts/chart2.xml" ContentType="application/vnd.openxmlformats-officedocument.drawingml.chart+xml"/>
  <Override PartName="/ppt/drawings/drawing2.xml" ContentType="application/vnd.openxmlformats-officedocument.drawingml.chartshape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12801600" cy="9601200" type="A3"/>
  <p:notesSz cx="6807200" cy="9939338"/>
  <p:defaultTextStyle>
    <a:defPPr>
      <a:defRPr lang="ja-JP"/>
    </a:defPPr>
    <a:lvl1pPr marL="0" algn="l" defTabSz="1280160" rtl="0" eaLnBrk="1" latinLnBrk="0" hangingPunct="1">
      <a:defRPr kumimoji="1" sz="2500" kern="1200">
        <a:solidFill>
          <a:schemeClr val="tx1"/>
        </a:solidFill>
        <a:latin typeface="+mn-lt"/>
        <a:ea typeface="+mn-ea"/>
        <a:cs typeface="+mn-cs"/>
      </a:defRPr>
    </a:lvl1pPr>
    <a:lvl2pPr marL="640080" algn="l" defTabSz="1280160" rtl="0" eaLnBrk="1" latinLnBrk="0" hangingPunct="1">
      <a:defRPr kumimoji="1" sz="2500" kern="1200">
        <a:solidFill>
          <a:schemeClr val="tx1"/>
        </a:solidFill>
        <a:latin typeface="+mn-lt"/>
        <a:ea typeface="+mn-ea"/>
        <a:cs typeface="+mn-cs"/>
      </a:defRPr>
    </a:lvl2pPr>
    <a:lvl3pPr marL="1280160" algn="l" defTabSz="1280160" rtl="0" eaLnBrk="1" latinLnBrk="0" hangingPunct="1">
      <a:defRPr kumimoji="1" sz="2500" kern="1200">
        <a:solidFill>
          <a:schemeClr val="tx1"/>
        </a:solidFill>
        <a:latin typeface="+mn-lt"/>
        <a:ea typeface="+mn-ea"/>
        <a:cs typeface="+mn-cs"/>
      </a:defRPr>
    </a:lvl3pPr>
    <a:lvl4pPr marL="1920240" algn="l" defTabSz="1280160" rtl="0" eaLnBrk="1" latinLnBrk="0" hangingPunct="1">
      <a:defRPr kumimoji="1" sz="2500" kern="1200">
        <a:solidFill>
          <a:schemeClr val="tx1"/>
        </a:solidFill>
        <a:latin typeface="+mn-lt"/>
        <a:ea typeface="+mn-ea"/>
        <a:cs typeface="+mn-cs"/>
      </a:defRPr>
    </a:lvl4pPr>
    <a:lvl5pPr marL="2560320" algn="l" defTabSz="1280160" rtl="0" eaLnBrk="1" latinLnBrk="0" hangingPunct="1">
      <a:defRPr kumimoji="1" sz="2500" kern="1200">
        <a:solidFill>
          <a:schemeClr val="tx1"/>
        </a:solidFill>
        <a:latin typeface="+mn-lt"/>
        <a:ea typeface="+mn-ea"/>
        <a:cs typeface="+mn-cs"/>
      </a:defRPr>
    </a:lvl5pPr>
    <a:lvl6pPr marL="3200400" algn="l" defTabSz="1280160" rtl="0" eaLnBrk="1" latinLnBrk="0" hangingPunct="1">
      <a:defRPr kumimoji="1" sz="2500" kern="1200">
        <a:solidFill>
          <a:schemeClr val="tx1"/>
        </a:solidFill>
        <a:latin typeface="+mn-lt"/>
        <a:ea typeface="+mn-ea"/>
        <a:cs typeface="+mn-cs"/>
      </a:defRPr>
    </a:lvl6pPr>
    <a:lvl7pPr marL="3840480" algn="l" defTabSz="1280160" rtl="0" eaLnBrk="1" latinLnBrk="0" hangingPunct="1">
      <a:defRPr kumimoji="1" sz="2500" kern="1200">
        <a:solidFill>
          <a:schemeClr val="tx1"/>
        </a:solidFill>
        <a:latin typeface="+mn-lt"/>
        <a:ea typeface="+mn-ea"/>
        <a:cs typeface="+mn-cs"/>
      </a:defRPr>
    </a:lvl7pPr>
    <a:lvl8pPr marL="4480560" algn="l" defTabSz="1280160" rtl="0" eaLnBrk="1" latinLnBrk="0" hangingPunct="1">
      <a:defRPr kumimoji="1" sz="2500" kern="1200">
        <a:solidFill>
          <a:schemeClr val="tx1"/>
        </a:solidFill>
        <a:latin typeface="+mn-lt"/>
        <a:ea typeface="+mn-ea"/>
        <a:cs typeface="+mn-cs"/>
      </a:defRPr>
    </a:lvl8pPr>
    <a:lvl9pPr marL="5120640" algn="l" defTabSz="1280160" rtl="0" eaLnBrk="1" latinLnBrk="0" hangingPunct="1">
      <a:defRPr kumimoji="1" sz="25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 " initials=" " lastIdx="2" clrIdx="0"/>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588" autoAdjust="0"/>
    <p:restoredTop sz="99281" autoAdjust="0"/>
  </p:normalViewPr>
  <p:slideViewPr>
    <p:cSldViewPr>
      <p:cViewPr>
        <p:scale>
          <a:sx n="110" d="100"/>
          <a:sy n="110" d="100"/>
        </p:scale>
        <p:origin x="-336" y="-96"/>
      </p:cViewPr>
      <p:guideLst>
        <p:guide orient="horz" pos="3024"/>
        <p:guide pos="4032"/>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commentAuthors" Target="commentAuthors.xml"/></Relationships>
</file>

<file path=ppt/charts/_rels/chart1.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oleObject" Target="file:///\\fs01\share\&#32207;&#21209;&#37096;\&#32207;&#21512;&#20225;&#30011;&#35506;\&#65299;&#35336;&#30011;&#12539;&#35413;&#20385;&#65319;\08&#24180;&#24230;&#35336;&#30011;&#12539;&#20013;&#26399;&#35336;&#30011;&#12539;&#27861;&#20154;&#35413;&#20385;\&#24180;&#24230;&#35336;&#30011;\&#31532;3&#26399;&#20013;&#26399;&#35336;&#30011;&#26399;&#38291;\H29&#24180;&#24230;&#35336;&#30011;\02%20&#20013;&#38291;&#23455;&#32318;&#22577;&#21578;\03_&#21462;&#12426;&#12414;&#12392;&#12417;\&#12464;&#12521;&#12501;.xlsx" TargetMode="External"/></Relationships>
</file>

<file path=ppt/charts/_rels/chart2.xml.rels><?xml version="1.0" encoding="UTF-8" standalone="yes"?>
<Relationships xmlns="http://schemas.openxmlformats.org/package/2006/relationships"><Relationship Id="rId2" Type="http://schemas.openxmlformats.org/officeDocument/2006/relationships/chartUserShapes" Target="../drawings/drawing2.xml"/><Relationship Id="rId1" Type="http://schemas.openxmlformats.org/officeDocument/2006/relationships/oleObject" Target="file:///\\fs01\share\&#32207;&#21209;&#37096;\&#32207;&#21512;&#20225;&#30011;&#35506;\&#65299;&#35336;&#30011;&#12539;&#35413;&#20385;&#65319;\08&#24180;&#24230;&#35336;&#30011;&#12539;&#20013;&#26399;&#35336;&#30011;&#12539;&#27861;&#20154;&#35413;&#20385;\&#24180;&#24230;&#35336;&#30011;\&#31532;3&#26399;&#20013;&#26399;&#35336;&#30011;&#26399;&#38291;\H29&#24180;&#24230;&#35336;&#30011;\02%20&#20013;&#38291;&#23455;&#32318;&#22577;&#21578;\03_&#21462;&#12426;&#12414;&#12392;&#12417;\&#12464;&#12521;&#12501;.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600" b="0"/>
            </a:pPr>
            <a:r>
              <a:rPr lang="ja-JP" altLang="en-US" sz="700" b="0"/>
              <a:t>留学生受入・海外派遣学生数</a:t>
            </a:r>
            <a:r>
              <a:rPr lang="ja-JP" altLang="en-US" sz="600" b="0"/>
              <a:t>　</a:t>
            </a:r>
            <a:endParaRPr lang="en-US" altLang="ja-JP" sz="600" b="0"/>
          </a:p>
        </c:rich>
      </c:tx>
      <c:layout>
        <c:manualLayout>
          <c:xMode val="edge"/>
          <c:yMode val="edge"/>
          <c:x val="0.23259624622393898"/>
          <c:y val="2.7398113697326296E-2"/>
        </c:manualLayout>
      </c:layout>
      <c:overlay val="0"/>
    </c:title>
    <c:autoTitleDeleted val="0"/>
    <c:plotArea>
      <c:layout>
        <c:manualLayout>
          <c:layoutTarget val="inner"/>
          <c:xMode val="edge"/>
          <c:yMode val="edge"/>
          <c:x val="0.10710343349150026"/>
          <c:y val="0.15038921964022789"/>
          <c:w val="0.8496848359071395"/>
          <c:h val="0.50202688949595586"/>
        </c:manualLayout>
      </c:layout>
      <c:barChart>
        <c:barDir val="col"/>
        <c:grouping val="clustered"/>
        <c:varyColors val="0"/>
        <c:ser>
          <c:idx val="0"/>
          <c:order val="0"/>
          <c:tx>
            <c:strRef>
              <c:f>'グラフ (2)'!$I$4</c:f>
              <c:strCache>
                <c:ptCount val="1"/>
                <c:pt idx="0">
                  <c:v>協定校（機関）数</c:v>
                </c:pt>
              </c:strCache>
            </c:strRef>
          </c:tx>
          <c:spPr>
            <a:solidFill>
              <a:schemeClr val="bg1">
                <a:lumMod val="85000"/>
              </a:schemeClr>
            </a:solidFill>
          </c:spPr>
          <c:invertIfNegative val="0"/>
          <c:dLbls>
            <c:txPr>
              <a:bodyPr/>
              <a:lstStyle/>
              <a:p>
                <a:pPr>
                  <a:defRPr sz="700"/>
                </a:pPr>
                <a:endParaRPr lang="ja-JP"/>
              </a:p>
            </c:txPr>
            <c:dLblPos val="inEnd"/>
            <c:showLegendKey val="0"/>
            <c:showVal val="1"/>
            <c:showCatName val="0"/>
            <c:showSerName val="0"/>
            <c:showPercent val="0"/>
            <c:showBubbleSize val="0"/>
            <c:showLeaderLines val="0"/>
          </c:dLbls>
          <c:cat>
            <c:strRef>
              <c:f>'グラフ (2)'!$M$3:$R$3</c:f>
              <c:strCache>
                <c:ptCount val="6"/>
                <c:pt idx="0">
                  <c:v>H24</c:v>
                </c:pt>
                <c:pt idx="1">
                  <c:v>H25</c:v>
                </c:pt>
                <c:pt idx="2">
                  <c:v>H26</c:v>
                </c:pt>
                <c:pt idx="3">
                  <c:v>H27</c:v>
                </c:pt>
                <c:pt idx="4">
                  <c:v>H28</c:v>
                </c:pt>
                <c:pt idx="5">
                  <c:v>H29</c:v>
                </c:pt>
              </c:strCache>
            </c:strRef>
          </c:cat>
          <c:val>
            <c:numRef>
              <c:f>'グラフ (2)'!$M$4:$R$4</c:f>
              <c:numCache>
                <c:formatCode>#,##0_);[Red]\(#,##0\)</c:formatCode>
                <c:ptCount val="6"/>
                <c:pt idx="0">
                  <c:v>123</c:v>
                </c:pt>
                <c:pt idx="1">
                  <c:v>133</c:v>
                </c:pt>
                <c:pt idx="2">
                  <c:v>148</c:v>
                </c:pt>
                <c:pt idx="3">
                  <c:v>156</c:v>
                </c:pt>
                <c:pt idx="4">
                  <c:v>165</c:v>
                </c:pt>
                <c:pt idx="5">
                  <c:v>169</c:v>
                </c:pt>
              </c:numCache>
            </c:numRef>
          </c:val>
        </c:ser>
        <c:dLbls>
          <c:showLegendKey val="0"/>
          <c:showVal val="0"/>
          <c:showCatName val="0"/>
          <c:showSerName val="0"/>
          <c:showPercent val="0"/>
          <c:showBubbleSize val="0"/>
        </c:dLbls>
        <c:gapWidth val="150"/>
        <c:axId val="53283840"/>
        <c:axId val="53297920"/>
      </c:barChart>
      <c:lineChart>
        <c:grouping val="standard"/>
        <c:varyColors val="0"/>
        <c:ser>
          <c:idx val="1"/>
          <c:order val="1"/>
          <c:tx>
            <c:strRef>
              <c:f>'グラフ (2)'!$I$5</c:f>
              <c:strCache>
                <c:ptCount val="1"/>
                <c:pt idx="0">
                  <c:v>留学生受入数（人）</c:v>
                </c:pt>
              </c:strCache>
            </c:strRef>
          </c:tx>
          <c:spPr>
            <a:ln w="19050"/>
          </c:spPr>
          <c:marker>
            <c:spPr>
              <a:ln w="6350"/>
            </c:spPr>
          </c:marker>
          <c:dLbls>
            <c:dLbl>
              <c:idx val="0"/>
              <c:layout>
                <c:manualLayout>
                  <c:x val="-6.955994651611945E-2"/>
                  <c:y val="-6.488250733364212E-2"/>
                </c:manualLayout>
              </c:layout>
              <c:dLblPos val="r"/>
              <c:showLegendKey val="0"/>
              <c:showVal val="1"/>
              <c:showCatName val="0"/>
              <c:showSerName val="0"/>
              <c:showPercent val="0"/>
              <c:showBubbleSize val="0"/>
            </c:dLbl>
            <c:dLbl>
              <c:idx val="1"/>
              <c:layout>
                <c:manualLayout>
                  <c:x val="-6.955994651611945E-2"/>
                  <c:y val="-5.7039370078740159E-2"/>
                </c:manualLayout>
              </c:layout>
              <c:dLblPos val="r"/>
              <c:showLegendKey val="0"/>
              <c:showVal val="1"/>
              <c:showCatName val="0"/>
              <c:showSerName val="0"/>
              <c:showPercent val="0"/>
              <c:showBubbleSize val="0"/>
            </c:dLbl>
            <c:dLbl>
              <c:idx val="4"/>
              <c:layout>
                <c:manualLayout>
                  <c:x val="-7.1282127469915316E-2"/>
                  <c:y val="-5.0822301058521528E-2"/>
                </c:manualLayout>
              </c:layout>
              <c:dLblPos val="r"/>
              <c:showLegendKey val="0"/>
              <c:showVal val="1"/>
              <c:showCatName val="0"/>
              <c:showSerName val="0"/>
              <c:showPercent val="0"/>
              <c:showBubbleSize val="0"/>
            </c:dLbl>
            <c:dLbl>
              <c:idx val="5"/>
              <c:layout>
                <c:manualLayout>
                  <c:x val="-7.013910303591514E-2"/>
                  <c:y val="3.3952985439409895E-2"/>
                </c:manualLayout>
              </c:layout>
              <c:dLblPos val="r"/>
              <c:showLegendKey val="0"/>
              <c:showVal val="1"/>
              <c:showCatName val="0"/>
              <c:showSerName val="0"/>
              <c:showPercent val="0"/>
              <c:showBubbleSize val="0"/>
            </c:dLbl>
            <c:txPr>
              <a:bodyPr/>
              <a:lstStyle/>
              <a:p>
                <a:pPr>
                  <a:defRPr sz="700"/>
                </a:pPr>
                <a:endParaRPr lang="ja-JP"/>
              </a:p>
            </c:txPr>
            <c:dLblPos val="t"/>
            <c:showLegendKey val="0"/>
            <c:showVal val="1"/>
            <c:showCatName val="0"/>
            <c:showSerName val="0"/>
            <c:showPercent val="0"/>
            <c:showBubbleSize val="0"/>
            <c:showLeaderLines val="0"/>
          </c:dLbls>
          <c:cat>
            <c:strRef>
              <c:f>'グラフ (2)'!$M$3:$R$3</c:f>
              <c:strCache>
                <c:ptCount val="6"/>
                <c:pt idx="0">
                  <c:v>H24</c:v>
                </c:pt>
                <c:pt idx="1">
                  <c:v>H25</c:v>
                </c:pt>
                <c:pt idx="2">
                  <c:v>H26</c:v>
                </c:pt>
                <c:pt idx="3">
                  <c:v>H27</c:v>
                </c:pt>
                <c:pt idx="4">
                  <c:v>H28</c:v>
                </c:pt>
                <c:pt idx="5">
                  <c:v>H29</c:v>
                </c:pt>
              </c:strCache>
            </c:strRef>
          </c:cat>
          <c:val>
            <c:numRef>
              <c:f>'グラフ (2)'!$M$5:$R$5</c:f>
              <c:numCache>
                <c:formatCode>#,##0_);[Red]\(#,##0\)</c:formatCode>
                <c:ptCount val="6"/>
                <c:pt idx="0">
                  <c:v>219</c:v>
                </c:pt>
                <c:pt idx="1">
                  <c:v>239</c:v>
                </c:pt>
                <c:pt idx="2">
                  <c:v>271</c:v>
                </c:pt>
                <c:pt idx="3">
                  <c:v>283</c:v>
                </c:pt>
                <c:pt idx="4">
                  <c:v>295</c:v>
                </c:pt>
                <c:pt idx="5">
                  <c:v>319</c:v>
                </c:pt>
              </c:numCache>
            </c:numRef>
          </c:val>
          <c:smooth val="0"/>
        </c:ser>
        <c:ser>
          <c:idx val="2"/>
          <c:order val="2"/>
          <c:tx>
            <c:strRef>
              <c:f>'グラフ (2)'!$I$6</c:f>
              <c:strCache>
                <c:ptCount val="1"/>
                <c:pt idx="0">
                  <c:v>派遣学生数(人）</c:v>
                </c:pt>
              </c:strCache>
            </c:strRef>
          </c:tx>
          <c:dLbls>
            <c:dLbl>
              <c:idx val="1"/>
              <c:layout>
                <c:manualLayout>
                  <c:x val="-6.0377358490566038E-2"/>
                  <c:y val="-7.326065011104381E-2"/>
                </c:manualLayout>
              </c:layout>
              <c:showLegendKey val="0"/>
              <c:showVal val="1"/>
              <c:showCatName val="0"/>
              <c:showSerName val="0"/>
              <c:showPercent val="0"/>
              <c:showBubbleSize val="0"/>
            </c:dLbl>
            <c:dLbl>
              <c:idx val="2"/>
              <c:layout>
                <c:manualLayout>
                  <c:x val="-4.5283018867924525E-2"/>
                  <c:y val="-4.395604395604389E-2"/>
                </c:manualLayout>
              </c:layout>
              <c:showLegendKey val="0"/>
              <c:showVal val="1"/>
              <c:showCatName val="0"/>
              <c:showSerName val="0"/>
              <c:showPercent val="0"/>
              <c:showBubbleSize val="0"/>
            </c:dLbl>
            <c:dLbl>
              <c:idx val="3"/>
              <c:layout>
                <c:manualLayout>
                  <c:x val="-4.5283018867924525E-2"/>
                  <c:y val="-4.3956043956043959E-2"/>
                </c:manualLayout>
              </c:layout>
              <c:showLegendKey val="0"/>
              <c:showVal val="1"/>
              <c:showCatName val="0"/>
              <c:showSerName val="0"/>
              <c:showPercent val="0"/>
              <c:showBubbleSize val="0"/>
            </c:dLbl>
            <c:dLbl>
              <c:idx val="4"/>
              <c:layout>
                <c:manualLayout>
                  <c:x val="-5.5345911949685439E-2"/>
                  <c:y val="-7.0175651120533006E-2"/>
                </c:manualLayout>
              </c:layout>
              <c:showLegendKey val="0"/>
              <c:showVal val="1"/>
              <c:showCatName val="0"/>
              <c:showSerName val="0"/>
              <c:showPercent val="0"/>
              <c:showBubbleSize val="0"/>
            </c:dLbl>
            <c:dLbl>
              <c:idx val="5"/>
              <c:layout>
                <c:manualLayout>
                  <c:x val="-7.5471698113207544E-2"/>
                  <c:y val="-6.3157894736842107E-2"/>
                </c:manualLayout>
              </c:layout>
              <c:showLegendKey val="0"/>
              <c:showVal val="1"/>
              <c:showCatName val="0"/>
              <c:showSerName val="0"/>
              <c:showPercent val="0"/>
              <c:showBubbleSize val="0"/>
            </c:dLbl>
            <c:txPr>
              <a:bodyPr/>
              <a:lstStyle/>
              <a:p>
                <a:pPr>
                  <a:defRPr sz="700"/>
                </a:pPr>
                <a:endParaRPr lang="ja-JP"/>
              </a:p>
            </c:txPr>
            <c:showLegendKey val="0"/>
            <c:showVal val="1"/>
            <c:showCatName val="0"/>
            <c:showSerName val="0"/>
            <c:showPercent val="0"/>
            <c:showBubbleSize val="0"/>
            <c:showLeaderLines val="0"/>
          </c:dLbls>
          <c:cat>
            <c:strRef>
              <c:f>'グラフ (2)'!$M$3:$R$3</c:f>
              <c:strCache>
                <c:ptCount val="6"/>
                <c:pt idx="0">
                  <c:v>H24</c:v>
                </c:pt>
                <c:pt idx="1">
                  <c:v>H25</c:v>
                </c:pt>
                <c:pt idx="2">
                  <c:v>H26</c:v>
                </c:pt>
                <c:pt idx="3">
                  <c:v>H27</c:v>
                </c:pt>
                <c:pt idx="4">
                  <c:v>H28</c:v>
                </c:pt>
                <c:pt idx="5">
                  <c:v>H29</c:v>
                </c:pt>
              </c:strCache>
            </c:strRef>
          </c:cat>
          <c:val>
            <c:numRef>
              <c:f>'グラフ (2)'!$M$6:$R$6</c:f>
              <c:numCache>
                <c:formatCode>General</c:formatCode>
                <c:ptCount val="6"/>
                <c:pt idx="1">
                  <c:v>148</c:v>
                </c:pt>
                <c:pt idx="2">
                  <c:v>168</c:v>
                </c:pt>
                <c:pt idx="3">
                  <c:v>170</c:v>
                </c:pt>
                <c:pt idx="4">
                  <c:v>174</c:v>
                </c:pt>
                <c:pt idx="5">
                  <c:v>218</c:v>
                </c:pt>
              </c:numCache>
            </c:numRef>
          </c:val>
          <c:smooth val="0"/>
        </c:ser>
        <c:dLbls>
          <c:showLegendKey val="0"/>
          <c:showVal val="0"/>
          <c:showCatName val="0"/>
          <c:showSerName val="0"/>
          <c:showPercent val="0"/>
          <c:showBubbleSize val="0"/>
        </c:dLbls>
        <c:marker val="1"/>
        <c:smooth val="0"/>
        <c:axId val="53283840"/>
        <c:axId val="53297920"/>
      </c:lineChart>
      <c:catAx>
        <c:axId val="53283840"/>
        <c:scaling>
          <c:orientation val="minMax"/>
        </c:scaling>
        <c:delete val="0"/>
        <c:axPos val="b"/>
        <c:numFmt formatCode="General" sourceLinked="1"/>
        <c:majorTickMark val="out"/>
        <c:minorTickMark val="none"/>
        <c:tickLblPos val="nextTo"/>
        <c:txPr>
          <a:bodyPr/>
          <a:lstStyle/>
          <a:p>
            <a:pPr>
              <a:defRPr sz="700"/>
            </a:pPr>
            <a:endParaRPr lang="ja-JP"/>
          </a:p>
        </c:txPr>
        <c:crossAx val="53297920"/>
        <c:crosses val="autoZero"/>
        <c:auto val="1"/>
        <c:lblAlgn val="ctr"/>
        <c:lblOffset val="100"/>
        <c:noMultiLvlLbl val="0"/>
      </c:catAx>
      <c:valAx>
        <c:axId val="53297920"/>
        <c:scaling>
          <c:orientation val="minMax"/>
          <c:max val="350"/>
          <c:min val="100"/>
        </c:scaling>
        <c:delete val="0"/>
        <c:axPos val="l"/>
        <c:majorGridlines/>
        <c:numFmt formatCode="#,##0_);[Red]\(#,##0\)" sourceLinked="1"/>
        <c:majorTickMark val="out"/>
        <c:minorTickMark val="none"/>
        <c:tickLblPos val="nextTo"/>
        <c:txPr>
          <a:bodyPr/>
          <a:lstStyle/>
          <a:p>
            <a:pPr>
              <a:defRPr sz="700"/>
            </a:pPr>
            <a:endParaRPr lang="ja-JP"/>
          </a:p>
        </c:txPr>
        <c:crossAx val="53283840"/>
        <c:crosses val="autoZero"/>
        <c:crossBetween val="between"/>
      </c:valAx>
      <c:spPr>
        <a:ln>
          <a:solidFill>
            <a:schemeClr val="tx1"/>
          </a:solidFill>
        </a:ln>
      </c:spPr>
    </c:plotArea>
    <c:legend>
      <c:legendPos val="b"/>
      <c:layout>
        <c:manualLayout>
          <c:xMode val="edge"/>
          <c:yMode val="edge"/>
          <c:x val="0"/>
          <c:y val="0.76458514114307141"/>
          <c:w val="0.96195055272758756"/>
          <c:h val="0.14329050973891422"/>
        </c:manualLayout>
      </c:layout>
      <c:overlay val="0"/>
      <c:txPr>
        <a:bodyPr/>
        <a:lstStyle/>
        <a:p>
          <a:pPr>
            <a:defRPr sz="600" baseline="0">
              <a:latin typeface="+mn-ea"/>
              <a:ea typeface="ＭＳ ゴシック" panose="020B0609070205080204" pitchFamily="49" charset="-128"/>
            </a:defRPr>
          </a:pPr>
          <a:endParaRPr lang="ja-JP"/>
        </a:p>
      </c:txPr>
    </c:legend>
    <c:plotVisOnly val="1"/>
    <c:dispBlanksAs val="gap"/>
    <c:showDLblsOverMax val="0"/>
  </c:chart>
  <c:spPr>
    <a:solidFill>
      <a:schemeClr val="bg1"/>
    </a:solidFill>
    <a:ln>
      <a:solidFill>
        <a:schemeClr val="tx1"/>
      </a:solidFill>
    </a:ln>
  </c:spPr>
  <c:externalData r:id="rId1">
    <c:autoUpdate val="0"/>
  </c:externalData>
  <c:userShapes r:id="rId2"/>
</c:chartSpace>
</file>

<file path=ppt/charts/chart2.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7.4334663646496241E-2"/>
          <c:y val="0.12895464048679661"/>
          <c:w val="0.84785675763132351"/>
          <c:h val="0.55574441562982324"/>
        </c:manualLayout>
      </c:layout>
      <c:barChart>
        <c:barDir val="col"/>
        <c:grouping val="stacked"/>
        <c:varyColors val="0"/>
        <c:ser>
          <c:idx val="0"/>
          <c:order val="0"/>
          <c:tx>
            <c:strRef>
              <c:f>グラフ!$A$26</c:f>
              <c:strCache>
                <c:ptCount val="1"/>
                <c:pt idx="0">
                  <c:v>研究資金（百万円）</c:v>
                </c:pt>
              </c:strCache>
            </c:strRef>
          </c:tx>
          <c:spPr>
            <a:pattFill prst="ltDnDiag">
              <a:fgClr>
                <a:schemeClr val="accent1"/>
              </a:fgClr>
              <a:bgClr>
                <a:schemeClr val="bg1"/>
              </a:bgClr>
            </a:pattFill>
          </c:spPr>
          <c:invertIfNegative val="0"/>
          <c:dLbls>
            <c:txPr>
              <a:bodyPr/>
              <a:lstStyle/>
              <a:p>
                <a:pPr>
                  <a:defRPr sz="700"/>
                </a:pPr>
                <a:endParaRPr lang="ja-JP"/>
              </a:p>
            </c:txPr>
            <c:showLegendKey val="0"/>
            <c:showVal val="1"/>
            <c:showCatName val="0"/>
            <c:showSerName val="0"/>
            <c:showPercent val="0"/>
            <c:showBubbleSize val="0"/>
            <c:showLeaderLines val="0"/>
          </c:dLbls>
          <c:cat>
            <c:strRef>
              <c:f>グラフ!$C$25:$H$25</c:f>
              <c:strCache>
                <c:ptCount val="6"/>
                <c:pt idx="0">
                  <c:v>H24</c:v>
                </c:pt>
                <c:pt idx="1">
                  <c:v>H25</c:v>
                </c:pt>
                <c:pt idx="2">
                  <c:v>H26</c:v>
                </c:pt>
                <c:pt idx="3">
                  <c:v>H27</c:v>
                </c:pt>
                <c:pt idx="4">
                  <c:v>H28</c:v>
                </c:pt>
                <c:pt idx="5">
                  <c:v>H29</c:v>
                </c:pt>
              </c:strCache>
            </c:strRef>
          </c:cat>
          <c:val>
            <c:numRef>
              <c:f>グラフ!$C$26:$H$26</c:f>
              <c:numCache>
                <c:formatCode>General</c:formatCode>
                <c:ptCount val="6"/>
                <c:pt idx="0">
                  <c:v>3472</c:v>
                </c:pt>
                <c:pt idx="1">
                  <c:v>3701</c:v>
                </c:pt>
                <c:pt idx="2">
                  <c:v>3241</c:v>
                </c:pt>
                <c:pt idx="3">
                  <c:v>2832</c:v>
                </c:pt>
                <c:pt idx="4">
                  <c:v>2783</c:v>
                </c:pt>
                <c:pt idx="5">
                  <c:v>2649</c:v>
                </c:pt>
              </c:numCache>
            </c:numRef>
          </c:val>
        </c:ser>
        <c:ser>
          <c:idx val="1"/>
          <c:order val="1"/>
          <c:tx>
            <c:strRef>
              <c:f>グラフ!$A$27</c:f>
              <c:strCache>
                <c:ptCount val="1"/>
                <c:pt idx="0">
                  <c:v>教育資金（百万円）</c:v>
                </c:pt>
              </c:strCache>
            </c:strRef>
          </c:tx>
          <c:invertIfNegative val="0"/>
          <c:dLbls>
            <c:dLbl>
              <c:idx val="0"/>
              <c:layout>
                <c:manualLayout>
                  <c:x val="5.0228310502283102E-2"/>
                  <c:y val="6.0331767716043545E-3"/>
                </c:manualLayout>
              </c:layout>
              <c:showLegendKey val="0"/>
              <c:showVal val="1"/>
              <c:showCatName val="0"/>
              <c:showSerName val="0"/>
              <c:showPercent val="0"/>
              <c:showBubbleSize val="0"/>
            </c:dLbl>
            <c:dLbl>
              <c:idx val="1"/>
              <c:layout>
                <c:manualLayout>
                  <c:x val="5.4794520547945202E-2"/>
                  <c:y val="6.0327017183152516E-3"/>
                </c:manualLayout>
              </c:layout>
              <c:showLegendKey val="0"/>
              <c:showVal val="1"/>
              <c:showCatName val="0"/>
              <c:showSerName val="0"/>
              <c:showPercent val="0"/>
              <c:showBubbleSize val="0"/>
            </c:dLbl>
            <c:dLbl>
              <c:idx val="2"/>
              <c:layout>
                <c:manualLayout>
                  <c:x val="5.4794520547945202E-2"/>
                  <c:y val="-6.0336518248934575E-3"/>
                </c:manualLayout>
              </c:layout>
              <c:showLegendKey val="0"/>
              <c:showVal val="1"/>
              <c:showCatName val="0"/>
              <c:showSerName val="0"/>
              <c:showPercent val="0"/>
              <c:showBubbleSize val="0"/>
            </c:dLbl>
            <c:dLbl>
              <c:idx val="3"/>
              <c:layout>
                <c:manualLayout>
                  <c:x val="5.0228310502283102E-2"/>
                  <c:y val="-6.0331767716043545E-3"/>
                </c:manualLayout>
              </c:layout>
              <c:showLegendKey val="0"/>
              <c:showVal val="1"/>
              <c:showCatName val="0"/>
              <c:showSerName val="0"/>
              <c:showPercent val="0"/>
              <c:showBubbleSize val="0"/>
            </c:dLbl>
            <c:dLbl>
              <c:idx val="4"/>
              <c:layout>
                <c:manualLayout>
                  <c:x val="5.0228310502283186E-2"/>
                  <c:y val="-6.0331767716043545E-3"/>
                </c:manualLayout>
              </c:layout>
              <c:showLegendKey val="0"/>
              <c:showVal val="1"/>
              <c:showCatName val="0"/>
              <c:showSerName val="0"/>
              <c:showPercent val="0"/>
              <c:showBubbleSize val="0"/>
            </c:dLbl>
            <c:dLbl>
              <c:idx val="5"/>
              <c:layout>
                <c:manualLayout>
                  <c:x val="0"/>
                  <c:y val="-3.6199060629626127E-2"/>
                </c:manualLayout>
              </c:layout>
              <c:showLegendKey val="0"/>
              <c:showVal val="1"/>
              <c:showCatName val="0"/>
              <c:showSerName val="0"/>
              <c:showPercent val="0"/>
              <c:showBubbleSize val="0"/>
            </c:dLbl>
            <c:txPr>
              <a:bodyPr/>
              <a:lstStyle/>
              <a:p>
                <a:pPr>
                  <a:defRPr sz="700"/>
                </a:pPr>
                <a:endParaRPr lang="ja-JP"/>
              </a:p>
            </c:txPr>
            <c:showLegendKey val="0"/>
            <c:showVal val="1"/>
            <c:showCatName val="0"/>
            <c:showSerName val="0"/>
            <c:showPercent val="0"/>
            <c:showBubbleSize val="0"/>
            <c:showLeaderLines val="0"/>
          </c:dLbls>
          <c:cat>
            <c:strRef>
              <c:f>グラフ!$C$25:$H$25</c:f>
              <c:strCache>
                <c:ptCount val="6"/>
                <c:pt idx="0">
                  <c:v>H24</c:v>
                </c:pt>
                <c:pt idx="1">
                  <c:v>H25</c:v>
                </c:pt>
                <c:pt idx="2">
                  <c:v>H26</c:v>
                </c:pt>
                <c:pt idx="3">
                  <c:v>H27</c:v>
                </c:pt>
                <c:pt idx="4">
                  <c:v>H28</c:v>
                </c:pt>
                <c:pt idx="5">
                  <c:v>H29</c:v>
                </c:pt>
              </c:strCache>
            </c:strRef>
          </c:cat>
          <c:val>
            <c:numRef>
              <c:f>グラフ!$C$27:$H$27</c:f>
              <c:numCache>
                <c:formatCode>General</c:formatCode>
                <c:ptCount val="6"/>
                <c:pt idx="0">
                  <c:v>235</c:v>
                </c:pt>
                <c:pt idx="1">
                  <c:v>274</c:v>
                </c:pt>
                <c:pt idx="2">
                  <c:v>413</c:v>
                </c:pt>
                <c:pt idx="3">
                  <c:v>283</c:v>
                </c:pt>
                <c:pt idx="4">
                  <c:v>288</c:v>
                </c:pt>
                <c:pt idx="5">
                  <c:v>206</c:v>
                </c:pt>
              </c:numCache>
            </c:numRef>
          </c:val>
        </c:ser>
        <c:dLbls>
          <c:showLegendKey val="0"/>
          <c:showVal val="0"/>
          <c:showCatName val="0"/>
          <c:showSerName val="0"/>
          <c:showPercent val="0"/>
          <c:showBubbleSize val="0"/>
        </c:dLbls>
        <c:gapWidth val="201"/>
        <c:overlap val="100"/>
        <c:axId val="53557504"/>
        <c:axId val="53583872"/>
      </c:barChart>
      <c:lineChart>
        <c:grouping val="standard"/>
        <c:varyColors val="0"/>
        <c:ser>
          <c:idx val="2"/>
          <c:order val="2"/>
          <c:tx>
            <c:strRef>
              <c:f>グラフ!$A$28</c:f>
              <c:strCache>
                <c:ptCount val="1"/>
                <c:pt idx="0">
                  <c:v>教員1人あたり</c:v>
                </c:pt>
              </c:strCache>
            </c:strRef>
          </c:tx>
          <c:marker>
            <c:symbol val="diamond"/>
            <c:size val="4"/>
          </c:marker>
          <c:dLbls>
            <c:dLbl>
              <c:idx val="0"/>
              <c:layout>
                <c:manualLayout>
                  <c:x val="-6.8493150684931503E-2"/>
                  <c:y val="-3.6199060629626099E-2"/>
                </c:manualLayout>
              </c:layout>
              <c:showLegendKey val="0"/>
              <c:showVal val="1"/>
              <c:showCatName val="0"/>
              <c:showSerName val="0"/>
              <c:showPercent val="0"/>
              <c:showBubbleSize val="0"/>
            </c:dLbl>
            <c:dLbl>
              <c:idx val="1"/>
              <c:layout>
                <c:manualLayout>
                  <c:x val="-5.9360730593607303E-2"/>
                  <c:y val="-3.6199060629626127E-2"/>
                </c:manualLayout>
              </c:layout>
              <c:showLegendKey val="0"/>
              <c:showVal val="1"/>
              <c:showCatName val="0"/>
              <c:showSerName val="0"/>
              <c:showPercent val="0"/>
              <c:showBubbleSize val="0"/>
            </c:dLbl>
            <c:dLbl>
              <c:idx val="2"/>
              <c:layout>
                <c:manualLayout>
                  <c:x val="-5.9360730593607303E-2"/>
                  <c:y val="-3.6199060629626127E-2"/>
                </c:manualLayout>
              </c:layout>
              <c:showLegendKey val="0"/>
              <c:showVal val="1"/>
              <c:showCatName val="0"/>
              <c:showSerName val="0"/>
              <c:showPercent val="0"/>
              <c:showBubbleSize val="0"/>
            </c:dLbl>
            <c:dLbl>
              <c:idx val="3"/>
              <c:layout>
                <c:manualLayout>
                  <c:x val="-7.3059360730593603E-2"/>
                  <c:y val="-2.4132707086417418E-2"/>
                </c:manualLayout>
              </c:layout>
              <c:showLegendKey val="0"/>
              <c:showVal val="1"/>
              <c:showCatName val="0"/>
              <c:showSerName val="0"/>
              <c:showPercent val="0"/>
              <c:showBubbleSize val="0"/>
            </c:dLbl>
            <c:dLbl>
              <c:idx val="4"/>
              <c:layout>
                <c:manualLayout>
                  <c:x val="-6.3927300183367577E-2"/>
                  <c:y val="4.2232237401230485E-2"/>
                </c:manualLayout>
              </c:layout>
              <c:showLegendKey val="0"/>
              <c:showVal val="1"/>
              <c:showCatName val="0"/>
              <c:showSerName val="0"/>
              <c:showPercent val="0"/>
              <c:showBubbleSize val="0"/>
            </c:dLbl>
            <c:dLbl>
              <c:idx val="5"/>
              <c:layout>
                <c:manualLayout>
                  <c:x val="-6.8493150684931503E-2"/>
                  <c:y val="4.2232237401230485E-2"/>
                </c:manualLayout>
              </c:layout>
              <c:showLegendKey val="0"/>
              <c:showVal val="1"/>
              <c:showCatName val="0"/>
              <c:showSerName val="0"/>
              <c:showPercent val="0"/>
              <c:showBubbleSize val="0"/>
            </c:dLbl>
            <c:txPr>
              <a:bodyPr/>
              <a:lstStyle/>
              <a:p>
                <a:pPr>
                  <a:defRPr sz="700"/>
                </a:pPr>
                <a:endParaRPr lang="ja-JP"/>
              </a:p>
            </c:txPr>
            <c:showLegendKey val="0"/>
            <c:showVal val="1"/>
            <c:showCatName val="0"/>
            <c:showSerName val="0"/>
            <c:showPercent val="0"/>
            <c:showBubbleSize val="0"/>
            <c:showLeaderLines val="0"/>
          </c:dLbls>
          <c:cat>
            <c:strRef>
              <c:f>グラフ!$C$25:$H$25</c:f>
              <c:strCache>
                <c:ptCount val="6"/>
                <c:pt idx="0">
                  <c:v>H24</c:v>
                </c:pt>
                <c:pt idx="1">
                  <c:v>H25</c:v>
                </c:pt>
                <c:pt idx="2">
                  <c:v>H26</c:v>
                </c:pt>
                <c:pt idx="3">
                  <c:v>H27</c:v>
                </c:pt>
                <c:pt idx="4">
                  <c:v>H28</c:v>
                </c:pt>
                <c:pt idx="5">
                  <c:v>H29</c:v>
                </c:pt>
              </c:strCache>
            </c:strRef>
          </c:cat>
          <c:val>
            <c:numRef>
              <c:f>グラフ!$C$28:$H$28</c:f>
              <c:numCache>
                <c:formatCode>General</c:formatCode>
                <c:ptCount val="6"/>
                <c:pt idx="0">
                  <c:v>2.02</c:v>
                </c:pt>
                <c:pt idx="1">
                  <c:v>2.19</c:v>
                </c:pt>
                <c:pt idx="2">
                  <c:v>2.12</c:v>
                </c:pt>
                <c:pt idx="3">
                  <c:v>2.14</c:v>
                </c:pt>
                <c:pt idx="4">
                  <c:v>2.2799999999999998</c:v>
                </c:pt>
                <c:pt idx="5">
                  <c:v>2.2599999999999998</c:v>
                </c:pt>
              </c:numCache>
            </c:numRef>
          </c:val>
          <c:smooth val="0"/>
        </c:ser>
        <c:dLbls>
          <c:showLegendKey val="0"/>
          <c:showVal val="0"/>
          <c:showCatName val="0"/>
          <c:showSerName val="0"/>
          <c:showPercent val="0"/>
          <c:showBubbleSize val="0"/>
        </c:dLbls>
        <c:marker val="1"/>
        <c:smooth val="0"/>
        <c:axId val="53586944"/>
        <c:axId val="53585408"/>
      </c:lineChart>
      <c:catAx>
        <c:axId val="53557504"/>
        <c:scaling>
          <c:orientation val="minMax"/>
        </c:scaling>
        <c:delete val="0"/>
        <c:axPos val="b"/>
        <c:majorTickMark val="out"/>
        <c:minorTickMark val="none"/>
        <c:tickLblPos val="nextTo"/>
        <c:txPr>
          <a:bodyPr/>
          <a:lstStyle/>
          <a:p>
            <a:pPr>
              <a:defRPr sz="700"/>
            </a:pPr>
            <a:endParaRPr lang="ja-JP"/>
          </a:p>
        </c:txPr>
        <c:crossAx val="53583872"/>
        <c:crosses val="autoZero"/>
        <c:auto val="1"/>
        <c:lblAlgn val="ctr"/>
        <c:lblOffset val="100"/>
        <c:noMultiLvlLbl val="0"/>
      </c:catAx>
      <c:valAx>
        <c:axId val="53583872"/>
        <c:scaling>
          <c:orientation val="minMax"/>
          <c:max val="5000"/>
        </c:scaling>
        <c:delete val="0"/>
        <c:axPos val="l"/>
        <c:majorGridlines/>
        <c:numFmt formatCode="General" sourceLinked="1"/>
        <c:majorTickMark val="out"/>
        <c:minorTickMark val="none"/>
        <c:tickLblPos val="nextTo"/>
        <c:txPr>
          <a:bodyPr/>
          <a:lstStyle/>
          <a:p>
            <a:pPr>
              <a:defRPr sz="500"/>
            </a:pPr>
            <a:endParaRPr lang="ja-JP"/>
          </a:p>
        </c:txPr>
        <c:crossAx val="53557504"/>
        <c:crosses val="autoZero"/>
        <c:crossBetween val="between"/>
        <c:majorUnit val="2500"/>
      </c:valAx>
      <c:valAx>
        <c:axId val="53585408"/>
        <c:scaling>
          <c:orientation val="minMax"/>
          <c:max val="2.5"/>
          <c:min val="0"/>
        </c:scaling>
        <c:delete val="0"/>
        <c:axPos val="r"/>
        <c:numFmt formatCode="General" sourceLinked="1"/>
        <c:majorTickMark val="out"/>
        <c:minorTickMark val="none"/>
        <c:tickLblPos val="nextTo"/>
        <c:txPr>
          <a:bodyPr/>
          <a:lstStyle/>
          <a:p>
            <a:pPr>
              <a:defRPr sz="700"/>
            </a:pPr>
            <a:endParaRPr lang="ja-JP"/>
          </a:p>
        </c:txPr>
        <c:crossAx val="53586944"/>
        <c:crosses val="max"/>
        <c:crossBetween val="between"/>
      </c:valAx>
      <c:catAx>
        <c:axId val="53586944"/>
        <c:scaling>
          <c:orientation val="minMax"/>
        </c:scaling>
        <c:delete val="1"/>
        <c:axPos val="b"/>
        <c:majorTickMark val="out"/>
        <c:minorTickMark val="none"/>
        <c:tickLblPos val="nextTo"/>
        <c:crossAx val="53585408"/>
        <c:crosses val="autoZero"/>
        <c:auto val="1"/>
        <c:lblAlgn val="ctr"/>
        <c:lblOffset val="100"/>
        <c:noMultiLvlLbl val="0"/>
      </c:catAx>
    </c:plotArea>
    <c:legend>
      <c:legendPos val="r"/>
      <c:legendEntry>
        <c:idx val="0"/>
        <c:txPr>
          <a:bodyPr/>
          <a:lstStyle/>
          <a:p>
            <a:pPr>
              <a:defRPr sz="600" baseline="0">
                <a:ea typeface="ＭＳ Ｐゴシック" panose="020B0600070205080204" pitchFamily="50" charset="-128"/>
              </a:defRPr>
            </a:pPr>
            <a:endParaRPr lang="ja-JP"/>
          </a:p>
        </c:txPr>
      </c:legendEntry>
      <c:legendEntry>
        <c:idx val="1"/>
        <c:txPr>
          <a:bodyPr/>
          <a:lstStyle/>
          <a:p>
            <a:pPr>
              <a:defRPr sz="600" baseline="0">
                <a:latin typeface="+mn-ea"/>
                <a:ea typeface="ＭＳ Ｐゴシック" panose="020B0600070205080204" pitchFamily="50" charset="-128"/>
              </a:defRPr>
            </a:pPr>
            <a:endParaRPr lang="ja-JP"/>
          </a:p>
        </c:txPr>
      </c:legendEntry>
      <c:layout>
        <c:manualLayout>
          <c:xMode val="edge"/>
          <c:yMode val="edge"/>
          <c:x val="0"/>
          <c:y val="0.79543517761703719"/>
          <c:w val="1"/>
          <c:h val="0.20336759042479094"/>
        </c:manualLayout>
      </c:layout>
      <c:overlay val="0"/>
      <c:txPr>
        <a:bodyPr/>
        <a:lstStyle/>
        <a:p>
          <a:pPr>
            <a:defRPr sz="600"/>
          </a:pPr>
          <a:endParaRPr lang="ja-JP"/>
        </a:p>
      </c:txPr>
    </c:legend>
    <c:plotVisOnly val="1"/>
    <c:dispBlanksAs val="gap"/>
    <c:showDLblsOverMax val="0"/>
  </c:chart>
  <c:spPr>
    <a:solidFill>
      <a:schemeClr val="bg1"/>
    </a:solidFill>
    <a:ln w="12700">
      <a:solidFill>
        <a:schemeClr val="tx1"/>
      </a:solidFill>
    </a:ln>
  </c:spPr>
  <c:externalData r:id="rId1">
    <c:autoUpdate val="0"/>
  </c:externalData>
  <c:userShapes r:id="rId2"/>
</c:chartSpace>
</file>

<file path=ppt/drawings/drawing1.xml><?xml version="1.0" encoding="utf-8"?>
<c:userShapes xmlns:c="http://schemas.openxmlformats.org/drawingml/2006/chart">
  <cdr:relSizeAnchor xmlns:cdr="http://schemas.openxmlformats.org/drawingml/2006/chartDrawing">
    <cdr:from>
      <cdr:x>0.63774</cdr:x>
      <cdr:y>0.07143</cdr:y>
    </cdr:from>
    <cdr:to>
      <cdr:x>1</cdr:x>
      <cdr:y>0.5989</cdr:y>
    </cdr:to>
    <cdr:sp macro="" textlink="">
      <cdr:nvSpPr>
        <cdr:cNvPr id="2" name="テキスト ボックス 1"/>
        <cdr:cNvSpPr txBox="1"/>
      </cdr:nvSpPr>
      <cdr:spPr>
        <a:xfrm xmlns:a="http://schemas.openxmlformats.org/drawingml/2006/main">
          <a:off x="1609725" y="123825"/>
          <a:ext cx="914400" cy="914400"/>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endParaRPr lang="ja-JP" altLang="en-US" sz="1100"/>
        </a:p>
      </cdr:txBody>
    </cdr:sp>
  </cdr:relSizeAnchor>
  <cdr:relSizeAnchor xmlns:cdr="http://schemas.openxmlformats.org/drawingml/2006/chartDrawing">
    <cdr:from>
      <cdr:x>0.63774</cdr:x>
      <cdr:y>0.05495</cdr:y>
    </cdr:from>
    <cdr:to>
      <cdr:x>1</cdr:x>
      <cdr:y>0.58242</cdr:y>
    </cdr:to>
    <cdr:sp macro="" textlink="">
      <cdr:nvSpPr>
        <cdr:cNvPr id="3" name="テキスト ボックス 2"/>
        <cdr:cNvSpPr txBox="1"/>
      </cdr:nvSpPr>
      <cdr:spPr>
        <a:xfrm xmlns:a="http://schemas.openxmlformats.org/drawingml/2006/main">
          <a:off x="1981200" y="95250"/>
          <a:ext cx="914400" cy="914400"/>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endParaRPr lang="ja-JP" altLang="en-US" sz="1100"/>
        </a:p>
      </cdr:txBody>
    </cdr:sp>
  </cdr:relSizeAnchor>
  <cdr:relSizeAnchor xmlns:cdr="http://schemas.openxmlformats.org/drawingml/2006/chartDrawing">
    <cdr:from>
      <cdr:x>0.12246</cdr:x>
      <cdr:y>0.85294</cdr:y>
    </cdr:from>
    <cdr:to>
      <cdr:x>0.84846</cdr:x>
      <cdr:y>0.96518</cdr:y>
    </cdr:to>
    <cdr:sp macro="" textlink="">
      <cdr:nvSpPr>
        <cdr:cNvPr id="4" name="テキスト ボックス 3"/>
        <cdr:cNvSpPr txBox="1"/>
      </cdr:nvSpPr>
      <cdr:spPr>
        <a:xfrm xmlns:a="http://schemas.openxmlformats.org/drawingml/2006/main">
          <a:off x="277191" y="1151661"/>
          <a:ext cx="1643302" cy="151549"/>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en-US" altLang="ja-JP" sz="700" dirty="0"/>
            <a:t>※H24</a:t>
          </a:r>
          <a:r>
            <a:rPr lang="ja-JP" altLang="en-US" sz="700" dirty="0"/>
            <a:t>年度以前は</a:t>
          </a:r>
          <a:r>
            <a:rPr lang="ja-JP" altLang="en-US" sz="600" dirty="0"/>
            <a:t>数字</a:t>
          </a:r>
          <a:r>
            <a:rPr lang="ja-JP" altLang="en-US" sz="700" dirty="0"/>
            <a:t>の定義が異なるため割愛</a:t>
          </a:r>
        </a:p>
      </cdr:txBody>
    </cdr:sp>
  </cdr:relSizeAnchor>
</c:userShapes>
</file>

<file path=ppt/drawings/drawing2.xml><?xml version="1.0" encoding="utf-8"?>
<c:userShapes xmlns:c="http://schemas.openxmlformats.org/drawingml/2006/chart">
  <cdr:relSizeAnchor xmlns:cdr="http://schemas.openxmlformats.org/drawingml/2006/chartDrawing">
    <cdr:from>
      <cdr:x>0.34589</cdr:x>
      <cdr:y>0.00791</cdr:y>
    </cdr:from>
    <cdr:to>
      <cdr:x>0.71013</cdr:x>
      <cdr:y>0.10454</cdr:y>
    </cdr:to>
    <cdr:sp macro="" textlink="">
      <cdr:nvSpPr>
        <cdr:cNvPr id="2" name="テキスト ボックス 1"/>
        <cdr:cNvSpPr txBox="1"/>
      </cdr:nvSpPr>
      <cdr:spPr>
        <a:xfrm xmlns:a="http://schemas.openxmlformats.org/drawingml/2006/main">
          <a:off x="793293" y="12322"/>
          <a:ext cx="835383" cy="150527"/>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ja-JP" altLang="en-US" sz="700" dirty="0"/>
            <a:t>外部資金（大学）</a:t>
          </a:r>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68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6888"/>
          </a:xfrm>
          <a:prstGeom prst="rect">
            <a:avLst/>
          </a:prstGeom>
        </p:spPr>
        <p:txBody>
          <a:bodyPr vert="horz" lIns="91440" tIns="45720" rIns="91440" bIns="45720" rtlCol="0"/>
          <a:lstStyle>
            <a:lvl1pPr algn="r">
              <a:defRPr sz="1200"/>
            </a:lvl1pPr>
          </a:lstStyle>
          <a:p>
            <a:fld id="{66731EB5-ECA7-45AA-A90F-13BD2A5B01AA}" type="datetimeFigureOut">
              <a:rPr kumimoji="1" lang="ja-JP" altLang="en-US" smtClean="0"/>
              <a:t>2018/6/26</a:t>
            </a:fld>
            <a:endParaRPr kumimoji="1" lang="ja-JP" altLang="en-US"/>
          </a:p>
        </p:txBody>
      </p:sp>
      <p:sp>
        <p:nvSpPr>
          <p:cNvPr id="4" name="スライド イメージ プレースホルダー 3"/>
          <p:cNvSpPr>
            <a:spLocks noGrp="1" noRot="1" noChangeAspect="1"/>
          </p:cNvSpPr>
          <p:nvPr>
            <p:ph type="sldImg" idx="2"/>
          </p:nvPr>
        </p:nvSpPr>
        <p:spPr>
          <a:xfrm>
            <a:off x="920750" y="746125"/>
            <a:ext cx="4965700" cy="37258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21225"/>
            <a:ext cx="5445125" cy="4471988"/>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863"/>
            <a:ext cx="2949575" cy="4968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6887"/>
          </a:xfrm>
          <a:prstGeom prst="rect">
            <a:avLst/>
          </a:prstGeom>
        </p:spPr>
        <p:txBody>
          <a:bodyPr vert="horz" lIns="91440" tIns="45720" rIns="91440" bIns="45720" rtlCol="0" anchor="b"/>
          <a:lstStyle>
            <a:lvl1pPr algn="r">
              <a:defRPr sz="1200"/>
            </a:lvl1pPr>
          </a:lstStyle>
          <a:p>
            <a:fld id="{8FDDFC9D-1543-43B7-A8E6-08F859A25419}" type="slidenum">
              <a:rPr kumimoji="1" lang="ja-JP" altLang="en-US" smtClean="0"/>
              <a:t>‹#›</a:t>
            </a:fld>
            <a:endParaRPr kumimoji="1" lang="ja-JP" altLang="en-US"/>
          </a:p>
        </p:txBody>
      </p:sp>
    </p:spTree>
    <p:extLst>
      <p:ext uri="{BB962C8B-B14F-4D97-AF65-F5344CB8AC3E}">
        <p14:creationId xmlns:p14="http://schemas.microsoft.com/office/powerpoint/2010/main" val="2881986739"/>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8FDDFC9D-1543-43B7-A8E6-08F859A25419}" type="slidenum">
              <a:rPr kumimoji="1" lang="ja-JP" altLang="en-US" smtClean="0"/>
              <a:t>1</a:t>
            </a:fld>
            <a:endParaRPr kumimoji="1" lang="ja-JP" altLang="en-US"/>
          </a:p>
        </p:txBody>
      </p:sp>
    </p:spTree>
    <p:extLst>
      <p:ext uri="{BB962C8B-B14F-4D97-AF65-F5344CB8AC3E}">
        <p14:creationId xmlns:p14="http://schemas.microsoft.com/office/powerpoint/2010/main" val="146021552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960120" y="2982596"/>
            <a:ext cx="10881360" cy="205803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920240" y="5440680"/>
            <a:ext cx="8961120" cy="2453640"/>
          </a:xfrm>
        </p:spPr>
        <p:txBody>
          <a:bodyPr/>
          <a:lstStyle>
            <a:lvl1pPr marL="0" indent="0" algn="ctr">
              <a:buNone/>
              <a:defRPr>
                <a:solidFill>
                  <a:schemeClr val="tx1">
                    <a:tint val="75000"/>
                  </a:schemeClr>
                </a:solidFill>
              </a:defRPr>
            </a:lvl1pPr>
            <a:lvl2pPr marL="640080" indent="0" algn="ctr">
              <a:buNone/>
              <a:defRPr>
                <a:solidFill>
                  <a:schemeClr val="tx1">
                    <a:tint val="75000"/>
                  </a:schemeClr>
                </a:solidFill>
              </a:defRPr>
            </a:lvl2pPr>
            <a:lvl3pPr marL="1280160" indent="0" algn="ctr">
              <a:buNone/>
              <a:defRPr>
                <a:solidFill>
                  <a:schemeClr val="tx1">
                    <a:tint val="75000"/>
                  </a:schemeClr>
                </a:solidFill>
              </a:defRPr>
            </a:lvl3pPr>
            <a:lvl4pPr marL="1920240" indent="0" algn="ctr">
              <a:buNone/>
              <a:defRPr>
                <a:solidFill>
                  <a:schemeClr val="tx1">
                    <a:tint val="75000"/>
                  </a:schemeClr>
                </a:solidFill>
              </a:defRPr>
            </a:lvl4pPr>
            <a:lvl5pPr marL="2560320" indent="0" algn="ctr">
              <a:buNone/>
              <a:defRPr>
                <a:solidFill>
                  <a:schemeClr val="tx1">
                    <a:tint val="75000"/>
                  </a:schemeClr>
                </a:solidFill>
              </a:defRPr>
            </a:lvl5pPr>
            <a:lvl6pPr marL="3200400" indent="0" algn="ctr">
              <a:buNone/>
              <a:defRPr>
                <a:solidFill>
                  <a:schemeClr val="tx1">
                    <a:tint val="75000"/>
                  </a:schemeClr>
                </a:solidFill>
              </a:defRPr>
            </a:lvl6pPr>
            <a:lvl7pPr marL="3840480" indent="0" algn="ctr">
              <a:buNone/>
              <a:defRPr>
                <a:solidFill>
                  <a:schemeClr val="tx1">
                    <a:tint val="75000"/>
                  </a:schemeClr>
                </a:solidFill>
              </a:defRPr>
            </a:lvl7pPr>
            <a:lvl8pPr marL="4480560" indent="0" algn="ctr">
              <a:buNone/>
              <a:defRPr>
                <a:solidFill>
                  <a:schemeClr val="tx1">
                    <a:tint val="75000"/>
                  </a:schemeClr>
                </a:solidFill>
              </a:defRPr>
            </a:lvl8pPr>
            <a:lvl9pPr marL="512064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F8155639-FD29-4F51-956B-6D3391C99853}" type="datetimeFigureOut">
              <a:rPr kumimoji="1" lang="ja-JP" altLang="en-US" smtClean="0"/>
              <a:t>2018/6/26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7FC7A8C5-4A74-41EF-8F29-2D3E0F56B202}" type="slidenum">
              <a:rPr kumimoji="1" lang="ja-JP" altLang="en-US" smtClean="0"/>
              <a:t>‹#›</a:t>
            </a:fld>
            <a:endParaRPr kumimoji="1" lang="ja-JP" altLang="en-US"/>
          </a:p>
        </p:txBody>
      </p:sp>
    </p:spTree>
    <p:extLst>
      <p:ext uri="{BB962C8B-B14F-4D97-AF65-F5344CB8AC3E}">
        <p14:creationId xmlns:p14="http://schemas.microsoft.com/office/powerpoint/2010/main" val="19584866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F8155639-FD29-4F51-956B-6D3391C99853}" type="datetimeFigureOut">
              <a:rPr kumimoji="1" lang="ja-JP" altLang="en-US" smtClean="0"/>
              <a:t>2018/6/26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7FC7A8C5-4A74-41EF-8F29-2D3E0F56B202}" type="slidenum">
              <a:rPr kumimoji="1" lang="ja-JP" altLang="en-US" smtClean="0"/>
              <a:t>‹#›</a:t>
            </a:fld>
            <a:endParaRPr kumimoji="1" lang="ja-JP" altLang="en-US"/>
          </a:p>
        </p:txBody>
      </p:sp>
    </p:spTree>
    <p:extLst>
      <p:ext uri="{BB962C8B-B14F-4D97-AF65-F5344CB8AC3E}">
        <p14:creationId xmlns:p14="http://schemas.microsoft.com/office/powerpoint/2010/main" val="18814998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12994959" y="537845"/>
            <a:ext cx="4031615" cy="11470323"/>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895668" y="537845"/>
            <a:ext cx="11885930" cy="11470323"/>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F8155639-FD29-4F51-956B-6D3391C99853}" type="datetimeFigureOut">
              <a:rPr kumimoji="1" lang="ja-JP" altLang="en-US" smtClean="0"/>
              <a:t>2018/6/26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7FC7A8C5-4A74-41EF-8F29-2D3E0F56B202}" type="slidenum">
              <a:rPr kumimoji="1" lang="ja-JP" altLang="en-US" smtClean="0"/>
              <a:t>‹#›</a:t>
            </a:fld>
            <a:endParaRPr kumimoji="1" lang="ja-JP" altLang="en-US"/>
          </a:p>
        </p:txBody>
      </p:sp>
    </p:spTree>
    <p:extLst>
      <p:ext uri="{BB962C8B-B14F-4D97-AF65-F5344CB8AC3E}">
        <p14:creationId xmlns:p14="http://schemas.microsoft.com/office/powerpoint/2010/main" val="5977443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F8155639-FD29-4F51-956B-6D3391C99853}" type="datetimeFigureOut">
              <a:rPr kumimoji="1" lang="ja-JP" altLang="en-US" smtClean="0"/>
              <a:t>2018/6/26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7FC7A8C5-4A74-41EF-8F29-2D3E0F56B202}" type="slidenum">
              <a:rPr kumimoji="1" lang="ja-JP" altLang="en-US" smtClean="0"/>
              <a:t>‹#›</a:t>
            </a:fld>
            <a:endParaRPr kumimoji="1" lang="ja-JP" altLang="en-US"/>
          </a:p>
        </p:txBody>
      </p:sp>
    </p:spTree>
    <p:extLst>
      <p:ext uri="{BB962C8B-B14F-4D97-AF65-F5344CB8AC3E}">
        <p14:creationId xmlns:p14="http://schemas.microsoft.com/office/powerpoint/2010/main" val="4252731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1011238" y="6169661"/>
            <a:ext cx="10881360" cy="1906905"/>
          </a:xfrm>
        </p:spPr>
        <p:txBody>
          <a:bodyPr anchor="t"/>
          <a:lstStyle>
            <a:lvl1pPr algn="l">
              <a:defRPr sz="56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1011238" y="4069399"/>
            <a:ext cx="10881360" cy="2100262"/>
          </a:xfrm>
        </p:spPr>
        <p:txBody>
          <a:bodyPr anchor="b"/>
          <a:lstStyle>
            <a:lvl1pPr marL="0" indent="0">
              <a:buNone/>
              <a:defRPr sz="2800">
                <a:solidFill>
                  <a:schemeClr val="tx1">
                    <a:tint val="75000"/>
                  </a:schemeClr>
                </a:solidFill>
              </a:defRPr>
            </a:lvl1pPr>
            <a:lvl2pPr marL="640080" indent="0">
              <a:buNone/>
              <a:defRPr sz="2500">
                <a:solidFill>
                  <a:schemeClr val="tx1">
                    <a:tint val="75000"/>
                  </a:schemeClr>
                </a:solidFill>
              </a:defRPr>
            </a:lvl2pPr>
            <a:lvl3pPr marL="1280160" indent="0">
              <a:buNone/>
              <a:defRPr sz="2200">
                <a:solidFill>
                  <a:schemeClr val="tx1">
                    <a:tint val="75000"/>
                  </a:schemeClr>
                </a:solidFill>
              </a:defRPr>
            </a:lvl3pPr>
            <a:lvl4pPr marL="1920240" indent="0">
              <a:buNone/>
              <a:defRPr sz="2000">
                <a:solidFill>
                  <a:schemeClr val="tx1">
                    <a:tint val="75000"/>
                  </a:schemeClr>
                </a:solidFill>
              </a:defRPr>
            </a:lvl4pPr>
            <a:lvl5pPr marL="2560320" indent="0">
              <a:buNone/>
              <a:defRPr sz="2000">
                <a:solidFill>
                  <a:schemeClr val="tx1">
                    <a:tint val="75000"/>
                  </a:schemeClr>
                </a:solidFill>
              </a:defRPr>
            </a:lvl5pPr>
            <a:lvl6pPr marL="3200400" indent="0">
              <a:buNone/>
              <a:defRPr sz="2000">
                <a:solidFill>
                  <a:schemeClr val="tx1">
                    <a:tint val="75000"/>
                  </a:schemeClr>
                </a:solidFill>
              </a:defRPr>
            </a:lvl6pPr>
            <a:lvl7pPr marL="3840480" indent="0">
              <a:buNone/>
              <a:defRPr sz="2000">
                <a:solidFill>
                  <a:schemeClr val="tx1">
                    <a:tint val="75000"/>
                  </a:schemeClr>
                </a:solidFill>
              </a:defRPr>
            </a:lvl7pPr>
            <a:lvl8pPr marL="4480560" indent="0">
              <a:buNone/>
              <a:defRPr sz="2000">
                <a:solidFill>
                  <a:schemeClr val="tx1">
                    <a:tint val="75000"/>
                  </a:schemeClr>
                </a:solidFill>
              </a:defRPr>
            </a:lvl8pPr>
            <a:lvl9pPr marL="5120640" indent="0">
              <a:buNone/>
              <a:defRPr sz="20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F8155639-FD29-4F51-956B-6D3391C99853}" type="datetimeFigureOut">
              <a:rPr kumimoji="1" lang="ja-JP" altLang="en-US" smtClean="0"/>
              <a:t>2018/6/26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7FC7A8C5-4A74-41EF-8F29-2D3E0F56B202}" type="slidenum">
              <a:rPr kumimoji="1" lang="ja-JP" altLang="en-US" smtClean="0"/>
              <a:t>‹#›</a:t>
            </a:fld>
            <a:endParaRPr kumimoji="1" lang="ja-JP" altLang="en-US"/>
          </a:p>
        </p:txBody>
      </p:sp>
    </p:spTree>
    <p:extLst>
      <p:ext uri="{BB962C8B-B14F-4D97-AF65-F5344CB8AC3E}">
        <p14:creationId xmlns:p14="http://schemas.microsoft.com/office/powerpoint/2010/main" val="24719853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895669" y="3135948"/>
            <a:ext cx="7958772" cy="8872220"/>
          </a:xfrm>
        </p:spPr>
        <p:txBody>
          <a:bodyPr/>
          <a:lstStyle>
            <a:lvl1pPr>
              <a:defRPr sz="3900"/>
            </a:lvl1pPr>
            <a:lvl2pPr>
              <a:defRPr sz="3400"/>
            </a:lvl2pPr>
            <a:lvl3pPr>
              <a:defRPr sz="2800"/>
            </a:lvl3pPr>
            <a:lvl4pPr>
              <a:defRPr sz="2500"/>
            </a:lvl4pPr>
            <a:lvl5pPr>
              <a:defRPr sz="2500"/>
            </a:lvl5pPr>
            <a:lvl6pPr>
              <a:defRPr sz="2500"/>
            </a:lvl6pPr>
            <a:lvl7pPr>
              <a:defRPr sz="2500"/>
            </a:lvl7pPr>
            <a:lvl8pPr>
              <a:defRPr sz="2500"/>
            </a:lvl8pPr>
            <a:lvl9pPr>
              <a:defRPr sz="25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9067800" y="3135948"/>
            <a:ext cx="7958773" cy="8872220"/>
          </a:xfrm>
        </p:spPr>
        <p:txBody>
          <a:bodyPr/>
          <a:lstStyle>
            <a:lvl1pPr>
              <a:defRPr sz="3900"/>
            </a:lvl1pPr>
            <a:lvl2pPr>
              <a:defRPr sz="3400"/>
            </a:lvl2pPr>
            <a:lvl3pPr>
              <a:defRPr sz="2800"/>
            </a:lvl3pPr>
            <a:lvl4pPr>
              <a:defRPr sz="2500"/>
            </a:lvl4pPr>
            <a:lvl5pPr>
              <a:defRPr sz="2500"/>
            </a:lvl5pPr>
            <a:lvl6pPr>
              <a:defRPr sz="2500"/>
            </a:lvl6pPr>
            <a:lvl7pPr>
              <a:defRPr sz="2500"/>
            </a:lvl7pPr>
            <a:lvl8pPr>
              <a:defRPr sz="2500"/>
            </a:lvl8pPr>
            <a:lvl9pPr>
              <a:defRPr sz="25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F8155639-FD29-4F51-956B-6D3391C99853}" type="datetimeFigureOut">
              <a:rPr kumimoji="1" lang="ja-JP" altLang="en-US" smtClean="0"/>
              <a:t>2018/6/26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7FC7A8C5-4A74-41EF-8F29-2D3E0F56B202}" type="slidenum">
              <a:rPr kumimoji="1" lang="ja-JP" altLang="en-US" smtClean="0"/>
              <a:t>‹#›</a:t>
            </a:fld>
            <a:endParaRPr kumimoji="1" lang="ja-JP" altLang="en-US"/>
          </a:p>
        </p:txBody>
      </p:sp>
    </p:spTree>
    <p:extLst>
      <p:ext uri="{BB962C8B-B14F-4D97-AF65-F5344CB8AC3E}">
        <p14:creationId xmlns:p14="http://schemas.microsoft.com/office/powerpoint/2010/main" val="34514800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40080" y="384493"/>
            <a:ext cx="11521440" cy="1600200"/>
          </a:xfrm>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40080" y="2149158"/>
            <a:ext cx="5656263" cy="895667"/>
          </a:xfrm>
        </p:spPr>
        <p:txBody>
          <a:bodyPr anchor="b"/>
          <a:lstStyle>
            <a:lvl1pPr marL="0" indent="0">
              <a:buNone/>
              <a:defRPr sz="3400" b="1"/>
            </a:lvl1pPr>
            <a:lvl2pPr marL="640080" indent="0">
              <a:buNone/>
              <a:defRPr sz="2800" b="1"/>
            </a:lvl2pPr>
            <a:lvl3pPr marL="1280160" indent="0">
              <a:buNone/>
              <a:defRPr sz="2500" b="1"/>
            </a:lvl3pPr>
            <a:lvl4pPr marL="1920240" indent="0">
              <a:buNone/>
              <a:defRPr sz="2200" b="1"/>
            </a:lvl4pPr>
            <a:lvl5pPr marL="2560320" indent="0">
              <a:buNone/>
              <a:defRPr sz="2200" b="1"/>
            </a:lvl5pPr>
            <a:lvl6pPr marL="3200400" indent="0">
              <a:buNone/>
              <a:defRPr sz="2200" b="1"/>
            </a:lvl6pPr>
            <a:lvl7pPr marL="3840480" indent="0">
              <a:buNone/>
              <a:defRPr sz="2200" b="1"/>
            </a:lvl7pPr>
            <a:lvl8pPr marL="4480560" indent="0">
              <a:buNone/>
              <a:defRPr sz="2200" b="1"/>
            </a:lvl8pPr>
            <a:lvl9pPr marL="5120640" indent="0">
              <a:buNone/>
              <a:defRPr sz="22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640080" y="3044825"/>
            <a:ext cx="5656263" cy="5531803"/>
          </a:xfrm>
        </p:spPr>
        <p:txBody>
          <a:bodyPr/>
          <a:lstStyle>
            <a:lvl1pPr>
              <a:defRPr sz="3400"/>
            </a:lvl1pPr>
            <a:lvl2pPr>
              <a:defRPr sz="2800"/>
            </a:lvl2pPr>
            <a:lvl3pPr>
              <a:defRPr sz="2500"/>
            </a:lvl3pPr>
            <a:lvl4pPr>
              <a:defRPr sz="2200"/>
            </a:lvl4pPr>
            <a:lvl5pPr>
              <a:defRPr sz="2200"/>
            </a:lvl5pPr>
            <a:lvl6pPr>
              <a:defRPr sz="2200"/>
            </a:lvl6pPr>
            <a:lvl7pPr>
              <a:defRPr sz="2200"/>
            </a:lvl7pPr>
            <a:lvl8pPr>
              <a:defRPr sz="2200"/>
            </a:lvl8pPr>
            <a:lvl9pPr>
              <a:defRPr sz="22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6503036" y="2149158"/>
            <a:ext cx="5658485" cy="895667"/>
          </a:xfrm>
        </p:spPr>
        <p:txBody>
          <a:bodyPr anchor="b"/>
          <a:lstStyle>
            <a:lvl1pPr marL="0" indent="0">
              <a:buNone/>
              <a:defRPr sz="3400" b="1"/>
            </a:lvl1pPr>
            <a:lvl2pPr marL="640080" indent="0">
              <a:buNone/>
              <a:defRPr sz="2800" b="1"/>
            </a:lvl2pPr>
            <a:lvl3pPr marL="1280160" indent="0">
              <a:buNone/>
              <a:defRPr sz="2500" b="1"/>
            </a:lvl3pPr>
            <a:lvl4pPr marL="1920240" indent="0">
              <a:buNone/>
              <a:defRPr sz="2200" b="1"/>
            </a:lvl4pPr>
            <a:lvl5pPr marL="2560320" indent="0">
              <a:buNone/>
              <a:defRPr sz="2200" b="1"/>
            </a:lvl5pPr>
            <a:lvl6pPr marL="3200400" indent="0">
              <a:buNone/>
              <a:defRPr sz="2200" b="1"/>
            </a:lvl6pPr>
            <a:lvl7pPr marL="3840480" indent="0">
              <a:buNone/>
              <a:defRPr sz="2200" b="1"/>
            </a:lvl7pPr>
            <a:lvl8pPr marL="4480560" indent="0">
              <a:buNone/>
              <a:defRPr sz="2200" b="1"/>
            </a:lvl8pPr>
            <a:lvl9pPr marL="5120640" indent="0">
              <a:buNone/>
              <a:defRPr sz="22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6503036" y="3044825"/>
            <a:ext cx="5658485" cy="5531803"/>
          </a:xfrm>
        </p:spPr>
        <p:txBody>
          <a:bodyPr/>
          <a:lstStyle>
            <a:lvl1pPr>
              <a:defRPr sz="3400"/>
            </a:lvl1pPr>
            <a:lvl2pPr>
              <a:defRPr sz="2800"/>
            </a:lvl2pPr>
            <a:lvl3pPr>
              <a:defRPr sz="2500"/>
            </a:lvl3pPr>
            <a:lvl4pPr>
              <a:defRPr sz="2200"/>
            </a:lvl4pPr>
            <a:lvl5pPr>
              <a:defRPr sz="2200"/>
            </a:lvl5pPr>
            <a:lvl6pPr>
              <a:defRPr sz="2200"/>
            </a:lvl6pPr>
            <a:lvl7pPr>
              <a:defRPr sz="2200"/>
            </a:lvl7pPr>
            <a:lvl8pPr>
              <a:defRPr sz="2200"/>
            </a:lvl8pPr>
            <a:lvl9pPr>
              <a:defRPr sz="22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F8155639-FD29-4F51-956B-6D3391C99853}" type="datetimeFigureOut">
              <a:rPr kumimoji="1" lang="ja-JP" altLang="en-US" smtClean="0"/>
              <a:t>2018/6/26</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7FC7A8C5-4A74-41EF-8F29-2D3E0F56B202}" type="slidenum">
              <a:rPr kumimoji="1" lang="ja-JP" altLang="en-US" smtClean="0"/>
              <a:t>‹#›</a:t>
            </a:fld>
            <a:endParaRPr kumimoji="1" lang="ja-JP" altLang="en-US"/>
          </a:p>
        </p:txBody>
      </p:sp>
    </p:spTree>
    <p:extLst>
      <p:ext uri="{BB962C8B-B14F-4D97-AF65-F5344CB8AC3E}">
        <p14:creationId xmlns:p14="http://schemas.microsoft.com/office/powerpoint/2010/main" val="8737566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F8155639-FD29-4F51-956B-6D3391C99853}" type="datetimeFigureOut">
              <a:rPr kumimoji="1" lang="ja-JP" altLang="en-US" smtClean="0"/>
              <a:t>2018/6/26</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7FC7A8C5-4A74-41EF-8F29-2D3E0F56B202}" type="slidenum">
              <a:rPr kumimoji="1" lang="ja-JP" altLang="en-US" smtClean="0"/>
              <a:t>‹#›</a:t>
            </a:fld>
            <a:endParaRPr kumimoji="1" lang="ja-JP" altLang="en-US"/>
          </a:p>
        </p:txBody>
      </p:sp>
    </p:spTree>
    <p:extLst>
      <p:ext uri="{BB962C8B-B14F-4D97-AF65-F5344CB8AC3E}">
        <p14:creationId xmlns:p14="http://schemas.microsoft.com/office/powerpoint/2010/main" val="31551536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F8155639-FD29-4F51-956B-6D3391C99853}" type="datetimeFigureOut">
              <a:rPr kumimoji="1" lang="ja-JP" altLang="en-US" smtClean="0"/>
              <a:t>2018/6/26</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7FC7A8C5-4A74-41EF-8F29-2D3E0F56B202}" type="slidenum">
              <a:rPr kumimoji="1" lang="ja-JP" altLang="en-US" smtClean="0"/>
              <a:t>‹#›</a:t>
            </a:fld>
            <a:endParaRPr kumimoji="1" lang="ja-JP" altLang="en-US"/>
          </a:p>
        </p:txBody>
      </p:sp>
    </p:spTree>
    <p:extLst>
      <p:ext uri="{BB962C8B-B14F-4D97-AF65-F5344CB8AC3E}">
        <p14:creationId xmlns:p14="http://schemas.microsoft.com/office/powerpoint/2010/main" val="3256955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40081" y="382270"/>
            <a:ext cx="4211638" cy="1626870"/>
          </a:xfrm>
        </p:spPr>
        <p:txBody>
          <a:bodyPr anchor="b"/>
          <a:lstStyle>
            <a:lvl1pPr algn="l">
              <a:defRPr sz="28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5005070" y="382271"/>
            <a:ext cx="7156450" cy="8194358"/>
          </a:xfrm>
        </p:spPr>
        <p:txBody>
          <a:bodyPr/>
          <a:lstStyle>
            <a:lvl1pPr>
              <a:defRPr sz="4500"/>
            </a:lvl1pPr>
            <a:lvl2pPr>
              <a:defRPr sz="3900"/>
            </a:lvl2pPr>
            <a:lvl3pPr>
              <a:defRPr sz="3400"/>
            </a:lvl3pPr>
            <a:lvl4pPr>
              <a:defRPr sz="2800"/>
            </a:lvl4pPr>
            <a:lvl5pPr>
              <a:defRPr sz="2800"/>
            </a:lvl5pPr>
            <a:lvl6pPr>
              <a:defRPr sz="2800"/>
            </a:lvl6pPr>
            <a:lvl7pPr>
              <a:defRPr sz="2800"/>
            </a:lvl7pPr>
            <a:lvl8pPr>
              <a:defRPr sz="2800"/>
            </a:lvl8pPr>
            <a:lvl9pPr>
              <a:defRPr sz="2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640081" y="2009141"/>
            <a:ext cx="4211638" cy="6567488"/>
          </a:xfrm>
        </p:spPr>
        <p:txBody>
          <a:bodyPr/>
          <a:lstStyle>
            <a:lvl1pPr marL="0" indent="0">
              <a:buNone/>
              <a:defRPr sz="2000"/>
            </a:lvl1pPr>
            <a:lvl2pPr marL="640080" indent="0">
              <a:buNone/>
              <a:defRPr sz="1700"/>
            </a:lvl2pPr>
            <a:lvl3pPr marL="1280160" indent="0">
              <a:buNone/>
              <a:defRPr sz="1400"/>
            </a:lvl3pPr>
            <a:lvl4pPr marL="1920240" indent="0">
              <a:buNone/>
              <a:defRPr sz="1300"/>
            </a:lvl4pPr>
            <a:lvl5pPr marL="2560320" indent="0">
              <a:buNone/>
              <a:defRPr sz="1300"/>
            </a:lvl5pPr>
            <a:lvl6pPr marL="3200400" indent="0">
              <a:buNone/>
              <a:defRPr sz="1300"/>
            </a:lvl6pPr>
            <a:lvl7pPr marL="3840480" indent="0">
              <a:buNone/>
              <a:defRPr sz="1300"/>
            </a:lvl7pPr>
            <a:lvl8pPr marL="4480560" indent="0">
              <a:buNone/>
              <a:defRPr sz="1300"/>
            </a:lvl8pPr>
            <a:lvl9pPr marL="5120640" indent="0">
              <a:buNone/>
              <a:defRPr sz="13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F8155639-FD29-4F51-956B-6D3391C99853}" type="datetimeFigureOut">
              <a:rPr kumimoji="1" lang="ja-JP" altLang="en-US" smtClean="0"/>
              <a:t>2018/6/26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7FC7A8C5-4A74-41EF-8F29-2D3E0F56B202}" type="slidenum">
              <a:rPr kumimoji="1" lang="ja-JP" altLang="en-US" smtClean="0"/>
              <a:t>‹#›</a:t>
            </a:fld>
            <a:endParaRPr kumimoji="1" lang="ja-JP" altLang="en-US"/>
          </a:p>
        </p:txBody>
      </p:sp>
    </p:spTree>
    <p:extLst>
      <p:ext uri="{BB962C8B-B14F-4D97-AF65-F5344CB8AC3E}">
        <p14:creationId xmlns:p14="http://schemas.microsoft.com/office/powerpoint/2010/main" val="16737529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509203" y="6720840"/>
            <a:ext cx="7680960" cy="793433"/>
          </a:xfrm>
        </p:spPr>
        <p:txBody>
          <a:bodyPr anchor="b"/>
          <a:lstStyle>
            <a:lvl1pPr algn="l">
              <a:defRPr sz="28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2509203" y="857885"/>
            <a:ext cx="7680960" cy="5760720"/>
          </a:xfrm>
        </p:spPr>
        <p:txBody>
          <a:bodyPr/>
          <a:lstStyle>
            <a:lvl1pPr marL="0" indent="0">
              <a:buNone/>
              <a:defRPr sz="4500"/>
            </a:lvl1pPr>
            <a:lvl2pPr marL="640080" indent="0">
              <a:buNone/>
              <a:defRPr sz="3900"/>
            </a:lvl2pPr>
            <a:lvl3pPr marL="1280160" indent="0">
              <a:buNone/>
              <a:defRPr sz="3400"/>
            </a:lvl3pPr>
            <a:lvl4pPr marL="1920240" indent="0">
              <a:buNone/>
              <a:defRPr sz="2800"/>
            </a:lvl4pPr>
            <a:lvl5pPr marL="2560320" indent="0">
              <a:buNone/>
              <a:defRPr sz="2800"/>
            </a:lvl5pPr>
            <a:lvl6pPr marL="3200400" indent="0">
              <a:buNone/>
              <a:defRPr sz="2800"/>
            </a:lvl6pPr>
            <a:lvl7pPr marL="3840480" indent="0">
              <a:buNone/>
              <a:defRPr sz="2800"/>
            </a:lvl7pPr>
            <a:lvl8pPr marL="4480560" indent="0">
              <a:buNone/>
              <a:defRPr sz="2800"/>
            </a:lvl8pPr>
            <a:lvl9pPr marL="5120640" indent="0">
              <a:buNone/>
              <a:defRPr sz="2800"/>
            </a:lvl9pPr>
          </a:lstStyle>
          <a:p>
            <a:endParaRPr kumimoji="1" lang="ja-JP" altLang="en-US"/>
          </a:p>
        </p:txBody>
      </p:sp>
      <p:sp>
        <p:nvSpPr>
          <p:cNvPr id="4" name="テキスト プレースホルダー 3"/>
          <p:cNvSpPr>
            <a:spLocks noGrp="1"/>
          </p:cNvSpPr>
          <p:nvPr>
            <p:ph type="body" sz="half" idx="2"/>
          </p:nvPr>
        </p:nvSpPr>
        <p:spPr>
          <a:xfrm>
            <a:off x="2509203" y="7514273"/>
            <a:ext cx="7680960" cy="1126807"/>
          </a:xfrm>
        </p:spPr>
        <p:txBody>
          <a:bodyPr/>
          <a:lstStyle>
            <a:lvl1pPr marL="0" indent="0">
              <a:buNone/>
              <a:defRPr sz="2000"/>
            </a:lvl1pPr>
            <a:lvl2pPr marL="640080" indent="0">
              <a:buNone/>
              <a:defRPr sz="1700"/>
            </a:lvl2pPr>
            <a:lvl3pPr marL="1280160" indent="0">
              <a:buNone/>
              <a:defRPr sz="1400"/>
            </a:lvl3pPr>
            <a:lvl4pPr marL="1920240" indent="0">
              <a:buNone/>
              <a:defRPr sz="1300"/>
            </a:lvl4pPr>
            <a:lvl5pPr marL="2560320" indent="0">
              <a:buNone/>
              <a:defRPr sz="1300"/>
            </a:lvl5pPr>
            <a:lvl6pPr marL="3200400" indent="0">
              <a:buNone/>
              <a:defRPr sz="1300"/>
            </a:lvl6pPr>
            <a:lvl7pPr marL="3840480" indent="0">
              <a:buNone/>
              <a:defRPr sz="1300"/>
            </a:lvl7pPr>
            <a:lvl8pPr marL="4480560" indent="0">
              <a:buNone/>
              <a:defRPr sz="1300"/>
            </a:lvl8pPr>
            <a:lvl9pPr marL="5120640" indent="0">
              <a:buNone/>
              <a:defRPr sz="13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F8155639-FD29-4F51-956B-6D3391C99853}" type="datetimeFigureOut">
              <a:rPr kumimoji="1" lang="ja-JP" altLang="en-US" smtClean="0"/>
              <a:t>2018/6/26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7FC7A8C5-4A74-41EF-8F29-2D3E0F56B202}" type="slidenum">
              <a:rPr kumimoji="1" lang="ja-JP" altLang="en-US" smtClean="0"/>
              <a:t>‹#›</a:t>
            </a:fld>
            <a:endParaRPr kumimoji="1" lang="ja-JP" altLang="en-US"/>
          </a:p>
        </p:txBody>
      </p:sp>
    </p:spTree>
    <p:extLst>
      <p:ext uri="{BB962C8B-B14F-4D97-AF65-F5344CB8AC3E}">
        <p14:creationId xmlns:p14="http://schemas.microsoft.com/office/powerpoint/2010/main" val="9998749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40080" y="384493"/>
            <a:ext cx="11521440" cy="1600200"/>
          </a:xfrm>
          <a:prstGeom prst="rect">
            <a:avLst/>
          </a:prstGeom>
        </p:spPr>
        <p:txBody>
          <a:bodyPr vert="horz" lIns="128016" tIns="64008" rIns="128016" bIns="64008"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40080" y="2240281"/>
            <a:ext cx="11521440" cy="6336348"/>
          </a:xfrm>
          <a:prstGeom prst="rect">
            <a:avLst/>
          </a:prstGeom>
        </p:spPr>
        <p:txBody>
          <a:bodyPr vert="horz" lIns="128016" tIns="64008" rIns="128016" bIns="64008"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640080" y="8898891"/>
            <a:ext cx="2987040" cy="511175"/>
          </a:xfrm>
          <a:prstGeom prst="rect">
            <a:avLst/>
          </a:prstGeom>
        </p:spPr>
        <p:txBody>
          <a:bodyPr vert="horz" lIns="128016" tIns="64008" rIns="128016" bIns="64008" rtlCol="0" anchor="ctr"/>
          <a:lstStyle>
            <a:lvl1pPr algn="l">
              <a:defRPr sz="1700">
                <a:solidFill>
                  <a:schemeClr val="tx1">
                    <a:tint val="75000"/>
                  </a:schemeClr>
                </a:solidFill>
              </a:defRPr>
            </a:lvl1pPr>
          </a:lstStyle>
          <a:p>
            <a:fld id="{F8155639-FD29-4F51-956B-6D3391C99853}" type="datetimeFigureOut">
              <a:rPr kumimoji="1" lang="ja-JP" altLang="en-US" smtClean="0"/>
              <a:t>2018/6/26</a:t>
            </a:fld>
            <a:endParaRPr kumimoji="1" lang="ja-JP" altLang="en-US"/>
          </a:p>
        </p:txBody>
      </p:sp>
      <p:sp>
        <p:nvSpPr>
          <p:cNvPr id="5" name="フッター プレースホルダー 4"/>
          <p:cNvSpPr>
            <a:spLocks noGrp="1"/>
          </p:cNvSpPr>
          <p:nvPr>
            <p:ph type="ftr" sz="quarter" idx="3"/>
          </p:nvPr>
        </p:nvSpPr>
        <p:spPr>
          <a:xfrm>
            <a:off x="4373880" y="8898891"/>
            <a:ext cx="4053840" cy="511175"/>
          </a:xfrm>
          <a:prstGeom prst="rect">
            <a:avLst/>
          </a:prstGeom>
        </p:spPr>
        <p:txBody>
          <a:bodyPr vert="horz" lIns="128016" tIns="64008" rIns="128016" bIns="64008" rtlCol="0" anchor="ctr"/>
          <a:lstStyle>
            <a:lvl1pPr algn="ctr">
              <a:defRPr sz="17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9174480" y="8898891"/>
            <a:ext cx="2987040" cy="511175"/>
          </a:xfrm>
          <a:prstGeom prst="rect">
            <a:avLst/>
          </a:prstGeom>
        </p:spPr>
        <p:txBody>
          <a:bodyPr vert="horz" lIns="128016" tIns="64008" rIns="128016" bIns="64008" rtlCol="0" anchor="ctr"/>
          <a:lstStyle>
            <a:lvl1pPr algn="r">
              <a:defRPr sz="1700">
                <a:solidFill>
                  <a:schemeClr val="tx1">
                    <a:tint val="75000"/>
                  </a:schemeClr>
                </a:solidFill>
              </a:defRPr>
            </a:lvl1pPr>
          </a:lstStyle>
          <a:p>
            <a:fld id="{7FC7A8C5-4A74-41EF-8F29-2D3E0F56B202}" type="slidenum">
              <a:rPr kumimoji="1" lang="ja-JP" altLang="en-US" smtClean="0"/>
              <a:t>‹#›</a:t>
            </a:fld>
            <a:endParaRPr kumimoji="1" lang="ja-JP" altLang="en-US"/>
          </a:p>
        </p:txBody>
      </p:sp>
    </p:spTree>
    <p:extLst>
      <p:ext uri="{BB962C8B-B14F-4D97-AF65-F5344CB8AC3E}">
        <p14:creationId xmlns:p14="http://schemas.microsoft.com/office/powerpoint/2010/main" val="325317240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280160" rtl="0" eaLnBrk="1" latinLnBrk="0" hangingPunct="1">
        <a:spcBef>
          <a:spcPct val="0"/>
        </a:spcBef>
        <a:buNone/>
        <a:defRPr kumimoji="1" sz="6200" kern="1200">
          <a:solidFill>
            <a:schemeClr val="tx1"/>
          </a:solidFill>
          <a:latin typeface="+mj-lt"/>
          <a:ea typeface="+mj-ea"/>
          <a:cs typeface="+mj-cs"/>
        </a:defRPr>
      </a:lvl1pPr>
    </p:titleStyle>
    <p:bodyStyle>
      <a:lvl1pPr marL="480060" indent="-480060" algn="l" defTabSz="1280160" rtl="0" eaLnBrk="1" latinLnBrk="0" hangingPunct="1">
        <a:spcBef>
          <a:spcPct val="20000"/>
        </a:spcBef>
        <a:buFont typeface="Arial" panose="020B0604020202020204" pitchFamily="34" charset="0"/>
        <a:buChar char="•"/>
        <a:defRPr kumimoji="1" sz="4500" kern="1200">
          <a:solidFill>
            <a:schemeClr val="tx1"/>
          </a:solidFill>
          <a:latin typeface="+mn-lt"/>
          <a:ea typeface="+mn-ea"/>
          <a:cs typeface="+mn-cs"/>
        </a:defRPr>
      </a:lvl1pPr>
      <a:lvl2pPr marL="1040130" indent="-400050" algn="l" defTabSz="1280160" rtl="0" eaLnBrk="1" latinLnBrk="0" hangingPunct="1">
        <a:spcBef>
          <a:spcPct val="20000"/>
        </a:spcBef>
        <a:buFont typeface="Arial" panose="020B0604020202020204" pitchFamily="34" charset="0"/>
        <a:buChar char="–"/>
        <a:defRPr kumimoji="1" sz="3900" kern="1200">
          <a:solidFill>
            <a:schemeClr val="tx1"/>
          </a:solidFill>
          <a:latin typeface="+mn-lt"/>
          <a:ea typeface="+mn-ea"/>
          <a:cs typeface="+mn-cs"/>
        </a:defRPr>
      </a:lvl2pPr>
      <a:lvl3pPr marL="1600200" indent="-320040" algn="l" defTabSz="1280160" rtl="0" eaLnBrk="1" latinLnBrk="0" hangingPunct="1">
        <a:spcBef>
          <a:spcPct val="20000"/>
        </a:spcBef>
        <a:buFont typeface="Arial" panose="020B0604020202020204" pitchFamily="34" charset="0"/>
        <a:buChar char="•"/>
        <a:defRPr kumimoji="1" sz="3400" kern="1200">
          <a:solidFill>
            <a:schemeClr val="tx1"/>
          </a:solidFill>
          <a:latin typeface="+mn-lt"/>
          <a:ea typeface="+mn-ea"/>
          <a:cs typeface="+mn-cs"/>
        </a:defRPr>
      </a:lvl3pPr>
      <a:lvl4pPr marL="224028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4pPr>
      <a:lvl5pPr marL="288036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5pPr>
      <a:lvl6pPr marL="352044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6pPr>
      <a:lvl7pPr marL="416052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7pPr>
      <a:lvl8pPr marL="480060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8pPr>
      <a:lvl9pPr marL="544068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9pPr>
    </p:bodyStyle>
    <p:otherStyle>
      <a:defPPr>
        <a:defRPr lang="ja-JP"/>
      </a:defPPr>
      <a:lvl1pPr marL="0" algn="l" defTabSz="1280160" rtl="0" eaLnBrk="1" latinLnBrk="0" hangingPunct="1">
        <a:defRPr kumimoji="1" sz="2500" kern="1200">
          <a:solidFill>
            <a:schemeClr val="tx1"/>
          </a:solidFill>
          <a:latin typeface="+mn-lt"/>
          <a:ea typeface="+mn-ea"/>
          <a:cs typeface="+mn-cs"/>
        </a:defRPr>
      </a:lvl1pPr>
      <a:lvl2pPr marL="640080" algn="l" defTabSz="1280160" rtl="0" eaLnBrk="1" latinLnBrk="0" hangingPunct="1">
        <a:defRPr kumimoji="1" sz="2500" kern="1200">
          <a:solidFill>
            <a:schemeClr val="tx1"/>
          </a:solidFill>
          <a:latin typeface="+mn-lt"/>
          <a:ea typeface="+mn-ea"/>
          <a:cs typeface="+mn-cs"/>
        </a:defRPr>
      </a:lvl2pPr>
      <a:lvl3pPr marL="1280160" algn="l" defTabSz="1280160" rtl="0" eaLnBrk="1" latinLnBrk="0" hangingPunct="1">
        <a:defRPr kumimoji="1" sz="2500" kern="1200">
          <a:solidFill>
            <a:schemeClr val="tx1"/>
          </a:solidFill>
          <a:latin typeface="+mn-lt"/>
          <a:ea typeface="+mn-ea"/>
          <a:cs typeface="+mn-cs"/>
        </a:defRPr>
      </a:lvl3pPr>
      <a:lvl4pPr marL="1920240" algn="l" defTabSz="1280160" rtl="0" eaLnBrk="1" latinLnBrk="0" hangingPunct="1">
        <a:defRPr kumimoji="1" sz="2500" kern="1200">
          <a:solidFill>
            <a:schemeClr val="tx1"/>
          </a:solidFill>
          <a:latin typeface="+mn-lt"/>
          <a:ea typeface="+mn-ea"/>
          <a:cs typeface="+mn-cs"/>
        </a:defRPr>
      </a:lvl4pPr>
      <a:lvl5pPr marL="2560320" algn="l" defTabSz="1280160" rtl="0" eaLnBrk="1" latinLnBrk="0" hangingPunct="1">
        <a:defRPr kumimoji="1" sz="2500" kern="1200">
          <a:solidFill>
            <a:schemeClr val="tx1"/>
          </a:solidFill>
          <a:latin typeface="+mn-lt"/>
          <a:ea typeface="+mn-ea"/>
          <a:cs typeface="+mn-cs"/>
        </a:defRPr>
      </a:lvl5pPr>
      <a:lvl6pPr marL="3200400" algn="l" defTabSz="1280160" rtl="0" eaLnBrk="1" latinLnBrk="0" hangingPunct="1">
        <a:defRPr kumimoji="1" sz="2500" kern="1200">
          <a:solidFill>
            <a:schemeClr val="tx1"/>
          </a:solidFill>
          <a:latin typeface="+mn-lt"/>
          <a:ea typeface="+mn-ea"/>
          <a:cs typeface="+mn-cs"/>
        </a:defRPr>
      </a:lvl6pPr>
      <a:lvl7pPr marL="3840480" algn="l" defTabSz="1280160" rtl="0" eaLnBrk="1" latinLnBrk="0" hangingPunct="1">
        <a:defRPr kumimoji="1" sz="2500" kern="1200">
          <a:solidFill>
            <a:schemeClr val="tx1"/>
          </a:solidFill>
          <a:latin typeface="+mn-lt"/>
          <a:ea typeface="+mn-ea"/>
          <a:cs typeface="+mn-cs"/>
        </a:defRPr>
      </a:lvl7pPr>
      <a:lvl8pPr marL="4480560" algn="l" defTabSz="1280160" rtl="0" eaLnBrk="1" latinLnBrk="0" hangingPunct="1">
        <a:defRPr kumimoji="1" sz="2500" kern="1200">
          <a:solidFill>
            <a:schemeClr val="tx1"/>
          </a:solidFill>
          <a:latin typeface="+mn-lt"/>
          <a:ea typeface="+mn-ea"/>
          <a:cs typeface="+mn-cs"/>
        </a:defRPr>
      </a:lvl8pPr>
      <a:lvl9pPr marL="5120640" algn="l" defTabSz="1280160" rtl="0" eaLnBrk="1" latinLnBrk="0" hangingPunct="1">
        <a:defRPr kumimoji="1" sz="25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chart" Target="../charts/char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0" y="-15262"/>
            <a:ext cx="4378122" cy="307777"/>
          </a:xfrm>
          <a:prstGeom prst="rect">
            <a:avLst/>
          </a:prstGeom>
          <a:noFill/>
        </p:spPr>
        <p:txBody>
          <a:bodyPr wrap="none" rtlCol="0">
            <a:spAutoFit/>
          </a:bodyPr>
          <a:lstStyle/>
          <a:p>
            <a:r>
              <a:rPr kumimoji="1" lang="ja-JP" altLang="en-US" sz="1400" dirty="0" smtClean="0"/>
              <a:t>公立大学法人大阪府立大学　平成２９年度　実績概要　</a:t>
            </a:r>
            <a:endParaRPr kumimoji="1" lang="ja-JP" altLang="en-US" sz="1400" dirty="0"/>
          </a:p>
        </p:txBody>
      </p:sp>
      <p:grpSp>
        <p:nvGrpSpPr>
          <p:cNvPr id="2" name="グループ化 1"/>
          <p:cNvGrpSpPr/>
          <p:nvPr/>
        </p:nvGrpSpPr>
        <p:grpSpPr>
          <a:xfrm>
            <a:off x="14343" y="554351"/>
            <a:ext cx="12774305" cy="5470383"/>
            <a:chOff x="360412" y="1123291"/>
            <a:chExt cx="12092079" cy="5270998"/>
          </a:xfrm>
        </p:grpSpPr>
        <p:sp>
          <p:nvSpPr>
            <p:cNvPr id="15" name="正方形/長方形 14"/>
            <p:cNvSpPr/>
            <p:nvPr/>
          </p:nvSpPr>
          <p:spPr>
            <a:xfrm>
              <a:off x="8495040" y="1515732"/>
              <a:ext cx="3957451" cy="4878556"/>
            </a:xfrm>
            <a:prstGeom prst="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t"/>
            <a:lstStyle/>
            <a:p>
              <a:endParaRPr lang="en-US" altLang="ja-JP" sz="900" dirty="0" smtClean="0"/>
            </a:p>
            <a:p>
              <a:endParaRPr lang="en-US" altLang="ja-JP" sz="900" dirty="0"/>
            </a:p>
            <a:p>
              <a:endParaRPr lang="en-US" altLang="ja-JP" sz="900" dirty="0" smtClean="0"/>
            </a:p>
            <a:p>
              <a:pPr>
                <a:lnSpc>
                  <a:spcPts val="1100"/>
                </a:lnSpc>
              </a:pPr>
              <a:r>
                <a:rPr lang="ja-JP" altLang="en-US" sz="900" dirty="0" smtClean="0"/>
                <a:t>■現代社会の課題解決やイノベーション創出に向けた、先端的な研究や異分野融合による研究、共同研究の推進</a:t>
              </a:r>
              <a:endParaRPr lang="en-US" altLang="ja-JP" sz="900" dirty="0"/>
            </a:p>
            <a:p>
              <a:pPr>
                <a:lnSpc>
                  <a:spcPts val="1100"/>
                </a:lnSpc>
              </a:pPr>
              <a:r>
                <a:rPr lang="en-US" altLang="ja-JP" sz="800" dirty="0" smtClean="0"/>
                <a:t>〔</a:t>
              </a:r>
              <a:r>
                <a:rPr lang="ja-JP" altLang="en-US" sz="800" dirty="0" smtClean="0"/>
                <a:t>大学</a:t>
              </a:r>
              <a:r>
                <a:rPr lang="en-US" altLang="ja-JP" sz="800" dirty="0" smtClean="0"/>
                <a:t>〕</a:t>
              </a:r>
              <a:endParaRPr kumimoji="1" lang="en-US" altLang="ja-JP" sz="800" dirty="0" smtClean="0"/>
            </a:p>
            <a:p>
              <a:pPr>
                <a:lnSpc>
                  <a:spcPts val="1100"/>
                </a:lnSpc>
              </a:pPr>
              <a:r>
                <a:rPr lang="ja-JP" altLang="en-US" sz="800" dirty="0"/>
                <a:t>☆</a:t>
              </a:r>
              <a:r>
                <a:rPr lang="ja-JP" altLang="en-US" sz="800" u="sng" dirty="0"/>
                <a:t>研究力の</a:t>
              </a:r>
              <a:r>
                <a:rPr lang="ja-JP" altLang="en-US" sz="800" u="sng" dirty="0" smtClean="0"/>
                <a:t>向上のため、“</a:t>
              </a:r>
              <a:r>
                <a:rPr lang="ja-JP" altLang="en-US" sz="800" u="sng" dirty="0"/>
                <a:t>大阪府立大学「研究戦略」”を</a:t>
              </a:r>
              <a:r>
                <a:rPr lang="ja-JP" altLang="en-US" sz="800" u="sng" dirty="0" smtClean="0"/>
                <a:t>策定</a:t>
              </a:r>
              <a:r>
                <a:rPr lang="en-US" altLang="ja-JP" sz="800" dirty="0" smtClean="0"/>
                <a:t>&lt;19&gt;</a:t>
              </a:r>
              <a:endParaRPr lang="en-US" altLang="ja-JP" sz="800" dirty="0"/>
            </a:p>
            <a:p>
              <a:pPr>
                <a:lnSpc>
                  <a:spcPts val="1100"/>
                </a:lnSpc>
              </a:pPr>
              <a:r>
                <a:rPr lang="ja-JP" altLang="en-US" sz="800" dirty="0"/>
                <a:t>○</a:t>
              </a:r>
              <a:r>
                <a:rPr lang="ja-JP" altLang="en-US" sz="800" dirty="0" smtClean="0"/>
                <a:t>科研費特定支援事業（「</a:t>
              </a:r>
              <a:r>
                <a:rPr lang="en-US" altLang="ja-JP" sz="800" dirty="0" err="1" smtClean="0"/>
                <a:t>StepUp</a:t>
              </a:r>
              <a:r>
                <a:rPr lang="ja-JP" altLang="en-US" sz="800" dirty="0" smtClean="0"/>
                <a:t>事業）を創設し、採択者ごとに担当コーディネータを決定し、支援体制を構築　（応募総数</a:t>
              </a:r>
              <a:r>
                <a:rPr lang="en-US" altLang="ja-JP" sz="800" dirty="0" smtClean="0"/>
                <a:t>46</a:t>
              </a:r>
              <a:r>
                <a:rPr lang="ja-JP" altLang="en-US" sz="800" dirty="0" smtClean="0"/>
                <a:t>件、採択件数</a:t>
              </a:r>
              <a:r>
                <a:rPr lang="en-US" altLang="ja-JP" sz="800" dirty="0" smtClean="0"/>
                <a:t>21</a:t>
              </a:r>
              <a:r>
                <a:rPr lang="ja-JP" altLang="en-US" sz="800" dirty="0" smtClean="0"/>
                <a:t>件</a:t>
              </a:r>
              <a:r>
                <a:rPr lang="ja-JP" altLang="en-US" sz="800" dirty="0"/>
                <a:t>）。秋の科研費申請において全員ステップアップの申請</a:t>
              </a:r>
              <a:r>
                <a:rPr lang="ja-JP" altLang="en-US" sz="800" dirty="0" smtClean="0"/>
                <a:t>を</a:t>
              </a:r>
              <a:r>
                <a:rPr lang="ja-JP" altLang="en-US" sz="800" dirty="0"/>
                <a:t>実施</a:t>
              </a:r>
              <a:r>
                <a:rPr lang="en-US" altLang="ja-JP" sz="800" dirty="0" smtClean="0"/>
                <a:t>&lt;19&gt;</a:t>
              </a:r>
              <a:endParaRPr lang="en-US" altLang="ja-JP" sz="800" dirty="0"/>
            </a:p>
            <a:p>
              <a:pPr>
                <a:lnSpc>
                  <a:spcPts val="1100"/>
                </a:lnSpc>
              </a:pPr>
              <a:r>
                <a:rPr lang="ja-JP" altLang="en-US" sz="800" dirty="0">
                  <a:solidFill>
                    <a:schemeClr val="tx1"/>
                  </a:solidFill>
                </a:rPr>
                <a:t>○</a:t>
              </a:r>
              <a:r>
                <a:rPr lang="ja-JP" altLang="en-US" sz="800" dirty="0" smtClean="0"/>
                <a:t>「大阪府立大学キープロジェクト」</a:t>
              </a:r>
              <a:r>
                <a:rPr lang="en-US" altLang="ja-JP" sz="800" dirty="0" smtClean="0"/>
                <a:t>4</a:t>
              </a:r>
              <a:r>
                <a:rPr lang="ja-JP" altLang="en-US" sz="800" dirty="0" smtClean="0"/>
                <a:t>件を</a:t>
              </a:r>
              <a:r>
                <a:rPr lang="en-US" altLang="ja-JP" sz="800" dirty="0" smtClean="0"/>
                <a:t>H28</a:t>
              </a:r>
              <a:r>
                <a:rPr lang="ja-JP" altLang="en-US" sz="800" dirty="0" smtClean="0"/>
                <a:t>年度から継続して実施</a:t>
              </a:r>
              <a:r>
                <a:rPr lang="en-US" altLang="ja-JP" sz="800" dirty="0" smtClean="0"/>
                <a:t>&lt;19&gt;</a:t>
              </a:r>
            </a:p>
            <a:p>
              <a:pPr>
                <a:lnSpc>
                  <a:spcPts val="1100"/>
                </a:lnSpc>
              </a:pPr>
              <a:r>
                <a:rPr lang="ja-JP" altLang="en-US" sz="800" dirty="0" smtClean="0">
                  <a:solidFill>
                    <a:schemeClr val="tx1"/>
                  </a:solidFill>
                </a:rPr>
                <a:t>○</a:t>
              </a:r>
              <a:r>
                <a:rPr lang="ja-JP" altLang="en-US" sz="800" dirty="0" smtClean="0"/>
                <a:t>各部局において、部局長裁量経費等によるインセンティブ事業を実施</a:t>
              </a:r>
              <a:r>
                <a:rPr lang="en-US" altLang="ja-JP" sz="800" dirty="0" smtClean="0"/>
                <a:t>&lt;19&gt;</a:t>
              </a:r>
              <a:endParaRPr kumimoji="1" lang="en-US" altLang="ja-JP" sz="800" dirty="0" smtClean="0"/>
            </a:p>
            <a:p>
              <a:pPr>
                <a:lnSpc>
                  <a:spcPts val="1100"/>
                </a:lnSpc>
              </a:pPr>
              <a:r>
                <a:rPr lang="en-US" altLang="ja-JP" sz="800" dirty="0" smtClean="0"/>
                <a:t>〔</a:t>
              </a:r>
              <a:r>
                <a:rPr lang="ja-JP" altLang="en-US" sz="800" dirty="0" smtClean="0"/>
                <a:t>高専</a:t>
              </a:r>
              <a:r>
                <a:rPr lang="en-US" altLang="ja-JP" sz="800" dirty="0" smtClean="0"/>
                <a:t>〕</a:t>
              </a:r>
              <a:endParaRPr lang="en-US" altLang="ja-JP" sz="800" dirty="0"/>
            </a:p>
            <a:p>
              <a:pPr>
                <a:lnSpc>
                  <a:spcPts val="1100"/>
                </a:lnSpc>
              </a:pPr>
              <a:r>
                <a:rPr lang="ja-JP" altLang="en-US" sz="800" dirty="0" smtClean="0">
                  <a:solidFill>
                    <a:schemeClr val="tx1"/>
                  </a:solidFill>
                </a:rPr>
                <a:t>○</a:t>
              </a:r>
              <a:r>
                <a:rPr kumimoji="1" lang="ja-JP" altLang="en-US" sz="800" dirty="0" smtClean="0"/>
                <a:t>若手研究者シーズ育成事業を実施し、</a:t>
              </a:r>
              <a:r>
                <a:rPr kumimoji="1" lang="en-US" altLang="ja-JP" sz="800" dirty="0" smtClean="0"/>
                <a:t>2</a:t>
              </a:r>
              <a:r>
                <a:rPr kumimoji="1" lang="ja-JP" altLang="en-US" sz="800" dirty="0" smtClean="0"/>
                <a:t>件の研究シーズに</a:t>
              </a:r>
              <a:r>
                <a:rPr kumimoji="1" lang="en-US" altLang="ja-JP" sz="800" dirty="0" smtClean="0"/>
                <a:t>200</a:t>
              </a:r>
              <a:r>
                <a:rPr kumimoji="1" lang="ja-JP" altLang="en-US" sz="800" dirty="0" smtClean="0"/>
                <a:t>万円を支援</a:t>
              </a:r>
              <a:r>
                <a:rPr kumimoji="1" lang="en-US" altLang="ja-JP" sz="800" dirty="0" smtClean="0"/>
                <a:t>&lt;</a:t>
              </a:r>
              <a:r>
                <a:rPr lang="en-US" altLang="ja-JP" sz="800" dirty="0" smtClean="0"/>
                <a:t>45</a:t>
              </a:r>
              <a:r>
                <a:rPr kumimoji="1" lang="en-US" altLang="ja-JP" sz="800" dirty="0" smtClean="0"/>
                <a:t>&gt;</a:t>
              </a:r>
            </a:p>
            <a:p>
              <a:pPr>
                <a:lnSpc>
                  <a:spcPts val="1100"/>
                </a:lnSpc>
              </a:pPr>
              <a:endParaRPr kumimoji="1" lang="en-US" altLang="ja-JP" sz="800" dirty="0" smtClean="0"/>
            </a:p>
            <a:p>
              <a:pPr>
                <a:lnSpc>
                  <a:spcPts val="1100"/>
                </a:lnSpc>
              </a:pPr>
              <a:endParaRPr kumimoji="1" lang="en-US" altLang="ja-JP" sz="800" dirty="0" smtClean="0"/>
            </a:p>
            <a:p>
              <a:pPr algn="dist">
                <a:lnSpc>
                  <a:spcPts val="1100"/>
                </a:lnSpc>
              </a:pPr>
              <a:r>
                <a:rPr lang="ja-JP" altLang="en-US" sz="900" dirty="0" smtClean="0"/>
                <a:t>■</a:t>
              </a:r>
              <a:r>
                <a:rPr lang="ja-JP" altLang="en-US" sz="900" spc="-150" dirty="0" smtClean="0">
                  <a:latin typeface="+mj-ea"/>
                </a:rPr>
                <a:t>分野横断型の研究体制の拡充。企業や他大学等と連携したオープンイノベーションの推進</a:t>
              </a:r>
              <a:endParaRPr lang="en-US" altLang="ja-JP" sz="900" b="0" spc="-150" dirty="0" smtClean="0">
                <a:latin typeface="+mj-ea"/>
              </a:endParaRPr>
            </a:p>
            <a:p>
              <a:pPr>
                <a:lnSpc>
                  <a:spcPts val="1100"/>
                </a:lnSpc>
              </a:pPr>
              <a:r>
                <a:rPr lang="ja-JP" altLang="en-US" sz="800" dirty="0">
                  <a:solidFill>
                    <a:schemeClr val="tx1"/>
                  </a:solidFill>
                </a:rPr>
                <a:t>○</a:t>
              </a:r>
              <a:r>
                <a:rPr lang="en-US" altLang="ja-JP" sz="800" dirty="0">
                  <a:solidFill>
                    <a:schemeClr val="tx1"/>
                  </a:solidFill>
                </a:rPr>
                <a:t>21</a:t>
              </a:r>
              <a:r>
                <a:rPr lang="ja-JP" altLang="en-US" sz="800" dirty="0">
                  <a:solidFill>
                    <a:schemeClr val="tx1"/>
                  </a:solidFill>
                </a:rPr>
                <a:t>世紀科学研究所の</a:t>
              </a:r>
              <a:r>
                <a:rPr lang="en-US" altLang="ja-JP" sz="800" dirty="0" smtClean="0">
                  <a:solidFill>
                    <a:schemeClr val="tx1"/>
                  </a:solidFill>
                </a:rPr>
                <a:t>48</a:t>
              </a:r>
              <a:r>
                <a:rPr lang="ja-JP" altLang="en-US" sz="800" dirty="0" smtClean="0">
                  <a:solidFill>
                    <a:schemeClr val="tx1"/>
                  </a:solidFill>
                </a:rPr>
                <a:t>研究所</a:t>
              </a:r>
              <a:r>
                <a:rPr lang="ja-JP" altLang="en-US" sz="800" dirty="0">
                  <a:solidFill>
                    <a:schemeClr val="tx1"/>
                  </a:solidFill>
                </a:rPr>
                <a:t>において、先端的、異分野融合の研究を</a:t>
              </a:r>
              <a:r>
                <a:rPr lang="ja-JP" altLang="en-US" sz="800" dirty="0" smtClean="0">
                  <a:solidFill>
                    <a:schemeClr val="tx1"/>
                  </a:solidFill>
                </a:rPr>
                <a:t>推進</a:t>
              </a:r>
              <a:r>
                <a:rPr lang="en-US" altLang="ja-JP" sz="800" dirty="0" smtClean="0">
                  <a:solidFill>
                    <a:schemeClr val="tx1"/>
                  </a:solidFill>
                </a:rPr>
                <a:t>&lt;20&gt;</a:t>
              </a:r>
            </a:p>
            <a:p>
              <a:pPr>
                <a:lnSpc>
                  <a:spcPts val="1100"/>
                </a:lnSpc>
              </a:pPr>
              <a:r>
                <a:rPr lang="ja-JP" altLang="en-US" sz="800" dirty="0">
                  <a:solidFill>
                    <a:schemeClr val="tx1"/>
                  </a:solidFill>
                </a:rPr>
                <a:t>　</a:t>
              </a:r>
              <a:r>
                <a:rPr lang="ja-JP" altLang="en-US" sz="800" dirty="0" smtClean="0">
                  <a:solidFill>
                    <a:schemeClr val="tx1"/>
                  </a:solidFill>
                </a:rPr>
                <a:t>（参画教員延べ数：</a:t>
              </a:r>
              <a:r>
                <a:rPr lang="en-US" altLang="ja-JP" sz="800" dirty="0" smtClean="0">
                  <a:solidFill>
                    <a:schemeClr val="tx1"/>
                  </a:solidFill>
                </a:rPr>
                <a:t>656</a:t>
              </a:r>
              <a:r>
                <a:rPr lang="ja-JP" altLang="en-US" sz="800" dirty="0" smtClean="0">
                  <a:solidFill>
                    <a:schemeClr val="tx1"/>
                  </a:solidFill>
                </a:rPr>
                <a:t>名、うち客員研究員受入延べ数：</a:t>
              </a:r>
              <a:r>
                <a:rPr lang="en-US" altLang="ja-JP" sz="800" dirty="0" smtClean="0">
                  <a:solidFill>
                    <a:schemeClr val="tx1"/>
                  </a:solidFill>
                </a:rPr>
                <a:t>127</a:t>
              </a:r>
              <a:r>
                <a:rPr lang="ja-JP" altLang="en-US" sz="800" dirty="0" smtClean="0">
                  <a:solidFill>
                    <a:schemeClr val="tx1"/>
                  </a:solidFill>
                </a:rPr>
                <a:t>名）</a:t>
              </a:r>
              <a:endParaRPr lang="en-US" altLang="ja-JP" sz="800" dirty="0" smtClean="0">
                <a:solidFill>
                  <a:schemeClr val="tx1"/>
                </a:solidFill>
              </a:endParaRPr>
            </a:p>
            <a:p>
              <a:pPr>
                <a:lnSpc>
                  <a:spcPts val="1100"/>
                </a:lnSpc>
              </a:pPr>
              <a:r>
                <a:rPr lang="ja-JP" altLang="en-US" sz="800" dirty="0" smtClean="0">
                  <a:solidFill>
                    <a:schemeClr val="tx1"/>
                  </a:solidFill>
                </a:rPr>
                <a:t>○オープンアクセス方針の運用を開始し、研究成果を積極的に発信</a:t>
              </a:r>
              <a:r>
                <a:rPr lang="en-US" altLang="ja-JP" sz="800" dirty="0" smtClean="0">
                  <a:solidFill>
                    <a:schemeClr val="tx1"/>
                  </a:solidFill>
                </a:rPr>
                <a:t>&lt;21&gt;</a:t>
              </a:r>
            </a:p>
            <a:p>
              <a:pPr>
                <a:lnSpc>
                  <a:spcPts val="1100"/>
                </a:lnSpc>
              </a:pPr>
              <a:r>
                <a:rPr lang="ja-JP" altLang="en-US" sz="800" dirty="0"/>
                <a:t>○</a:t>
              </a:r>
              <a:r>
                <a:rPr lang="ja-JP" altLang="en-US" sz="800" dirty="0" smtClean="0"/>
                <a:t>クロスアポイントメント制度を創設し、</a:t>
              </a:r>
              <a:r>
                <a:rPr lang="en-US" altLang="ja-JP" sz="800" dirty="0" smtClean="0"/>
                <a:t>2</a:t>
              </a:r>
              <a:r>
                <a:rPr lang="ja-JP" altLang="en-US" sz="800" dirty="0" smtClean="0"/>
                <a:t>件実施</a:t>
              </a:r>
              <a:r>
                <a:rPr lang="en-US" altLang="ja-JP" sz="800" dirty="0" smtClean="0"/>
                <a:t>&lt;21&gt;</a:t>
              </a:r>
            </a:p>
            <a:p>
              <a:pPr>
                <a:lnSpc>
                  <a:spcPts val="1100"/>
                </a:lnSpc>
              </a:pPr>
              <a:endParaRPr lang="en-US" altLang="ja-JP" sz="800" dirty="0" smtClean="0"/>
            </a:p>
            <a:p>
              <a:pPr>
                <a:lnSpc>
                  <a:spcPts val="1100"/>
                </a:lnSpc>
              </a:pPr>
              <a:endParaRPr lang="en-US" altLang="ja-JP" sz="800" dirty="0" smtClean="0"/>
            </a:p>
            <a:p>
              <a:pPr>
                <a:lnSpc>
                  <a:spcPts val="1100"/>
                </a:lnSpc>
              </a:pPr>
              <a:r>
                <a:rPr lang="ja-JP" altLang="en-US" sz="900" dirty="0">
                  <a:latin typeface="+mj-ea"/>
                </a:rPr>
                <a:t>■</a:t>
              </a:r>
              <a:r>
                <a:rPr lang="ja-JP" altLang="en-US" sz="900" dirty="0" smtClean="0">
                  <a:latin typeface="+mj-ea"/>
                </a:rPr>
                <a:t>「</a:t>
              </a:r>
              <a:r>
                <a:rPr lang="ja-JP" altLang="en-US" sz="900" dirty="0">
                  <a:latin typeface="+mj-ea"/>
                </a:rPr>
                <a:t>大阪のシンクタンク」として、</a:t>
              </a:r>
              <a:r>
                <a:rPr lang="ja-JP" altLang="en-US" sz="900" dirty="0" smtClean="0">
                  <a:latin typeface="+mj-ea"/>
                </a:rPr>
                <a:t>政策課題に対応した共同研究等の実施</a:t>
              </a:r>
              <a:endParaRPr lang="en-US" altLang="ja-JP" sz="900" dirty="0" smtClean="0"/>
            </a:p>
            <a:p>
              <a:pPr>
                <a:lnSpc>
                  <a:spcPts val="1100"/>
                </a:lnSpc>
              </a:pPr>
              <a:r>
                <a:rPr kumimoji="1" lang="en-US" altLang="ja-JP" sz="800" dirty="0" smtClean="0"/>
                <a:t>〔</a:t>
              </a:r>
              <a:r>
                <a:rPr kumimoji="1" lang="ja-JP" altLang="en-US" sz="800" dirty="0" smtClean="0"/>
                <a:t>大学</a:t>
              </a:r>
              <a:r>
                <a:rPr kumimoji="1" lang="en-US" altLang="ja-JP" sz="800" dirty="0" smtClean="0"/>
                <a:t>〕</a:t>
              </a:r>
            </a:p>
            <a:p>
              <a:pPr>
                <a:lnSpc>
                  <a:spcPts val="1100"/>
                </a:lnSpc>
              </a:pPr>
              <a:r>
                <a:rPr lang="ja-JP" altLang="en-US" sz="800" dirty="0">
                  <a:solidFill>
                    <a:schemeClr val="tx1"/>
                  </a:solidFill>
                </a:rPr>
                <a:t>○</a:t>
              </a:r>
              <a:r>
                <a:rPr kumimoji="1" lang="ja-JP" altLang="en-US" sz="800" dirty="0" smtClean="0"/>
                <a:t>大阪府内の自治体と共同事業・研究を計</a:t>
              </a:r>
              <a:r>
                <a:rPr kumimoji="1" lang="en-US" altLang="ja-JP" sz="800" dirty="0" smtClean="0"/>
                <a:t>11</a:t>
              </a:r>
              <a:r>
                <a:rPr kumimoji="1" lang="ja-JP" altLang="en-US" sz="800" dirty="0" smtClean="0"/>
                <a:t>件実施</a:t>
              </a:r>
              <a:r>
                <a:rPr kumimoji="1" lang="en-US" altLang="ja-JP" sz="800" dirty="0" smtClean="0"/>
                <a:t>&lt;27&gt;</a:t>
              </a:r>
            </a:p>
            <a:p>
              <a:pPr>
                <a:lnSpc>
                  <a:spcPts val="1100"/>
                </a:lnSpc>
              </a:pPr>
              <a:r>
                <a:rPr lang="ja-JP" altLang="en-US" sz="800" dirty="0" smtClean="0">
                  <a:solidFill>
                    <a:schemeClr val="tx1"/>
                  </a:solidFill>
                </a:rPr>
                <a:t>○</a:t>
              </a:r>
              <a:r>
                <a:rPr lang="ja-JP" altLang="en-US" sz="800" dirty="0" smtClean="0"/>
                <a:t>府内中小企業のサポイン</a:t>
              </a:r>
              <a:r>
                <a:rPr lang="ja-JP" altLang="en-US" sz="800" dirty="0"/>
                <a:t>の獲得支援を</a:t>
              </a:r>
              <a:r>
                <a:rPr lang="ja-JP" altLang="en-US" sz="800" dirty="0" smtClean="0"/>
                <a:t>実施（申請</a:t>
              </a:r>
              <a:r>
                <a:rPr lang="en-US" altLang="ja-JP" sz="800" dirty="0"/>
                <a:t>6</a:t>
              </a:r>
              <a:r>
                <a:rPr lang="ja-JP" altLang="en-US" sz="800" dirty="0"/>
                <a:t>件・採択</a:t>
              </a:r>
              <a:r>
                <a:rPr lang="en-US" altLang="ja-JP" sz="800" dirty="0"/>
                <a:t>2</a:t>
              </a:r>
              <a:r>
                <a:rPr lang="ja-JP" altLang="en-US" sz="800" dirty="0" smtClean="0"/>
                <a:t>件）</a:t>
              </a:r>
              <a:r>
                <a:rPr lang="en-US" altLang="ja-JP" sz="800" dirty="0" smtClean="0"/>
                <a:t>&lt;24&gt;</a:t>
              </a:r>
            </a:p>
            <a:p>
              <a:pPr>
                <a:lnSpc>
                  <a:spcPts val="1100"/>
                </a:lnSpc>
              </a:pPr>
              <a:r>
                <a:rPr lang="ja-JP" altLang="en-US" sz="800" dirty="0">
                  <a:solidFill>
                    <a:schemeClr val="tx1"/>
                  </a:solidFill>
                </a:rPr>
                <a:t>○</a:t>
              </a:r>
              <a:r>
                <a:rPr lang="ja-JP" altLang="en-US" sz="800" dirty="0" smtClean="0"/>
                <a:t>共同研究・受託研究数</a:t>
              </a:r>
              <a:r>
                <a:rPr lang="en-US" altLang="ja-JP" sz="800" dirty="0" smtClean="0"/>
                <a:t>457</a:t>
              </a:r>
              <a:r>
                <a:rPr lang="ja-JP" altLang="en-US" sz="800" dirty="0" smtClean="0">
                  <a:solidFill>
                    <a:schemeClr val="tx1"/>
                  </a:solidFill>
                </a:rPr>
                <a:t>件</a:t>
              </a:r>
              <a:r>
                <a:rPr lang="en-US" altLang="ja-JP" sz="800" dirty="0" smtClean="0">
                  <a:solidFill>
                    <a:schemeClr val="tx1"/>
                  </a:solidFill>
                </a:rPr>
                <a:t>&lt;</a:t>
              </a:r>
              <a:r>
                <a:rPr lang="en-US" altLang="ja-JP" sz="800" dirty="0" smtClean="0"/>
                <a:t>24&gt;</a:t>
              </a:r>
            </a:p>
            <a:p>
              <a:pPr>
                <a:lnSpc>
                  <a:spcPts val="1100"/>
                </a:lnSpc>
              </a:pPr>
              <a:r>
                <a:rPr lang="en-US" altLang="ja-JP" sz="800" dirty="0" smtClean="0"/>
                <a:t>〔</a:t>
              </a:r>
              <a:r>
                <a:rPr lang="ja-JP" altLang="en-US" sz="800" dirty="0" smtClean="0"/>
                <a:t>高専</a:t>
              </a:r>
              <a:r>
                <a:rPr lang="en-US" altLang="ja-JP" sz="800" dirty="0" smtClean="0"/>
                <a:t>〕</a:t>
              </a:r>
              <a:endParaRPr kumimoji="1" lang="en-US" altLang="ja-JP" sz="800" dirty="0" smtClean="0"/>
            </a:p>
            <a:p>
              <a:pPr>
                <a:lnSpc>
                  <a:spcPts val="1100"/>
                </a:lnSpc>
              </a:pPr>
              <a:r>
                <a:rPr lang="ja-JP" altLang="en-US" sz="800" dirty="0">
                  <a:solidFill>
                    <a:schemeClr val="tx1"/>
                  </a:solidFill>
                </a:rPr>
                <a:t>○</a:t>
              </a:r>
              <a:r>
                <a:rPr lang="en-US" altLang="ja-JP" sz="800" dirty="0" smtClean="0"/>
                <a:t>MOBIO</a:t>
              </a:r>
              <a:r>
                <a:rPr lang="ja-JP" altLang="en-US" sz="800" dirty="0" smtClean="0"/>
                <a:t>における産学連携オフィスにおいて、技術相談</a:t>
              </a:r>
              <a:r>
                <a:rPr lang="en-US" altLang="ja-JP" sz="800" dirty="0"/>
                <a:t>145</a:t>
              </a:r>
              <a:r>
                <a:rPr lang="ja-JP" altLang="en-US" sz="800" dirty="0" smtClean="0"/>
                <a:t>件に対応</a:t>
              </a:r>
              <a:r>
                <a:rPr lang="en-US" altLang="ja-JP" sz="800" dirty="0" smtClean="0"/>
                <a:t>&lt;46&gt;</a:t>
              </a:r>
              <a:endParaRPr kumimoji="1" lang="en-US" altLang="ja-JP" sz="800" dirty="0" smtClean="0"/>
            </a:p>
            <a:p>
              <a:endParaRPr kumimoji="1" lang="en-US" altLang="ja-JP" sz="900" dirty="0" smtClean="0"/>
            </a:p>
            <a:p>
              <a:endParaRPr kumimoji="1" lang="ja-JP" altLang="en-US" sz="1050" dirty="0"/>
            </a:p>
          </p:txBody>
        </p:sp>
        <p:sp>
          <p:nvSpPr>
            <p:cNvPr id="14" name="正方形/長方形 13"/>
            <p:cNvSpPr/>
            <p:nvPr/>
          </p:nvSpPr>
          <p:spPr>
            <a:xfrm>
              <a:off x="4403857" y="1523501"/>
              <a:ext cx="3980666" cy="4870787"/>
            </a:xfrm>
            <a:prstGeom prst="rect">
              <a:avLst/>
            </a:prstGeom>
            <a:solidFill>
              <a:schemeClr val="bg1"/>
            </a:solidFill>
            <a:ln>
              <a:solidFill>
                <a:schemeClr val="tx1"/>
              </a:solidFill>
            </a:ln>
          </p:spPr>
          <p:style>
            <a:lnRef idx="2">
              <a:schemeClr val="accent6"/>
            </a:lnRef>
            <a:fillRef idx="1">
              <a:schemeClr val="lt1"/>
            </a:fillRef>
            <a:effectRef idx="0">
              <a:schemeClr val="accent6"/>
            </a:effectRef>
            <a:fontRef idx="minor">
              <a:schemeClr val="dk1"/>
            </a:fontRef>
          </p:style>
          <p:txBody>
            <a:bodyPr rtlCol="0" anchor="t"/>
            <a:lstStyle/>
            <a:p>
              <a:pPr>
                <a:lnSpc>
                  <a:spcPts val="1200"/>
                </a:lnSpc>
              </a:pPr>
              <a:endParaRPr lang="en-US" altLang="ja-JP" sz="900" dirty="0" smtClean="0"/>
            </a:p>
            <a:p>
              <a:pPr>
                <a:lnSpc>
                  <a:spcPts val="1200"/>
                </a:lnSpc>
              </a:pPr>
              <a:endParaRPr lang="en-US" altLang="ja-JP" sz="900" dirty="0"/>
            </a:p>
            <a:p>
              <a:pPr>
                <a:lnSpc>
                  <a:spcPts val="1200"/>
                </a:lnSpc>
              </a:pPr>
              <a:endParaRPr lang="en-US" altLang="ja-JP" sz="800" dirty="0" smtClean="0"/>
            </a:p>
            <a:p>
              <a:pPr>
                <a:lnSpc>
                  <a:spcPts val="1100"/>
                </a:lnSpc>
              </a:pPr>
              <a:r>
                <a:rPr lang="ja-JP" altLang="en-US" sz="900" dirty="0" smtClean="0"/>
                <a:t>■</a:t>
              </a:r>
              <a:r>
                <a:rPr lang="ja-JP" altLang="en-US" sz="900" dirty="0" smtClean="0">
                  <a:latin typeface="+mj-ea"/>
                </a:rPr>
                <a:t>海外派遣プログラムなど留学支援の強化</a:t>
              </a:r>
              <a:endParaRPr lang="en-US" altLang="ja-JP" sz="900" dirty="0" smtClean="0">
                <a:latin typeface="+mj-ea"/>
              </a:endParaRPr>
            </a:p>
            <a:p>
              <a:pPr>
                <a:lnSpc>
                  <a:spcPts val="1100"/>
                </a:lnSpc>
              </a:pPr>
              <a:r>
                <a:rPr lang="en-US" altLang="ja-JP" sz="800" dirty="0" smtClean="0">
                  <a:latin typeface="+mj-ea"/>
                </a:rPr>
                <a:t>〔</a:t>
              </a:r>
              <a:r>
                <a:rPr lang="ja-JP" altLang="en-US" sz="800" dirty="0" smtClean="0">
                  <a:latin typeface="+mj-ea"/>
                </a:rPr>
                <a:t>大学</a:t>
              </a:r>
              <a:r>
                <a:rPr lang="en-US" altLang="ja-JP" sz="800" dirty="0" smtClean="0">
                  <a:latin typeface="+mj-ea"/>
                </a:rPr>
                <a:t>〕</a:t>
              </a:r>
            </a:p>
            <a:p>
              <a:pPr>
                <a:lnSpc>
                  <a:spcPts val="1100"/>
                </a:lnSpc>
              </a:pPr>
              <a:r>
                <a:rPr lang="ja-JP" altLang="en-US" sz="800" dirty="0" smtClean="0">
                  <a:latin typeface="+mj-ea"/>
                </a:rPr>
                <a:t>○「海外留学チャレンジ奨学金制度」（実績</a:t>
              </a:r>
              <a:r>
                <a:rPr lang="en-US" altLang="ja-JP" sz="800" dirty="0">
                  <a:latin typeface="+mj-ea"/>
                </a:rPr>
                <a:t>70</a:t>
              </a:r>
              <a:r>
                <a:rPr lang="ja-JP" altLang="en-US" sz="800" dirty="0" smtClean="0">
                  <a:latin typeface="+mj-ea"/>
                </a:rPr>
                <a:t>名）、「国際学会</a:t>
              </a:r>
              <a:r>
                <a:rPr lang="en-US" altLang="ja-JP" sz="800" dirty="0" smtClean="0">
                  <a:latin typeface="+mj-ea"/>
                </a:rPr>
                <a:t>PLUS</a:t>
              </a:r>
              <a:r>
                <a:rPr lang="ja-JP" altLang="en-US" sz="800" dirty="0" smtClean="0">
                  <a:latin typeface="+mj-ea"/>
                </a:rPr>
                <a:t>奨励金制度」（実績</a:t>
              </a:r>
              <a:r>
                <a:rPr lang="en-US" altLang="ja-JP" sz="800" dirty="0">
                  <a:latin typeface="+mj-ea"/>
                </a:rPr>
                <a:t>51</a:t>
              </a:r>
              <a:r>
                <a:rPr lang="ja-JP" altLang="en-US" sz="800" dirty="0" smtClean="0">
                  <a:latin typeface="+mj-ea"/>
                </a:rPr>
                <a:t>名）を新たに創設し、学生の海外派遣を支援</a:t>
              </a:r>
              <a:r>
                <a:rPr lang="en-US" altLang="ja-JP" sz="800" dirty="0" smtClean="0"/>
                <a:t>&lt;10&gt;</a:t>
              </a:r>
            </a:p>
            <a:p>
              <a:pPr>
                <a:lnSpc>
                  <a:spcPts val="1100"/>
                </a:lnSpc>
              </a:pPr>
              <a:r>
                <a:rPr lang="ja-JP" altLang="en-US" sz="800" dirty="0">
                  <a:solidFill>
                    <a:schemeClr val="tx1"/>
                  </a:solidFill>
                  <a:latin typeface="+mj-ea"/>
                </a:rPr>
                <a:t>○</a:t>
              </a:r>
              <a:r>
                <a:rPr lang="ja-JP" altLang="en-US" sz="800" dirty="0" smtClean="0">
                  <a:latin typeface="+mj-ea"/>
                </a:rPr>
                <a:t>「トビタテ！留学</a:t>
              </a:r>
              <a:r>
                <a:rPr lang="en-US" altLang="ja-JP" sz="800" dirty="0" smtClean="0">
                  <a:latin typeface="+mj-ea"/>
                </a:rPr>
                <a:t>JAPAN</a:t>
              </a:r>
              <a:r>
                <a:rPr lang="ja-JP" altLang="en-US" sz="800" dirty="0" smtClean="0">
                  <a:latin typeface="+mj-ea"/>
                </a:rPr>
                <a:t>」に第</a:t>
              </a:r>
              <a:r>
                <a:rPr lang="en-US" altLang="ja-JP" sz="800" dirty="0" smtClean="0">
                  <a:latin typeface="+mj-ea"/>
                </a:rPr>
                <a:t>7</a:t>
              </a:r>
              <a:r>
                <a:rPr lang="ja-JP" altLang="en-US" sz="800" dirty="0" smtClean="0">
                  <a:latin typeface="+mj-ea"/>
                </a:rPr>
                <a:t>期</a:t>
              </a:r>
              <a:r>
                <a:rPr lang="en-US" altLang="ja-JP" sz="800" dirty="0" smtClean="0">
                  <a:latin typeface="+mj-ea"/>
                </a:rPr>
                <a:t>2</a:t>
              </a:r>
              <a:r>
                <a:rPr lang="ja-JP" altLang="en-US" sz="800" dirty="0" smtClean="0">
                  <a:latin typeface="+mj-ea"/>
                </a:rPr>
                <a:t>名、第</a:t>
              </a:r>
              <a:r>
                <a:rPr lang="en-US" altLang="ja-JP" sz="800" dirty="0" smtClean="0">
                  <a:latin typeface="+mj-ea"/>
                </a:rPr>
                <a:t>8</a:t>
              </a:r>
              <a:r>
                <a:rPr lang="ja-JP" altLang="en-US" sz="800" dirty="0" smtClean="0">
                  <a:latin typeface="+mj-ea"/>
                </a:rPr>
                <a:t>期</a:t>
              </a:r>
              <a:r>
                <a:rPr lang="en-US" altLang="ja-JP" sz="800" dirty="0" smtClean="0">
                  <a:latin typeface="+mj-ea"/>
                </a:rPr>
                <a:t>2</a:t>
              </a:r>
              <a:r>
                <a:rPr lang="ja-JP" altLang="en-US" sz="800" dirty="0" smtClean="0">
                  <a:latin typeface="+mj-ea"/>
                </a:rPr>
                <a:t>名が採択。</a:t>
              </a:r>
              <a:r>
                <a:rPr lang="en-US" altLang="ja-JP" sz="800" dirty="0" smtClean="0">
                  <a:latin typeface="+mj-lt"/>
                </a:rPr>
                <a:t>&lt;10&gt;</a:t>
              </a:r>
            </a:p>
            <a:p>
              <a:pPr>
                <a:lnSpc>
                  <a:spcPts val="1100"/>
                </a:lnSpc>
              </a:pPr>
              <a:r>
                <a:rPr lang="ja-JP" altLang="en-US" sz="800" dirty="0">
                  <a:latin typeface="+mj-lt"/>
                </a:rPr>
                <a:t>○工学域において、ユニバーサル人材育成プログラム</a:t>
              </a:r>
              <a:r>
                <a:rPr lang="ja-JP" altLang="en-US" sz="800" dirty="0" smtClean="0">
                  <a:latin typeface="+mj-lt"/>
                </a:rPr>
                <a:t>を継続して実施し、</a:t>
              </a:r>
              <a:r>
                <a:rPr lang="en-US" altLang="ja-JP" sz="800" dirty="0" smtClean="0">
                  <a:latin typeface="+mj-lt"/>
                </a:rPr>
                <a:t>2</a:t>
              </a:r>
              <a:r>
                <a:rPr lang="ja-JP" altLang="en-US" sz="800" dirty="0">
                  <a:latin typeface="+mj-lt"/>
                </a:rPr>
                <a:t>名が</a:t>
              </a:r>
              <a:r>
                <a:rPr lang="ja-JP" altLang="en-US" sz="800" dirty="0" smtClean="0">
                  <a:latin typeface="+mj-lt"/>
                </a:rPr>
                <a:t>修了。</a:t>
              </a:r>
              <a:r>
                <a:rPr lang="en-US" altLang="ja-JP" sz="800" dirty="0" smtClean="0"/>
                <a:t>&lt;9&gt;</a:t>
              </a:r>
              <a:endParaRPr lang="en-US" altLang="ja-JP" sz="800" dirty="0" smtClean="0">
                <a:latin typeface="+mj-lt"/>
              </a:endParaRPr>
            </a:p>
            <a:p>
              <a:pPr>
                <a:lnSpc>
                  <a:spcPts val="1100"/>
                </a:lnSpc>
              </a:pPr>
              <a:r>
                <a:rPr lang="ja-JP" altLang="en-US" sz="800" dirty="0">
                  <a:solidFill>
                    <a:schemeClr val="tx1"/>
                  </a:solidFill>
                </a:rPr>
                <a:t>○</a:t>
              </a:r>
              <a:r>
                <a:rPr lang="ja-JP" altLang="en-US" sz="800" dirty="0" smtClean="0"/>
                <a:t>海外</a:t>
              </a:r>
              <a:r>
                <a:rPr lang="ja-JP" altLang="en-US" sz="800" dirty="0"/>
                <a:t>派遣学生数</a:t>
              </a:r>
              <a:r>
                <a:rPr lang="ja-JP" altLang="en-US" sz="800" dirty="0" smtClean="0"/>
                <a:t>：</a:t>
              </a:r>
              <a:r>
                <a:rPr lang="en-US" altLang="ja-JP" sz="800" dirty="0"/>
                <a:t>218</a:t>
              </a:r>
              <a:r>
                <a:rPr lang="ja-JP" altLang="en-US" sz="800" dirty="0" smtClean="0"/>
                <a:t>名</a:t>
              </a:r>
              <a:r>
                <a:rPr lang="ja-JP" altLang="en-US" sz="800" dirty="0"/>
                <a:t>　</a:t>
              </a:r>
              <a:r>
                <a:rPr lang="ja-JP" altLang="en-US" sz="800" dirty="0" smtClean="0"/>
                <a:t>（目標数</a:t>
              </a:r>
              <a:r>
                <a:rPr lang="ja-JP" altLang="en-US" sz="800" dirty="0"/>
                <a:t>：</a:t>
              </a:r>
              <a:r>
                <a:rPr lang="en-US" altLang="ja-JP" sz="800" dirty="0"/>
                <a:t>200</a:t>
              </a:r>
              <a:r>
                <a:rPr lang="ja-JP" altLang="en-US" sz="800" dirty="0"/>
                <a:t>名</a:t>
              </a:r>
              <a:r>
                <a:rPr lang="ja-JP" altLang="en-US" sz="800" dirty="0" smtClean="0"/>
                <a:t>）</a:t>
              </a:r>
              <a:r>
                <a:rPr lang="en-US" altLang="ja-JP" sz="800" dirty="0" smtClean="0"/>
                <a:t>&lt;10&gt;&lt;29</a:t>
              </a:r>
              <a:r>
                <a:rPr lang="en-US" altLang="ja-JP" sz="800" dirty="0"/>
                <a:t>&gt;</a:t>
              </a:r>
            </a:p>
            <a:p>
              <a:pPr>
                <a:lnSpc>
                  <a:spcPts val="1100"/>
                </a:lnSpc>
              </a:pPr>
              <a:r>
                <a:rPr lang="en-US" altLang="ja-JP" sz="800" dirty="0">
                  <a:latin typeface="+mj-ea"/>
                </a:rPr>
                <a:t>〔</a:t>
              </a:r>
              <a:r>
                <a:rPr lang="ja-JP" altLang="en-US" sz="800" dirty="0">
                  <a:latin typeface="+mj-ea"/>
                </a:rPr>
                <a:t>高専</a:t>
              </a:r>
              <a:r>
                <a:rPr lang="en-US" altLang="ja-JP" sz="800" dirty="0">
                  <a:latin typeface="+mj-ea"/>
                </a:rPr>
                <a:t>〕</a:t>
              </a:r>
            </a:p>
            <a:p>
              <a:pPr>
                <a:lnSpc>
                  <a:spcPts val="1100"/>
                </a:lnSpc>
              </a:pPr>
              <a:r>
                <a:rPr lang="ja-JP" altLang="en-US" sz="800" dirty="0" smtClean="0">
                  <a:solidFill>
                    <a:schemeClr val="tx1"/>
                  </a:solidFill>
                  <a:latin typeface="+mj-ea"/>
                </a:rPr>
                <a:t>○</a:t>
              </a:r>
              <a:r>
                <a:rPr lang="ja-JP" altLang="en-US" sz="800" dirty="0" smtClean="0">
                  <a:latin typeface="+mj-ea"/>
                </a:rPr>
                <a:t>海外</a:t>
              </a:r>
              <a:r>
                <a:rPr lang="ja-JP" altLang="en-US" sz="800" dirty="0">
                  <a:latin typeface="+mj-ea"/>
                </a:rPr>
                <a:t>インターンシップ</a:t>
              </a:r>
              <a:r>
                <a:rPr lang="ja-JP" altLang="en-US" sz="800" dirty="0" smtClean="0">
                  <a:latin typeface="+mj-ea"/>
                </a:rPr>
                <a:t>に</a:t>
              </a:r>
              <a:r>
                <a:rPr lang="en-US" altLang="ja-JP" sz="800" dirty="0">
                  <a:latin typeface="+mj-ea"/>
                </a:rPr>
                <a:t>7</a:t>
              </a:r>
              <a:r>
                <a:rPr lang="ja-JP" altLang="en-US" sz="800" dirty="0" smtClean="0">
                  <a:latin typeface="+mj-ea"/>
                </a:rPr>
                <a:t>名</a:t>
              </a:r>
              <a:r>
                <a:rPr lang="ja-JP" altLang="en-US" sz="800" dirty="0">
                  <a:latin typeface="+mj-ea"/>
                </a:rPr>
                <a:t>が</a:t>
              </a:r>
              <a:r>
                <a:rPr lang="ja-JP" altLang="en-US" sz="800" dirty="0" smtClean="0">
                  <a:latin typeface="+mj-ea"/>
                </a:rPr>
                <a:t>参加</a:t>
              </a:r>
              <a:r>
                <a:rPr lang="en-US" altLang="ja-JP" sz="800" dirty="0" smtClean="0"/>
                <a:t>&lt;36&gt;</a:t>
              </a:r>
            </a:p>
            <a:p>
              <a:pPr>
                <a:lnSpc>
                  <a:spcPts val="1100"/>
                </a:lnSpc>
              </a:pPr>
              <a:r>
                <a:rPr lang="ja-JP" altLang="en-US" sz="800" dirty="0">
                  <a:solidFill>
                    <a:schemeClr val="tx1"/>
                  </a:solidFill>
                </a:rPr>
                <a:t>△神戸高専と連携して実施した、ニュージーランドのオタゴポリテクニック短期留学に</a:t>
              </a:r>
              <a:r>
                <a:rPr lang="en-US" altLang="ja-JP" sz="800" dirty="0">
                  <a:solidFill>
                    <a:schemeClr val="tx1"/>
                  </a:solidFill>
                </a:rPr>
                <a:t>13</a:t>
              </a:r>
              <a:r>
                <a:rPr lang="ja-JP" altLang="en-US" sz="800" dirty="0">
                  <a:solidFill>
                    <a:schemeClr val="tx1"/>
                  </a:solidFill>
                </a:rPr>
                <a:t>名が</a:t>
              </a:r>
              <a:r>
                <a:rPr lang="ja-JP" altLang="en-US" sz="800" dirty="0" smtClean="0">
                  <a:solidFill>
                    <a:schemeClr val="tx1"/>
                  </a:solidFill>
                </a:rPr>
                <a:t>参加（目標</a:t>
              </a:r>
              <a:r>
                <a:rPr lang="en-US" altLang="ja-JP" sz="800" dirty="0" smtClean="0">
                  <a:solidFill>
                    <a:schemeClr val="tx1"/>
                  </a:solidFill>
                </a:rPr>
                <a:t>15</a:t>
              </a:r>
              <a:r>
                <a:rPr lang="ja-JP" altLang="en-US" sz="800" dirty="0" smtClean="0">
                  <a:solidFill>
                    <a:schemeClr val="tx1"/>
                  </a:solidFill>
                </a:rPr>
                <a:t>名）</a:t>
              </a:r>
              <a:r>
                <a:rPr lang="en-US" altLang="ja-JP" sz="800" dirty="0" smtClean="0">
                  <a:solidFill>
                    <a:schemeClr val="tx1"/>
                  </a:solidFill>
                </a:rPr>
                <a:t>&lt;37</a:t>
              </a:r>
              <a:r>
                <a:rPr lang="en-US" altLang="ja-JP" sz="800" dirty="0">
                  <a:solidFill>
                    <a:schemeClr val="tx1"/>
                  </a:solidFill>
                </a:rPr>
                <a:t>&gt;</a:t>
              </a:r>
              <a:endParaRPr lang="en-US" altLang="ja-JP" sz="800" dirty="0">
                <a:solidFill>
                  <a:schemeClr val="tx1"/>
                </a:solidFill>
                <a:latin typeface="+mj-ea"/>
              </a:endParaRPr>
            </a:p>
            <a:p>
              <a:pPr>
                <a:lnSpc>
                  <a:spcPts val="1100"/>
                </a:lnSpc>
              </a:pPr>
              <a:endParaRPr lang="en-US" altLang="ja-JP" sz="800" dirty="0" smtClean="0">
                <a:latin typeface="+mj-ea"/>
              </a:endParaRPr>
            </a:p>
            <a:p>
              <a:pPr>
                <a:lnSpc>
                  <a:spcPts val="1100"/>
                </a:lnSpc>
              </a:pPr>
              <a:r>
                <a:rPr lang="ja-JP" altLang="en-US" sz="900" dirty="0" smtClean="0">
                  <a:latin typeface="+mj-ea"/>
                </a:rPr>
                <a:t>■アセアン地域諸国などのアジアの大学を中心とした相互交流の推進</a:t>
              </a:r>
              <a:endParaRPr lang="en-US" altLang="ja-JP" sz="900" dirty="0" smtClean="0">
                <a:latin typeface="+mj-ea"/>
              </a:endParaRPr>
            </a:p>
            <a:p>
              <a:pPr>
                <a:lnSpc>
                  <a:spcPts val="1100"/>
                </a:lnSpc>
              </a:pPr>
              <a:r>
                <a:rPr lang="ja-JP" altLang="en-US" sz="800" dirty="0">
                  <a:solidFill>
                    <a:schemeClr val="tx1"/>
                  </a:solidFill>
                  <a:latin typeface="+mj-ea"/>
                </a:rPr>
                <a:t>○</a:t>
              </a:r>
              <a:r>
                <a:rPr lang="ja-JP" altLang="en-US" sz="800" dirty="0" smtClean="0">
                  <a:latin typeface="+mj-ea"/>
                </a:rPr>
                <a:t>「</a:t>
              </a:r>
              <a:r>
                <a:rPr lang="ja-JP" altLang="en-US" sz="800" dirty="0">
                  <a:latin typeface="+mj-ea"/>
                </a:rPr>
                <a:t>泰日工業大学留学生支援事業</a:t>
              </a:r>
              <a:r>
                <a:rPr lang="ja-JP" altLang="en-US" sz="800" dirty="0" smtClean="0">
                  <a:latin typeface="+mj-ea"/>
                </a:rPr>
                <a:t>」において、</a:t>
              </a:r>
              <a:r>
                <a:rPr lang="en-US" altLang="ja-JP" sz="800" dirty="0">
                  <a:solidFill>
                    <a:schemeClr val="tx1"/>
                  </a:solidFill>
                  <a:latin typeface="+mj-ea"/>
                </a:rPr>
                <a:t>H29</a:t>
              </a:r>
              <a:r>
                <a:rPr lang="ja-JP" altLang="en-US" sz="800" dirty="0">
                  <a:solidFill>
                    <a:schemeClr val="tx1"/>
                  </a:solidFill>
                  <a:latin typeface="+mj-ea"/>
                </a:rPr>
                <a:t>年度は</a:t>
              </a:r>
              <a:r>
                <a:rPr lang="en-US" altLang="ja-JP" sz="800" dirty="0">
                  <a:solidFill>
                    <a:schemeClr val="tx1"/>
                  </a:solidFill>
                  <a:latin typeface="+mj-ea"/>
                </a:rPr>
                <a:t>4</a:t>
              </a:r>
              <a:r>
                <a:rPr lang="ja-JP" altLang="en-US" sz="800" dirty="0">
                  <a:solidFill>
                    <a:schemeClr val="tx1"/>
                  </a:solidFill>
                  <a:latin typeface="+mj-ea"/>
                </a:rPr>
                <a:t>名の留学生を</a:t>
              </a:r>
              <a:r>
                <a:rPr lang="ja-JP" altLang="en-US" sz="800" dirty="0" smtClean="0">
                  <a:solidFill>
                    <a:schemeClr val="tx1"/>
                  </a:solidFill>
                  <a:latin typeface="+mj-ea"/>
                </a:rPr>
                <a:t>受入。</a:t>
              </a:r>
              <a:r>
                <a:rPr lang="en-US" altLang="ja-JP" sz="800" dirty="0" smtClean="0">
                  <a:latin typeface="+mj-ea"/>
                </a:rPr>
                <a:t>H28</a:t>
              </a:r>
              <a:r>
                <a:rPr lang="ja-JP" altLang="en-US" sz="800" dirty="0" smtClean="0">
                  <a:latin typeface="+mj-ea"/>
                </a:rPr>
                <a:t>年度に事業参加した留学生</a:t>
              </a:r>
              <a:r>
                <a:rPr lang="en-US" altLang="ja-JP" sz="800" dirty="0" smtClean="0">
                  <a:latin typeface="+mj-ea"/>
                </a:rPr>
                <a:t>2</a:t>
              </a:r>
              <a:r>
                <a:rPr lang="ja-JP" altLang="en-US" sz="800" dirty="0" smtClean="0">
                  <a:latin typeface="+mj-ea"/>
                </a:rPr>
                <a:t>名がインターンシップ先企業に就職</a:t>
              </a:r>
              <a:r>
                <a:rPr lang="en-US" altLang="ja-JP" sz="800" dirty="0" smtClean="0"/>
                <a:t>&lt;</a:t>
              </a:r>
              <a:r>
                <a:rPr lang="en-US" altLang="ja-JP" sz="800" dirty="0"/>
                <a:t>30</a:t>
              </a:r>
              <a:r>
                <a:rPr lang="en-US" altLang="ja-JP" sz="800" dirty="0" smtClean="0"/>
                <a:t>&gt;</a:t>
              </a:r>
            </a:p>
            <a:p>
              <a:pPr>
                <a:lnSpc>
                  <a:spcPts val="1100"/>
                </a:lnSpc>
              </a:pPr>
              <a:r>
                <a:rPr lang="ja-JP" altLang="en-US" sz="800" dirty="0" smtClean="0">
                  <a:solidFill>
                    <a:schemeClr val="tx1"/>
                  </a:solidFill>
                </a:rPr>
                <a:t>○</a:t>
              </a:r>
              <a:r>
                <a:rPr lang="ja-JP" altLang="en-US" sz="800" dirty="0" smtClean="0"/>
                <a:t>華東理工大学及び福州大学（ともに中国）との学士課程ダブルディグリープログラムを継続実施。特別編入学試験において、華東理工大学から</a:t>
              </a:r>
              <a:r>
                <a:rPr lang="en-US" altLang="ja-JP" sz="800" dirty="0" smtClean="0"/>
                <a:t>2</a:t>
              </a:r>
              <a:r>
                <a:rPr lang="ja-JP" altLang="en-US" sz="800" dirty="0" smtClean="0"/>
                <a:t>名、福州大学から</a:t>
              </a:r>
              <a:r>
                <a:rPr lang="en-US" altLang="ja-JP" sz="800" dirty="0" smtClean="0"/>
                <a:t>4</a:t>
              </a:r>
              <a:r>
                <a:rPr lang="ja-JP" altLang="en-US" sz="800" dirty="0" smtClean="0"/>
                <a:t>名が合格</a:t>
              </a:r>
              <a:r>
                <a:rPr lang="en-US" altLang="ja-JP" sz="800" dirty="0" smtClean="0"/>
                <a:t>&lt;30&gt;</a:t>
              </a:r>
            </a:p>
            <a:p>
              <a:pPr>
                <a:lnSpc>
                  <a:spcPts val="1100"/>
                </a:lnSpc>
              </a:pPr>
              <a:r>
                <a:rPr lang="ja-JP" altLang="en-US" sz="800" dirty="0" smtClean="0">
                  <a:solidFill>
                    <a:schemeClr val="tx1"/>
                  </a:solidFill>
                </a:rPr>
                <a:t>○</a:t>
              </a:r>
              <a:r>
                <a:rPr lang="ja-JP" altLang="en-US" sz="800" dirty="0" smtClean="0"/>
                <a:t>受入れ留学生数：</a:t>
              </a:r>
              <a:r>
                <a:rPr lang="en-US" altLang="ja-JP" sz="800" dirty="0" smtClean="0"/>
                <a:t>319</a:t>
              </a:r>
              <a:r>
                <a:rPr lang="ja-JP" altLang="en-US" sz="800" dirty="0" smtClean="0"/>
                <a:t>名　（目標数：</a:t>
              </a:r>
              <a:r>
                <a:rPr lang="en-US" altLang="ja-JP" sz="800" dirty="0" smtClean="0"/>
                <a:t>300</a:t>
              </a:r>
              <a:r>
                <a:rPr lang="ja-JP" altLang="en-US" sz="800" dirty="0" smtClean="0"/>
                <a:t>名）</a:t>
              </a:r>
              <a:r>
                <a:rPr lang="en-US" altLang="ja-JP" sz="800" dirty="0" smtClean="0"/>
                <a:t>&lt;30&gt;</a:t>
              </a:r>
            </a:p>
            <a:p>
              <a:pPr>
                <a:lnSpc>
                  <a:spcPts val="1100"/>
                </a:lnSpc>
              </a:pPr>
              <a:r>
                <a:rPr lang="ja-JP" altLang="en-US" sz="800" dirty="0" smtClean="0">
                  <a:solidFill>
                    <a:schemeClr val="tx1"/>
                  </a:solidFill>
                </a:rPr>
                <a:t>○</a:t>
              </a:r>
              <a:r>
                <a:rPr lang="ja-JP" altLang="en-US" sz="800" dirty="0" smtClean="0"/>
                <a:t>学術交流協定大学・機関数：　</a:t>
              </a:r>
              <a:r>
                <a:rPr lang="en-US" altLang="ja-JP" sz="800" dirty="0" smtClean="0"/>
                <a:t>169</a:t>
              </a:r>
              <a:r>
                <a:rPr lang="ja-JP" altLang="en-US" sz="800" dirty="0" smtClean="0"/>
                <a:t>校（</a:t>
              </a:r>
              <a:r>
                <a:rPr lang="en-US" altLang="ja-JP" sz="800" dirty="0" smtClean="0"/>
                <a:t>H28</a:t>
              </a:r>
              <a:r>
                <a:rPr lang="ja-JP" altLang="en-US" sz="800" dirty="0" smtClean="0"/>
                <a:t>年度：　</a:t>
              </a:r>
              <a:r>
                <a:rPr lang="en-US" altLang="ja-JP" sz="800" dirty="0" smtClean="0"/>
                <a:t>165</a:t>
              </a:r>
              <a:r>
                <a:rPr lang="ja-JP" altLang="en-US" sz="800" dirty="0" smtClean="0"/>
                <a:t>校</a:t>
              </a:r>
              <a:r>
                <a:rPr lang="ja-JP" altLang="en-US" sz="800" dirty="0" smtClean="0">
                  <a:sym typeface="Wingdings" panose="05000000000000000000" pitchFamily="2" charset="2"/>
                </a:rPr>
                <a:t>）</a:t>
              </a:r>
              <a:r>
                <a:rPr lang="en-US" altLang="ja-JP" sz="800" dirty="0" smtClean="0"/>
                <a:t>&lt;29&gt;</a:t>
              </a:r>
            </a:p>
            <a:p>
              <a:pPr>
                <a:lnSpc>
                  <a:spcPts val="1100"/>
                </a:lnSpc>
              </a:pPr>
              <a:endParaRPr lang="en-US" altLang="ja-JP" sz="800" dirty="0" smtClean="0"/>
            </a:p>
            <a:p>
              <a:pPr>
                <a:lnSpc>
                  <a:spcPts val="1100"/>
                </a:lnSpc>
              </a:pPr>
              <a:r>
                <a:rPr lang="ja-JP" altLang="en-US" sz="900" dirty="0" smtClean="0">
                  <a:latin typeface="+mj-ea"/>
                </a:rPr>
                <a:t>■キャンパス内</a:t>
              </a:r>
              <a:r>
                <a:rPr lang="ja-JP" altLang="en-US" sz="900" dirty="0">
                  <a:latin typeface="+mj-ea"/>
                </a:rPr>
                <a:t>での多文化交流の</a:t>
              </a:r>
              <a:r>
                <a:rPr lang="ja-JP" altLang="en-US" sz="900" dirty="0" smtClean="0">
                  <a:latin typeface="+mj-ea"/>
                </a:rPr>
                <a:t>活性化</a:t>
              </a:r>
              <a:endParaRPr lang="en-US" altLang="ja-JP" sz="900" dirty="0" smtClean="0">
                <a:latin typeface="+mj-ea"/>
              </a:endParaRPr>
            </a:p>
            <a:p>
              <a:pPr>
                <a:lnSpc>
                  <a:spcPts val="1100"/>
                </a:lnSpc>
              </a:pPr>
              <a:r>
                <a:rPr lang="en-US" altLang="ja-JP" sz="800" dirty="0" smtClean="0">
                  <a:latin typeface="+mj-ea"/>
                </a:rPr>
                <a:t>〔</a:t>
              </a:r>
              <a:r>
                <a:rPr lang="ja-JP" altLang="en-US" sz="800" dirty="0" smtClean="0">
                  <a:latin typeface="+mj-ea"/>
                </a:rPr>
                <a:t>大学</a:t>
              </a:r>
              <a:r>
                <a:rPr lang="en-US" altLang="ja-JP" sz="800" dirty="0" smtClean="0">
                  <a:latin typeface="+mj-ea"/>
                </a:rPr>
                <a:t>〕</a:t>
              </a:r>
            </a:p>
            <a:p>
              <a:pPr>
                <a:lnSpc>
                  <a:spcPts val="1100"/>
                </a:lnSpc>
              </a:pPr>
              <a:r>
                <a:rPr lang="ja-JP" altLang="en-US" sz="800" dirty="0" smtClean="0">
                  <a:solidFill>
                    <a:schemeClr val="tx1"/>
                  </a:solidFill>
                  <a:latin typeface="+mj-ea"/>
                </a:rPr>
                <a:t>○</a:t>
              </a:r>
              <a:r>
                <a:rPr lang="ja-JP" altLang="en-US" sz="800" dirty="0" err="1" smtClean="0">
                  <a:latin typeface="+mj-ea"/>
                </a:rPr>
                <a:t>外国人招へい</a:t>
              </a:r>
              <a:r>
                <a:rPr lang="ja-JP" altLang="en-US" sz="800" dirty="0" smtClean="0">
                  <a:latin typeface="+mj-ea"/>
                </a:rPr>
                <a:t>教員事業を実施し、</a:t>
              </a:r>
              <a:r>
                <a:rPr lang="en-US" altLang="ja-JP" sz="800" dirty="0" smtClean="0">
                  <a:latin typeface="+mj-ea"/>
                </a:rPr>
                <a:t>10</a:t>
              </a:r>
              <a:r>
                <a:rPr lang="ja-JP" altLang="en-US" sz="800" dirty="0" smtClean="0">
                  <a:latin typeface="+mj-ea"/>
                </a:rPr>
                <a:t>名を</a:t>
              </a:r>
              <a:r>
                <a:rPr lang="ja-JP" altLang="en-US" sz="800" dirty="0" err="1" smtClean="0">
                  <a:latin typeface="+mj-ea"/>
                </a:rPr>
                <a:t>招へい</a:t>
              </a:r>
              <a:r>
                <a:rPr lang="ja-JP" altLang="en-US" sz="800" dirty="0" smtClean="0">
                  <a:latin typeface="+mj-ea"/>
                </a:rPr>
                <a:t>（目標数：</a:t>
              </a:r>
              <a:r>
                <a:rPr lang="en-US" altLang="ja-JP" sz="800" dirty="0" smtClean="0">
                  <a:latin typeface="+mj-ea"/>
                </a:rPr>
                <a:t>10</a:t>
              </a:r>
              <a:r>
                <a:rPr lang="ja-JP" altLang="en-US" sz="800" dirty="0" smtClean="0">
                  <a:latin typeface="+mj-ea"/>
                </a:rPr>
                <a:t>名）</a:t>
              </a:r>
              <a:r>
                <a:rPr lang="en-US" altLang="ja-JP" sz="800" dirty="0" smtClean="0"/>
                <a:t>&lt;29&gt;</a:t>
              </a:r>
              <a:endParaRPr lang="ja-JP" altLang="en-US" sz="800" dirty="0"/>
            </a:p>
            <a:p>
              <a:pPr>
                <a:lnSpc>
                  <a:spcPts val="1100"/>
                </a:lnSpc>
              </a:pPr>
              <a:r>
                <a:rPr lang="en-US" altLang="ja-JP" sz="800" dirty="0" smtClean="0"/>
                <a:t>〔</a:t>
              </a:r>
              <a:r>
                <a:rPr lang="ja-JP" altLang="en-US" sz="800" dirty="0" smtClean="0"/>
                <a:t>高専</a:t>
              </a:r>
              <a:r>
                <a:rPr lang="en-US" altLang="ja-JP" sz="800" dirty="0" smtClean="0"/>
                <a:t>〕</a:t>
              </a:r>
            </a:p>
            <a:p>
              <a:pPr>
                <a:lnSpc>
                  <a:spcPts val="1100"/>
                </a:lnSpc>
              </a:pPr>
              <a:r>
                <a:rPr lang="ja-JP" altLang="en-US" sz="800" dirty="0">
                  <a:solidFill>
                    <a:schemeClr val="tx1"/>
                  </a:solidFill>
                </a:rPr>
                <a:t>○</a:t>
              </a:r>
              <a:r>
                <a:rPr lang="ja-JP" altLang="en-US" sz="800" dirty="0" smtClean="0">
                  <a:solidFill>
                    <a:schemeClr val="tx1"/>
                  </a:solidFill>
                </a:rPr>
                <a:t>専攻科において、泰日工業大学からの留学生</a:t>
              </a:r>
              <a:r>
                <a:rPr lang="en-US" altLang="ja-JP" sz="800" dirty="0" smtClean="0">
                  <a:solidFill>
                    <a:schemeClr val="tx1"/>
                  </a:solidFill>
                </a:rPr>
                <a:t>4</a:t>
              </a:r>
              <a:r>
                <a:rPr lang="ja-JP" altLang="en-US" sz="800" dirty="0" smtClean="0">
                  <a:solidFill>
                    <a:schemeClr val="tx1"/>
                  </a:solidFill>
                </a:rPr>
                <a:t>名を受け入れ</a:t>
              </a:r>
              <a:r>
                <a:rPr lang="en-US" altLang="ja-JP" sz="800" dirty="0" smtClean="0">
                  <a:solidFill>
                    <a:schemeClr val="tx1"/>
                  </a:solidFill>
                </a:rPr>
                <a:t>&lt;38&gt;</a:t>
              </a:r>
            </a:p>
            <a:p>
              <a:pPr>
                <a:lnSpc>
                  <a:spcPts val="1100"/>
                </a:lnSpc>
              </a:pPr>
              <a:r>
                <a:rPr lang="ja-JP" altLang="en-US" sz="800" u="sng" dirty="0" smtClean="0">
                  <a:solidFill>
                    <a:schemeClr val="tx1"/>
                  </a:solidFill>
                </a:rPr>
                <a:t>☆外国からの大学ゲストプロフェッサーによる講義を専攻科において実施</a:t>
              </a:r>
              <a:r>
                <a:rPr lang="en-US" altLang="ja-JP" sz="800" u="sng" dirty="0" smtClean="0">
                  <a:solidFill>
                    <a:schemeClr val="tx1"/>
                  </a:solidFill>
                </a:rPr>
                <a:t>&lt;38&gt;</a:t>
              </a:r>
            </a:p>
            <a:p>
              <a:pPr>
                <a:lnSpc>
                  <a:spcPts val="1100"/>
                </a:lnSpc>
              </a:pPr>
              <a:endParaRPr lang="en-US" altLang="ja-JP" sz="900" dirty="0" smtClean="0">
                <a:latin typeface="+mj-ea"/>
              </a:endParaRPr>
            </a:p>
            <a:p>
              <a:pPr>
                <a:lnSpc>
                  <a:spcPts val="1100"/>
                </a:lnSpc>
              </a:pPr>
              <a:endParaRPr lang="en-US" altLang="ja-JP" sz="900" dirty="0" smtClean="0">
                <a:latin typeface="+mj-ea"/>
              </a:endParaRPr>
            </a:p>
            <a:p>
              <a:pPr>
                <a:lnSpc>
                  <a:spcPts val="1100"/>
                </a:lnSpc>
              </a:pPr>
              <a:r>
                <a:rPr lang="ja-JP" altLang="en-US" sz="900" dirty="0" smtClean="0">
                  <a:latin typeface="+mj-ea"/>
                </a:rPr>
                <a:t>■国際的</a:t>
              </a:r>
              <a:r>
                <a:rPr lang="ja-JP" altLang="en-US" sz="900" dirty="0">
                  <a:latin typeface="+mj-ea"/>
                </a:rPr>
                <a:t>な共同研究・海外から</a:t>
              </a:r>
              <a:r>
                <a:rPr lang="ja-JP" altLang="en-US" sz="900" dirty="0" smtClean="0">
                  <a:latin typeface="+mj-ea"/>
                </a:rPr>
                <a:t>の研究</a:t>
              </a:r>
              <a:r>
                <a:rPr lang="ja-JP" altLang="en-US" sz="900" dirty="0">
                  <a:latin typeface="+mj-ea"/>
                </a:rPr>
                <a:t>資金の</a:t>
              </a:r>
              <a:r>
                <a:rPr lang="ja-JP" altLang="en-US" sz="900" dirty="0" smtClean="0">
                  <a:latin typeface="+mj-ea"/>
                </a:rPr>
                <a:t>拡大</a:t>
              </a:r>
              <a:endParaRPr lang="en-US" altLang="ja-JP" sz="800" dirty="0" smtClean="0"/>
            </a:p>
            <a:p>
              <a:pPr>
                <a:lnSpc>
                  <a:spcPts val="1100"/>
                </a:lnSpc>
              </a:pPr>
              <a:r>
                <a:rPr lang="ja-JP" altLang="en-US" sz="800" dirty="0" smtClean="0">
                  <a:solidFill>
                    <a:schemeClr val="tx1"/>
                  </a:solidFill>
                </a:rPr>
                <a:t>○</a:t>
              </a:r>
              <a:r>
                <a:rPr lang="ja-JP" altLang="en-US" sz="800" dirty="0"/>
                <a:t>在外研究員派遣事業において、</a:t>
              </a:r>
              <a:r>
                <a:rPr lang="en-US" altLang="ja-JP" sz="800" dirty="0"/>
                <a:t>3</a:t>
              </a:r>
              <a:r>
                <a:rPr lang="ja-JP" altLang="en-US" sz="800" dirty="0" smtClean="0"/>
                <a:t>名の教員</a:t>
              </a:r>
              <a:r>
                <a:rPr lang="ja-JP" altLang="en-US" sz="800" dirty="0"/>
                <a:t>を派遣（年間目標</a:t>
              </a:r>
              <a:r>
                <a:rPr lang="en-US" altLang="ja-JP" sz="800" dirty="0"/>
                <a:t>2</a:t>
              </a:r>
              <a:r>
                <a:rPr lang="ja-JP" altLang="en-US" sz="800" dirty="0"/>
                <a:t>名）</a:t>
              </a:r>
              <a:r>
                <a:rPr lang="en-US" altLang="ja-JP" sz="800" dirty="0"/>
                <a:t>&lt;19</a:t>
              </a:r>
              <a:r>
                <a:rPr lang="en-US" altLang="ja-JP" sz="800" dirty="0" smtClean="0"/>
                <a:t>&gt;</a:t>
              </a:r>
            </a:p>
            <a:p>
              <a:pPr>
                <a:lnSpc>
                  <a:spcPts val="1100"/>
                </a:lnSpc>
              </a:pPr>
              <a:r>
                <a:rPr lang="ja-JP" altLang="en-US" sz="800" u="sng" dirty="0">
                  <a:solidFill>
                    <a:schemeClr val="tx1"/>
                  </a:solidFill>
                </a:rPr>
                <a:t>☆</a:t>
              </a:r>
              <a:r>
                <a:rPr lang="ja-JP" altLang="en-US" sz="800" u="sng" dirty="0" smtClean="0"/>
                <a:t>海外</a:t>
              </a:r>
              <a:r>
                <a:rPr lang="ja-JP" altLang="en-US" sz="800" u="sng" dirty="0"/>
                <a:t>大学等研究機関との研究交流事業に対する支援制度を創設</a:t>
              </a:r>
              <a:r>
                <a:rPr lang="en-US" altLang="ja-JP" sz="800" dirty="0" smtClean="0"/>
                <a:t>&lt;29&gt;</a:t>
              </a:r>
            </a:p>
            <a:p>
              <a:pPr>
                <a:lnSpc>
                  <a:spcPts val="1100"/>
                </a:lnSpc>
              </a:pPr>
              <a:r>
                <a:rPr lang="ja-JP" altLang="en-US" sz="800" u="sng" dirty="0"/>
                <a:t>☆アジア</a:t>
              </a:r>
              <a:r>
                <a:rPr lang="en-US" altLang="ja-JP" sz="800" u="sng" dirty="0"/>
                <a:t>5</a:t>
              </a:r>
              <a:r>
                <a:rPr lang="ja-JP" altLang="en-US" sz="800" u="sng" dirty="0" smtClean="0"/>
                <a:t>大学（韓国、中国、台湾）に</a:t>
              </a:r>
              <a:r>
                <a:rPr lang="ja-JP" altLang="en-US" sz="800" u="sng" dirty="0"/>
                <a:t>よる合同シンポジウムを</a:t>
              </a:r>
              <a:r>
                <a:rPr lang="ja-JP" altLang="en-US" sz="800" u="sng" dirty="0" smtClean="0"/>
                <a:t>実施し、</a:t>
              </a:r>
              <a:r>
                <a:rPr lang="en-US" altLang="ja-JP" sz="800" u="sng" dirty="0" smtClean="0"/>
                <a:t>216</a:t>
              </a:r>
              <a:r>
                <a:rPr lang="ja-JP" altLang="en-US" sz="800" u="sng" dirty="0" smtClean="0"/>
                <a:t>名が参加</a:t>
              </a:r>
              <a:r>
                <a:rPr lang="en-US" altLang="ja-JP" sz="800" u="sng" dirty="0" smtClean="0"/>
                <a:t>&lt;29&gt;</a:t>
              </a:r>
              <a:endParaRPr lang="en-US" altLang="ja-JP" sz="800" dirty="0"/>
            </a:p>
          </p:txBody>
        </p:sp>
        <p:sp>
          <p:nvSpPr>
            <p:cNvPr id="13" name="正方形/長方形 12"/>
            <p:cNvSpPr/>
            <p:nvPr/>
          </p:nvSpPr>
          <p:spPr>
            <a:xfrm>
              <a:off x="360412" y="1533146"/>
              <a:ext cx="3950870" cy="4861143"/>
            </a:xfrm>
            <a:prstGeom prst="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t"/>
            <a:lstStyle/>
            <a:p>
              <a:endParaRPr lang="en-US" altLang="ja-JP" sz="900" dirty="0" smtClean="0"/>
            </a:p>
            <a:p>
              <a:endParaRPr lang="en-US" altLang="ja-JP" sz="900" dirty="0"/>
            </a:p>
            <a:p>
              <a:endParaRPr lang="en-US" altLang="ja-JP" sz="900" dirty="0" smtClean="0"/>
            </a:p>
            <a:p>
              <a:pPr>
                <a:lnSpc>
                  <a:spcPts val="1100"/>
                </a:lnSpc>
              </a:pPr>
              <a:r>
                <a:rPr lang="ja-JP" altLang="en-US" sz="900" dirty="0" smtClean="0"/>
                <a:t>■全学教員による教養・基礎教育等の充実</a:t>
              </a:r>
              <a:endParaRPr lang="en-US" altLang="ja-JP" sz="800" dirty="0" smtClean="0">
                <a:latin typeface="+mj-ea"/>
                <a:ea typeface="+mj-ea"/>
              </a:endParaRPr>
            </a:p>
            <a:p>
              <a:pPr>
                <a:lnSpc>
                  <a:spcPts val="1100"/>
                </a:lnSpc>
              </a:pPr>
              <a:r>
                <a:rPr lang="en-US" altLang="ja-JP" sz="800" dirty="0" smtClean="0">
                  <a:latin typeface="+mj-ea"/>
                  <a:ea typeface="+mj-ea"/>
                </a:rPr>
                <a:t>〔</a:t>
              </a:r>
              <a:r>
                <a:rPr lang="ja-JP" altLang="en-US" sz="800" dirty="0" smtClean="0">
                  <a:latin typeface="+mj-ea"/>
                  <a:ea typeface="+mj-ea"/>
                </a:rPr>
                <a:t>大学</a:t>
              </a:r>
              <a:r>
                <a:rPr lang="en-US" altLang="ja-JP" sz="800" dirty="0" smtClean="0">
                  <a:latin typeface="+mj-ea"/>
                  <a:ea typeface="+mj-ea"/>
                </a:rPr>
                <a:t>〕</a:t>
              </a:r>
            </a:p>
            <a:p>
              <a:pPr>
                <a:lnSpc>
                  <a:spcPts val="1100"/>
                </a:lnSpc>
              </a:pPr>
              <a:r>
                <a:rPr lang="ja-JP" altLang="en-US" sz="800" dirty="0">
                  <a:solidFill>
                    <a:schemeClr val="tx1"/>
                  </a:solidFill>
                  <a:latin typeface="+mj-ea"/>
                  <a:ea typeface="+mj-ea"/>
                </a:rPr>
                <a:t>○</a:t>
              </a:r>
              <a:r>
                <a:rPr lang="ja-JP" altLang="en-US" sz="800" dirty="0" smtClean="0">
                  <a:latin typeface="+mj-ea"/>
                  <a:ea typeface="+mj-ea"/>
                </a:rPr>
                <a:t>アクティブラーニングを活用した科目の拡充</a:t>
              </a:r>
              <a:r>
                <a:rPr lang="en-US" altLang="ja-JP" sz="800" dirty="0" smtClean="0">
                  <a:latin typeface="+mj-ea"/>
                  <a:ea typeface="+mj-ea"/>
                </a:rPr>
                <a:t>&lt;</a:t>
              </a:r>
              <a:r>
                <a:rPr lang="en-US" altLang="ja-JP" sz="800" dirty="0" smtClean="0">
                  <a:ea typeface="+mj-ea"/>
                </a:rPr>
                <a:t>3</a:t>
              </a:r>
              <a:r>
                <a:rPr lang="en-US" altLang="ja-JP" sz="800" dirty="0" smtClean="0">
                  <a:latin typeface="+mj-ea"/>
                  <a:ea typeface="+mj-ea"/>
                </a:rPr>
                <a:t>&gt;</a:t>
              </a:r>
            </a:p>
            <a:p>
              <a:pPr>
                <a:lnSpc>
                  <a:spcPts val="1100"/>
                </a:lnSpc>
              </a:pPr>
              <a:r>
                <a:rPr lang="ja-JP" altLang="en-US" sz="800" dirty="0" smtClean="0">
                  <a:latin typeface="+mj-ea"/>
                  <a:ea typeface="+mj-ea"/>
                </a:rPr>
                <a:t>　・文科省事業「大学教育再生加速プログラム（</a:t>
              </a:r>
              <a:r>
                <a:rPr lang="en-US" altLang="ja-JP" sz="800" dirty="0" smtClean="0">
                  <a:latin typeface="+mj-ea"/>
                  <a:ea typeface="+mj-ea"/>
                </a:rPr>
                <a:t>AP)</a:t>
              </a:r>
              <a:r>
                <a:rPr lang="ja-JP" altLang="en-US" sz="800" dirty="0" smtClean="0">
                  <a:latin typeface="+mj-ea"/>
                  <a:ea typeface="+mj-ea"/>
                </a:rPr>
                <a:t>」を通じて、共同知識構築システム（</a:t>
              </a:r>
              <a:r>
                <a:rPr lang="en-US" altLang="ja-JP" sz="800" dirty="0" err="1" smtClean="0">
                  <a:latin typeface="+mj-ea"/>
                  <a:ea typeface="+mj-ea"/>
                </a:rPr>
                <a:t>meaQs</a:t>
              </a:r>
              <a:r>
                <a:rPr lang="ja-JP" altLang="en-US" sz="800" dirty="0" smtClean="0">
                  <a:latin typeface="+mj-ea"/>
                  <a:ea typeface="+mj-ea"/>
                </a:rPr>
                <a:t>）を授業支援システム上で稼動させ、利用が拡大（前期</a:t>
              </a:r>
              <a:r>
                <a:rPr lang="ja-JP" altLang="en-US" sz="800" dirty="0">
                  <a:latin typeface="+mj-ea"/>
                  <a:ea typeface="+mj-ea"/>
                </a:rPr>
                <a:t>：</a:t>
              </a:r>
              <a:r>
                <a:rPr lang="en-US" altLang="ja-JP" sz="800" dirty="0" smtClean="0">
                  <a:latin typeface="+mj-ea"/>
                  <a:ea typeface="+mj-ea"/>
                </a:rPr>
                <a:t>19</a:t>
              </a:r>
              <a:r>
                <a:rPr lang="ja-JP" altLang="en-US" sz="800" dirty="0" smtClean="0">
                  <a:latin typeface="+mj-ea"/>
                  <a:ea typeface="+mj-ea"/>
                </a:rPr>
                <a:t>科目、後期：</a:t>
              </a:r>
              <a:r>
                <a:rPr lang="en-US" altLang="ja-JP" sz="800" dirty="0" smtClean="0">
                  <a:latin typeface="+mj-ea"/>
                  <a:ea typeface="+mj-ea"/>
                </a:rPr>
                <a:t>18</a:t>
              </a:r>
              <a:r>
                <a:rPr lang="ja-JP" altLang="en-US" sz="800" dirty="0" smtClean="0">
                  <a:latin typeface="+mj-ea"/>
                  <a:ea typeface="+mj-ea"/>
                </a:rPr>
                <a:t>科目）</a:t>
              </a:r>
              <a:endParaRPr lang="en-US" altLang="ja-JP" sz="800" dirty="0" smtClean="0">
                <a:latin typeface="+mj-ea"/>
                <a:ea typeface="+mj-ea"/>
              </a:endParaRPr>
            </a:p>
            <a:p>
              <a:pPr>
                <a:lnSpc>
                  <a:spcPts val="1100"/>
                </a:lnSpc>
              </a:pPr>
              <a:r>
                <a:rPr lang="ja-JP" altLang="en-US" sz="800" dirty="0" smtClean="0">
                  <a:latin typeface="+mj-ea"/>
                  <a:ea typeface="+mj-ea"/>
                </a:rPr>
                <a:t>　・アクティブラーニングを導入する授業科目割合：</a:t>
              </a:r>
              <a:r>
                <a:rPr lang="en-US" altLang="ja-JP" sz="800" dirty="0" smtClean="0">
                  <a:latin typeface="+mj-ea"/>
                  <a:ea typeface="+mj-ea"/>
                </a:rPr>
                <a:t>14</a:t>
              </a:r>
              <a:r>
                <a:rPr lang="ja-JP" altLang="en-US" sz="800" dirty="0" smtClean="0">
                  <a:latin typeface="+mj-ea"/>
                  <a:ea typeface="+mj-ea"/>
                </a:rPr>
                <a:t>％（</a:t>
              </a:r>
              <a:r>
                <a:rPr lang="en-US" altLang="ja-JP" sz="800" dirty="0" smtClean="0">
                  <a:latin typeface="+mj-ea"/>
                  <a:ea typeface="+mj-ea"/>
                </a:rPr>
                <a:t>H28</a:t>
              </a:r>
              <a:r>
                <a:rPr lang="ja-JP" altLang="en-US" sz="800" dirty="0" smtClean="0">
                  <a:latin typeface="+mj-ea"/>
                  <a:ea typeface="+mj-ea"/>
                </a:rPr>
                <a:t>年度：</a:t>
              </a:r>
              <a:r>
                <a:rPr lang="en-US" altLang="ja-JP" sz="800" dirty="0" smtClean="0">
                  <a:latin typeface="+mj-ea"/>
                  <a:ea typeface="+mj-ea"/>
                </a:rPr>
                <a:t>10</a:t>
              </a:r>
              <a:r>
                <a:rPr lang="ja-JP" altLang="en-US" sz="800" dirty="0" smtClean="0">
                  <a:latin typeface="+mj-ea"/>
                  <a:ea typeface="+mj-ea"/>
                </a:rPr>
                <a:t>％）</a:t>
              </a:r>
              <a:endParaRPr lang="en-US" altLang="ja-JP" sz="800" dirty="0" smtClean="0">
                <a:latin typeface="+mj-ea"/>
                <a:ea typeface="+mj-ea"/>
              </a:endParaRPr>
            </a:p>
            <a:p>
              <a:pPr>
                <a:lnSpc>
                  <a:spcPts val="1100"/>
                </a:lnSpc>
              </a:pPr>
              <a:r>
                <a:rPr lang="ja-JP" altLang="en-US" sz="800" dirty="0">
                  <a:latin typeface="+mj-ea"/>
                  <a:ea typeface="+mj-ea"/>
                </a:rPr>
                <a:t>　</a:t>
              </a:r>
              <a:r>
                <a:rPr lang="ja-JP" altLang="en-US" sz="800" dirty="0" smtClean="0">
                  <a:latin typeface="+mj-ea"/>
                  <a:ea typeface="+mj-ea"/>
                </a:rPr>
                <a:t>・学生</a:t>
              </a:r>
              <a:r>
                <a:rPr lang="en-US" altLang="ja-JP" sz="800" dirty="0" smtClean="0">
                  <a:latin typeface="+mj-ea"/>
                  <a:ea typeface="+mj-ea"/>
                </a:rPr>
                <a:t>1</a:t>
              </a:r>
              <a:r>
                <a:rPr lang="ja-JP" altLang="en-US" sz="800" dirty="0" smtClean="0">
                  <a:latin typeface="+mj-ea"/>
                  <a:ea typeface="+mj-ea"/>
                </a:rPr>
                <a:t>人当たりの上記科目に関する授業外学習時間：</a:t>
              </a:r>
              <a:r>
                <a:rPr lang="en-US" altLang="ja-JP" sz="800" dirty="0" smtClean="0">
                  <a:latin typeface="+mj-ea"/>
                  <a:ea typeface="+mj-ea"/>
                </a:rPr>
                <a:t>5.3</a:t>
              </a:r>
              <a:r>
                <a:rPr lang="ja-JP" altLang="en-US" sz="800" dirty="0" smtClean="0">
                  <a:latin typeface="+mj-ea"/>
                  <a:ea typeface="+mj-ea"/>
                </a:rPr>
                <a:t>時間（</a:t>
              </a:r>
              <a:r>
                <a:rPr lang="en-US" altLang="ja-JP" sz="800" dirty="0" smtClean="0">
                  <a:latin typeface="+mj-ea"/>
                  <a:ea typeface="+mj-ea"/>
                </a:rPr>
                <a:t>H27</a:t>
              </a:r>
              <a:r>
                <a:rPr lang="ja-JP" altLang="en-US" sz="800" dirty="0" smtClean="0">
                  <a:latin typeface="+mj-ea"/>
                  <a:ea typeface="+mj-ea"/>
                </a:rPr>
                <a:t>年度：</a:t>
              </a:r>
              <a:r>
                <a:rPr lang="en-US" altLang="ja-JP" sz="800" dirty="0" smtClean="0">
                  <a:latin typeface="+mj-ea"/>
                  <a:ea typeface="+mj-ea"/>
                </a:rPr>
                <a:t>4.3</a:t>
              </a:r>
              <a:r>
                <a:rPr lang="ja-JP" altLang="en-US" sz="800" dirty="0" smtClean="0">
                  <a:latin typeface="+mj-ea"/>
                  <a:ea typeface="+mj-ea"/>
                </a:rPr>
                <a:t>時間）</a:t>
              </a:r>
              <a:endParaRPr lang="en-US" altLang="ja-JP" sz="800" dirty="0" smtClean="0">
                <a:latin typeface="+mj-ea"/>
                <a:ea typeface="+mj-ea"/>
              </a:endParaRPr>
            </a:p>
            <a:p>
              <a:pPr>
                <a:lnSpc>
                  <a:spcPts val="1100"/>
                </a:lnSpc>
              </a:pPr>
              <a:r>
                <a:rPr lang="en-US" altLang="ja-JP" sz="800" dirty="0" smtClean="0">
                  <a:latin typeface="+mj-ea"/>
                  <a:ea typeface="+mj-ea"/>
                </a:rPr>
                <a:t>〔</a:t>
              </a:r>
              <a:r>
                <a:rPr lang="ja-JP" altLang="en-US" sz="800" dirty="0" smtClean="0">
                  <a:latin typeface="+mj-ea"/>
                  <a:ea typeface="+mj-ea"/>
                </a:rPr>
                <a:t>高専</a:t>
              </a:r>
              <a:r>
                <a:rPr lang="en-US" altLang="ja-JP" sz="800" dirty="0" smtClean="0">
                  <a:latin typeface="+mj-ea"/>
                  <a:ea typeface="+mj-ea"/>
                </a:rPr>
                <a:t>〕</a:t>
              </a:r>
            </a:p>
            <a:p>
              <a:pPr>
                <a:lnSpc>
                  <a:spcPts val="1100"/>
                </a:lnSpc>
              </a:pPr>
              <a:r>
                <a:rPr lang="ja-JP" altLang="en-US" sz="800" dirty="0" smtClean="0">
                  <a:solidFill>
                    <a:schemeClr val="tx1"/>
                  </a:solidFill>
                  <a:latin typeface="+mj-ea"/>
                  <a:ea typeface="+mj-ea"/>
                </a:rPr>
                <a:t>○</a:t>
              </a:r>
              <a:r>
                <a:rPr lang="ja-JP" altLang="en-US" sz="800" dirty="0" smtClean="0">
                  <a:latin typeface="+mj-ea"/>
                  <a:ea typeface="+mj-ea"/>
                </a:rPr>
                <a:t>アクティブラーニングを活用した教育を進め学生の主体的な学習を促進</a:t>
              </a:r>
              <a:r>
                <a:rPr lang="en-US" altLang="ja-JP" sz="800" dirty="0" smtClean="0">
                  <a:latin typeface="+mj-ea"/>
                  <a:ea typeface="+mj-ea"/>
                </a:rPr>
                <a:t>&lt;</a:t>
              </a:r>
              <a:r>
                <a:rPr lang="en-US" altLang="ja-JP" sz="800" dirty="0" smtClean="0">
                  <a:ea typeface="+mj-ea"/>
                </a:rPr>
                <a:t>33</a:t>
              </a:r>
              <a:r>
                <a:rPr lang="en-US" altLang="ja-JP" sz="800" dirty="0" smtClean="0">
                  <a:latin typeface="+mj-ea"/>
                  <a:ea typeface="+mj-ea"/>
                </a:rPr>
                <a:t>&gt;</a:t>
              </a:r>
              <a:endParaRPr lang="en-US" altLang="ja-JP" sz="800" dirty="0">
                <a:latin typeface="+mj-ea"/>
                <a:ea typeface="+mj-ea"/>
              </a:endParaRPr>
            </a:p>
            <a:p>
              <a:pPr>
                <a:lnSpc>
                  <a:spcPts val="1100"/>
                </a:lnSpc>
              </a:pPr>
              <a:r>
                <a:rPr lang="ja-JP" altLang="en-US" sz="800" dirty="0" smtClean="0">
                  <a:latin typeface="+mj-ea"/>
                  <a:ea typeface="+mj-ea"/>
                </a:rPr>
                <a:t>　・</a:t>
              </a:r>
              <a:r>
                <a:rPr kumimoji="1" lang="ja-JP" altLang="en-US" sz="800" dirty="0" smtClean="0">
                  <a:latin typeface="+mj-ea"/>
                  <a:ea typeface="+mj-ea"/>
                </a:rPr>
                <a:t>校長奨励研究費において、「府大高専におけるアクティブ・ラーニングの推進」を採択し、</a:t>
              </a:r>
              <a:endParaRPr kumimoji="1" lang="en-US" altLang="ja-JP" sz="800" dirty="0" smtClean="0">
                <a:latin typeface="+mj-ea"/>
                <a:ea typeface="+mj-ea"/>
              </a:endParaRPr>
            </a:p>
            <a:p>
              <a:pPr>
                <a:lnSpc>
                  <a:spcPts val="1100"/>
                </a:lnSpc>
              </a:pPr>
              <a:r>
                <a:rPr lang="ja-JP" altLang="en-US" sz="800" dirty="0">
                  <a:latin typeface="+mj-ea"/>
                  <a:ea typeface="+mj-ea"/>
                </a:rPr>
                <a:t>　</a:t>
              </a:r>
              <a:r>
                <a:rPr lang="ja-JP" altLang="en-US" sz="800" dirty="0" smtClean="0">
                  <a:latin typeface="+mj-ea"/>
                  <a:ea typeface="+mj-ea"/>
                </a:rPr>
                <a:t>　</a:t>
              </a:r>
              <a:r>
                <a:rPr kumimoji="1" lang="ja-JP" altLang="en-US" sz="800" dirty="0" smtClean="0">
                  <a:latin typeface="+mj-ea"/>
                  <a:ea typeface="+mj-ea"/>
                </a:rPr>
                <a:t>研修等へ参加。</a:t>
              </a:r>
              <a:r>
                <a:rPr lang="ja-JP" altLang="en-US" sz="800" dirty="0" smtClean="0">
                  <a:latin typeface="+mj-ea"/>
                  <a:ea typeface="+mj-ea"/>
                </a:rPr>
                <a:t>また、</a:t>
              </a:r>
              <a:r>
                <a:rPr kumimoji="1" lang="ja-JP" altLang="en-US" sz="800" dirty="0" smtClean="0">
                  <a:latin typeface="+mj-ea"/>
                  <a:ea typeface="+mj-ea"/>
                </a:rPr>
                <a:t>アクティブラーニング対応教室を</a:t>
              </a:r>
              <a:r>
                <a:rPr lang="ja-JP" altLang="en-US" sz="800" dirty="0">
                  <a:latin typeface="+mj-ea"/>
                  <a:ea typeface="+mj-ea"/>
                </a:rPr>
                <a:t>整備</a:t>
              </a:r>
              <a:r>
                <a:rPr kumimoji="1" lang="ja-JP" altLang="en-US" sz="800" dirty="0" smtClean="0">
                  <a:latin typeface="+mj-ea"/>
                  <a:ea typeface="+mj-ea"/>
                </a:rPr>
                <a:t>。</a:t>
              </a:r>
              <a:endParaRPr lang="en-US" altLang="ja-JP" sz="800" dirty="0">
                <a:latin typeface="+mj-ea"/>
                <a:ea typeface="+mj-ea"/>
              </a:endParaRPr>
            </a:p>
            <a:p>
              <a:pPr>
                <a:lnSpc>
                  <a:spcPts val="1100"/>
                </a:lnSpc>
              </a:pPr>
              <a:r>
                <a:rPr lang="ja-JP" altLang="en-US" sz="800" dirty="0" smtClean="0">
                  <a:latin typeface="+mj-ea"/>
                  <a:ea typeface="+mj-ea"/>
                </a:rPr>
                <a:t> </a:t>
              </a:r>
              <a:endParaRPr lang="en-US" altLang="ja-JP" sz="800" dirty="0" smtClean="0">
                <a:latin typeface="+mj-ea"/>
                <a:ea typeface="+mj-ea"/>
              </a:endParaRPr>
            </a:p>
            <a:p>
              <a:pPr>
                <a:lnSpc>
                  <a:spcPts val="1100"/>
                </a:lnSpc>
              </a:pPr>
              <a:endParaRPr kumimoji="1" lang="en-US" altLang="ja-JP" sz="900" dirty="0" smtClean="0"/>
            </a:p>
            <a:p>
              <a:pPr>
                <a:lnSpc>
                  <a:spcPts val="1100"/>
                </a:lnSpc>
              </a:pPr>
              <a:r>
                <a:rPr lang="ja-JP" altLang="en-US" sz="900" dirty="0"/>
                <a:t>■</a:t>
              </a:r>
              <a:r>
                <a:rPr lang="ja-JP" altLang="en-US" sz="900" dirty="0" smtClean="0"/>
                <a:t>地域</a:t>
              </a:r>
              <a:r>
                <a:rPr lang="ja-JP" altLang="en-US" sz="900" dirty="0"/>
                <a:t>志向型のカリキュラムに基づく教育の</a:t>
              </a:r>
              <a:r>
                <a:rPr lang="ja-JP" altLang="en-US" sz="900" dirty="0" smtClean="0"/>
                <a:t>推進</a:t>
              </a:r>
              <a:endParaRPr lang="en-US" altLang="ja-JP" sz="900" dirty="0"/>
            </a:p>
            <a:p>
              <a:pPr>
                <a:lnSpc>
                  <a:spcPts val="1100"/>
                </a:lnSpc>
              </a:pPr>
              <a:r>
                <a:rPr lang="ja-JP" altLang="en-US" sz="800" dirty="0">
                  <a:solidFill>
                    <a:schemeClr val="tx1"/>
                  </a:solidFill>
                </a:rPr>
                <a:t>○</a:t>
              </a:r>
              <a:r>
                <a:rPr lang="ja-JP" altLang="en-US" sz="800" dirty="0" smtClean="0"/>
                <a:t>副専攻「地域再生（</a:t>
              </a:r>
              <a:r>
                <a:rPr lang="en-US" altLang="ja-JP" sz="800" dirty="0" smtClean="0"/>
                <a:t>CR</a:t>
              </a:r>
              <a:r>
                <a:rPr lang="ja-JP" altLang="en-US" sz="800" dirty="0" smtClean="0"/>
                <a:t>）」（大学</a:t>
              </a:r>
              <a:r>
                <a:rPr lang="en-US" altLang="ja-JP" sz="800" dirty="0" smtClean="0"/>
                <a:t>COC</a:t>
              </a:r>
              <a:r>
                <a:rPr lang="ja-JP" altLang="en-US" sz="800" dirty="0" err="1" smtClean="0"/>
                <a:t>、</a:t>
              </a:r>
              <a:r>
                <a:rPr lang="en-US" altLang="ja-JP" sz="800" dirty="0" smtClean="0"/>
                <a:t>COC+</a:t>
              </a:r>
              <a:r>
                <a:rPr lang="ja-JP" altLang="en-US" sz="800" dirty="0" smtClean="0"/>
                <a:t>事業）を</a:t>
              </a:r>
              <a:r>
                <a:rPr lang="ja-JP" altLang="en-US" sz="800" dirty="0"/>
                <a:t>開講</a:t>
              </a:r>
              <a:r>
                <a:rPr lang="en-US" altLang="ja-JP" sz="800" dirty="0" smtClean="0"/>
                <a:t>&lt;5&gt;</a:t>
              </a:r>
            </a:p>
            <a:p>
              <a:pPr>
                <a:lnSpc>
                  <a:spcPts val="1100"/>
                </a:lnSpc>
              </a:pPr>
              <a:r>
                <a:rPr lang="ja-JP" altLang="en-US" sz="800" dirty="0" smtClean="0"/>
                <a:t>　・延べ受講者数</a:t>
              </a:r>
              <a:r>
                <a:rPr lang="en-US" altLang="ja-JP" sz="800" dirty="0" smtClean="0"/>
                <a:t>1,237</a:t>
              </a:r>
              <a:r>
                <a:rPr lang="ja-JP" altLang="en-US" sz="800" dirty="0" smtClean="0"/>
                <a:t>名（受講科目：地域実践演習、アゴラセミナー</a:t>
              </a:r>
              <a:r>
                <a:rPr lang="en-US" altLang="ja-JP" sz="800" dirty="0" smtClean="0"/>
                <a:t>Ⅰ</a:t>
              </a:r>
              <a:r>
                <a:rPr lang="ja-JP" altLang="en-US" sz="800" dirty="0" smtClean="0"/>
                <a:t>Ａ、</a:t>
              </a:r>
              <a:r>
                <a:rPr lang="en-US" altLang="ja-JP" sz="800" dirty="0" smtClean="0"/>
                <a:t>Ⅰ</a:t>
              </a:r>
              <a:r>
                <a:rPr lang="ja-JP" altLang="en-US" sz="800" dirty="0" smtClean="0"/>
                <a:t>Ｂ、</a:t>
              </a:r>
              <a:r>
                <a:rPr lang="en-US" altLang="ja-JP" sz="800" dirty="0" smtClean="0"/>
                <a:t>Ⅱ</a:t>
              </a:r>
              <a:r>
                <a:rPr lang="ja-JP" altLang="en-US" sz="800" dirty="0" smtClean="0"/>
                <a:t>）</a:t>
              </a:r>
              <a:endParaRPr lang="en-US" altLang="ja-JP" sz="800" dirty="0"/>
            </a:p>
            <a:p>
              <a:pPr>
                <a:lnSpc>
                  <a:spcPts val="1100"/>
                </a:lnSpc>
              </a:pPr>
              <a:r>
                <a:rPr lang="ja-JP" altLang="en-US" sz="800" dirty="0"/>
                <a:t>　</a:t>
              </a:r>
              <a:r>
                <a:rPr lang="ja-JP" altLang="en-US" sz="800" dirty="0" smtClean="0"/>
                <a:t>・</a:t>
              </a:r>
              <a:r>
                <a:rPr lang="en-US" altLang="ja-JP" sz="800" dirty="0" smtClean="0"/>
                <a:t>COC+</a:t>
              </a:r>
              <a:r>
                <a:rPr lang="ja-JP" altLang="en-US" sz="800" dirty="0" smtClean="0"/>
                <a:t>事業において和歌山大学との単位互換協定に基づき、「アゴラセミナー</a:t>
              </a:r>
              <a:r>
                <a:rPr lang="en-US" altLang="ja-JP" sz="800" dirty="0" smtClean="0"/>
                <a:t>Ⅰ</a:t>
              </a:r>
              <a:r>
                <a:rPr lang="ja-JP" altLang="en-US" sz="800" dirty="0" smtClean="0"/>
                <a:t>Ｂ（地域・文</a:t>
              </a:r>
              <a:endParaRPr lang="en-US" altLang="ja-JP" sz="800" dirty="0" smtClean="0"/>
            </a:p>
            <a:p>
              <a:pPr>
                <a:lnSpc>
                  <a:spcPts val="1100"/>
                </a:lnSpc>
              </a:pPr>
              <a:r>
                <a:rPr lang="ja-JP" altLang="en-US" sz="800" dirty="0"/>
                <a:t>　</a:t>
              </a:r>
              <a:r>
                <a:rPr lang="ja-JP" altLang="en-US" sz="800" dirty="0" smtClean="0"/>
                <a:t>化）」を提供。</a:t>
              </a:r>
              <a:r>
                <a:rPr lang="en-US" altLang="ja-JP" sz="800" dirty="0" smtClean="0"/>
                <a:t>CR</a:t>
              </a:r>
              <a:r>
                <a:rPr lang="ja-JP" altLang="en-US" sz="800" dirty="0" smtClean="0"/>
                <a:t>副専攻の修了者数は累計</a:t>
              </a:r>
              <a:r>
                <a:rPr lang="en-US" altLang="ja-JP" sz="800" dirty="0" smtClean="0"/>
                <a:t>63</a:t>
              </a:r>
              <a:r>
                <a:rPr lang="ja-JP" altLang="en-US" sz="800" dirty="0" smtClean="0"/>
                <a:t>名（</a:t>
              </a:r>
              <a:r>
                <a:rPr lang="en-US" altLang="ja-JP" sz="800" dirty="0" smtClean="0"/>
                <a:t>H28</a:t>
              </a:r>
              <a:r>
                <a:rPr lang="ja-JP" altLang="en-US" sz="800" dirty="0" smtClean="0"/>
                <a:t>年度分含む）</a:t>
              </a:r>
              <a:endParaRPr lang="en-US" altLang="ja-JP" sz="800" dirty="0" smtClean="0"/>
            </a:p>
            <a:p>
              <a:pPr>
                <a:lnSpc>
                  <a:spcPts val="1100"/>
                </a:lnSpc>
              </a:pPr>
              <a:endParaRPr lang="en-US" altLang="ja-JP" sz="800" dirty="0" smtClean="0"/>
            </a:p>
            <a:p>
              <a:pPr>
                <a:lnSpc>
                  <a:spcPts val="1100"/>
                </a:lnSpc>
              </a:pPr>
              <a:endParaRPr lang="en-US" altLang="ja-JP" sz="800" dirty="0" smtClean="0"/>
            </a:p>
            <a:p>
              <a:pPr>
                <a:lnSpc>
                  <a:spcPts val="1100"/>
                </a:lnSpc>
              </a:pPr>
              <a:r>
                <a:rPr lang="ja-JP" altLang="en-US" sz="900" dirty="0"/>
                <a:t>■</a:t>
              </a:r>
              <a:r>
                <a:rPr lang="ja-JP" altLang="en-US" sz="900" spc="-100" dirty="0" smtClean="0"/>
                <a:t>リーディング大学院プログラム</a:t>
              </a:r>
              <a:r>
                <a:rPr lang="ja-JP" altLang="en-US" sz="900" spc="-100" dirty="0"/>
                <a:t>の全学展開を通じた産学</a:t>
              </a:r>
              <a:r>
                <a:rPr lang="ja-JP" altLang="en-US" sz="900" spc="-100" dirty="0" smtClean="0"/>
                <a:t>協同での人材育成推進</a:t>
              </a:r>
              <a:endParaRPr lang="en-US" altLang="ja-JP" sz="900" dirty="0"/>
            </a:p>
            <a:p>
              <a:pPr algn="dist">
                <a:lnSpc>
                  <a:spcPts val="1100"/>
                </a:lnSpc>
              </a:pPr>
              <a:r>
                <a:rPr lang="ja-JP" altLang="en-US" sz="800" dirty="0">
                  <a:solidFill>
                    <a:schemeClr val="tx1"/>
                  </a:solidFill>
                </a:rPr>
                <a:t>○</a:t>
              </a:r>
              <a:r>
                <a:rPr lang="ja-JP" altLang="en-US" sz="800" spc="-100" dirty="0" smtClean="0"/>
                <a:t>「イノベーション創出型研究者養成（</a:t>
              </a:r>
              <a:r>
                <a:rPr lang="en-US" altLang="ja-JP" sz="800" spc="-100" dirty="0" smtClean="0"/>
                <a:t>TEC</a:t>
              </a:r>
              <a:r>
                <a:rPr lang="ja-JP" altLang="en-US" sz="800" spc="-100" dirty="0" smtClean="0"/>
                <a:t>）」及び「</a:t>
              </a:r>
              <a:r>
                <a:rPr lang="en-US" altLang="ja-JP" sz="800" spc="-100" dirty="0" err="1" smtClean="0"/>
                <a:t>TECⅠ</a:t>
              </a:r>
              <a:r>
                <a:rPr lang="ja-JP" altLang="en-US" sz="800" spc="-100" dirty="0" smtClean="0"/>
                <a:t>～</a:t>
              </a:r>
              <a:r>
                <a:rPr lang="en-US" altLang="ja-JP" sz="800" spc="-100" dirty="0" smtClean="0"/>
                <a:t>Ⅳ</a:t>
              </a:r>
              <a:r>
                <a:rPr lang="ja-JP" altLang="en-US" sz="800" spc="-100" dirty="0" smtClean="0"/>
                <a:t>」を大学院共通科目として実施</a:t>
              </a:r>
              <a:r>
                <a:rPr lang="en-US" altLang="ja-JP" sz="800" dirty="0" smtClean="0"/>
                <a:t>&lt;8&gt;</a:t>
              </a:r>
              <a:endParaRPr lang="ja-JP" altLang="en-US" sz="800" dirty="0"/>
            </a:p>
            <a:p>
              <a:pPr>
                <a:lnSpc>
                  <a:spcPts val="1100"/>
                </a:lnSpc>
              </a:pPr>
              <a:r>
                <a:rPr lang="ja-JP" altLang="en-US" sz="800" dirty="0" smtClean="0">
                  <a:solidFill>
                    <a:schemeClr val="tx1"/>
                  </a:solidFill>
                </a:rPr>
                <a:t>○</a:t>
              </a:r>
              <a:r>
                <a:rPr lang="ja-JP" altLang="en-US" sz="800" dirty="0" smtClean="0"/>
                <a:t>リーディング大学院修了生</a:t>
              </a:r>
              <a:r>
                <a:rPr lang="en-US" altLang="ja-JP" sz="800" dirty="0" smtClean="0"/>
                <a:t>6</a:t>
              </a:r>
              <a:r>
                <a:rPr lang="ja-JP" altLang="en-US" sz="800" dirty="0" smtClean="0"/>
                <a:t>名のうち、</a:t>
              </a:r>
              <a:r>
                <a:rPr lang="en-US" altLang="ja-JP" sz="800" dirty="0" smtClean="0"/>
                <a:t>4</a:t>
              </a:r>
              <a:r>
                <a:rPr lang="ja-JP" altLang="en-US" sz="800" dirty="0"/>
                <a:t>名</a:t>
              </a:r>
              <a:r>
                <a:rPr lang="ja-JP" altLang="en-US" sz="800" dirty="0" smtClean="0"/>
                <a:t>が産業界へ就職、</a:t>
              </a:r>
              <a:r>
                <a:rPr lang="en-US" altLang="ja-JP" sz="800" dirty="0" smtClean="0"/>
                <a:t>2</a:t>
              </a:r>
              <a:r>
                <a:rPr lang="ja-JP" altLang="en-US" sz="800" dirty="0" smtClean="0"/>
                <a:t>名がポスドク（</a:t>
              </a:r>
              <a:r>
                <a:rPr lang="en-US" altLang="ja-JP" sz="800" dirty="0" smtClean="0"/>
                <a:t>1</a:t>
              </a:r>
              <a:r>
                <a:rPr lang="ja-JP" altLang="en-US" sz="800" dirty="0" smtClean="0"/>
                <a:t>名海外）</a:t>
              </a:r>
              <a:r>
                <a:rPr lang="en-US" altLang="ja-JP" sz="800" dirty="0" smtClean="0"/>
                <a:t>&lt;8&gt;</a:t>
              </a:r>
              <a:endParaRPr lang="en-US" altLang="ja-JP" sz="800" dirty="0"/>
            </a:p>
            <a:p>
              <a:pPr>
                <a:lnSpc>
                  <a:spcPts val="1100"/>
                </a:lnSpc>
              </a:pPr>
              <a:endParaRPr lang="en-US" altLang="ja-JP" sz="800" dirty="0" smtClean="0"/>
            </a:p>
            <a:p>
              <a:pPr>
                <a:lnSpc>
                  <a:spcPts val="1100"/>
                </a:lnSpc>
              </a:pPr>
              <a:endParaRPr lang="en-US" altLang="ja-JP" sz="800" dirty="0" smtClean="0"/>
            </a:p>
            <a:p>
              <a:pPr>
                <a:lnSpc>
                  <a:spcPts val="1100"/>
                </a:lnSpc>
              </a:pPr>
              <a:r>
                <a:rPr lang="ja-JP" altLang="en-US" sz="900" dirty="0"/>
                <a:t>■</a:t>
              </a:r>
              <a:r>
                <a:rPr lang="ja-JP" altLang="en-US" sz="900" b="0" dirty="0" smtClean="0">
                  <a:latin typeface="+mj-ea"/>
                </a:rPr>
                <a:t>諸機関と連携した地域課題解決に向けた取組の推進、人材の</a:t>
              </a:r>
              <a:r>
                <a:rPr lang="ja-JP" altLang="en-US" sz="900" dirty="0" smtClean="0">
                  <a:latin typeface="+mj-ea"/>
                </a:rPr>
                <a:t>育成</a:t>
              </a:r>
              <a:endParaRPr lang="en-US" altLang="ja-JP" sz="900" b="0" dirty="0" smtClean="0">
                <a:latin typeface="+mj-ea"/>
              </a:endParaRPr>
            </a:p>
            <a:p>
              <a:pPr>
                <a:lnSpc>
                  <a:spcPts val="1100"/>
                </a:lnSpc>
              </a:pPr>
              <a:r>
                <a:rPr lang="ja-JP" altLang="en-US" sz="800" dirty="0"/>
                <a:t>○</a:t>
              </a:r>
              <a:r>
                <a:rPr lang="ja-JP" altLang="en-US" sz="800" dirty="0" smtClean="0"/>
                <a:t>「地域スポーツ振興」クラスが堺市の「堺ツーデーマーチ」に、「地域活動演習」クラスで大阪府「副首都・大阪の未来像」調査・検討活動に、「地域実践演習」クラスが様々な地域イベントに参加</a:t>
              </a:r>
              <a:r>
                <a:rPr lang="en-US" altLang="ja-JP" sz="800" dirty="0" smtClean="0"/>
                <a:t>&lt;28&gt;</a:t>
              </a:r>
            </a:p>
            <a:p>
              <a:pPr>
                <a:lnSpc>
                  <a:spcPts val="1100"/>
                </a:lnSpc>
              </a:pPr>
              <a:r>
                <a:rPr lang="ja-JP" altLang="en-US" sz="800" dirty="0"/>
                <a:t>○</a:t>
              </a:r>
              <a:r>
                <a:rPr lang="ja-JP" altLang="en-US" sz="800" dirty="0" smtClean="0"/>
                <a:t>大阪府と協働し、「民生委員・児童委員見える化プロジェクト」に学生</a:t>
              </a:r>
              <a:r>
                <a:rPr lang="en-US" altLang="ja-JP" sz="800" dirty="0" smtClean="0"/>
                <a:t>12</a:t>
              </a:r>
              <a:r>
                <a:rPr lang="ja-JP" altLang="en-US" sz="800" dirty="0" smtClean="0"/>
                <a:t>名が参加</a:t>
              </a:r>
              <a:r>
                <a:rPr lang="en-US" altLang="ja-JP" sz="800" dirty="0" smtClean="0"/>
                <a:t>&lt;28&gt;</a:t>
              </a:r>
            </a:p>
          </p:txBody>
        </p:sp>
        <p:sp>
          <p:nvSpPr>
            <p:cNvPr id="6" name="角丸四角形 5"/>
            <p:cNvSpPr/>
            <p:nvPr/>
          </p:nvSpPr>
          <p:spPr>
            <a:xfrm>
              <a:off x="907632" y="1123292"/>
              <a:ext cx="2783964" cy="715586"/>
            </a:xfrm>
            <a:prstGeom prst="round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72000" algn="ctr"/>
              <a:r>
                <a:rPr lang="ja-JP" altLang="en-US" sz="1000" b="1" dirty="0">
                  <a:solidFill>
                    <a:schemeClr val="tx1"/>
                  </a:solidFill>
                </a:rPr>
                <a:t>≪重点</a:t>
              </a:r>
              <a:r>
                <a:rPr kumimoji="1" lang="ja-JP" altLang="en-US" sz="1000" b="1" dirty="0" smtClean="0">
                  <a:solidFill>
                    <a:schemeClr val="tx1"/>
                  </a:solidFill>
                </a:rPr>
                <a:t>戦略目標　１</a:t>
              </a:r>
              <a:r>
                <a:rPr lang="ja-JP" altLang="en-US" sz="1000" b="1" dirty="0" smtClean="0">
                  <a:solidFill>
                    <a:schemeClr val="tx1"/>
                  </a:solidFill>
                </a:rPr>
                <a:t> </a:t>
              </a:r>
              <a:r>
                <a:rPr lang="ja-JP" altLang="en-US" sz="1000" b="1" dirty="0">
                  <a:solidFill>
                    <a:schemeClr val="tx1"/>
                  </a:solidFill>
                </a:rPr>
                <a:t>≫</a:t>
              </a:r>
              <a:endParaRPr kumimoji="1" lang="en-US" altLang="ja-JP" sz="1000" b="1" dirty="0" smtClean="0">
                <a:solidFill>
                  <a:schemeClr val="tx1"/>
                </a:solidFill>
              </a:endParaRPr>
            </a:p>
            <a:p>
              <a:pPr marL="72000" algn="ctr"/>
              <a:r>
                <a:rPr kumimoji="1" lang="ja-JP" altLang="en-US" sz="1000" b="1" dirty="0" smtClean="0">
                  <a:solidFill>
                    <a:schemeClr val="tx1"/>
                  </a:solidFill>
                </a:rPr>
                <a:t>社会で活躍</a:t>
              </a:r>
              <a:r>
                <a:rPr lang="ja-JP" altLang="en-US" sz="1000" b="1" dirty="0">
                  <a:solidFill>
                    <a:schemeClr val="tx1"/>
                  </a:solidFill>
                </a:rPr>
                <a:t>する応用力・実践力</a:t>
              </a:r>
              <a:r>
                <a:rPr lang="ja-JP" altLang="en-US" sz="1000" b="1" dirty="0" smtClean="0">
                  <a:solidFill>
                    <a:schemeClr val="tx1"/>
                  </a:solidFill>
                </a:rPr>
                <a:t>を備えた</a:t>
              </a:r>
              <a:endParaRPr lang="en-US" altLang="ja-JP" sz="1000" b="1" dirty="0" smtClean="0">
                <a:solidFill>
                  <a:schemeClr val="tx1"/>
                </a:solidFill>
              </a:endParaRPr>
            </a:p>
            <a:p>
              <a:pPr marL="72000" algn="ctr"/>
              <a:r>
                <a:rPr lang="ja-JP" altLang="en-US" sz="1000" b="1" dirty="0" smtClean="0">
                  <a:solidFill>
                    <a:schemeClr val="tx1"/>
                  </a:solidFill>
                </a:rPr>
                <a:t>高度</a:t>
              </a:r>
              <a:r>
                <a:rPr kumimoji="1" lang="ja-JP" altLang="en-US" sz="1000" b="1" dirty="0" smtClean="0">
                  <a:solidFill>
                    <a:schemeClr val="tx1"/>
                  </a:solidFill>
                </a:rPr>
                <a:t>人材の育成</a:t>
              </a:r>
              <a:endParaRPr kumimoji="1" lang="ja-JP" altLang="en-US" sz="1000" b="1" dirty="0">
                <a:solidFill>
                  <a:schemeClr val="tx1"/>
                </a:solidFill>
              </a:endParaRPr>
            </a:p>
          </p:txBody>
        </p:sp>
        <p:sp>
          <p:nvSpPr>
            <p:cNvPr id="7" name="角丸四角形 6"/>
            <p:cNvSpPr/>
            <p:nvPr/>
          </p:nvSpPr>
          <p:spPr>
            <a:xfrm>
              <a:off x="4993379" y="1123291"/>
              <a:ext cx="2783964" cy="715586"/>
            </a:xfrm>
            <a:prstGeom prst="round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72000" algn="ctr"/>
              <a:r>
                <a:rPr lang="ja-JP" altLang="en-US" sz="1000" b="1" dirty="0">
                  <a:solidFill>
                    <a:schemeClr val="tx1"/>
                  </a:solidFill>
                </a:rPr>
                <a:t>≪重点</a:t>
              </a:r>
              <a:r>
                <a:rPr kumimoji="1" lang="ja-JP" altLang="en-US" sz="1000" b="1" dirty="0" smtClean="0">
                  <a:solidFill>
                    <a:schemeClr val="tx1"/>
                  </a:solidFill>
                </a:rPr>
                <a:t>戦略目標　３</a:t>
              </a:r>
              <a:r>
                <a:rPr lang="ja-JP" altLang="en-US" sz="1000" b="1" dirty="0" smtClean="0">
                  <a:solidFill>
                    <a:schemeClr val="tx1"/>
                  </a:solidFill>
                </a:rPr>
                <a:t> </a:t>
              </a:r>
              <a:r>
                <a:rPr lang="ja-JP" altLang="en-US" sz="1000" b="1" dirty="0">
                  <a:solidFill>
                    <a:schemeClr val="tx1"/>
                  </a:solidFill>
                </a:rPr>
                <a:t>≫</a:t>
              </a:r>
              <a:endParaRPr kumimoji="1" lang="en-US" altLang="ja-JP" sz="1000" b="1" dirty="0" smtClean="0">
                <a:solidFill>
                  <a:schemeClr val="tx1"/>
                </a:solidFill>
              </a:endParaRPr>
            </a:p>
            <a:p>
              <a:pPr marL="72000" algn="ctr"/>
              <a:r>
                <a:rPr lang="ja-JP" altLang="en-US" sz="1000" b="1" dirty="0" smtClean="0">
                  <a:solidFill>
                    <a:schemeClr val="tx1"/>
                  </a:solidFill>
                </a:rPr>
                <a:t>グローバル展開に向けた環境の整備</a:t>
              </a:r>
              <a:endParaRPr kumimoji="1" lang="ja-JP" altLang="en-US" sz="1000" b="1" dirty="0">
                <a:solidFill>
                  <a:schemeClr val="tx1"/>
                </a:solidFill>
              </a:endParaRPr>
            </a:p>
          </p:txBody>
        </p:sp>
        <p:sp>
          <p:nvSpPr>
            <p:cNvPr id="8" name="角丸四角形 7"/>
            <p:cNvSpPr/>
            <p:nvPr/>
          </p:nvSpPr>
          <p:spPr>
            <a:xfrm>
              <a:off x="9065096" y="1123292"/>
              <a:ext cx="2783964" cy="715586"/>
            </a:xfrm>
            <a:prstGeom prst="round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72000" algn="ctr"/>
              <a:r>
                <a:rPr kumimoji="1" lang="ja-JP" altLang="en-US" sz="1000" b="1" dirty="0" smtClean="0">
                  <a:solidFill>
                    <a:schemeClr val="tx1"/>
                  </a:solidFill>
                </a:rPr>
                <a:t>≪重点戦略</a:t>
              </a:r>
              <a:r>
                <a:rPr lang="ja-JP" altLang="en-US" sz="1000" b="1" dirty="0" smtClean="0">
                  <a:solidFill>
                    <a:schemeClr val="tx1"/>
                  </a:solidFill>
                </a:rPr>
                <a:t>目標　２ </a:t>
              </a:r>
              <a:r>
                <a:rPr lang="ja-JP" altLang="en-US" sz="1000" b="1" dirty="0">
                  <a:solidFill>
                    <a:schemeClr val="tx1"/>
                  </a:solidFill>
                </a:rPr>
                <a:t>≫ </a:t>
              </a:r>
              <a:endParaRPr kumimoji="1" lang="en-US" altLang="ja-JP" sz="1000" b="1" dirty="0" smtClean="0">
                <a:solidFill>
                  <a:schemeClr val="tx1"/>
                </a:solidFill>
              </a:endParaRPr>
            </a:p>
            <a:p>
              <a:pPr marL="72000" algn="ctr"/>
              <a:r>
                <a:rPr kumimoji="1" lang="ja-JP" altLang="en-US" sz="1000" b="1" dirty="0" smtClean="0">
                  <a:solidFill>
                    <a:schemeClr val="tx1"/>
                  </a:solidFill>
                </a:rPr>
                <a:t>大阪からのイノベーションに繋がる研究の推進</a:t>
              </a:r>
              <a:endParaRPr kumimoji="1" lang="ja-JP" altLang="en-US" sz="1000" b="1" dirty="0">
                <a:solidFill>
                  <a:schemeClr val="tx1"/>
                </a:solidFill>
              </a:endParaRPr>
            </a:p>
          </p:txBody>
        </p:sp>
      </p:grpSp>
      <p:sp>
        <p:nvSpPr>
          <p:cNvPr id="16" name="片側の 2 つの角を切り取った四角形 15"/>
          <p:cNvSpPr/>
          <p:nvPr/>
        </p:nvSpPr>
        <p:spPr>
          <a:xfrm>
            <a:off x="-10794" y="6312768"/>
            <a:ext cx="12780015" cy="2232248"/>
          </a:xfrm>
          <a:prstGeom prst="snip2Same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endParaRPr lang="ja-JP" altLang="en-US" sz="1200" dirty="0" smtClean="0"/>
          </a:p>
          <a:p>
            <a:endParaRPr kumimoji="1" lang="ja-JP" altLang="en-US" sz="1200" dirty="0"/>
          </a:p>
        </p:txBody>
      </p:sp>
      <p:sp>
        <p:nvSpPr>
          <p:cNvPr id="17" name="テキスト ボックス 16"/>
          <p:cNvSpPr txBox="1"/>
          <p:nvPr/>
        </p:nvSpPr>
        <p:spPr>
          <a:xfrm>
            <a:off x="417945" y="6367356"/>
            <a:ext cx="2376265" cy="246221"/>
          </a:xfrm>
          <a:prstGeom prst="rect">
            <a:avLst/>
          </a:prstGeom>
          <a:noFill/>
        </p:spPr>
        <p:txBody>
          <a:bodyPr wrap="square" rtlCol="0">
            <a:spAutoFit/>
          </a:bodyPr>
          <a:lstStyle/>
          <a:p>
            <a:r>
              <a:rPr lang="ja-JP" altLang="en-US" sz="1000" dirty="0" smtClean="0"/>
              <a:t>◆様々</a:t>
            </a:r>
            <a:r>
              <a:rPr lang="ja-JP" altLang="en-US" sz="1000" dirty="0"/>
              <a:t>な経営資源の強化・</a:t>
            </a:r>
            <a:r>
              <a:rPr lang="ja-JP" altLang="en-US" sz="1000" dirty="0" smtClean="0"/>
              <a:t>活用</a:t>
            </a:r>
            <a:endParaRPr lang="ja-JP" altLang="en-US" sz="1000" dirty="0"/>
          </a:p>
        </p:txBody>
      </p:sp>
      <p:sp>
        <p:nvSpPr>
          <p:cNvPr id="18" name="テキスト ボックス 17"/>
          <p:cNvSpPr txBox="1"/>
          <p:nvPr/>
        </p:nvSpPr>
        <p:spPr>
          <a:xfrm>
            <a:off x="213382" y="6613577"/>
            <a:ext cx="2077813" cy="669414"/>
          </a:xfrm>
          <a:prstGeom prst="rect">
            <a:avLst/>
          </a:prstGeom>
          <a:noFill/>
        </p:spPr>
        <p:txBody>
          <a:bodyPr wrap="none" rtlCol="0">
            <a:spAutoFit/>
          </a:bodyPr>
          <a:lstStyle/>
          <a:p>
            <a:pPr>
              <a:lnSpc>
                <a:spcPct val="150000"/>
              </a:lnSpc>
            </a:pPr>
            <a:r>
              <a:rPr lang="ja-JP" altLang="en-US" sz="900" dirty="0"/>
              <a:t>■</a:t>
            </a:r>
            <a:r>
              <a:rPr lang="ja-JP" altLang="en-US" sz="900" dirty="0" smtClean="0"/>
              <a:t>理事長</a:t>
            </a:r>
            <a:r>
              <a:rPr lang="ja-JP" altLang="en-US" sz="900" dirty="0"/>
              <a:t>・学長の</a:t>
            </a:r>
            <a:r>
              <a:rPr lang="ja-JP" altLang="en-US" sz="900" dirty="0" smtClean="0"/>
              <a:t>トップマネジメント</a:t>
            </a:r>
            <a:endParaRPr lang="en-US" altLang="ja-JP" sz="900" dirty="0"/>
          </a:p>
          <a:p>
            <a:pPr>
              <a:lnSpc>
                <a:spcPct val="150000"/>
              </a:lnSpc>
            </a:pPr>
            <a:r>
              <a:rPr lang="ja-JP" altLang="en-US" sz="800" dirty="0"/>
              <a:t>○</a:t>
            </a:r>
            <a:r>
              <a:rPr lang="ja-JP" altLang="en-US" sz="800" dirty="0" smtClean="0"/>
              <a:t>データに基づく意思決定を推進するため、</a:t>
            </a:r>
            <a:endParaRPr lang="en-US" altLang="ja-JP" sz="800" dirty="0" smtClean="0"/>
          </a:p>
          <a:p>
            <a:pPr>
              <a:lnSpc>
                <a:spcPct val="150000"/>
              </a:lnSpc>
            </a:pPr>
            <a:r>
              <a:rPr lang="ja-JP" altLang="en-US" sz="800" dirty="0"/>
              <a:t>　</a:t>
            </a:r>
            <a:r>
              <a:rPr lang="en-US" altLang="ja-JP" sz="800" dirty="0" smtClean="0"/>
              <a:t>IR</a:t>
            </a:r>
            <a:r>
              <a:rPr lang="ja-JP" altLang="en-US" sz="800" dirty="0" smtClean="0"/>
              <a:t>推進室を設置</a:t>
            </a:r>
            <a:r>
              <a:rPr lang="en-US" altLang="ja-JP" sz="800" dirty="0" smtClean="0"/>
              <a:t>&lt;49&gt;&lt;59&gt;</a:t>
            </a:r>
          </a:p>
        </p:txBody>
      </p:sp>
      <p:sp>
        <p:nvSpPr>
          <p:cNvPr id="19" name="テキスト ボックス 18"/>
          <p:cNvSpPr txBox="1"/>
          <p:nvPr/>
        </p:nvSpPr>
        <p:spPr>
          <a:xfrm>
            <a:off x="2994636" y="6613577"/>
            <a:ext cx="2970685" cy="1038746"/>
          </a:xfrm>
          <a:prstGeom prst="rect">
            <a:avLst/>
          </a:prstGeom>
          <a:noFill/>
        </p:spPr>
        <p:txBody>
          <a:bodyPr wrap="none" rtlCol="0">
            <a:spAutoFit/>
          </a:bodyPr>
          <a:lstStyle/>
          <a:p>
            <a:pPr>
              <a:lnSpc>
                <a:spcPct val="150000"/>
              </a:lnSpc>
            </a:pPr>
            <a:r>
              <a:rPr lang="ja-JP" altLang="en-US" sz="900" dirty="0"/>
              <a:t>■</a:t>
            </a:r>
            <a:r>
              <a:rPr lang="ja-JP" altLang="en-US" sz="900" dirty="0" smtClean="0"/>
              <a:t>女性教員の積極的採用・登用</a:t>
            </a:r>
            <a:endParaRPr lang="en-US" altLang="ja-JP" sz="900" dirty="0" smtClean="0"/>
          </a:p>
          <a:p>
            <a:pPr>
              <a:lnSpc>
                <a:spcPct val="150000"/>
              </a:lnSpc>
            </a:pPr>
            <a:r>
              <a:rPr lang="ja-JP" altLang="en-US" sz="800" dirty="0"/>
              <a:t>○</a:t>
            </a:r>
            <a:r>
              <a:rPr lang="ja-JP" altLang="en-US" sz="800" dirty="0" smtClean="0"/>
              <a:t>新規採用において、女性限定公募を実施するなど、</a:t>
            </a:r>
            <a:endParaRPr lang="en-US" altLang="ja-JP" sz="800" dirty="0" smtClean="0"/>
          </a:p>
          <a:p>
            <a:pPr>
              <a:lnSpc>
                <a:spcPct val="150000"/>
              </a:lnSpc>
            </a:pPr>
            <a:r>
              <a:rPr lang="ja-JP" altLang="en-US" sz="800" dirty="0" smtClean="0"/>
              <a:t>積極的に採用（</a:t>
            </a:r>
            <a:r>
              <a:rPr lang="en-US" altLang="ja-JP" sz="800" dirty="0" smtClean="0"/>
              <a:t>17</a:t>
            </a:r>
            <a:r>
              <a:rPr lang="ja-JP" altLang="en-US" sz="800" dirty="0" smtClean="0"/>
              <a:t>名中</a:t>
            </a:r>
            <a:r>
              <a:rPr lang="en-US" altLang="ja-JP" sz="800" dirty="0" smtClean="0"/>
              <a:t>8</a:t>
            </a:r>
            <a:r>
              <a:rPr lang="ja-JP" altLang="en-US" sz="800" dirty="0" smtClean="0"/>
              <a:t>名、</a:t>
            </a:r>
            <a:r>
              <a:rPr lang="en-US" altLang="ja-JP" sz="800" dirty="0" smtClean="0"/>
              <a:t>47</a:t>
            </a:r>
            <a:r>
              <a:rPr lang="ja-JP" altLang="en-US" sz="800" dirty="0" smtClean="0"/>
              <a:t>％、目標</a:t>
            </a:r>
            <a:r>
              <a:rPr lang="en-US" altLang="ja-JP" sz="800" dirty="0" smtClean="0"/>
              <a:t>30</a:t>
            </a:r>
            <a:r>
              <a:rPr lang="ja-JP" altLang="en-US" sz="800" dirty="0" smtClean="0"/>
              <a:t>％）</a:t>
            </a:r>
            <a:r>
              <a:rPr lang="en-US" altLang="ja-JP" sz="800" dirty="0" smtClean="0"/>
              <a:t>&lt;51&gt;</a:t>
            </a:r>
          </a:p>
          <a:p>
            <a:pPr>
              <a:lnSpc>
                <a:spcPct val="150000"/>
              </a:lnSpc>
            </a:pPr>
            <a:r>
              <a:rPr lang="ja-JP" altLang="en-US" sz="800" dirty="0" smtClean="0"/>
              <a:t>○「ダイバーシティ研究環境実現イニシアティブ（特色型）」事業の</a:t>
            </a:r>
            <a:endParaRPr lang="en-US" altLang="ja-JP" sz="800" dirty="0" smtClean="0"/>
          </a:p>
          <a:p>
            <a:pPr>
              <a:lnSpc>
                <a:spcPct val="150000"/>
              </a:lnSpc>
            </a:pPr>
            <a:r>
              <a:rPr lang="ja-JP" altLang="en-US" sz="800" dirty="0"/>
              <a:t>　</a:t>
            </a:r>
            <a:r>
              <a:rPr lang="ja-JP" altLang="en-US" sz="800" dirty="0" smtClean="0"/>
              <a:t>中間評価において、</a:t>
            </a:r>
            <a:r>
              <a:rPr lang="en-US" altLang="ja-JP" sz="800" dirty="0" smtClean="0"/>
              <a:t>S</a:t>
            </a:r>
            <a:r>
              <a:rPr lang="ja-JP" altLang="en-US" sz="800" dirty="0" smtClean="0"/>
              <a:t>評価を獲得</a:t>
            </a:r>
            <a:r>
              <a:rPr lang="en-US" altLang="ja-JP" sz="800" dirty="0" smtClean="0"/>
              <a:t>&lt;51&gt;</a:t>
            </a:r>
          </a:p>
        </p:txBody>
      </p:sp>
      <p:sp>
        <p:nvSpPr>
          <p:cNvPr id="20" name="テキスト ボックス 19"/>
          <p:cNvSpPr txBox="1"/>
          <p:nvPr/>
        </p:nvSpPr>
        <p:spPr>
          <a:xfrm>
            <a:off x="6055339" y="6578678"/>
            <a:ext cx="2954655" cy="1038746"/>
          </a:xfrm>
          <a:prstGeom prst="rect">
            <a:avLst/>
          </a:prstGeom>
          <a:noFill/>
        </p:spPr>
        <p:txBody>
          <a:bodyPr wrap="none" rtlCol="0">
            <a:spAutoFit/>
          </a:bodyPr>
          <a:lstStyle/>
          <a:p>
            <a:pPr>
              <a:lnSpc>
                <a:spcPct val="150000"/>
              </a:lnSpc>
            </a:pPr>
            <a:r>
              <a:rPr lang="ja-JP" altLang="en-US" sz="900" dirty="0" smtClean="0"/>
              <a:t> ■若手研究者の確保・</a:t>
            </a:r>
            <a:r>
              <a:rPr lang="ja-JP" altLang="en-US" sz="900" dirty="0"/>
              <a:t>育成</a:t>
            </a:r>
            <a:endParaRPr lang="en-US" altLang="ja-JP" sz="900" dirty="0" smtClean="0"/>
          </a:p>
          <a:p>
            <a:pPr>
              <a:lnSpc>
                <a:spcPct val="150000"/>
              </a:lnSpc>
            </a:pPr>
            <a:r>
              <a:rPr lang="ja-JP" altLang="en-US" sz="800" dirty="0"/>
              <a:t>○</a:t>
            </a:r>
            <a:r>
              <a:rPr lang="ja-JP" altLang="en-US" sz="800" dirty="0" smtClean="0"/>
              <a:t>テニュアトラック</a:t>
            </a:r>
            <a:r>
              <a:rPr lang="ja-JP" altLang="en-US" sz="800" dirty="0"/>
              <a:t>制度を継続実施（拠点型</a:t>
            </a:r>
            <a:r>
              <a:rPr lang="en-US" altLang="ja-JP" sz="800" dirty="0"/>
              <a:t>4</a:t>
            </a:r>
            <a:r>
              <a:rPr lang="ja-JP" altLang="en-US" sz="800" dirty="0"/>
              <a:t>名、部局型</a:t>
            </a:r>
            <a:r>
              <a:rPr lang="en-US" altLang="ja-JP" sz="800" dirty="0" smtClean="0"/>
              <a:t>22</a:t>
            </a:r>
            <a:r>
              <a:rPr lang="ja-JP" altLang="en-US" sz="800" dirty="0" smtClean="0"/>
              <a:t>名）し、</a:t>
            </a:r>
            <a:endParaRPr lang="en-US" altLang="ja-JP" sz="800" dirty="0" smtClean="0"/>
          </a:p>
          <a:p>
            <a:pPr>
              <a:lnSpc>
                <a:spcPct val="150000"/>
              </a:lnSpc>
            </a:pPr>
            <a:r>
              <a:rPr lang="ja-JP" altLang="en-US" sz="800" dirty="0"/>
              <a:t>　</a:t>
            </a:r>
            <a:r>
              <a:rPr lang="ja-JP" altLang="en-US" sz="800" dirty="0" smtClean="0"/>
              <a:t>テニュアトラック教員を主な対象</a:t>
            </a:r>
            <a:r>
              <a:rPr lang="ja-JP" altLang="en-US" sz="800" dirty="0"/>
              <a:t>と</a:t>
            </a:r>
            <a:r>
              <a:rPr lang="ja-JP" altLang="en-US" sz="800" dirty="0" smtClean="0"/>
              <a:t>した</a:t>
            </a:r>
            <a:r>
              <a:rPr lang="en-US" altLang="ja-JP" sz="800" dirty="0" smtClean="0"/>
              <a:t>FD</a:t>
            </a:r>
            <a:r>
              <a:rPr lang="ja-JP" altLang="en-US" sz="800" dirty="0" smtClean="0"/>
              <a:t>研修カリキュラムの</a:t>
            </a:r>
            <a:endParaRPr lang="en-US" altLang="ja-JP" sz="800" dirty="0" smtClean="0"/>
          </a:p>
          <a:p>
            <a:pPr>
              <a:lnSpc>
                <a:spcPct val="150000"/>
              </a:lnSpc>
            </a:pPr>
            <a:r>
              <a:rPr lang="ja-JP" altLang="en-US" sz="800" dirty="0"/>
              <a:t>　</a:t>
            </a:r>
            <a:r>
              <a:rPr lang="ja-JP" altLang="en-US" sz="800" dirty="0" smtClean="0"/>
              <a:t>大枠を策定</a:t>
            </a:r>
            <a:r>
              <a:rPr lang="en-US" altLang="ja-JP" sz="800" dirty="0" smtClean="0"/>
              <a:t>&lt;51&gt;</a:t>
            </a:r>
            <a:r>
              <a:rPr lang="en-US" altLang="ja-JP" sz="800" dirty="0"/>
              <a:t>&lt;</a:t>
            </a:r>
            <a:r>
              <a:rPr lang="en-US" altLang="ja-JP" sz="800" dirty="0" smtClean="0"/>
              <a:t>54&gt;</a:t>
            </a:r>
          </a:p>
          <a:p>
            <a:pPr>
              <a:lnSpc>
                <a:spcPct val="150000"/>
              </a:lnSpc>
            </a:pPr>
            <a:r>
              <a:rPr lang="ja-JP" altLang="en-US" sz="800" dirty="0"/>
              <a:t>○</a:t>
            </a:r>
            <a:r>
              <a:rPr lang="ja-JP" altLang="en-US" sz="800" dirty="0" smtClean="0"/>
              <a:t>教員の新規採用について、原則国際公募を実施</a:t>
            </a:r>
            <a:r>
              <a:rPr lang="en-US" altLang="ja-JP" sz="800" dirty="0" smtClean="0"/>
              <a:t>&lt;51&gt;</a:t>
            </a:r>
            <a:endParaRPr lang="en-US" altLang="ja-JP" sz="800" dirty="0"/>
          </a:p>
        </p:txBody>
      </p:sp>
      <p:sp>
        <p:nvSpPr>
          <p:cNvPr id="21" name="テキスト ボックス 20"/>
          <p:cNvSpPr txBox="1"/>
          <p:nvPr/>
        </p:nvSpPr>
        <p:spPr>
          <a:xfrm>
            <a:off x="164826" y="7687110"/>
            <a:ext cx="2754280" cy="669414"/>
          </a:xfrm>
          <a:prstGeom prst="rect">
            <a:avLst/>
          </a:prstGeom>
          <a:noFill/>
        </p:spPr>
        <p:txBody>
          <a:bodyPr wrap="none" rtlCol="0">
            <a:spAutoFit/>
          </a:bodyPr>
          <a:lstStyle/>
          <a:p>
            <a:pPr>
              <a:lnSpc>
                <a:spcPct val="150000"/>
              </a:lnSpc>
            </a:pPr>
            <a:r>
              <a:rPr lang="ja-JP" altLang="en-US" sz="900" dirty="0" smtClean="0"/>
              <a:t> </a:t>
            </a:r>
            <a:r>
              <a:rPr lang="ja-JP" altLang="en-US" sz="900" dirty="0"/>
              <a:t>■</a:t>
            </a:r>
            <a:r>
              <a:rPr lang="ja-JP" altLang="en-US" sz="900" dirty="0" smtClean="0"/>
              <a:t>教職員の能力と専門性向上</a:t>
            </a:r>
            <a:endParaRPr lang="en-US" altLang="ja-JP" sz="900" dirty="0" smtClean="0"/>
          </a:p>
          <a:p>
            <a:pPr>
              <a:lnSpc>
                <a:spcPct val="150000"/>
              </a:lnSpc>
            </a:pPr>
            <a:r>
              <a:rPr lang="ja-JP" altLang="en-US" sz="800" dirty="0"/>
              <a:t>○</a:t>
            </a:r>
            <a:r>
              <a:rPr lang="ja-JP" altLang="en-US" sz="800" dirty="0" smtClean="0"/>
              <a:t>従来</a:t>
            </a:r>
            <a:r>
              <a:rPr lang="ja-JP" altLang="en-US" sz="800" dirty="0"/>
              <a:t>から</a:t>
            </a:r>
            <a:r>
              <a:rPr lang="ja-JP" altLang="en-US" sz="800" dirty="0" smtClean="0"/>
              <a:t>の職員研修に加え、英語研修を新たに実施</a:t>
            </a:r>
            <a:r>
              <a:rPr lang="en-US" altLang="ja-JP" sz="800" dirty="0" smtClean="0"/>
              <a:t>&lt;54&gt;</a:t>
            </a:r>
          </a:p>
          <a:p>
            <a:pPr>
              <a:lnSpc>
                <a:spcPct val="150000"/>
              </a:lnSpc>
            </a:pPr>
            <a:r>
              <a:rPr lang="ja-JP" altLang="en-US" sz="800" dirty="0"/>
              <a:t>◎</a:t>
            </a:r>
            <a:r>
              <a:rPr lang="ja-JP" altLang="en-US" sz="800" dirty="0" smtClean="0"/>
              <a:t>高等教育推進機構において、各種</a:t>
            </a:r>
            <a:r>
              <a:rPr lang="en-US" altLang="ja-JP" sz="800" dirty="0" smtClean="0"/>
              <a:t>FD</a:t>
            </a:r>
            <a:r>
              <a:rPr lang="ja-JP" altLang="en-US" sz="800" dirty="0" smtClean="0"/>
              <a:t>セミナーを実施</a:t>
            </a:r>
            <a:r>
              <a:rPr lang="en-US" altLang="ja-JP" sz="800" dirty="0" smtClean="0"/>
              <a:t>&lt;12&gt;</a:t>
            </a:r>
            <a:endParaRPr lang="en-US" altLang="ja-JP" sz="800" dirty="0"/>
          </a:p>
        </p:txBody>
      </p:sp>
      <p:sp>
        <p:nvSpPr>
          <p:cNvPr id="22" name="テキスト ボックス 21"/>
          <p:cNvSpPr txBox="1"/>
          <p:nvPr/>
        </p:nvSpPr>
        <p:spPr>
          <a:xfrm>
            <a:off x="9210139" y="6578678"/>
            <a:ext cx="3331466" cy="1038746"/>
          </a:xfrm>
          <a:prstGeom prst="rect">
            <a:avLst/>
          </a:prstGeom>
          <a:noFill/>
        </p:spPr>
        <p:txBody>
          <a:bodyPr wrap="square" rtlCol="0">
            <a:spAutoFit/>
          </a:bodyPr>
          <a:lstStyle/>
          <a:p>
            <a:pPr>
              <a:lnSpc>
                <a:spcPct val="150000"/>
              </a:lnSpc>
            </a:pPr>
            <a:r>
              <a:rPr lang="ja-JP" altLang="en-US" sz="900" dirty="0" smtClean="0"/>
              <a:t> ■財政基盤の強化</a:t>
            </a:r>
            <a:endParaRPr lang="en-US" altLang="ja-JP" sz="900" dirty="0" smtClean="0"/>
          </a:p>
          <a:p>
            <a:pPr>
              <a:lnSpc>
                <a:spcPct val="150000"/>
              </a:lnSpc>
            </a:pPr>
            <a:r>
              <a:rPr lang="ja-JP" altLang="en-US" sz="800" dirty="0"/>
              <a:t>○</a:t>
            </a:r>
            <a:r>
              <a:rPr lang="ja-JP" altLang="en-US" sz="800" dirty="0" smtClean="0"/>
              <a:t>外部資金の確保：</a:t>
            </a:r>
            <a:r>
              <a:rPr lang="en-US" altLang="ja-JP" sz="800" dirty="0" smtClean="0"/>
              <a:t>1,427</a:t>
            </a:r>
            <a:r>
              <a:rPr lang="ja-JP" altLang="en-US" sz="800" dirty="0" smtClean="0"/>
              <a:t>件、</a:t>
            </a:r>
            <a:r>
              <a:rPr lang="en-US" altLang="ja-JP" sz="800" dirty="0" smtClean="0"/>
              <a:t>2,855</a:t>
            </a:r>
            <a:r>
              <a:rPr lang="ja-JP" altLang="en-US" sz="800" dirty="0" smtClean="0"/>
              <a:t>百万円</a:t>
            </a:r>
            <a:r>
              <a:rPr lang="en-US" altLang="ja-JP" sz="800" dirty="0" smtClean="0"/>
              <a:t>&lt;22&gt;</a:t>
            </a:r>
          </a:p>
          <a:p>
            <a:pPr>
              <a:lnSpc>
                <a:spcPct val="150000"/>
              </a:lnSpc>
            </a:pPr>
            <a:r>
              <a:rPr lang="ja-JP" altLang="en-US" sz="800" dirty="0"/>
              <a:t>　</a:t>
            </a:r>
            <a:r>
              <a:rPr lang="ja-JP" altLang="en-US" sz="800" dirty="0" smtClean="0"/>
              <a:t>　研究資金：</a:t>
            </a:r>
            <a:r>
              <a:rPr lang="en-US" altLang="ja-JP" sz="800" dirty="0" smtClean="0"/>
              <a:t>1,409</a:t>
            </a:r>
            <a:r>
              <a:rPr lang="ja-JP" altLang="en-US" sz="800" dirty="0" smtClean="0"/>
              <a:t>件　</a:t>
            </a:r>
            <a:r>
              <a:rPr lang="en-US" altLang="ja-JP" sz="800" dirty="0" smtClean="0"/>
              <a:t>2,649</a:t>
            </a:r>
            <a:r>
              <a:rPr lang="ja-JP" altLang="en-US" sz="800" dirty="0" smtClean="0"/>
              <a:t>百万円、教育資金</a:t>
            </a:r>
            <a:r>
              <a:rPr lang="en-US" altLang="ja-JP" sz="800" dirty="0" smtClean="0"/>
              <a:t>18</a:t>
            </a:r>
            <a:r>
              <a:rPr lang="ja-JP" altLang="en-US" sz="800" dirty="0" smtClean="0"/>
              <a:t>件　</a:t>
            </a:r>
            <a:r>
              <a:rPr lang="en-US" altLang="ja-JP" sz="800" dirty="0"/>
              <a:t>206</a:t>
            </a:r>
            <a:r>
              <a:rPr lang="ja-JP" altLang="en-US" sz="800" dirty="0" smtClean="0"/>
              <a:t>百万円</a:t>
            </a:r>
            <a:endParaRPr lang="en-US" altLang="ja-JP" sz="800" dirty="0" smtClean="0"/>
          </a:p>
          <a:p>
            <a:pPr>
              <a:lnSpc>
                <a:spcPct val="150000"/>
              </a:lnSpc>
            </a:pPr>
            <a:r>
              <a:rPr lang="ja-JP" altLang="en-US" sz="800" dirty="0"/>
              <a:t>○</a:t>
            </a:r>
            <a:r>
              <a:rPr lang="ja-JP" altLang="en-US" sz="800" dirty="0" smtClean="0"/>
              <a:t>「世界に翔けつばさ基金」寄付金</a:t>
            </a:r>
            <a:r>
              <a:rPr lang="en-US" altLang="ja-JP" sz="800" dirty="0" smtClean="0"/>
              <a:t>6,500</a:t>
            </a:r>
            <a:r>
              <a:rPr lang="ja-JP" altLang="en-US" sz="800" dirty="0" smtClean="0"/>
              <a:t>万円</a:t>
            </a:r>
            <a:r>
              <a:rPr lang="en-US" altLang="ja-JP" sz="800" dirty="0" smtClean="0"/>
              <a:t>&lt;56&gt;</a:t>
            </a:r>
          </a:p>
          <a:p>
            <a:pPr>
              <a:lnSpc>
                <a:spcPct val="150000"/>
              </a:lnSpc>
            </a:pPr>
            <a:r>
              <a:rPr lang="ja-JP" altLang="en-US" sz="800" dirty="0"/>
              <a:t>○</a:t>
            </a:r>
            <a:r>
              <a:rPr lang="ja-JP" altLang="en-US" sz="800" dirty="0" smtClean="0"/>
              <a:t>高額研究機器</a:t>
            </a:r>
            <a:r>
              <a:rPr lang="ja-JP" altLang="en-US" sz="800" dirty="0"/>
              <a:t>の</a:t>
            </a:r>
            <a:r>
              <a:rPr lang="ja-JP" altLang="en-US" sz="800" dirty="0" smtClean="0"/>
              <a:t>学内</a:t>
            </a:r>
            <a:r>
              <a:rPr lang="ja-JP" altLang="en-US" sz="800" dirty="0"/>
              <a:t>共同利用料金制度</a:t>
            </a:r>
            <a:r>
              <a:rPr lang="ja-JP" altLang="en-US" sz="800" dirty="0" smtClean="0"/>
              <a:t>を拡充（</a:t>
            </a:r>
            <a:r>
              <a:rPr lang="en-US" altLang="ja-JP" sz="800" dirty="0" smtClean="0"/>
              <a:t>5</a:t>
            </a:r>
            <a:r>
              <a:rPr lang="ja-JP" altLang="en-US" sz="800" dirty="0" smtClean="0"/>
              <a:t>機器→</a:t>
            </a:r>
            <a:r>
              <a:rPr lang="en-US" altLang="ja-JP" sz="800" dirty="0" smtClean="0"/>
              <a:t>39</a:t>
            </a:r>
            <a:r>
              <a:rPr lang="ja-JP" altLang="en-US" sz="800" dirty="0" smtClean="0"/>
              <a:t>機器）</a:t>
            </a:r>
            <a:r>
              <a:rPr lang="en-US" altLang="ja-JP" sz="800" dirty="0" smtClean="0"/>
              <a:t>&lt;55&gt;</a:t>
            </a:r>
          </a:p>
        </p:txBody>
      </p:sp>
      <p:sp>
        <p:nvSpPr>
          <p:cNvPr id="23" name="テキスト ボックス 22"/>
          <p:cNvSpPr txBox="1"/>
          <p:nvPr/>
        </p:nvSpPr>
        <p:spPr>
          <a:xfrm>
            <a:off x="2965397" y="7691910"/>
            <a:ext cx="2752677" cy="854080"/>
          </a:xfrm>
          <a:prstGeom prst="rect">
            <a:avLst/>
          </a:prstGeom>
          <a:noFill/>
        </p:spPr>
        <p:txBody>
          <a:bodyPr wrap="none" rtlCol="0">
            <a:spAutoFit/>
          </a:bodyPr>
          <a:lstStyle/>
          <a:p>
            <a:pPr>
              <a:lnSpc>
                <a:spcPct val="150000"/>
              </a:lnSpc>
            </a:pPr>
            <a:r>
              <a:rPr lang="ja-JP" altLang="en-US" sz="900" dirty="0" smtClean="0"/>
              <a:t> ■リスクマネジメントの強化</a:t>
            </a:r>
            <a:endParaRPr lang="en-US" altLang="ja-JP" sz="900" dirty="0" smtClean="0"/>
          </a:p>
          <a:p>
            <a:pPr>
              <a:lnSpc>
                <a:spcPct val="150000"/>
              </a:lnSpc>
            </a:pPr>
            <a:r>
              <a:rPr lang="ja-JP" altLang="en-US" sz="800" dirty="0" smtClean="0"/>
              <a:t>○情報セキュリティ強化のため、「大阪府立大学情報格付け</a:t>
            </a:r>
            <a:endParaRPr lang="en-US" altLang="ja-JP" sz="800" dirty="0" smtClean="0"/>
          </a:p>
          <a:p>
            <a:pPr>
              <a:lnSpc>
                <a:spcPct val="150000"/>
              </a:lnSpc>
            </a:pPr>
            <a:r>
              <a:rPr lang="ja-JP" altLang="en-US" sz="800" dirty="0" smtClean="0"/>
              <a:t>取扱手順」を</a:t>
            </a:r>
            <a:r>
              <a:rPr lang="en-US" altLang="ja-JP" sz="800" dirty="0" smtClean="0"/>
              <a:t>4/1</a:t>
            </a:r>
            <a:r>
              <a:rPr lang="ja-JP" altLang="en-US" sz="800" dirty="0" smtClean="0"/>
              <a:t>に施行。情報セキュリティ監査を実施</a:t>
            </a:r>
            <a:r>
              <a:rPr lang="en-US" altLang="ja-JP" sz="800" dirty="0" smtClean="0"/>
              <a:t>&lt;69&gt;</a:t>
            </a:r>
          </a:p>
          <a:p>
            <a:pPr>
              <a:lnSpc>
                <a:spcPct val="150000"/>
              </a:lnSpc>
            </a:pPr>
            <a:r>
              <a:rPr lang="ja-JP" altLang="en-US" sz="800" dirty="0"/>
              <a:t>○</a:t>
            </a:r>
            <a:r>
              <a:rPr lang="ja-JP" altLang="en-US" sz="800" dirty="0" smtClean="0"/>
              <a:t>情報格付け取扱手順説明会等の研修を実施</a:t>
            </a:r>
            <a:r>
              <a:rPr lang="en-US" altLang="ja-JP" sz="800" dirty="0" smtClean="0"/>
              <a:t>&lt;69&gt;</a:t>
            </a:r>
          </a:p>
        </p:txBody>
      </p:sp>
      <p:sp>
        <p:nvSpPr>
          <p:cNvPr id="24" name="テキスト ボックス 23"/>
          <p:cNvSpPr txBox="1"/>
          <p:nvPr/>
        </p:nvSpPr>
        <p:spPr>
          <a:xfrm>
            <a:off x="6030187" y="7687110"/>
            <a:ext cx="3443177" cy="669414"/>
          </a:xfrm>
          <a:prstGeom prst="rect">
            <a:avLst/>
          </a:prstGeom>
          <a:noFill/>
        </p:spPr>
        <p:txBody>
          <a:bodyPr wrap="square" rtlCol="0">
            <a:spAutoFit/>
          </a:bodyPr>
          <a:lstStyle/>
          <a:p>
            <a:pPr>
              <a:lnSpc>
                <a:spcPct val="150000"/>
              </a:lnSpc>
            </a:pPr>
            <a:r>
              <a:rPr lang="ja-JP" altLang="en-US" sz="900" dirty="0" smtClean="0"/>
              <a:t>  ■戦略的広報によるブランド力の向上</a:t>
            </a:r>
            <a:endParaRPr lang="en-US" altLang="ja-JP" sz="900" dirty="0" smtClean="0"/>
          </a:p>
          <a:p>
            <a:pPr>
              <a:lnSpc>
                <a:spcPct val="150000"/>
              </a:lnSpc>
            </a:pPr>
            <a:r>
              <a:rPr lang="ja-JP" altLang="en-US" sz="800" dirty="0"/>
              <a:t>☆</a:t>
            </a:r>
            <a:r>
              <a:rPr lang="ja-JP" altLang="en-US" sz="800" u="sng" dirty="0" smtClean="0"/>
              <a:t>受験生・高校生に向けた“やりたいこと”探索サイト「</a:t>
            </a:r>
            <a:r>
              <a:rPr lang="en-US" altLang="ja-JP" sz="800" u="sng" dirty="0" smtClean="0"/>
              <a:t>Find Out!!</a:t>
            </a:r>
            <a:r>
              <a:rPr lang="ja-JP" altLang="en-US" sz="800" u="sng" dirty="0" smtClean="0"/>
              <a:t>」を開設</a:t>
            </a:r>
            <a:r>
              <a:rPr lang="en-US" altLang="ja-JP" sz="800" dirty="0" smtClean="0"/>
              <a:t>&lt;62&gt;</a:t>
            </a:r>
          </a:p>
          <a:p>
            <a:pPr>
              <a:lnSpc>
                <a:spcPct val="150000"/>
              </a:lnSpc>
            </a:pPr>
            <a:r>
              <a:rPr lang="ja-JP" altLang="en-US" sz="800" dirty="0"/>
              <a:t>◎</a:t>
            </a:r>
            <a:r>
              <a:rPr lang="en-US" altLang="ja-JP" sz="800" dirty="0" smtClean="0"/>
              <a:t>Web</a:t>
            </a:r>
            <a:r>
              <a:rPr lang="ja-JP" altLang="en-US" sz="800" dirty="0" smtClean="0"/>
              <a:t>サイト、ソーシャルメディア</a:t>
            </a:r>
            <a:r>
              <a:rPr lang="ja-JP" altLang="en-US" sz="800" dirty="0"/>
              <a:t>を</a:t>
            </a:r>
            <a:r>
              <a:rPr lang="ja-JP" altLang="en-US" sz="800" dirty="0" smtClean="0"/>
              <a:t>活用し情報発信</a:t>
            </a:r>
            <a:r>
              <a:rPr lang="en-US" altLang="ja-JP" sz="800" dirty="0" smtClean="0"/>
              <a:t>&lt;62&gt;</a:t>
            </a:r>
            <a:endParaRPr lang="en-US" altLang="ja-JP" sz="800" dirty="0"/>
          </a:p>
        </p:txBody>
      </p:sp>
      <p:sp>
        <p:nvSpPr>
          <p:cNvPr id="27" name="正方形/長方形 26"/>
          <p:cNvSpPr/>
          <p:nvPr/>
        </p:nvSpPr>
        <p:spPr>
          <a:xfrm>
            <a:off x="14343" y="6097093"/>
            <a:ext cx="1338616" cy="270263"/>
          </a:xfrm>
          <a:prstGeom prst="rect">
            <a:avLst/>
          </a:prstGeom>
          <a:ln w="1270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1100" dirty="0" smtClean="0"/>
              <a:t>取組を支える基盤</a:t>
            </a:r>
            <a:endParaRPr kumimoji="1" lang="ja-JP" altLang="en-US" sz="1100" dirty="0"/>
          </a:p>
        </p:txBody>
      </p:sp>
      <p:sp>
        <p:nvSpPr>
          <p:cNvPr id="5" name="テキスト ボックス 4"/>
          <p:cNvSpPr txBox="1"/>
          <p:nvPr/>
        </p:nvSpPr>
        <p:spPr>
          <a:xfrm>
            <a:off x="61514" y="272155"/>
            <a:ext cx="2706190" cy="276999"/>
          </a:xfrm>
          <a:prstGeom prst="rect">
            <a:avLst/>
          </a:prstGeom>
          <a:noFill/>
          <a:ln>
            <a:noFill/>
          </a:ln>
        </p:spPr>
        <p:txBody>
          <a:bodyPr wrap="none" rtlCol="0">
            <a:spAutoFit/>
          </a:bodyPr>
          <a:lstStyle/>
          <a:p>
            <a:r>
              <a:rPr kumimoji="1" lang="ja-JP" altLang="en-US" sz="1200" u="sng" dirty="0" smtClean="0"/>
              <a:t>第</a:t>
            </a:r>
            <a:r>
              <a:rPr lang="ja-JP" altLang="en-US" sz="1200" u="sng" dirty="0"/>
              <a:t>３</a:t>
            </a:r>
            <a:r>
              <a:rPr kumimoji="1" lang="ja-JP" altLang="en-US" sz="1200" u="sng" dirty="0" smtClean="0"/>
              <a:t>期中期計画における重点戦略目標</a:t>
            </a:r>
            <a:endParaRPr kumimoji="1" lang="ja-JP" altLang="en-US" sz="1200" u="sng" dirty="0"/>
          </a:p>
        </p:txBody>
      </p:sp>
      <p:sp>
        <p:nvSpPr>
          <p:cNvPr id="3" name="テキスト ボックス 2"/>
          <p:cNvSpPr txBox="1"/>
          <p:nvPr/>
        </p:nvSpPr>
        <p:spPr>
          <a:xfrm>
            <a:off x="9099257" y="45355"/>
            <a:ext cx="2643672" cy="861774"/>
          </a:xfrm>
          <a:prstGeom prst="rect">
            <a:avLst/>
          </a:prstGeom>
          <a:noFill/>
        </p:spPr>
        <p:txBody>
          <a:bodyPr wrap="none" rtlCol="0">
            <a:spAutoFit/>
          </a:bodyPr>
          <a:lstStyle/>
          <a:p>
            <a:pPr>
              <a:lnSpc>
                <a:spcPts val="1000"/>
              </a:lnSpc>
            </a:pPr>
            <a:r>
              <a:rPr lang="ja-JP" altLang="en-US" sz="900" dirty="0">
                <a:latin typeface="+mn-ea"/>
              </a:rPr>
              <a:t>◎計画以上、○計画どおり、△十分にできていない</a:t>
            </a:r>
            <a:endParaRPr lang="en-US" altLang="ja-JP" sz="900" dirty="0">
              <a:latin typeface="+mn-ea"/>
            </a:endParaRPr>
          </a:p>
          <a:p>
            <a:pPr>
              <a:lnSpc>
                <a:spcPts val="1000"/>
              </a:lnSpc>
            </a:pPr>
            <a:r>
              <a:rPr lang="ja-JP" altLang="en-US" sz="900" dirty="0">
                <a:latin typeface="+mn-ea"/>
              </a:rPr>
              <a:t>☆</a:t>
            </a:r>
            <a:r>
              <a:rPr lang="ja-JP" altLang="en-US" sz="900" u="sng" dirty="0">
                <a:latin typeface="+mn-ea"/>
              </a:rPr>
              <a:t>新規</a:t>
            </a:r>
            <a:r>
              <a:rPr lang="ja-JP" altLang="en-US" sz="900" u="sng" dirty="0" smtClean="0">
                <a:latin typeface="+mn-ea"/>
              </a:rPr>
              <a:t>項目</a:t>
            </a:r>
            <a:endParaRPr lang="en-US" altLang="ja-JP" sz="900" u="sng" dirty="0">
              <a:latin typeface="+mn-ea"/>
            </a:endParaRPr>
          </a:p>
          <a:p>
            <a:pPr>
              <a:lnSpc>
                <a:spcPts val="1000"/>
              </a:lnSpc>
            </a:pPr>
            <a:r>
              <a:rPr lang="ja-JP" altLang="en-US" sz="900" dirty="0"/>
              <a:t>＜＞</a:t>
            </a:r>
            <a:r>
              <a:rPr lang="ja-JP" altLang="en-US" sz="900" dirty="0" smtClean="0"/>
              <a:t>の</a:t>
            </a:r>
            <a:r>
              <a:rPr lang="ja-JP" altLang="en-US" sz="900" dirty="0"/>
              <a:t>数字は中期及び年度計画番号</a:t>
            </a:r>
          </a:p>
          <a:p>
            <a:endParaRPr kumimoji="1" lang="ja-JP" altLang="en-US" dirty="0"/>
          </a:p>
        </p:txBody>
      </p:sp>
      <p:sp>
        <p:nvSpPr>
          <p:cNvPr id="31" name="テキスト ボックス 30"/>
          <p:cNvSpPr txBox="1"/>
          <p:nvPr/>
        </p:nvSpPr>
        <p:spPr>
          <a:xfrm>
            <a:off x="11657385" y="138626"/>
            <a:ext cx="1027210" cy="307777"/>
          </a:xfrm>
          <a:prstGeom prst="rect">
            <a:avLst/>
          </a:prstGeom>
          <a:ln w="12700">
            <a:noFill/>
          </a:ln>
        </p:spPr>
        <p:style>
          <a:lnRef idx="2">
            <a:schemeClr val="dk1"/>
          </a:lnRef>
          <a:fillRef idx="1">
            <a:schemeClr val="lt1"/>
          </a:fillRef>
          <a:effectRef idx="0">
            <a:schemeClr val="dk1"/>
          </a:effectRef>
          <a:fontRef idx="minor">
            <a:schemeClr val="dk1"/>
          </a:fontRef>
        </p:style>
        <p:txBody>
          <a:bodyPr wrap="square" rtlCol="0">
            <a:spAutoFit/>
          </a:bodyPr>
          <a:lstStyle/>
          <a:p>
            <a:pPr algn="ctr"/>
            <a:r>
              <a:rPr kumimoji="1" lang="ja-JP" altLang="en-US" sz="1400" dirty="0" smtClean="0"/>
              <a:t>資料</a:t>
            </a:r>
            <a:r>
              <a:rPr kumimoji="1" lang="en-US" altLang="ja-JP" sz="1400" smtClean="0"/>
              <a:t>5</a:t>
            </a:r>
            <a:endParaRPr kumimoji="1" lang="ja-JP" altLang="en-US" sz="1400" dirty="0"/>
          </a:p>
        </p:txBody>
      </p:sp>
      <p:graphicFrame>
        <p:nvGraphicFramePr>
          <p:cNvPr id="56" name="グラフ 55"/>
          <p:cNvGraphicFramePr>
            <a:graphicFrameLocks/>
          </p:cNvGraphicFramePr>
          <p:nvPr>
            <p:extLst>
              <p:ext uri="{D42A27DB-BD31-4B8C-83A1-F6EECF244321}">
                <p14:modId xmlns:p14="http://schemas.microsoft.com/office/powerpoint/2010/main" val="2974870695"/>
              </p:ext>
            </p:extLst>
          </p:nvPr>
        </p:nvGraphicFramePr>
        <p:xfrm>
          <a:off x="10447800" y="5275936"/>
          <a:ext cx="2263502" cy="135022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26" name="グラフ 25"/>
          <p:cNvGraphicFramePr>
            <a:graphicFrameLocks/>
          </p:cNvGraphicFramePr>
          <p:nvPr>
            <p:extLst>
              <p:ext uri="{D42A27DB-BD31-4B8C-83A1-F6EECF244321}">
                <p14:modId xmlns:p14="http://schemas.microsoft.com/office/powerpoint/2010/main" val="2074391616"/>
              </p:ext>
            </p:extLst>
          </p:nvPr>
        </p:nvGraphicFramePr>
        <p:xfrm>
          <a:off x="10287750" y="7876161"/>
          <a:ext cx="2360302" cy="1469245"/>
        </p:xfrm>
        <a:graphic>
          <a:graphicData uri="http://schemas.openxmlformats.org/drawingml/2006/chart">
            <c:chart xmlns:c="http://schemas.openxmlformats.org/drawingml/2006/chart" xmlns:r="http://schemas.openxmlformats.org/officeDocument/2006/relationships" r:id="rId4"/>
          </a:graphicData>
        </a:graphic>
      </p:graphicFrame>
      <p:sp>
        <p:nvSpPr>
          <p:cNvPr id="9" name="正方形/長方形 8"/>
          <p:cNvSpPr/>
          <p:nvPr/>
        </p:nvSpPr>
        <p:spPr>
          <a:xfrm>
            <a:off x="14343" y="8617024"/>
            <a:ext cx="10130873" cy="984176"/>
          </a:xfrm>
          <a:prstGeom prst="rect">
            <a:avLst/>
          </a:prstGeom>
          <a:noFill/>
          <a:ln w="19050">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100" dirty="0"/>
          </a:p>
        </p:txBody>
      </p:sp>
      <p:sp>
        <p:nvSpPr>
          <p:cNvPr id="10" name="テキスト ボックス 9"/>
          <p:cNvSpPr txBox="1"/>
          <p:nvPr/>
        </p:nvSpPr>
        <p:spPr>
          <a:xfrm>
            <a:off x="13530" y="8617024"/>
            <a:ext cx="981359" cy="253916"/>
          </a:xfrm>
          <a:prstGeom prst="rect">
            <a:avLst/>
          </a:prstGeom>
          <a:noFill/>
        </p:spPr>
        <p:txBody>
          <a:bodyPr wrap="none" rtlCol="0">
            <a:spAutoFit/>
          </a:bodyPr>
          <a:lstStyle/>
          <a:p>
            <a:r>
              <a:rPr kumimoji="1" lang="ja-JP" altLang="en-US" sz="1050" dirty="0" smtClean="0"/>
              <a:t>その他の取組</a:t>
            </a:r>
            <a:endParaRPr kumimoji="1" lang="ja-JP" altLang="en-US" sz="1050" dirty="0"/>
          </a:p>
        </p:txBody>
      </p:sp>
      <p:sp>
        <p:nvSpPr>
          <p:cNvPr id="11" name="テキスト ボックス 10"/>
          <p:cNvSpPr txBox="1"/>
          <p:nvPr/>
        </p:nvSpPr>
        <p:spPr>
          <a:xfrm>
            <a:off x="0" y="8975704"/>
            <a:ext cx="4443845" cy="584775"/>
          </a:xfrm>
          <a:prstGeom prst="rect">
            <a:avLst/>
          </a:prstGeom>
          <a:noFill/>
        </p:spPr>
        <p:txBody>
          <a:bodyPr wrap="none" rtlCol="0">
            <a:spAutoFit/>
          </a:bodyPr>
          <a:lstStyle/>
          <a:p>
            <a:r>
              <a:rPr lang="ja-JP" altLang="en-US" sz="800" dirty="0" smtClean="0"/>
              <a:t>○</a:t>
            </a:r>
            <a:r>
              <a:rPr lang="ja-JP" altLang="en-US" sz="800" dirty="0"/>
              <a:t>専門職種に係る国家試験について、教育内容・方法を充実し、高い合格率を達成</a:t>
            </a:r>
            <a:r>
              <a:rPr lang="en-US" altLang="ja-JP" sz="800" dirty="0"/>
              <a:t>&lt;4</a:t>
            </a:r>
            <a:r>
              <a:rPr lang="en-US" altLang="ja-JP" sz="800" dirty="0" smtClean="0"/>
              <a:t>&gt;</a:t>
            </a:r>
            <a:endParaRPr lang="en-US" altLang="ja-JP" sz="800" dirty="0"/>
          </a:p>
          <a:p>
            <a:r>
              <a:rPr lang="ja-JP" altLang="en-US" sz="800" dirty="0" smtClean="0"/>
              <a:t>○</a:t>
            </a:r>
            <a:r>
              <a:rPr lang="en-US" altLang="ja-JP" sz="800" dirty="0"/>
              <a:t>I-site</a:t>
            </a:r>
            <a:r>
              <a:rPr lang="ja-JP" altLang="en-US" sz="800" dirty="0"/>
              <a:t>なんばを活用し、社会人向け講座を充実</a:t>
            </a:r>
            <a:r>
              <a:rPr lang="en-US" altLang="ja-JP" sz="800" dirty="0"/>
              <a:t>&lt;26&gt;</a:t>
            </a:r>
          </a:p>
          <a:p>
            <a:r>
              <a:rPr lang="ja-JP" altLang="en-US" sz="800" dirty="0"/>
              <a:t>　・利用実績：</a:t>
            </a:r>
            <a:r>
              <a:rPr lang="en-US" altLang="ja-JP" sz="800" dirty="0" smtClean="0"/>
              <a:t>1,049</a:t>
            </a:r>
            <a:r>
              <a:rPr lang="ja-JP" altLang="en-US" sz="800" dirty="0"/>
              <a:t>件（うち公開講座・シンポジウム数</a:t>
            </a:r>
            <a:r>
              <a:rPr lang="en-US" altLang="ja-JP" sz="800" dirty="0"/>
              <a:t>200</a:t>
            </a:r>
            <a:r>
              <a:rPr lang="ja-JP" altLang="en-US" sz="800" dirty="0"/>
              <a:t>件、学会・研究会</a:t>
            </a:r>
            <a:r>
              <a:rPr lang="en-US" altLang="ja-JP" sz="800" dirty="0"/>
              <a:t>319</a:t>
            </a:r>
            <a:r>
              <a:rPr lang="ja-JP" altLang="en-US" sz="800" dirty="0"/>
              <a:t>件）　</a:t>
            </a:r>
            <a:endParaRPr lang="en-US" altLang="ja-JP" sz="800" dirty="0"/>
          </a:p>
          <a:p>
            <a:r>
              <a:rPr lang="ja-JP" altLang="en-US" sz="800" dirty="0"/>
              <a:t>　・「まちライブラリー＠大阪府立大学」において、アカデミックカフェを</a:t>
            </a:r>
            <a:r>
              <a:rPr lang="en-US" altLang="ja-JP" sz="800" dirty="0"/>
              <a:t>12</a:t>
            </a:r>
            <a:r>
              <a:rPr lang="ja-JP" altLang="en-US" sz="800" dirty="0"/>
              <a:t>回開催し、延べ</a:t>
            </a:r>
            <a:r>
              <a:rPr lang="en-US" altLang="ja-JP" sz="800" dirty="0"/>
              <a:t>244</a:t>
            </a:r>
            <a:r>
              <a:rPr lang="ja-JP" altLang="en-US" sz="800" dirty="0"/>
              <a:t>名が参加</a:t>
            </a:r>
            <a:endParaRPr lang="en-US" altLang="ja-JP" sz="800" dirty="0" smtClean="0"/>
          </a:p>
        </p:txBody>
      </p:sp>
      <p:sp>
        <p:nvSpPr>
          <p:cNvPr id="12" name="テキスト ボックス 11"/>
          <p:cNvSpPr txBox="1"/>
          <p:nvPr/>
        </p:nvSpPr>
        <p:spPr>
          <a:xfrm>
            <a:off x="14467" y="8778749"/>
            <a:ext cx="569387" cy="246221"/>
          </a:xfrm>
          <a:prstGeom prst="rect">
            <a:avLst/>
          </a:prstGeom>
          <a:noFill/>
        </p:spPr>
        <p:txBody>
          <a:bodyPr wrap="none" rtlCol="0">
            <a:spAutoFit/>
          </a:bodyPr>
          <a:lstStyle/>
          <a:p>
            <a:r>
              <a:rPr kumimoji="1" lang="en-US" altLang="ja-JP" sz="1000" dirty="0" smtClean="0"/>
              <a:t>〔</a:t>
            </a:r>
            <a:r>
              <a:rPr kumimoji="1" lang="ja-JP" altLang="en-US" sz="1000" dirty="0" smtClean="0"/>
              <a:t>大学</a:t>
            </a:r>
            <a:r>
              <a:rPr kumimoji="1" lang="en-US" altLang="ja-JP" sz="1000" dirty="0" smtClean="0"/>
              <a:t>〕</a:t>
            </a:r>
            <a:endParaRPr kumimoji="1" lang="ja-JP" altLang="en-US" sz="1000" dirty="0"/>
          </a:p>
        </p:txBody>
      </p:sp>
      <p:sp>
        <p:nvSpPr>
          <p:cNvPr id="29" name="テキスト ボックス 28"/>
          <p:cNvSpPr txBox="1"/>
          <p:nvPr/>
        </p:nvSpPr>
        <p:spPr>
          <a:xfrm>
            <a:off x="5148687" y="8963054"/>
            <a:ext cx="4552849" cy="797654"/>
          </a:xfrm>
          <a:prstGeom prst="rect">
            <a:avLst/>
          </a:prstGeom>
          <a:noFill/>
        </p:spPr>
        <p:txBody>
          <a:bodyPr wrap="none" rtlCol="0">
            <a:spAutoFit/>
          </a:bodyPr>
          <a:lstStyle/>
          <a:p>
            <a:pPr>
              <a:lnSpc>
                <a:spcPts val="1100"/>
              </a:lnSpc>
            </a:pPr>
            <a:r>
              <a:rPr lang="ja-JP" altLang="en-US" sz="800" dirty="0" smtClean="0"/>
              <a:t>○</a:t>
            </a:r>
            <a:r>
              <a:rPr lang="ja-JP" altLang="en-US" sz="800" dirty="0"/>
              <a:t>学校説明会を</a:t>
            </a:r>
            <a:r>
              <a:rPr lang="en-US" altLang="ja-JP" sz="800" dirty="0"/>
              <a:t>4</a:t>
            </a:r>
            <a:r>
              <a:rPr lang="ja-JP" altLang="en-US" sz="800" dirty="0"/>
              <a:t>回開催（中学生</a:t>
            </a:r>
            <a:r>
              <a:rPr lang="en-US" altLang="ja-JP" sz="800" dirty="0" smtClean="0"/>
              <a:t>418</a:t>
            </a:r>
            <a:r>
              <a:rPr lang="ja-JP" altLang="en-US" sz="800" dirty="0" smtClean="0"/>
              <a:t>名</a:t>
            </a:r>
            <a:r>
              <a:rPr lang="ja-JP" altLang="en-US" sz="800" dirty="0"/>
              <a:t>、保護者</a:t>
            </a:r>
            <a:r>
              <a:rPr lang="en-US" altLang="ja-JP" sz="800" dirty="0"/>
              <a:t>494</a:t>
            </a:r>
            <a:r>
              <a:rPr lang="ja-JP" altLang="en-US" sz="800" dirty="0"/>
              <a:t>名参加。</a:t>
            </a:r>
            <a:r>
              <a:rPr lang="ja-JP" altLang="en-US" sz="800" dirty="0" smtClean="0"/>
              <a:t>目標　中学生</a:t>
            </a:r>
            <a:r>
              <a:rPr lang="en-US" altLang="ja-JP" sz="800" dirty="0"/>
              <a:t>200</a:t>
            </a:r>
            <a:r>
              <a:rPr lang="ja-JP" altLang="en-US" sz="800" dirty="0"/>
              <a:t>人保護者</a:t>
            </a:r>
            <a:r>
              <a:rPr lang="en-US" altLang="ja-JP" sz="800" dirty="0"/>
              <a:t>300</a:t>
            </a:r>
            <a:r>
              <a:rPr lang="ja-JP" altLang="en-US" sz="800" dirty="0"/>
              <a:t>人</a:t>
            </a:r>
            <a:r>
              <a:rPr lang="ja-JP" altLang="en-US" sz="800" dirty="0" smtClean="0"/>
              <a:t>）</a:t>
            </a:r>
            <a:r>
              <a:rPr lang="ja-JP" altLang="en-US" sz="800" dirty="0"/>
              <a:t>、</a:t>
            </a:r>
            <a:endParaRPr lang="en-US" altLang="ja-JP" sz="800" dirty="0"/>
          </a:p>
          <a:p>
            <a:pPr>
              <a:lnSpc>
                <a:spcPts val="1100"/>
              </a:lnSpc>
            </a:pPr>
            <a:r>
              <a:rPr lang="ja-JP" altLang="en-US" sz="800" dirty="0" smtClean="0"/>
              <a:t>　 体験</a:t>
            </a:r>
            <a:r>
              <a:rPr lang="ja-JP" altLang="en-US" sz="800" dirty="0"/>
              <a:t>入学を開催</a:t>
            </a:r>
            <a:r>
              <a:rPr lang="ja-JP" altLang="en-US" sz="800" dirty="0" smtClean="0"/>
              <a:t>（中学生</a:t>
            </a:r>
            <a:r>
              <a:rPr lang="en-US" altLang="ja-JP" sz="800" dirty="0"/>
              <a:t>274</a:t>
            </a:r>
            <a:r>
              <a:rPr lang="ja-JP" altLang="en-US" sz="800" dirty="0" smtClean="0"/>
              <a:t>名参加。目標　</a:t>
            </a:r>
            <a:r>
              <a:rPr lang="en-US" altLang="ja-JP" sz="800" dirty="0" smtClean="0"/>
              <a:t>200</a:t>
            </a:r>
            <a:r>
              <a:rPr lang="ja-JP" altLang="en-US" sz="800" dirty="0" smtClean="0"/>
              <a:t>名）</a:t>
            </a:r>
            <a:r>
              <a:rPr lang="ja-JP" altLang="en-US" sz="800" dirty="0"/>
              <a:t>するなどの広報活動を実施</a:t>
            </a:r>
            <a:r>
              <a:rPr lang="en-US" altLang="ja-JP" sz="800" dirty="0"/>
              <a:t>&lt;31</a:t>
            </a:r>
            <a:r>
              <a:rPr lang="en-US" altLang="ja-JP" sz="800" dirty="0" smtClean="0"/>
              <a:t>&gt;</a:t>
            </a:r>
          </a:p>
          <a:p>
            <a:pPr>
              <a:lnSpc>
                <a:spcPts val="1100"/>
              </a:lnSpc>
            </a:pPr>
            <a:r>
              <a:rPr lang="ja-JP" altLang="en-US" sz="800" dirty="0" smtClean="0"/>
              <a:t>○専攻科において、大学教員の特別講義や研究室見学、修士論文発表会への参加を実施するなど</a:t>
            </a:r>
            <a:endParaRPr lang="en-US" altLang="ja-JP" sz="800" dirty="0" smtClean="0"/>
          </a:p>
          <a:p>
            <a:pPr>
              <a:lnSpc>
                <a:spcPts val="1100"/>
              </a:lnSpc>
            </a:pPr>
            <a:r>
              <a:rPr lang="ja-JP" altLang="en-US" sz="800" dirty="0"/>
              <a:t>　</a:t>
            </a:r>
            <a:r>
              <a:rPr lang="ja-JP" altLang="en-US" sz="800" dirty="0" smtClean="0"/>
              <a:t>大学との連携機会を拡大</a:t>
            </a:r>
            <a:r>
              <a:rPr lang="en-US" altLang="ja-JP" sz="800" dirty="0" smtClean="0"/>
              <a:t>&lt;35&gt;</a:t>
            </a:r>
          </a:p>
          <a:p>
            <a:pPr>
              <a:lnSpc>
                <a:spcPts val="1100"/>
              </a:lnSpc>
            </a:pPr>
            <a:endParaRPr lang="en-US" altLang="ja-JP" sz="800" dirty="0"/>
          </a:p>
        </p:txBody>
      </p:sp>
      <p:sp>
        <p:nvSpPr>
          <p:cNvPr id="32" name="テキスト ボックス 31"/>
          <p:cNvSpPr txBox="1"/>
          <p:nvPr/>
        </p:nvSpPr>
        <p:spPr>
          <a:xfrm>
            <a:off x="5148687" y="8778748"/>
            <a:ext cx="569387" cy="246221"/>
          </a:xfrm>
          <a:prstGeom prst="rect">
            <a:avLst/>
          </a:prstGeom>
          <a:noFill/>
        </p:spPr>
        <p:txBody>
          <a:bodyPr wrap="none" rtlCol="0">
            <a:spAutoFit/>
          </a:bodyPr>
          <a:lstStyle/>
          <a:p>
            <a:r>
              <a:rPr lang="en-US" altLang="ja-JP" sz="1000" dirty="0"/>
              <a:t>〔</a:t>
            </a:r>
            <a:r>
              <a:rPr kumimoji="1" lang="ja-JP" altLang="en-US" sz="1000" dirty="0" smtClean="0"/>
              <a:t>高専</a:t>
            </a:r>
            <a:r>
              <a:rPr lang="en-US" altLang="ja-JP" sz="1000" dirty="0"/>
              <a:t>〕</a:t>
            </a:r>
            <a:endParaRPr kumimoji="1" lang="ja-JP" altLang="en-US" sz="1000" dirty="0"/>
          </a:p>
        </p:txBody>
      </p:sp>
    </p:spTree>
    <p:extLst>
      <p:ext uri="{BB962C8B-B14F-4D97-AF65-F5344CB8AC3E}">
        <p14:creationId xmlns:p14="http://schemas.microsoft.com/office/powerpoint/2010/main" val="188346878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4392</TotalTime>
  <Words>638</Words>
  <Application>Microsoft Office PowerPoint</Application>
  <PresentationFormat>A3 297x420 mm</PresentationFormat>
  <Paragraphs>167</Paragraphs>
  <Slides>1</Slides>
  <Notes>1</Notes>
  <HiddenSlides>0</HiddenSlides>
  <MMClips>0</MMClips>
  <ScaleCrop>false</ScaleCrop>
  <HeadingPairs>
    <vt:vector size="4" baseType="variant">
      <vt:variant>
        <vt:lpstr>テーマ</vt:lpstr>
      </vt:variant>
      <vt:variant>
        <vt:i4>1</vt:i4>
      </vt:variant>
      <vt:variant>
        <vt:lpstr>スライド タイトル</vt:lpstr>
      </vt:variant>
      <vt:variant>
        <vt:i4>1</vt:i4>
      </vt:variant>
    </vt:vector>
  </HeadingPairs>
  <TitlesOfParts>
    <vt:vector size="2" baseType="lpstr">
      <vt:lpstr>Office ​​テーマ</vt:lpstr>
      <vt:lpstr>PowerPoint プレゼンテーション</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信田 裕昭</dc:creator>
  <cp:lastModifiedBy> </cp:lastModifiedBy>
  <cp:revision>409</cp:revision>
  <cp:lastPrinted>2018-05-30T07:26:29Z</cp:lastPrinted>
  <dcterms:created xsi:type="dcterms:W3CDTF">2017-10-12T06:36:00Z</dcterms:created>
  <dcterms:modified xsi:type="dcterms:W3CDTF">2018-06-26T01:53:52Z</dcterms:modified>
</cp:coreProperties>
</file>