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4401800" cy="10080625"/>
  <p:notesSz cx="6807200" cy="9939338"/>
  <p:defaultTextStyle>
    <a:defPPr>
      <a:defRPr lang="ja-JP"/>
    </a:defPPr>
    <a:lvl1pPr marL="0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699470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398941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098411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797881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497351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196822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896292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595762" algn="l" defTabSz="1398941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588" autoAdjust="0"/>
    <p:restoredTop sz="99640" autoAdjust="0"/>
  </p:normalViewPr>
  <p:slideViewPr>
    <p:cSldViewPr>
      <p:cViewPr>
        <p:scale>
          <a:sx n="66" d="100"/>
          <a:sy n="66" d="100"/>
        </p:scale>
        <p:origin x="-1056" y="384"/>
      </p:cViewPr>
      <p:guideLst>
        <p:guide orient="horz" pos="3175"/>
        <p:guide pos="59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86" tIns="47843" rIns="95686" bIns="478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86" tIns="47843" rIns="95686" bIns="47843" rtlCol="0"/>
          <a:lstStyle>
            <a:lvl1pPr algn="r">
              <a:defRPr sz="1200"/>
            </a:lvl1pPr>
          </a:lstStyle>
          <a:p>
            <a:fld id="{B4CB4DC0-7D37-4101-B267-F63F66599C7B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6125"/>
            <a:ext cx="53213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6" tIns="47843" rIns="95686" bIns="478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86" tIns="47843" rIns="95686" bIns="4784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86" tIns="47843" rIns="95686" bIns="478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86" tIns="47843" rIns="95686" bIns="47843" rtlCol="0" anchor="b"/>
          <a:lstStyle>
            <a:lvl1pPr algn="r">
              <a:defRPr sz="1200"/>
            </a:lvl1pPr>
          </a:lstStyle>
          <a:p>
            <a:fld id="{923E06A6-1E46-4D3C-8E0F-6E7709F7C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58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699470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398941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098411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797881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497351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196822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896292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595762" algn="l" defTabSz="139894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E06A6-1E46-4D3C-8E0F-6E7709F7CA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1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E06A6-1E46-4D3C-8E0F-6E7709F7CAD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95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131528"/>
            <a:ext cx="12241530" cy="2160801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5712354"/>
            <a:ext cx="1008126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9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8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98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97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97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96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96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95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5" y="403693"/>
            <a:ext cx="3240405" cy="86012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20090" y="403693"/>
            <a:ext cx="9481185" cy="86012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477736"/>
            <a:ext cx="12241530" cy="2002124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37643" y="4272600"/>
            <a:ext cx="12241530" cy="2205136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69947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39894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9841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9788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973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9682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9629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9576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20090" y="2352146"/>
            <a:ext cx="6360795" cy="665274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320915" y="2352146"/>
            <a:ext cx="6360795" cy="665274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256474"/>
            <a:ext cx="6363296" cy="940391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9470" indent="0">
              <a:buNone/>
              <a:defRPr sz="3100" b="1"/>
            </a:lvl2pPr>
            <a:lvl3pPr marL="1398941" indent="0">
              <a:buNone/>
              <a:defRPr sz="2800" b="1"/>
            </a:lvl3pPr>
            <a:lvl4pPr marL="2098411" indent="0">
              <a:buNone/>
              <a:defRPr sz="2400" b="1"/>
            </a:lvl4pPr>
            <a:lvl5pPr marL="2797881" indent="0">
              <a:buNone/>
              <a:defRPr sz="2400" b="1"/>
            </a:lvl5pPr>
            <a:lvl6pPr marL="3497351" indent="0">
              <a:buNone/>
              <a:defRPr sz="2400" b="1"/>
            </a:lvl6pPr>
            <a:lvl7pPr marL="4196822" indent="0">
              <a:buNone/>
              <a:defRPr sz="2400" b="1"/>
            </a:lvl7pPr>
            <a:lvl8pPr marL="4896292" indent="0">
              <a:buNone/>
              <a:defRPr sz="2400" b="1"/>
            </a:lvl8pPr>
            <a:lvl9pPr marL="5595762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20090" y="3196865"/>
            <a:ext cx="6363296" cy="5808028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915" y="2256474"/>
            <a:ext cx="6365796" cy="940391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9470" indent="0">
              <a:buNone/>
              <a:defRPr sz="3100" b="1"/>
            </a:lvl2pPr>
            <a:lvl3pPr marL="1398941" indent="0">
              <a:buNone/>
              <a:defRPr sz="2800" b="1"/>
            </a:lvl3pPr>
            <a:lvl4pPr marL="2098411" indent="0">
              <a:buNone/>
              <a:defRPr sz="2400" b="1"/>
            </a:lvl4pPr>
            <a:lvl5pPr marL="2797881" indent="0">
              <a:buNone/>
              <a:defRPr sz="2400" b="1"/>
            </a:lvl5pPr>
            <a:lvl6pPr marL="3497351" indent="0">
              <a:buNone/>
              <a:defRPr sz="2400" b="1"/>
            </a:lvl6pPr>
            <a:lvl7pPr marL="4196822" indent="0">
              <a:buNone/>
              <a:defRPr sz="2400" b="1"/>
            </a:lvl7pPr>
            <a:lvl8pPr marL="4896292" indent="0">
              <a:buNone/>
              <a:defRPr sz="2400" b="1"/>
            </a:lvl8pPr>
            <a:lvl9pPr marL="5595762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315915" y="3196865"/>
            <a:ext cx="6365796" cy="5808028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1" y="401358"/>
            <a:ext cx="4738093" cy="1708106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630704" y="401359"/>
            <a:ext cx="8051006" cy="8603534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20091" y="2109465"/>
            <a:ext cx="4738093" cy="6895428"/>
          </a:xfrm>
        </p:spPr>
        <p:txBody>
          <a:bodyPr/>
          <a:lstStyle>
            <a:lvl1pPr marL="0" indent="0">
              <a:buNone/>
              <a:defRPr sz="2100"/>
            </a:lvl1pPr>
            <a:lvl2pPr marL="699470" indent="0">
              <a:buNone/>
              <a:defRPr sz="1800"/>
            </a:lvl2pPr>
            <a:lvl3pPr marL="1398941" indent="0">
              <a:buNone/>
              <a:defRPr sz="1500"/>
            </a:lvl3pPr>
            <a:lvl4pPr marL="2098411" indent="0">
              <a:buNone/>
              <a:defRPr sz="1400"/>
            </a:lvl4pPr>
            <a:lvl5pPr marL="2797881" indent="0">
              <a:buNone/>
              <a:defRPr sz="1400"/>
            </a:lvl5pPr>
            <a:lvl6pPr marL="3497351" indent="0">
              <a:buNone/>
              <a:defRPr sz="1400"/>
            </a:lvl6pPr>
            <a:lvl7pPr marL="4196822" indent="0">
              <a:buNone/>
              <a:defRPr sz="1400"/>
            </a:lvl7pPr>
            <a:lvl8pPr marL="4896292" indent="0">
              <a:buNone/>
              <a:defRPr sz="1400"/>
            </a:lvl8pPr>
            <a:lvl9pPr marL="559576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056438"/>
            <a:ext cx="8641080" cy="83305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822854" y="900723"/>
            <a:ext cx="8641080" cy="6048375"/>
          </a:xfrm>
        </p:spPr>
        <p:txBody>
          <a:bodyPr/>
          <a:lstStyle>
            <a:lvl1pPr marL="0" indent="0">
              <a:buNone/>
              <a:defRPr sz="4900"/>
            </a:lvl1pPr>
            <a:lvl2pPr marL="699470" indent="0">
              <a:buNone/>
              <a:defRPr sz="4300"/>
            </a:lvl2pPr>
            <a:lvl3pPr marL="1398941" indent="0">
              <a:buNone/>
              <a:defRPr sz="3700"/>
            </a:lvl3pPr>
            <a:lvl4pPr marL="2098411" indent="0">
              <a:buNone/>
              <a:defRPr sz="3100"/>
            </a:lvl4pPr>
            <a:lvl5pPr marL="2797881" indent="0">
              <a:buNone/>
              <a:defRPr sz="3100"/>
            </a:lvl5pPr>
            <a:lvl6pPr marL="3497351" indent="0">
              <a:buNone/>
              <a:defRPr sz="3100"/>
            </a:lvl6pPr>
            <a:lvl7pPr marL="4196822" indent="0">
              <a:buNone/>
              <a:defRPr sz="3100"/>
            </a:lvl7pPr>
            <a:lvl8pPr marL="4896292" indent="0">
              <a:buNone/>
              <a:defRPr sz="3100"/>
            </a:lvl8pPr>
            <a:lvl9pPr marL="5595762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22854" y="7889490"/>
            <a:ext cx="8641080" cy="1183073"/>
          </a:xfrm>
        </p:spPr>
        <p:txBody>
          <a:bodyPr/>
          <a:lstStyle>
            <a:lvl1pPr marL="0" indent="0">
              <a:buNone/>
              <a:defRPr sz="2100"/>
            </a:lvl1pPr>
            <a:lvl2pPr marL="699470" indent="0">
              <a:buNone/>
              <a:defRPr sz="1800"/>
            </a:lvl2pPr>
            <a:lvl3pPr marL="1398941" indent="0">
              <a:buNone/>
              <a:defRPr sz="1500"/>
            </a:lvl3pPr>
            <a:lvl4pPr marL="2098411" indent="0">
              <a:buNone/>
              <a:defRPr sz="1400"/>
            </a:lvl4pPr>
            <a:lvl5pPr marL="2797881" indent="0">
              <a:buNone/>
              <a:defRPr sz="1400"/>
            </a:lvl5pPr>
            <a:lvl6pPr marL="3497351" indent="0">
              <a:buNone/>
              <a:defRPr sz="1400"/>
            </a:lvl6pPr>
            <a:lvl7pPr marL="4196822" indent="0">
              <a:buNone/>
              <a:defRPr sz="1400"/>
            </a:lvl7pPr>
            <a:lvl8pPr marL="4896292" indent="0">
              <a:buNone/>
              <a:defRPr sz="1400"/>
            </a:lvl8pPr>
            <a:lvl9pPr marL="559576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20090" y="403693"/>
            <a:ext cx="12961620" cy="1680104"/>
          </a:xfrm>
          <a:prstGeom prst="rect">
            <a:avLst/>
          </a:prstGeom>
        </p:spPr>
        <p:txBody>
          <a:bodyPr vert="horz" lIns="139894" tIns="69947" rIns="139894" bIns="6994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352146"/>
            <a:ext cx="12961620" cy="6652747"/>
          </a:xfrm>
          <a:prstGeom prst="rect">
            <a:avLst/>
          </a:prstGeom>
        </p:spPr>
        <p:txBody>
          <a:bodyPr vert="horz" lIns="139894" tIns="69947" rIns="139894" bIns="6994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20090" y="9343247"/>
            <a:ext cx="3360420" cy="536700"/>
          </a:xfrm>
          <a:prstGeom prst="rect">
            <a:avLst/>
          </a:prstGeom>
        </p:spPr>
        <p:txBody>
          <a:bodyPr vert="horz" lIns="139894" tIns="69947" rIns="139894" bIns="69947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920615" y="9343247"/>
            <a:ext cx="4560570" cy="536700"/>
          </a:xfrm>
          <a:prstGeom prst="rect">
            <a:avLst/>
          </a:prstGeom>
        </p:spPr>
        <p:txBody>
          <a:bodyPr vert="horz" lIns="139894" tIns="69947" rIns="139894" bIns="69947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321290" y="9343247"/>
            <a:ext cx="3360420" cy="536700"/>
          </a:xfrm>
          <a:prstGeom prst="rect">
            <a:avLst/>
          </a:prstGeom>
        </p:spPr>
        <p:txBody>
          <a:bodyPr vert="horz" lIns="139894" tIns="69947" rIns="139894" bIns="69947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8941" rtl="0" eaLnBrk="1" latinLnBrk="0" hangingPunct="1">
        <a:spcBef>
          <a:spcPct val="0"/>
        </a:spcBef>
        <a:buNone/>
        <a:defRPr kumimoji="1"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4603" indent="-524603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36639" indent="-437169" algn="l" defTabSz="1398941" rtl="0" eaLnBrk="1" latinLnBrk="0" hangingPunct="1">
        <a:spcBef>
          <a:spcPct val="20000"/>
        </a:spcBef>
        <a:buFont typeface="Arial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48676" indent="-349735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48146" indent="-349735" algn="l" defTabSz="1398941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47616" indent="-349735" algn="l" defTabSz="1398941" rtl="0" eaLnBrk="1" latinLnBrk="0" hangingPunct="1">
        <a:spcBef>
          <a:spcPct val="20000"/>
        </a:spcBef>
        <a:buFont typeface="Arial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47087" indent="-349735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46557" indent="-349735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46027" indent="-349735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45497" indent="-349735" algn="l" defTabSz="1398941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9470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98941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098411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797881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497351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96822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96292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95762" algn="l" defTabSz="1398941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45308" y="1826375"/>
            <a:ext cx="14041561" cy="80745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9411827" y="647824"/>
            <a:ext cx="4773849" cy="11785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216124" y="1943968"/>
            <a:ext cx="4536504" cy="792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kumimoji="1" lang="en-US" altLang="ja-JP" sz="900" dirty="0" smtClean="0">
              <a:solidFill>
                <a:schemeClr val="tx1"/>
              </a:solidFill>
              <a:latin typeface="+mn-ea"/>
            </a:endParaRPr>
          </a:p>
          <a:p>
            <a:pPr lvl="0" defTabSz="914400"/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【</a:t>
            </a:r>
            <a:r>
              <a:rPr kumimoji="0" lang="ja-JP" altLang="en-US" sz="1200" b="1" kern="0" dirty="0">
                <a:solidFill>
                  <a:sysClr val="windowText" lastClr="000000"/>
                </a:solidFill>
              </a:rPr>
              <a:t>大学</a:t>
            </a:r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】</a:t>
            </a:r>
          </a:p>
          <a:p>
            <a:pPr lvl="0" defTabSz="914400"/>
            <a:r>
              <a:rPr kumimoji="0" lang="ja-JP" altLang="en-US" sz="1050" b="1" kern="0" dirty="0" smtClean="0">
                <a:solidFill>
                  <a:sysClr val="windowText" lastClr="000000"/>
                </a:solidFill>
              </a:rPr>
              <a:t>■　教育研究組織の改革</a:t>
            </a:r>
            <a:endParaRPr kumimoji="0" lang="en-US" altLang="ja-JP" sz="1050" b="1" kern="0" dirty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00" kern="0" dirty="0" smtClean="0">
                <a:solidFill>
                  <a:sysClr val="windowText" lastClr="000000"/>
                </a:solidFill>
                <a:latin typeface="+mj-ea"/>
                <a:ea typeface="+mj-ea"/>
              </a:rPr>
              <a:t>　</a:t>
            </a:r>
            <a:r>
              <a:rPr kumimoji="0" lang="ja-JP" altLang="en-US" sz="900" b="1" u="sng" kern="0" dirty="0" smtClean="0">
                <a:solidFill>
                  <a:sysClr val="windowText" lastClr="000000"/>
                </a:solidFill>
                <a:latin typeface="+mj-ea"/>
                <a:ea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  <a:latin typeface="+mj-ea"/>
                <a:ea typeface="+mj-ea"/>
              </a:rPr>
              <a:t>４学域に再編</a:t>
            </a:r>
            <a:endParaRPr kumimoji="0" lang="en-US" altLang="ja-JP" sz="950" b="1" u="sng" kern="0" dirty="0" smtClean="0">
              <a:solidFill>
                <a:sysClr val="windowText" lastClr="000000"/>
              </a:solidFill>
              <a:latin typeface="+mj-ea"/>
              <a:ea typeface="+mj-ea"/>
            </a:endParaRPr>
          </a:p>
          <a:p>
            <a:pPr lvl="0" defTabSz="914400">
              <a:lnSpc>
                <a:spcPts val="1300"/>
              </a:lnSpc>
            </a:pP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　　・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7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学部</a:t>
            </a:r>
            <a:r>
              <a:rPr lang="en-US" altLang="ja-JP" sz="950" kern="0" dirty="0">
                <a:solidFill>
                  <a:schemeClr val="tx1"/>
                </a:solidFill>
                <a:latin typeface="+mj-ea"/>
                <a:ea typeface="+mj-ea"/>
              </a:rPr>
              <a:t>28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学科をより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幅広い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4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学域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13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学類に再編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することによって、複雑化する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現代</a:t>
            </a:r>
            <a:endParaRPr lang="en-US" altLang="ja-JP" sz="95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914400">
              <a:lnSpc>
                <a:spcPts val="1300"/>
              </a:lnSpc>
            </a:pP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　　社会の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課題解決に必要となる学際性を重視し、社会のニーズに柔軟に対応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でき</a:t>
            </a:r>
            <a:endParaRPr lang="en-US" altLang="ja-JP" sz="95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914400">
              <a:lnSpc>
                <a:spcPts val="1300"/>
              </a:lnSpc>
            </a:pP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　　</a:t>
            </a:r>
            <a:r>
              <a:rPr lang="ja-JP" altLang="en-US" sz="950" kern="0" dirty="0" err="1" smtClean="0">
                <a:solidFill>
                  <a:schemeClr val="tx1"/>
                </a:solidFill>
                <a:latin typeface="+mj-ea"/>
                <a:ea typeface="+mj-ea"/>
              </a:rPr>
              <a:t>る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教育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  <a:ea typeface="+mj-ea"/>
              </a:rPr>
              <a:t>体制を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構築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【H24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1200"/>
              </a:lnSpc>
            </a:pPr>
            <a:endParaRPr lang="en-US" altLang="ja-JP" sz="90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>
              <a:lnSpc>
                <a:spcPts val="600"/>
              </a:lnSpc>
            </a:pPr>
            <a:endParaRPr lang="en-US" altLang="ja-JP" sz="900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2000" lvl="0" defTabSz="914400"/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○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大学院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新専攻の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設置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・工学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研究科量子放射線専攻、経済学研究科観光・地域創造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専攻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</a:rPr>
              <a:t>H25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</a:rPr>
              <a:t> 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・人間社会システム科学研究科現代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システム科学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専攻（修士課程）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</a:t>
            </a:r>
            <a:r>
              <a:rPr lang="en-US" altLang="ja-JP" sz="950" kern="0" dirty="0" smtClean="0">
                <a:solidFill>
                  <a:schemeClr val="tx1"/>
                </a:solidFill>
                <a:latin typeface="+mj-ea"/>
              </a:rPr>
              <a:t>H28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</a:rPr>
              <a:t> 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同（博士後期課程）を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H30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設置予定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1000" b="1" u="sng" kern="0" dirty="0">
                <a:solidFill>
                  <a:sysClr val="windowText" lastClr="000000"/>
                </a:solidFill>
                <a:latin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chemeClr val="tx1"/>
                </a:solidFill>
              </a:rPr>
              <a:t>全学組織の見直し</a:t>
            </a:r>
            <a:endParaRPr kumimoji="0" lang="en-US" altLang="ja-JP" sz="950" b="1" u="sng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lang="ja-JP" altLang="en-US" sz="950" dirty="0" smtClean="0">
                <a:solidFill>
                  <a:schemeClr val="dk1"/>
                </a:solidFill>
              </a:rPr>
              <a:t>　・高等</a:t>
            </a:r>
            <a:r>
              <a:rPr lang="ja-JP" altLang="en-US" sz="950" dirty="0">
                <a:solidFill>
                  <a:schemeClr val="dk1"/>
                </a:solidFill>
              </a:rPr>
              <a:t>教育推進機構、地域連携研究機構、国際交流推進機構の</a:t>
            </a:r>
            <a:r>
              <a:rPr lang="ja-JP" altLang="en-US" sz="950" dirty="0" smtClean="0">
                <a:solidFill>
                  <a:schemeClr val="dk1"/>
                </a:solidFill>
                <a:latin typeface="+mn-ea"/>
              </a:rPr>
              <a:t>設置</a:t>
            </a:r>
            <a:r>
              <a:rPr lang="en-US" altLang="ja-JP" sz="950" dirty="0" smtClean="0">
                <a:solidFill>
                  <a:schemeClr val="dk1"/>
                </a:solidFill>
                <a:latin typeface="+mn-ea"/>
              </a:rPr>
              <a:t>【H23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</a:rPr>
              <a:t> 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</a:rPr>
              <a:t>～</a:t>
            </a:r>
            <a:r>
              <a:rPr lang="en-US" altLang="ja-JP" sz="950" dirty="0" smtClean="0">
                <a:solidFill>
                  <a:schemeClr val="dk1"/>
                </a:solidFill>
                <a:latin typeface="+mn-ea"/>
              </a:rPr>
              <a:t>】</a:t>
            </a: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dk1"/>
                </a:solidFill>
                <a:latin typeface="+mn-ea"/>
              </a:rPr>
              <a:t>　・学術情報センターの組織体制を見直し（図書館を学術情報センター図書館と</a:t>
            </a:r>
            <a:endParaRPr kumimoji="0" lang="en-US" altLang="ja-JP" sz="950" kern="0" dirty="0" smtClean="0">
              <a:solidFill>
                <a:schemeClr val="dk1"/>
              </a:solidFill>
              <a:latin typeface="+mn-ea"/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dk1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chemeClr val="dk1"/>
                </a:solidFill>
                <a:latin typeface="+mn-ea"/>
              </a:rPr>
              <a:t>　５つの専門図書室に改編）</a:t>
            </a:r>
            <a:r>
              <a:rPr kumimoji="0" lang="en-US" altLang="ja-JP" sz="950" kern="0" dirty="0" smtClean="0">
                <a:solidFill>
                  <a:schemeClr val="dk1"/>
                </a:solidFill>
                <a:latin typeface="+mn-ea"/>
              </a:rPr>
              <a:t>【</a:t>
            </a:r>
            <a:r>
              <a:rPr lang="en-US" altLang="ja-JP" sz="950" dirty="0" smtClean="0">
                <a:solidFill>
                  <a:schemeClr val="dk1"/>
                </a:solidFill>
                <a:latin typeface="+mn-ea"/>
              </a:rPr>
              <a:t>H24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</a:rPr>
              <a:t> ～</a:t>
            </a:r>
            <a:r>
              <a:rPr kumimoji="0" lang="en-US" altLang="ja-JP" sz="950" kern="0" dirty="0" smtClean="0">
                <a:solidFill>
                  <a:schemeClr val="dk1"/>
                </a:solidFill>
                <a:latin typeface="+mn-ea"/>
              </a:rPr>
              <a:t>】</a:t>
            </a:r>
            <a:endParaRPr kumimoji="0" lang="en-US" altLang="ja-JP" sz="950" kern="0" dirty="0">
              <a:solidFill>
                <a:schemeClr val="tx1"/>
              </a:solidFill>
              <a:latin typeface="+mn-ea"/>
            </a:endParaRPr>
          </a:p>
          <a:p>
            <a:pPr lvl="0" defTabSz="914400"/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　○学術研究院の設置</a:t>
            </a:r>
            <a:endParaRPr lang="en-US" altLang="ja-JP" sz="95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914400"/>
            <a:r>
              <a:rPr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　　・教育組織とは別の研究領域ごとの教員組織を構築</a:t>
            </a:r>
            <a:r>
              <a:rPr kumimoji="0" lang="en-US" altLang="ja-JP" sz="950" kern="0" dirty="0">
                <a:solidFill>
                  <a:schemeClr val="dk1"/>
                </a:solidFill>
                <a:latin typeface="+mn-ea"/>
              </a:rPr>
              <a:t>【</a:t>
            </a:r>
            <a:r>
              <a:rPr lang="en-US" altLang="ja-JP" sz="950" dirty="0" smtClean="0">
                <a:solidFill>
                  <a:schemeClr val="dk1"/>
                </a:solidFill>
                <a:latin typeface="+mn-ea"/>
              </a:rPr>
              <a:t>H23</a:t>
            </a:r>
            <a:r>
              <a:rPr lang="ja-JP" altLang="en-US" sz="950" kern="0" dirty="0" smtClean="0">
                <a:solidFill>
                  <a:schemeClr val="tx1"/>
                </a:solidFill>
                <a:latin typeface="+mj-ea"/>
              </a:rPr>
              <a:t> </a:t>
            </a:r>
            <a:r>
              <a:rPr lang="ja-JP" altLang="en-US" sz="950" kern="0" dirty="0">
                <a:solidFill>
                  <a:schemeClr val="tx1"/>
                </a:solidFill>
                <a:latin typeface="+mj-ea"/>
              </a:rPr>
              <a:t>～</a:t>
            </a:r>
            <a:r>
              <a:rPr kumimoji="0" lang="en-US" altLang="ja-JP" sz="950" kern="0" dirty="0">
                <a:solidFill>
                  <a:schemeClr val="dk1"/>
                </a:solidFill>
                <a:latin typeface="+mn-ea"/>
              </a:rPr>
              <a:t>】</a:t>
            </a:r>
            <a:endParaRPr lang="en-US" altLang="ja-JP" sz="950" kern="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914400"/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1050" b="1" kern="0" dirty="0" smtClean="0">
                <a:solidFill>
                  <a:sysClr val="windowText" lastClr="000000"/>
                </a:solidFill>
              </a:rPr>
              <a:t>■　入学者</a:t>
            </a:r>
            <a:r>
              <a:rPr kumimoji="0" lang="ja-JP" altLang="en-US" sz="1050" b="1" kern="0" dirty="0">
                <a:solidFill>
                  <a:sysClr val="windowText" lastClr="000000"/>
                </a:solidFill>
              </a:rPr>
              <a:t>選抜の</a:t>
            </a:r>
            <a:r>
              <a:rPr kumimoji="0" lang="ja-JP" altLang="en-US" sz="1050" b="1" kern="0" dirty="0" smtClean="0">
                <a:solidFill>
                  <a:sysClr val="windowText" lastClr="000000"/>
                </a:solidFill>
              </a:rPr>
              <a:t>改善</a:t>
            </a:r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marL="72000" lvl="0" defTabSz="914400"/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○現代システム</a:t>
            </a:r>
            <a:r>
              <a:rPr lang="ja-JP" altLang="en-US" sz="950" kern="0" dirty="0" smtClean="0">
                <a:solidFill>
                  <a:schemeClr val="tx1"/>
                </a:solidFill>
                <a:latin typeface="ＭＳ Ｐゴシック"/>
              </a:rPr>
              <a:t>科学域に</a:t>
            </a:r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おいて学域を単位とする</a:t>
            </a:r>
            <a:r>
              <a:rPr lang="ja-JP" altLang="en-US" sz="950" kern="0" dirty="0" smtClean="0">
                <a:solidFill>
                  <a:schemeClr val="tx1"/>
                </a:solidFill>
                <a:latin typeface="ＭＳ Ｐゴシック"/>
              </a:rPr>
              <a:t>入試も実施</a:t>
            </a:r>
            <a:r>
              <a:rPr lang="en-US" altLang="ja-JP" sz="950" kern="0" dirty="0">
                <a:solidFill>
                  <a:schemeClr val="tx1"/>
                </a:solidFill>
                <a:latin typeface="ＭＳ Ｐゴシック"/>
              </a:rPr>
              <a:t>【H24</a:t>
            </a:r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～</a:t>
            </a:r>
            <a:r>
              <a:rPr lang="en-US" altLang="ja-JP" sz="950" kern="0" dirty="0">
                <a:solidFill>
                  <a:schemeClr val="tx1"/>
                </a:solidFill>
                <a:latin typeface="ＭＳ Ｐゴシック"/>
              </a:rPr>
              <a:t>】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○工学域の一般入試に地方入試（名古屋試験会場）を導入</a:t>
            </a:r>
            <a:r>
              <a:rPr lang="en-US" altLang="ja-JP" sz="950" kern="0" dirty="0">
                <a:solidFill>
                  <a:schemeClr val="tx1"/>
                </a:solidFill>
                <a:latin typeface="ＭＳ Ｐゴシック"/>
              </a:rPr>
              <a:t>【H24</a:t>
            </a:r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～</a:t>
            </a:r>
            <a:r>
              <a:rPr lang="en-US" altLang="ja-JP" sz="950" kern="0" dirty="0">
                <a:solidFill>
                  <a:schemeClr val="tx1"/>
                </a:solidFill>
                <a:latin typeface="ＭＳ Ｐゴシック"/>
              </a:rPr>
              <a:t>】</a:t>
            </a:r>
          </a:p>
          <a:p>
            <a:pPr marL="72000" lvl="0" defTabSz="914400"/>
            <a:r>
              <a:rPr lang="ja-JP" altLang="en-US" sz="950" kern="0" dirty="0">
                <a:solidFill>
                  <a:schemeClr val="tx1"/>
                </a:solidFill>
                <a:latin typeface="ＭＳ Ｐゴシック"/>
              </a:rPr>
              <a:t>○留学生受入の体制整備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・渡日前入学許可制度の導入・運用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【H25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】</a:t>
            </a: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・外国人留学生特別編入枠を設定・受入、現地入試の実施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　　工学域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3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年次編入学　　中国・華東理工大学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【H25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中国・福州大学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【H28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・大学院入試の口頭試問等に遠隔システム「Ｓｋｙｐｅ（スカイプ）」を活用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【H26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】</a:t>
            </a: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○府大高専からの編入学等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・府大高専本科からの工学域編入学試験において筆記免除制度、専攻科からの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　工学研究科博士前期課程入学試験に対する特別推薦制度を実施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【H24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】</a:t>
            </a:r>
          </a:p>
          <a:p>
            <a:pPr lvl="0" defTabSz="914400"/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1050" kern="0" dirty="0" smtClean="0">
                <a:solidFill>
                  <a:sysClr val="windowText" lastClr="000000"/>
                </a:solidFill>
                <a:latin typeface="ＭＳ Ｐゴシック"/>
              </a:rPr>
              <a:t>■</a:t>
            </a:r>
            <a:r>
              <a:rPr kumimoji="0" lang="ja-JP" altLang="en-US" sz="1050" kern="0" dirty="0">
                <a:solidFill>
                  <a:sysClr val="windowText" lastClr="000000"/>
                </a:solidFill>
                <a:latin typeface="ＭＳ Ｐゴシック"/>
              </a:rPr>
              <a:t>　</a:t>
            </a:r>
            <a:r>
              <a:rPr kumimoji="0" lang="ja-JP" altLang="ja-JP" sz="1050" b="1" kern="0" dirty="0">
                <a:solidFill>
                  <a:sysClr val="windowText" lastClr="000000"/>
                </a:solidFill>
                <a:latin typeface="ＭＳ Ｐゴシック"/>
              </a:rPr>
              <a:t>教育内容の充実</a:t>
            </a:r>
            <a:r>
              <a:rPr kumimoji="0" lang="ja-JP" altLang="en-US" sz="1050" b="1" kern="0" dirty="0">
                <a:solidFill>
                  <a:sysClr val="windowText" lastClr="000000"/>
                </a:solidFill>
                <a:latin typeface="ＭＳ Ｐゴシック"/>
              </a:rPr>
              <a:t>（学域）</a:t>
            </a:r>
            <a:endParaRPr kumimoji="0" lang="en-US" altLang="ja-JP" sz="1050" kern="0" dirty="0">
              <a:solidFill>
                <a:sysClr val="windowText" lastClr="000000"/>
              </a:solidFill>
              <a:latin typeface="ＭＳ Ｐゴシック"/>
            </a:endParaRPr>
          </a:p>
          <a:p>
            <a:pPr marL="72000" lvl="0" defTabSz="914400"/>
            <a:r>
              <a:rPr kumimoji="0" lang="ja-JP" altLang="en-US" sz="900" b="1" u="sng" kern="0" dirty="0">
                <a:solidFill>
                  <a:sysClr val="windowText" lastClr="000000"/>
                </a:solidFill>
                <a:latin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共通教育科目、学域共通科目、学類基盤科目を配置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【H24</a:t>
            </a:r>
            <a:r>
              <a:rPr lang="ja-JP" altLang="en-US" sz="950" b="1" u="sng" kern="0" dirty="0">
                <a:solidFill>
                  <a:schemeClr val="tx1"/>
                </a:solidFill>
                <a:latin typeface="+mj-ea"/>
              </a:rPr>
              <a:t>～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】</a:t>
            </a:r>
            <a:endParaRPr kumimoji="0" lang="en-US" altLang="ja-JP" sz="950" b="1" u="sng" kern="0" dirty="0" smtClean="0">
              <a:solidFill>
                <a:sysClr val="windowText" lastClr="000000"/>
              </a:solidFill>
            </a:endParaRPr>
          </a:p>
          <a:p>
            <a:pPr marL="72000" lvl="0" defTabSz="914400"/>
            <a:r>
              <a:rPr kumimoji="0" lang="ja-JP" altLang="en-US" sz="900" b="1" u="sng" kern="0" dirty="0">
                <a:solidFill>
                  <a:sysClr val="windowText" lastClr="000000"/>
                </a:solidFill>
                <a:latin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初年次ゼミナールの開講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【H24</a:t>
            </a:r>
            <a:r>
              <a:rPr lang="ja-JP" altLang="en-US" sz="950" b="1" u="sng" kern="0" dirty="0">
                <a:solidFill>
                  <a:schemeClr val="tx1"/>
                </a:solidFill>
                <a:latin typeface="+mj-ea"/>
              </a:rPr>
              <a:t>～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】</a:t>
            </a:r>
            <a:endParaRPr kumimoji="0" lang="en-US" altLang="ja-JP" sz="950" b="1" u="sng" kern="0" dirty="0">
              <a:solidFill>
                <a:sysClr val="windowText" lastClr="000000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能動的な学習姿勢への転換のため科目開講（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 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１年生必修科目、学域混合）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marL="72000" lvl="0" defTabSz="914400"/>
            <a:r>
              <a:rPr kumimoji="0" lang="ja-JP" altLang="en-US" sz="900" b="1" u="sng" kern="0" dirty="0">
                <a:solidFill>
                  <a:sysClr val="windowText" lastClr="000000"/>
                </a:solidFill>
                <a:latin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副専攻の開講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【H24</a:t>
            </a:r>
            <a:r>
              <a:rPr lang="ja-JP" altLang="en-US" sz="950" b="1" u="sng" kern="0" dirty="0">
                <a:solidFill>
                  <a:schemeClr val="tx1"/>
                </a:solidFill>
                <a:latin typeface="+mj-ea"/>
              </a:rPr>
              <a:t>～</a:t>
            </a:r>
            <a:r>
              <a:rPr lang="en-US" altLang="ja-JP" sz="950" b="1" u="sng" kern="0" dirty="0" smtClean="0">
                <a:solidFill>
                  <a:schemeClr val="tx1"/>
                </a:solidFill>
                <a:latin typeface="+mj-ea"/>
              </a:rPr>
              <a:t>】</a:t>
            </a:r>
            <a:r>
              <a:rPr lang="ja-JP" altLang="en-US" sz="950" u="sng" kern="0" dirty="0" smtClean="0">
                <a:solidFill>
                  <a:schemeClr val="tx1"/>
                </a:solidFill>
                <a:latin typeface="+mj-ea"/>
              </a:rPr>
              <a:t>（修了生　</a:t>
            </a:r>
            <a:r>
              <a:rPr lang="en-US" altLang="ja-JP" sz="950" u="sng" kern="0" dirty="0" smtClean="0">
                <a:solidFill>
                  <a:schemeClr val="tx1"/>
                </a:solidFill>
                <a:latin typeface="+mj-ea"/>
              </a:rPr>
              <a:t>H27</a:t>
            </a:r>
            <a:r>
              <a:rPr lang="ja-JP" altLang="en-US" sz="950" u="sng" kern="0" dirty="0" smtClean="0">
                <a:solidFill>
                  <a:schemeClr val="tx1"/>
                </a:solidFill>
                <a:latin typeface="+mj-ea"/>
              </a:rPr>
              <a:t>年度　</a:t>
            </a:r>
            <a:r>
              <a:rPr lang="en-US" altLang="ja-JP" sz="950" u="sng" kern="0" dirty="0" smtClean="0">
                <a:solidFill>
                  <a:schemeClr val="tx1"/>
                </a:solidFill>
                <a:latin typeface="+mj-ea"/>
              </a:rPr>
              <a:t>62</a:t>
            </a:r>
            <a:r>
              <a:rPr lang="ja-JP" altLang="en-US" sz="950" u="sng" kern="0" dirty="0" smtClean="0">
                <a:solidFill>
                  <a:schemeClr val="tx1"/>
                </a:solidFill>
                <a:latin typeface="+mj-ea"/>
              </a:rPr>
              <a:t>名、</a:t>
            </a:r>
            <a:r>
              <a:rPr lang="en-US" altLang="ja-JP" sz="950" u="sng" kern="0" dirty="0" smtClean="0">
                <a:solidFill>
                  <a:schemeClr val="tx1"/>
                </a:solidFill>
                <a:latin typeface="+mj-ea"/>
              </a:rPr>
              <a:t>H28</a:t>
            </a:r>
            <a:r>
              <a:rPr lang="ja-JP" altLang="en-US" sz="950" u="sng" kern="0" dirty="0" smtClean="0">
                <a:solidFill>
                  <a:schemeClr val="tx1"/>
                </a:solidFill>
                <a:latin typeface="+mj-ea"/>
              </a:rPr>
              <a:t>年度　</a:t>
            </a:r>
            <a:r>
              <a:rPr lang="en-US" altLang="ja-JP" sz="950" u="sng" kern="0" dirty="0" smtClean="0">
                <a:solidFill>
                  <a:schemeClr val="tx1"/>
                </a:solidFill>
                <a:latin typeface="+mj-ea"/>
              </a:rPr>
              <a:t>68</a:t>
            </a:r>
            <a:r>
              <a:rPr lang="ja-JP" altLang="en-US" sz="950" u="sng" kern="0" dirty="0" smtClean="0">
                <a:solidFill>
                  <a:schemeClr val="tx1"/>
                </a:solidFill>
                <a:latin typeface="+mj-ea"/>
              </a:rPr>
              <a:t>名）</a:t>
            </a:r>
            <a:endParaRPr lang="en-US" altLang="ja-JP" sz="950" u="sng" kern="0" dirty="0" smtClean="0">
              <a:solidFill>
                <a:schemeClr val="tx1"/>
              </a:solidFill>
              <a:latin typeface="+mj-ea"/>
            </a:endParaRPr>
          </a:p>
          <a:p>
            <a:pPr marL="72000" lvl="0" defTabSz="914400"/>
            <a:r>
              <a:rPr kumimoji="0" lang="ja-JP" altLang="en-US" sz="900" b="1" u="sng" kern="0" dirty="0">
                <a:solidFill>
                  <a:sysClr val="windowText" lastClr="000000"/>
                </a:solidFill>
                <a:latin typeface="+mj-ea"/>
              </a:rPr>
              <a:t>☆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新たな外国語カリキュラム「</a:t>
            </a:r>
            <a:r>
              <a:rPr kumimoji="0" lang="en-US" altLang="ja-JP" sz="950" b="1" u="sng" kern="0" dirty="0" smtClean="0">
                <a:solidFill>
                  <a:sysClr val="windowText" lastClr="000000"/>
                </a:solidFill>
              </a:rPr>
              <a:t>Academic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　</a:t>
            </a:r>
            <a:r>
              <a:rPr kumimoji="0" lang="en-US" altLang="ja-JP" sz="950" b="1" u="sng" kern="0" dirty="0" smtClean="0">
                <a:solidFill>
                  <a:sysClr val="windowText" lastClr="000000"/>
                </a:solidFill>
              </a:rPr>
              <a:t>English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」を開講</a:t>
            </a:r>
            <a:r>
              <a:rPr lang="en-US" altLang="ja-JP" sz="950" b="1" u="sng" kern="0" dirty="0" smtClean="0">
                <a:solidFill>
                  <a:schemeClr val="tx1"/>
                </a:solidFill>
                <a:latin typeface="+mj-ea"/>
              </a:rPr>
              <a:t>【</a:t>
            </a:r>
            <a:r>
              <a:rPr lang="en-US" altLang="ja-JP" sz="950" b="1" u="sng" kern="0" dirty="0">
                <a:solidFill>
                  <a:schemeClr val="tx1"/>
                </a:solidFill>
                <a:latin typeface="+mj-ea"/>
              </a:rPr>
              <a:t>H24</a:t>
            </a:r>
            <a:r>
              <a:rPr lang="ja-JP" altLang="en-US" sz="950" b="1" u="sng" kern="0" dirty="0">
                <a:solidFill>
                  <a:schemeClr val="tx1"/>
                </a:solidFill>
                <a:latin typeface="+mj-ea"/>
              </a:rPr>
              <a:t>～</a:t>
            </a:r>
            <a:r>
              <a:rPr lang="en-US" altLang="ja-JP" sz="950" b="1" u="sng" kern="0" dirty="0" smtClean="0">
                <a:solidFill>
                  <a:schemeClr val="tx1"/>
                </a:solidFill>
                <a:latin typeface="+mj-ea"/>
              </a:rPr>
              <a:t>】</a:t>
            </a:r>
          </a:p>
          <a:p>
            <a:pPr marL="72000"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1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クラス最大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25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名程度の少人数制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○ニーズ等に対応した取組（文科省事業を活用）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・「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大学教育再生加速プログラム（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AP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）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」（補助期間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H26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H30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ICT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を活用した反転授業の実践など、アクティブラーニングの取組を実施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学習成果の可視化のため学生ポートフォリオの活用等を継続するとともに、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ルーブリック（評価基準）を成績評価方法として導入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・「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産業界のニーズに対応した教育改善・充実体制整備事業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」（補助期間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H24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H27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marL="72000"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インターンシップ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科目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、キャリア教育関連科目等を充実</a:t>
            </a:r>
            <a:endParaRPr kumimoji="1" lang="ja-JP" altLang="en-US" sz="950" dirty="0">
              <a:latin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70284" y="71760"/>
            <a:ext cx="8686800" cy="3854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FF" mc:Ignorable="a14" a14:legacySpreadsheetColorIndex="12"/>
          </a:solidFill>
          <a:ln w="158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400"/>
              </a:lnSpc>
            </a:pPr>
            <a:r>
              <a:rPr lang="ja-JP" altLang="en-US" sz="1800" b="1" dirty="0">
                <a:solidFill>
                  <a:srgbClr val="FFFFFF"/>
                </a:solidFill>
                <a:latin typeface="ＭＳ Ｐゴシック"/>
              </a:rPr>
              <a:t>公立大学法人大阪府立大学　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第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期中期計画実績（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23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～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28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年度</a:t>
            </a:r>
            <a:r>
              <a:rPr lang="ja-JP" altLang="en-US" sz="1800" b="1" dirty="0">
                <a:solidFill>
                  <a:srgbClr val="FFFFFF"/>
                </a:solidFill>
                <a:latin typeface="ＭＳ Ｐゴシック"/>
              </a:rPr>
              <a:t>）　</a:t>
            </a:r>
            <a:r>
              <a:rPr lang="en-US" altLang="ja-JP" sz="1800" b="1" dirty="0">
                <a:solidFill>
                  <a:srgbClr val="FFFFFF"/>
                </a:solidFill>
                <a:latin typeface="ＭＳ Ｐゴシック"/>
              </a:rPr>
              <a:t>No.1</a:t>
            </a:r>
            <a:endParaRPr lang="ja-JP" altLang="en-US" sz="1800" dirty="0"/>
          </a:p>
        </p:txBody>
      </p:sp>
      <p:pic>
        <p:nvPicPr>
          <p:cNvPr id="37" name="図 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56" y="3249240"/>
            <a:ext cx="3933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正方形/長方形 47"/>
          <p:cNvSpPr/>
          <p:nvPr/>
        </p:nvSpPr>
        <p:spPr>
          <a:xfrm>
            <a:off x="4947330" y="1943967"/>
            <a:ext cx="4536504" cy="79144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defTabSz="914400"/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ja-JP" sz="1050" b="1" kern="0" dirty="0" smtClean="0">
                <a:solidFill>
                  <a:sysClr val="windowText" lastClr="000000"/>
                </a:solidFill>
              </a:rPr>
              <a:t>■</a:t>
            </a:r>
            <a:r>
              <a:rPr kumimoji="0" lang="ja-JP" altLang="ja-JP" sz="1050" b="1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1050" b="1" kern="0" dirty="0">
                <a:solidFill>
                  <a:sysClr val="windowText" lastClr="000000"/>
                </a:solidFill>
              </a:rPr>
              <a:t>教育内容の充実（大学院）</a:t>
            </a:r>
            <a:endParaRPr kumimoji="0" lang="en-US" altLang="ja-JP" sz="1050" b="1" kern="0" dirty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○大学院共通教育科目の開設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　「研究公正」（必修科目）を含め、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博士前期・後期計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10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科目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【H28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～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】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○５年一貫制の博士学位プログラムの整備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H26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】</a:t>
            </a: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・文科省事業「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博士課程リーディングプログラム」によるリーディング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大学院を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大阪市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大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との共同で実施（補助期間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H25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31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）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○工学研究科の５つの専攻で英語専用コースを開講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【H26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】</a:t>
            </a:r>
            <a:endParaRPr kumimoji="0" lang="en-US" altLang="ja-JP" sz="950" kern="0" dirty="0">
              <a:solidFill>
                <a:sysClr val="windowText" lastClr="000000"/>
              </a:solidFill>
            </a:endParaRPr>
          </a:p>
          <a:p>
            <a:pPr lvl="0" defTabSz="914400">
              <a:lnSpc>
                <a:spcPts val="600"/>
              </a:lnSpc>
            </a:pP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sysClr val="windowText" lastClr="000000"/>
                </a:solidFill>
              </a:rPr>
              <a:t>★</a:t>
            </a:r>
            <a:r>
              <a:rPr kumimoji="0" lang="ja-JP" altLang="en-US" sz="950" b="1" u="sng" kern="0" dirty="0" smtClean="0">
                <a:solidFill>
                  <a:sysClr val="windowText" lastClr="000000"/>
                </a:solidFill>
              </a:rPr>
              <a:t>産業界を牽引する人材の輩出</a:t>
            </a:r>
            <a:endParaRPr kumimoji="0" lang="en-US" altLang="ja-JP" sz="950" b="1" u="sng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　博士前期・後期課程の学生を対象とした産学協同による研究者育成プログ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ラムを実施・定着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>
              <a:lnSpc>
                <a:spcPts val="400"/>
              </a:lnSpc>
            </a:pP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〔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産学協同の人材育成スキームの確立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（文科省事業を活用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〕</a:t>
            </a: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産業界で活躍する博士人材の輩出に向けた取組を実施</a:t>
            </a:r>
            <a:endParaRPr kumimoji="0" lang="en-US" altLang="ja-JP" sz="950" kern="0" dirty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・「地域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・産業牽引型高度人材育成プログラム（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D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プロ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）」 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（補助期間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H</a:t>
            </a:r>
            <a:r>
              <a:rPr kumimoji="0" lang="en-US" altLang="ja-JP" sz="950" kern="0" dirty="0">
                <a:solidFill>
                  <a:schemeClr val="tx1"/>
                </a:solidFill>
                <a:latin typeface="+mj-ea"/>
                <a:ea typeface="+mj-ea"/>
              </a:rPr>
              <a:t>20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  <a:latin typeface="+mj-ea"/>
                <a:ea typeface="+mj-ea"/>
              </a:rPr>
              <a:t>24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　　　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インターンシップ派遣企業　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68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社、派遣者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91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・「実践型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研究リーダー養成事業（Ｌプロ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 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」（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補助期間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j-ea"/>
                <a:ea typeface="+mj-ea"/>
              </a:rPr>
              <a:t>H</a:t>
            </a:r>
            <a:r>
              <a:rPr kumimoji="0" lang="en-US" altLang="ja-JP" sz="950" kern="0" dirty="0">
                <a:solidFill>
                  <a:schemeClr val="tx1"/>
                </a:solidFill>
                <a:latin typeface="+mj-ea"/>
                <a:ea typeface="+mj-ea"/>
              </a:rPr>
              <a:t>22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  <a:latin typeface="+mj-ea"/>
                <a:ea typeface="+mj-ea"/>
              </a:rPr>
              <a:t>26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　　　　　　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連携企業　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社、養成者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21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・「ポストドクター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・キャリア開発事業（Ｐプロ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 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（</a:t>
            </a:r>
            <a:r>
              <a:rPr kumimoji="0" lang="ja-JP" altLang="ja-JP" sz="950" kern="0" dirty="0">
                <a:solidFill>
                  <a:schemeClr val="tx1"/>
                </a:solidFill>
              </a:rPr>
              <a:t>大阪市大・兵庫県大と</a:t>
            </a:r>
            <a:r>
              <a:rPr kumimoji="0" lang="ja-JP" altLang="ja-JP" sz="950" kern="0" dirty="0" smtClean="0">
                <a:solidFill>
                  <a:schemeClr val="tx1"/>
                </a:solidFill>
              </a:rPr>
              <a:t>共同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　　　　</a:t>
            </a:r>
            <a:r>
              <a:rPr kumimoji="0" lang="ja-JP" altLang="ja-JP" sz="950" kern="0" dirty="0" smtClean="0">
                <a:solidFill>
                  <a:schemeClr val="tx1"/>
                </a:solidFill>
                <a:latin typeface="+mn-ea"/>
              </a:rPr>
              <a:t>実施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）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 （補助期間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H24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28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）」</a:t>
            </a:r>
            <a:endParaRPr kumimoji="0" lang="en-US" altLang="ja-JP" sz="950" kern="0" dirty="0" smtClean="0">
              <a:solidFill>
                <a:schemeClr val="tx1"/>
              </a:solidFill>
              <a:latin typeface="+mn-ea"/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　　　　　　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インターンシップ派遣企業　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28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社、派遣者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33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名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　　　⇒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H20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年度からの累計では、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434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名（博士後期課程学生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35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名、ポスドク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75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名）</a:t>
            </a:r>
            <a:endParaRPr kumimoji="0" lang="en-US" altLang="ja-JP" sz="950" kern="0" dirty="0" smtClean="0">
              <a:solidFill>
                <a:schemeClr val="tx1"/>
              </a:solidFill>
              <a:latin typeface="+mn-ea"/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　　　　を養成し、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181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名（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博士後期課程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学生</a:t>
            </a:r>
            <a:r>
              <a:rPr kumimoji="0" lang="en-US" altLang="ja-JP" sz="950" kern="0" dirty="0" smtClean="0">
                <a:solidFill>
                  <a:schemeClr val="tx1"/>
                </a:solidFill>
                <a:latin typeface="+mn-ea"/>
              </a:rPr>
              <a:t>131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名、ポスドク</a:t>
            </a:r>
            <a:r>
              <a:rPr kumimoji="0" lang="en-US" altLang="ja-JP" sz="950" kern="0" dirty="0">
                <a:solidFill>
                  <a:schemeClr val="tx1"/>
                </a:solidFill>
                <a:latin typeface="+mn-ea"/>
              </a:rPr>
              <a:t>50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名）を企業などに輩出　　</a:t>
            </a:r>
            <a:endParaRPr kumimoji="0" lang="en-US" altLang="ja-JP" sz="950" kern="0" dirty="0">
              <a:solidFill>
                <a:schemeClr val="tx1"/>
              </a:solidFill>
              <a:latin typeface="+mn-ea"/>
            </a:endParaRPr>
          </a:p>
          <a:p>
            <a:pPr lvl="0" defTabSz="914400">
              <a:lnSpc>
                <a:spcPts val="400"/>
              </a:lnSpc>
            </a:pP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　　　</a:t>
            </a:r>
            <a:endParaRPr kumimoji="0" lang="en-US" altLang="ja-JP" sz="950" kern="0" dirty="0" smtClean="0">
              <a:solidFill>
                <a:schemeClr val="tx1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　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同スキームを、より活用し、高度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研究者を実質的な起業家として育成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する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　　プログラム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を実施　　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　　　　・「グローバルアントレプレナー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育成促進事業（</a:t>
            </a:r>
            <a:r>
              <a:rPr kumimoji="0" lang="en-US" altLang="ja-JP" sz="950" kern="0" dirty="0">
                <a:solidFill>
                  <a:sysClr val="windowText" lastClr="000000"/>
                </a:solidFill>
                <a:latin typeface="+mn-ea"/>
              </a:rPr>
              <a:t>EDGE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）」 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（補助期間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H26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28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）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lnSpc>
                <a:spcPts val="600"/>
              </a:lnSpc>
              <a:defRPr/>
            </a:pP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○課題に対応した人材育成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（文科省事業を活用）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　　　・「課題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解決型高度医療人材養成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プログラム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（コアプロ）」 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（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補助期間</a:t>
            </a:r>
            <a:r>
              <a:rPr kumimoji="0" lang="en-US" altLang="ja-JP" sz="950" kern="0" dirty="0">
                <a:solidFill>
                  <a:sysClr val="windowText" lastClr="000000"/>
                </a:solidFill>
                <a:latin typeface="+mn-ea"/>
              </a:rPr>
              <a:t>H26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30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）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　　　　　在宅ケアで活躍できる理学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療法士・作業療法士の育成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　　　　　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履修証明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プログラム（ｅ－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l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ｅａｒｎｉｎｇ教材とスクーリング）での開講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　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・「国際原子力人材育成イニシアティブ事業」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 （補助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期間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H24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26</a:t>
            </a:r>
            <a:r>
              <a:rPr kumimoji="0" lang="ja-JP" altLang="en-US" sz="950" kern="0" dirty="0" err="1" smtClean="0">
                <a:solidFill>
                  <a:sysClr val="windowText" lastClr="000000"/>
                </a:solidFill>
                <a:latin typeface="+mn-ea"/>
              </a:rPr>
              <a:t>、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H27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～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  <a:latin typeface="+mn-ea"/>
              </a:rPr>
              <a:t>29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）</a:t>
            </a:r>
            <a:endParaRPr kumimoji="0" lang="en-US" altLang="ja-JP" sz="950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　　　　  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放射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線研修環境の提供、大規模</a:t>
            </a:r>
            <a:r>
              <a:rPr kumimoji="0" lang="ja-JP" altLang="en-US" sz="950" kern="0" dirty="0">
                <a:solidFill>
                  <a:sysClr val="windowText" lastClr="000000"/>
                </a:solidFill>
                <a:latin typeface="+mn-ea"/>
              </a:rPr>
              <a:t>放射線施設を利用した人材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  <a:latin typeface="+mn-ea"/>
              </a:rPr>
              <a:t>育成</a:t>
            </a:r>
            <a:endParaRPr kumimoji="0" lang="en-US" altLang="ja-JP" sz="950" b="1" kern="0" dirty="0" smtClean="0">
              <a:solidFill>
                <a:sysClr val="windowText" lastClr="000000"/>
              </a:solidFill>
              <a:latin typeface="+mn-ea"/>
            </a:endParaRPr>
          </a:p>
          <a:p>
            <a:pPr lvl="0" defTabSz="914400">
              <a:defRPr/>
            </a:pPr>
            <a:endParaRPr kumimoji="0" lang="en-US" altLang="ja-JP" sz="1050" b="1" kern="0" dirty="0">
              <a:solidFill>
                <a:sysClr val="windowText" lastClr="000000"/>
              </a:solidFill>
            </a:endParaRPr>
          </a:p>
          <a:p>
            <a:pPr lvl="0" defTabSz="914400">
              <a:defRPr/>
            </a:pPr>
            <a:r>
              <a:rPr kumimoji="0" lang="ja-JP" altLang="en-US" sz="1050" b="1" kern="0" dirty="0">
                <a:solidFill>
                  <a:sysClr val="windowText" lastClr="000000"/>
                </a:solidFill>
              </a:rPr>
              <a:t>■　</a:t>
            </a:r>
            <a:r>
              <a:rPr kumimoji="0" lang="ja-JP" altLang="en-US" sz="1050" b="1" kern="0" dirty="0" smtClean="0">
                <a:solidFill>
                  <a:sysClr val="windowText" lastClr="000000"/>
                </a:solidFill>
              </a:rPr>
              <a:t>教育の改善・質保証</a:t>
            </a:r>
            <a:endParaRPr kumimoji="0" lang="en-US" altLang="ja-JP" sz="1050" b="1" kern="0" dirty="0">
              <a:solidFill>
                <a:sysClr val="windowText" lastClr="000000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○３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つ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のポリシー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の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策定、点検・見直し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学士課程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【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学域設置時　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H24】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大学院課程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【H25】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　　課程・専攻単位での策定</a:t>
            </a:r>
            <a:r>
              <a:rPr kumimoji="0" lang="en-US" altLang="ja-JP" sz="950" kern="0" dirty="0" smtClean="0">
                <a:solidFill>
                  <a:sysClr val="windowText" lastClr="000000"/>
                </a:solidFill>
              </a:rPr>
              <a:t>【H27】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　</a:t>
            </a:r>
            <a:endParaRPr kumimoji="0" lang="en-US" altLang="ja-JP" sz="950" kern="0" dirty="0" smtClean="0">
              <a:solidFill>
                <a:sysClr val="windowText" lastClr="000000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○シラバスの充実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・学外公開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【H24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・シラバス作成要領の提示、シラバスチェック体制の整備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H27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・シラバスへの成績評価基準等の明示を徹底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【H27】</a:t>
            </a:r>
            <a:endParaRPr kumimoji="0" lang="en-US" altLang="ja-JP" sz="950" kern="0" dirty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○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各種</a:t>
            </a:r>
            <a:r>
              <a:rPr kumimoji="0" lang="ja-JP" altLang="ja-JP" sz="950" kern="0" dirty="0">
                <a:solidFill>
                  <a:prstClr val="black"/>
                </a:solidFill>
              </a:rPr>
              <a:t>学生調査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を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継続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実施</a:t>
            </a:r>
            <a:r>
              <a:rPr kumimoji="0" lang="ja-JP" altLang="ja-JP" sz="950" kern="0" dirty="0">
                <a:solidFill>
                  <a:prstClr val="black"/>
                </a:solidFill>
              </a:rPr>
              <a:t>、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活用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　１年生調査、上級生（３年生）調査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H23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 </a:t>
            </a:r>
            <a:r>
              <a:rPr kumimoji="0" lang="ja-JP" altLang="en-US" sz="950" kern="0" dirty="0" err="1" smtClean="0">
                <a:solidFill>
                  <a:prstClr val="black"/>
                </a:solidFill>
              </a:rPr>
              <a:t>、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卒業・修了予定者アンケート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卒業生調査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H26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 </a:t>
            </a:r>
            <a:r>
              <a:rPr kumimoji="0" lang="ja-JP" altLang="en-US" sz="950" kern="0" dirty="0" err="1" smtClean="0">
                <a:solidFill>
                  <a:prstClr val="black"/>
                </a:solidFill>
              </a:rPr>
              <a:t>、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修了生調査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H27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 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（卒業・修了後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年）　　</a:t>
            </a:r>
            <a:endParaRPr kumimoji="0" lang="ja-JP" altLang="ja-JP" sz="950" kern="0" dirty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ja-JP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○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学習</a:t>
            </a:r>
            <a:r>
              <a:rPr kumimoji="0" lang="ja-JP" altLang="ja-JP" sz="950" kern="0" dirty="0">
                <a:solidFill>
                  <a:prstClr val="black"/>
                </a:solidFill>
              </a:rPr>
              <a:t>ポートフォリオの</a:t>
            </a:r>
            <a:r>
              <a:rPr kumimoji="0" lang="ja-JP" altLang="ja-JP" sz="950" kern="0" dirty="0" smtClean="0">
                <a:solidFill>
                  <a:prstClr val="black"/>
                </a:solidFill>
              </a:rPr>
              <a:t>運用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【H24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半期ごとの目標・振り返り入力（学生）と学修支援・アドバイス入力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(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教員）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半期ごとの成績やＧＰＡ・学修自己評価と経年変化をグラフ表示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○教学ＩＲ活動の導入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・文科省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事業「大学間連携共同教育推進事業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」（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H24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H28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）を活用し、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8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大学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連携の教学評価体制（ＩＲネットワーク）による活動を実施</a:t>
            </a:r>
            <a:endParaRPr kumimoji="0" lang="en-US" altLang="ja-JP" sz="950" kern="0" dirty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・大学ＩＲコンソーシアムにおいて運営校として他大学との学生調査結果が比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較可能な基盤を整備　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○学生ＦＤ活動（学生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FD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スタッフ制度）の実施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endParaRPr kumimoji="1" lang="ja-JP" altLang="en-US" sz="950" dirty="0">
              <a:latin typeface="+mn-ea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35124" y="1780207"/>
            <a:ext cx="271730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defRPr sz="1000"/>
            </a:pPr>
            <a:r>
              <a:rPr kumimoji="0" lang="ja-JP" altLang="en-US" sz="1400" kern="0" dirty="0">
                <a:solidFill>
                  <a:srgbClr val="FF0000"/>
                </a:solidFill>
                <a:latin typeface="ＭＳ Ｐゴシック"/>
              </a:rPr>
              <a:t>■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kumimoji="0" lang="ja-JP" altLang="en-US" sz="1400" b="1" kern="0" dirty="0">
                <a:solidFill>
                  <a:srgbClr val="000000"/>
                </a:solidFill>
                <a:latin typeface="ＭＳ Ｐゴシック"/>
              </a:rPr>
              <a:t>教育・研究の質の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ＭＳ Ｐゴシック"/>
              </a:rPr>
              <a:t>向上</a:t>
            </a:r>
            <a:endParaRPr kumimoji="0" lang="ja-JP" altLang="en-US" sz="1400" b="1" kern="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483834" y="694571"/>
            <a:ext cx="4673230" cy="9159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914400"/>
            <a:endParaRPr lang="en-US" altLang="ja-JP" sz="300" b="1" dirty="0" smtClean="0">
              <a:solidFill>
                <a:schemeClr val="dk1"/>
              </a:solidFill>
            </a:endParaRPr>
          </a:p>
          <a:p>
            <a:pPr defTabSz="914400"/>
            <a:r>
              <a:rPr lang="ja-JP" altLang="ja-JP" sz="1050" b="1" dirty="0" smtClean="0">
                <a:solidFill>
                  <a:schemeClr val="dk1"/>
                </a:solidFill>
              </a:rPr>
              <a:t>■</a:t>
            </a:r>
            <a:r>
              <a:rPr lang="ja-JP" altLang="ja-JP" sz="1050" b="1" dirty="0">
                <a:solidFill>
                  <a:schemeClr val="dk1"/>
                </a:solidFill>
              </a:rPr>
              <a:t>　研究水準の向上</a:t>
            </a:r>
            <a:endParaRPr lang="ja-JP" altLang="ja-JP" sz="1050" dirty="0"/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○インセンティブ制度等</a:t>
            </a:r>
            <a:endParaRPr kumimoji="0" lang="en-US" altLang="ja-JP" sz="950" strike="sngStrike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特色ある研究（若手研究者・異分野研究等）を支援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【H24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部局長裁量経費を活用した研究奨励の実施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schemeClr val="tx1"/>
                </a:solidFill>
              </a:rPr>
              <a:t>★</a:t>
            </a:r>
            <a:r>
              <a:rPr kumimoji="0" lang="en-US" altLang="ja-JP" sz="950" b="1" u="sng" kern="0" dirty="0" smtClean="0">
                <a:solidFill>
                  <a:schemeClr val="tx1"/>
                </a:solidFill>
              </a:rPr>
              <a:t>21</a:t>
            </a:r>
            <a:r>
              <a:rPr kumimoji="0" lang="ja-JP" altLang="en-US" sz="950" b="1" u="sng" kern="0" dirty="0" smtClean="0">
                <a:solidFill>
                  <a:schemeClr val="tx1"/>
                </a:solidFill>
              </a:rPr>
              <a:t>世紀科学研究機構に分野横断的研究所群を構成</a:t>
            </a:r>
            <a:endParaRPr kumimoji="0" lang="en-US" altLang="ja-JP" sz="950" b="1" u="sng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第１群：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24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研究所、第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２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群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21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研究所、第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３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群：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4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研究所　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H29.3.31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時点）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研究員延べ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619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名のうち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111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名 の客員研究員を受入れオープンイノベーションの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場として活動　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H23.4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時点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：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34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研究所、研究員延べ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404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名、うち客員研究員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7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名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  　    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   ○テニュアトラック制度の継続・普及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H23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28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同制度での採用　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32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名　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10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名が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5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年任期を経てテニュア資格を取得）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○女性研究者支援事業の実施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・文科省事業「ダイバーシティ研究環境実現イニシアティブ」の実施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【H27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・ダイバーシティ研究環境研究所の設置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H27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○</a:t>
            </a:r>
            <a:r>
              <a:rPr lang="ja-JP" altLang="ja-JP" sz="950" dirty="0">
                <a:solidFill>
                  <a:schemeClr val="dk1"/>
                </a:solidFill>
              </a:rPr>
              <a:t>植物工場研究センター</a:t>
            </a:r>
            <a:r>
              <a:rPr lang="ja-JP" altLang="ja-JP" sz="950" dirty="0" smtClean="0">
                <a:solidFill>
                  <a:schemeClr val="dk1"/>
                </a:solidFill>
              </a:rPr>
              <a:t>新施設</a:t>
            </a:r>
            <a:r>
              <a:rPr lang="en-US" altLang="ja-JP" sz="950" dirty="0">
                <a:solidFill>
                  <a:schemeClr val="dk1"/>
                </a:solidFill>
              </a:rPr>
              <a:t>C22</a:t>
            </a:r>
            <a:r>
              <a:rPr lang="ja-JP" altLang="ja-JP" sz="950" dirty="0" smtClean="0">
                <a:solidFill>
                  <a:schemeClr val="dk1"/>
                </a:solidFill>
              </a:rPr>
              <a:t>棟</a:t>
            </a:r>
            <a:endParaRPr lang="en-US" altLang="ja-JP" sz="950" dirty="0" smtClean="0">
              <a:solidFill>
                <a:schemeClr val="dk1"/>
              </a:solidFill>
            </a:endParaRPr>
          </a:p>
          <a:p>
            <a:r>
              <a:rPr lang="ja-JP" altLang="en-US" sz="950" dirty="0">
                <a:solidFill>
                  <a:schemeClr val="dk1"/>
                </a:solidFill>
              </a:rPr>
              <a:t>　</a:t>
            </a:r>
            <a:r>
              <a:rPr lang="ja-JP" altLang="en-US" sz="950" dirty="0" smtClean="0">
                <a:solidFill>
                  <a:schemeClr val="dk1"/>
                </a:solidFill>
              </a:rPr>
              <a:t>　　</a:t>
            </a:r>
            <a:r>
              <a:rPr lang="ja-JP" altLang="ja-JP" sz="950" dirty="0" smtClean="0">
                <a:solidFill>
                  <a:schemeClr val="dk1"/>
                </a:solidFill>
              </a:rPr>
              <a:t>「</a:t>
            </a:r>
            <a:r>
              <a:rPr lang="ja-JP" altLang="ja-JP" sz="950" dirty="0">
                <a:solidFill>
                  <a:schemeClr val="dk1"/>
                </a:solidFill>
              </a:rPr>
              <a:t>グリーンクロックス新世代（</a:t>
            </a:r>
            <a:r>
              <a:rPr lang="en-US" altLang="ja-JP" sz="950" dirty="0">
                <a:solidFill>
                  <a:schemeClr val="dk1"/>
                </a:solidFill>
              </a:rPr>
              <a:t>GCN</a:t>
            </a:r>
            <a:r>
              <a:rPr lang="ja-JP" altLang="ja-JP" sz="950" dirty="0" smtClean="0">
                <a:solidFill>
                  <a:schemeClr val="dk1"/>
                </a:solidFill>
              </a:rPr>
              <a:t>）</a:t>
            </a:r>
            <a:endParaRPr lang="en-US" altLang="ja-JP" sz="950" dirty="0" smtClean="0">
              <a:solidFill>
                <a:schemeClr val="dk1"/>
              </a:solidFill>
            </a:endParaRPr>
          </a:p>
          <a:p>
            <a:r>
              <a:rPr lang="ja-JP" altLang="en-US" sz="950" dirty="0">
                <a:solidFill>
                  <a:schemeClr val="dk1"/>
                </a:solidFill>
              </a:rPr>
              <a:t>　</a:t>
            </a:r>
            <a:r>
              <a:rPr lang="ja-JP" altLang="en-US" sz="950" dirty="0" smtClean="0">
                <a:solidFill>
                  <a:schemeClr val="dk1"/>
                </a:solidFill>
              </a:rPr>
              <a:t>　　　</a:t>
            </a:r>
            <a:r>
              <a:rPr lang="ja-JP" altLang="ja-JP" sz="950" dirty="0" smtClean="0">
                <a:solidFill>
                  <a:schemeClr val="dk1"/>
                </a:solidFill>
              </a:rPr>
              <a:t>植物工場」</a:t>
            </a:r>
            <a:r>
              <a:rPr lang="ja-JP" altLang="en-US" sz="950" dirty="0" smtClean="0">
                <a:solidFill>
                  <a:schemeClr val="dk1"/>
                </a:solidFill>
              </a:rPr>
              <a:t>の開所・運営</a:t>
            </a:r>
            <a:r>
              <a:rPr lang="en-US" altLang="ja-JP" sz="950" dirty="0" smtClean="0">
                <a:solidFill>
                  <a:schemeClr val="dk1"/>
                </a:solidFill>
              </a:rPr>
              <a:t>【H26</a:t>
            </a:r>
            <a:r>
              <a:rPr lang="ja-JP" altLang="en-US" sz="950" dirty="0" smtClean="0">
                <a:solidFill>
                  <a:schemeClr val="dk1"/>
                </a:solidFill>
              </a:rPr>
              <a:t>～</a:t>
            </a:r>
            <a:r>
              <a:rPr lang="en-US" altLang="ja-JP" sz="950" dirty="0" smtClean="0">
                <a:solidFill>
                  <a:schemeClr val="dk1"/>
                </a:solidFill>
              </a:rPr>
              <a:t>】</a:t>
            </a:r>
            <a:endParaRPr lang="en-US" altLang="ja-JP" sz="950" dirty="0">
              <a:solidFill>
                <a:schemeClr val="dk1"/>
              </a:solidFill>
            </a:endParaRPr>
          </a:p>
          <a:p>
            <a:r>
              <a:rPr lang="ja-JP" altLang="en-US" sz="950" dirty="0" smtClean="0">
                <a:solidFill>
                  <a:schemeClr val="dk1"/>
                </a:solidFill>
              </a:rPr>
              <a:t>　○</a:t>
            </a:r>
            <a:r>
              <a:rPr lang="en-US" altLang="ja-JP" sz="950" dirty="0" smtClean="0">
                <a:solidFill>
                  <a:schemeClr val="dk1"/>
                </a:solidFill>
              </a:rPr>
              <a:t>BNCT</a:t>
            </a:r>
            <a:r>
              <a:rPr lang="ja-JP" altLang="ja-JP" sz="950" dirty="0">
                <a:solidFill>
                  <a:schemeClr val="dk1"/>
                </a:solidFill>
              </a:rPr>
              <a:t>研究センターの</a:t>
            </a:r>
            <a:r>
              <a:rPr lang="ja-JP" altLang="ja-JP" sz="950" dirty="0" smtClean="0">
                <a:solidFill>
                  <a:schemeClr val="dk1"/>
                </a:solidFill>
              </a:rPr>
              <a:t>開所</a:t>
            </a:r>
            <a:endParaRPr lang="en-US" altLang="ja-JP" sz="950" dirty="0" smtClean="0">
              <a:solidFill>
                <a:schemeClr val="dk1"/>
              </a:solidFill>
            </a:endParaRPr>
          </a:p>
          <a:p>
            <a:r>
              <a:rPr lang="ja-JP" altLang="en-US" sz="950" dirty="0">
                <a:solidFill>
                  <a:schemeClr val="dk1"/>
                </a:solidFill>
              </a:rPr>
              <a:t>　</a:t>
            </a:r>
            <a:r>
              <a:rPr lang="ja-JP" altLang="en-US" sz="950" dirty="0" smtClean="0">
                <a:solidFill>
                  <a:schemeClr val="dk1"/>
                </a:solidFill>
              </a:rPr>
              <a:t>　　</a:t>
            </a:r>
            <a:r>
              <a:rPr lang="en-US" altLang="ja-JP" sz="950" dirty="0" smtClean="0">
                <a:solidFill>
                  <a:schemeClr val="dk1"/>
                </a:solidFill>
              </a:rPr>
              <a:t>BNCT</a:t>
            </a:r>
            <a:r>
              <a:rPr lang="ja-JP" altLang="ja-JP" sz="950" dirty="0">
                <a:solidFill>
                  <a:schemeClr val="dk1"/>
                </a:solidFill>
              </a:rPr>
              <a:t>ホウ素薬剤</a:t>
            </a:r>
            <a:r>
              <a:rPr lang="ja-JP" altLang="ja-JP" sz="950" dirty="0" smtClean="0">
                <a:solidFill>
                  <a:schemeClr val="dk1"/>
                </a:solidFill>
              </a:rPr>
              <a:t>の</a:t>
            </a:r>
            <a:endParaRPr lang="en-US" altLang="ja-JP" sz="950" dirty="0" smtClean="0">
              <a:solidFill>
                <a:schemeClr val="dk1"/>
              </a:solidFill>
            </a:endParaRPr>
          </a:p>
          <a:p>
            <a:r>
              <a:rPr lang="ja-JP" altLang="en-US" sz="950" dirty="0">
                <a:solidFill>
                  <a:schemeClr val="dk1"/>
                </a:solidFill>
              </a:rPr>
              <a:t>　</a:t>
            </a:r>
            <a:r>
              <a:rPr lang="ja-JP" altLang="en-US" sz="950" dirty="0" smtClean="0">
                <a:solidFill>
                  <a:schemeClr val="dk1"/>
                </a:solidFill>
              </a:rPr>
              <a:t>　　</a:t>
            </a:r>
            <a:r>
              <a:rPr lang="ja-JP" altLang="ja-JP" sz="950" dirty="0" smtClean="0">
                <a:solidFill>
                  <a:schemeClr val="dk1"/>
                </a:solidFill>
              </a:rPr>
              <a:t>実証・評価</a:t>
            </a:r>
            <a:r>
              <a:rPr lang="ja-JP" altLang="ja-JP" sz="950" dirty="0">
                <a:solidFill>
                  <a:schemeClr val="dk1"/>
                </a:solidFill>
              </a:rPr>
              <a:t>を</a:t>
            </a:r>
            <a:r>
              <a:rPr lang="ja-JP" altLang="ja-JP" sz="950" dirty="0" smtClean="0">
                <a:solidFill>
                  <a:schemeClr val="dk1"/>
                </a:solidFill>
              </a:rPr>
              <a:t>実施</a:t>
            </a:r>
            <a:r>
              <a:rPr lang="en-US" altLang="ja-JP" sz="950" dirty="0" smtClean="0">
                <a:solidFill>
                  <a:schemeClr val="dk1"/>
                </a:solidFill>
              </a:rPr>
              <a:t>【H26</a:t>
            </a:r>
            <a:r>
              <a:rPr lang="ja-JP" altLang="en-US" sz="950" dirty="0" smtClean="0">
                <a:solidFill>
                  <a:schemeClr val="dk1"/>
                </a:solidFill>
              </a:rPr>
              <a:t>～</a:t>
            </a:r>
            <a:r>
              <a:rPr lang="en-US" altLang="ja-JP" sz="950" dirty="0" smtClean="0">
                <a:solidFill>
                  <a:schemeClr val="dk1"/>
                </a:solidFill>
              </a:rPr>
              <a:t>】</a:t>
            </a:r>
          </a:p>
          <a:p>
            <a:r>
              <a:rPr kumimoji="0" lang="ja-JP" altLang="en-US" sz="140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endParaRPr kumimoji="0" lang="en-US" altLang="ja-JP" sz="950" kern="0" dirty="0">
              <a:solidFill>
                <a:srgbClr val="FF0000"/>
              </a:solidFill>
            </a:endParaRPr>
          </a:p>
          <a:p>
            <a:pPr lvl="0" defTabSz="914400"/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lvl="0" defTabSz="914400"/>
            <a:r>
              <a:rPr kumimoji="0" lang="ja-JP" altLang="en-US" sz="1050" b="1" kern="0" dirty="0" smtClean="0">
                <a:solidFill>
                  <a:sysClr val="windowText" lastClr="000000"/>
                </a:solidFill>
              </a:rPr>
              <a:t>■　教育環境の整備・学生支援</a:t>
            </a:r>
            <a:endParaRPr kumimoji="0" lang="en-US" altLang="ja-JP" sz="1050" b="1" kern="0" dirty="0" smtClean="0">
              <a:solidFill>
                <a:sysClr val="windowText" lastClr="000000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○高年次教養教育のため、キャンパス間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 の遠隔講義システムを運用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 H25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 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○ラーニングコモンズ（自主学習スペース）を増開設（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B2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棟）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 H24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 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　学習支援を行う大学院生スタッフ（コモンズ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TA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）を配置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【H27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○安否確認システムの稼動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 H26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 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○授業料減免制度の成績要件の緩和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　成績要件を上位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1/3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から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1/2</a:t>
            </a:r>
            <a:r>
              <a:rPr kumimoji="0" lang="ja-JP" altLang="en-US" sz="950" kern="0" dirty="0" err="1" smtClean="0">
                <a:solidFill>
                  <a:prstClr val="black"/>
                </a:solidFill>
              </a:rPr>
              <a:t>へ緩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和し、半額減免対象を拡大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60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件程度の拡大）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○独自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の奨学金制度「グローバルリーダー育成奨学金制度」の導入を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決定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【H28】</a:t>
            </a:r>
          </a:p>
          <a:p>
            <a:pPr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lang="ja-JP" altLang="ja-JP" sz="950" dirty="0" smtClean="0">
                <a:solidFill>
                  <a:schemeClr val="dk1"/>
                </a:solidFill>
              </a:rPr>
              <a:t>○学生や保護者への相談体制の充実</a:t>
            </a:r>
            <a:endParaRPr lang="en-US" altLang="ja-JP" sz="950" dirty="0" smtClean="0">
              <a:solidFill>
                <a:schemeClr val="dk1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</a:t>
            </a:r>
            <a:r>
              <a:rPr kumimoji="0" lang="ja-JP" altLang="en-US" sz="950" kern="0" dirty="0" err="1" smtClean="0">
                <a:solidFill>
                  <a:prstClr val="black"/>
                </a:solidFill>
              </a:rPr>
              <a:t>障がい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学生支援の全学的支援体制の整備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・ガイドライン策定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【H26】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・規程制定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【H27】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・アクセスセンター（全学的支援拠点）を設置、説明会等を実施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【H27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○学生の研究・課外活動の奨励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・学長顕彰による表彰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 defTabSz="914400">
              <a:defRPr/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・チャレンジくん事業（後援会）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 【H25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など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lvl="0"/>
            <a:endParaRPr lang="en-US" altLang="ja-JP" sz="950" dirty="0" smtClean="0">
              <a:solidFill>
                <a:prstClr val="black"/>
              </a:solidFill>
              <a:latin typeface="ＭＳ Ｐゴシック"/>
            </a:endParaRPr>
          </a:p>
          <a:p>
            <a:pPr lvl="0">
              <a:lnSpc>
                <a:spcPts val="1300"/>
              </a:lnSpc>
            </a:pPr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【</a:t>
            </a:r>
            <a:r>
              <a:rPr kumimoji="0" lang="ja-JP" altLang="en-US" sz="1200" b="1" kern="0" dirty="0" smtClean="0">
                <a:solidFill>
                  <a:sysClr val="windowText" lastClr="000000"/>
                </a:solidFill>
              </a:rPr>
              <a:t>高専</a:t>
            </a:r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■　教育内容の充実</a:t>
            </a:r>
            <a:endParaRPr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pPr lvl="0">
              <a:lnSpc>
                <a:spcPts val="1300"/>
              </a:lnSpc>
            </a:pPr>
            <a:r>
              <a:rPr lang="ja-JP" altLang="en-US" sz="950" b="1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>
                <a:solidFill>
                  <a:schemeClr val="tx1"/>
                </a:solidFill>
              </a:rPr>
              <a:t>○</a:t>
            </a:r>
            <a:r>
              <a:rPr lang="en-US" altLang="ja-JP" sz="950" dirty="0">
                <a:solidFill>
                  <a:schemeClr val="tx1"/>
                </a:solidFill>
              </a:rPr>
              <a:t>PBL</a:t>
            </a:r>
            <a:r>
              <a:rPr lang="ja-JP" altLang="en-US" sz="950" dirty="0">
                <a:solidFill>
                  <a:schemeClr val="tx1"/>
                </a:solidFill>
              </a:rPr>
              <a:t>方式による</a:t>
            </a:r>
            <a:r>
              <a:rPr lang="ja-JP" altLang="en-US" sz="950" dirty="0" smtClean="0">
                <a:solidFill>
                  <a:schemeClr val="tx1"/>
                </a:solidFill>
              </a:rPr>
              <a:t>教育（チーム</a:t>
            </a:r>
            <a:r>
              <a:rPr lang="ja-JP" altLang="en-US" sz="950" dirty="0">
                <a:solidFill>
                  <a:schemeClr val="tx1"/>
                </a:solidFill>
              </a:rPr>
              <a:t>による課題解決型</a:t>
            </a:r>
            <a:r>
              <a:rPr lang="ja-JP" altLang="en-US" sz="950" dirty="0" smtClean="0">
                <a:solidFill>
                  <a:schemeClr val="tx1"/>
                </a:solidFill>
              </a:rPr>
              <a:t>学習）</a:t>
            </a:r>
            <a:endParaRPr lang="en-US" altLang="ja-JP" sz="950" dirty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en-US" sz="950" dirty="0" smtClean="0">
                <a:solidFill>
                  <a:schemeClr val="tx1"/>
                </a:solidFill>
              </a:rPr>
              <a:t>　○</a:t>
            </a:r>
            <a:r>
              <a:rPr lang="en-US" altLang="ja-JP" sz="950" dirty="0">
                <a:solidFill>
                  <a:schemeClr val="tx1"/>
                </a:solidFill>
              </a:rPr>
              <a:t>FD</a:t>
            </a:r>
            <a:r>
              <a:rPr lang="ja-JP" altLang="en-US" sz="950" dirty="0">
                <a:solidFill>
                  <a:schemeClr val="tx1"/>
                </a:solidFill>
              </a:rPr>
              <a:t>活動の推進</a:t>
            </a:r>
            <a:endParaRPr lang="en-US" altLang="ja-JP" sz="950" dirty="0">
              <a:solidFill>
                <a:schemeClr val="tx1"/>
              </a:solidFill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・</a:t>
            </a:r>
            <a:r>
              <a:rPr lang="ja-JP" altLang="en-US" sz="950" dirty="0">
                <a:solidFill>
                  <a:schemeClr val="tx1"/>
                </a:solidFill>
              </a:rPr>
              <a:t>ティーチング・ポートフォリオのワークショップ</a:t>
            </a:r>
            <a:r>
              <a:rPr lang="ja-JP" altLang="en-US" sz="950" dirty="0" smtClean="0">
                <a:solidFill>
                  <a:schemeClr val="tx1"/>
                </a:solidFill>
              </a:rPr>
              <a:t>実施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○大学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等との連携・交流の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推進</a:t>
            </a:r>
            <a:endParaRPr lang="en-US" altLang="ja-JP" sz="950" dirty="0">
              <a:solidFill>
                <a:schemeClr val="tx1"/>
              </a:solidFill>
              <a:latin typeface="+mn-ea"/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　・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府大と連携した泰日工業大学からの留学生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受入れ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【H26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・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インドネシア・ダルマプルサダ大学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と学術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交流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協定を締結し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 </a:t>
            </a:r>
          </a:p>
          <a:p>
            <a:pPr defTabSz="914400">
              <a:lnSpc>
                <a:spcPts val="1200"/>
              </a:lnSpc>
              <a:defRPr/>
            </a:pP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　　短期留学を準備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【H26 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　・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大阪電気通信大学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と大学間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連携「３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D 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造形工房」教育プロジェクトへの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参加</a:t>
            </a: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　に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関する協定を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締結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【H26】</a:t>
            </a:r>
          </a:p>
          <a:p>
            <a:pPr>
              <a:lnSpc>
                <a:spcPts val="1300"/>
              </a:lnSpc>
            </a:pPr>
            <a:r>
              <a:rPr lang="ja-JP" altLang="en-US" sz="1050" b="1" dirty="0" smtClean="0">
                <a:solidFill>
                  <a:schemeClr val="tx1"/>
                </a:solidFill>
              </a:rPr>
              <a:t>■　研究</a:t>
            </a:r>
            <a:r>
              <a:rPr lang="ja-JP" altLang="en-US" sz="1050" b="1" dirty="0">
                <a:solidFill>
                  <a:schemeClr val="tx1"/>
                </a:solidFill>
              </a:rPr>
              <a:t>の質の向上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ja-JP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</a:t>
            </a:r>
            <a:r>
              <a:rPr lang="ja-JP" altLang="en-US" sz="950" dirty="0">
                <a:solidFill>
                  <a:schemeClr val="tx1"/>
                </a:solidFill>
              </a:rPr>
              <a:t>科研費報奨制度を実施し、科研費獲得の基礎研究を補助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ja-JP" sz="950" dirty="0" smtClean="0">
                <a:solidFill>
                  <a:schemeClr val="tx1"/>
                </a:solidFill>
              </a:rPr>
              <a:t>○</a:t>
            </a:r>
            <a:r>
              <a:rPr lang="ja-JP" altLang="ja-JP" sz="950" dirty="0">
                <a:solidFill>
                  <a:schemeClr val="tx1"/>
                </a:solidFill>
              </a:rPr>
              <a:t>教員間</a:t>
            </a:r>
            <a:r>
              <a:rPr lang="ja-JP" altLang="ja-JP" sz="950" dirty="0" smtClean="0">
                <a:solidFill>
                  <a:schemeClr val="tx1"/>
                </a:solidFill>
              </a:rPr>
              <a:t>連携</a:t>
            </a:r>
            <a:r>
              <a:rPr lang="ja-JP" altLang="en-US" sz="950" dirty="0" smtClean="0">
                <a:solidFill>
                  <a:schemeClr val="tx1"/>
                </a:solidFill>
              </a:rPr>
              <a:t>の</a:t>
            </a:r>
            <a:r>
              <a:rPr lang="ja-JP" altLang="ja-JP" sz="950" dirty="0" smtClean="0">
                <a:solidFill>
                  <a:schemeClr val="tx1"/>
                </a:solidFill>
              </a:rPr>
              <a:t>強化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ja-JP" altLang="ja-JP" sz="950" dirty="0" smtClean="0">
                <a:solidFill>
                  <a:schemeClr val="tx1"/>
                </a:solidFill>
              </a:rPr>
              <a:t>学校</a:t>
            </a:r>
            <a:r>
              <a:rPr lang="ja-JP" altLang="ja-JP" sz="950" dirty="0">
                <a:solidFill>
                  <a:schemeClr val="tx1"/>
                </a:solidFill>
              </a:rPr>
              <a:t>要覧（英語</a:t>
            </a:r>
            <a:r>
              <a:rPr lang="ja-JP" altLang="en-US" sz="950" dirty="0" smtClean="0">
                <a:solidFill>
                  <a:schemeClr val="tx1"/>
                </a:solidFill>
              </a:rPr>
              <a:t>併記</a:t>
            </a:r>
            <a:r>
              <a:rPr lang="ja-JP" altLang="ja-JP" sz="950" dirty="0" smtClean="0">
                <a:solidFill>
                  <a:schemeClr val="tx1"/>
                </a:solidFill>
              </a:rPr>
              <a:t>版）</a:t>
            </a:r>
            <a:r>
              <a:rPr lang="ja-JP" altLang="ja-JP" sz="950" dirty="0">
                <a:solidFill>
                  <a:schemeClr val="tx1"/>
                </a:solidFill>
              </a:rPr>
              <a:t>の</a:t>
            </a:r>
            <a:r>
              <a:rPr lang="ja-JP" altLang="ja-JP" sz="950" dirty="0" smtClean="0">
                <a:solidFill>
                  <a:schemeClr val="tx1"/>
                </a:solidFill>
              </a:rPr>
              <a:t>作成</a:t>
            </a:r>
            <a:r>
              <a:rPr lang="en-US" altLang="ja-JP" sz="950" dirty="0" smtClean="0">
                <a:solidFill>
                  <a:schemeClr val="tx1"/>
                </a:solidFill>
              </a:rPr>
              <a:t>【H27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</a:p>
          <a:p>
            <a:pPr lvl="0" defTabSz="914400"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ja-JP" altLang="ja-JP" sz="950" dirty="0" smtClean="0">
                <a:solidFill>
                  <a:schemeClr val="tx1"/>
                </a:solidFill>
              </a:rPr>
              <a:t>地域</a:t>
            </a:r>
            <a:r>
              <a:rPr lang="ja-JP" altLang="ja-JP" sz="950" dirty="0">
                <a:solidFill>
                  <a:schemeClr val="tx1"/>
                </a:solidFill>
              </a:rPr>
              <a:t>連携ワーキングによる外部資金獲得協力体制の</a:t>
            </a:r>
            <a:r>
              <a:rPr lang="ja-JP" altLang="ja-JP" sz="950" dirty="0" smtClean="0">
                <a:solidFill>
                  <a:schemeClr val="tx1"/>
                </a:solidFill>
              </a:rPr>
              <a:t>構築</a:t>
            </a:r>
            <a:endParaRPr lang="en-US" altLang="ja-JP" sz="950" b="1" dirty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en-US" sz="1050" b="1" dirty="0" smtClean="0">
                <a:solidFill>
                  <a:schemeClr val="tx1"/>
                </a:solidFill>
              </a:rPr>
              <a:t>■　学生</a:t>
            </a:r>
            <a:r>
              <a:rPr lang="ja-JP" altLang="en-US" sz="1050" b="1" dirty="0">
                <a:solidFill>
                  <a:schemeClr val="tx1"/>
                </a:solidFill>
              </a:rPr>
              <a:t>支援の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充実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pPr lvl="0" defTabSz="914400">
              <a:defRPr/>
            </a:pPr>
            <a:r>
              <a:rPr lang="ja-JP" altLang="en-US" sz="950" b="1" dirty="0">
                <a:solidFill>
                  <a:schemeClr val="tx1"/>
                </a:solidFill>
              </a:rPr>
              <a:t>　</a:t>
            </a:r>
            <a:r>
              <a:rPr lang="ja-JP" altLang="ja-JP" sz="950" dirty="0" smtClean="0">
                <a:solidFill>
                  <a:schemeClr val="tx1"/>
                </a:solidFill>
              </a:rPr>
              <a:t>○</a:t>
            </a:r>
            <a:r>
              <a:rPr lang="ja-JP" altLang="ja-JP" sz="950" dirty="0">
                <a:solidFill>
                  <a:schemeClr val="tx1"/>
                </a:solidFill>
              </a:rPr>
              <a:t>キャリア・デザイン教育の</a:t>
            </a:r>
            <a:r>
              <a:rPr lang="ja-JP" altLang="ja-JP" sz="950" dirty="0" smtClean="0">
                <a:solidFill>
                  <a:schemeClr val="tx1"/>
                </a:solidFill>
              </a:rPr>
              <a:t>充実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ja-JP" altLang="ja-JP" sz="950" dirty="0" smtClean="0">
                <a:solidFill>
                  <a:schemeClr val="tx1"/>
                </a:solidFill>
              </a:rPr>
              <a:t>キャリア</a:t>
            </a:r>
            <a:r>
              <a:rPr lang="ja-JP" altLang="ja-JP" sz="950" dirty="0">
                <a:solidFill>
                  <a:schemeClr val="tx1"/>
                </a:solidFill>
              </a:rPr>
              <a:t>教育の</a:t>
            </a:r>
            <a:r>
              <a:rPr lang="ja-JP" altLang="ja-JP" sz="950" dirty="0" smtClean="0">
                <a:solidFill>
                  <a:schemeClr val="tx1"/>
                </a:solidFill>
              </a:rPr>
              <a:t>推進</a:t>
            </a:r>
            <a:r>
              <a:rPr lang="ja-JP" altLang="en-US" sz="950" dirty="0" smtClean="0">
                <a:solidFill>
                  <a:schemeClr val="tx1"/>
                </a:solidFill>
              </a:rPr>
              <a:t>、キャリアデザイン支援イベントの充実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ja-JP" altLang="ja-JP" sz="950" dirty="0" smtClean="0">
                <a:solidFill>
                  <a:schemeClr val="tx1"/>
                </a:solidFill>
              </a:rPr>
              <a:t>インターンシップ支援</a:t>
            </a:r>
            <a:r>
              <a:rPr lang="ja-JP" altLang="en-US" sz="950" dirty="0" smtClean="0">
                <a:solidFill>
                  <a:schemeClr val="tx1"/>
                </a:solidFill>
              </a:rPr>
              <a:t>を</a:t>
            </a:r>
            <a:r>
              <a:rPr lang="ja-JP" altLang="ja-JP" sz="950" dirty="0" smtClean="0">
                <a:solidFill>
                  <a:schemeClr val="tx1"/>
                </a:solidFill>
              </a:rPr>
              <a:t>充実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 defTabSz="914400">
              <a:lnSpc>
                <a:spcPts val="1200"/>
              </a:lnSpc>
              <a:defRPr/>
            </a:pPr>
            <a:r>
              <a:rPr lang="ja-JP" altLang="en-US" sz="950" b="1" dirty="0">
                <a:solidFill>
                  <a:schemeClr val="tx1"/>
                </a:solidFill>
              </a:rPr>
              <a:t>　</a:t>
            </a:r>
            <a:r>
              <a:rPr lang="ja-JP" altLang="en-US" sz="950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950" dirty="0" smtClean="0">
                <a:solidFill>
                  <a:schemeClr val="tx1"/>
                </a:solidFill>
              </a:rPr>
              <a:t>本科</a:t>
            </a:r>
            <a:r>
              <a:rPr lang="en-US" altLang="ja-JP" sz="950" dirty="0" smtClean="0">
                <a:solidFill>
                  <a:schemeClr val="tx1"/>
                </a:solidFill>
              </a:rPr>
              <a:t>4</a:t>
            </a:r>
            <a:r>
              <a:rPr lang="ja-JP" altLang="en-US" sz="950" dirty="0" smtClean="0">
                <a:solidFill>
                  <a:schemeClr val="tx1"/>
                </a:solidFill>
              </a:rPr>
              <a:t>年生対象インターンシップ、海外インターンシップの実施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9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116" y="580904"/>
            <a:ext cx="9054008" cy="10541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◆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大学・高専の諸課題へ対応するため、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教育研究をはじめとする第</a:t>
            </a:r>
            <a:r>
              <a:rPr lang="en-US" altLang="ja-JP" sz="1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1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期中期計画に</a:t>
            </a:r>
            <a:r>
              <a:rPr lang="ja-JP" altLang="en-US" sz="1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掲げる</a:t>
            </a:r>
            <a:r>
              <a:rPr lang="ja-JP" altLang="en-US" sz="1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取組を着実に推進</a:t>
            </a:r>
            <a:endParaRPr lang="ja-JP" altLang="en-US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200" dirty="0" smtClean="0"/>
          </a:p>
          <a:p>
            <a:r>
              <a:rPr lang="ja-JP" altLang="en-US" sz="1200" dirty="0" smtClean="0"/>
              <a:t>　　　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（・大学</a:t>
            </a:r>
            <a:r>
              <a:rPr lang="ja-JP" altLang="en-US" sz="1200" b="1" dirty="0">
                <a:latin typeface="+mn-ea"/>
              </a:rPr>
              <a:t>改革への</a:t>
            </a:r>
            <a:r>
              <a:rPr lang="ja-JP" altLang="en-US" sz="1200" b="1" dirty="0" smtClean="0">
                <a:latin typeface="+mn-ea"/>
              </a:rPr>
              <a:t>対応</a:t>
            </a:r>
            <a:r>
              <a:rPr lang="ja-JP" altLang="en-US" sz="1200" b="1" dirty="0">
                <a:latin typeface="+mn-ea"/>
              </a:rPr>
              <a:t>　　・学士課程教育の</a:t>
            </a:r>
            <a:r>
              <a:rPr lang="ja-JP" altLang="en-US" sz="1200" b="1" dirty="0" smtClean="0">
                <a:latin typeface="+mn-ea"/>
              </a:rPr>
              <a:t>充実</a:t>
            </a:r>
            <a:r>
              <a:rPr lang="ja-JP" altLang="en-US" sz="1200" b="1" dirty="0">
                <a:latin typeface="+mn-ea"/>
              </a:rPr>
              <a:t>　　・国際化への</a:t>
            </a:r>
            <a:r>
              <a:rPr lang="ja-JP" altLang="en-US" sz="1200" b="1" dirty="0" smtClean="0">
                <a:latin typeface="+mn-ea"/>
              </a:rPr>
              <a:t>対応</a:t>
            </a:r>
            <a:r>
              <a:rPr lang="ja-JP" altLang="en-US" sz="1200" b="1" dirty="0">
                <a:latin typeface="+mn-ea"/>
              </a:rPr>
              <a:t>　　・地域</a:t>
            </a:r>
            <a:r>
              <a:rPr lang="ja-JP" altLang="en-US" sz="1200" b="1" dirty="0" smtClean="0">
                <a:latin typeface="+mn-ea"/>
              </a:rPr>
              <a:t>貢献の</a:t>
            </a:r>
            <a:r>
              <a:rPr lang="ja-JP" altLang="en-US" sz="1200" b="1" dirty="0">
                <a:latin typeface="+mn-ea"/>
              </a:rPr>
              <a:t>更なる</a:t>
            </a:r>
            <a:r>
              <a:rPr lang="ja-JP" altLang="en-US" sz="1200" b="1" dirty="0" smtClean="0">
                <a:latin typeface="+mn-ea"/>
              </a:rPr>
              <a:t>拡充   </a:t>
            </a:r>
            <a:r>
              <a:rPr lang="ja-JP" altLang="en-US" sz="1200" b="1" dirty="0">
                <a:latin typeface="+mn-ea"/>
              </a:rPr>
              <a:t>　</a:t>
            </a:r>
            <a:r>
              <a:rPr lang="ja-JP" altLang="en-US" sz="1200" b="1" dirty="0" smtClean="0">
                <a:latin typeface="+mn-ea"/>
              </a:rPr>
              <a:t>など）</a:t>
            </a:r>
            <a:endParaRPr lang="en-US" altLang="ja-JP" sz="1200" b="1" dirty="0" smtClean="0">
              <a:latin typeface="+mn-ea"/>
            </a:endParaRPr>
          </a:p>
          <a:p>
            <a:pPr>
              <a:lnSpc>
                <a:spcPts val="700"/>
              </a:lnSpc>
            </a:pPr>
            <a:endParaRPr lang="en-US" altLang="ja-JP" sz="1200" b="1" dirty="0" smtClean="0">
              <a:latin typeface="+mn-ea"/>
            </a:endParaRPr>
          </a:p>
          <a:p>
            <a:r>
              <a:rPr lang="ja-JP" altLang="en-US" sz="1200" b="1" dirty="0" smtClean="0">
                <a:latin typeface="+mn-ea"/>
              </a:rPr>
              <a:t>　　☆大学の教育研究組織については、４学域制への再編という大きな変革を遂行</a:t>
            </a:r>
            <a:endParaRPr lang="en-US" altLang="ja-JP" sz="1200" b="1" dirty="0" smtClean="0">
              <a:latin typeface="+mn-ea"/>
            </a:endParaRPr>
          </a:p>
          <a:p>
            <a:pPr>
              <a:lnSpc>
                <a:spcPts val="400"/>
              </a:lnSpc>
            </a:pPr>
            <a:endParaRPr lang="en-US" altLang="ja-JP" sz="1200" b="1" dirty="0">
              <a:latin typeface="+mn-ea"/>
            </a:endParaRPr>
          </a:p>
          <a:p>
            <a:r>
              <a:rPr lang="ja-JP" altLang="en-US" sz="1200" b="1" dirty="0" smtClean="0">
                <a:latin typeface="+mn-ea"/>
              </a:rPr>
              <a:t>　　★諸機関との連携に取り組み、教育・研究活動、地域貢献などで、より多くの成果を社会に還元</a:t>
            </a:r>
            <a:endParaRPr lang="ja-JP" altLang="en-US" sz="1100" b="1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072748" y="132112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資料１－１</a:t>
            </a:r>
            <a:endParaRPr kumimoji="1" lang="ja-JP" alt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429" y="2722272"/>
            <a:ext cx="2408238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7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876801" y="863848"/>
            <a:ext cx="4739156" cy="436376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国際交流の推進</a:t>
            </a:r>
            <a:endParaRPr lang="en-US" altLang="ja-JP" sz="105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14400"/>
            <a:r>
              <a:rPr kumimoji="0" lang="ja-JP" altLang="en-US" sz="90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○国際交流会館（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I-wing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なかもず）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の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開設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【H27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〈 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宿舎（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80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室）、交流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スペース 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〉</a:t>
            </a: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○</a:t>
            </a:r>
            <a:r>
              <a:rPr kumimoji="0" lang="ja-JP" altLang="en-US" sz="950" kern="0" dirty="0" err="1">
                <a:solidFill>
                  <a:schemeClr val="tx1"/>
                </a:solidFill>
              </a:rPr>
              <a:t>外国人招へい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教員事業の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実施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（年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11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15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名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</a:t>
            </a:r>
            <a:endParaRPr kumimoji="0" lang="ja-JP" altLang="en-US" sz="950" kern="0" dirty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★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学術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交流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協定の締結、協定校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との連携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強化</a:t>
            </a:r>
            <a:endParaRPr kumimoji="0" lang="en-US" altLang="ja-JP" sz="950" b="1" u="sng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・協定校を対象とする外国人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留学生特別選抜入試制度の整備・運用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【H25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</a:t>
            </a:r>
            <a:endParaRPr kumimoji="0" lang="ja-JP" altLang="en-US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  　　 　　中国・華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東理工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大学、福州大学の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工学域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編入学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再掲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　・渡日前入学許可制度の導入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再掲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  <a:endParaRPr kumimoji="0" lang="en-US" altLang="ja-JP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　・口頭試問等への遠隔システムの活用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H26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～：再掲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  <a:endParaRPr kumimoji="0" lang="en-US" altLang="ja-JP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○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海外留学支援事業 などによる学生の交流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推進</a:t>
            </a:r>
            <a:endParaRPr kumimoji="0" lang="en-US" altLang="ja-JP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文科省奨学金「トビタテ！留学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JAPAN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日本代表プログラム」への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サポート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・独自の</a:t>
            </a:r>
            <a:r>
              <a:rPr kumimoji="0" lang="ja-JP" altLang="en-US" sz="950" kern="0" dirty="0" smtClean="0">
                <a:solidFill>
                  <a:sysClr val="windowText" lastClr="000000"/>
                </a:solidFill>
              </a:rPr>
              <a:t>留学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支援奨学金プログラム「翔け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FUDAI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！</a:t>
            </a:r>
            <a:r>
              <a:rPr kumimoji="0" lang="en-US" altLang="ja-JP" sz="950" kern="0" dirty="0">
                <a:solidFill>
                  <a:sysClr val="windowText" lastClr="000000"/>
                </a:solidFill>
              </a:rPr>
              <a:t>ASEAN</a:t>
            </a:r>
            <a:r>
              <a:rPr kumimoji="0" lang="ja-JP" altLang="en-US" sz="950" kern="0" dirty="0">
                <a:solidFill>
                  <a:sysClr val="windowText" lastClr="000000"/>
                </a:solidFill>
              </a:rPr>
              <a:t>留学！」を創設</a:t>
            </a:r>
            <a:endParaRPr kumimoji="0" lang="ja-JP" altLang="en-US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緊急事故支援システムへ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加入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【H26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  <a:endParaRPr kumimoji="0" lang="ja-JP" altLang="en-US" sz="950" kern="0" dirty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語学研修プログラムの開講</a:t>
            </a: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JST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事業「さくらサイエンスプラン」にて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アジアの学生を短期招聘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　　・認定留学制度の創設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【H28】</a:t>
            </a:r>
          </a:p>
          <a:p>
            <a:pPr defTabSz="914400"/>
            <a:r>
              <a:rPr kumimoji="0" lang="ja-JP" altLang="en-US" sz="950" kern="0" dirty="0">
                <a:solidFill>
                  <a:prstClr val="black"/>
                </a:solidFill>
              </a:rPr>
              <a:t>　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★</a:t>
            </a:r>
            <a:r>
              <a:rPr kumimoji="0" lang="zh-TW" altLang="en-US" sz="950" b="1" u="sng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受入留学生数</a:t>
            </a:r>
            <a:r>
              <a:rPr kumimoji="0" lang="ja-JP" altLang="en-US" sz="950" b="1" u="sng" kern="0" dirty="0" err="1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を拡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</a:t>
            </a:r>
            <a:r>
              <a:rPr kumimoji="0" lang="zh-TW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右グラフ参照）</a:t>
            </a:r>
            <a:endParaRPr kumimoji="0" lang="zh-TW" altLang="en-US" sz="95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学生</a:t>
            </a:r>
            <a:r>
              <a:rPr kumimoji="0" lang="ja-JP" altLang="en-US" sz="95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海外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派遣数</a:t>
            </a:r>
            <a:endParaRPr kumimoji="0" lang="en-US" altLang="ja-JP" sz="950" kern="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14400"/>
            <a:r>
              <a:rPr kumimoji="0" lang="en-US" altLang="ja-JP" sz="95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H23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123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名→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H28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174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kumimoji="0" lang="ja-JP" altLang="en-US" sz="95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/>
            <a:r>
              <a:rPr lang="ja-JP" altLang="en-US" sz="950" dirty="0" smtClean="0">
                <a:solidFill>
                  <a:prstClr val="black"/>
                </a:solidFill>
                <a:latin typeface="ＭＳ Ｐゴシック"/>
              </a:rPr>
              <a:t>　　　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学術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交流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協定校（機関）数</a:t>
            </a:r>
            <a:endParaRPr lang="en-US" altLang="ja-JP" sz="950" dirty="0">
              <a:solidFill>
                <a:prstClr val="black"/>
              </a:solidFill>
              <a:latin typeface="ＭＳ Ｐゴシック"/>
            </a:endParaRPr>
          </a:p>
          <a:p>
            <a:pPr lvl="0"/>
            <a:r>
              <a:rPr kumimoji="0" lang="ja-JP" altLang="en-US" sz="95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H23</a:t>
            </a:r>
            <a:r>
              <a:rPr kumimoji="0" lang="ja-JP" altLang="en-US" sz="95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107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件→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H28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165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endParaRPr kumimoji="0" lang="en-US" altLang="ja-JP" sz="1200" b="1" kern="0" dirty="0" smtClean="0">
              <a:solidFill>
                <a:sysClr val="windowText" lastClr="000000"/>
              </a:solidFill>
            </a:endParaRPr>
          </a:p>
          <a:p>
            <a:pPr lvl="0">
              <a:lnSpc>
                <a:spcPts val="1300"/>
              </a:lnSpc>
            </a:pPr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【</a:t>
            </a:r>
            <a:r>
              <a:rPr kumimoji="0" lang="ja-JP" altLang="en-US" sz="1200" b="1" kern="0" dirty="0" smtClean="0">
                <a:solidFill>
                  <a:sysClr val="windowText" lastClr="000000"/>
                </a:solidFill>
              </a:rPr>
              <a:t>高専</a:t>
            </a:r>
            <a:r>
              <a:rPr kumimoji="0" lang="en-US" altLang="ja-JP" sz="1200" b="1" kern="0" dirty="0" smtClean="0">
                <a:solidFill>
                  <a:sysClr val="windowText" lastClr="000000"/>
                </a:solidFill>
              </a:rPr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○地域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ニーズへ応えられる研究等の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推進</a:t>
            </a: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府大地域連携研究機構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と連携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体制を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構築</a:t>
            </a: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・府大と共同での産学連携オフィスの設置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【H27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9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・ＪＳＴ委託事業において府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大、府立産業技術総合研究所、関連企業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と連携</a:t>
            </a: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b="1" u="sng" dirty="0">
                <a:solidFill>
                  <a:schemeClr val="tx1"/>
                </a:solidFill>
                <a:latin typeface="+mn-ea"/>
              </a:rPr>
              <a:t>★</a:t>
            </a:r>
            <a:r>
              <a:rPr lang="ja-JP" altLang="en-US" sz="950" b="1" u="sng" dirty="0" smtClean="0">
                <a:solidFill>
                  <a:schemeClr val="tx1"/>
                </a:solidFill>
                <a:latin typeface="+mn-ea"/>
              </a:rPr>
              <a:t>地域</a:t>
            </a:r>
            <a:r>
              <a:rPr lang="ja-JP" altLang="en-US" sz="950" b="1" u="sng" dirty="0">
                <a:solidFill>
                  <a:schemeClr val="tx1"/>
                </a:solidFill>
                <a:latin typeface="+mn-ea"/>
              </a:rPr>
              <a:t>の小中学生への教育活動の</a:t>
            </a:r>
            <a:r>
              <a:rPr lang="ja-JP" altLang="en-US" sz="950" b="1" u="sng" dirty="0" smtClean="0">
                <a:solidFill>
                  <a:schemeClr val="tx1"/>
                </a:solidFill>
                <a:latin typeface="+mn-ea"/>
              </a:rPr>
              <a:t>展開</a:t>
            </a: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　　　　公開講座数　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H23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回→</a:t>
            </a:r>
            <a:r>
              <a:rPr kumimoji="0" lang="en-US" altLang="ja-JP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H28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95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kumimoji="0" lang="ja-JP" altLang="en-US" sz="95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（中期計画目標：</a:t>
            </a:r>
            <a:r>
              <a:rPr lang="en-US" altLang="ja-JP" sz="95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回）</a:t>
            </a:r>
            <a:endParaRPr lang="ja-JP" altLang="en-US" sz="9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90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　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91549" y="5443952"/>
            <a:ext cx="4873648" cy="32687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-11953528" y="624897"/>
            <a:ext cx="742169" cy="266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88131" y="192720"/>
            <a:ext cx="8686800" cy="38544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FF" mc:Ignorable="a14" a14:legacySpreadsheetColorIndex="12"/>
          </a:solidFill>
          <a:ln w="158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400"/>
              </a:lnSpc>
            </a:pPr>
            <a:r>
              <a:rPr lang="ja-JP" altLang="en-US" sz="1800" b="1" dirty="0">
                <a:solidFill>
                  <a:srgbClr val="FFFFFF"/>
                </a:solidFill>
                <a:latin typeface="ＭＳ Ｐゴシック"/>
              </a:rPr>
              <a:t>公立大学法人大阪府立大学　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第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期</a:t>
            </a:r>
            <a:r>
              <a:rPr lang="ja-JP" altLang="en-US" sz="1800" b="1" smtClean="0">
                <a:solidFill>
                  <a:srgbClr val="FFFFFF"/>
                </a:solidFill>
                <a:latin typeface="ＭＳ Ｐゴシック"/>
              </a:rPr>
              <a:t>中期計画実績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（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23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～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28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年度</a:t>
            </a:r>
            <a:r>
              <a:rPr lang="ja-JP" altLang="en-US" sz="1800" b="1" dirty="0">
                <a:solidFill>
                  <a:srgbClr val="FFFFFF"/>
                </a:solidFill>
                <a:latin typeface="ＭＳ Ｐゴシック"/>
              </a:rPr>
              <a:t>）　</a:t>
            </a:r>
            <a:r>
              <a:rPr lang="en-US" altLang="ja-JP" sz="1800" b="1" dirty="0" smtClean="0">
                <a:solidFill>
                  <a:srgbClr val="FFFFFF"/>
                </a:solidFill>
                <a:latin typeface="ＭＳ Ｐゴシック"/>
              </a:rPr>
              <a:t>No.</a:t>
            </a:r>
            <a:r>
              <a:rPr lang="ja-JP" altLang="en-US" sz="1800" b="1" dirty="0" smtClean="0">
                <a:solidFill>
                  <a:srgbClr val="FFFFFF"/>
                </a:solidFill>
                <a:latin typeface="ＭＳ Ｐゴシック"/>
              </a:rPr>
              <a:t>２</a:t>
            </a:r>
            <a:endParaRPr lang="ja-JP" altLang="en-US" sz="1800" dirty="0"/>
          </a:p>
        </p:txBody>
      </p:sp>
      <p:sp>
        <p:nvSpPr>
          <p:cNvPr id="5" name="正方形/長方形 4"/>
          <p:cNvSpPr/>
          <p:nvPr/>
        </p:nvSpPr>
        <p:spPr>
          <a:xfrm>
            <a:off x="253140" y="873797"/>
            <a:ext cx="4628113" cy="78389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914400"/>
            <a:endParaRPr lang="en-US" altLang="ja-JP" sz="1050" b="1" dirty="0" smtClean="0">
              <a:solidFill>
                <a:schemeClr val="dk1"/>
              </a:solidFill>
            </a:endParaRPr>
          </a:p>
          <a:p>
            <a:pPr defTabSz="914400">
              <a:lnSpc>
                <a:spcPts val="1000"/>
              </a:lnSpc>
            </a:pPr>
            <a:endParaRPr lang="en-US" altLang="ja-JP" sz="1050" b="1" dirty="0" smtClean="0">
              <a:solidFill>
                <a:schemeClr val="dk1"/>
              </a:solidFill>
            </a:endParaRPr>
          </a:p>
          <a:p>
            <a:pPr defTabSz="914400"/>
            <a:r>
              <a:rPr lang="ja-JP" altLang="ja-JP" sz="1050" b="1" dirty="0" smtClean="0">
                <a:solidFill>
                  <a:schemeClr val="dk1"/>
                </a:solidFill>
              </a:rPr>
              <a:t>■　</a:t>
            </a:r>
            <a:r>
              <a:rPr lang="ja-JP" altLang="en-US" sz="1050" b="1" dirty="0" smtClean="0">
                <a:solidFill>
                  <a:schemeClr val="dk1"/>
                </a:solidFill>
              </a:rPr>
              <a:t>産業活性化への貢献</a:t>
            </a:r>
            <a:endParaRPr lang="ja-JP" altLang="ja-JP" sz="1050" dirty="0" smtClean="0"/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○リサーチ・アドミニストレーション（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URA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）センターの設置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【H24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】</a:t>
            </a: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産業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活性化の一環としての中小企業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支援を強化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（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取組の１つとして、ものづくり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補助金への申請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支援を実施）</a:t>
            </a:r>
            <a:endParaRPr kumimoji="0" lang="ja-JP" altLang="en-US" sz="950" kern="0" dirty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★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企業等との連携促進</a:t>
            </a:r>
            <a:endParaRPr kumimoji="0" lang="en-US" altLang="ja-JP" sz="950" b="1" u="sng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　　　</a:t>
            </a:r>
            <a:endParaRPr kumimoji="0" lang="en-US" altLang="ja-JP" sz="900" kern="0" dirty="0" smtClean="0">
              <a:solidFill>
                <a:srgbClr val="FF0000"/>
              </a:solidFill>
            </a:endParaRPr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</a:t>
            </a:r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　</a:t>
            </a:r>
            <a:r>
              <a:rPr kumimoji="0" lang="ja-JP" altLang="en-US" sz="900" kern="0" dirty="0" smtClean="0">
                <a:solidFill>
                  <a:schemeClr val="tx1"/>
                </a:solidFill>
              </a:rPr>
              <a:t>　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・植物工場研究センター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　コンソーシアム会員数：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企業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71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社（ </a:t>
            </a:r>
            <a:r>
              <a:rPr kumimoji="0" lang="en-US" altLang="ja-JP" sz="950" kern="0" dirty="0">
                <a:solidFill>
                  <a:schemeClr val="tx1"/>
                </a:solidFill>
              </a:rPr>
              <a:t>H29.3.31</a:t>
            </a:r>
            <a:r>
              <a:rPr kumimoji="0" lang="ja-JP" altLang="en-US" sz="950" kern="0" dirty="0">
                <a:solidFill>
                  <a:schemeClr val="tx1"/>
                </a:solidFill>
              </a:rPr>
              <a:t>時点）</a:t>
            </a:r>
            <a:endParaRPr kumimoji="0" lang="en-US" altLang="ja-JP" sz="950" kern="0" dirty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・次世代電動車両開発研究センター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　　</a:t>
            </a:r>
            <a:r>
              <a:rPr kumimoji="0" lang="ja-JP" altLang="en-US" sz="950" kern="0" dirty="0" smtClean="0">
                <a:solidFill>
                  <a:schemeClr val="tx1"/>
                </a:solidFill>
                <a:latin typeface="+mn-ea"/>
              </a:rPr>
              <a:t>コンソーシアム会員数：</a:t>
            </a:r>
            <a:r>
              <a:rPr kumimoji="0" lang="ja-JP" altLang="en-US" sz="950" kern="0" dirty="0">
                <a:solidFill>
                  <a:schemeClr val="tx1"/>
                </a:solidFill>
                <a:latin typeface="+mn-ea"/>
              </a:rPr>
              <a:t>企業</a:t>
            </a:r>
            <a:r>
              <a:rPr kumimoji="0" lang="en-US" altLang="zh-TW" sz="950" kern="0" dirty="0">
                <a:solidFill>
                  <a:schemeClr val="tx1"/>
                </a:solidFill>
                <a:ea typeface="ＭＳ Ｐゴシック" panose="020B0600070205080204" pitchFamily="50" charset="-128"/>
              </a:rPr>
              <a:t>52</a:t>
            </a:r>
            <a:r>
              <a:rPr kumimoji="0" lang="zh-TW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r>
              <a:rPr kumimoji="0" lang="ja-JP" altLang="en-US" sz="950" kern="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kumimoji="0" lang="zh-TW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個人</a:t>
            </a:r>
            <a:r>
              <a:rPr kumimoji="0" lang="en-US" altLang="zh-TW" sz="950" kern="0" dirty="0">
                <a:solidFill>
                  <a:schemeClr val="tx1"/>
                </a:solidFill>
              </a:rPr>
              <a:t>24</a:t>
            </a:r>
            <a:r>
              <a:rPr kumimoji="0" lang="zh-TW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r>
              <a:rPr kumimoji="0" lang="ja-JP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0" lang="en-US" altLang="zh-TW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</a:t>
            </a:r>
            <a:r>
              <a:rPr kumimoji="0" lang="en-US" altLang="zh-TW" sz="950" kern="0" dirty="0">
                <a:solidFill>
                  <a:schemeClr val="tx1"/>
                </a:solidFill>
              </a:rPr>
              <a:t>29.3.31</a:t>
            </a:r>
            <a:r>
              <a:rPr kumimoji="0" lang="zh-TW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時点</a:t>
            </a:r>
            <a:r>
              <a:rPr kumimoji="0" lang="ja-JP" altLang="en-US" sz="950" kern="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 </a:t>
            </a:r>
            <a:endParaRPr kumimoji="0" lang="en-US" altLang="ja-JP" sz="950" kern="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　　・</a:t>
            </a:r>
            <a:r>
              <a:rPr kumimoji="0" lang="en-US" altLang="ja-JP" sz="950" kern="0" dirty="0" smtClean="0">
                <a:solidFill>
                  <a:schemeClr val="tx1"/>
                </a:solidFill>
              </a:rPr>
              <a:t>BNCT</a:t>
            </a:r>
            <a:r>
              <a:rPr kumimoji="0" lang="ja-JP" altLang="en-US" sz="950" kern="0" dirty="0" smtClean="0">
                <a:solidFill>
                  <a:schemeClr val="tx1"/>
                </a:solidFill>
              </a:rPr>
              <a:t>研究センター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schemeClr val="tx1"/>
                </a:solidFill>
              </a:rPr>
              <a:t>　○中小企業のものづくり分野の研究開発・人材育成の支援</a:t>
            </a:r>
            <a:endParaRPr kumimoji="0" lang="en-US" altLang="ja-JP" sz="950" kern="0" dirty="0" smtClean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・ものづくりイノベーション研究所</a:t>
            </a:r>
            <a:r>
              <a:rPr lang="ja-JP" altLang="en-US" sz="950" dirty="0">
                <a:solidFill>
                  <a:schemeClr val="tx1"/>
                </a:solidFill>
              </a:rPr>
              <a:t>（</a:t>
            </a:r>
            <a:r>
              <a:rPr lang="en-US" altLang="ja-JP" sz="950" dirty="0">
                <a:solidFill>
                  <a:schemeClr val="tx1"/>
                </a:solidFill>
              </a:rPr>
              <a:t>21</a:t>
            </a:r>
            <a:r>
              <a:rPr lang="ja-JP" altLang="en-US" sz="950" dirty="0">
                <a:solidFill>
                  <a:schemeClr val="tx1"/>
                </a:solidFill>
              </a:rPr>
              <a:t>機構）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の設置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【H25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】</a:t>
            </a: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・経産省「地域オープンイノベーション促進事業」を活用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　　</a:t>
            </a:r>
            <a:r>
              <a:rPr kumimoji="0" lang="en-US" altLang="ja-JP" sz="950" kern="0" dirty="0" smtClean="0">
                <a:solidFill>
                  <a:prstClr val="black"/>
                </a:solidFill>
              </a:rPr>
              <a:t>H26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年度に導入した研究設備</a:t>
            </a:r>
            <a:r>
              <a:rPr kumimoji="0" lang="ja-JP" altLang="en-US" sz="900" kern="0" dirty="0" smtClean="0">
                <a:solidFill>
                  <a:schemeClr val="tx1"/>
                </a:solidFill>
              </a:rPr>
              <a:t>を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開放し研究開発を支援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・ものづくり補助金への申請支援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　　府大支援企業の採択率</a:t>
            </a:r>
            <a:r>
              <a:rPr kumimoji="0" lang="ja-JP" altLang="en-US" sz="900" kern="0" dirty="0" smtClean="0">
                <a:solidFill>
                  <a:schemeClr val="tx1"/>
                </a:solidFill>
              </a:rPr>
              <a:t>　</a:t>
            </a:r>
            <a:r>
              <a:rPr kumimoji="0" lang="en-US" altLang="ja-JP" sz="900" kern="0" dirty="0">
                <a:solidFill>
                  <a:schemeClr val="tx1"/>
                </a:solidFill>
              </a:rPr>
              <a:t>63.0</a:t>
            </a:r>
            <a:r>
              <a:rPr kumimoji="0" lang="ja-JP" altLang="en-US" sz="900" kern="0" dirty="0">
                <a:solidFill>
                  <a:schemeClr val="tx1"/>
                </a:solidFill>
              </a:rPr>
              <a:t>％（</a:t>
            </a:r>
            <a:r>
              <a:rPr kumimoji="0" lang="en-US" altLang="ja-JP" sz="900" kern="0" dirty="0">
                <a:solidFill>
                  <a:schemeClr val="tx1"/>
                </a:solidFill>
              </a:rPr>
              <a:t> H25</a:t>
            </a:r>
            <a:r>
              <a:rPr kumimoji="0" lang="ja-JP" altLang="en-US" sz="90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00" kern="0" dirty="0" smtClean="0">
                <a:solidFill>
                  <a:schemeClr val="tx1"/>
                </a:solidFill>
              </a:rPr>
              <a:t>H28</a:t>
            </a:r>
            <a:r>
              <a:rPr kumimoji="0" lang="ja-JP" altLang="en-US" sz="900" kern="0" dirty="0" smtClean="0">
                <a:solidFill>
                  <a:schemeClr val="tx1"/>
                </a:solidFill>
              </a:rPr>
              <a:t>平均）</a:t>
            </a:r>
            <a:endParaRPr kumimoji="0" lang="en-US" altLang="ja-JP" sz="900" kern="0" dirty="0">
              <a:solidFill>
                <a:schemeClr val="tx1"/>
              </a:solidFill>
            </a:endParaRPr>
          </a:p>
          <a:p>
            <a:pPr defTabSz="914400"/>
            <a:r>
              <a:rPr kumimoji="0" lang="ja-JP" altLang="en-US" sz="900" kern="0" dirty="0" smtClean="0">
                <a:solidFill>
                  <a:schemeClr val="tx1"/>
                </a:solidFill>
              </a:rPr>
              <a:t>　　　　　（参考） 全国平均採択率　</a:t>
            </a:r>
            <a:r>
              <a:rPr kumimoji="0" lang="en-US" altLang="ja-JP" sz="900" kern="0" dirty="0">
                <a:solidFill>
                  <a:schemeClr val="tx1"/>
                </a:solidFill>
              </a:rPr>
              <a:t>31.4</a:t>
            </a:r>
            <a:r>
              <a:rPr kumimoji="0" lang="ja-JP" altLang="en-US" sz="900" kern="0" dirty="0">
                <a:solidFill>
                  <a:schemeClr val="tx1"/>
                </a:solidFill>
              </a:rPr>
              <a:t>％（</a:t>
            </a:r>
            <a:r>
              <a:rPr kumimoji="0" lang="en-US" altLang="ja-JP" sz="900" kern="0" dirty="0">
                <a:solidFill>
                  <a:schemeClr val="tx1"/>
                </a:solidFill>
              </a:rPr>
              <a:t> H25</a:t>
            </a:r>
            <a:r>
              <a:rPr kumimoji="0" lang="ja-JP" altLang="en-US" sz="900" kern="0" dirty="0">
                <a:solidFill>
                  <a:schemeClr val="tx1"/>
                </a:solidFill>
              </a:rPr>
              <a:t>～</a:t>
            </a:r>
            <a:r>
              <a:rPr kumimoji="0" lang="en-US" altLang="ja-JP" sz="900" kern="0" dirty="0">
                <a:solidFill>
                  <a:schemeClr val="tx1"/>
                </a:solidFill>
              </a:rPr>
              <a:t>H28</a:t>
            </a:r>
            <a:r>
              <a:rPr kumimoji="0" lang="ja-JP" altLang="en-US" sz="900" kern="0" dirty="0">
                <a:solidFill>
                  <a:schemeClr val="tx1"/>
                </a:solidFill>
              </a:rPr>
              <a:t>平均）</a:t>
            </a:r>
            <a:endParaRPr kumimoji="0" lang="en-US" altLang="ja-JP" sz="900" kern="0" dirty="0">
              <a:solidFill>
                <a:schemeClr val="tx1"/>
              </a:solidFill>
            </a:endParaRPr>
          </a:p>
          <a:p>
            <a:pPr defTabSz="914400"/>
            <a:endParaRPr kumimoji="0" lang="ja-JP" altLang="en-US" sz="90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1050" b="1" kern="0" dirty="0" smtClean="0">
                <a:solidFill>
                  <a:prstClr val="black"/>
                </a:solidFill>
              </a:rPr>
              <a:t>■　生涯教育の拠点化</a:t>
            </a: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★</a:t>
            </a:r>
            <a:r>
              <a:rPr kumimoji="0" lang="ja-JP" altLang="en-US" sz="950" b="1" u="sng" kern="0" dirty="0" smtClean="0">
                <a:solidFill>
                  <a:prstClr val="black"/>
                </a:solidFill>
              </a:rPr>
              <a:t>地域の教育活動の展開</a:t>
            </a:r>
            <a:endParaRPr kumimoji="0" lang="en-US" altLang="ja-JP" sz="950" b="1" u="sng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・公開講座の充実</a:t>
            </a:r>
            <a:endParaRPr kumimoji="0" lang="ja-JP" altLang="en-US" sz="950" kern="0" dirty="0" smtClean="0">
              <a:solidFill>
                <a:srgbClr val="FF0000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・高大連携出張講義や小中高生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/>
            <a:r>
              <a:rPr kumimoji="0" lang="ja-JP" altLang="en-US" sz="950" kern="0" dirty="0" smtClean="0">
                <a:solidFill>
                  <a:prstClr val="black"/>
                </a:solidFill>
              </a:rPr>
              <a:t>　　　　を対象とした理科教育の普及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>
              <a:lnSpc>
                <a:spcPts val="1200"/>
              </a:lnSpc>
            </a:pPr>
            <a:r>
              <a:rPr kumimoji="0" lang="ja-JP" altLang="en-US" sz="950" kern="0" dirty="0" smtClean="0">
                <a:solidFill>
                  <a:prstClr val="black"/>
                </a:solidFill>
              </a:rPr>
              <a:t>　○</a:t>
            </a:r>
            <a:r>
              <a:rPr lang="en-US" altLang="ja-JP" sz="950" dirty="0" smtClean="0">
                <a:solidFill>
                  <a:schemeClr val="dk1"/>
                </a:solidFill>
              </a:rPr>
              <a:t>I-site</a:t>
            </a:r>
            <a:r>
              <a:rPr lang="ja-JP" altLang="ja-JP" sz="950" dirty="0" smtClean="0">
                <a:solidFill>
                  <a:schemeClr val="dk1"/>
                </a:solidFill>
              </a:rPr>
              <a:t>なんばの</a:t>
            </a:r>
            <a:r>
              <a:rPr lang="ja-JP" altLang="en-US" sz="950" dirty="0" smtClean="0">
                <a:solidFill>
                  <a:schemeClr val="dk1"/>
                </a:solidFill>
              </a:rPr>
              <a:t>開設・</a:t>
            </a:r>
            <a:r>
              <a:rPr lang="ja-JP" altLang="ja-JP" sz="950" dirty="0" smtClean="0">
                <a:solidFill>
                  <a:schemeClr val="dk1"/>
                </a:solidFill>
              </a:rPr>
              <a:t>運用</a:t>
            </a:r>
            <a:r>
              <a:rPr lang="en-US" altLang="ja-JP" sz="950" dirty="0" smtClean="0">
                <a:solidFill>
                  <a:schemeClr val="dk1"/>
                </a:solidFill>
              </a:rPr>
              <a:t>【H25</a:t>
            </a:r>
            <a:r>
              <a:rPr lang="ja-JP" altLang="en-US" sz="950" dirty="0" smtClean="0">
                <a:solidFill>
                  <a:schemeClr val="dk1"/>
                </a:solidFill>
              </a:rPr>
              <a:t>～</a:t>
            </a:r>
            <a:r>
              <a:rPr lang="en-US" altLang="ja-JP" sz="950" dirty="0" smtClean="0">
                <a:solidFill>
                  <a:schemeClr val="dk1"/>
                </a:solidFill>
              </a:rPr>
              <a:t>】</a:t>
            </a:r>
          </a:p>
          <a:p>
            <a:r>
              <a:rPr lang="ja-JP" altLang="en-US" sz="950" dirty="0" smtClean="0">
                <a:solidFill>
                  <a:schemeClr val="dk1"/>
                </a:solidFill>
              </a:rPr>
              <a:t>　　　・</a:t>
            </a:r>
            <a:r>
              <a:rPr lang="ja-JP" altLang="en-US" sz="950" dirty="0" smtClean="0">
                <a:solidFill>
                  <a:schemeClr val="tx1"/>
                </a:solidFill>
              </a:rPr>
              <a:t>経済学研究科大学院（観光・地域創造専攻）、観光産業戦略研究所（</a:t>
            </a:r>
            <a:r>
              <a:rPr lang="en-US" altLang="ja-JP" sz="950" dirty="0" smtClean="0">
                <a:solidFill>
                  <a:schemeClr val="tx1"/>
                </a:solidFill>
              </a:rPr>
              <a:t>21</a:t>
            </a:r>
            <a:r>
              <a:rPr lang="ja-JP" altLang="en-US" sz="950" dirty="0" smtClean="0">
                <a:solidFill>
                  <a:schemeClr val="tx1"/>
                </a:solidFill>
              </a:rPr>
              <a:t>機構）、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　　カンファレンスルーム等の知的活動拠点機能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　・ 「まちライブラリー＠大阪府立大学」を設置し、本を通じた「人と人」「まちと人」を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結ぶ交流拠点として活動を展開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○履修証明プログラム制度の実施</a:t>
            </a:r>
            <a:r>
              <a:rPr lang="en-US" altLang="ja-JP" sz="950" dirty="0" smtClean="0">
                <a:solidFill>
                  <a:schemeClr val="dk1"/>
                </a:solidFill>
              </a:rPr>
              <a:t>【H27</a:t>
            </a:r>
            <a:r>
              <a:rPr lang="ja-JP" altLang="en-US" sz="950" dirty="0" smtClean="0">
                <a:solidFill>
                  <a:schemeClr val="dk1"/>
                </a:solidFill>
              </a:rPr>
              <a:t>～</a:t>
            </a:r>
            <a:r>
              <a:rPr lang="en-US" altLang="ja-JP" sz="950" dirty="0" smtClean="0">
                <a:solidFill>
                  <a:schemeClr val="dk1"/>
                </a:solidFill>
              </a:rPr>
              <a:t>】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府民のシンクタンクとしての機能の充実</a:t>
            </a:r>
            <a:endParaRPr lang="en-US" altLang="ja-JP" sz="105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914400"/>
            <a:r>
              <a:rPr kumimoji="0" lang="ja-JP" altLang="en-US" sz="900" kern="0" dirty="0" smtClean="0">
                <a:solidFill>
                  <a:prstClr val="black"/>
                </a:solidFill>
              </a:rPr>
              <a:t>　</a:t>
            </a:r>
            <a:r>
              <a:rPr kumimoji="0" lang="ja-JP" altLang="en-US" sz="950" b="1" u="sng" kern="0" dirty="0">
                <a:solidFill>
                  <a:prstClr val="black"/>
                </a:solidFill>
              </a:rPr>
              <a:t>★</a:t>
            </a:r>
            <a:r>
              <a:rPr lang="ja-JP" altLang="en-US" sz="950" b="1" u="sng" dirty="0" smtClean="0">
                <a:solidFill>
                  <a:schemeClr val="tx1"/>
                </a:solidFill>
              </a:rPr>
              <a:t>地域課題に取り組む人材の育成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（文科省事業等を活用）</a:t>
            </a:r>
            <a:endParaRPr kumimoji="0" lang="en-US" altLang="ja-JP" sz="950" kern="0" dirty="0" smtClean="0">
              <a:solidFill>
                <a:prstClr val="black"/>
              </a:solidFill>
            </a:endParaRPr>
          </a:p>
          <a:p>
            <a:pPr defTabSz="914400">
              <a:lnSpc>
                <a:spcPts val="1000"/>
              </a:lnSpc>
            </a:pPr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・「大学ＣＯＣ事業」（大阪市大と共同）</a:t>
            </a:r>
            <a:r>
              <a:rPr kumimoji="0" lang="en-US" altLang="ja-JP" sz="900" kern="0" dirty="0" smtClean="0">
                <a:solidFill>
                  <a:prstClr val="black"/>
                </a:solidFill>
              </a:rPr>
              <a:t>【H25</a:t>
            </a:r>
            <a:r>
              <a:rPr kumimoji="0" lang="ja-JP" altLang="en-US" sz="900" kern="0" dirty="0" smtClean="0">
                <a:solidFill>
                  <a:prstClr val="black"/>
                </a:solidFill>
              </a:rPr>
              <a:t>採択</a:t>
            </a:r>
            <a:r>
              <a:rPr kumimoji="0" lang="en-US" altLang="ja-JP" sz="900" kern="0" dirty="0" smtClean="0">
                <a:solidFill>
                  <a:prstClr val="black"/>
                </a:solidFill>
              </a:rPr>
              <a:t>】</a:t>
            </a:r>
            <a:r>
              <a:rPr kumimoji="0" lang="ja-JP" altLang="en-US" sz="900" kern="0" dirty="0" smtClean="0">
                <a:solidFill>
                  <a:prstClr val="black"/>
                </a:solidFill>
              </a:rPr>
              <a:t>を活用し地域志向教育を推進</a:t>
            </a:r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>
              <a:lnSpc>
                <a:spcPts val="1000"/>
              </a:lnSpc>
            </a:pPr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　　　「地域再生」副専攻を設置</a:t>
            </a:r>
            <a:r>
              <a:rPr kumimoji="0" lang="en-US" altLang="ja-JP" sz="900" kern="0" dirty="0" smtClean="0">
                <a:solidFill>
                  <a:prstClr val="black"/>
                </a:solidFill>
              </a:rPr>
              <a:t>【H27】</a:t>
            </a:r>
          </a:p>
          <a:p>
            <a:pPr algn="just" defTabSz="914400">
              <a:lnSpc>
                <a:spcPts val="1000"/>
              </a:lnSpc>
            </a:pPr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・</a:t>
            </a:r>
            <a:r>
              <a:rPr lang="ja-JP" altLang="en-US" sz="900" dirty="0" smtClean="0">
                <a:solidFill>
                  <a:schemeClr val="tx1"/>
                </a:solidFill>
              </a:rPr>
              <a:t>「地（知）の拠点大学による地方創生推進事業（</a:t>
            </a:r>
            <a:r>
              <a:rPr lang="en-US" altLang="ja-JP" sz="900" dirty="0" smtClean="0">
                <a:solidFill>
                  <a:schemeClr val="tx1"/>
                </a:solidFill>
              </a:rPr>
              <a:t>COC+</a:t>
            </a:r>
            <a:r>
              <a:rPr lang="ja-JP" altLang="en-US" sz="900" dirty="0" smtClean="0">
                <a:solidFill>
                  <a:schemeClr val="tx1"/>
                </a:solidFill>
              </a:rPr>
              <a:t>）」（幹事校：和歌山大）に参画　　　　　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 algn="just" defTabSz="914400">
              <a:lnSpc>
                <a:spcPts val="1000"/>
              </a:lnSpc>
            </a:pPr>
            <a:r>
              <a:rPr kumimoji="0" lang="ja-JP" altLang="en-US" sz="900" kern="0" dirty="0">
                <a:solidFill>
                  <a:schemeClr val="tx1"/>
                </a:solidFill>
              </a:rPr>
              <a:t>　</a:t>
            </a:r>
            <a:r>
              <a:rPr kumimoji="0" lang="ja-JP" altLang="en-US" sz="900" kern="0" dirty="0" smtClean="0">
                <a:solidFill>
                  <a:schemeClr val="tx1"/>
                </a:solidFill>
              </a:rPr>
              <a:t>　　　</a:t>
            </a:r>
            <a:r>
              <a:rPr kumimoji="0" lang="en-US" altLang="ja-JP" sz="900" kern="0" dirty="0" smtClean="0">
                <a:solidFill>
                  <a:prstClr val="black"/>
                </a:solidFill>
              </a:rPr>
              <a:t>【H27</a:t>
            </a:r>
            <a:r>
              <a:rPr kumimoji="0" lang="ja-JP" altLang="en-US" sz="900" kern="0" dirty="0" smtClean="0">
                <a:solidFill>
                  <a:prstClr val="black"/>
                </a:solidFill>
              </a:rPr>
              <a:t>～</a:t>
            </a:r>
            <a:r>
              <a:rPr kumimoji="0" lang="en-US" altLang="ja-JP" sz="900" kern="0" dirty="0" smtClean="0">
                <a:solidFill>
                  <a:prstClr val="black"/>
                </a:solidFill>
              </a:rPr>
              <a:t>】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　　</a:t>
            </a:r>
            <a:r>
              <a:rPr kumimoji="0" lang="ja-JP" altLang="en-US" sz="900" kern="0" dirty="0" smtClean="0">
                <a:solidFill>
                  <a:prstClr val="black"/>
                </a:solidFill>
              </a:rPr>
              <a:t>・放射線研修環境を活用し人材を育成（学生･企業技術者・自治体職員等）</a:t>
            </a:r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 defTabSz="914400">
              <a:lnSpc>
                <a:spcPts val="1000"/>
              </a:lnSpc>
            </a:pPr>
            <a:r>
              <a:rPr kumimoji="0" lang="ja-JP" altLang="en-US" sz="900" kern="0" dirty="0" smtClean="0">
                <a:solidFill>
                  <a:prstClr val="black"/>
                </a:solidFill>
              </a:rPr>
              <a:t>　　　・植物工場分野での専門人材の養成</a:t>
            </a:r>
            <a:endParaRPr kumimoji="0" lang="en-US" altLang="ja-JP" sz="900" kern="0" dirty="0" smtClean="0">
              <a:solidFill>
                <a:prstClr val="black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○府政・諸機関との連携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　　・府立産業技術総合研究所、環境農林水産総合研究所、病院機構等と連携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　　・府内自治体との連携協定を締結し、連携事業を推進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　　</a:t>
            </a:r>
            <a:r>
              <a:rPr lang="ja-JP" altLang="en-US" sz="800" dirty="0" smtClean="0">
                <a:solidFill>
                  <a:schemeClr val="tx1"/>
                </a:solidFill>
              </a:rPr>
              <a:t>（</a:t>
            </a:r>
            <a:r>
              <a:rPr lang="en-US" altLang="ja-JP" sz="800" dirty="0" smtClean="0">
                <a:solidFill>
                  <a:schemeClr val="tx1"/>
                </a:solidFill>
              </a:rPr>
              <a:t>H23</a:t>
            </a:r>
            <a:r>
              <a:rPr lang="ja-JP" altLang="en-US" sz="800" dirty="0" smtClean="0">
                <a:solidFill>
                  <a:schemeClr val="tx1"/>
                </a:solidFill>
              </a:rPr>
              <a:t>年度以降締結：寝屋川市、河内長野市、和泉市、対馬市、羽曳野市、富田林市、阪南市）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</a:rPr>
              <a:t>　　　・</a:t>
            </a:r>
            <a:r>
              <a:rPr lang="ja-JP" altLang="en-US" sz="800" dirty="0" smtClean="0">
                <a:solidFill>
                  <a:schemeClr val="tx1"/>
                </a:solidFill>
              </a:rPr>
              <a:t>堺市・堺商工会議所等と連携し、泰日工業大学留学生支援事業を実施</a:t>
            </a:r>
            <a:r>
              <a:rPr lang="en-US" altLang="ja-JP" sz="800" dirty="0" smtClean="0">
                <a:solidFill>
                  <a:schemeClr val="tx1"/>
                </a:solidFill>
              </a:rPr>
              <a:t>【H26</a:t>
            </a:r>
            <a:r>
              <a:rPr lang="ja-JP" altLang="en-US" sz="800" dirty="0" smtClean="0">
                <a:solidFill>
                  <a:schemeClr val="tx1"/>
                </a:solidFill>
              </a:rPr>
              <a:t>～受入れ開始</a:t>
            </a:r>
            <a:r>
              <a:rPr lang="en-US" altLang="ja-JP" sz="800" dirty="0" smtClean="0">
                <a:solidFill>
                  <a:schemeClr val="tx1"/>
                </a:solidFill>
              </a:rPr>
              <a:t>】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148" y="704521"/>
            <a:ext cx="271730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defRPr sz="1000"/>
            </a:pPr>
            <a:r>
              <a:rPr kumimoji="0" lang="ja-JP" altLang="en-US" sz="1400" kern="0" dirty="0">
                <a:solidFill>
                  <a:srgbClr val="FF0000"/>
                </a:solidFill>
                <a:latin typeface="ＭＳ Ｐゴシック"/>
              </a:rPr>
              <a:t>■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kumimoji="0" lang="ja-JP" altLang="en-US" sz="1400" b="1" kern="0" dirty="0">
                <a:solidFill>
                  <a:srgbClr val="000000"/>
                </a:solidFill>
                <a:latin typeface="ＭＳ Ｐゴシック"/>
              </a:rPr>
              <a:t>地域貢献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ＭＳ Ｐゴシック"/>
              </a:rPr>
              <a:t>の推進</a:t>
            </a:r>
            <a:endParaRPr kumimoji="0" lang="ja-JP" altLang="en-US" sz="1400" b="1" kern="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721180" y="873798"/>
            <a:ext cx="4536504" cy="78389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endParaRPr lang="en-US" altLang="ja-JP" sz="900" dirty="0" smtClean="0">
              <a:solidFill>
                <a:schemeClr val="tx1"/>
              </a:solidFill>
            </a:endParaRPr>
          </a:p>
          <a:p>
            <a:pPr lvl="0">
              <a:lnSpc>
                <a:spcPts val="1200"/>
              </a:lnSpc>
            </a:pPr>
            <a:r>
              <a:rPr lang="en-US" altLang="ja-JP" sz="1050" b="1" dirty="0">
                <a:solidFill>
                  <a:prstClr val="black"/>
                </a:solidFill>
              </a:rPr>
              <a:t>■</a:t>
            </a:r>
            <a:r>
              <a:rPr lang="ja-JP" altLang="en-US" sz="1050" b="1" dirty="0">
                <a:solidFill>
                  <a:prstClr val="black"/>
                </a:solidFill>
              </a:rPr>
              <a:t>　</a:t>
            </a:r>
            <a:r>
              <a:rPr lang="ja-JP" altLang="en-US" sz="1050" b="1" u="sng" dirty="0">
                <a:solidFill>
                  <a:prstClr val="black"/>
                </a:solidFill>
              </a:rPr>
              <a:t>情報の共有</a:t>
            </a:r>
            <a:r>
              <a:rPr lang="ja-JP" altLang="en-US" sz="1050" b="1" dirty="0">
                <a:solidFill>
                  <a:prstClr val="black"/>
                </a:solidFill>
              </a:rPr>
              <a:t>と</a:t>
            </a:r>
            <a:r>
              <a:rPr lang="ja-JP" altLang="en-US" sz="1050" b="1" dirty="0" smtClean="0">
                <a:solidFill>
                  <a:prstClr val="black"/>
                </a:solidFill>
              </a:rPr>
              <a:t>活用、自己点検・評価の実施</a:t>
            </a:r>
            <a:endParaRPr lang="ja-JP" altLang="en-US" sz="1050" b="1" dirty="0">
              <a:solidFill>
                <a:prstClr val="black"/>
              </a:solidFill>
            </a:endParaRPr>
          </a:p>
          <a:p>
            <a:pPr lvl="0">
              <a:lnSpc>
                <a:spcPts val="1200"/>
              </a:lnSpc>
            </a:pPr>
            <a:r>
              <a:rPr lang="ja-JP" altLang="en-US" sz="950" dirty="0">
                <a:solidFill>
                  <a:prstClr val="black"/>
                </a:solidFill>
              </a:rPr>
              <a:t>　</a:t>
            </a:r>
            <a:r>
              <a:rPr lang="en-US" altLang="ja-JP" sz="950" dirty="0">
                <a:solidFill>
                  <a:prstClr val="black"/>
                </a:solidFill>
              </a:rPr>
              <a:t>○</a:t>
            </a:r>
            <a:r>
              <a:rPr lang="ja-JP" altLang="en-US" sz="950" dirty="0">
                <a:solidFill>
                  <a:prstClr val="black"/>
                </a:solidFill>
              </a:rPr>
              <a:t>「データで見る公立大学法人大阪府立大学」を充実</a:t>
            </a:r>
            <a:endParaRPr lang="en-US" altLang="ja-JP" sz="950" dirty="0">
              <a:solidFill>
                <a:prstClr val="black"/>
              </a:solidFill>
            </a:endParaRPr>
          </a:p>
          <a:p>
            <a:pPr lvl="0">
              <a:lnSpc>
                <a:spcPts val="1200"/>
              </a:lnSpc>
            </a:pPr>
            <a:r>
              <a:rPr lang="ja-JP" altLang="en-US" sz="950" dirty="0">
                <a:solidFill>
                  <a:prstClr val="black"/>
                </a:solidFill>
              </a:rPr>
              <a:t>　</a:t>
            </a:r>
            <a:r>
              <a:rPr lang="en-US" altLang="ja-JP" sz="950" dirty="0">
                <a:solidFill>
                  <a:prstClr val="black"/>
                </a:solidFill>
              </a:rPr>
              <a:t>○</a:t>
            </a:r>
            <a:r>
              <a:rPr lang="ja-JP" altLang="en-US" sz="950" dirty="0">
                <a:solidFill>
                  <a:prstClr val="black"/>
                </a:solidFill>
              </a:rPr>
              <a:t>新教員活動情報データベースの運用</a:t>
            </a:r>
            <a:r>
              <a:rPr lang="en-US" altLang="ja-JP" sz="950" dirty="0">
                <a:solidFill>
                  <a:prstClr val="black"/>
                </a:solidFill>
              </a:rPr>
              <a:t>【H26</a:t>
            </a:r>
            <a:r>
              <a:rPr lang="ja-JP" altLang="en-US" sz="950" dirty="0">
                <a:solidFill>
                  <a:prstClr val="black"/>
                </a:solidFill>
              </a:rPr>
              <a:t>～</a:t>
            </a:r>
            <a:r>
              <a:rPr lang="en-US" altLang="ja-JP" sz="950" dirty="0">
                <a:solidFill>
                  <a:prstClr val="black"/>
                </a:solidFill>
              </a:rPr>
              <a:t>】</a:t>
            </a:r>
            <a:endParaRPr lang="ja-JP" altLang="en-US" sz="950" dirty="0">
              <a:solidFill>
                <a:prstClr val="black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</a:t>
            </a:r>
            <a:r>
              <a:rPr lang="ja-JP" altLang="en-US" sz="950" dirty="0">
                <a:solidFill>
                  <a:schemeClr val="tx1"/>
                </a:solidFill>
              </a:rPr>
              <a:t>自己点検・評価を実施し、認証評価を受審</a:t>
            </a:r>
            <a:r>
              <a:rPr lang="en-US" altLang="ja-JP" sz="950" dirty="0">
                <a:solidFill>
                  <a:schemeClr val="tx1"/>
                </a:solidFill>
              </a:rPr>
              <a:t>【H28】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en-US" altLang="ja-JP" sz="1050" b="1" dirty="0" smtClean="0">
                <a:solidFill>
                  <a:schemeClr val="tx1"/>
                </a:solidFill>
              </a:rPr>
              <a:t>■</a:t>
            </a:r>
            <a:r>
              <a:rPr lang="ja-JP" altLang="en-US" sz="1050" b="1" dirty="0">
                <a:solidFill>
                  <a:schemeClr val="tx1"/>
                </a:solidFill>
              </a:rPr>
              <a:t>　コンプライアンス・リスクマネジメントの強化 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○文科省</a:t>
            </a:r>
            <a:r>
              <a:rPr lang="ja-JP" altLang="en-US" sz="950" dirty="0">
                <a:solidFill>
                  <a:schemeClr val="tx1"/>
                </a:solidFill>
              </a:rPr>
              <a:t>「研究活動における不正行為への対応等に関するガイドライン</a:t>
            </a:r>
            <a:r>
              <a:rPr lang="ja-JP" altLang="en-US" sz="950" dirty="0" smtClean="0">
                <a:solidFill>
                  <a:schemeClr val="tx1"/>
                </a:solidFill>
              </a:rPr>
              <a:t>」、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「</a:t>
            </a:r>
            <a:r>
              <a:rPr lang="ja-JP" altLang="en-US" sz="950" dirty="0">
                <a:solidFill>
                  <a:schemeClr val="tx1"/>
                </a:solidFill>
              </a:rPr>
              <a:t>研究機関における公的研究費の管理・監査ガイドライン（実施基準）</a:t>
            </a:r>
            <a:r>
              <a:rPr lang="ja-JP" altLang="en-US" sz="950" dirty="0" smtClean="0">
                <a:solidFill>
                  <a:schemeClr val="tx1"/>
                </a:solidFill>
              </a:rPr>
              <a:t>」の改正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を踏まえた、</a:t>
            </a:r>
            <a:r>
              <a:rPr lang="ja-JP" altLang="en-US" sz="950" dirty="0">
                <a:solidFill>
                  <a:schemeClr val="tx1"/>
                </a:solidFill>
              </a:rPr>
              <a:t>関連規程の改正、学内</a:t>
            </a:r>
            <a:r>
              <a:rPr lang="ja-JP" altLang="en-US" sz="950" dirty="0" smtClean="0">
                <a:solidFill>
                  <a:schemeClr val="tx1"/>
                </a:solidFill>
              </a:rPr>
              <a:t>体制の構築</a:t>
            </a:r>
            <a:r>
              <a:rPr lang="en-US" altLang="ja-JP" sz="950" dirty="0" smtClean="0">
                <a:solidFill>
                  <a:schemeClr val="tx1"/>
                </a:solidFill>
              </a:rPr>
              <a:t>【H26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105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050" b="1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05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財務内容の改善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○外部資金などの自己収入を確保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</a:t>
            </a:r>
            <a:r>
              <a:rPr lang="ja-JP" altLang="en-US" sz="950" dirty="0">
                <a:solidFill>
                  <a:schemeClr val="tx1"/>
                </a:solidFill>
              </a:rPr>
              <a:t>経費削減・料金見直し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ja-JP" altLang="en-US" sz="950" dirty="0">
                <a:solidFill>
                  <a:schemeClr val="tx1"/>
                </a:solidFill>
              </a:rPr>
              <a:t>公開講座受講料の一部値上げ</a:t>
            </a:r>
            <a:r>
              <a:rPr lang="ja-JP" altLang="en-US" sz="950" dirty="0" smtClean="0">
                <a:solidFill>
                  <a:schemeClr val="tx1"/>
                </a:solidFill>
              </a:rPr>
              <a:t>、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獣医</a:t>
            </a:r>
            <a:r>
              <a:rPr lang="ja-JP" altLang="en-US" sz="950" dirty="0">
                <a:solidFill>
                  <a:schemeClr val="tx1"/>
                </a:solidFill>
              </a:rPr>
              <a:t>臨床センターの料金一部改正等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○府</a:t>
            </a:r>
            <a:r>
              <a:rPr lang="ja-JP" altLang="en-US" sz="950" dirty="0">
                <a:solidFill>
                  <a:schemeClr val="tx1"/>
                </a:solidFill>
              </a:rPr>
              <a:t>立大学</a:t>
            </a:r>
            <a:r>
              <a:rPr lang="ja-JP" altLang="en-US" sz="950" dirty="0" smtClean="0">
                <a:solidFill>
                  <a:schemeClr val="tx1"/>
                </a:solidFill>
              </a:rPr>
              <a:t>基金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「（愛称）世界</a:t>
            </a:r>
            <a:r>
              <a:rPr lang="ja-JP" altLang="en-US" sz="950" dirty="0">
                <a:solidFill>
                  <a:schemeClr val="tx1"/>
                </a:solidFill>
              </a:rPr>
              <a:t>に翔けつばさ基金</a:t>
            </a:r>
            <a:r>
              <a:rPr lang="ja-JP" altLang="en-US" sz="950" dirty="0" smtClean="0">
                <a:solidFill>
                  <a:schemeClr val="tx1"/>
                </a:solidFill>
              </a:rPr>
              <a:t>」による寄附金獲得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・ふるさと納税制度を活用し寄附を呼びかけ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</a:t>
            </a: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・創基</a:t>
            </a:r>
            <a:r>
              <a:rPr lang="en-US" altLang="ja-JP" sz="950" dirty="0">
                <a:solidFill>
                  <a:schemeClr val="tx1"/>
                </a:solidFill>
              </a:rPr>
              <a:t>130</a:t>
            </a:r>
            <a:r>
              <a:rPr lang="ja-JP" altLang="en-US" sz="950" dirty="0" smtClean="0">
                <a:solidFill>
                  <a:schemeClr val="tx1"/>
                </a:solidFill>
              </a:rPr>
              <a:t>年にあたり、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「創基</a:t>
            </a:r>
            <a:r>
              <a:rPr lang="en-US" altLang="ja-JP" sz="950" dirty="0">
                <a:solidFill>
                  <a:schemeClr val="tx1"/>
                </a:solidFill>
              </a:rPr>
              <a:t>130</a:t>
            </a:r>
            <a:r>
              <a:rPr lang="ja-JP" altLang="en-US" sz="950" dirty="0" smtClean="0">
                <a:solidFill>
                  <a:schemeClr val="tx1"/>
                </a:solidFill>
              </a:rPr>
              <a:t>年記念基金」を設置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　創基</a:t>
            </a:r>
            <a:r>
              <a:rPr lang="en-US" altLang="ja-JP" sz="950" dirty="0">
                <a:solidFill>
                  <a:schemeClr val="tx1"/>
                </a:solidFill>
              </a:rPr>
              <a:t>130</a:t>
            </a:r>
            <a:r>
              <a:rPr lang="ja-JP" altLang="en-US" sz="950" dirty="0" smtClean="0">
                <a:solidFill>
                  <a:schemeClr val="tx1"/>
                </a:solidFill>
              </a:rPr>
              <a:t>年寄附受入額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　</a:t>
            </a:r>
            <a:r>
              <a:rPr lang="en-US" altLang="ja-JP" sz="950" dirty="0" smtClean="0">
                <a:solidFill>
                  <a:schemeClr val="tx1"/>
                </a:solidFill>
              </a:rPr>
              <a:t>〔</a:t>
            </a:r>
            <a:r>
              <a:rPr lang="en-US" altLang="ja-JP" sz="950" dirty="0">
                <a:solidFill>
                  <a:schemeClr val="tx1"/>
                </a:solidFill>
              </a:rPr>
              <a:t>H23</a:t>
            </a:r>
            <a:r>
              <a:rPr lang="ja-JP" altLang="en-US" sz="950" dirty="0">
                <a:solidFill>
                  <a:schemeClr val="tx1"/>
                </a:solidFill>
              </a:rPr>
              <a:t>～</a:t>
            </a:r>
            <a:r>
              <a:rPr lang="en-US" altLang="ja-JP" sz="950" dirty="0">
                <a:solidFill>
                  <a:schemeClr val="tx1"/>
                </a:solidFill>
              </a:rPr>
              <a:t>H25</a:t>
            </a:r>
            <a:r>
              <a:rPr lang="en-US" altLang="ja-JP" sz="950" dirty="0" smtClean="0">
                <a:solidFill>
                  <a:schemeClr val="tx1"/>
                </a:solidFill>
              </a:rPr>
              <a:t>〕</a:t>
            </a:r>
            <a:r>
              <a:rPr lang="ja-JP" altLang="en-US" sz="950" dirty="0" smtClean="0">
                <a:solidFill>
                  <a:schemeClr val="tx1"/>
                </a:solidFill>
              </a:rPr>
              <a:t>　</a:t>
            </a:r>
            <a:r>
              <a:rPr lang="en-US" altLang="ja-JP" sz="950" dirty="0" smtClean="0">
                <a:solidFill>
                  <a:schemeClr val="tx1"/>
                </a:solidFill>
              </a:rPr>
              <a:t>220</a:t>
            </a:r>
            <a:r>
              <a:rPr lang="ja-JP" altLang="en-US" sz="950" dirty="0" smtClean="0">
                <a:solidFill>
                  <a:schemeClr val="tx1"/>
                </a:solidFill>
              </a:rPr>
              <a:t>百万円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b="1" u="sng" dirty="0" smtClean="0">
                <a:solidFill>
                  <a:schemeClr val="tx1"/>
                </a:solidFill>
              </a:rPr>
              <a:t>★運営費交付金</a:t>
            </a:r>
            <a:endParaRPr lang="en-US" altLang="ja-JP" sz="900" b="1" u="sng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・効率的な運営や収入増に取り組み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大阪府立大学運営費交付金を縮減　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>
              <a:lnSpc>
                <a:spcPts val="900"/>
              </a:lnSpc>
            </a:pPr>
            <a:endParaRPr lang="en-US" altLang="ja-JP" sz="800" b="1" dirty="0" smtClean="0">
              <a:solidFill>
                <a:schemeClr val="tx1"/>
              </a:solidFill>
            </a:endParaRPr>
          </a:p>
          <a:p>
            <a:pPr>
              <a:lnSpc>
                <a:spcPts val="900"/>
              </a:lnSpc>
            </a:pPr>
            <a:endParaRPr lang="en-US" altLang="ja-JP" sz="800" b="1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tx1"/>
                </a:solidFill>
              </a:rPr>
              <a:t>■</a:t>
            </a:r>
            <a:r>
              <a:rPr lang="ja-JP" altLang="en-US" sz="1050" b="1" dirty="0">
                <a:solidFill>
                  <a:schemeClr val="tx1"/>
                </a:solidFill>
              </a:rPr>
              <a:t>　広報戦略・ブランド力の強化 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</a:t>
            </a:r>
            <a:r>
              <a:rPr lang="ja-JP" altLang="en-US" sz="950" dirty="0">
                <a:solidFill>
                  <a:schemeClr val="tx1"/>
                </a:solidFill>
              </a:rPr>
              <a:t>ウェブコンテンツや</a:t>
            </a:r>
            <a:r>
              <a:rPr lang="ja-JP" altLang="en-US" sz="950" dirty="0" smtClean="0">
                <a:solidFill>
                  <a:schemeClr val="tx1"/>
                </a:solidFill>
              </a:rPr>
              <a:t>ソーシャルメディアの活用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</a:t>
            </a:r>
            <a:r>
              <a:rPr lang="ja-JP" altLang="en-US" sz="950" dirty="0">
                <a:solidFill>
                  <a:schemeClr val="tx1"/>
                </a:solidFill>
              </a:rPr>
              <a:t>　・</a:t>
            </a:r>
            <a:r>
              <a:rPr lang="en-US" altLang="ja-JP" sz="950" dirty="0">
                <a:solidFill>
                  <a:schemeClr val="tx1"/>
                </a:solidFill>
              </a:rPr>
              <a:t>WEB</a:t>
            </a:r>
            <a:r>
              <a:rPr lang="ja-JP" altLang="en-US" sz="950" dirty="0">
                <a:solidFill>
                  <a:schemeClr val="tx1"/>
                </a:solidFill>
              </a:rPr>
              <a:t>博物館を</a:t>
            </a:r>
            <a:r>
              <a:rPr lang="ja-JP" altLang="en-US" sz="950" dirty="0" smtClean="0">
                <a:solidFill>
                  <a:schemeClr val="tx1"/>
                </a:solidFill>
              </a:rPr>
              <a:t>開始</a:t>
            </a:r>
            <a:r>
              <a:rPr lang="en-US" altLang="ja-JP" sz="950" dirty="0" smtClean="0">
                <a:solidFill>
                  <a:schemeClr val="tx1"/>
                </a:solidFill>
              </a:rPr>
              <a:t>【H23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en-US" altLang="ja-JP" sz="950" dirty="0">
                <a:solidFill>
                  <a:schemeClr val="tx1"/>
                </a:solidFill>
              </a:rPr>
              <a:t>web</a:t>
            </a:r>
            <a:r>
              <a:rPr lang="ja-JP" altLang="en-US" sz="950" dirty="0">
                <a:solidFill>
                  <a:schemeClr val="tx1"/>
                </a:solidFill>
              </a:rPr>
              <a:t>上で広報</a:t>
            </a:r>
            <a:r>
              <a:rPr lang="en-US" altLang="ja-JP" sz="950" dirty="0">
                <a:solidFill>
                  <a:schemeClr val="tx1"/>
                </a:solidFill>
              </a:rPr>
              <a:t>Web</a:t>
            </a:r>
            <a:r>
              <a:rPr lang="ja-JP" altLang="en-US" sz="950" dirty="0">
                <a:solidFill>
                  <a:schemeClr val="tx1"/>
                </a:solidFill>
              </a:rPr>
              <a:t>マガジン「</a:t>
            </a:r>
            <a:r>
              <a:rPr lang="en-US" altLang="ja-JP" sz="950" dirty="0" err="1">
                <a:solidFill>
                  <a:schemeClr val="tx1"/>
                </a:solidFill>
              </a:rPr>
              <a:t>MichiTake</a:t>
            </a:r>
            <a:r>
              <a:rPr lang="ja-JP" altLang="en-US" sz="950" dirty="0">
                <a:solidFill>
                  <a:schemeClr val="tx1"/>
                </a:solidFill>
              </a:rPr>
              <a:t>＋」を</a:t>
            </a:r>
            <a:r>
              <a:rPr lang="ja-JP" altLang="en-US" sz="950" dirty="0" smtClean="0">
                <a:solidFill>
                  <a:schemeClr val="tx1"/>
                </a:solidFill>
              </a:rPr>
              <a:t>運用</a:t>
            </a:r>
            <a:r>
              <a:rPr lang="en-US" altLang="ja-JP" sz="950" dirty="0" smtClean="0">
                <a:solidFill>
                  <a:schemeClr val="tx1"/>
                </a:solidFill>
              </a:rPr>
              <a:t>【H26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</a:t>
            </a:r>
            <a:r>
              <a:rPr lang="ja-JP" altLang="en-US" sz="950" dirty="0">
                <a:solidFill>
                  <a:schemeClr val="tx1"/>
                </a:solidFill>
              </a:rPr>
              <a:t>　・府大公式</a:t>
            </a:r>
            <a:r>
              <a:rPr lang="en-US" altLang="ja-JP" sz="950" dirty="0">
                <a:solidFill>
                  <a:schemeClr val="tx1"/>
                </a:solidFill>
              </a:rPr>
              <a:t>Facebook</a:t>
            </a:r>
            <a:r>
              <a:rPr lang="ja-JP" altLang="en-US" sz="950" dirty="0">
                <a:solidFill>
                  <a:schemeClr val="tx1"/>
                </a:solidFill>
              </a:rPr>
              <a:t>を</a:t>
            </a:r>
            <a:r>
              <a:rPr lang="ja-JP" altLang="en-US" sz="950" dirty="0" smtClean="0">
                <a:solidFill>
                  <a:schemeClr val="tx1"/>
                </a:solidFill>
              </a:rPr>
              <a:t>運用</a:t>
            </a:r>
            <a:r>
              <a:rPr lang="en-US" altLang="ja-JP" sz="950" dirty="0" smtClean="0">
                <a:solidFill>
                  <a:schemeClr val="tx1"/>
                </a:solidFill>
              </a:rPr>
              <a:t>【H25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en-US" altLang="ja-JP" sz="950" dirty="0">
                <a:solidFill>
                  <a:schemeClr val="tx1"/>
                </a:solidFill>
              </a:rPr>
              <a:t>HP</a:t>
            </a:r>
            <a:r>
              <a:rPr lang="ja-JP" altLang="en-US" sz="950" dirty="0">
                <a:solidFill>
                  <a:schemeClr val="tx1"/>
                </a:solidFill>
              </a:rPr>
              <a:t>利便性の向上（</a:t>
            </a:r>
            <a:r>
              <a:rPr lang="en-US" altLang="ja-JP" sz="950" dirty="0">
                <a:solidFill>
                  <a:schemeClr val="tx1"/>
                </a:solidFill>
              </a:rPr>
              <a:t>H23</a:t>
            </a:r>
            <a:r>
              <a:rPr lang="ja-JP" altLang="en-US" sz="950" dirty="0">
                <a:solidFill>
                  <a:schemeClr val="tx1"/>
                </a:solidFill>
              </a:rPr>
              <a:t>・</a:t>
            </a:r>
            <a:r>
              <a:rPr lang="en-US" altLang="ja-JP" sz="950" dirty="0">
                <a:solidFill>
                  <a:schemeClr val="tx1"/>
                </a:solidFill>
              </a:rPr>
              <a:t>H24</a:t>
            </a:r>
            <a:r>
              <a:rPr lang="ja-JP" altLang="en-US" sz="950" dirty="0">
                <a:solidFill>
                  <a:schemeClr val="tx1"/>
                </a:solidFill>
              </a:rPr>
              <a:t>　日経</a:t>
            </a:r>
            <a:r>
              <a:rPr lang="en-US" altLang="ja-JP" sz="950" dirty="0">
                <a:solidFill>
                  <a:schemeClr val="tx1"/>
                </a:solidFill>
              </a:rPr>
              <a:t>BP</a:t>
            </a:r>
            <a:r>
              <a:rPr lang="ja-JP" altLang="en-US" sz="950" dirty="0">
                <a:solidFill>
                  <a:schemeClr val="tx1"/>
                </a:solidFill>
              </a:rPr>
              <a:t>ユーザビリティ調査全国</a:t>
            </a:r>
            <a:r>
              <a:rPr lang="en-US" altLang="ja-JP" sz="950" dirty="0">
                <a:solidFill>
                  <a:schemeClr val="tx1"/>
                </a:solidFill>
              </a:rPr>
              <a:t>1</a:t>
            </a:r>
            <a:r>
              <a:rPr lang="ja-JP" altLang="en-US" sz="950" dirty="0">
                <a:solidFill>
                  <a:schemeClr val="tx1"/>
                </a:solidFill>
              </a:rPr>
              <a:t>位）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 </a:t>
            </a:r>
            <a:r>
              <a:rPr lang="ja-JP" altLang="en-US" sz="950" dirty="0" smtClean="0">
                <a:solidFill>
                  <a:schemeClr val="tx1"/>
                </a:solidFill>
              </a:rPr>
              <a:t>  ○記者懇談会を開催</a:t>
            </a:r>
            <a:r>
              <a:rPr lang="en-US" altLang="ja-JP" sz="950" dirty="0">
                <a:solidFill>
                  <a:schemeClr val="tx1"/>
                </a:solidFill>
              </a:rPr>
              <a:t>【</a:t>
            </a:r>
            <a:r>
              <a:rPr lang="en-US" altLang="ja-JP" sz="950" dirty="0" smtClean="0">
                <a:solidFill>
                  <a:schemeClr val="tx1"/>
                </a:solidFill>
              </a:rPr>
              <a:t>H27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>
                <a:solidFill>
                  <a:schemeClr val="tx1"/>
                </a:solidFill>
              </a:rPr>
              <a:t>】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</a:t>
            </a:r>
            <a:r>
              <a:rPr lang="ja-JP" altLang="en-US" sz="950" dirty="0">
                <a:solidFill>
                  <a:schemeClr val="tx1"/>
                </a:solidFill>
              </a:rPr>
              <a:t>創基</a:t>
            </a:r>
            <a:r>
              <a:rPr lang="en-US" altLang="ja-JP" sz="950" dirty="0">
                <a:solidFill>
                  <a:schemeClr val="tx1"/>
                </a:solidFill>
              </a:rPr>
              <a:t>130</a:t>
            </a:r>
            <a:r>
              <a:rPr lang="ja-JP" altLang="en-US" sz="950" dirty="0">
                <a:solidFill>
                  <a:schemeClr val="tx1"/>
                </a:solidFill>
              </a:rPr>
              <a:t>年記念事業を推進</a:t>
            </a:r>
            <a:r>
              <a:rPr lang="en-US" altLang="ja-JP" sz="950" dirty="0">
                <a:solidFill>
                  <a:schemeClr val="tx1"/>
                </a:solidFill>
              </a:rPr>
              <a:t>【H23</a:t>
            </a:r>
            <a:r>
              <a:rPr lang="ja-JP" altLang="en-US" sz="950" dirty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H25】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</a:t>
            </a:r>
            <a:r>
              <a:rPr lang="en-US" altLang="ja-JP" sz="950" dirty="0" smtClean="0">
                <a:solidFill>
                  <a:schemeClr val="tx1"/>
                </a:solidFill>
              </a:rPr>
              <a:t>○</a:t>
            </a:r>
            <a:r>
              <a:rPr lang="ja-JP" altLang="en-US" sz="950" dirty="0" smtClean="0">
                <a:solidFill>
                  <a:schemeClr val="tx1"/>
                </a:solidFill>
              </a:rPr>
              <a:t>入試</a:t>
            </a:r>
            <a:r>
              <a:rPr lang="ja-JP" altLang="en-US" sz="950" dirty="0">
                <a:solidFill>
                  <a:schemeClr val="tx1"/>
                </a:solidFill>
              </a:rPr>
              <a:t>広報活動（学域</a:t>
            </a:r>
            <a:r>
              <a:rPr lang="en-US" altLang="ja-JP" sz="950" dirty="0">
                <a:solidFill>
                  <a:schemeClr val="tx1"/>
                </a:solidFill>
              </a:rPr>
              <a:t>PR</a:t>
            </a:r>
            <a:r>
              <a:rPr lang="ja-JP" altLang="en-US" sz="950" dirty="0" smtClean="0">
                <a:solidFill>
                  <a:schemeClr val="tx1"/>
                </a:solidFill>
              </a:rPr>
              <a:t>）、地方入試や説明会、高校</a:t>
            </a:r>
            <a:r>
              <a:rPr lang="ja-JP" altLang="en-US" sz="950" dirty="0">
                <a:solidFill>
                  <a:schemeClr val="tx1"/>
                </a:solidFill>
              </a:rPr>
              <a:t>訪問の</a:t>
            </a:r>
            <a:r>
              <a:rPr lang="ja-JP" altLang="en-US" sz="950" dirty="0" smtClean="0">
                <a:solidFill>
                  <a:schemeClr val="tx1"/>
                </a:solidFill>
              </a:rPr>
              <a:t>実施　</a:t>
            </a:r>
            <a:r>
              <a:rPr lang="en-US" altLang="ja-JP" sz="950" dirty="0" smtClean="0">
                <a:solidFill>
                  <a:schemeClr val="tx1"/>
                </a:solidFill>
              </a:rPr>
              <a:t>【H24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tx1"/>
                </a:solidFill>
              </a:rPr>
              <a:t>■</a:t>
            </a:r>
            <a:r>
              <a:rPr lang="ja-JP" altLang="en-US" sz="1050" b="1" dirty="0">
                <a:solidFill>
                  <a:schemeClr val="tx1"/>
                </a:solidFill>
              </a:rPr>
              <a:t>　キャンパスマネジメントの実施 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○キャンパスプランに基づき学舎整備を推進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950" dirty="0" smtClean="0">
                <a:solidFill>
                  <a:schemeClr val="tx1"/>
                </a:solidFill>
              </a:rPr>
              <a:t>H28</a:t>
            </a:r>
            <a:r>
              <a:rPr lang="ja-JP" altLang="en-US" sz="950" dirty="0" smtClean="0">
                <a:solidFill>
                  <a:schemeClr val="tx1"/>
                </a:solidFill>
              </a:rPr>
              <a:t>年度末　耐震化率</a:t>
            </a:r>
            <a:r>
              <a:rPr lang="en-US" altLang="ja-JP" sz="950" dirty="0" smtClean="0">
                <a:solidFill>
                  <a:schemeClr val="tx1"/>
                </a:solidFill>
              </a:rPr>
              <a:t>92.5</a:t>
            </a:r>
            <a:r>
              <a:rPr lang="ja-JP" altLang="en-US" sz="950" dirty="0" smtClean="0">
                <a:solidFill>
                  <a:schemeClr val="tx1"/>
                </a:solidFill>
              </a:rPr>
              <a:t>％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en-US" altLang="ja-JP" sz="950" dirty="0" smtClean="0">
                <a:solidFill>
                  <a:schemeClr val="tx1"/>
                </a:solidFill>
              </a:rPr>
              <a:t>○</a:t>
            </a:r>
            <a:r>
              <a:rPr lang="ja-JP" altLang="en-US" sz="950" dirty="0">
                <a:solidFill>
                  <a:schemeClr val="tx1"/>
                </a:solidFill>
              </a:rPr>
              <a:t>年間を通じた省エネ対策の</a:t>
            </a:r>
            <a:r>
              <a:rPr lang="ja-JP" altLang="en-US" sz="950" dirty="0" smtClean="0">
                <a:solidFill>
                  <a:schemeClr val="tx1"/>
                </a:solidFill>
              </a:rPr>
              <a:t>推進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・</a:t>
            </a:r>
            <a:r>
              <a:rPr lang="en-US" altLang="ja-JP" sz="950" dirty="0" smtClean="0">
                <a:solidFill>
                  <a:schemeClr val="tx1"/>
                </a:solidFill>
              </a:rPr>
              <a:t>ESCO</a:t>
            </a:r>
            <a:r>
              <a:rPr lang="ja-JP" altLang="en-US" sz="950" dirty="0" smtClean="0">
                <a:solidFill>
                  <a:schemeClr val="tx1"/>
                </a:solidFill>
              </a:rPr>
              <a:t>事業の導入</a:t>
            </a:r>
            <a:r>
              <a:rPr lang="en-US" altLang="ja-JP" sz="950" dirty="0" smtClean="0">
                <a:solidFill>
                  <a:schemeClr val="tx1"/>
                </a:solidFill>
              </a:rPr>
              <a:t>【H26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○学生</a:t>
            </a:r>
            <a:r>
              <a:rPr lang="ja-JP" altLang="en-US" sz="950" dirty="0">
                <a:solidFill>
                  <a:schemeClr val="tx1"/>
                </a:solidFill>
              </a:rPr>
              <a:t>が主体と</a:t>
            </a:r>
            <a:r>
              <a:rPr lang="ja-JP" altLang="en-US" sz="950" dirty="0" smtClean="0">
                <a:solidFill>
                  <a:schemeClr val="tx1"/>
                </a:solidFill>
              </a:rPr>
              <a:t>なって環境報告書を作成</a:t>
            </a:r>
            <a:r>
              <a:rPr lang="en-US" altLang="ja-JP" sz="950" dirty="0">
                <a:solidFill>
                  <a:schemeClr val="tx1"/>
                </a:solidFill>
              </a:rPr>
              <a:t>【</a:t>
            </a:r>
            <a:r>
              <a:rPr lang="en-US" altLang="ja-JP" sz="950" dirty="0" smtClean="0">
                <a:solidFill>
                  <a:schemeClr val="tx1"/>
                </a:solidFill>
              </a:rPr>
              <a:t>H24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>
                <a:solidFill>
                  <a:schemeClr val="tx1"/>
                </a:solidFill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○実験装置等の省エネルギー推進ガイドラインの</a:t>
            </a:r>
            <a:r>
              <a:rPr lang="ja-JP" altLang="en-US" sz="950" dirty="0" smtClean="0">
                <a:solidFill>
                  <a:schemeClr val="tx1"/>
                </a:solidFill>
              </a:rPr>
              <a:t>策定</a:t>
            </a:r>
            <a:r>
              <a:rPr lang="en-US" altLang="ja-JP" sz="950" dirty="0" smtClean="0">
                <a:solidFill>
                  <a:schemeClr val="tx1"/>
                </a:solidFill>
              </a:rPr>
              <a:t>【H24】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○大規模災害への体制</a:t>
            </a:r>
            <a:r>
              <a:rPr lang="ja-JP" altLang="en-US" sz="950" dirty="0" smtClean="0">
                <a:solidFill>
                  <a:schemeClr val="tx1"/>
                </a:solidFill>
              </a:rPr>
              <a:t>整備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 lvl="0"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　・全学</a:t>
            </a:r>
            <a:r>
              <a:rPr lang="ja-JP" altLang="en-US" sz="950" dirty="0">
                <a:solidFill>
                  <a:schemeClr val="tx1"/>
                </a:solidFill>
              </a:rPr>
              <a:t>一斉避難</a:t>
            </a:r>
            <a:r>
              <a:rPr lang="ja-JP" altLang="en-US" sz="950" dirty="0" smtClean="0">
                <a:solidFill>
                  <a:schemeClr val="tx1"/>
                </a:solidFill>
              </a:rPr>
              <a:t>訓練の実施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　・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安否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確認システムの稼動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【 H26</a:t>
            </a:r>
            <a:r>
              <a:rPr kumimoji="0" lang="ja-JP" altLang="en-US" sz="950" kern="0" dirty="0">
                <a:solidFill>
                  <a:prstClr val="black"/>
                </a:solidFill>
              </a:rPr>
              <a:t>～ </a:t>
            </a:r>
            <a:r>
              <a:rPr kumimoji="0" lang="ja-JP" altLang="en-US" sz="950" kern="0" dirty="0" smtClean="0">
                <a:solidFill>
                  <a:prstClr val="black"/>
                </a:solidFill>
              </a:rPr>
              <a:t>：再掲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○全学無線</a:t>
            </a:r>
            <a:r>
              <a:rPr lang="en-US" altLang="ja-JP" sz="950" dirty="0" smtClean="0">
                <a:solidFill>
                  <a:schemeClr val="tx1"/>
                </a:solidFill>
              </a:rPr>
              <a:t>LAN</a:t>
            </a:r>
            <a:r>
              <a:rPr lang="ja-JP" altLang="en-US" sz="950" dirty="0" smtClean="0">
                <a:solidFill>
                  <a:schemeClr val="tx1"/>
                </a:solidFill>
              </a:rPr>
              <a:t>を拡充（全学生</a:t>
            </a:r>
            <a:r>
              <a:rPr lang="ja-JP" altLang="en-US" sz="950" dirty="0">
                <a:solidFill>
                  <a:schemeClr val="tx1"/>
                </a:solidFill>
              </a:rPr>
              <a:t>・教職員が利用</a:t>
            </a:r>
            <a:r>
              <a:rPr lang="ja-JP" altLang="en-US" sz="950" dirty="0" smtClean="0">
                <a:solidFill>
                  <a:schemeClr val="tx1"/>
                </a:solidFill>
              </a:rPr>
              <a:t>可能）</a:t>
            </a:r>
            <a:r>
              <a:rPr lang="en-US" altLang="ja-JP" sz="950" dirty="0" smtClean="0">
                <a:solidFill>
                  <a:schemeClr val="tx1"/>
                </a:solidFill>
              </a:rPr>
              <a:t>【H25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kumimoji="0" lang="en-US" altLang="ja-JP" sz="950" kern="0" dirty="0">
                <a:solidFill>
                  <a:prstClr val="black"/>
                </a:solidFill>
              </a:rPr>
              <a:t> 】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9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　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43450" y="5472361"/>
            <a:ext cx="4778282" cy="32322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600"/>
              </a:lnSpc>
            </a:pPr>
            <a:endParaRPr lang="en-US" altLang="ja-JP" sz="900" b="1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　業務</a:t>
            </a:r>
            <a:r>
              <a:rPr lang="ja-JP" altLang="en-US" sz="105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運営および組織運営の改善</a:t>
            </a:r>
            <a:endParaRPr lang="en-US" altLang="ja-JP" sz="105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○学長選考の透明化を推進</a:t>
            </a:r>
            <a:r>
              <a:rPr lang="en-US" altLang="ja-JP" sz="950" dirty="0" smtClean="0">
                <a:solidFill>
                  <a:schemeClr val="tx1"/>
                </a:solidFill>
              </a:rPr>
              <a:t>【H26】</a:t>
            </a: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5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★</a:t>
            </a:r>
            <a:r>
              <a:rPr lang="ja-JP" altLang="en-US" sz="95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教職員数の</a:t>
            </a:r>
            <a:r>
              <a:rPr lang="ja-JP" altLang="en-US" sz="95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削減</a:t>
            </a:r>
            <a:r>
              <a:rPr lang="ja-JP" altLang="en-US" sz="95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、法人職員化を推進</a:t>
            </a:r>
            <a:endParaRPr lang="en-US" altLang="ja-JP" sz="950" b="1" u="sng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中期</a:t>
            </a:r>
            <a:r>
              <a:rPr lang="zh-TW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目標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教員数</a:t>
            </a:r>
            <a:r>
              <a:rPr lang="en-US" altLang="zh-TW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637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ja-JP" altLang="en-US" sz="900" dirty="0" err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職員</a:t>
            </a:r>
            <a:r>
              <a:rPr lang="zh-TW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</a:t>
            </a:r>
            <a:r>
              <a:rPr lang="en-US" altLang="zh-TW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160</a:t>
            </a:r>
            <a:r>
              <a:rPr lang="zh-TW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程度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（うち府派遣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名程度）</a:t>
            </a:r>
            <a:endParaRPr lang="en-US" altLang="zh-TW" sz="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高専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中期</a:t>
            </a:r>
            <a:r>
              <a:rPr lang="zh-TW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目標</a:t>
            </a:r>
            <a:endParaRPr lang="en-US" altLang="zh-TW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教員数</a:t>
            </a:r>
            <a:r>
              <a:rPr lang="en-US" altLang="zh-TW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</a:t>
            </a:r>
            <a:r>
              <a:rPr lang="zh-TW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（達成済み）</a:t>
            </a:r>
            <a:endParaRPr lang="zh-TW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[H28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日現在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]</a:t>
            </a:r>
          </a:p>
          <a:p>
            <a:pPr>
              <a:lnSpc>
                <a:spcPts val="12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法人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採用職員　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155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（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うち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147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</a:t>
            </a:r>
          </a:p>
          <a:p>
            <a:pPr>
              <a:lnSpc>
                <a:spcPts val="12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府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派遣職員　 　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 </a:t>
            </a:r>
            <a:endParaRPr lang="en-US" altLang="ja-JP" sz="8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（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うち</a:t>
            </a:r>
            <a:r>
              <a:rPr lang="ja-JP" altLang="en-US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</a:t>
            </a:r>
            <a:r>
              <a:rPr lang="en-US" altLang="ja-JP" sz="8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 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名）</a:t>
            </a:r>
          </a:p>
          <a:p>
            <a:pPr>
              <a:lnSpc>
                <a:spcPts val="600"/>
              </a:lnSpc>
            </a:pP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50" dirty="0">
                <a:solidFill>
                  <a:schemeClr val="tx1"/>
                </a:solidFill>
              </a:rPr>
              <a:t>○専門性を</a:t>
            </a:r>
            <a:r>
              <a:rPr lang="ja-JP" altLang="en-US" sz="950" dirty="0" smtClean="0">
                <a:solidFill>
                  <a:schemeClr val="tx1"/>
                </a:solidFill>
              </a:rPr>
              <a:t>高める研修</a:t>
            </a:r>
            <a:r>
              <a:rPr lang="ja-JP" altLang="en-US" sz="950" dirty="0">
                <a:solidFill>
                  <a:schemeClr val="tx1"/>
                </a:solidFill>
              </a:rPr>
              <a:t>等</a:t>
            </a:r>
            <a:r>
              <a:rPr lang="ja-JP" altLang="en-US" sz="950" dirty="0" smtClean="0">
                <a:solidFill>
                  <a:schemeClr val="tx1"/>
                </a:solidFill>
              </a:rPr>
              <a:t>の充実</a:t>
            </a:r>
            <a:endParaRPr lang="en-US" altLang="ja-JP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　　</a:t>
            </a:r>
            <a:r>
              <a:rPr lang="ja-JP" altLang="en-US" sz="950" dirty="0" smtClean="0">
                <a:solidFill>
                  <a:schemeClr val="tx1"/>
                </a:solidFill>
              </a:rPr>
              <a:t>・研修計画に基づく学内研修、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　　　他大学合同研修の実施、学外研修へ派遣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　　・業務改善の取組みを推進</a:t>
            </a:r>
            <a:endParaRPr lang="en-US" altLang="ja-JP" sz="95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</a:rPr>
              <a:t>　</a:t>
            </a:r>
            <a:r>
              <a:rPr lang="ja-JP" altLang="en-US" sz="950" dirty="0" smtClean="0">
                <a:solidFill>
                  <a:schemeClr val="tx1"/>
                </a:solidFill>
              </a:rPr>
              <a:t>○</a:t>
            </a:r>
            <a:r>
              <a:rPr lang="ja-JP" altLang="en-US" sz="950" dirty="0">
                <a:solidFill>
                  <a:schemeClr val="tx1"/>
                </a:solidFill>
              </a:rPr>
              <a:t>教員業績評価制度の運用</a:t>
            </a: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</a:t>
            </a:r>
            <a:r>
              <a:rPr lang="ja-JP" altLang="en-US" sz="950" dirty="0">
                <a:solidFill>
                  <a:schemeClr val="tx1"/>
                </a:solidFill>
              </a:rPr>
              <a:t>施設総合管理業務の委託</a:t>
            </a:r>
            <a:r>
              <a:rPr lang="en-US" altLang="ja-JP" sz="950" dirty="0">
                <a:solidFill>
                  <a:schemeClr val="tx1"/>
                </a:solidFill>
              </a:rPr>
              <a:t>【H24</a:t>
            </a:r>
            <a:r>
              <a:rPr lang="ja-JP" altLang="en-US" sz="950" dirty="0">
                <a:solidFill>
                  <a:schemeClr val="tx1"/>
                </a:solidFill>
              </a:rPr>
              <a:t>～</a:t>
            </a:r>
            <a:r>
              <a:rPr lang="en-US" altLang="ja-JP" sz="950" dirty="0">
                <a:solidFill>
                  <a:schemeClr val="tx1"/>
                </a:solidFill>
              </a:rPr>
              <a:t>】</a:t>
            </a:r>
            <a:endParaRPr lang="ja-JP" altLang="en-US" sz="95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50" dirty="0" smtClean="0">
                <a:solidFill>
                  <a:schemeClr val="tx1"/>
                </a:solidFill>
              </a:rPr>
              <a:t>　○学内保育施設の開設</a:t>
            </a:r>
            <a:r>
              <a:rPr lang="en-US" altLang="ja-JP" sz="950" dirty="0">
                <a:solidFill>
                  <a:schemeClr val="tx1"/>
                </a:solidFill>
              </a:rPr>
              <a:t>【</a:t>
            </a:r>
            <a:r>
              <a:rPr lang="en-US" altLang="ja-JP" sz="950" dirty="0" smtClean="0">
                <a:solidFill>
                  <a:schemeClr val="tx1"/>
                </a:solidFill>
              </a:rPr>
              <a:t>H23</a:t>
            </a:r>
            <a:r>
              <a:rPr lang="ja-JP" altLang="en-US" sz="950" dirty="0" smtClean="0">
                <a:solidFill>
                  <a:schemeClr val="tx1"/>
                </a:solidFill>
              </a:rPr>
              <a:t>～</a:t>
            </a:r>
            <a:r>
              <a:rPr lang="en-US" altLang="ja-JP" sz="950" dirty="0" smtClean="0">
                <a:solidFill>
                  <a:schemeClr val="tx1"/>
                </a:solidFill>
              </a:rPr>
              <a:t>】</a:t>
            </a:r>
            <a:endParaRPr lang="en-US" altLang="ja-JP" sz="95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87340" y="5380607"/>
            <a:ext cx="271730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defTabSz="914400">
              <a:defRPr sz="1000"/>
            </a:pPr>
            <a:r>
              <a:rPr kumimoji="0" lang="ja-JP" altLang="en-US" sz="1400" kern="0" dirty="0">
                <a:solidFill>
                  <a:srgbClr val="FF0000"/>
                </a:solidFill>
                <a:latin typeface="ＭＳ Ｐゴシック"/>
              </a:rPr>
              <a:t>■</a:t>
            </a:r>
            <a:r>
              <a:rPr kumimoji="0" lang="ja-JP" altLang="en-US" sz="1400" kern="0" dirty="0">
                <a:solidFill>
                  <a:srgbClr val="000000"/>
                </a:solidFill>
                <a:latin typeface="ＭＳ Ｐゴシック"/>
              </a:rPr>
              <a:t>　</a:t>
            </a:r>
            <a:r>
              <a:rPr kumimoji="0" lang="ja-JP" altLang="en-US" sz="1400" b="1" kern="0" dirty="0" smtClean="0">
                <a:solidFill>
                  <a:srgbClr val="000000"/>
                </a:solidFill>
                <a:latin typeface="ＭＳ Ｐゴシック"/>
              </a:rPr>
              <a:t>業務運営の改善等</a:t>
            </a:r>
            <a:endParaRPr kumimoji="0" lang="ja-JP" altLang="en-US" sz="1400" b="1" kern="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24636" y="896121"/>
            <a:ext cx="76685" cy="43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529492" y="4320232"/>
            <a:ext cx="1512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/>
              <a:t>（</a:t>
            </a:r>
            <a:r>
              <a:rPr lang="en-US" altLang="ja-JP" sz="600" dirty="0"/>
              <a:t>H26</a:t>
            </a:r>
            <a:r>
              <a:rPr lang="ja-JP" altLang="en-US" sz="600" dirty="0"/>
              <a:t>以降の</a:t>
            </a:r>
            <a:r>
              <a:rPr lang="ja-JP" altLang="en-US" sz="600" dirty="0" smtClean="0"/>
              <a:t>給与改定による</a:t>
            </a:r>
            <a:r>
              <a:rPr lang="ja-JP" altLang="en-US" sz="600" dirty="0"/>
              <a:t>増含む</a:t>
            </a:r>
            <a:r>
              <a:rPr lang="ja-JP" altLang="en-US" sz="600" dirty="0" smtClean="0"/>
              <a:t>）</a:t>
            </a:r>
            <a:endParaRPr kumimoji="1" lang="ja-JP" altLang="en-US" sz="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69746" y="6476974"/>
            <a:ext cx="11655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/>
              <a:t>　</a:t>
            </a:r>
            <a:r>
              <a:rPr lang="en-US" altLang="ja-JP" sz="700" dirty="0"/>
              <a:t>※</a:t>
            </a:r>
            <a:r>
              <a:rPr lang="ja-JP" altLang="en-US" sz="700" dirty="0"/>
              <a:t>各年度</a:t>
            </a:r>
            <a:r>
              <a:rPr lang="en-US" altLang="ja-JP" sz="700" dirty="0"/>
              <a:t>5</a:t>
            </a:r>
            <a:r>
              <a:rPr lang="ja-JP" altLang="en-US" sz="700" dirty="0"/>
              <a:t>月</a:t>
            </a:r>
            <a:r>
              <a:rPr lang="en-US" altLang="ja-JP" sz="700" dirty="0"/>
              <a:t>1</a:t>
            </a:r>
            <a:r>
              <a:rPr lang="ja-JP" altLang="en-US" sz="700" dirty="0"/>
              <a:t>日時点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88131" y="8835250"/>
            <a:ext cx="13969553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endParaRPr lang="en-US" altLang="ja-JP" sz="900" b="1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■</a:t>
            </a:r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　大阪市立大学との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統合による新大学実現に向けた取組の推進　　　　　　　　　　</a:t>
            </a:r>
            <a:endParaRPr lang="en-US" altLang="ja-JP" sz="1050" b="1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・両大学役員・副学長で構成する新大学推進会議を設置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【H25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5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し、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18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回 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en-US" altLang="ja-JP" sz="9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・大阪府・大阪市・両大学の四者により新大学案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【H25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月版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を策定、公表</a:t>
            </a:r>
            <a:endParaRPr lang="en-US" altLang="ja-JP" sz="95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　・府市の方針を踏まえ、府大、大阪市大で「新・公立大学」大阪モデル（基本的な考え方）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【H26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年１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0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及び同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（基本構想）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【H27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95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950" dirty="0">
                <a:solidFill>
                  <a:schemeClr val="tx1"/>
                </a:solidFill>
                <a:latin typeface="+mn-ea"/>
              </a:rPr>
              <a:t>を策定・</a:t>
            </a:r>
            <a:r>
              <a:rPr lang="ja-JP" altLang="en-US" sz="950" dirty="0" smtClean="0">
                <a:solidFill>
                  <a:schemeClr val="tx1"/>
                </a:solidFill>
                <a:latin typeface="+mn-ea"/>
              </a:rPr>
              <a:t>公表</a:t>
            </a:r>
            <a:endParaRPr kumimoji="1" lang="ja-JP" altLang="en-US" sz="95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2148" y="8784728"/>
            <a:ext cx="237626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defRPr sz="1000"/>
            </a:pPr>
            <a:r>
              <a:rPr lang="ja-JP" altLang="en-US" sz="1400" dirty="0" smtClean="0">
                <a:solidFill>
                  <a:srgbClr val="FF0000"/>
                </a:solidFill>
                <a:latin typeface="ＭＳ Ｐゴシック"/>
              </a:rPr>
              <a:t>■　</a:t>
            </a:r>
            <a:r>
              <a:rPr lang="ja-JP" altLang="en-US" sz="1400" b="1" dirty="0" smtClean="0">
                <a:solidFill>
                  <a:srgbClr val="000000"/>
                </a:solidFill>
                <a:latin typeface="ＭＳ Ｐゴシック"/>
              </a:rPr>
              <a:t>法人</a:t>
            </a:r>
            <a:r>
              <a:rPr lang="ja-JP" altLang="en-US" sz="1400" b="1" dirty="0">
                <a:solidFill>
                  <a:srgbClr val="000000"/>
                </a:solidFill>
                <a:latin typeface="ＭＳ Ｐゴシック"/>
              </a:rPr>
              <a:t>・大学統合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24" y="1871960"/>
            <a:ext cx="13833475" cy="605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7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70</Words>
  <Application>Microsoft Office PowerPoint</Application>
  <PresentationFormat>ユーザー設定</PresentationFormat>
  <Paragraphs>351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坂本 和紀</dc:creator>
  <cp:lastModifiedBy>HOSTNAME</cp:lastModifiedBy>
  <cp:revision>306</cp:revision>
  <cp:lastPrinted>2017-06-26T07:03:56Z</cp:lastPrinted>
  <dcterms:created xsi:type="dcterms:W3CDTF">2016-04-25T08:14:29Z</dcterms:created>
  <dcterms:modified xsi:type="dcterms:W3CDTF">2017-08-23T01:24:38Z</dcterms:modified>
</cp:coreProperties>
</file>