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2A00"/>
    <a:srgbClr val="009900"/>
    <a:srgbClr val="0000FF"/>
    <a:srgbClr val="FF3300"/>
    <a:srgbClr val="000099"/>
    <a:srgbClr val="990000"/>
    <a:srgbClr val="FFCCCC"/>
    <a:srgbClr val="006600"/>
    <a:srgbClr val="FF4215"/>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1" autoAdjust="0"/>
    <p:restoredTop sz="94784" autoAdjust="0"/>
  </p:normalViewPr>
  <p:slideViewPr>
    <p:cSldViewPr>
      <p:cViewPr>
        <p:scale>
          <a:sx n="100" d="100"/>
          <a:sy n="100" d="100"/>
        </p:scale>
        <p:origin x="138" y="165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FEE722C-6F88-4C60-9EF2-E7141731E3BD}" type="datetimeFigureOut">
              <a:rPr kumimoji="1" lang="ja-JP" altLang="en-US" smtClean="0"/>
              <a:pPr/>
              <a:t>2016/11/25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28BCBD-DFBF-46B7-B599-66736C75EC05}" type="slidenum">
              <a:rPr kumimoji="1" lang="ja-JP" altLang="en-US" smtClean="0"/>
              <a:pPr/>
              <a:t>‹#›</a:t>
            </a:fld>
            <a:endParaRPr kumimoji="1" lang="ja-JP" altLang="en-US"/>
          </a:p>
        </p:txBody>
      </p:sp>
    </p:spTree>
    <p:extLst>
      <p:ext uri="{BB962C8B-B14F-4D97-AF65-F5344CB8AC3E}">
        <p14:creationId xmlns:p14="http://schemas.microsoft.com/office/powerpoint/2010/main" val="1087582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EE722C-6F88-4C60-9EF2-E7141731E3BD}" type="datetimeFigureOut">
              <a:rPr kumimoji="1" lang="ja-JP" altLang="en-US" smtClean="0"/>
              <a:pPr/>
              <a:t>2016/11/25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28BCBD-DFBF-46B7-B599-66736C75EC05}" type="slidenum">
              <a:rPr kumimoji="1" lang="ja-JP" altLang="en-US" smtClean="0"/>
              <a:pPr/>
              <a:t>‹#›</a:t>
            </a:fld>
            <a:endParaRPr kumimoji="1" lang="ja-JP" altLang="en-US"/>
          </a:p>
        </p:txBody>
      </p:sp>
    </p:spTree>
    <p:extLst>
      <p:ext uri="{BB962C8B-B14F-4D97-AF65-F5344CB8AC3E}">
        <p14:creationId xmlns:p14="http://schemas.microsoft.com/office/powerpoint/2010/main" val="4109997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EE722C-6F88-4C60-9EF2-E7141731E3BD}" type="datetimeFigureOut">
              <a:rPr kumimoji="1" lang="ja-JP" altLang="en-US" smtClean="0"/>
              <a:pPr/>
              <a:t>2016/11/25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28BCBD-DFBF-46B7-B599-66736C75EC05}" type="slidenum">
              <a:rPr kumimoji="1" lang="ja-JP" altLang="en-US" smtClean="0"/>
              <a:pPr/>
              <a:t>‹#›</a:t>
            </a:fld>
            <a:endParaRPr kumimoji="1" lang="ja-JP" altLang="en-US"/>
          </a:p>
        </p:txBody>
      </p:sp>
    </p:spTree>
    <p:extLst>
      <p:ext uri="{BB962C8B-B14F-4D97-AF65-F5344CB8AC3E}">
        <p14:creationId xmlns:p14="http://schemas.microsoft.com/office/powerpoint/2010/main" val="235572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EE722C-6F88-4C60-9EF2-E7141731E3BD}" type="datetimeFigureOut">
              <a:rPr kumimoji="1" lang="ja-JP" altLang="en-US" smtClean="0"/>
              <a:pPr/>
              <a:t>2016/11/25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28BCBD-DFBF-46B7-B599-66736C75EC05}" type="slidenum">
              <a:rPr kumimoji="1" lang="ja-JP" altLang="en-US" smtClean="0"/>
              <a:pPr/>
              <a:t>‹#›</a:t>
            </a:fld>
            <a:endParaRPr kumimoji="1" lang="ja-JP" altLang="en-US"/>
          </a:p>
        </p:txBody>
      </p:sp>
    </p:spTree>
    <p:extLst>
      <p:ext uri="{BB962C8B-B14F-4D97-AF65-F5344CB8AC3E}">
        <p14:creationId xmlns:p14="http://schemas.microsoft.com/office/powerpoint/2010/main" val="4262322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FEE722C-6F88-4C60-9EF2-E7141731E3BD}" type="datetimeFigureOut">
              <a:rPr kumimoji="1" lang="ja-JP" altLang="en-US" smtClean="0"/>
              <a:pPr/>
              <a:t>2016/11/25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28BCBD-DFBF-46B7-B599-66736C75EC05}" type="slidenum">
              <a:rPr kumimoji="1" lang="ja-JP" altLang="en-US" smtClean="0"/>
              <a:pPr/>
              <a:t>‹#›</a:t>
            </a:fld>
            <a:endParaRPr kumimoji="1" lang="ja-JP" altLang="en-US"/>
          </a:p>
        </p:txBody>
      </p:sp>
    </p:spTree>
    <p:extLst>
      <p:ext uri="{BB962C8B-B14F-4D97-AF65-F5344CB8AC3E}">
        <p14:creationId xmlns:p14="http://schemas.microsoft.com/office/powerpoint/2010/main" val="241210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FEE722C-6F88-4C60-9EF2-E7141731E3BD}" type="datetimeFigureOut">
              <a:rPr kumimoji="1" lang="ja-JP" altLang="en-US" smtClean="0"/>
              <a:pPr/>
              <a:t>2016/11/25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C28BCBD-DFBF-46B7-B599-66736C75EC05}" type="slidenum">
              <a:rPr kumimoji="1" lang="ja-JP" altLang="en-US" smtClean="0"/>
              <a:pPr/>
              <a:t>‹#›</a:t>
            </a:fld>
            <a:endParaRPr kumimoji="1" lang="ja-JP" altLang="en-US"/>
          </a:p>
        </p:txBody>
      </p:sp>
    </p:spTree>
    <p:extLst>
      <p:ext uri="{BB962C8B-B14F-4D97-AF65-F5344CB8AC3E}">
        <p14:creationId xmlns:p14="http://schemas.microsoft.com/office/powerpoint/2010/main" val="119515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FEE722C-6F88-4C60-9EF2-E7141731E3BD}" type="datetimeFigureOut">
              <a:rPr kumimoji="1" lang="ja-JP" altLang="en-US" smtClean="0"/>
              <a:pPr/>
              <a:t>2016/11/25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C28BCBD-DFBF-46B7-B599-66736C75EC05}" type="slidenum">
              <a:rPr kumimoji="1" lang="ja-JP" altLang="en-US" smtClean="0"/>
              <a:pPr/>
              <a:t>‹#›</a:t>
            </a:fld>
            <a:endParaRPr kumimoji="1" lang="ja-JP" altLang="en-US"/>
          </a:p>
        </p:txBody>
      </p:sp>
    </p:spTree>
    <p:extLst>
      <p:ext uri="{BB962C8B-B14F-4D97-AF65-F5344CB8AC3E}">
        <p14:creationId xmlns:p14="http://schemas.microsoft.com/office/powerpoint/2010/main" val="233436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FEE722C-6F88-4C60-9EF2-E7141731E3BD}" type="datetimeFigureOut">
              <a:rPr kumimoji="1" lang="ja-JP" altLang="en-US" smtClean="0"/>
              <a:pPr/>
              <a:t>2016/11/25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C28BCBD-DFBF-46B7-B599-66736C75EC05}" type="slidenum">
              <a:rPr kumimoji="1" lang="ja-JP" altLang="en-US" smtClean="0"/>
              <a:pPr/>
              <a:t>‹#›</a:t>
            </a:fld>
            <a:endParaRPr kumimoji="1" lang="ja-JP" altLang="en-US"/>
          </a:p>
        </p:txBody>
      </p:sp>
    </p:spTree>
    <p:extLst>
      <p:ext uri="{BB962C8B-B14F-4D97-AF65-F5344CB8AC3E}">
        <p14:creationId xmlns:p14="http://schemas.microsoft.com/office/powerpoint/2010/main" val="1036991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FEE722C-6F88-4C60-9EF2-E7141731E3BD}" type="datetimeFigureOut">
              <a:rPr kumimoji="1" lang="ja-JP" altLang="en-US" smtClean="0"/>
              <a:pPr/>
              <a:t>2016/11/25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C28BCBD-DFBF-46B7-B599-66736C75EC05}" type="slidenum">
              <a:rPr kumimoji="1" lang="ja-JP" altLang="en-US" smtClean="0"/>
              <a:pPr/>
              <a:t>‹#›</a:t>
            </a:fld>
            <a:endParaRPr kumimoji="1" lang="ja-JP" altLang="en-US"/>
          </a:p>
        </p:txBody>
      </p:sp>
    </p:spTree>
    <p:extLst>
      <p:ext uri="{BB962C8B-B14F-4D97-AF65-F5344CB8AC3E}">
        <p14:creationId xmlns:p14="http://schemas.microsoft.com/office/powerpoint/2010/main" val="1110542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FEE722C-6F88-4C60-9EF2-E7141731E3BD}" type="datetimeFigureOut">
              <a:rPr kumimoji="1" lang="ja-JP" altLang="en-US" smtClean="0"/>
              <a:pPr/>
              <a:t>2016/11/25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C28BCBD-DFBF-46B7-B599-66736C75EC05}" type="slidenum">
              <a:rPr kumimoji="1" lang="ja-JP" altLang="en-US" smtClean="0"/>
              <a:pPr/>
              <a:t>‹#›</a:t>
            </a:fld>
            <a:endParaRPr kumimoji="1" lang="ja-JP" altLang="en-US"/>
          </a:p>
        </p:txBody>
      </p:sp>
    </p:spTree>
    <p:extLst>
      <p:ext uri="{BB962C8B-B14F-4D97-AF65-F5344CB8AC3E}">
        <p14:creationId xmlns:p14="http://schemas.microsoft.com/office/powerpoint/2010/main" val="313083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FEE722C-6F88-4C60-9EF2-E7141731E3BD}" type="datetimeFigureOut">
              <a:rPr kumimoji="1" lang="ja-JP" altLang="en-US" smtClean="0"/>
              <a:pPr/>
              <a:t>2016/11/25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C28BCBD-DFBF-46B7-B599-66736C75EC05}" type="slidenum">
              <a:rPr kumimoji="1" lang="ja-JP" altLang="en-US" smtClean="0"/>
              <a:pPr/>
              <a:t>‹#›</a:t>
            </a:fld>
            <a:endParaRPr kumimoji="1" lang="ja-JP" altLang="en-US"/>
          </a:p>
        </p:txBody>
      </p:sp>
    </p:spTree>
    <p:extLst>
      <p:ext uri="{BB962C8B-B14F-4D97-AF65-F5344CB8AC3E}">
        <p14:creationId xmlns:p14="http://schemas.microsoft.com/office/powerpoint/2010/main" val="1988974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FEE722C-6F88-4C60-9EF2-E7141731E3BD}" type="datetimeFigureOut">
              <a:rPr kumimoji="1" lang="ja-JP" altLang="en-US" smtClean="0"/>
              <a:pPr/>
              <a:t>2016/11/25</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7C28BCBD-DFBF-46B7-B599-66736C75EC05}" type="slidenum">
              <a:rPr kumimoji="1" lang="ja-JP" altLang="en-US" smtClean="0"/>
              <a:pPr/>
              <a:t>‹#›</a:t>
            </a:fld>
            <a:endParaRPr kumimoji="1" lang="ja-JP" altLang="en-US"/>
          </a:p>
        </p:txBody>
      </p:sp>
    </p:spTree>
    <p:extLst>
      <p:ext uri="{BB962C8B-B14F-4D97-AF65-F5344CB8AC3E}">
        <p14:creationId xmlns:p14="http://schemas.microsoft.com/office/powerpoint/2010/main" val="4127941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wikipedia/commons/a/a8/TRI-Osaka.jpg"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角丸四角形 133"/>
          <p:cNvSpPr/>
          <p:nvPr/>
        </p:nvSpPr>
        <p:spPr>
          <a:xfrm>
            <a:off x="4888632" y="4008510"/>
            <a:ext cx="3131418" cy="3039989"/>
          </a:xfrm>
          <a:prstGeom prst="roundRect">
            <a:avLst>
              <a:gd name="adj" fmla="val 5180"/>
            </a:avLst>
          </a:prstGeom>
          <a:noFill/>
          <a:ln w="9525">
            <a:solidFill>
              <a:srgbClr val="0099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3" name="グループ化 122"/>
          <p:cNvGrpSpPr/>
          <p:nvPr/>
        </p:nvGrpSpPr>
        <p:grpSpPr>
          <a:xfrm>
            <a:off x="65062" y="3432448"/>
            <a:ext cx="12679388" cy="6148983"/>
            <a:chOff x="65062" y="3432448"/>
            <a:chExt cx="12679388" cy="6148983"/>
          </a:xfrm>
        </p:grpSpPr>
        <p:grpSp>
          <p:nvGrpSpPr>
            <p:cNvPr id="7" name="グループ化 6"/>
            <p:cNvGrpSpPr/>
            <p:nvPr/>
          </p:nvGrpSpPr>
          <p:grpSpPr>
            <a:xfrm>
              <a:off x="65062" y="3432448"/>
              <a:ext cx="12679388" cy="6140178"/>
              <a:chOff x="142900" y="3034307"/>
              <a:chExt cx="12679388" cy="6140178"/>
            </a:xfrm>
          </p:grpSpPr>
          <p:sp>
            <p:nvSpPr>
              <p:cNvPr id="3" name="正方形/長方形 2"/>
              <p:cNvSpPr/>
              <p:nvPr/>
            </p:nvSpPr>
            <p:spPr>
              <a:xfrm>
                <a:off x="142900" y="3173734"/>
                <a:ext cx="12679388" cy="6000751"/>
              </a:xfrm>
              <a:prstGeom prst="rect">
                <a:avLst/>
              </a:prstGeom>
              <a:no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280120" y="3034307"/>
                <a:ext cx="7127676" cy="288032"/>
              </a:xfrm>
              <a:prstGeom prst="roundRect">
                <a:avLst>
                  <a:gd name="adj" fmla="val 50000"/>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Ⅱ</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企業支援の基本的な考え方と取組</a:t>
                </a:r>
                <a:r>
                  <a:rPr kumimoji="1" lang="ja-JP" altLang="en-US" sz="10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（住民に対して提供するサービスその他の業務の質の向上に関する事項）</a:t>
                </a:r>
                <a:endParaRPr kumimoji="1" lang="ja-JP" altLang="en-US" sz="10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16" name="直線コネクタ 115"/>
            <p:cNvCxnSpPr/>
            <p:nvPr/>
          </p:nvCxnSpPr>
          <p:spPr>
            <a:xfrm flipV="1">
              <a:off x="8134350" y="7778429"/>
              <a:ext cx="4610100" cy="3496"/>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flipH="1">
              <a:off x="8120634" y="7767638"/>
              <a:ext cx="8954" cy="1813793"/>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4" name="正方形/長方形 3"/>
          <p:cNvSpPr/>
          <p:nvPr/>
        </p:nvSpPr>
        <p:spPr>
          <a:xfrm>
            <a:off x="0" y="0"/>
            <a:ext cx="12801600" cy="358949"/>
          </a:xfrm>
          <a:prstGeom prst="rect">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地方独立行政法人</a:t>
            </a: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大阪産業技術研究所　第</a:t>
            </a:r>
            <a:r>
              <a:rPr kumimoji="1" lang="en-US" altLang="ja-JP"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期 中期目標（案）の概要</a:t>
            </a:r>
            <a:endPar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0" name="グループ化 59"/>
          <p:cNvGrpSpPr/>
          <p:nvPr/>
        </p:nvGrpSpPr>
        <p:grpSpPr>
          <a:xfrm>
            <a:off x="66675" y="480120"/>
            <a:ext cx="12649200" cy="2819722"/>
            <a:chOff x="66675" y="696144"/>
            <a:chExt cx="12649200" cy="2819722"/>
          </a:xfrm>
        </p:grpSpPr>
        <p:sp>
          <p:nvSpPr>
            <p:cNvPr id="9" name="正方形/長方形 8"/>
            <p:cNvSpPr/>
            <p:nvPr/>
          </p:nvSpPr>
          <p:spPr>
            <a:xfrm>
              <a:off x="66675" y="840160"/>
              <a:ext cx="12649200" cy="2675706"/>
            </a:xfrm>
            <a:prstGeom prst="rect">
              <a:avLst/>
            </a:prstGeom>
            <a:no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208112" y="696144"/>
              <a:ext cx="1584176" cy="288032"/>
            </a:xfrm>
            <a:prstGeom prst="roundRect">
              <a:avLst>
                <a:gd name="adj" fmla="val 50000"/>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Ⅰ</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基本方針</a:t>
              </a: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3" name="グループ化 38"/>
          <p:cNvGrpSpPr/>
          <p:nvPr/>
        </p:nvGrpSpPr>
        <p:grpSpPr>
          <a:xfrm>
            <a:off x="95250" y="768152"/>
            <a:ext cx="12642254" cy="2577629"/>
            <a:chOff x="94968" y="840160"/>
            <a:chExt cx="12527954" cy="2577629"/>
          </a:xfrm>
        </p:grpSpPr>
        <p:grpSp>
          <p:nvGrpSpPr>
            <p:cNvPr id="56" name="グループ化 36"/>
            <p:cNvGrpSpPr/>
            <p:nvPr/>
          </p:nvGrpSpPr>
          <p:grpSpPr>
            <a:xfrm>
              <a:off x="94968" y="840160"/>
              <a:ext cx="12527954" cy="2577629"/>
              <a:chOff x="94968" y="840160"/>
              <a:chExt cx="12527954" cy="2577629"/>
            </a:xfrm>
          </p:grpSpPr>
          <p:sp>
            <p:nvSpPr>
              <p:cNvPr id="58" name="テキスト ボックス 57"/>
              <p:cNvSpPr txBox="1"/>
              <p:nvPr/>
            </p:nvSpPr>
            <p:spPr>
              <a:xfrm>
                <a:off x="94968" y="840160"/>
                <a:ext cx="12527954" cy="2577629"/>
              </a:xfrm>
              <a:prstGeom prst="rect">
                <a:avLst/>
              </a:prstGeom>
              <a:noFill/>
              <a:ln w="28575">
                <a:noFill/>
              </a:ln>
            </p:spPr>
            <p:txBody>
              <a:bodyPr wrap="square" rtlCol="0">
                <a:spAutoFit/>
              </a:bodyPr>
              <a:lstStyle/>
              <a:p>
                <a:pPr marL="171450" indent="-171450">
                  <a:buFont typeface="Wingdings" panose="05000000000000000000" pitchFamily="2" charset="2"/>
                  <a:buChar char="Ø"/>
                </a:pP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新法人</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の前身で</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ある産技研</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市工研は</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、設立以来ともに一世紀前後にわたる長い歴史を</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有し</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ている。この間、両研究所においては、それぞれが得意とする分野と支援領域を確立するとともに、持てる技術支援力と研究開発力を存分に発揮して、公設試として全国有数の実績をあげてきた。</a:t>
                </a:r>
                <a:endParaRPr lang="ja-JP" altLang="ja-JP" sz="105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ja-JP" sz="3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厳しい環境下にある</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のものづくり中小企業が市場競争力を確保し持続的な発展を遂げていくためには、新法人は、多様化・高度化する技術課題の解決をサポートしていくとともに、成長産業分野への参入や海外展開も見据えた研究開発に取り組むものづくり中小企業の“変革と挑戦”を強力にバックアップしていかなければならない。　　</a:t>
                </a: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新法人が目指すべき姿</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新法人</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は、ワントップマネジメントのもと、産技研は和泉センターとして、市工研は森之宮センターとして、それぞれの特長を活かした支援機能の維持・向上を図るとともに、両研究所の優れた技術力や</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強み</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を融合し、</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技術</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支援や研究開発のポテンシャルを高め、企業目線に立ったシナジー効果を発揮することで、大阪産業の成長を牽引する知と技術の支援拠点“スーパー公設試”を</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目指す</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これ</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まで産技研と市工</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研が</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それぞれ培ってきた強みを損なうことなく、両研究所の得意な分野と得意な支援を合わせ、企業の開発ステージに応じた「研究開発から製造までの一気通貫の支援」</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や「</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利用サービスのワンストップ化」など</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両研究所</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が統合することによって可能となる支援サービスの向上に着実に取り組んで</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いく。</a:t>
                </a:r>
                <a:endParaRPr lang="ja-JP"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　</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さらに</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は、大阪産業のさらなる飛躍に向けて、両研究所のそれぞれの強みやこれまで培ってきたネットワークを掛け合わせ、「産官学連携によるオープンイノベーションの推進」に取り組むほか、「成長分野の研究開発」や「国際</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基準</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対応</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の推進」に注力し、企業の成長・発展に積極的に貢献して</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く</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　顧客満足度の向上による顧客拡大や効率的な業務運営によって得られる収益を、次なる支援機能へと投資し、企業に還元する「好循環の運営」を目指す。</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050" b="1" dirty="0">
                    <a:latin typeface="Meiryo UI" panose="020B0604030504040204" pitchFamily="50" charset="-128"/>
                    <a:ea typeface="Meiryo UI" panose="020B0604030504040204" pitchFamily="50" charset="-128"/>
                    <a:cs typeface="Meiryo UI" panose="020B0604030504040204" pitchFamily="50" charset="-128"/>
                  </a:rPr>
                  <a:t>中期目標の</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期間</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cs typeface="Meiryo UI" panose="020B0604030504040204" pitchFamily="50" charset="-128"/>
                  </a:rPr>
                  <a:t>　平成</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29</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度～</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33</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ja-JP" sz="1050" dirty="0" smtClean="0">
                    <a:latin typeface="Meiryo UI" panose="020B0604030504040204" pitchFamily="50" charset="-128"/>
                    <a:ea typeface="Meiryo UI" panose="020B0604030504040204" pitchFamily="50" charset="-128"/>
                    <a:cs typeface="Meiryo UI" panose="020B0604030504040204" pitchFamily="50" charset="-128"/>
                  </a:rPr>
                  <a:t>５年間</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左大かっこ 58"/>
              <p:cNvSpPr/>
              <p:nvPr/>
            </p:nvSpPr>
            <p:spPr>
              <a:xfrm rot="16200000">
                <a:off x="6289948" y="-4560439"/>
                <a:ext cx="144016" cy="12241360"/>
              </a:xfrm>
              <a:prstGeom prst="leftBracket">
                <a:avLst>
                  <a:gd name="adj" fmla="val 72582"/>
                </a:avLst>
              </a:prstGeom>
              <a:ln w="127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57" name="二等辺三角形 56"/>
            <p:cNvSpPr/>
            <p:nvPr/>
          </p:nvSpPr>
          <p:spPr>
            <a:xfrm flipV="1">
              <a:off x="5932748" y="1632248"/>
              <a:ext cx="936104" cy="144016"/>
            </a:xfrm>
            <a:prstGeom prst="triangl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9" name="グループ化 78"/>
          <p:cNvGrpSpPr/>
          <p:nvPr/>
        </p:nvGrpSpPr>
        <p:grpSpPr>
          <a:xfrm>
            <a:off x="4849662" y="7130008"/>
            <a:ext cx="3248024" cy="2291382"/>
            <a:chOff x="9606086" y="4928989"/>
            <a:chExt cx="3248024" cy="2291382"/>
          </a:xfrm>
        </p:grpSpPr>
        <p:grpSp>
          <p:nvGrpSpPr>
            <p:cNvPr id="33" name="グループ化 32"/>
            <p:cNvGrpSpPr/>
            <p:nvPr/>
          </p:nvGrpSpPr>
          <p:grpSpPr>
            <a:xfrm>
              <a:off x="9606086" y="4928989"/>
              <a:ext cx="3248024" cy="2291382"/>
              <a:chOff x="173038" y="3272805"/>
              <a:chExt cx="3248024" cy="2291382"/>
            </a:xfrm>
          </p:grpSpPr>
          <p:grpSp>
            <p:nvGrpSpPr>
              <p:cNvPr id="34" name="グループ化 18"/>
              <p:cNvGrpSpPr/>
              <p:nvPr/>
            </p:nvGrpSpPr>
            <p:grpSpPr>
              <a:xfrm>
                <a:off x="173038" y="3272805"/>
                <a:ext cx="3162300" cy="2291382"/>
                <a:chOff x="173038" y="3560837"/>
                <a:chExt cx="3162300" cy="2291382"/>
              </a:xfrm>
            </p:grpSpPr>
            <p:sp>
              <p:nvSpPr>
                <p:cNvPr id="36" name="角丸四角形 35"/>
                <p:cNvSpPr/>
                <p:nvPr/>
              </p:nvSpPr>
              <p:spPr>
                <a:xfrm>
                  <a:off x="173038" y="3726978"/>
                  <a:ext cx="3162300" cy="2125241"/>
                </a:xfrm>
                <a:prstGeom prst="roundRect">
                  <a:avLst>
                    <a:gd name="adj" fmla="val 5180"/>
                  </a:avLst>
                </a:prstGeom>
                <a:solidFill>
                  <a:schemeClr val="bg1"/>
                </a:solidFill>
                <a:ln w="9525">
                  <a:solidFill>
                    <a:srgbClr val="0099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36"/>
                <p:cNvSpPr/>
                <p:nvPr/>
              </p:nvSpPr>
              <p:spPr>
                <a:xfrm>
                  <a:off x="401638" y="3560837"/>
                  <a:ext cx="2724150" cy="334888"/>
                </a:xfrm>
                <a:prstGeom prst="round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gn="ctr"/>
                  <a:r>
                    <a:rPr kumimoji="1" lang="en-US" altLang="ja-JP"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4  </a:t>
                  </a:r>
                  <a:r>
                    <a:rPr kumimoji="1" lang="ja-JP" altLang="en-US"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大阪産業を支える技術人材の育成</a:t>
                  </a:r>
                  <a:endParaRPr kumimoji="1" lang="ja-JP" altLang="en-US" sz="11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pSp>
          <p:sp>
            <p:nvSpPr>
              <p:cNvPr id="35" name="正方形/長方形 34"/>
              <p:cNvSpPr/>
              <p:nvPr/>
            </p:nvSpPr>
            <p:spPr>
              <a:xfrm>
                <a:off x="181421" y="4136454"/>
                <a:ext cx="3239641" cy="138422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AutoNum type="arabicParenBoth"/>
                </a:pPr>
                <a:r>
                  <a:rPr kumimoji="1" lang="ja-JP" altLang="en-US" sz="1050" b="1" dirty="0" smtClean="0">
                    <a:solidFill>
                      <a:schemeClr val="tx1"/>
                    </a:solidFill>
                    <a:latin typeface="Meiryo UI" pitchFamily="50" charset="-128"/>
                    <a:ea typeface="Meiryo UI" pitchFamily="50" charset="-128"/>
                    <a:cs typeface="Meiryo UI" pitchFamily="50" charset="-128"/>
                  </a:rPr>
                  <a:t> 企業が求める技術人材の育成</a:t>
                </a:r>
                <a:endParaRPr kumimoji="1" lang="en-US" altLang="ja-JP" sz="1000" b="1"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新法人が有する知見、ノウハウ等を活用し、レディメイド</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型・オーダーメイド型の技術者研修を実施するなど、企業</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が求める技術人材を育成</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marL="228600" indent="-228600"/>
                <a:endParaRPr lang="en-US" altLang="ja-JP" sz="500" b="1"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50" b="1" dirty="0" smtClean="0">
                    <a:solidFill>
                      <a:schemeClr val="tx1"/>
                    </a:solidFill>
                    <a:latin typeface="Meiryo UI" pitchFamily="50" charset="-128"/>
                    <a:ea typeface="Meiryo UI" pitchFamily="50" charset="-128"/>
                    <a:cs typeface="Meiryo UI" pitchFamily="50" charset="-128"/>
                  </a:rPr>
                  <a:t>(2) </a:t>
                </a:r>
                <a:r>
                  <a:rPr lang="ja-JP" altLang="en-US" sz="1050" b="1" dirty="0" smtClean="0">
                    <a:solidFill>
                      <a:schemeClr val="tx1"/>
                    </a:solidFill>
                    <a:latin typeface="Meiryo UI" pitchFamily="50" charset="-128"/>
                    <a:ea typeface="Meiryo UI" pitchFamily="50" charset="-128"/>
                    <a:cs typeface="Meiryo UI" pitchFamily="50" charset="-128"/>
                  </a:rPr>
                  <a:t>関係機関との連携による次世代の</a:t>
                </a:r>
                <a:endParaRPr lang="en-US" altLang="ja-JP" sz="1050" b="1"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50" b="1" dirty="0" smtClean="0">
                    <a:solidFill>
                      <a:schemeClr val="tx1"/>
                    </a:solidFill>
                    <a:latin typeface="Meiryo UI" pitchFamily="50" charset="-128"/>
                    <a:ea typeface="Meiryo UI" pitchFamily="50" charset="-128"/>
                    <a:cs typeface="Meiryo UI" pitchFamily="50" charset="-128"/>
                  </a:rPr>
                  <a:t>      </a:t>
                </a:r>
                <a:r>
                  <a:rPr lang="ja-JP" altLang="en-US" sz="1050" b="1" dirty="0" smtClean="0">
                    <a:solidFill>
                      <a:schemeClr val="tx1"/>
                    </a:solidFill>
                    <a:latin typeface="Meiryo UI" pitchFamily="50" charset="-128"/>
                    <a:ea typeface="Meiryo UI" pitchFamily="50" charset="-128"/>
                    <a:cs typeface="Meiryo UI" pitchFamily="50" charset="-128"/>
                  </a:rPr>
                  <a:t>産業人材等の育成</a:t>
                </a:r>
                <a:endParaRPr lang="en-US" altLang="ja-JP" sz="100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　インターンシップの学生を受け入れるなど、</a:t>
                </a:r>
                <a:r>
                  <a:rPr lang="ja-JP" altLang="en-US" sz="1000" dirty="0">
                    <a:solidFill>
                      <a:schemeClr val="tx1"/>
                    </a:solidFill>
                    <a:latin typeface="Meiryo UI" pitchFamily="50" charset="-128"/>
                    <a:ea typeface="Meiryo UI" pitchFamily="50" charset="-128"/>
                    <a:cs typeface="Meiryo UI" pitchFamily="50" charset="-128"/>
                  </a:rPr>
                  <a:t>大学</a:t>
                </a:r>
                <a:r>
                  <a:rPr lang="ja-JP" altLang="en-US" sz="1000" dirty="0" smtClean="0">
                    <a:solidFill>
                      <a:schemeClr val="tx1"/>
                    </a:solidFill>
                    <a:latin typeface="Meiryo UI" pitchFamily="50" charset="-128"/>
                    <a:ea typeface="Meiryo UI" pitchFamily="50" charset="-128"/>
                    <a:cs typeface="Meiryo UI" pitchFamily="50" charset="-128"/>
                  </a:rPr>
                  <a:t>や高専等</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と連携し、大阪産業を支える人材の育成に取り組む</a:t>
                </a:r>
                <a:endParaRPr lang="en-US" altLang="ja-JP" sz="1000" dirty="0" smtClean="0">
                  <a:solidFill>
                    <a:schemeClr val="tx1"/>
                  </a:solidFill>
                  <a:latin typeface="Meiryo UI" pitchFamily="50" charset="-128"/>
                  <a:ea typeface="Meiryo UI" pitchFamily="50" charset="-128"/>
                  <a:cs typeface="Meiryo UI" pitchFamily="50" charset="-128"/>
                </a:endParaRPr>
              </a:p>
            </p:txBody>
          </p:sp>
        </p:grpSp>
        <p:sp>
          <p:nvSpPr>
            <p:cNvPr id="78" name="テキスト ボックス 77"/>
            <p:cNvSpPr txBox="1"/>
            <p:nvPr/>
          </p:nvSpPr>
          <p:spPr>
            <a:xfrm>
              <a:off x="9641160" y="5279951"/>
              <a:ext cx="3070076" cy="577081"/>
            </a:xfrm>
            <a:prstGeom prst="rect">
              <a:avLst/>
            </a:prstGeom>
            <a:noFill/>
          </p:spPr>
          <p:txBody>
            <a:bodyPr wrap="square" rtlCol="0">
              <a:spAutoFit/>
            </a:bodyPr>
            <a:lstStyle/>
            <a:p>
              <a:r>
                <a:rPr kumimoji="1" lang="ja-JP" altLang="en-US" sz="1050" dirty="0" smtClean="0">
                  <a:latin typeface="Meiryo UI" pitchFamily="50" charset="-128"/>
                  <a:ea typeface="Meiryo UI" pitchFamily="50" charset="-128"/>
                  <a:cs typeface="Meiryo UI" pitchFamily="50" charset="-128"/>
                </a:rPr>
                <a:t>企業の技術力の維持・向上に貢献するため、新法人が有する知見・ノウハウ、施設等を一体的に活用し、関係機関と連携して技術人材の育成に取り組む。</a:t>
              </a:r>
              <a:endParaRPr kumimoji="1" lang="ja-JP" altLang="en-US" sz="1050" dirty="0">
                <a:latin typeface="Meiryo UI" pitchFamily="50" charset="-128"/>
                <a:ea typeface="Meiryo UI" pitchFamily="50" charset="-128"/>
                <a:cs typeface="Meiryo UI" pitchFamily="50" charset="-128"/>
              </a:endParaRPr>
            </a:p>
          </p:txBody>
        </p:sp>
      </p:grpSp>
      <p:grpSp>
        <p:nvGrpSpPr>
          <p:cNvPr id="136" name="グループ化 135"/>
          <p:cNvGrpSpPr/>
          <p:nvPr/>
        </p:nvGrpSpPr>
        <p:grpSpPr>
          <a:xfrm>
            <a:off x="191936" y="3792488"/>
            <a:ext cx="12545568" cy="5616624"/>
            <a:chOff x="191936" y="3792488"/>
            <a:chExt cx="12545568" cy="5616624"/>
          </a:xfrm>
        </p:grpSpPr>
        <p:grpSp>
          <p:nvGrpSpPr>
            <p:cNvPr id="96" name="グループ化 95"/>
            <p:cNvGrpSpPr/>
            <p:nvPr/>
          </p:nvGrpSpPr>
          <p:grpSpPr>
            <a:xfrm>
              <a:off x="8125096" y="3792488"/>
              <a:ext cx="4612408" cy="3888432"/>
              <a:chOff x="276224" y="4008512"/>
              <a:chExt cx="4612408" cy="3888432"/>
            </a:xfrm>
          </p:grpSpPr>
          <p:grpSp>
            <p:nvGrpSpPr>
              <p:cNvPr id="73" name="グループ化 72"/>
              <p:cNvGrpSpPr/>
              <p:nvPr/>
            </p:nvGrpSpPr>
            <p:grpSpPr>
              <a:xfrm>
                <a:off x="276224" y="4008512"/>
                <a:ext cx="4552951" cy="3887712"/>
                <a:chOff x="123824" y="3856112"/>
                <a:chExt cx="4552951" cy="3887712"/>
              </a:xfrm>
            </p:grpSpPr>
            <p:grpSp>
              <p:nvGrpSpPr>
                <p:cNvPr id="74" name="グループ化 18"/>
                <p:cNvGrpSpPr/>
                <p:nvPr/>
              </p:nvGrpSpPr>
              <p:grpSpPr>
                <a:xfrm>
                  <a:off x="123824" y="3856112"/>
                  <a:ext cx="4552951" cy="3887712"/>
                  <a:chOff x="267840" y="3496072"/>
                  <a:chExt cx="4552951" cy="3887712"/>
                </a:xfrm>
              </p:grpSpPr>
              <p:sp>
                <p:nvSpPr>
                  <p:cNvPr id="94" name="角丸四角形 93"/>
                  <p:cNvSpPr/>
                  <p:nvPr/>
                </p:nvSpPr>
                <p:spPr>
                  <a:xfrm>
                    <a:off x="267840" y="3694559"/>
                    <a:ext cx="4552951" cy="3689225"/>
                  </a:xfrm>
                  <a:prstGeom prst="roundRect">
                    <a:avLst>
                      <a:gd name="adj" fmla="val 3529"/>
                    </a:avLst>
                  </a:prstGeom>
                  <a:solidFill>
                    <a:schemeClr val="bg1"/>
                  </a:solidFill>
                  <a:ln w="9525">
                    <a:solidFill>
                      <a:srgbClr val="0099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角丸四角形 94"/>
                  <p:cNvSpPr/>
                  <p:nvPr/>
                </p:nvSpPr>
                <p:spPr>
                  <a:xfrm>
                    <a:off x="423020" y="3496072"/>
                    <a:ext cx="4249588" cy="326504"/>
                  </a:xfrm>
                  <a:prstGeom prst="round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5  </a:t>
                    </a:r>
                    <a:r>
                      <a:rPr kumimoji="1" lang="ja-JP" altLang="en-US"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顧客満足度を高める事業化までの一気通貫の企業</a:t>
                    </a:r>
                    <a:r>
                      <a:rPr lang="ja-JP" altLang="en-US"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支援</a:t>
                    </a:r>
                    <a:endParaRPr kumimoji="1" lang="ja-JP" altLang="en-US" sz="11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pSp>
            <p:sp>
              <p:nvSpPr>
                <p:cNvPr id="75" name="テキスト ボックス 74"/>
                <p:cNvSpPr txBox="1"/>
                <p:nvPr/>
              </p:nvSpPr>
              <p:spPr>
                <a:xfrm>
                  <a:off x="146770" y="4215135"/>
                  <a:ext cx="4487590" cy="577081"/>
                </a:xfrm>
                <a:prstGeom prst="rect">
                  <a:avLst/>
                </a:prstGeom>
                <a:solidFill>
                  <a:schemeClr val="bg1"/>
                </a:solidFill>
              </p:spPr>
              <p:txBody>
                <a:bodyPr wrap="square" rtlCol="0">
                  <a:spAutoFit/>
                </a:bodyPr>
                <a:lstStyle/>
                <a:p>
                  <a:r>
                    <a:rPr lang="ja-JP" altLang="en-US" sz="1050" dirty="0" smtClean="0">
                      <a:latin typeface="Meiryo UI" pitchFamily="50" charset="-128"/>
                      <a:ea typeface="Meiryo UI" pitchFamily="50" charset="-128"/>
                      <a:cs typeface="Meiryo UI" pitchFamily="50" charset="-128"/>
                    </a:rPr>
                    <a:t>支援サービス</a:t>
                  </a:r>
                  <a:r>
                    <a:rPr lang="ja-JP" altLang="en-US" sz="1050" dirty="0">
                      <a:latin typeface="Meiryo UI" pitchFamily="50" charset="-128"/>
                      <a:ea typeface="Meiryo UI" pitchFamily="50" charset="-128"/>
                      <a:cs typeface="Meiryo UI" pitchFamily="50" charset="-128"/>
                    </a:rPr>
                    <a:t>のワンストップ化・スピード化を図るとともに</a:t>
                  </a:r>
                  <a:r>
                    <a:rPr lang="ja-JP" altLang="en-US" sz="1050" dirty="0" smtClean="0">
                      <a:latin typeface="Meiryo UI" pitchFamily="50" charset="-128"/>
                      <a:ea typeface="Meiryo UI" pitchFamily="50" charset="-128"/>
                      <a:cs typeface="Meiryo UI" pitchFamily="50" charset="-128"/>
                    </a:rPr>
                    <a:t>、研究開発から製品</a:t>
                  </a:r>
                  <a:r>
                    <a:rPr lang="ja-JP" altLang="en-US" sz="1050" dirty="0">
                      <a:latin typeface="Meiryo UI" pitchFamily="50" charset="-128"/>
                      <a:ea typeface="Meiryo UI" pitchFamily="50" charset="-128"/>
                      <a:cs typeface="Meiryo UI" pitchFamily="50" charset="-128"/>
                    </a:rPr>
                    <a:t>開発</a:t>
                  </a:r>
                  <a:r>
                    <a:rPr lang="ja-JP" altLang="en-US" sz="1050" dirty="0" smtClean="0">
                      <a:latin typeface="Meiryo UI" pitchFamily="50" charset="-128"/>
                      <a:ea typeface="Meiryo UI" pitchFamily="50" charset="-128"/>
                      <a:cs typeface="Meiryo UI" pitchFamily="50" charset="-128"/>
                    </a:rPr>
                    <a:t>・製造までの一気通貫の技術支援に取り組むほか、他機関との連携による事業化までの支援や企業・大学等とのｵｰﾌﾟﾝｲﾉﾍﾞｰｼｮﾝの取組を積極的に推進していく。</a:t>
                  </a:r>
                  <a:endParaRPr kumimoji="1" lang="ja-JP" altLang="en-US" sz="1050" dirty="0">
                    <a:latin typeface="Meiryo UI" pitchFamily="50" charset="-128"/>
                    <a:ea typeface="Meiryo UI" pitchFamily="50" charset="-128"/>
                    <a:cs typeface="Meiryo UI" pitchFamily="50" charset="-128"/>
                  </a:endParaRPr>
                </a:p>
              </p:txBody>
            </p:sp>
            <p:cxnSp>
              <p:nvCxnSpPr>
                <p:cNvPr id="85" name="直線コネクタ 84"/>
                <p:cNvCxnSpPr/>
                <p:nvPr/>
              </p:nvCxnSpPr>
              <p:spPr>
                <a:xfrm>
                  <a:off x="2440360" y="4872608"/>
                  <a:ext cx="0" cy="2664296"/>
                </a:xfrm>
                <a:prstGeom prst="line">
                  <a:avLst/>
                </a:prstGeom>
                <a:ln>
                  <a:prstDash val="sysDot"/>
                </a:ln>
              </p:spPr>
              <p:style>
                <a:lnRef idx="1">
                  <a:schemeClr val="accent1"/>
                </a:lnRef>
                <a:fillRef idx="0">
                  <a:schemeClr val="accent1"/>
                </a:fillRef>
                <a:effectRef idx="0">
                  <a:schemeClr val="accent1"/>
                </a:effectRef>
                <a:fontRef idx="minor">
                  <a:schemeClr val="tx1"/>
                </a:fontRef>
              </p:style>
            </p:cxnSp>
          </p:grpSp>
          <p:grpSp>
            <p:nvGrpSpPr>
              <p:cNvPr id="72" name="グループ化 71"/>
              <p:cNvGrpSpPr/>
              <p:nvPr/>
            </p:nvGrpSpPr>
            <p:grpSpPr>
              <a:xfrm>
                <a:off x="335038" y="4872608"/>
                <a:ext cx="4553594" cy="3024336"/>
                <a:chOff x="1792288" y="4800600"/>
                <a:chExt cx="4553594" cy="3024336"/>
              </a:xfrm>
              <a:noFill/>
            </p:grpSpPr>
            <p:sp>
              <p:nvSpPr>
                <p:cNvPr id="40" name="正方形/長方形 39"/>
                <p:cNvSpPr/>
                <p:nvPr/>
              </p:nvSpPr>
              <p:spPr>
                <a:xfrm>
                  <a:off x="1792288" y="4800600"/>
                  <a:ext cx="2321346" cy="3024336"/>
                </a:xfrm>
                <a:prstGeom prst="rect">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AutoNum type="arabicParenBoth"/>
                  </a:pPr>
                  <a:r>
                    <a:rPr kumimoji="1" lang="ja-JP" altLang="en-US" sz="1050" b="1" dirty="0" smtClean="0">
                      <a:solidFill>
                        <a:schemeClr val="tx1"/>
                      </a:solidFill>
                      <a:latin typeface="Meiryo UI" pitchFamily="50" charset="-128"/>
                      <a:ea typeface="Meiryo UI" pitchFamily="50" charset="-128"/>
                      <a:cs typeface="Meiryo UI" pitchFamily="50" charset="-128"/>
                    </a:rPr>
                    <a:t> 一気通貫支援の充実強化に</a:t>
                  </a:r>
                  <a:endParaRPr kumimoji="1" lang="en-US" altLang="ja-JP" sz="1050" b="1"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50" b="1" dirty="0" smtClean="0">
                      <a:solidFill>
                        <a:schemeClr val="tx1"/>
                      </a:solidFill>
                      <a:latin typeface="Meiryo UI" pitchFamily="50" charset="-128"/>
                      <a:ea typeface="Meiryo UI" pitchFamily="50" charset="-128"/>
                      <a:cs typeface="Meiryo UI" pitchFamily="50" charset="-128"/>
                    </a:rPr>
                    <a:t>      </a:t>
                  </a:r>
                  <a:r>
                    <a:rPr kumimoji="1" lang="ja-JP" altLang="en-US" sz="1050" b="1" dirty="0" smtClean="0">
                      <a:solidFill>
                        <a:schemeClr val="tx1"/>
                      </a:solidFill>
                      <a:latin typeface="Meiryo UI" pitchFamily="50" charset="-128"/>
                      <a:ea typeface="Meiryo UI" pitchFamily="50" charset="-128"/>
                      <a:cs typeface="Meiryo UI" pitchFamily="50" charset="-128"/>
                    </a:rPr>
                    <a:t>向けた</a:t>
                  </a:r>
                  <a:r>
                    <a:rPr lang="ja-JP" altLang="en-US" sz="1050" b="1" dirty="0" smtClean="0">
                      <a:solidFill>
                        <a:schemeClr val="tx1"/>
                      </a:solidFill>
                      <a:latin typeface="Meiryo UI" pitchFamily="50" charset="-128"/>
                      <a:ea typeface="Meiryo UI" pitchFamily="50" charset="-128"/>
                      <a:cs typeface="Meiryo UI" pitchFamily="50" charset="-128"/>
                    </a:rPr>
                    <a:t>産学官連携の推進</a:t>
                  </a:r>
                  <a:endParaRPr kumimoji="1" lang="en-US" altLang="ja-JP" sz="100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研究開発から製品開発、製造まで、</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開発ステージの川上から川下までを</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一気通貫で支援</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新法人が有するネットワークを活用し、</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企業や大学等とのオープンイノベーション</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の取組を推進</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　「売れる製品づくり」のため、デザイン</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や販路開拓の支援など、多様な支援</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機関等との連携により、技術支援の枠</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を超えた支援を的確・タイムリーに提供</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marL="228600" indent="-228600"/>
                  <a:endParaRPr lang="en-US" altLang="ja-JP" sz="500" b="1"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50" b="1" dirty="0" smtClean="0">
                      <a:solidFill>
                        <a:schemeClr val="tx1"/>
                      </a:solidFill>
                      <a:latin typeface="Meiryo UI" pitchFamily="50" charset="-128"/>
                      <a:ea typeface="Meiryo UI" pitchFamily="50" charset="-128"/>
                      <a:cs typeface="Meiryo UI" pitchFamily="50" charset="-128"/>
                    </a:rPr>
                    <a:t>(2) </a:t>
                  </a:r>
                  <a:r>
                    <a:rPr lang="ja-JP" altLang="en-US" sz="1050" b="1" dirty="0" smtClean="0">
                      <a:solidFill>
                        <a:schemeClr val="tx1"/>
                      </a:solidFill>
                      <a:latin typeface="Meiryo UI" pitchFamily="50" charset="-128"/>
                      <a:ea typeface="Meiryo UI" pitchFamily="50" charset="-128"/>
                      <a:cs typeface="Meiryo UI" pitchFamily="50" charset="-128"/>
                    </a:rPr>
                    <a:t>ワンストップ化、スピード化に</a:t>
                  </a:r>
                  <a:endParaRPr lang="en-US" altLang="ja-JP" sz="105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50" b="1" dirty="0" smtClean="0">
                      <a:solidFill>
                        <a:schemeClr val="tx1"/>
                      </a:solidFill>
                      <a:latin typeface="Meiryo UI" pitchFamily="50" charset="-128"/>
                      <a:ea typeface="Meiryo UI" pitchFamily="50" charset="-128"/>
                      <a:cs typeface="Meiryo UI" pitchFamily="50" charset="-128"/>
                    </a:rPr>
                    <a:t>　　 よる顧客サービスの向上</a:t>
                  </a:r>
                  <a:endParaRPr lang="en-US" altLang="ja-JP" sz="100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和泉・森ノ宮両ｾﾝﾀｰにおける相談・</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利用申請のﾜﾝｽﾄｯﾌﾟ化、顧客データ</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ベースの有効活用等による顧客サービ</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スの向上</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71" name="正方形/長方形 70"/>
                <p:cNvSpPr/>
                <p:nvPr/>
              </p:nvSpPr>
              <p:spPr>
                <a:xfrm>
                  <a:off x="4024536" y="4800600"/>
                  <a:ext cx="2321346" cy="2016224"/>
                </a:xfrm>
                <a:prstGeom prst="rect">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r>
                    <a:rPr lang="en-US" altLang="ja-JP" sz="1050" b="1" dirty="0" smtClean="0">
                      <a:solidFill>
                        <a:schemeClr val="tx1"/>
                      </a:solidFill>
                      <a:latin typeface="Meiryo UI" pitchFamily="50" charset="-128"/>
                      <a:ea typeface="Meiryo UI" pitchFamily="50" charset="-128"/>
                      <a:cs typeface="Meiryo UI" pitchFamily="50" charset="-128"/>
                    </a:rPr>
                    <a:t>(3) </a:t>
                  </a:r>
                  <a:r>
                    <a:rPr lang="ja-JP" altLang="en-US" sz="1050" b="1" dirty="0" smtClean="0">
                      <a:solidFill>
                        <a:schemeClr val="tx1"/>
                      </a:solidFill>
                      <a:latin typeface="Meiryo UI" pitchFamily="50" charset="-128"/>
                      <a:ea typeface="Meiryo UI" pitchFamily="50" charset="-128"/>
                      <a:cs typeface="Meiryo UI" pitchFamily="50" charset="-128"/>
                    </a:rPr>
                    <a:t>企業支援のための情報収集・</a:t>
                  </a:r>
                  <a:endParaRPr lang="en-US" altLang="ja-JP" sz="105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50" b="1" dirty="0" smtClean="0">
                      <a:solidFill>
                        <a:schemeClr val="tx1"/>
                      </a:solidFill>
                      <a:latin typeface="Meiryo UI" pitchFamily="50" charset="-128"/>
                      <a:ea typeface="Meiryo UI" pitchFamily="50" charset="-128"/>
                      <a:cs typeface="Meiryo UI" pitchFamily="50" charset="-128"/>
                    </a:rPr>
                    <a:t>　    分析と積極的な情報発信</a:t>
                  </a:r>
                  <a:endParaRPr lang="en-US" altLang="ja-JP" sz="1000" b="1"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産業界の技術動向等の情報収集に</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よる効果的な研究活動の推進と研究</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成果等の積極的な情報提供</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endParaRPr lang="en-US" altLang="ja-JP" sz="500" b="1"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50" b="1" dirty="0" smtClean="0">
                      <a:solidFill>
                        <a:schemeClr val="tx1"/>
                      </a:solidFill>
                      <a:latin typeface="Meiryo UI" pitchFamily="50" charset="-128"/>
                      <a:ea typeface="Meiryo UI" pitchFamily="50" charset="-128"/>
                      <a:cs typeface="Meiryo UI" pitchFamily="50" charset="-128"/>
                    </a:rPr>
                    <a:t>(4) </a:t>
                  </a:r>
                  <a:r>
                    <a:rPr lang="ja-JP" altLang="en-US" sz="1050" b="1" dirty="0" smtClean="0">
                      <a:solidFill>
                        <a:schemeClr val="tx1"/>
                      </a:solidFill>
                      <a:latin typeface="Meiryo UI" pitchFamily="50" charset="-128"/>
                      <a:ea typeface="Meiryo UI" pitchFamily="50" charset="-128"/>
                      <a:cs typeface="Meiryo UI" pitchFamily="50" charset="-128"/>
                    </a:rPr>
                    <a:t>ネットワークの構築による企業</a:t>
                  </a:r>
                  <a:endParaRPr lang="en-US" altLang="ja-JP" sz="1050" b="1"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50" b="1" dirty="0" smtClean="0">
                      <a:solidFill>
                        <a:schemeClr val="tx1"/>
                      </a:solidFill>
                      <a:latin typeface="Meiryo UI" pitchFamily="50" charset="-128"/>
                      <a:ea typeface="Meiryo UI" pitchFamily="50" charset="-128"/>
                      <a:cs typeface="Meiryo UI" pitchFamily="50" charset="-128"/>
                    </a:rPr>
                    <a:t>      </a:t>
                  </a:r>
                  <a:r>
                    <a:rPr lang="ja-JP" altLang="en-US" sz="1050" b="1" dirty="0" smtClean="0">
                      <a:solidFill>
                        <a:schemeClr val="tx1"/>
                      </a:solidFill>
                      <a:latin typeface="Meiryo UI" pitchFamily="50" charset="-128"/>
                      <a:ea typeface="Meiryo UI" pitchFamily="50" charset="-128"/>
                      <a:cs typeface="Meiryo UI" pitchFamily="50" charset="-128"/>
                    </a:rPr>
                    <a:t>支援の強化</a:t>
                  </a:r>
                  <a:endParaRPr lang="en-US" altLang="ja-JP" sz="100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　大学や他の研究機関、産業支援機</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関等との多様で幅広いネットワークの</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構築・連携により、技術面や経営面等</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の企業の様々な課題に的確に対応</a:t>
                  </a:r>
                  <a:endParaRPr lang="en-US" altLang="ja-JP" sz="1000" dirty="0" smtClean="0">
                    <a:solidFill>
                      <a:schemeClr val="tx1"/>
                    </a:solidFill>
                    <a:latin typeface="Meiryo UI" pitchFamily="50" charset="-128"/>
                    <a:ea typeface="Meiryo UI" pitchFamily="50" charset="-128"/>
                    <a:cs typeface="Meiryo UI" pitchFamily="50" charset="-128"/>
                  </a:endParaRPr>
                </a:p>
              </p:txBody>
            </p:sp>
          </p:grpSp>
        </p:grpSp>
        <p:grpSp>
          <p:nvGrpSpPr>
            <p:cNvPr id="69" name="グループ化 68"/>
            <p:cNvGrpSpPr/>
            <p:nvPr/>
          </p:nvGrpSpPr>
          <p:grpSpPr>
            <a:xfrm>
              <a:off x="191936" y="3813473"/>
              <a:ext cx="4565527" cy="4263727"/>
              <a:chOff x="123824" y="3898032"/>
              <a:chExt cx="4565527" cy="4263727"/>
            </a:xfrm>
          </p:grpSpPr>
          <p:grpSp>
            <p:nvGrpSpPr>
              <p:cNvPr id="19" name="グループ化 18"/>
              <p:cNvGrpSpPr/>
              <p:nvPr/>
            </p:nvGrpSpPr>
            <p:grpSpPr>
              <a:xfrm>
                <a:off x="123824" y="3898032"/>
                <a:ext cx="4552951" cy="4263727"/>
                <a:chOff x="267840" y="3537992"/>
                <a:chExt cx="4552951" cy="4263727"/>
              </a:xfrm>
            </p:grpSpPr>
            <p:sp>
              <p:nvSpPr>
                <p:cNvPr id="13" name="角丸四角形 12"/>
                <p:cNvSpPr/>
                <p:nvPr/>
              </p:nvSpPr>
              <p:spPr>
                <a:xfrm>
                  <a:off x="267840" y="3714749"/>
                  <a:ext cx="4552951" cy="4086970"/>
                </a:xfrm>
                <a:prstGeom prst="roundRect">
                  <a:avLst>
                    <a:gd name="adj" fmla="val 3529"/>
                  </a:avLst>
                </a:prstGeom>
                <a:solidFill>
                  <a:schemeClr val="bg1"/>
                </a:solidFill>
                <a:ln w="9525">
                  <a:solidFill>
                    <a:srgbClr val="0099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423020" y="3537992"/>
                  <a:ext cx="4249588" cy="326504"/>
                </a:xfrm>
                <a:prstGeom prst="round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1  </a:t>
                  </a:r>
                  <a:r>
                    <a:rPr kumimoji="1" lang="ja-JP" altLang="en-US"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中小企業の成長を支えるための</a:t>
                  </a:r>
                  <a:r>
                    <a:rPr lang="ja-JP" altLang="en-US"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多様な技術分野における技術支援</a:t>
                  </a:r>
                  <a:endParaRPr kumimoji="1" lang="ja-JP" altLang="en-US" sz="11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pSp>
          <p:sp>
            <p:nvSpPr>
              <p:cNvPr id="82" name="テキスト ボックス 81"/>
              <p:cNvSpPr txBox="1"/>
              <p:nvPr/>
            </p:nvSpPr>
            <p:spPr>
              <a:xfrm>
                <a:off x="236165" y="4308078"/>
                <a:ext cx="4333106" cy="577081"/>
              </a:xfrm>
              <a:prstGeom prst="rect">
                <a:avLst/>
              </a:prstGeom>
              <a:noFill/>
            </p:spPr>
            <p:txBody>
              <a:bodyPr wrap="square" rtlCol="0">
                <a:spAutoFit/>
              </a:bodyPr>
              <a:lstStyle/>
              <a:p>
                <a:r>
                  <a:rPr lang="ja-JP" altLang="en-US" sz="1050" dirty="0" smtClean="0">
                    <a:latin typeface="Meiryo UI" pitchFamily="50" charset="-128"/>
                    <a:ea typeface="Meiryo UI" pitchFamily="50" charset="-128"/>
                    <a:cs typeface="Meiryo UI" pitchFamily="50" charset="-128"/>
                  </a:rPr>
                  <a:t>企業の多様な技術ニーズにきめ細やかに対応していくため、</a:t>
                </a:r>
                <a:r>
                  <a:rPr kumimoji="1" lang="ja-JP" altLang="en-US" sz="1050" dirty="0" smtClean="0">
                    <a:latin typeface="Meiryo UI" pitchFamily="50" charset="-128"/>
                    <a:ea typeface="Meiryo UI" pitchFamily="50" charset="-128"/>
                    <a:cs typeface="Meiryo UI" pitchFamily="50" charset="-128"/>
                  </a:rPr>
                  <a:t>技術相談をはじめとする技術支援のフルメニューを提供するとともに、</a:t>
                </a:r>
                <a:r>
                  <a:rPr lang="ja-JP" altLang="en-US" sz="1050" dirty="0" smtClean="0">
                    <a:latin typeface="Meiryo UI" pitchFamily="50" charset="-128"/>
                    <a:ea typeface="Meiryo UI" pitchFamily="50" charset="-128"/>
                    <a:cs typeface="Meiryo UI" pitchFamily="50" charset="-128"/>
                  </a:rPr>
                  <a:t>支援サービスの改善等に不断に取り組む。</a:t>
                </a:r>
                <a:endParaRPr kumimoji="1" lang="ja-JP" altLang="en-US" sz="1050" dirty="0">
                  <a:latin typeface="Meiryo UI" pitchFamily="50" charset="-128"/>
                  <a:ea typeface="Meiryo UI" pitchFamily="50" charset="-128"/>
                  <a:cs typeface="Meiryo UI" pitchFamily="50" charset="-128"/>
                </a:endParaRPr>
              </a:p>
            </p:txBody>
          </p:sp>
          <p:grpSp>
            <p:nvGrpSpPr>
              <p:cNvPr id="68" name="グループ化 67"/>
              <p:cNvGrpSpPr/>
              <p:nvPr/>
            </p:nvGrpSpPr>
            <p:grpSpPr>
              <a:xfrm>
                <a:off x="136104" y="4872608"/>
                <a:ext cx="4553247" cy="3220533"/>
                <a:chOff x="136104" y="4872608"/>
                <a:chExt cx="4553247" cy="3220533"/>
              </a:xfrm>
            </p:grpSpPr>
            <p:grpSp>
              <p:nvGrpSpPr>
                <p:cNvPr id="65" name="グループ化 64"/>
                <p:cNvGrpSpPr/>
                <p:nvPr/>
              </p:nvGrpSpPr>
              <p:grpSpPr>
                <a:xfrm>
                  <a:off x="136104" y="4885159"/>
                  <a:ext cx="4553247" cy="3207982"/>
                  <a:chOff x="136104" y="4573191"/>
                  <a:chExt cx="4553247" cy="3207982"/>
                </a:xfrm>
              </p:grpSpPr>
              <p:sp>
                <p:nvSpPr>
                  <p:cNvPr id="20" name="正方形/長方形 19"/>
                  <p:cNvSpPr/>
                  <p:nvPr/>
                </p:nvSpPr>
                <p:spPr>
                  <a:xfrm>
                    <a:off x="136104" y="4573191"/>
                    <a:ext cx="2448272" cy="320798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AutoNum type="arabicParenBoth"/>
                    </a:pPr>
                    <a:r>
                      <a:rPr kumimoji="1" lang="ja-JP" altLang="en-US" sz="1050" b="1" dirty="0" smtClean="0">
                        <a:solidFill>
                          <a:schemeClr val="tx1"/>
                        </a:solidFill>
                        <a:latin typeface="Meiryo UI" pitchFamily="50" charset="-128"/>
                        <a:ea typeface="Meiryo UI" pitchFamily="50" charset="-128"/>
                        <a:cs typeface="Meiryo UI" pitchFamily="50" charset="-128"/>
                      </a:rPr>
                      <a:t> 多様なニーズに応える</a:t>
                    </a:r>
                    <a:endParaRPr kumimoji="1" lang="en-US" altLang="ja-JP" sz="105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50" b="1" dirty="0" smtClean="0">
                        <a:solidFill>
                          <a:schemeClr val="tx1"/>
                        </a:solidFill>
                        <a:latin typeface="Meiryo UI" pitchFamily="50" charset="-128"/>
                        <a:ea typeface="Meiryo UI" pitchFamily="50" charset="-128"/>
                        <a:cs typeface="Meiryo UI" pitchFamily="50" charset="-128"/>
                      </a:rPr>
                      <a:t>　　　</a:t>
                    </a:r>
                    <a:r>
                      <a:rPr kumimoji="1" lang="ja-JP" altLang="en-US" sz="1050" b="1" dirty="0" smtClean="0">
                        <a:solidFill>
                          <a:schemeClr val="tx1"/>
                        </a:solidFill>
                        <a:latin typeface="Meiryo UI" pitchFamily="50" charset="-128"/>
                        <a:ea typeface="Meiryo UI" pitchFamily="50" charset="-128"/>
                        <a:cs typeface="Meiryo UI" pitchFamily="50" charset="-128"/>
                      </a:rPr>
                      <a:t>技術相談の充実</a:t>
                    </a:r>
                    <a:endParaRPr kumimoji="1" lang="en-US" altLang="ja-JP" sz="1000" b="1"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企業の課題解決の入口となる技術</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相談について多様な相談機会を提供</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kumimoji="1" lang="ja-JP" altLang="en-US" sz="1000" dirty="0" smtClean="0">
                        <a:solidFill>
                          <a:schemeClr val="tx1"/>
                        </a:solidFill>
                        <a:latin typeface="Meiryo UI" pitchFamily="50" charset="-128"/>
                        <a:ea typeface="Meiryo UI" pitchFamily="50" charset="-128"/>
                        <a:cs typeface="Meiryo UI" pitchFamily="50" charset="-128"/>
                      </a:rPr>
                      <a:t>　・　顧客満足度を把握・検証し、業務</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a:t>
                    </a:r>
                    <a:r>
                      <a:rPr kumimoji="1" lang="ja-JP" altLang="en-US" sz="1000" dirty="0" smtClean="0">
                        <a:solidFill>
                          <a:schemeClr val="tx1"/>
                        </a:solidFill>
                        <a:latin typeface="Meiryo UI" pitchFamily="50" charset="-128"/>
                        <a:ea typeface="Meiryo UI" pitchFamily="50" charset="-128"/>
                        <a:cs typeface="Meiryo UI" pitchFamily="50" charset="-128"/>
                      </a:rPr>
                      <a:t>にフィードバック</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marL="228600" indent="-228600"/>
                    <a:endParaRPr lang="en-US" altLang="ja-JP" sz="800" b="1"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50" b="1" dirty="0" smtClean="0">
                        <a:solidFill>
                          <a:schemeClr val="tx1"/>
                        </a:solidFill>
                        <a:latin typeface="Meiryo UI" pitchFamily="50" charset="-128"/>
                        <a:ea typeface="Meiryo UI" pitchFamily="50" charset="-128"/>
                        <a:cs typeface="Meiryo UI" pitchFamily="50" charset="-128"/>
                      </a:rPr>
                      <a:t>(2) </a:t>
                    </a:r>
                    <a:r>
                      <a:rPr lang="ja-JP" altLang="en-US" sz="1050" b="1" dirty="0" smtClean="0">
                        <a:solidFill>
                          <a:schemeClr val="tx1"/>
                        </a:solidFill>
                        <a:latin typeface="Meiryo UI" pitchFamily="50" charset="-128"/>
                        <a:ea typeface="Meiryo UI" pitchFamily="50" charset="-128"/>
                        <a:cs typeface="Meiryo UI" pitchFamily="50" charset="-128"/>
                      </a:rPr>
                      <a:t>多様な技術分野における高度な</a:t>
                    </a:r>
                    <a:endParaRPr lang="en-US" altLang="ja-JP" sz="105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50" b="1" dirty="0" smtClean="0">
                        <a:solidFill>
                          <a:schemeClr val="tx1"/>
                        </a:solidFill>
                        <a:latin typeface="Meiryo UI" pitchFamily="50" charset="-128"/>
                        <a:ea typeface="Meiryo UI" pitchFamily="50" charset="-128"/>
                        <a:cs typeface="Meiryo UI" pitchFamily="50" charset="-128"/>
                      </a:rPr>
                      <a:t>　　　依頼試験と設備機器の開放</a:t>
                    </a:r>
                    <a:endParaRPr lang="en-US" altLang="ja-JP" sz="100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　依頼試験に対し、信頼性のある高精度</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な試験結果を提供</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研究員の知見等を活かした技術的アド</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バイスを効果的に実施</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endParaRPr lang="en-US" altLang="ja-JP" sz="5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50" b="1" dirty="0" smtClean="0">
                        <a:solidFill>
                          <a:schemeClr val="tx1"/>
                        </a:solidFill>
                        <a:latin typeface="Meiryo UI" pitchFamily="50" charset="-128"/>
                        <a:ea typeface="Meiryo UI" pitchFamily="50" charset="-128"/>
                        <a:cs typeface="Meiryo UI" pitchFamily="50" charset="-128"/>
                      </a:rPr>
                      <a:t>(3) </a:t>
                    </a:r>
                    <a:r>
                      <a:rPr lang="ja-JP" altLang="en-US" sz="1050" b="1" dirty="0" smtClean="0">
                        <a:solidFill>
                          <a:schemeClr val="tx1"/>
                        </a:solidFill>
                        <a:latin typeface="Meiryo UI" pitchFamily="50" charset="-128"/>
                        <a:ea typeface="Meiryo UI" pitchFamily="50" charset="-128"/>
                        <a:cs typeface="Meiryo UI" pitchFamily="50" charset="-128"/>
                      </a:rPr>
                      <a:t>国際競争力の強化に向けた</a:t>
                    </a:r>
                    <a:endParaRPr lang="en-US" altLang="ja-JP" sz="105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50" b="1" dirty="0" smtClean="0">
                        <a:solidFill>
                          <a:schemeClr val="tx1"/>
                        </a:solidFill>
                        <a:latin typeface="Meiryo UI" pitchFamily="50" charset="-128"/>
                        <a:ea typeface="Meiryo UI" pitchFamily="50" charset="-128"/>
                        <a:cs typeface="Meiryo UI" pitchFamily="50" charset="-128"/>
                      </a:rPr>
                      <a:t>　　　中小企業の海外展開支援</a:t>
                    </a:r>
                    <a:endParaRPr lang="en-US" altLang="ja-JP" sz="100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国際規格に対応した性能評価試験</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を実施し、国際基準による認証取得を</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支援するとともに、他の支援機関等と</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連携し多面的に海外展開を支援</a:t>
                    </a:r>
                    <a:endParaRPr lang="en-US" altLang="ja-JP" sz="1000" b="1" dirty="0" smtClean="0">
                      <a:solidFill>
                        <a:schemeClr val="tx1"/>
                      </a:solidFill>
                      <a:latin typeface="Meiryo UI" pitchFamily="50" charset="-128"/>
                      <a:ea typeface="Meiryo UI" pitchFamily="50" charset="-128"/>
                      <a:cs typeface="Meiryo UI" pitchFamily="50" charset="-128"/>
                    </a:endParaRPr>
                  </a:p>
                </p:txBody>
              </p:sp>
              <p:sp>
                <p:nvSpPr>
                  <p:cNvPr id="64" name="正方形/長方形 63"/>
                  <p:cNvSpPr/>
                  <p:nvPr/>
                </p:nvSpPr>
                <p:spPr>
                  <a:xfrm>
                    <a:off x="2440360" y="4635252"/>
                    <a:ext cx="2248991" cy="296227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r>
                      <a:rPr lang="en-US" altLang="ja-JP" sz="1050" b="1" dirty="0" smtClean="0">
                        <a:solidFill>
                          <a:schemeClr val="tx1"/>
                        </a:solidFill>
                        <a:latin typeface="Meiryo UI" pitchFamily="50" charset="-128"/>
                        <a:ea typeface="Meiryo UI" pitchFamily="50" charset="-128"/>
                        <a:cs typeface="Meiryo UI" pitchFamily="50" charset="-128"/>
                      </a:rPr>
                      <a:t>(4) </a:t>
                    </a:r>
                    <a:r>
                      <a:rPr lang="ja-JP" altLang="en-US" sz="1050" b="1" dirty="0" smtClean="0">
                        <a:solidFill>
                          <a:schemeClr val="tx1"/>
                        </a:solidFill>
                        <a:latin typeface="Meiryo UI" pitchFamily="50" charset="-128"/>
                        <a:ea typeface="Meiryo UI" pitchFamily="50" charset="-128"/>
                        <a:cs typeface="Meiryo UI" pitchFamily="50" charset="-128"/>
                      </a:rPr>
                      <a:t>多様な企業ニーズに応える</a:t>
                    </a:r>
                    <a:endParaRPr lang="en-US" altLang="ja-JP" sz="105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50" b="1" dirty="0" smtClean="0">
                        <a:solidFill>
                          <a:schemeClr val="tx1"/>
                        </a:solidFill>
                        <a:latin typeface="Meiryo UI" pitchFamily="50" charset="-128"/>
                        <a:ea typeface="Meiryo UI" pitchFamily="50" charset="-128"/>
                        <a:cs typeface="Meiryo UI" pitchFamily="50" charset="-128"/>
                      </a:rPr>
                      <a:t>　　　受託研究の推進</a:t>
                    </a:r>
                    <a:endParaRPr lang="en-US" altLang="ja-JP" sz="100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　企業の製品開発や困難な技術的</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課題の解決等に資する受託研究を</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推進</a:t>
                    </a:r>
                    <a:endParaRPr lang="en-US" altLang="ja-JP" sz="8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800" dirty="0" smtClean="0">
                        <a:solidFill>
                          <a:schemeClr val="tx1"/>
                        </a:solidFill>
                        <a:latin typeface="Meiryo UI" pitchFamily="50" charset="-128"/>
                        <a:ea typeface="Meiryo UI" pitchFamily="50" charset="-128"/>
                        <a:cs typeface="Meiryo UI" pitchFamily="50" charset="-128"/>
                      </a:rPr>
                      <a:t>　</a:t>
                    </a:r>
                    <a:endParaRPr lang="en-US" altLang="ja-JP" sz="8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50" b="1" dirty="0" smtClean="0">
                        <a:solidFill>
                          <a:schemeClr val="tx1"/>
                        </a:solidFill>
                        <a:latin typeface="Meiryo UI" pitchFamily="50" charset="-128"/>
                        <a:ea typeface="Meiryo UI" pitchFamily="50" charset="-128"/>
                        <a:cs typeface="Meiryo UI" pitchFamily="50" charset="-128"/>
                      </a:rPr>
                      <a:t>(5) </a:t>
                    </a:r>
                    <a:r>
                      <a:rPr lang="ja-JP" altLang="en-US" sz="1050" b="1" dirty="0" smtClean="0">
                        <a:solidFill>
                          <a:schemeClr val="tx1"/>
                        </a:solidFill>
                        <a:latin typeface="Meiryo UI" pitchFamily="50" charset="-128"/>
                        <a:ea typeface="Meiryo UI" pitchFamily="50" charset="-128"/>
                        <a:cs typeface="Meiryo UI" pitchFamily="50" charset="-128"/>
                      </a:rPr>
                      <a:t>高い知的財産力を活かした</a:t>
                    </a:r>
                    <a:endParaRPr lang="en-US" altLang="ja-JP" sz="105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50" b="1" dirty="0" smtClean="0">
                        <a:solidFill>
                          <a:schemeClr val="tx1"/>
                        </a:solidFill>
                        <a:latin typeface="Meiryo UI" pitchFamily="50" charset="-128"/>
                        <a:ea typeface="Meiryo UI" pitchFamily="50" charset="-128"/>
                        <a:cs typeface="Meiryo UI" pitchFamily="50" charset="-128"/>
                      </a:rPr>
                      <a:t>　　　企業支援の実施</a:t>
                    </a:r>
                    <a:r>
                      <a:rPr lang="ja-JP" altLang="en-US" sz="1050" dirty="0" smtClean="0">
                        <a:solidFill>
                          <a:schemeClr val="tx1"/>
                        </a:solidFill>
                        <a:latin typeface="Meiryo UI" pitchFamily="50" charset="-128"/>
                        <a:ea typeface="Meiryo UI" pitchFamily="50" charset="-128"/>
                        <a:cs typeface="Meiryo UI" pitchFamily="50" charset="-128"/>
                      </a:rPr>
                      <a:t>　</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　研究開発による成果の知財化</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（知的財産権の取得）の推進と知的</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財産の適切な保護・活用により、</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企業の市場開拓・確保等を支援</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endParaRPr lang="en-US" altLang="ja-JP" sz="8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50" b="1" dirty="0" smtClean="0">
                        <a:solidFill>
                          <a:schemeClr val="tx1"/>
                        </a:solidFill>
                        <a:latin typeface="Meiryo UI" pitchFamily="50" charset="-128"/>
                        <a:ea typeface="Meiryo UI" pitchFamily="50" charset="-128"/>
                        <a:cs typeface="Meiryo UI" pitchFamily="50" charset="-128"/>
                      </a:rPr>
                      <a:t>(6) </a:t>
                    </a:r>
                    <a:r>
                      <a:rPr lang="ja-JP" altLang="en-US" sz="1050" b="1" dirty="0" smtClean="0">
                        <a:solidFill>
                          <a:schemeClr val="tx1"/>
                        </a:solidFill>
                        <a:latin typeface="Meiryo UI" pitchFamily="50" charset="-128"/>
                        <a:ea typeface="Meiryo UI" pitchFamily="50" charset="-128"/>
                        <a:cs typeface="Meiryo UI" pitchFamily="50" charset="-128"/>
                      </a:rPr>
                      <a:t>インキュベーション施設を活用した</a:t>
                    </a:r>
                    <a:endParaRPr lang="en-US" altLang="ja-JP" sz="105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50" b="1" dirty="0" smtClean="0">
                        <a:solidFill>
                          <a:schemeClr val="tx1"/>
                        </a:solidFill>
                        <a:latin typeface="Meiryo UI" pitchFamily="50" charset="-128"/>
                        <a:ea typeface="Meiryo UI" pitchFamily="50" charset="-128"/>
                        <a:cs typeface="Meiryo UI" pitchFamily="50" charset="-128"/>
                      </a:rPr>
                      <a:t>　　　起業・第二創業の支援</a:t>
                    </a:r>
                    <a:endParaRPr lang="en-US" altLang="ja-JP" sz="100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　インキュベーション施設入居企業に</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対する技術支援や他機関と連携した</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経営支援等により、起業や第二創業</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を支援</a:t>
                    </a:r>
                    <a:endParaRPr lang="en-US" altLang="ja-JP" sz="1000" b="1" dirty="0" smtClean="0">
                      <a:solidFill>
                        <a:schemeClr val="tx1"/>
                      </a:solidFill>
                      <a:latin typeface="Meiryo UI" pitchFamily="50" charset="-128"/>
                      <a:ea typeface="Meiryo UI" pitchFamily="50" charset="-128"/>
                      <a:cs typeface="Meiryo UI" pitchFamily="50" charset="-128"/>
                    </a:endParaRPr>
                  </a:p>
                </p:txBody>
              </p:sp>
            </p:grpSp>
            <p:cxnSp>
              <p:nvCxnSpPr>
                <p:cNvPr id="67" name="直線コネクタ 66"/>
                <p:cNvCxnSpPr/>
                <p:nvPr/>
              </p:nvCxnSpPr>
              <p:spPr>
                <a:xfrm>
                  <a:off x="2440360" y="4872608"/>
                  <a:ext cx="0" cy="3205608"/>
                </a:xfrm>
                <a:prstGeom prst="line">
                  <a:avLst/>
                </a:prstGeom>
                <a:ln>
                  <a:prstDash val="sysDot"/>
                </a:ln>
              </p:spPr>
              <p:style>
                <a:lnRef idx="1">
                  <a:schemeClr val="accent1"/>
                </a:lnRef>
                <a:fillRef idx="0">
                  <a:schemeClr val="accent1"/>
                </a:fillRef>
                <a:effectRef idx="0">
                  <a:schemeClr val="accent1"/>
                </a:effectRef>
                <a:fontRef idx="minor">
                  <a:schemeClr val="tx1"/>
                </a:fontRef>
              </p:style>
            </p:cxnSp>
          </p:grpSp>
        </p:grpSp>
        <p:grpSp>
          <p:nvGrpSpPr>
            <p:cNvPr id="97" name="グループ化 96"/>
            <p:cNvGrpSpPr/>
            <p:nvPr/>
          </p:nvGrpSpPr>
          <p:grpSpPr>
            <a:xfrm>
              <a:off x="204216" y="8256984"/>
              <a:ext cx="4552951" cy="1152128"/>
              <a:chOff x="123824" y="3898032"/>
              <a:chExt cx="4552951" cy="1152128"/>
            </a:xfrm>
          </p:grpSpPr>
          <p:grpSp>
            <p:nvGrpSpPr>
              <p:cNvPr id="98" name="グループ化 18"/>
              <p:cNvGrpSpPr/>
              <p:nvPr/>
            </p:nvGrpSpPr>
            <p:grpSpPr>
              <a:xfrm>
                <a:off x="123824" y="3898032"/>
                <a:ext cx="4552951" cy="1152128"/>
                <a:chOff x="267840" y="3537992"/>
                <a:chExt cx="4552951" cy="1152128"/>
              </a:xfrm>
            </p:grpSpPr>
            <p:sp>
              <p:nvSpPr>
                <p:cNvPr id="105" name="角丸四角形 104"/>
                <p:cNvSpPr/>
                <p:nvPr/>
              </p:nvSpPr>
              <p:spPr>
                <a:xfrm>
                  <a:off x="267840" y="3714749"/>
                  <a:ext cx="4552951" cy="975371"/>
                </a:xfrm>
                <a:prstGeom prst="roundRect">
                  <a:avLst>
                    <a:gd name="adj" fmla="val 5927"/>
                  </a:avLst>
                </a:prstGeom>
                <a:solidFill>
                  <a:schemeClr val="bg1"/>
                </a:solidFill>
                <a:ln w="9525">
                  <a:solidFill>
                    <a:srgbClr val="0099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角丸四角形 105"/>
                <p:cNvSpPr/>
                <p:nvPr/>
              </p:nvSpPr>
              <p:spPr>
                <a:xfrm>
                  <a:off x="423020" y="3537992"/>
                  <a:ext cx="4249588" cy="446956"/>
                </a:xfrm>
                <a:prstGeom prst="round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gn="ctr">
                    <a:buAutoNum type="arabicPlain" startAt="2"/>
                  </a:pPr>
                  <a:r>
                    <a:rPr kumimoji="1" lang="ja-JP" altLang="en-US"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高度化する企業の技術開発・製品開発に伴走する</a:t>
                  </a:r>
                  <a:endParaRPr kumimoji="1" lang="en-US" altLang="ja-JP"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a:p>
                  <a:pPr marL="228600" indent="-228600"/>
                  <a:r>
                    <a:rPr lang="ja-JP" altLang="en-US"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企業支援研究等の推進</a:t>
                  </a:r>
                  <a:endParaRPr kumimoji="1" lang="ja-JP" altLang="en-US" sz="11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pSp>
          <p:sp>
            <p:nvSpPr>
              <p:cNvPr id="99" name="テキスト ボックス 98"/>
              <p:cNvSpPr txBox="1"/>
              <p:nvPr/>
            </p:nvSpPr>
            <p:spPr>
              <a:xfrm>
                <a:off x="229369" y="4402088"/>
                <a:ext cx="4333106" cy="577081"/>
              </a:xfrm>
              <a:prstGeom prst="rect">
                <a:avLst/>
              </a:prstGeom>
              <a:noFill/>
            </p:spPr>
            <p:txBody>
              <a:bodyPr wrap="square" rtlCol="0">
                <a:spAutoFit/>
              </a:bodyPr>
              <a:lstStyle/>
              <a:p>
                <a:r>
                  <a:rPr lang="ja-JP" altLang="en-US" sz="1050" dirty="0" smtClean="0">
                    <a:latin typeface="Meiryo UI" pitchFamily="50" charset="-128"/>
                    <a:ea typeface="Meiryo UI" pitchFamily="50" charset="-128"/>
                    <a:cs typeface="Meiryo UI" pitchFamily="50" charset="-128"/>
                  </a:rPr>
                  <a:t>企業の高度な技術的課題の解決や製品開発に貢献するため、企業とともに研究テーマを設定し、新法人が有する技術シーズ等を活かして、企業と一体となって様々な企業支援研究（共同研究等）等に取り組む。</a:t>
                </a:r>
                <a:endParaRPr kumimoji="1" lang="ja-JP" altLang="en-US" sz="1050" dirty="0">
                  <a:latin typeface="Meiryo UI" pitchFamily="50" charset="-128"/>
                  <a:ea typeface="Meiryo UI" pitchFamily="50" charset="-128"/>
                  <a:cs typeface="Meiryo UI" pitchFamily="50" charset="-128"/>
                </a:endParaRPr>
              </a:p>
            </p:txBody>
          </p:sp>
        </p:grpSp>
        <p:grpSp>
          <p:nvGrpSpPr>
            <p:cNvPr id="28" name="グループ化 27"/>
            <p:cNvGrpSpPr/>
            <p:nvPr/>
          </p:nvGrpSpPr>
          <p:grpSpPr>
            <a:xfrm>
              <a:off x="4875212" y="3792488"/>
              <a:ext cx="3306764" cy="3346275"/>
              <a:chOff x="290204" y="3286420"/>
              <a:chExt cx="2922257" cy="2820432"/>
            </a:xfrm>
          </p:grpSpPr>
          <p:sp>
            <p:nvSpPr>
              <p:cNvPr id="30" name="正方形/長方形 29"/>
              <p:cNvSpPr/>
              <p:nvPr/>
            </p:nvSpPr>
            <p:spPr>
              <a:xfrm>
                <a:off x="290204" y="4039128"/>
                <a:ext cx="2922257" cy="206772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buAutoNum type="arabicParenBoth"/>
                </a:pPr>
                <a:r>
                  <a:rPr kumimoji="1" lang="ja-JP" altLang="en-US" sz="1050" b="1" dirty="0" smtClean="0">
                    <a:solidFill>
                      <a:schemeClr val="tx1"/>
                    </a:solidFill>
                    <a:latin typeface="Meiryo UI" pitchFamily="50" charset="-128"/>
                    <a:ea typeface="Meiryo UI" pitchFamily="50" charset="-128"/>
                    <a:cs typeface="Meiryo UI" pitchFamily="50" charset="-128"/>
                  </a:rPr>
                  <a:t> 多様な企業の成長を支える基盤研究の推進</a:t>
                </a:r>
                <a:endParaRPr kumimoji="1" lang="en-US" altLang="ja-JP" sz="1000" b="1"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課題解決に必要なシーズの蓄積と将来の発展が予想</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される技術分野の支援力強化に資する基盤研究を推進</a:t>
                </a:r>
                <a:endParaRPr kumimoji="1" lang="en-US" altLang="ja-JP" sz="1000" dirty="0" smtClean="0">
                  <a:solidFill>
                    <a:schemeClr val="tx1"/>
                  </a:solidFill>
                  <a:latin typeface="Meiryo UI" pitchFamily="50" charset="-128"/>
                  <a:ea typeface="Meiryo UI" pitchFamily="50" charset="-128"/>
                  <a:cs typeface="Meiryo UI" pitchFamily="50" charset="-128"/>
                </a:endParaRPr>
              </a:p>
              <a:p>
                <a:pPr marL="228600" indent="-228600"/>
                <a:endParaRPr lang="en-US" altLang="ja-JP" sz="500" b="1"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50" b="1" dirty="0" smtClean="0">
                    <a:solidFill>
                      <a:schemeClr val="tx1"/>
                    </a:solidFill>
                    <a:latin typeface="Meiryo UI" pitchFamily="50" charset="-128"/>
                    <a:ea typeface="Meiryo UI" pitchFamily="50" charset="-128"/>
                    <a:cs typeface="Meiryo UI" pitchFamily="50" charset="-128"/>
                  </a:rPr>
                  <a:t>(2) </a:t>
                </a:r>
                <a:r>
                  <a:rPr lang="ja-JP" altLang="en-US" sz="1050" b="1" dirty="0" smtClean="0">
                    <a:solidFill>
                      <a:schemeClr val="tx1"/>
                    </a:solidFill>
                    <a:latin typeface="Meiryo UI" pitchFamily="50" charset="-128"/>
                    <a:ea typeface="Meiryo UI" pitchFamily="50" charset="-128"/>
                    <a:cs typeface="Meiryo UI" pitchFamily="50" charset="-128"/>
                  </a:rPr>
                  <a:t>実用化・技術移転を目指す発展研究の推進</a:t>
                </a:r>
                <a:endParaRPr lang="en-US" altLang="ja-JP" sz="100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　基盤研究で得られた成果の企業への技術移転を加速</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0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させ、実用化・製品化に結びつけるため発展研究を推進</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endParaRPr lang="en-US" altLang="ja-JP" sz="500" dirty="0" smtClean="0">
                  <a:solidFill>
                    <a:schemeClr val="tx1"/>
                  </a:solidFill>
                  <a:latin typeface="Meiryo UI" pitchFamily="50" charset="-128"/>
                  <a:ea typeface="Meiryo UI" pitchFamily="50" charset="-128"/>
                  <a:cs typeface="Meiryo UI" pitchFamily="50" charset="-128"/>
                </a:endParaRPr>
              </a:p>
              <a:p>
                <a:pPr marL="228600" indent="-228600"/>
                <a:r>
                  <a:rPr lang="en-US" altLang="ja-JP" sz="1050" b="1" dirty="0" smtClean="0">
                    <a:solidFill>
                      <a:schemeClr val="tx1"/>
                    </a:solidFill>
                    <a:latin typeface="Meiryo UI" pitchFamily="50" charset="-128"/>
                    <a:ea typeface="Meiryo UI" pitchFamily="50" charset="-128"/>
                    <a:cs typeface="Meiryo UI" pitchFamily="50" charset="-128"/>
                  </a:rPr>
                  <a:t>(3) </a:t>
                </a:r>
                <a:r>
                  <a:rPr lang="ja-JP" altLang="en-US" sz="1050" b="1" dirty="0" smtClean="0">
                    <a:solidFill>
                      <a:schemeClr val="tx1"/>
                    </a:solidFill>
                    <a:latin typeface="Meiryo UI" pitchFamily="50" charset="-128"/>
                    <a:ea typeface="Meiryo UI" pitchFamily="50" charset="-128"/>
                    <a:cs typeface="Meiryo UI" pitchFamily="50" charset="-128"/>
                  </a:rPr>
                  <a:t>大阪発の新産業の創出を目指すﾌﾟﾛｼﾞｪｸﾄ研究</a:t>
                </a:r>
                <a:endParaRPr lang="en-US" altLang="ja-JP" sz="105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50" b="1" dirty="0" smtClean="0">
                    <a:solidFill>
                      <a:schemeClr val="tx1"/>
                    </a:solidFill>
                    <a:latin typeface="Meiryo UI" pitchFamily="50" charset="-128"/>
                    <a:ea typeface="Meiryo UI" pitchFamily="50" charset="-128"/>
                    <a:cs typeface="Meiryo UI" pitchFamily="50" charset="-128"/>
                  </a:rPr>
                  <a:t>　　　の推進</a:t>
                </a:r>
                <a:endParaRPr lang="en-US" altLang="ja-JP" sz="1000" b="1"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　発展研究で得られた成果等をﾍﾞｰｽに、理事長のﾜﾝﾄｯﾌﾟ</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ﾏﾈｼﾞﾒﾝﾄの下、企業・大学</a:t>
                </a:r>
                <a:r>
                  <a:rPr lang="ja-JP" altLang="en-US" sz="1000" smtClean="0">
                    <a:solidFill>
                      <a:schemeClr val="tx1"/>
                    </a:solidFill>
                    <a:latin typeface="Meiryo UI" pitchFamily="50" charset="-128"/>
                    <a:ea typeface="Meiryo UI" pitchFamily="50" charset="-128"/>
                    <a:cs typeface="Meiryo UI" pitchFamily="50" charset="-128"/>
                  </a:rPr>
                  <a:t>等</a:t>
                </a:r>
                <a:r>
                  <a:rPr lang="ja-JP" altLang="en-US" sz="1000" smtClean="0">
                    <a:solidFill>
                      <a:schemeClr val="tx1"/>
                    </a:solidFill>
                    <a:latin typeface="Meiryo UI" pitchFamily="50" charset="-128"/>
                    <a:ea typeface="Meiryo UI" pitchFamily="50" charset="-128"/>
                    <a:cs typeface="Meiryo UI" pitchFamily="50" charset="-128"/>
                  </a:rPr>
                  <a:t>と連携</a:t>
                </a:r>
                <a:r>
                  <a:rPr lang="ja-JP" altLang="en-US" sz="1000" dirty="0" smtClean="0">
                    <a:solidFill>
                      <a:schemeClr val="tx1"/>
                    </a:solidFill>
                    <a:latin typeface="Meiryo UI" pitchFamily="50" charset="-128"/>
                    <a:ea typeface="Meiryo UI" pitchFamily="50" charset="-128"/>
                    <a:cs typeface="Meiryo UI" pitchFamily="50" charset="-128"/>
                  </a:rPr>
                  <a:t>し異分野・技術を</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融合したプロジェクト研究を推進</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新ｴﾈﾙｷﾞｰやﾗｲﾌｻｲｴﾝｽ等の成長分野等を対象に、戦略</a:t>
                </a:r>
                <a:endParaRPr lang="en-US" altLang="ja-JP" sz="1000" dirty="0" smtClean="0">
                  <a:solidFill>
                    <a:schemeClr val="tx1"/>
                  </a:solidFill>
                  <a:latin typeface="Meiryo UI" pitchFamily="50" charset="-128"/>
                  <a:ea typeface="Meiryo UI" pitchFamily="50" charset="-128"/>
                  <a:cs typeface="Meiryo UI" pitchFamily="50" charset="-128"/>
                </a:endParaRPr>
              </a:p>
              <a:p>
                <a:pPr marL="228600" indent="-228600"/>
                <a:r>
                  <a:rPr lang="ja-JP" altLang="en-US" sz="1000" dirty="0" smtClean="0">
                    <a:solidFill>
                      <a:schemeClr val="tx1"/>
                    </a:solidFill>
                    <a:latin typeface="Meiryo UI" pitchFamily="50" charset="-128"/>
                    <a:ea typeface="Meiryo UI" pitchFamily="50" charset="-128"/>
                    <a:cs typeface="Meiryo UI" pitchFamily="50" charset="-128"/>
                  </a:rPr>
                  <a:t>　　的・集中的に取組むべき研究テーマを選定</a:t>
                </a:r>
                <a:endParaRPr lang="en-US" altLang="ja-JP" sz="1000" dirty="0" smtClean="0">
                  <a:solidFill>
                    <a:schemeClr val="tx1"/>
                  </a:solidFill>
                  <a:latin typeface="Meiryo UI" pitchFamily="50" charset="-128"/>
                  <a:ea typeface="Meiryo UI" pitchFamily="50" charset="-128"/>
                  <a:cs typeface="Meiryo UI" pitchFamily="50" charset="-128"/>
                </a:endParaRPr>
              </a:p>
            </p:txBody>
          </p:sp>
          <p:sp>
            <p:nvSpPr>
              <p:cNvPr id="32" name="角丸四角形 31"/>
              <p:cNvSpPr/>
              <p:nvPr/>
            </p:nvSpPr>
            <p:spPr>
              <a:xfrm>
                <a:off x="429334" y="3286420"/>
                <a:ext cx="2481765" cy="378330"/>
              </a:xfrm>
              <a:prstGeom prst="roundRect">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gn="ctr">
                  <a:buAutoNum type="arabicPlain" startAt="3"/>
                </a:pPr>
                <a:r>
                  <a:rPr kumimoji="1" lang="ja-JP" altLang="en-US"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大阪産業の持続的発展のための</a:t>
                </a:r>
                <a:endParaRPr kumimoji="1" lang="en-US" altLang="ja-JP"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a:p>
                <a:pPr marL="228600" indent="-228600"/>
                <a:r>
                  <a:rPr lang="ja-JP" altLang="en-US" sz="1100" b="1" dirty="0" smtClean="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　　      研究開発の戦略的展開</a:t>
                </a:r>
                <a:endParaRPr kumimoji="1" lang="ja-JP" altLang="en-US" sz="11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endParaRPr>
              </a:p>
            </p:txBody>
          </p:sp>
        </p:grpSp>
      </p:grpSp>
      <p:sp>
        <p:nvSpPr>
          <p:cNvPr id="80" name="テキスト ボックス 79"/>
          <p:cNvSpPr txBox="1"/>
          <p:nvPr/>
        </p:nvSpPr>
        <p:spPr>
          <a:xfrm>
            <a:off x="4926283" y="4243586"/>
            <a:ext cx="3131867" cy="577081"/>
          </a:xfrm>
          <a:prstGeom prst="rect">
            <a:avLst/>
          </a:prstGeom>
          <a:noFill/>
        </p:spPr>
        <p:txBody>
          <a:bodyPr wrap="square" rtlCol="0">
            <a:spAutoFit/>
          </a:bodyPr>
          <a:lstStyle/>
          <a:p>
            <a:r>
              <a:rPr kumimoji="1" lang="ja-JP" altLang="en-US" sz="1050" dirty="0" smtClean="0">
                <a:latin typeface="Meiryo UI" pitchFamily="50" charset="-128"/>
                <a:ea typeface="Meiryo UI" pitchFamily="50" charset="-128"/>
                <a:cs typeface="Meiryo UI" pitchFamily="50" charset="-128"/>
              </a:rPr>
              <a:t>大阪産業の持続的発展に寄与していくため、基盤研究から発展研究、さらにはプロジェクト研究へと、成長分野の研究開発を視野に戦略的な研究開発を推進していく。</a:t>
            </a:r>
            <a:endParaRPr kumimoji="1" lang="ja-JP" altLang="en-US" sz="1050" dirty="0">
              <a:latin typeface="Meiryo UI" pitchFamily="50" charset="-128"/>
              <a:ea typeface="Meiryo UI" pitchFamily="50" charset="-128"/>
              <a:cs typeface="Meiryo UI" pitchFamily="50" charset="-128"/>
            </a:endParaRPr>
          </a:p>
        </p:txBody>
      </p:sp>
      <p:sp>
        <p:nvSpPr>
          <p:cNvPr id="113" name="正方形/長方形 112"/>
          <p:cNvSpPr/>
          <p:nvPr/>
        </p:nvSpPr>
        <p:spPr>
          <a:xfrm>
            <a:off x="8141495" y="7796214"/>
            <a:ext cx="4645818" cy="17764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3" name="グループ化 132"/>
          <p:cNvGrpSpPr/>
          <p:nvPr/>
        </p:nvGrpSpPr>
        <p:grpSpPr>
          <a:xfrm>
            <a:off x="8234094" y="7872412"/>
            <a:ext cx="4673074" cy="1695449"/>
            <a:chOff x="8234094" y="7872412"/>
            <a:chExt cx="4673074" cy="1695449"/>
          </a:xfrm>
        </p:grpSpPr>
        <p:grpSp>
          <p:nvGrpSpPr>
            <p:cNvPr id="112" name="グループ化 111"/>
            <p:cNvGrpSpPr/>
            <p:nvPr/>
          </p:nvGrpSpPr>
          <p:grpSpPr>
            <a:xfrm>
              <a:off x="8277224" y="7872412"/>
              <a:ext cx="4467225" cy="1695449"/>
              <a:chOff x="7773168" y="7824936"/>
              <a:chExt cx="4467225" cy="1742926"/>
            </a:xfrm>
          </p:grpSpPr>
          <p:sp>
            <p:nvSpPr>
              <p:cNvPr id="110" name="正方形/長方形 109"/>
              <p:cNvSpPr/>
              <p:nvPr/>
            </p:nvSpPr>
            <p:spPr>
              <a:xfrm>
                <a:off x="7773168" y="7968951"/>
                <a:ext cx="4467225" cy="1598911"/>
              </a:xfrm>
              <a:prstGeom prst="rect">
                <a:avLst/>
              </a:prstGeom>
              <a:solidFill>
                <a:schemeClr val="bg1"/>
              </a:solid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角丸四角形 108"/>
              <p:cNvSpPr/>
              <p:nvPr/>
            </p:nvSpPr>
            <p:spPr>
              <a:xfrm>
                <a:off x="7911008" y="7824936"/>
                <a:ext cx="3703576" cy="288032"/>
              </a:xfrm>
              <a:prstGeom prst="roundRect">
                <a:avLst>
                  <a:gd name="adj" fmla="val 50000"/>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Ⅲ</a:t>
                </a:r>
                <a:r>
                  <a:rPr kumimoji="1" lang="ja-JP" altLang="en-US" sz="12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業務運営及び財務内容の改善・効率化  など</a:t>
                </a: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24" name="テキスト ボックス 123"/>
            <p:cNvSpPr txBox="1"/>
            <p:nvPr/>
          </p:nvSpPr>
          <p:spPr>
            <a:xfrm>
              <a:off x="8234094" y="8184976"/>
              <a:ext cx="4673074" cy="1338828"/>
            </a:xfrm>
            <a:prstGeom prst="rect">
              <a:avLst/>
            </a:prstGeom>
            <a:noFill/>
          </p:spPr>
          <p:txBody>
            <a:bodyPr wrap="none" rtlCol="0">
              <a:spAutoFit/>
            </a:bodyPr>
            <a:lstStyle/>
            <a:p>
              <a:pPr marL="228600" indent="-228600"/>
              <a:r>
                <a:rPr kumimoji="1" lang="en-US" altLang="ja-JP" sz="1050" b="1" dirty="0" smtClean="0">
                  <a:latin typeface="Meiryo UI" pitchFamily="50" charset="-128"/>
                  <a:ea typeface="Meiryo UI" pitchFamily="50" charset="-128"/>
                  <a:cs typeface="Meiryo UI" pitchFamily="50" charset="-128"/>
                </a:rPr>
                <a:t>1 </a:t>
              </a:r>
              <a:r>
                <a:rPr kumimoji="1" lang="ja-JP" altLang="en-US" sz="1050" b="1" dirty="0" smtClean="0">
                  <a:latin typeface="Meiryo UI" pitchFamily="50" charset="-128"/>
                  <a:ea typeface="Meiryo UI" pitchFamily="50" charset="-128"/>
                  <a:cs typeface="Meiryo UI" pitchFamily="50" charset="-128"/>
                </a:rPr>
                <a:t>自主・自律的な組織運営</a:t>
              </a:r>
              <a:r>
                <a:rPr kumimoji="1"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 </a:t>
              </a:r>
              <a:r>
                <a:rPr lang="ja-JP" altLang="en-US" sz="900" dirty="0" smtClean="0">
                  <a:latin typeface="Meiryo UI" pitchFamily="50" charset="-128"/>
                  <a:ea typeface="Meiryo UI" pitchFamily="50" charset="-128"/>
                  <a:cs typeface="Meiryo UI" pitchFamily="50" charset="-128"/>
                </a:rPr>
                <a:t>　▼ 顧客サービス部門の機能整備</a:t>
              </a:r>
              <a:r>
                <a:rPr kumimoji="1" lang="ja-JP" altLang="en-US" sz="900" dirty="0" smtClean="0">
                  <a:latin typeface="Meiryo UI" pitchFamily="50" charset="-128"/>
                  <a:ea typeface="Meiryo UI" pitchFamily="50" charset="-128"/>
                  <a:cs typeface="Meiryo UI" pitchFamily="50" charset="-128"/>
                </a:rPr>
                <a:t> 等 </a:t>
              </a:r>
              <a:endParaRPr kumimoji="1" lang="en-US" altLang="ja-JP" sz="1050" b="1" dirty="0" smtClean="0">
                <a:latin typeface="Meiryo UI" pitchFamily="50" charset="-128"/>
                <a:ea typeface="Meiryo UI" pitchFamily="50" charset="-128"/>
                <a:cs typeface="Meiryo UI" pitchFamily="50" charset="-128"/>
              </a:endParaRPr>
            </a:p>
            <a:p>
              <a:pPr marL="228600" indent="-228600"/>
              <a:r>
                <a:rPr lang="en-US" altLang="ja-JP" sz="1050" b="1" dirty="0" smtClean="0">
                  <a:latin typeface="Meiryo UI" pitchFamily="50" charset="-128"/>
                  <a:ea typeface="Meiryo UI" pitchFamily="50" charset="-128"/>
                  <a:cs typeface="Meiryo UI" pitchFamily="50" charset="-128"/>
                </a:rPr>
                <a:t>2 </a:t>
              </a:r>
              <a:r>
                <a:rPr lang="ja-JP" altLang="en-US" sz="1050" b="1" dirty="0" smtClean="0">
                  <a:latin typeface="Meiryo UI" pitchFamily="50" charset="-128"/>
                  <a:ea typeface="Meiryo UI" pitchFamily="50" charset="-128"/>
                  <a:cs typeface="Meiryo UI" pitchFamily="50" charset="-128"/>
                </a:rPr>
                <a:t>業務運営の継続的向上のための取組 </a:t>
              </a:r>
              <a:r>
                <a:rPr lang="en-US" altLang="ja-JP" sz="900" dirty="0" smtClean="0">
                  <a:latin typeface="Meiryo UI" pitchFamily="50" charset="-128"/>
                  <a:ea typeface="Meiryo UI" pitchFamily="50" charset="-128"/>
                  <a:cs typeface="Meiryo UI" pitchFamily="50" charset="-128"/>
                </a:rPr>
                <a:t>: </a:t>
              </a:r>
              <a:r>
                <a:rPr lang="ja-JP" altLang="en-US" sz="900" dirty="0" smtClean="0">
                  <a:latin typeface="Meiryo UI" pitchFamily="50" charset="-128"/>
                  <a:ea typeface="Meiryo UI" pitchFamily="50" charset="-128"/>
                  <a:cs typeface="Meiryo UI" pitchFamily="50" charset="-128"/>
                </a:rPr>
                <a:t>研究開発成果の評価と評価結果の共有　等</a:t>
              </a:r>
              <a:endParaRPr lang="en-US" altLang="ja-JP" sz="1050" dirty="0" smtClean="0">
                <a:latin typeface="Meiryo UI" pitchFamily="50" charset="-128"/>
                <a:ea typeface="Meiryo UI" pitchFamily="50" charset="-128"/>
                <a:cs typeface="Meiryo UI" pitchFamily="50" charset="-128"/>
              </a:endParaRPr>
            </a:p>
            <a:p>
              <a:pPr marL="228600" indent="-228600"/>
              <a:r>
                <a:rPr lang="en-US" altLang="ja-JP" sz="1050" b="1" dirty="0" smtClean="0">
                  <a:latin typeface="Meiryo UI" pitchFamily="50" charset="-128"/>
                  <a:ea typeface="Meiryo UI" pitchFamily="50" charset="-128"/>
                  <a:cs typeface="Meiryo UI" pitchFamily="50" charset="-128"/>
                </a:rPr>
                <a:t>3 </a:t>
              </a:r>
              <a:r>
                <a:rPr kumimoji="1" lang="ja-JP" altLang="en-US" sz="1050" b="1" dirty="0" smtClean="0">
                  <a:latin typeface="Meiryo UI" pitchFamily="50" charset="-128"/>
                  <a:ea typeface="Meiryo UI" pitchFamily="50" charset="-128"/>
                  <a:cs typeface="Meiryo UI" pitchFamily="50" charset="-128"/>
                </a:rPr>
                <a:t>優れた職員の確保と能力向上に向けた取組</a:t>
              </a:r>
              <a:endParaRPr kumimoji="1" lang="en-US" altLang="ja-JP" sz="900" dirty="0" smtClean="0">
                <a:latin typeface="Meiryo UI" pitchFamily="50" charset="-128"/>
                <a:ea typeface="Meiryo UI" pitchFamily="50" charset="-128"/>
                <a:cs typeface="Meiryo UI" pitchFamily="50" charset="-128"/>
              </a:endParaRPr>
            </a:p>
            <a:p>
              <a:pPr marL="228600" indent="-228600"/>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 中長期的な視点に立った計画的・戦略的な職員の確保・育成　等</a:t>
              </a:r>
              <a:endParaRPr kumimoji="1" lang="en-US" altLang="ja-JP" sz="1050" dirty="0" smtClean="0">
                <a:latin typeface="Meiryo UI" pitchFamily="50" charset="-128"/>
                <a:ea typeface="Meiryo UI" pitchFamily="50" charset="-128"/>
                <a:cs typeface="Meiryo UI" pitchFamily="50" charset="-128"/>
              </a:endParaRPr>
            </a:p>
            <a:p>
              <a:pPr marL="228600" indent="-228600"/>
              <a:r>
                <a:rPr lang="en-US" altLang="ja-JP" sz="1050" b="1" dirty="0" smtClean="0">
                  <a:latin typeface="Meiryo UI" pitchFamily="50" charset="-128"/>
                  <a:ea typeface="Meiryo UI" pitchFamily="50" charset="-128"/>
                  <a:cs typeface="Meiryo UI" pitchFamily="50" charset="-128"/>
                </a:rPr>
                <a:t>4 </a:t>
              </a:r>
              <a:r>
                <a:rPr lang="ja-JP" altLang="en-US" sz="1050" b="1" dirty="0" smtClean="0">
                  <a:latin typeface="Meiryo UI" pitchFamily="50" charset="-128"/>
                  <a:ea typeface="Meiryo UI" pitchFamily="50" charset="-128"/>
                  <a:cs typeface="Meiryo UI" pitchFamily="50" charset="-128"/>
                </a:rPr>
                <a:t>情報システム化の推進</a:t>
              </a: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 </a:t>
              </a:r>
              <a:r>
                <a:rPr lang="ja-JP" altLang="en-US" sz="900" dirty="0">
                  <a:latin typeface="Meiryo UI" pitchFamily="50" charset="-128"/>
                  <a:ea typeface="Meiryo UI" pitchFamily="50" charset="-128"/>
                  <a:cs typeface="Meiryo UI" pitchFamily="50" charset="-128"/>
                </a:rPr>
                <a:t> </a:t>
              </a:r>
              <a:r>
                <a:rPr lang="ja-JP" altLang="en-US" sz="900" dirty="0" smtClean="0">
                  <a:latin typeface="Meiryo UI" pitchFamily="50" charset="-128"/>
                  <a:ea typeface="Meiryo UI" pitchFamily="50" charset="-128"/>
                  <a:cs typeface="Meiryo UI" pitchFamily="50" charset="-128"/>
                </a:rPr>
                <a:t>事務処理の効率化と利用者ｻｰﾋﾞｽの向上に向けたｼｽﾃﾑ整備　</a:t>
              </a:r>
              <a:endParaRPr lang="en-US" altLang="ja-JP" sz="900" dirty="0" smtClean="0">
                <a:latin typeface="Meiryo UI" pitchFamily="50" charset="-128"/>
                <a:ea typeface="Meiryo UI" pitchFamily="50" charset="-128"/>
                <a:cs typeface="Meiryo UI" pitchFamily="50" charset="-128"/>
              </a:endParaRPr>
            </a:p>
            <a:p>
              <a:pPr marL="228600" indent="-228600"/>
              <a:r>
                <a:rPr kumimoji="1" lang="en-US" altLang="ja-JP" sz="1050" b="1" dirty="0" smtClean="0">
                  <a:latin typeface="Meiryo UI" pitchFamily="50" charset="-128"/>
                  <a:ea typeface="Meiryo UI" pitchFamily="50" charset="-128"/>
                  <a:cs typeface="Meiryo UI" pitchFamily="50" charset="-128"/>
                </a:rPr>
                <a:t>5 </a:t>
              </a:r>
              <a:r>
                <a:rPr kumimoji="1" lang="ja-JP" altLang="en-US" sz="1050" b="1" dirty="0" smtClean="0">
                  <a:latin typeface="Meiryo UI" pitchFamily="50" charset="-128"/>
                  <a:ea typeface="Meiryo UI" pitchFamily="50" charset="-128"/>
                  <a:cs typeface="Meiryo UI" pitchFamily="50" charset="-128"/>
                </a:rPr>
                <a:t>事業収入の確保と効率的な予算執行</a:t>
              </a:r>
              <a:r>
                <a:rPr lang="ja-JP" altLang="en-US" sz="900" dirty="0" smtClean="0">
                  <a:latin typeface="Meiryo UI" pitchFamily="50" charset="-128"/>
                  <a:ea typeface="Meiryo UI" pitchFamily="50" charset="-128"/>
                  <a:cs typeface="Meiryo UI" pitchFamily="50" charset="-128"/>
                </a:rPr>
                <a:t> </a:t>
              </a:r>
              <a:endParaRPr lang="en-US" altLang="ja-JP" sz="900" dirty="0" smtClean="0">
                <a:latin typeface="Meiryo UI" pitchFamily="50" charset="-128"/>
                <a:ea typeface="Meiryo UI" pitchFamily="50" charset="-128"/>
                <a:cs typeface="Meiryo UI" pitchFamily="50" charset="-128"/>
              </a:endParaRPr>
            </a:p>
            <a:p>
              <a:pPr marL="228600" indent="-228600"/>
              <a:r>
                <a:rPr lang="en-US" altLang="ja-JP" sz="900" dirty="0" smtClean="0">
                  <a:latin typeface="Meiryo UI" pitchFamily="50" charset="-128"/>
                  <a:ea typeface="Meiryo UI" pitchFamily="50" charset="-128"/>
                  <a:cs typeface="Meiryo UI" pitchFamily="50" charset="-128"/>
                </a:rPr>
                <a:t>    : </a:t>
              </a:r>
              <a:r>
                <a:rPr lang="ja-JP" altLang="en-US" sz="880" dirty="0" smtClean="0">
                  <a:latin typeface="Meiryo UI" pitchFamily="50" charset="-128"/>
                  <a:ea typeface="Meiryo UI" pitchFamily="50" charset="-128"/>
                  <a:cs typeface="Meiryo UI" pitchFamily="50" charset="-128"/>
                </a:rPr>
                <a:t>顧客満足度の向上等による増収を支援機能強化に投資し企業に還元する</a:t>
              </a:r>
              <a:r>
                <a:rPr kumimoji="1" lang="ja-JP" altLang="en-US" sz="880" dirty="0" smtClean="0">
                  <a:latin typeface="Meiryo UI" pitchFamily="50" charset="-128"/>
                  <a:ea typeface="Meiryo UI" pitchFamily="50" charset="-128"/>
                  <a:cs typeface="Meiryo UI" pitchFamily="50" charset="-128"/>
                </a:rPr>
                <a:t>好循環の運営 等</a:t>
              </a:r>
              <a:endParaRPr kumimoji="1" lang="en-US" altLang="ja-JP" sz="880" dirty="0" smtClean="0">
                <a:latin typeface="Meiryo UI" pitchFamily="50" charset="-128"/>
                <a:ea typeface="Meiryo UI" pitchFamily="50" charset="-128"/>
                <a:cs typeface="Meiryo UI" pitchFamily="50" charset="-128"/>
              </a:endParaRPr>
            </a:p>
            <a:p>
              <a:pPr marL="228600" indent="-228600"/>
              <a:r>
                <a:rPr lang="en-US" altLang="ja-JP" sz="1050" b="1" dirty="0" smtClean="0">
                  <a:latin typeface="Meiryo UI" pitchFamily="50" charset="-128"/>
                  <a:ea typeface="Meiryo UI" pitchFamily="50" charset="-128"/>
                  <a:cs typeface="Meiryo UI" pitchFamily="50" charset="-128"/>
                </a:rPr>
                <a:t>6 </a:t>
              </a:r>
              <a:r>
                <a:rPr lang="ja-JP" altLang="en-US" sz="1050" b="1" dirty="0" smtClean="0">
                  <a:latin typeface="Meiryo UI" pitchFamily="50" charset="-128"/>
                  <a:ea typeface="Meiryo UI" pitchFamily="50" charset="-128"/>
                  <a:cs typeface="Meiryo UI" pitchFamily="50" charset="-128"/>
                </a:rPr>
                <a:t>安全で透明な業務運営</a:t>
              </a:r>
              <a:r>
                <a:rPr lang="ja-JP" altLang="en-US" sz="900" dirty="0" smtClean="0">
                  <a:latin typeface="Meiryo UI" pitchFamily="50" charset="-128"/>
                  <a:ea typeface="Meiryo UI" pitchFamily="50" charset="-128"/>
                  <a:cs typeface="Meiryo UI" pitchFamily="50" charset="-128"/>
                </a:rPr>
                <a:t> </a:t>
              </a:r>
              <a:r>
                <a:rPr lang="en-US" altLang="ja-JP" sz="900" dirty="0" smtClean="0">
                  <a:latin typeface="Meiryo UI" pitchFamily="50" charset="-128"/>
                  <a:ea typeface="Meiryo UI" pitchFamily="50" charset="-128"/>
                  <a:cs typeface="Meiryo UI" pitchFamily="50" charset="-128"/>
                </a:rPr>
                <a:t>: </a:t>
              </a:r>
              <a:r>
                <a:rPr lang="ja-JP" altLang="en-US" sz="900" dirty="0" smtClean="0">
                  <a:latin typeface="Meiryo UI" pitchFamily="50" charset="-128"/>
                  <a:ea typeface="Meiryo UI" pitchFamily="50" charset="-128"/>
                  <a:cs typeface="Meiryo UI" pitchFamily="50" charset="-128"/>
                </a:rPr>
                <a:t>ｺﾝﾌﾟﾗｲｱﾝｽの徹底と危機管理対策</a:t>
              </a:r>
              <a:r>
                <a:rPr lang="en-US" altLang="ja-JP" sz="900" dirty="0" smtClean="0">
                  <a:latin typeface="Meiryo UI" pitchFamily="50" charset="-128"/>
                  <a:ea typeface="Meiryo UI" pitchFamily="50" charset="-128"/>
                  <a:cs typeface="Meiryo UI" pitchFamily="50" charset="-128"/>
                </a:rPr>
                <a:t>(BCP</a:t>
              </a:r>
              <a:r>
                <a:rPr lang="ja-JP" altLang="en-US" sz="900" dirty="0" smtClean="0">
                  <a:latin typeface="Meiryo UI" pitchFamily="50" charset="-128"/>
                  <a:ea typeface="Meiryo UI" pitchFamily="50" charset="-128"/>
                  <a:cs typeface="Meiryo UI" pitchFamily="50" charset="-128"/>
                </a:rPr>
                <a:t>策定等</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の推進　等</a:t>
              </a:r>
              <a:endParaRPr kumimoji="1" lang="ja-JP" altLang="en-US" sz="1050" b="1" dirty="0">
                <a:latin typeface="Meiryo UI" pitchFamily="50" charset="-128"/>
                <a:ea typeface="Meiryo UI" pitchFamily="50" charset="-128"/>
                <a:cs typeface="Meiryo UI" pitchFamily="50" charset="-128"/>
              </a:endParaRPr>
            </a:p>
          </p:txBody>
        </p:sp>
      </p:grpSp>
      <p:grpSp>
        <p:nvGrpSpPr>
          <p:cNvPr id="132" name="グループ化 131"/>
          <p:cNvGrpSpPr/>
          <p:nvPr/>
        </p:nvGrpSpPr>
        <p:grpSpPr>
          <a:xfrm>
            <a:off x="10401300" y="6744815"/>
            <a:ext cx="2181226" cy="920716"/>
            <a:chOff x="10401300" y="6744815"/>
            <a:chExt cx="2181226" cy="920716"/>
          </a:xfrm>
        </p:grpSpPr>
        <p:grpSp>
          <p:nvGrpSpPr>
            <p:cNvPr id="125" name="グループ化 124"/>
            <p:cNvGrpSpPr/>
            <p:nvPr/>
          </p:nvGrpSpPr>
          <p:grpSpPr>
            <a:xfrm>
              <a:off x="10401300" y="6744815"/>
              <a:ext cx="2181226" cy="741835"/>
              <a:chOff x="3424764" y="5497153"/>
              <a:chExt cx="2669199" cy="786363"/>
            </a:xfrm>
            <a:solidFill>
              <a:srgbClr val="FF0000"/>
            </a:solidFill>
          </p:grpSpPr>
          <p:pic>
            <p:nvPicPr>
              <p:cNvPr id="126" name="Picture 2" descr="ファイル:TRI-Osaka.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4764" y="5497154"/>
                <a:ext cx="1350593" cy="786362"/>
              </a:xfrm>
              <a:prstGeom prst="rect">
                <a:avLst/>
              </a:prstGeom>
              <a:grpFill/>
              <a:ln>
                <a:solidFill>
                  <a:schemeClr val="bg1"/>
                </a:solidFill>
              </a:ln>
              <a:extLst/>
            </p:spPr>
          </p:pic>
          <p:pic>
            <p:nvPicPr>
              <p:cNvPr id="127" name="Picture 4" descr="http://www.omtri.or.jp/gaiyou/genka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75357" y="5497153"/>
                <a:ext cx="1318606" cy="786362"/>
              </a:xfrm>
              <a:prstGeom prst="rect">
                <a:avLst/>
              </a:prstGeom>
              <a:grpFill/>
              <a:ln>
                <a:solidFill>
                  <a:schemeClr val="bg1"/>
                </a:solidFill>
              </a:ln>
              <a:extLst/>
            </p:spPr>
          </p:pic>
        </p:grpSp>
        <p:grpSp>
          <p:nvGrpSpPr>
            <p:cNvPr id="131" name="グループ化 130"/>
            <p:cNvGrpSpPr/>
            <p:nvPr/>
          </p:nvGrpSpPr>
          <p:grpSpPr>
            <a:xfrm>
              <a:off x="10618688" y="7465476"/>
              <a:ext cx="1830784" cy="200055"/>
              <a:chOff x="9137104" y="3432448"/>
              <a:chExt cx="1830784" cy="200055"/>
            </a:xfrm>
            <a:noFill/>
          </p:grpSpPr>
          <p:sp>
            <p:nvSpPr>
              <p:cNvPr id="129" name="テキスト ボックス 128"/>
              <p:cNvSpPr txBox="1"/>
              <p:nvPr/>
            </p:nvSpPr>
            <p:spPr>
              <a:xfrm>
                <a:off x="9137104" y="3432448"/>
                <a:ext cx="641522" cy="200055"/>
              </a:xfrm>
              <a:prstGeom prst="rect">
                <a:avLst/>
              </a:prstGeom>
              <a:grpFill/>
            </p:spPr>
            <p:txBody>
              <a:bodyPr wrap="none" rtlCol="0">
                <a:spAutoFit/>
              </a:bodyPr>
              <a:lstStyle/>
              <a:p>
                <a:r>
                  <a:rPr kumimoji="1" lang="ja-JP" altLang="en-US" sz="700" dirty="0" smtClean="0">
                    <a:latin typeface="Meiryo UI" pitchFamily="50" charset="-128"/>
                    <a:ea typeface="Meiryo UI" pitchFamily="50" charset="-128"/>
                    <a:cs typeface="Meiryo UI" pitchFamily="50" charset="-128"/>
                  </a:rPr>
                  <a:t>和泉センター</a:t>
                </a:r>
                <a:endParaRPr kumimoji="1" lang="ja-JP" altLang="en-US" sz="700" dirty="0">
                  <a:latin typeface="Meiryo UI" pitchFamily="50" charset="-128"/>
                  <a:ea typeface="Meiryo UI" pitchFamily="50" charset="-128"/>
                  <a:cs typeface="Meiryo UI" pitchFamily="50" charset="-128"/>
                </a:endParaRPr>
              </a:p>
            </p:txBody>
          </p:sp>
          <p:sp>
            <p:nvSpPr>
              <p:cNvPr id="130" name="テキスト ボックス 129"/>
              <p:cNvSpPr txBox="1"/>
              <p:nvPr/>
            </p:nvSpPr>
            <p:spPr>
              <a:xfrm>
                <a:off x="10236598" y="3432448"/>
                <a:ext cx="731290" cy="200055"/>
              </a:xfrm>
              <a:prstGeom prst="rect">
                <a:avLst/>
              </a:prstGeom>
              <a:grpFill/>
            </p:spPr>
            <p:txBody>
              <a:bodyPr wrap="none" rtlCol="0">
                <a:spAutoFit/>
              </a:bodyPr>
              <a:lstStyle/>
              <a:p>
                <a:r>
                  <a:rPr kumimoji="1" lang="ja-JP" altLang="en-US" sz="700" dirty="0" smtClean="0">
                    <a:latin typeface="Meiryo UI" pitchFamily="50" charset="-128"/>
                    <a:ea typeface="Meiryo UI" pitchFamily="50" charset="-128"/>
                    <a:cs typeface="Meiryo UI" pitchFamily="50" charset="-128"/>
                  </a:rPr>
                  <a:t>森之宮センター</a:t>
                </a:r>
                <a:endParaRPr kumimoji="1" lang="ja-JP" altLang="en-US" sz="700" dirty="0">
                  <a:latin typeface="Meiryo UI" pitchFamily="50" charset="-128"/>
                  <a:ea typeface="Meiryo UI" pitchFamily="50" charset="-128"/>
                  <a:cs typeface="Meiryo UI" pitchFamily="50" charset="-128"/>
                </a:endParaRPr>
              </a:p>
            </p:txBody>
          </p:sp>
        </p:grpSp>
      </p:grpSp>
      <p:sp>
        <p:nvSpPr>
          <p:cNvPr id="50" name="テキスト ボックス 49"/>
          <p:cNvSpPr txBox="1"/>
          <p:nvPr/>
        </p:nvSpPr>
        <p:spPr>
          <a:xfrm>
            <a:off x="9641160" y="2760548"/>
            <a:ext cx="2981325" cy="461665"/>
          </a:xfrm>
          <a:prstGeom prst="rect">
            <a:avLst/>
          </a:prstGeom>
          <a:noFill/>
          <a:ln w="12700">
            <a:solidFill>
              <a:srgbClr val="DA2A00"/>
            </a:solidFill>
            <a:prstDash val="sysDot"/>
          </a:ln>
        </p:spPr>
        <p:txBody>
          <a:bodyPr wrap="square" rtlCol="0">
            <a:spAutoFit/>
          </a:bodyPr>
          <a:lstStyle/>
          <a:p>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略称表示</a:t>
            </a:r>
            <a:r>
              <a:rPr lang="en-US" altLang="ja-JP" sz="800" dirty="0" smtClean="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地独）大阪産業技術研究所　→新法人</a:t>
            </a:r>
            <a:endParaRPr lang="en-US" altLang="ja-JP" sz="800" dirty="0" smtClean="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　　　　　　　旧</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地独）大阪府立産業技術総合研究所　→産技研</a:t>
            </a:r>
            <a:endParaRPr lang="en-US" altLang="ja-JP" sz="800" dirty="0" smtClean="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　　　　　　　旧</a:t>
            </a: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地独）大阪市立工業研究所　→市工研</a:t>
            </a:r>
            <a:endParaRPr kumimoji="1" lang="ja-JP" altLang="en-US" sz="800" dirty="0">
              <a:latin typeface="Meiryo UI" pitchFamily="50" charset="-128"/>
              <a:ea typeface="Meiryo UI" pitchFamily="50" charset="-128"/>
              <a:cs typeface="Meiryo UI" pitchFamily="50" charset="-128"/>
            </a:endParaRPr>
          </a:p>
        </p:txBody>
      </p:sp>
      <p:sp>
        <p:nvSpPr>
          <p:cNvPr id="10" name="テキスト ボックス 9"/>
          <p:cNvSpPr txBox="1"/>
          <p:nvPr/>
        </p:nvSpPr>
        <p:spPr>
          <a:xfrm>
            <a:off x="9781245" y="3360440"/>
            <a:ext cx="3071675" cy="230832"/>
          </a:xfrm>
          <a:prstGeom prst="rect">
            <a:avLst/>
          </a:prstGeom>
          <a:noFill/>
        </p:spPr>
        <p:txBody>
          <a:bodyPr wrap="none" rtlCol="0">
            <a:spAutoFit/>
          </a:bodyPr>
          <a:lstStyle/>
          <a:p>
            <a:r>
              <a:rPr kumimoji="1"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▼統合によってできること　　★ｽｰﾊﾟｰ公設試としてできること</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277795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5BBD448640CB147A5528A90D7A752E6" ma:contentTypeVersion="0" ma:contentTypeDescription="新しいドキュメントを作成します。" ma:contentTypeScope="" ma:versionID="870bfd10208a075ddad328603fb1e3f2">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E3371F4-38BA-43B6-BF5C-C114FBA04F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ADA2814-4EBF-412B-9E48-9BA9A9E3AC43}">
  <ds:schemaRefs>
    <ds:schemaRef ds:uri="http://schemas.microsoft.com/sharepoint/v3/contenttype/forms"/>
  </ds:schemaRefs>
</ds:datastoreItem>
</file>

<file path=customXml/itemProps3.xml><?xml version="1.0" encoding="utf-8"?>
<ds:datastoreItem xmlns:ds="http://schemas.openxmlformats.org/officeDocument/2006/customXml" ds:itemID="{A771D8A0-66E8-4D6A-816E-DD3B3107FA39}">
  <ds:schemaRefs>
    <ds:schemaRef ds:uri="http://purl.org/dc/dcmitype/"/>
    <ds:schemaRef ds:uri="http://purl.org/dc/elements/1.1/"/>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745</TotalTime>
  <Words>586</Words>
  <Application>Microsoft Office PowerPoint</Application>
  <PresentationFormat>A3 297x420 mm</PresentationFormat>
  <Paragraphs>138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2016-11-08T03:52:57Z</cp:lastPrinted>
  <dcterms:created xsi:type="dcterms:W3CDTF">2016-10-19T09:23:03Z</dcterms:created>
  <dcterms:modified xsi:type="dcterms:W3CDTF">2016-11-25T07:41:23Z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0x01010085BBD448640CB147A5528A90D7A752E6</vt:lpwstr>
  </property>
</Properties>
</file>