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2" autoAdjust="0"/>
  </p:normalViewPr>
  <p:slideViewPr>
    <p:cSldViewPr>
      <p:cViewPr>
        <p:scale>
          <a:sx n="100" d="100"/>
          <a:sy n="100" d="100"/>
        </p:scale>
        <p:origin x="-123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31743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4994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18364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3658618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970369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317182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281414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134638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4270565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2099761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AE886A-9A12-499B-9EC6-76BF69F5E8F2}"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427303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2AE886A-9A12-499B-9EC6-76BF69F5E8F2}" type="datetimeFigureOut">
              <a:rPr kumimoji="1" lang="ja-JP" altLang="en-US" smtClean="0"/>
              <a:t>2016/8/4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3CE6C4C-624D-4B20-A574-C1C002A46394}" type="slidenum">
              <a:rPr kumimoji="1" lang="ja-JP" altLang="en-US" smtClean="0"/>
              <a:t>‹#›</a:t>
            </a:fld>
            <a:endParaRPr kumimoji="1" lang="ja-JP" altLang="en-US"/>
          </a:p>
        </p:txBody>
      </p:sp>
    </p:spTree>
    <p:extLst>
      <p:ext uri="{BB962C8B-B14F-4D97-AF65-F5344CB8AC3E}">
        <p14:creationId xmlns:p14="http://schemas.microsoft.com/office/powerpoint/2010/main" val="1463550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角丸四角形 82"/>
          <p:cNvSpPr/>
          <p:nvPr/>
        </p:nvSpPr>
        <p:spPr>
          <a:xfrm>
            <a:off x="116633" y="573587"/>
            <a:ext cx="6635082" cy="3481615"/>
          </a:xfrm>
          <a:prstGeom prst="roundRect">
            <a:avLst>
              <a:gd name="adj" fmla="val 2541"/>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3184545" y="2938251"/>
            <a:ext cx="1038121" cy="477096"/>
          </a:xfrm>
          <a:prstGeom prst="rect">
            <a:avLst/>
          </a:prstGeom>
          <a:solidFill>
            <a:schemeClr val="accent1"/>
          </a:solid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538556" y="2668945"/>
            <a:ext cx="1165633" cy="654789"/>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922920" y="1662983"/>
            <a:ext cx="428980" cy="1797491"/>
          </a:xfrm>
          <a:prstGeom prst="rightArrow">
            <a:avLst>
              <a:gd name="adj1" fmla="val 50000"/>
              <a:gd name="adj2" fmla="val 86409"/>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89086" y="778224"/>
            <a:ext cx="6308266" cy="769441"/>
          </a:xfrm>
          <a:prstGeom prst="rect">
            <a:avLst/>
          </a:prstGeom>
        </p:spPr>
        <p:txBody>
          <a:bodyPr wrap="square">
            <a:spAutoFit/>
          </a:bodyPr>
          <a:lstStyle/>
          <a:p>
            <a:r>
              <a:rPr lang="ja-JP" altLang="en-US" sz="1100" dirty="0">
                <a:latin typeface="HGSｺﾞｼｯｸM" pitchFamily="50" charset="-128"/>
                <a:ea typeface="HGSｺﾞｼｯｸM" pitchFamily="50" charset="-128"/>
              </a:rPr>
              <a:t>■</a:t>
            </a:r>
            <a:r>
              <a:rPr lang="ja-JP" altLang="ja-JP" sz="1100" dirty="0" smtClean="0">
                <a:latin typeface="HGSｺﾞｼｯｸM" pitchFamily="50" charset="-128"/>
                <a:ea typeface="HGSｺﾞｼｯｸM" pitchFamily="50" charset="-128"/>
              </a:rPr>
              <a:t>剰余</a:t>
            </a:r>
            <a:r>
              <a:rPr lang="ja-JP" altLang="ja-JP" sz="1100" dirty="0">
                <a:latin typeface="HGSｺﾞｼｯｸM" pitchFamily="50" charset="-128"/>
                <a:ea typeface="HGSｺﾞｼｯｸM" pitchFamily="50" charset="-128"/>
              </a:rPr>
              <a:t>金（地方</a:t>
            </a:r>
            <a:r>
              <a:rPr lang="ja-JP" altLang="ja-JP" sz="1100" dirty="0" smtClean="0">
                <a:latin typeface="HGSｺﾞｼｯｸM" pitchFamily="50" charset="-128"/>
                <a:ea typeface="HGSｺﾞｼｯｸM" pitchFamily="50" charset="-128"/>
              </a:rPr>
              <a:t>独立法</a:t>
            </a:r>
            <a:r>
              <a:rPr lang="ja-JP" altLang="en-US" sz="1100" dirty="0" smtClean="0">
                <a:latin typeface="HGSｺﾞｼｯｸM" pitchFamily="50" charset="-128"/>
                <a:ea typeface="HGSｺﾞｼｯｸM" pitchFamily="50" charset="-128"/>
              </a:rPr>
              <a:t>行政</a:t>
            </a:r>
            <a:r>
              <a:rPr lang="ja-JP" altLang="ja-JP" sz="1100" dirty="0" smtClean="0">
                <a:latin typeface="HGSｺﾞｼｯｸM" pitchFamily="50" charset="-128"/>
                <a:ea typeface="HGSｺﾞｼｯｸM" pitchFamily="50" charset="-128"/>
              </a:rPr>
              <a:t>人法</a:t>
            </a:r>
            <a:r>
              <a:rPr lang="ja-JP" altLang="ja-JP" sz="1100" dirty="0">
                <a:latin typeface="HGSｺﾞｼｯｸM" pitchFamily="50" charset="-128"/>
                <a:ea typeface="HGSｺﾞｼｯｸM" pitchFamily="50" charset="-128"/>
              </a:rPr>
              <a:t>第</a:t>
            </a:r>
            <a:r>
              <a:rPr lang="en-US" altLang="ja-JP" sz="1100" dirty="0">
                <a:latin typeface="HGSｺﾞｼｯｸM" pitchFamily="50" charset="-128"/>
                <a:ea typeface="HGSｺﾞｼｯｸM" pitchFamily="50" charset="-128"/>
              </a:rPr>
              <a:t>40</a:t>
            </a:r>
            <a:r>
              <a:rPr lang="ja-JP" altLang="ja-JP" sz="1100" dirty="0">
                <a:latin typeface="HGSｺﾞｼｯｸM" pitchFamily="50" charset="-128"/>
                <a:ea typeface="HGSｺﾞｼｯｸM" pitchFamily="50" charset="-128"/>
              </a:rPr>
              <a:t>条第</a:t>
            </a:r>
            <a:r>
              <a:rPr lang="en-US" altLang="ja-JP" sz="1100" dirty="0">
                <a:latin typeface="HGSｺﾞｼｯｸM" pitchFamily="50" charset="-128"/>
                <a:ea typeface="HGSｺﾞｼｯｸM" pitchFamily="50" charset="-128"/>
              </a:rPr>
              <a:t>1</a:t>
            </a:r>
            <a:r>
              <a:rPr lang="ja-JP" altLang="ja-JP" sz="1100" dirty="0">
                <a:latin typeface="HGSｺﾞｼｯｸM" pitchFamily="50" charset="-128"/>
                <a:ea typeface="HGSｺﾞｼｯｸM" pitchFamily="50" charset="-128"/>
              </a:rPr>
              <a:t>項に定める残余）の翌事業年度への繰り越しに</a:t>
            </a:r>
            <a:r>
              <a:rPr lang="ja-JP" altLang="ja-JP" sz="1100" dirty="0" smtClean="0">
                <a:latin typeface="HGSｺﾞｼｯｸM" pitchFamily="50" charset="-128"/>
                <a:ea typeface="HGSｺﾞｼｯｸM" pitchFamily="50" charset="-128"/>
              </a:rPr>
              <a:t>係る知事</a:t>
            </a:r>
            <a:endParaRPr lang="en-US" altLang="ja-JP" sz="1100" dirty="0" smtClean="0">
              <a:latin typeface="HGSｺﾞｼｯｸM" pitchFamily="50" charset="-128"/>
              <a:ea typeface="HGSｺﾞｼｯｸM" pitchFamily="50" charset="-128"/>
            </a:endParaRPr>
          </a:p>
          <a:p>
            <a:r>
              <a:rPr lang="en-US" altLang="ja-JP"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の承認</a:t>
            </a:r>
            <a:r>
              <a:rPr lang="ja-JP" altLang="ja-JP" sz="1100" dirty="0">
                <a:latin typeface="HGSｺﾞｼｯｸM" pitchFamily="50" charset="-128"/>
                <a:ea typeface="HGSｺﾞｼｯｸM" pitchFamily="50" charset="-128"/>
              </a:rPr>
              <a:t>については、（地独）産技研が経営努力により生じたものであることを説明し</a:t>
            </a:r>
            <a:r>
              <a:rPr lang="ja-JP" altLang="ja-JP" sz="1100" dirty="0" smtClean="0">
                <a:latin typeface="HGSｺﾞｼｯｸM" pitchFamily="50" charset="-128"/>
                <a:ea typeface="HGSｺﾞｼｯｸM" pitchFamily="50" charset="-128"/>
              </a:rPr>
              <a:t>、これを</a:t>
            </a:r>
            <a:endParaRPr lang="en-US" altLang="ja-JP" sz="1100" dirty="0" smtClean="0">
              <a:latin typeface="HGSｺﾞｼｯｸM" pitchFamily="50" charset="-128"/>
              <a:ea typeface="HGSｺﾞｼｯｸM" pitchFamily="50" charset="-128"/>
            </a:endParaRPr>
          </a:p>
          <a:p>
            <a:r>
              <a:rPr lang="en-US" altLang="ja-JP"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受けて</a:t>
            </a:r>
            <a:r>
              <a:rPr lang="ja-JP" altLang="ja-JP" sz="1100" dirty="0">
                <a:latin typeface="HGSｺﾞｼｯｸM" pitchFamily="50" charset="-128"/>
                <a:ea typeface="HGSｺﾞｼｯｸM" pitchFamily="50" charset="-128"/>
              </a:rPr>
              <a:t>設立団体の長として評価委員会の意見を聴取し（同法</a:t>
            </a:r>
            <a:r>
              <a:rPr lang="en-US" altLang="ja-JP" sz="1100" dirty="0">
                <a:latin typeface="HGSｺﾞｼｯｸM" pitchFamily="50" charset="-128"/>
                <a:ea typeface="HGSｺﾞｼｯｸM" pitchFamily="50" charset="-128"/>
              </a:rPr>
              <a:t>40</a:t>
            </a:r>
            <a:r>
              <a:rPr lang="ja-JP" altLang="ja-JP" sz="1100" dirty="0">
                <a:latin typeface="HGSｺﾞｼｯｸM" pitchFamily="50" charset="-128"/>
                <a:ea typeface="HGSｺﾞｼｯｸM" pitchFamily="50" charset="-128"/>
              </a:rPr>
              <a:t>条第５項）、経営</a:t>
            </a:r>
            <a:r>
              <a:rPr lang="ja-JP" altLang="ja-JP" sz="1100" dirty="0" smtClean="0">
                <a:latin typeface="HGSｺﾞｼｯｸM" pitchFamily="50" charset="-128"/>
                <a:ea typeface="HGSｺﾞｼｯｸM" pitchFamily="50" charset="-128"/>
              </a:rPr>
              <a:t>努力認定を行う</a:t>
            </a:r>
            <a:r>
              <a:rPr lang="ja-JP" altLang="ja-JP" sz="1100" dirty="0">
                <a:latin typeface="HGSｺﾞｼｯｸM" pitchFamily="50" charset="-128"/>
                <a:ea typeface="HGSｺﾞｼｯｸM" pitchFamily="50" charset="-128"/>
              </a:rPr>
              <a:t>（同法第</a:t>
            </a:r>
            <a:r>
              <a:rPr lang="en-US" altLang="ja-JP" sz="1100" dirty="0">
                <a:latin typeface="HGSｺﾞｼｯｸM" pitchFamily="50" charset="-128"/>
                <a:ea typeface="HGSｺﾞｼｯｸM" pitchFamily="50" charset="-128"/>
              </a:rPr>
              <a:t>40</a:t>
            </a:r>
            <a:r>
              <a:rPr lang="ja-JP" altLang="ja-JP" sz="1100" dirty="0">
                <a:latin typeface="HGSｺﾞｼｯｸM" pitchFamily="50" charset="-128"/>
                <a:ea typeface="HGSｺﾞｼｯｸM" pitchFamily="50" charset="-128"/>
              </a:rPr>
              <a:t>条第３項）</a:t>
            </a:r>
            <a:endParaRPr lang="ja-JP" altLang="en-US" sz="1100" dirty="0">
              <a:latin typeface="HGSｺﾞｼｯｸM" pitchFamily="50" charset="-128"/>
              <a:ea typeface="HGSｺﾞｼｯｸM" pitchFamily="50" charset="-128"/>
            </a:endParaRPr>
          </a:p>
        </p:txBody>
      </p:sp>
      <p:sp>
        <p:nvSpPr>
          <p:cNvPr id="5" name="正方形/長方形 4"/>
          <p:cNvSpPr/>
          <p:nvPr/>
        </p:nvSpPr>
        <p:spPr>
          <a:xfrm>
            <a:off x="810295" y="35496"/>
            <a:ext cx="5148758" cy="307777"/>
          </a:xfrm>
          <a:prstGeom prst="rect">
            <a:avLst/>
          </a:prstGeom>
        </p:spPr>
        <p:txBody>
          <a:bodyPr wrap="square">
            <a:spAutoFit/>
          </a:bodyPr>
          <a:lstStyle/>
          <a:p>
            <a:pPr algn="ctr"/>
            <a:r>
              <a:rPr lang="ja-JP" altLang="en-US" sz="1400" b="1" dirty="0" smtClean="0">
                <a:latin typeface="HGSｺﾞｼｯｸM" pitchFamily="50" charset="-128"/>
                <a:ea typeface="HGSｺﾞｼｯｸM" pitchFamily="50" charset="-128"/>
                <a:cs typeface="Meiryo UI" pitchFamily="50" charset="-128"/>
              </a:rPr>
              <a:t>利益処分にかかる知事の承認（経営努力認定）について</a:t>
            </a:r>
            <a:endParaRPr lang="en-US" altLang="ja-JP" sz="1400" b="1" dirty="0" smtClean="0">
              <a:latin typeface="HGSｺﾞｼｯｸM" pitchFamily="50" charset="-128"/>
              <a:ea typeface="HGSｺﾞｼｯｸM" pitchFamily="50" charset="-128"/>
              <a:cs typeface="Meiryo UI" pitchFamily="50" charset="-128"/>
            </a:endParaRPr>
          </a:p>
        </p:txBody>
      </p:sp>
      <p:sp>
        <p:nvSpPr>
          <p:cNvPr id="8" name="正方形/長方形 7"/>
          <p:cNvSpPr/>
          <p:nvPr/>
        </p:nvSpPr>
        <p:spPr>
          <a:xfrm>
            <a:off x="1436446" y="1772962"/>
            <a:ext cx="1412787" cy="1687511"/>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545426" y="2130905"/>
            <a:ext cx="1165633" cy="384721"/>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積立金</a:t>
            </a:r>
            <a:r>
              <a:rPr lang="en-US" altLang="ja-JP" sz="1100" dirty="0" smtClean="0">
                <a:latin typeface="Meiryo UI" pitchFamily="50" charset="-128"/>
                <a:ea typeface="Meiryo UI" pitchFamily="50" charset="-128"/>
                <a:cs typeface="Meiryo UI" pitchFamily="50" charset="-128"/>
              </a:rPr>
              <a:t/>
            </a:r>
            <a:br>
              <a:rPr lang="en-US" altLang="ja-JP" sz="1100" dirty="0" smtClean="0">
                <a:latin typeface="Meiryo UI" pitchFamily="50" charset="-128"/>
                <a:ea typeface="Meiryo UI" pitchFamily="50" charset="-128"/>
                <a:cs typeface="Meiryo UI" pitchFamily="50" charset="-128"/>
              </a:rPr>
            </a:br>
            <a:r>
              <a:rPr lang="ja-JP" altLang="en-US" sz="900" dirty="0" smtClean="0">
                <a:latin typeface="Meiryo UI" pitchFamily="50" charset="-128"/>
                <a:ea typeface="Meiryo UI" pitchFamily="50" charset="-128"/>
                <a:cs typeface="Meiryo UI" pitchFamily="50" charset="-128"/>
              </a:rPr>
              <a:t>（地独法</a:t>
            </a:r>
            <a:r>
              <a:rPr lang="en-US" altLang="ja-JP" sz="900" dirty="0" smtClean="0">
                <a:latin typeface="Meiryo UI" pitchFamily="50" charset="-128"/>
                <a:ea typeface="Meiryo UI" pitchFamily="50" charset="-128"/>
                <a:cs typeface="Meiryo UI" pitchFamily="50" charset="-128"/>
              </a:rPr>
              <a:t>§40Ⅰ</a:t>
            </a:r>
            <a:r>
              <a:rPr lang="ja-JP" altLang="en-US" sz="900" dirty="0"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10" name="正方形/長方形 9"/>
          <p:cNvSpPr/>
          <p:nvPr/>
        </p:nvSpPr>
        <p:spPr>
          <a:xfrm>
            <a:off x="1545427" y="2095031"/>
            <a:ext cx="1165633" cy="47709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76672" y="2142358"/>
            <a:ext cx="289106" cy="707886"/>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法</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人</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決</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算</a:t>
            </a:r>
            <a:endParaRPr lang="en-US" altLang="ja-JP" sz="1000"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486731" y="1662983"/>
            <a:ext cx="279047" cy="1797491"/>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871149" y="3534272"/>
            <a:ext cx="5228970" cy="461665"/>
          </a:xfrm>
          <a:prstGeom prst="rect">
            <a:avLst/>
          </a:prstGeom>
          <a:noFill/>
          <a:ln w="19050">
            <a:noFill/>
          </a:ln>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中期計画　第</a:t>
            </a:r>
            <a:r>
              <a:rPr lang="en-US" altLang="ja-JP" sz="800" dirty="0" smtClean="0">
                <a:latin typeface="Meiryo UI" pitchFamily="50" charset="-128"/>
                <a:ea typeface="Meiryo UI" pitchFamily="50" charset="-128"/>
                <a:cs typeface="Meiryo UI" pitchFamily="50" charset="-128"/>
              </a:rPr>
              <a:t>7</a:t>
            </a:r>
            <a:r>
              <a:rPr lang="ja-JP" altLang="en-US" sz="800" dirty="0" smtClean="0">
                <a:latin typeface="Meiryo UI" pitchFamily="50" charset="-128"/>
                <a:ea typeface="Meiryo UI" pitchFamily="50" charset="-128"/>
                <a:cs typeface="Meiryo UI" pitchFamily="50" charset="-128"/>
              </a:rPr>
              <a:t>　剰余金の使途</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決算</a:t>
            </a:r>
            <a:r>
              <a:rPr lang="ja-JP" altLang="ja-JP" sz="800" dirty="0">
                <a:latin typeface="Meiryo UI" pitchFamily="50" charset="-128"/>
                <a:ea typeface="Meiryo UI" pitchFamily="50" charset="-128"/>
                <a:cs typeface="Meiryo UI" pitchFamily="50" charset="-128"/>
              </a:rPr>
              <a:t>において剰余金が発生した場合、中小企業支援事業及び研究開発の充実・強化、施設・設備機器の改善等、法人</a:t>
            </a:r>
            <a:r>
              <a:rPr lang="ja-JP" altLang="ja-JP" sz="800" dirty="0" smtClean="0">
                <a:latin typeface="Meiryo UI" pitchFamily="50" charset="-128"/>
                <a:ea typeface="Meiryo UI" pitchFamily="50" charset="-128"/>
                <a:cs typeface="Meiryo UI" pitchFamily="50" charset="-128"/>
              </a:rPr>
              <a:t>の</a:t>
            </a:r>
            <a:r>
              <a:rPr lang="ja-JP" altLang="en-US" sz="800" dirty="0" smtClean="0">
                <a:latin typeface="Meiryo UI" pitchFamily="50" charset="-128"/>
                <a:ea typeface="Meiryo UI" pitchFamily="50" charset="-128"/>
                <a:cs typeface="Meiryo UI" pitchFamily="50" charset="-128"/>
              </a:rPr>
              <a:t>　</a:t>
            </a:r>
            <a:endParaRPr lang="en-US" altLang="ja-JP" sz="800" dirty="0" smtClean="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円滑</a:t>
            </a:r>
            <a:r>
              <a:rPr lang="ja-JP" altLang="ja-JP" sz="800" dirty="0">
                <a:latin typeface="Meiryo UI" pitchFamily="50" charset="-128"/>
                <a:ea typeface="Meiryo UI" pitchFamily="50" charset="-128"/>
                <a:cs typeface="Meiryo UI" pitchFamily="50" charset="-128"/>
              </a:rPr>
              <a:t>な業務運営に充てる</a:t>
            </a:r>
            <a:endParaRPr lang="en-US" altLang="ja-JP" sz="800" dirty="0" smtClean="0">
              <a:latin typeface="Meiryo UI" pitchFamily="50" charset="-128"/>
              <a:ea typeface="Meiryo UI" pitchFamily="50" charset="-128"/>
              <a:cs typeface="Meiryo UI" pitchFamily="50" charset="-128"/>
            </a:endParaRPr>
          </a:p>
        </p:txBody>
      </p:sp>
      <p:cxnSp>
        <p:nvCxnSpPr>
          <p:cNvPr id="16" name="直線矢印コネクタ 15"/>
          <p:cNvCxnSpPr/>
          <p:nvPr/>
        </p:nvCxnSpPr>
        <p:spPr>
          <a:xfrm flipV="1">
            <a:off x="3046743" y="1793160"/>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905781" y="2106666"/>
            <a:ext cx="313060" cy="861774"/>
          </a:xfrm>
          <a:prstGeom prst="rect">
            <a:avLst/>
          </a:prstGeom>
          <a:noFill/>
          <a:ln w="19050">
            <a:noFill/>
          </a:ln>
        </p:spPr>
        <p:txBody>
          <a:bodyPr wrap="square" rtlCol="0">
            <a:spAutoFit/>
          </a:bodyPr>
          <a:lstStyle/>
          <a:p>
            <a:r>
              <a:rPr lang="ja-JP" altLang="en-US" sz="1000" dirty="0" smtClean="0">
                <a:latin typeface="Meiryo UI" pitchFamily="50" charset="-128"/>
                <a:ea typeface="Meiryo UI" pitchFamily="50" charset="-128"/>
                <a:cs typeface="Meiryo UI" pitchFamily="50" charset="-128"/>
              </a:rPr>
              <a:t>剰</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余</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金</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発</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生</a:t>
            </a:r>
            <a:endParaRPr lang="en-US" altLang="ja-JP" sz="1000" dirty="0" smtClean="0">
              <a:latin typeface="Meiryo UI" pitchFamily="50" charset="-128"/>
              <a:ea typeface="Meiryo UI" pitchFamily="50" charset="-128"/>
              <a:cs typeface="Meiryo UI" pitchFamily="50" charset="-128"/>
            </a:endParaRPr>
          </a:p>
        </p:txBody>
      </p:sp>
      <p:sp>
        <p:nvSpPr>
          <p:cNvPr id="29" name="テキスト ボックス 28"/>
          <p:cNvSpPr txBox="1"/>
          <p:nvPr/>
        </p:nvSpPr>
        <p:spPr>
          <a:xfrm>
            <a:off x="1538556" y="2776689"/>
            <a:ext cx="1129574" cy="384721"/>
          </a:xfrm>
          <a:prstGeom prst="rect">
            <a:avLst/>
          </a:prstGeom>
          <a:noFill/>
          <a:ln w="19050">
            <a:noFill/>
          </a:ln>
        </p:spPr>
        <p:txBody>
          <a:bodyPr wrap="square" rtlCol="0">
            <a:spAutoFit/>
          </a:bodyPr>
          <a:lstStyle/>
          <a:p>
            <a:pPr algn="ctr"/>
            <a:r>
              <a:rPr lang="ja-JP" altLang="en-US" sz="1000" b="1" dirty="0" smtClean="0">
                <a:latin typeface="Meiryo UI" pitchFamily="50" charset="-128"/>
                <a:ea typeface="Meiryo UI" pitchFamily="50" charset="-128"/>
                <a:cs typeface="Meiryo UI" pitchFamily="50" charset="-128"/>
              </a:rPr>
              <a:t>目的積立金</a:t>
            </a:r>
            <a:endParaRPr lang="en-US" altLang="ja-JP" sz="1000" b="1"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（地独法</a:t>
            </a:r>
            <a:r>
              <a:rPr lang="en-US" altLang="ja-JP" sz="900" dirty="0" smtClean="0">
                <a:latin typeface="Meiryo UI" pitchFamily="50" charset="-128"/>
                <a:ea typeface="Meiryo UI" pitchFamily="50" charset="-128"/>
                <a:cs typeface="Meiryo UI" pitchFamily="50" charset="-128"/>
              </a:rPr>
              <a:t>§40Ⅲ</a:t>
            </a:r>
            <a:r>
              <a:rPr lang="ja-JP" altLang="en-US" sz="900" dirty="0"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31" name="角丸四角形 30"/>
          <p:cNvSpPr/>
          <p:nvPr/>
        </p:nvSpPr>
        <p:spPr>
          <a:xfrm>
            <a:off x="1670724" y="1594911"/>
            <a:ext cx="927112" cy="356104"/>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670724" y="1641620"/>
            <a:ext cx="901296" cy="246221"/>
          </a:xfrm>
          <a:prstGeom prst="rect">
            <a:avLst/>
          </a:prstGeom>
          <a:noFill/>
          <a:ln w="19050">
            <a:noFill/>
          </a:ln>
        </p:spPr>
        <p:txBody>
          <a:bodyPr wrap="square" rtlCol="0">
            <a:spAutoFit/>
          </a:bodyPr>
          <a:lstStyle/>
          <a:p>
            <a:pPr algn="ctr"/>
            <a:r>
              <a:rPr lang="ja-JP" altLang="en-US" sz="1000" dirty="0">
                <a:latin typeface="Meiryo UI" pitchFamily="50" charset="-128"/>
                <a:ea typeface="Meiryo UI" pitchFamily="50" charset="-128"/>
                <a:cs typeface="Meiryo UI" pitchFamily="50" charset="-128"/>
              </a:rPr>
              <a:t>利益処分</a:t>
            </a:r>
            <a:endParaRPr lang="en-US" altLang="ja-JP" sz="1000" dirty="0" smtClean="0">
              <a:latin typeface="Meiryo UI" pitchFamily="50" charset="-128"/>
              <a:ea typeface="Meiryo UI" pitchFamily="50" charset="-128"/>
              <a:cs typeface="Meiryo UI" pitchFamily="50" charset="-128"/>
            </a:endParaRPr>
          </a:p>
        </p:txBody>
      </p:sp>
      <p:sp>
        <p:nvSpPr>
          <p:cNvPr id="33" name="正方形/長方形 32"/>
          <p:cNvSpPr/>
          <p:nvPr/>
        </p:nvSpPr>
        <p:spPr>
          <a:xfrm>
            <a:off x="3322348" y="1662983"/>
            <a:ext cx="765856" cy="272534"/>
          </a:xfrm>
          <a:prstGeom prst="rect">
            <a:avLst/>
          </a:prstGeom>
          <a:noFill/>
          <a:ln w="127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322348" y="1662983"/>
            <a:ext cx="762516" cy="246221"/>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損失</a:t>
            </a:r>
            <a:r>
              <a:rPr lang="ja-JP" altLang="en-US" sz="1000" dirty="0">
                <a:latin typeface="Meiryo UI" pitchFamily="50" charset="-128"/>
                <a:ea typeface="Meiryo UI" pitchFamily="50" charset="-128"/>
                <a:cs typeface="Meiryo UI" pitchFamily="50" charset="-128"/>
              </a:rPr>
              <a:t>発生</a:t>
            </a:r>
            <a:endParaRPr lang="en-US" altLang="ja-JP" sz="1000" dirty="0" smtClean="0">
              <a:latin typeface="Meiryo UI" pitchFamily="50" charset="-128"/>
              <a:ea typeface="Meiryo UI" pitchFamily="50" charset="-128"/>
              <a:cs typeface="Meiryo UI" pitchFamily="50" charset="-128"/>
            </a:endParaRPr>
          </a:p>
        </p:txBody>
      </p:sp>
      <p:sp>
        <p:nvSpPr>
          <p:cNvPr id="35" name="正方形/長方形 34"/>
          <p:cNvSpPr/>
          <p:nvPr/>
        </p:nvSpPr>
        <p:spPr>
          <a:xfrm>
            <a:off x="3322348" y="2198976"/>
            <a:ext cx="765856" cy="400111"/>
          </a:xfrm>
          <a:prstGeom prst="rect">
            <a:avLst/>
          </a:prstGeom>
          <a:noFill/>
          <a:ln w="127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3322348" y="2198978"/>
            <a:ext cx="762516" cy="400110"/>
          </a:xfrm>
          <a:prstGeom prst="rect">
            <a:avLst/>
          </a:prstGeom>
          <a:noFill/>
          <a:ln w="12700">
            <a:noFill/>
          </a:ln>
        </p:spPr>
        <p:txBody>
          <a:bodyPr wrap="square" rtlCol="0">
            <a:spAutoFit/>
          </a:bodyPr>
          <a:lstStyle/>
          <a:p>
            <a:pPr algn="ctr"/>
            <a:r>
              <a:rPr lang="ja-JP" altLang="en-US" sz="1000" dirty="0">
                <a:latin typeface="Meiryo UI" pitchFamily="50" charset="-128"/>
                <a:ea typeface="Meiryo UI" pitchFamily="50" charset="-128"/>
                <a:cs typeface="Meiryo UI" pitchFamily="50" charset="-128"/>
              </a:rPr>
              <a:t>中期</a:t>
            </a:r>
            <a:r>
              <a:rPr lang="ja-JP" altLang="en-US" sz="1000" dirty="0" smtClean="0">
                <a:latin typeface="Meiryo UI" pitchFamily="50" charset="-128"/>
                <a:ea typeface="Meiryo UI" pitchFamily="50" charset="-128"/>
                <a:cs typeface="Meiryo UI" pitchFamily="50" charset="-128"/>
              </a:rPr>
              <a:t>目標期間終了</a:t>
            </a:r>
            <a:endParaRPr lang="en-US" altLang="ja-JP" sz="1000" dirty="0" smtClean="0">
              <a:latin typeface="Meiryo UI" pitchFamily="50" charset="-128"/>
              <a:ea typeface="Meiryo UI" pitchFamily="50" charset="-128"/>
              <a:cs typeface="Meiryo UI" pitchFamily="50" charset="-128"/>
            </a:endParaRPr>
          </a:p>
        </p:txBody>
      </p:sp>
      <p:cxnSp>
        <p:nvCxnSpPr>
          <p:cNvPr id="45" name="直線矢印コネクタ 44"/>
          <p:cNvCxnSpPr/>
          <p:nvPr/>
        </p:nvCxnSpPr>
        <p:spPr>
          <a:xfrm flipV="1">
            <a:off x="3046743" y="2399032"/>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054545" y="1799250"/>
            <a:ext cx="0" cy="59310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0" name="直線コネクタ 49"/>
          <p:cNvCxnSpPr>
            <a:endCxn id="10" idx="3"/>
          </p:cNvCxnSpPr>
          <p:nvPr/>
        </p:nvCxnSpPr>
        <p:spPr>
          <a:xfrm flipH="1">
            <a:off x="2711060" y="2333579"/>
            <a:ext cx="34348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4084864" y="1790026"/>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4095967" y="2392356"/>
            <a:ext cx="275605" cy="1"/>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4476809" y="1673907"/>
            <a:ext cx="932952" cy="253916"/>
          </a:xfrm>
          <a:prstGeom prst="rect">
            <a:avLst/>
          </a:prstGeom>
          <a:noFill/>
          <a:ln w="19050">
            <a:noFill/>
          </a:ln>
        </p:spPr>
        <p:txBody>
          <a:bodyPr wrap="square" rtlCol="0">
            <a:spAutoFit/>
          </a:bodyPr>
          <a:lstStyle/>
          <a:p>
            <a:pPr algn="ctr"/>
            <a:r>
              <a:rPr lang="ja-JP" altLang="en-US" sz="1000" dirty="0">
                <a:latin typeface="Meiryo UI" pitchFamily="50" charset="-128"/>
                <a:ea typeface="Meiryo UI" pitchFamily="50" charset="-128"/>
                <a:cs typeface="Meiryo UI" pitchFamily="50" charset="-128"/>
              </a:rPr>
              <a:t>取り崩し</a:t>
            </a:r>
            <a:endParaRPr lang="en-US" altLang="ja-JP" sz="1000" dirty="0" smtClean="0">
              <a:latin typeface="Meiryo UI" pitchFamily="50" charset="-128"/>
              <a:ea typeface="Meiryo UI" pitchFamily="50" charset="-128"/>
              <a:cs typeface="Meiryo UI" pitchFamily="50" charset="-128"/>
            </a:endParaRPr>
          </a:p>
        </p:txBody>
      </p:sp>
      <p:sp>
        <p:nvSpPr>
          <p:cNvPr id="58" name="正方形/長方形 57"/>
          <p:cNvSpPr/>
          <p:nvPr/>
        </p:nvSpPr>
        <p:spPr>
          <a:xfrm>
            <a:off x="4360469" y="1673907"/>
            <a:ext cx="1120311" cy="261610"/>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371572" y="2023024"/>
            <a:ext cx="1109207" cy="700192"/>
          </a:xfrm>
          <a:prstGeom prst="rect">
            <a:avLst/>
          </a:prstGeom>
          <a:noFill/>
          <a:ln w="19050">
            <a:noFill/>
          </a:ln>
        </p:spPr>
        <p:txBody>
          <a:bodyPr wrap="square" lIns="36000" rIns="36000" rtlCol="0">
            <a:spAutoFit/>
          </a:bodyPr>
          <a:lstStyle/>
          <a:p>
            <a:pPr algn="ctr"/>
            <a:r>
              <a:rPr lang="ja-JP" altLang="en-US" sz="1000" dirty="0" smtClean="0">
                <a:latin typeface="Meiryo UI" pitchFamily="50" charset="-128"/>
                <a:ea typeface="Meiryo UI" pitchFamily="50" charset="-128"/>
                <a:cs typeface="Meiryo UI" pitchFamily="50" charset="-128"/>
              </a:rPr>
              <a:t>○次期中期目標</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期間の財源</a:t>
            </a:r>
            <a:endParaRPr lang="en-US" altLang="ja-JP" sz="1000" dirty="0" smtClean="0">
              <a:latin typeface="Meiryo UI" pitchFamily="50" charset="-128"/>
              <a:ea typeface="Meiryo UI" pitchFamily="50" charset="-128"/>
              <a:cs typeface="Meiryo UI" pitchFamily="50" charset="-128"/>
            </a:endParaRPr>
          </a:p>
          <a:p>
            <a:pPr algn="ctr"/>
            <a:r>
              <a:rPr lang="ja-JP" altLang="en-US" sz="900" dirty="0">
                <a:latin typeface="Meiryo UI" pitchFamily="50" charset="-128"/>
                <a:ea typeface="Meiryo UI" pitchFamily="50" charset="-128"/>
                <a:cs typeface="Meiryo UI" pitchFamily="50" charset="-128"/>
              </a:rPr>
              <a:t>又</a:t>
            </a:r>
            <a:r>
              <a:rPr lang="ja-JP" altLang="en-US" sz="900" dirty="0" smtClean="0">
                <a:latin typeface="Meiryo UI" pitchFamily="50" charset="-128"/>
                <a:ea typeface="Meiryo UI" pitchFamily="50" charset="-128"/>
                <a:cs typeface="Meiryo UI" pitchFamily="50" charset="-128"/>
              </a:rPr>
              <a:t>は</a:t>
            </a:r>
            <a:endParaRPr lang="en-US" altLang="ja-JP" sz="900" dirty="0">
              <a:latin typeface="Meiryo UI" pitchFamily="50" charset="-128"/>
              <a:ea typeface="Meiryo UI" pitchFamily="50" charset="-128"/>
              <a:cs typeface="Meiryo UI" pitchFamily="50" charset="-128"/>
            </a:endParaRPr>
          </a:p>
          <a:p>
            <a:r>
              <a:rPr lang="ja-JP" altLang="en-US" sz="1050" dirty="0" smtClean="0">
                <a:latin typeface="Meiryo UI" pitchFamily="50" charset="-128"/>
                <a:ea typeface="Meiryo UI" pitchFamily="50" charset="-128"/>
                <a:cs typeface="Meiryo UI" pitchFamily="50" charset="-128"/>
              </a:rPr>
              <a:t>　○府に</a:t>
            </a:r>
            <a:r>
              <a:rPr lang="ja-JP" altLang="en-US" sz="1050" dirty="0">
                <a:latin typeface="Meiryo UI" pitchFamily="50" charset="-128"/>
                <a:ea typeface="Meiryo UI" pitchFamily="50" charset="-128"/>
                <a:cs typeface="Meiryo UI" pitchFamily="50" charset="-128"/>
              </a:rPr>
              <a:t>返還</a:t>
            </a:r>
            <a:endParaRPr lang="en-US" altLang="ja-JP" sz="1050" dirty="0" smtClean="0">
              <a:latin typeface="Meiryo UI" pitchFamily="50" charset="-128"/>
              <a:ea typeface="Meiryo UI" pitchFamily="50" charset="-128"/>
              <a:cs typeface="Meiryo UI" pitchFamily="50" charset="-128"/>
            </a:endParaRPr>
          </a:p>
        </p:txBody>
      </p:sp>
      <p:sp>
        <p:nvSpPr>
          <p:cNvPr id="60" name="正方形/長方形 59"/>
          <p:cNvSpPr/>
          <p:nvPr/>
        </p:nvSpPr>
        <p:spPr>
          <a:xfrm>
            <a:off x="4360469" y="2023023"/>
            <a:ext cx="1120311" cy="738665"/>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3103850" y="2974125"/>
            <a:ext cx="1165633" cy="392415"/>
          </a:xfrm>
          <a:prstGeom prst="rect">
            <a:avLst/>
          </a:prstGeom>
          <a:noFill/>
          <a:ln w="19050">
            <a:noFill/>
          </a:ln>
        </p:spPr>
        <p:txBody>
          <a:bodyPr wrap="square" rtlCol="0">
            <a:spAutoFit/>
          </a:bodyPr>
          <a:lstStyle/>
          <a:p>
            <a:pPr algn="ctr"/>
            <a:r>
              <a:rPr lang="ja-JP" altLang="en-US" sz="1000" b="1" dirty="0">
                <a:solidFill>
                  <a:schemeClr val="bg1"/>
                </a:solidFill>
                <a:latin typeface="Meiryo UI" pitchFamily="50" charset="-128"/>
                <a:ea typeface="Meiryo UI" pitchFamily="50" charset="-128"/>
                <a:cs typeface="Meiryo UI" pitchFamily="50" charset="-128"/>
              </a:rPr>
              <a:t>評価</a:t>
            </a:r>
            <a:r>
              <a:rPr lang="ja-JP" altLang="en-US" sz="1000" b="1" dirty="0" smtClean="0">
                <a:solidFill>
                  <a:schemeClr val="bg1"/>
                </a:solidFill>
                <a:latin typeface="Meiryo UI" pitchFamily="50" charset="-128"/>
                <a:ea typeface="Meiryo UI" pitchFamily="50" charset="-128"/>
                <a:cs typeface="Meiryo UI" pitchFamily="50" charset="-128"/>
              </a:rPr>
              <a:t>委員会</a:t>
            </a:r>
            <a:endParaRPr lang="en-US" altLang="ja-JP" sz="1000" b="1"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（地独法</a:t>
            </a:r>
            <a:r>
              <a:rPr lang="en-US" altLang="ja-JP" sz="900" dirty="0" smtClean="0">
                <a:solidFill>
                  <a:schemeClr val="bg1"/>
                </a:solidFill>
                <a:latin typeface="Meiryo UI" pitchFamily="50" charset="-128"/>
                <a:ea typeface="Meiryo UI" pitchFamily="50" charset="-128"/>
                <a:cs typeface="Meiryo UI" pitchFamily="50" charset="-128"/>
              </a:rPr>
              <a:t>§40Ⅴ</a:t>
            </a:r>
            <a:r>
              <a:rPr lang="ja-JP" altLang="en-US" sz="900" dirty="0" smtClean="0">
                <a:solidFill>
                  <a:schemeClr val="bg1"/>
                </a:solidFill>
                <a:latin typeface="Meiryo UI" pitchFamily="50" charset="-128"/>
                <a:ea typeface="Meiryo UI" pitchFamily="50" charset="-128"/>
                <a:cs typeface="Meiryo UI" pitchFamily="50" charset="-128"/>
              </a:rPr>
              <a:t>）</a:t>
            </a:r>
            <a:endParaRPr lang="en-US" altLang="ja-JP" sz="900" dirty="0" smtClean="0">
              <a:solidFill>
                <a:schemeClr val="bg1"/>
              </a:solidFill>
              <a:latin typeface="Meiryo UI" pitchFamily="50" charset="-128"/>
              <a:ea typeface="Meiryo UI" pitchFamily="50" charset="-128"/>
              <a:cs typeface="Meiryo UI" pitchFamily="50" charset="-128"/>
            </a:endParaRPr>
          </a:p>
        </p:txBody>
      </p:sp>
      <p:sp>
        <p:nvSpPr>
          <p:cNvPr id="64" name="テキスト ボックス 63"/>
          <p:cNvSpPr txBox="1"/>
          <p:nvPr/>
        </p:nvSpPr>
        <p:spPr>
          <a:xfrm>
            <a:off x="4373623" y="2964585"/>
            <a:ext cx="1165633" cy="384721"/>
          </a:xfrm>
          <a:prstGeom prst="rect">
            <a:avLst/>
          </a:prstGeom>
          <a:noFill/>
          <a:ln w="19050">
            <a:noFill/>
          </a:ln>
        </p:spPr>
        <p:txBody>
          <a:bodyPr wrap="square" rtlCol="0">
            <a:spAutoFit/>
          </a:bodyPr>
          <a:lstStyle/>
          <a:p>
            <a:pPr algn="ctr"/>
            <a:r>
              <a:rPr lang="ja-JP" altLang="en-US" sz="1000" dirty="0" smtClean="0">
                <a:latin typeface="Meiryo UI" pitchFamily="50" charset="-128"/>
                <a:ea typeface="Meiryo UI" pitchFamily="50" charset="-128"/>
                <a:cs typeface="Meiryo UI" pitchFamily="50" charset="-128"/>
              </a:rPr>
              <a:t>知事の承認</a:t>
            </a:r>
            <a:endParaRPr lang="en-US" altLang="ja-JP" sz="10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（地独法</a:t>
            </a:r>
            <a:r>
              <a:rPr lang="en-US" altLang="ja-JP" sz="900" dirty="0" smtClean="0">
                <a:latin typeface="Meiryo UI" pitchFamily="50" charset="-128"/>
                <a:ea typeface="Meiryo UI" pitchFamily="50" charset="-128"/>
                <a:cs typeface="Meiryo UI" pitchFamily="50" charset="-128"/>
              </a:rPr>
              <a:t>§40Ⅲ</a:t>
            </a:r>
            <a:r>
              <a:rPr lang="ja-JP" altLang="en-US" sz="900" dirty="0" smtClean="0">
                <a:latin typeface="Meiryo UI" pitchFamily="50" charset="-128"/>
                <a:ea typeface="Meiryo UI" pitchFamily="50" charset="-128"/>
                <a:cs typeface="Meiryo UI" pitchFamily="50" charset="-128"/>
              </a:rPr>
              <a:t>）</a:t>
            </a:r>
            <a:endParaRPr lang="en-US" altLang="ja-JP" sz="9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4454318" y="2933786"/>
            <a:ext cx="1038121" cy="477096"/>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矢印コネクタ 65"/>
          <p:cNvCxnSpPr>
            <a:stCxn id="63" idx="3"/>
            <a:endCxn id="65" idx="1"/>
          </p:cNvCxnSpPr>
          <p:nvPr/>
        </p:nvCxnSpPr>
        <p:spPr>
          <a:xfrm flipV="1">
            <a:off x="4222666" y="3172334"/>
            <a:ext cx="231652" cy="4465"/>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endCxn id="63" idx="1"/>
          </p:cNvCxnSpPr>
          <p:nvPr/>
        </p:nvCxnSpPr>
        <p:spPr>
          <a:xfrm flipV="1">
            <a:off x="2704189" y="3176799"/>
            <a:ext cx="480356" cy="5075"/>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79" name="角丸四角形 78"/>
          <p:cNvSpPr/>
          <p:nvPr/>
        </p:nvSpPr>
        <p:spPr>
          <a:xfrm>
            <a:off x="5839380" y="1633242"/>
            <a:ext cx="509824" cy="1877766"/>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188640" y="395536"/>
            <a:ext cx="1771760" cy="356104"/>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50620" y="442783"/>
            <a:ext cx="1647800" cy="276999"/>
          </a:xfrm>
          <a:prstGeom prst="rect">
            <a:avLst/>
          </a:prstGeom>
        </p:spPr>
        <p:txBody>
          <a:bodyPr wrap="square">
            <a:spAutoFit/>
          </a:bodyPr>
          <a:lstStyle/>
          <a:p>
            <a:pPr algn="ctr"/>
            <a:r>
              <a:rPr lang="ja-JP" altLang="en-US" sz="1200" b="1" dirty="0" smtClean="0">
                <a:latin typeface="HGSｺﾞｼｯｸM" pitchFamily="50" charset="-128"/>
                <a:ea typeface="HGSｺﾞｼｯｸM" pitchFamily="50" charset="-128"/>
              </a:rPr>
              <a:t>経営努力認定の流れ</a:t>
            </a:r>
            <a:endParaRPr lang="ja-JP" altLang="en-US" sz="1200" b="1" dirty="0">
              <a:latin typeface="HGSｺﾞｼｯｸM" pitchFamily="50" charset="-128"/>
              <a:ea typeface="HGSｺﾞｼｯｸM" pitchFamily="50" charset="-128"/>
            </a:endParaRPr>
          </a:p>
        </p:txBody>
      </p:sp>
      <p:sp>
        <p:nvSpPr>
          <p:cNvPr id="84" name="角丸四角形 83"/>
          <p:cNvSpPr/>
          <p:nvPr/>
        </p:nvSpPr>
        <p:spPr>
          <a:xfrm>
            <a:off x="116632" y="4343831"/>
            <a:ext cx="6635082" cy="2770125"/>
          </a:xfrm>
          <a:prstGeom prst="roundRect">
            <a:avLst>
              <a:gd name="adj" fmla="val 2541"/>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289085" y="4525820"/>
            <a:ext cx="6462629" cy="2508379"/>
          </a:xfrm>
          <a:prstGeom prst="rect">
            <a:avLst/>
          </a:prstGeom>
        </p:spPr>
        <p:txBody>
          <a:bodyPr wrap="square">
            <a:spAutoFit/>
          </a:bodyPr>
          <a:lstStyle/>
          <a:p>
            <a:r>
              <a:rPr lang="ja-JP" altLang="en-US" sz="1100" dirty="0" smtClean="0">
                <a:latin typeface="HGSｺﾞｼｯｸM" pitchFamily="50" charset="-128"/>
                <a:ea typeface="HGSｺﾞｼｯｸM" pitchFamily="50" charset="-128"/>
              </a:rPr>
              <a:t>■</a:t>
            </a:r>
            <a:r>
              <a:rPr lang="ja-JP" altLang="ja-JP" sz="1100" dirty="0" smtClean="0">
                <a:latin typeface="HGSｺﾞｼｯｸM" pitchFamily="50" charset="-128"/>
                <a:ea typeface="HGSｺﾞｼｯｸM" pitchFamily="50" charset="-128"/>
              </a:rPr>
              <a:t>経営</a:t>
            </a:r>
            <a:r>
              <a:rPr lang="ja-JP" altLang="ja-JP" sz="1100" dirty="0">
                <a:latin typeface="HGSｺﾞｼｯｸM" pitchFamily="50" charset="-128"/>
                <a:ea typeface="HGSｺﾞｼｯｸM" pitchFamily="50" charset="-128"/>
              </a:rPr>
              <a:t>努力により生じた利益については</a:t>
            </a:r>
            <a:r>
              <a:rPr lang="ja-JP" altLang="ja-JP" sz="1100" dirty="0" smtClean="0">
                <a:latin typeface="HGSｺﾞｼｯｸM" pitchFamily="50" charset="-128"/>
                <a:ea typeface="HGSｺﾞｼｯｸM" pitchFamily="50" charset="-128"/>
              </a:rPr>
              <a:t>、</a:t>
            </a:r>
            <a:r>
              <a:rPr lang="ja-JP" altLang="en-US" sz="1100" dirty="0" smtClean="0">
                <a:latin typeface="HGSｺﾞｼｯｸM" pitchFamily="50" charset="-128"/>
                <a:ea typeface="HGSｺﾞｼｯｸM" pitchFamily="50" charset="-128"/>
              </a:rPr>
              <a:t>国が指示する地方独立行政法人会計基準等（</a:t>
            </a:r>
            <a:r>
              <a:rPr lang="en-US" altLang="ja-JP" sz="1100" dirty="0" smtClean="0">
                <a:latin typeface="HGSｺﾞｼｯｸM" pitchFamily="50" charset="-128"/>
                <a:ea typeface="HGSｺﾞｼｯｸM" pitchFamily="50" charset="-128"/>
              </a:rPr>
              <a:t>※</a:t>
            </a:r>
            <a:r>
              <a:rPr lang="ja-JP" altLang="en-US" sz="1100" dirty="0" smtClean="0">
                <a:latin typeface="HGSｺﾞｼｯｸM" pitchFamily="50" charset="-128"/>
                <a:ea typeface="HGSｺﾞｼｯｸM" pitchFamily="50" charset="-128"/>
              </a:rPr>
              <a:t>）</a:t>
            </a:r>
            <a:r>
              <a:rPr lang="ja-JP" altLang="ja-JP" sz="1100" dirty="0" smtClean="0">
                <a:latin typeface="HGSｺﾞｼｯｸM" pitchFamily="50" charset="-128"/>
                <a:ea typeface="HGSｺﾞｼｯｸM" pitchFamily="50" charset="-128"/>
              </a:rPr>
              <a:t>に</a:t>
            </a:r>
            <a:endParaRPr lang="en-US" altLang="ja-JP" sz="1100" dirty="0" smtClean="0">
              <a:latin typeface="HGSｺﾞｼｯｸM" pitchFamily="50" charset="-128"/>
              <a:ea typeface="HGSｺﾞｼｯｸM" pitchFamily="50" charset="-128"/>
            </a:endParaRPr>
          </a:p>
          <a:p>
            <a:r>
              <a:rPr lang="ja-JP" altLang="en-US"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基づき次</a:t>
            </a:r>
            <a:r>
              <a:rPr lang="ja-JP" altLang="ja-JP" sz="1100" dirty="0">
                <a:latin typeface="HGSｺﾞｼｯｸM" pitchFamily="50" charset="-128"/>
                <a:ea typeface="HGSｺﾞｼｯｸM" pitchFamily="50" charset="-128"/>
              </a:rPr>
              <a:t>のとおりとする</a:t>
            </a:r>
            <a:r>
              <a:rPr lang="ja-JP" altLang="ja-JP" sz="1100" dirty="0" smtClean="0">
                <a:latin typeface="HGSｺﾞｼｯｸM" pitchFamily="50" charset="-128"/>
                <a:ea typeface="HGSｺﾞｼｯｸM" pitchFamily="50" charset="-128"/>
              </a:rPr>
              <a:t>。ただし</a:t>
            </a:r>
            <a:r>
              <a:rPr lang="ja-JP" altLang="ja-JP" sz="1100" dirty="0">
                <a:latin typeface="HGSｺﾞｼｯｸM" pitchFamily="50" charset="-128"/>
                <a:ea typeface="HGSｺﾞｼｯｸM" pitchFamily="50" charset="-128"/>
              </a:rPr>
              <a:t>、決算剰余金のうち、現金裏づけがあり事業</a:t>
            </a:r>
            <a:r>
              <a:rPr lang="ja-JP" altLang="ja-JP" sz="1100" dirty="0" smtClean="0">
                <a:latin typeface="HGSｺﾞｼｯｸM" pitchFamily="50" charset="-128"/>
                <a:ea typeface="HGSｺﾞｼｯｸM" pitchFamily="50" charset="-128"/>
              </a:rPr>
              <a:t>の</a:t>
            </a:r>
            <a:r>
              <a:rPr lang="ja-JP" altLang="en-US" sz="1100" dirty="0">
                <a:latin typeface="HGSｺﾞｼｯｸM" pitchFamily="50" charset="-128"/>
                <a:ea typeface="HGSｺﾞｼｯｸM" pitchFamily="50" charset="-128"/>
              </a:rPr>
              <a:t>用</a:t>
            </a:r>
            <a:r>
              <a:rPr lang="ja-JP" altLang="ja-JP" sz="1100" dirty="0" smtClean="0">
                <a:latin typeface="HGSｺﾞｼｯｸM" pitchFamily="50" charset="-128"/>
                <a:ea typeface="HGSｺﾞｼｯｸM" pitchFamily="50" charset="-128"/>
              </a:rPr>
              <a:t>に供する</a:t>
            </a:r>
            <a:endParaRPr lang="en-US" altLang="ja-JP" sz="1100" dirty="0" smtClean="0">
              <a:latin typeface="HGSｺﾞｼｯｸM" pitchFamily="50" charset="-128"/>
              <a:ea typeface="HGSｺﾞｼｯｸM" pitchFamily="50" charset="-128"/>
            </a:endParaRPr>
          </a:p>
          <a:p>
            <a:r>
              <a:rPr lang="ja-JP" altLang="en-US" sz="1100" dirty="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rPr>
              <a:t>ことが可能</a:t>
            </a:r>
            <a:r>
              <a:rPr lang="ja-JP" altLang="ja-JP" sz="1100" dirty="0">
                <a:latin typeface="HGSｺﾞｼｯｸM" pitchFamily="50" charset="-128"/>
                <a:ea typeface="HGSｺﾞｼｯｸM" pitchFamily="50" charset="-128"/>
              </a:rPr>
              <a:t>な額とする</a:t>
            </a:r>
          </a:p>
          <a:p>
            <a:pPr>
              <a:lnSpc>
                <a:spcPts val="600"/>
              </a:lnSpc>
            </a:pPr>
            <a:r>
              <a:rPr lang="en-US" altLang="ja-JP" sz="1100" dirty="0">
                <a:latin typeface="HGSｺﾞｼｯｸM" pitchFamily="50" charset="-128"/>
                <a:ea typeface="HGSｺﾞｼｯｸM" pitchFamily="50" charset="-128"/>
              </a:rPr>
              <a:t> </a:t>
            </a:r>
            <a:endParaRPr lang="en-US" altLang="ja-JP" sz="1100" dirty="0" smtClean="0">
              <a:latin typeface="HGSｺﾞｼｯｸM" pitchFamily="50" charset="-128"/>
              <a:ea typeface="HGSｺﾞｼｯｸM" pitchFamily="50" charset="-128"/>
            </a:endParaRPr>
          </a:p>
          <a:p>
            <a:r>
              <a:rPr lang="ja-JP" altLang="en-US" sz="1100" dirty="0">
                <a:latin typeface="HGSｺﾞｼｯｸM" pitchFamily="50" charset="-128"/>
                <a:ea typeface="HGSｺﾞｼｯｸM" pitchFamily="50" charset="-128"/>
              </a:rPr>
              <a:t>　</a:t>
            </a:r>
            <a:r>
              <a:rPr lang="ja-JP" altLang="en-US" sz="1100" dirty="0" smtClean="0">
                <a:latin typeface="HGSｺﾞｼｯｸM" pitchFamily="50" charset="-128"/>
                <a:ea typeface="HGSｺﾞｼｯｸM" pitchFamily="50" charset="-128"/>
                <a:cs typeface="Meiryo UI" pitchFamily="50" charset="-128"/>
              </a:rPr>
              <a:t>①</a:t>
            </a:r>
            <a:r>
              <a:rPr lang="ja-JP" altLang="ja-JP" sz="1100" dirty="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運営</a:t>
            </a:r>
            <a:r>
              <a:rPr lang="ja-JP" altLang="en-US" sz="1100" dirty="0" smtClean="0">
                <a:latin typeface="HGSｺﾞｼｯｸM" pitchFamily="50" charset="-128"/>
                <a:ea typeface="HGSｺﾞｼｯｸM" pitchFamily="50" charset="-128"/>
                <a:cs typeface="Meiryo UI" pitchFamily="50" charset="-128"/>
              </a:rPr>
              <a:t>費</a:t>
            </a:r>
            <a:r>
              <a:rPr lang="ja-JP" altLang="ja-JP" sz="1100" dirty="0" smtClean="0">
                <a:latin typeface="HGSｺﾞｼｯｸM" pitchFamily="50" charset="-128"/>
                <a:ea typeface="HGSｺﾞｼｯｸM" pitchFamily="50" charset="-128"/>
                <a:cs typeface="Meiryo UI" pitchFamily="50" charset="-128"/>
              </a:rPr>
              <a:t>交付</a:t>
            </a:r>
            <a:r>
              <a:rPr lang="ja-JP" altLang="ja-JP" sz="1100" dirty="0">
                <a:latin typeface="HGSｺﾞｼｯｸM" pitchFamily="50" charset="-128"/>
                <a:ea typeface="HGSｺﾞｼｯｸM" pitchFamily="50" charset="-128"/>
                <a:cs typeface="Meiryo UI" pitchFamily="50" charset="-128"/>
              </a:rPr>
              <a:t>金及び国又は地方公共団体からの補助金等に基づく収益以外の収益（自己収入</a:t>
            </a:r>
            <a:r>
              <a:rPr lang="ja-JP" altLang="ja-JP" sz="1100" dirty="0" smtClean="0">
                <a:latin typeface="HGSｺﾞｼｯｸM" pitchFamily="50" charset="-128"/>
                <a:ea typeface="HGSｺﾞｼｯｸM" pitchFamily="50" charset="-128"/>
                <a:cs typeface="Meiryo UI" pitchFamily="50" charset="-128"/>
              </a:rPr>
              <a:t>）</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か</a:t>
            </a:r>
            <a:r>
              <a:rPr lang="ja-JP" altLang="ja-JP" sz="1100" dirty="0" smtClean="0">
                <a:latin typeface="HGSｺﾞｼｯｸM" pitchFamily="50" charset="-128"/>
                <a:ea typeface="HGSｺﾞｼｯｸM" pitchFamily="50" charset="-128"/>
                <a:cs typeface="Meiryo UI" pitchFamily="50" charset="-128"/>
              </a:rPr>
              <a:t>ら生じた</a:t>
            </a:r>
            <a:r>
              <a:rPr lang="ja-JP" altLang="ja-JP" sz="1100" dirty="0">
                <a:latin typeface="HGSｺﾞｼｯｸM" pitchFamily="50" charset="-128"/>
                <a:ea typeface="HGSｺﾞｼｯｸM" pitchFamily="50" charset="-128"/>
                <a:cs typeface="Meiryo UI" pitchFamily="50" charset="-128"/>
              </a:rPr>
              <a:t>利益については、経営努力により生じたものとする。</a:t>
            </a:r>
          </a:p>
          <a:p>
            <a:r>
              <a:rPr lang="ja-JP" altLang="ja-JP"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⇒（例）</a:t>
            </a:r>
            <a:r>
              <a:rPr lang="ja-JP" altLang="ja-JP" sz="1000" dirty="0" smtClean="0">
                <a:latin typeface="HGSｺﾞｼｯｸM" pitchFamily="50" charset="-128"/>
                <a:ea typeface="HGSｺﾞｼｯｸM" pitchFamily="50" charset="-128"/>
                <a:cs typeface="Meiryo UI" pitchFamily="50" charset="-128"/>
              </a:rPr>
              <a:t>自己</a:t>
            </a:r>
            <a:r>
              <a:rPr lang="ja-JP" altLang="ja-JP" sz="1000" dirty="0">
                <a:latin typeface="HGSｺﾞｼｯｸM" pitchFamily="50" charset="-128"/>
                <a:ea typeface="HGSｺﾞｼｯｸM" pitchFamily="50" charset="-128"/>
                <a:cs typeface="Meiryo UI" pitchFamily="50" charset="-128"/>
              </a:rPr>
              <a:t>収入によるもの（依頼試験、受託研究等）</a:t>
            </a:r>
          </a:p>
          <a:p>
            <a:pPr>
              <a:lnSpc>
                <a:spcPts val="600"/>
              </a:lnSpc>
            </a:pPr>
            <a:r>
              <a:rPr lang="ja-JP" altLang="ja-JP" sz="1100" dirty="0">
                <a:latin typeface="HGSｺﾞｼｯｸM" pitchFamily="50" charset="-128"/>
                <a:ea typeface="HGSｺﾞｼｯｸM" pitchFamily="50" charset="-128"/>
                <a:cs typeface="Meiryo UI" pitchFamily="50" charset="-128"/>
              </a:rPr>
              <a:t>　　</a:t>
            </a:r>
          </a:p>
          <a:p>
            <a:r>
              <a:rPr lang="ja-JP" altLang="en-US" sz="1100" dirty="0" smtClean="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cs typeface="Meiryo UI" pitchFamily="50" charset="-128"/>
              </a:rPr>
              <a:t>②</a:t>
            </a:r>
            <a:r>
              <a:rPr lang="ja-JP" altLang="ja-JP" sz="1100" dirty="0">
                <a:latin typeface="HGSｺﾞｼｯｸM" pitchFamily="50" charset="-128"/>
                <a:ea typeface="HGSｺﾞｼｯｸM" pitchFamily="50" charset="-128"/>
                <a:cs typeface="Meiryo UI" pitchFamily="50" charset="-128"/>
              </a:rPr>
              <a:t>　中期計画（年度計画）の記載内容に照らして、本来行うべき業務を効率的に行ったため</a:t>
            </a:r>
            <a:r>
              <a:rPr lang="ja-JP" altLang="ja-JP" sz="1100" dirty="0" smtClean="0">
                <a:latin typeface="HGSｺﾞｼｯｸM" pitchFamily="50" charset="-128"/>
                <a:ea typeface="HGSｺﾞｼｯｸM" pitchFamily="50" charset="-128"/>
                <a:cs typeface="Meiryo UI" pitchFamily="50" charset="-128"/>
              </a:rPr>
              <a:t>に</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費用が減少</a:t>
            </a:r>
            <a:r>
              <a:rPr lang="ja-JP" altLang="ja-JP" sz="1100" dirty="0">
                <a:latin typeface="HGSｺﾞｼｯｸM" pitchFamily="50" charset="-128"/>
                <a:ea typeface="HGSｺﾞｼｯｸM" pitchFamily="50" charset="-128"/>
                <a:cs typeface="Meiryo UI" pitchFamily="50" charset="-128"/>
              </a:rPr>
              <a:t>した場合には、その結果発生したものについては、原則として経営努力に</a:t>
            </a:r>
            <a:r>
              <a:rPr lang="ja-JP" altLang="ja-JP" sz="1100" dirty="0" smtClean="0">
                <a:latin typeface="HGSｺﾞｼｯｸM" pitchFamily="50" charset="-128"/>
                <a:ea typeface="HGSｺﾞｼｯｸM" pitchFamily="50" charset="-128"/>
                <a:cs typeface="Meiryo UI" pitchFamily="50" charset="-128"/>
              </a:rPr>
              <a:t>よる</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もの</a:t>
            </a:r>
            <a:r>
              <a:rPr lang="ja-JP" altLang="ja-JP" sz="1100" dirty="0">
                <a:latin typeface="HGSｺﾞｼｯｸM" pitchFamily="50" charset="-128"/>
                <a:ea typeface="HGSｺﾞｼｯｸM" pitchFamily="50" charset="-128"/>
                <a:cs typeface="Meiryo UI" pitchFamily="50" charset="-128"/>
              </a:rPr>
              <a:t>とする</a:t>
            </a:r>
            <a:r>
              <a:rPr lang="ja-JP" altLang="ja-JP" sz="1100" dirty="0" smtClean="0">
                <a:latin typeface="HGSｺﾞｼｯｸM" pitchFamily="50" charset="-128"/>
                <a:ea typeface="HGSｺﾞｼｯｸM" pitchFamily="50" charset="-128"/>
                <a:cs typeface="Meiryo UI" pitchFamily="50" charset="-128"/>
              </a:rPr>
              <a:t>。</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⇒（例）</a:t>
            </a:r>
            <a:r>
              <a:rPr lang="ja-JP" altLang="ja-JP" sz="1000" dirty="0" smtClean="0">
                <a:latin typeface="HGSｺﾞｼｯｸM" pitchFamily="50" charset="-128"/>
                <a:ea typeface="HGSｺﾞｼｯｸM" pitchFamily="50" charset="-128"/>
                <a:cs typeface="Meiryo UI" pitchFamily="50" charset="-128"/>
              </a:rPr>
              <a:t>法人</a:t>
            </a:r>
            <a:r>
              <a:rPr lang="ja-JP" altLang="ja-JP" sz="1000" dirty="0">
                <a:latin typeface="HGSｺﾞｼｯｸM" pitchFamily="50" charset="-128"/>
                <a:ea typeface="HGSｺﾞｼｯｸM" pitchFamily="50" charset="-128"/>
                <a:cs typeface="Meiryo UI" pitchFamily="50" charset="-128"/>
              </a:rPr>
              <a:t>が行うべき業務を効率的に行った結果生じた</a:t>
            </a:r>
            <a:r>
              <a:rPr lang="ja-JP" altLang="ja-JP" sz="1000" dirty="0" smtClean="0">
                <a:latin typeface="HGSｺﾞｼｯｸM" pitchFamily="50" charset="-128"/>
                <a:ea typeface="HGSｺﾞｼｯｸM" pitchFamily="50" charset="-128"/>
                <a:cs typeface="Meiryo UI" pitchFamily="50" charset="-128"/>
              </a:rPr>
              <a:t>利益</a:t>
            </a:r>
            <a:endParaRPr lang="en-US" altLang="ja-JP" sz="1000" dirty="0" smtClean="0">
              <a:latin typeface="HGSｺﾞｼｯｸM" pitchFamily="50" charset="-128"/>
              <a:ea typeface="HGSｺﾞｼｯｸM" pitchFamily="50" charset="-128"/>
              <a:cs typeface="Meiryo UI" pitchFamily="50" charset="-128"/>
            </a:endParaRPr>
          </a:p>
          <a:p>
            <a:r>
              <a:rPr lang="ja-JP" altLang="en-US" sz="1000" dirty="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　　　　　　　</a:t>
            </a:r>
            <a:r>
              <a:rPr lang="ja-JP" altLang="ja-JP" sz="1000" dirty="0" smtClean="0">
                <a:latin typeface="HGSｺﾞｼｯｸM" pitchFamily="50" charset="-128"/>
                <a:ea typeface="HGSｺﾞｼｯｸM" pitchFamily="50" charset="-128"/>
                <a:cs typeface="Meiryo UI" pitchFamily="50" charset="-128"/>
              </a:rPr>
              <a:t>（</a:t>
            </a:r>
            <a:r>
              <a:rPr lang="ja-JP" altLang="ja-JP" sz="1000" dirty="0">
                <a:latin typeface="HGSｺﾞｼｯｸM" pitchFamily="50" charset="-128"/>
                <a:ea typeface="HGSｺﾞｼｯｸM" pitchFamily="50" charset="-128"/>
                <a:cs typeface="Meiryo UI" pitchFamily="50" charset="-128"/>
              </a:rPr>
              <a:t>人件費、管理費の</a:t>
            </a:r>
            <a:r>
              <a:rPr lang="ja-JP" altLang="ja-JP" sz="1000" dirty="0" smtClean="0">
                <a:latin typeface="HGSｺﾞｼｯｸM" pitchFamily="50" charset="-128"/>
                <a:ea typeface="HGSｺﾞｼｯｸM" pitchFamily="50" charset="-128"/>
                <a:cs typeface="Meiryo UI" pitchFamily="50" charset="-128"/>
              </a:rPr>
              <a:t>抑制</a:t>
            </a:r>
            <a:r>
              <a:rPr lang="ja-JP" altLang="en-US" sz="1000" dirty="0" smtClean="0">
                <a:latin typeface="HGSｺﾞｼｯｸM" pitchFamily="50" charset="-128"/>
                <a:ea typeface="HGSｺﾞｼｯｸM" pitchFamily="50" charset="-128"/>
                <a:cs typeface="Meiryo UI" pitchFamily="50" charset="-128"/>
              </a:rPr>
              <a:t>、補助金獲得</a:t>
            </a:r>
            <a:r>
              <a:rPr lang="ja-JP" altLang="ja-JP" sz="1000" dirty="0" smtClean="0">
                <a:latin typeface="HGSｺﾞｼｯｸM" pitchFamily="50" charset="-128"/>
                <a:ea typeface="HGSｺﾞｼｯｸM" pitchFamily="50" charset="-128"/>
                <a:cs typeface="Meiryo UI" pitchFamily="50" charset="-128"/>
              </a:rPr>
              <a:t>等</a:t>
            </a:r>
            <a:r>
              <a:rPr lang="ja-JP" altLang="ja-JP" sz="1000" dirty="0">
                <a:latin typeface="HGSｺﾞｼｯｸM" pitchFamily="50" charset="-128"/>
                <a:ea typeface="HGSｺﾞｼｯｸM" pitchFamily="50" charset="-128"/>
                <a:cs typeface="Meiryo UI" pitchFamily="50" charset="-128"/>
              </a:rPr>
              <a:t>）</a:t>
            </a:r>
          </a:p>
          <a:p>
            <a:pPr>
              <a:lnSpc>
                <a:spcPts val="600"/>
              </a:lnSpc>
            </a:pPr>
            <a:r>
              <a:rPr lang="en-US" altLang="ja-JP" sz="1100" dirty="0">
                <a:latin typeface="HGSｺﾞｼｯｸM" pitchFamily="50" charset="-128"/>
                <a:ea typeface="HGSｺﾞｼｯｸM" pitchFamily="50" charset="-128"/>
                <a:cs typeface="Meiryo UI" pitchFamily="50" charset="-128"/>
              </a:rPr>
              <a:t> </a:t>
            </a:r>
            <a:endParaRPr lang="ja-JP" altLang="ja-JP" sz="1100" dirty="0">
              <a:latin typeface="HGSｺﾞｼｯｸM" pitchFamily="50" charset="-128"/>
              <a:ea typeface="HGSｺﾞｼｯｸM" pitchFamily="50" charset="-128"/>
              <a:cs typeface="Meiryo UI" pitchFamily="50" charset="-128"/>
            </a:endParaRPr>
          </a:p>
          <a:p>
            <a:r>
              <a:rPr lang="ja-JP" altLang="en-US" sz="1100" dirty="0" smtClean="0">
                <a:latin typeface="HGSｺﾞｼｯｸM" pitchFamily="50" charset="-128"/>
                <a:ea typeface="HGSｺﾞｼｯｸM" pitchFamily="50" charset="-128"/>
              </a:rPr>
              <a:t>　</a:t>
            </a:r>
            <a:r>
              <a:rPr lang="ja-JP" altLang="ja-JP" sz="1100" dirty="0" smtClean="0">
                <a:latin typeface="HGSｺﾞｼｯｸM" pitchFamily="50" charset="-128"/>
                <a:ea typeface="HGSｺﾞｼｯｸM" pitchFamily="50" charset="-128"/>
                <a:cs typeface="Meiryo UI" pitchFamily="50" charset="-128"/>
              </a:rPr>
              <a:t>③</a:t>
            </a:r>
            <a:r>
              <a:rPr lang="ja-JP" altLang="ja-JP" sz="1100" dirty="0">
                <a:latin typeface="HGSｺﾞｼｯｸM" pitchFamily="50" charset="-128"/>
                <a:ea typeface="HGSｺﾞｼｯｸM" pitchFamily="50" charset="-128"/>
                <a:cs typeface="Meiryo UI" pitchFamily="50" charset="-128"/>
              </a:rPr>
              <a:t>　その他、地方独立行政法人において経営努力によることを立証した場合は、経営努力に</a:t>
            </a:r>
            <a:r>
              <a:rPr lang="ja-JP" altLang="ja-JP" sz="1100" dirty="0" smtClean="0">
                <a:latin typeface="HGSｺﾞｼｯｸM" pitchFamily="50" charset="-128"/>
                <a:ea typeface="HGSｺﾞｼｯｸM" pitchFamily="50" charset="-128"/>
                <a:cs typeface="Meiryo UI" pitchFamily="50" charset="-128"/>
              </a:rPr>
              <a:t>より</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a:latin typeface="HGSｺﾞｼｯｸM" pitchFamily="50" charset="-128"/>
                <a:ea typeface="HGSｺﾞｼｯｸM" pitchFamily="50" charset="-128"/>
                <a:cs typeface="Meiryo UI" pitchFamily="50" charset="-128"/>
              </a:rPr>
              <a:t>　</a:t>
            </a:r>
            <a:r>
              <a:rPr lang="ja-JP" altLang="en-US" sz="1100" dirty="0" smtClean="0">
                <a:latin typeface="HGSｺﾞｼｯｸM" pitchFamily="50" charset="-128"/>
                <a:ea typeface="HGSｺﾞｼｯｸM" pitchFamily="50" charset="-128"/>
                <a:cs typeface="Meiryo UI" pitchFamily="50" charset="-128"/>
              </a:rPr>
              <a:t>　　</a:t>
            </a:r>
            <a:r>
              <a:rPr lang="ja-JP" altLang="ja-JP" sz="1100" dirty="0" smtClean="0">
                <a:latin typeface="HGSｺﾞｼｯｸM" pitchFamily="50" charset="-128"/>
                <a:ea typeface="HGSｺﾞｼｯｸM" pitchFamily="50" charset="-128"/>
                <a:cs typeface="Meiryo UI" pitchFamily="50" charset="-128"/>
              </a:rPr>
              <a:t>生じたものと</a:t>
            </a:r>
            <a:r>
              <a:rPr lang="ja-JP" altLang="ja-JP" sz="1100" dirty="0">
                <a:latin typeface="HGSｺﾞｼｯｸM" pitchFamily="50" charset="-128"/>
                <a:ea typeface="HGSｺﾞｼｯｸM" pitchFamily="50" charset="-128"/>
                <a:cs typeface="Meiryo UI" pitchFamily="50" charset="-128"/>
              </a:rPr>
              <a:t>する</a:t>
            </a:r>
          </a:p>
        </p:txBody>
      </p:sp>
      <p:sp>
        <p:nvSpPr>
          <p:cNvPr id="121" name="角丸四角形 120"/>
          <p:cNvSpPr/>
          <p:nvPr/>
        </p:nvSpPr>
        <p:spPr>
          <a:xfrm>
            <a:off x="188641" y="4165779"/>
            <a:ext cx="1771760" cy="356104"/>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188640" y="4213026"/>
            <a:ext cx="1771761" cy="276999"/>
          </a:xfrm>
          <a:prstGeom prst="rect">
            <a:avLst/>
          </a:prstGeom>
        </p:spPr>
        <p:txBody>
          <a:bodyPr wrap="square">
            <a:spAutoFit/>
          </a:bodyPr>
          <a:lstStyle/>
          <a:p>
            <a:pPr algn="ctr"/>
            <a:r>
              <a:rPr lang="ja-JP" altLang="en-US" sz="1200" b="1" dirty="0" smtClean="0">
                <a:latin typeface="HGSｺﾞｼｯｸM" pitchFamily="50" charset="-128"/>
                <a:ea typeface="HGSｺﾞｼｯｸM" pitchFamily="50" charset="-128"/>
              </a:rPr>
              <a:t>経営努力認定の考え方</a:t>
            </a:r>
            <a:endParaRPr lang="ja-JP" altLang="en-US" sz="1200" b="1" dirty="0">
              <a:latin typeface="HGSｺﾞｼｯｸM" pitchFamily="50" charset="-128"/>
              <a:ea typeface="HGSｺﾞｼｯｸM" pitchFamily="50" charset="-128"/>
            </a:endParaRPr>
          </a:p>
        </p:txBody>
      </p:sp>
      <p:sp>
        <p:nvSpPr>
          <p:cNvPr id="124" name="テキスト ボックス 123"/>
          <p:cNvSpPr txBox="1"/>
          <p:nvPr/>
        </p:nvSpPr>
        <p:spPr>
          <a:xfrm>
            <a:off x="5847074" y="1650080"/>
            <a:ext cx="500137" cy="1933273"/>
          </a:xfrm>
          <a:prstGeom prst="rect">
            <a:avLst/>
          </a:prstGeom>
          <a:noFill/>
          <a:ln w="12700">
            <a:noFill/>
          </a:ln>
        </p:spPr>
        <p:txBody>
          <a:bodyPr vert="eaVert" wrap="square" rtlCol="0">
            <a:spAutoFit/>
          </a:bodyPr>
          <a:lstStyle/>
          <a:p>
            <a:r>
              <a:rPr kumimoji="1" lang="ja-JP" altLang="en-US" sz="1000" dirty="0" smtClean="0">
                <a:latin typeface="Meiryo UI" pitchFamily="50" charset="-128"/>
                <a:ea typeface="Meiryo UI" pitchFamily="50" charset="-128"/>
                <a:cs typeface="Meiryo UI" pitchFamily="50" charset="-128"/>
              </a:rPr>
              <a:t>中期計画で定める使途（</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a:t>
            </a:r>
            <a:endParaRPr kumimoji="1" lang="en-US" altLang="ja-JP" sz="1000" dirty="0" smtClean="0">
              <a:latin typeface="Meiryo UI" pitchFamily="50" charset="-128"/>
              <a:ea typeface="Meiryo UI" pitchFamily="50" charset="-128"/>
              <a:cs typeface="Meiryo UI" pitchFamily="50" charset="-128"/>
            </a:endParaRPr>
          </a:p>
          <a:p>
            <a:r>
              <a:rPr lang="ja-JP" altLang="en-US" sz="105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の財源に活用</a:t>
            </a:r>
            <a:endParaRPr kumimoji="1" lang="ja-JP" altLang="en-US" sz="1000" dirty="0">
              <a:latin typeface="Meiryo UI" pitchFamily="50" charset="-128"/>
              <a:ea typeface="Meiryo UI" pitchFamily="50" charset="-128"/>
              <a:cs typeface="Meiryo UI" pitchFamily="50" charset="-128"/>
            </a:endParaRPr>
          </a:p>
        </p:txBody>
      </p:sp>
      <p:cxnSp>
        <p:nvCxnSpPr>
          <p:cNvPr id="125" name="直線矢印コネクタ 124"/>
          <p:cNvCxnSpPr>
            <a:stCxn id="65" idx="3"/>
          </p:cNvCxnSpPr>
          <p:nvPr/>
        </p:nvCxnSpPr>
        <p:spPr>
          <a:xfrm flipV="1">
            <a:off x="5492439" y="3164640"/>
            <a:ext cx="346941" cy="7694"/>
          </a:xfrm>
          <a:prstGeom prst="straightConnector1">
            <a:avLst/>
          </a:prstGeom>
          <a:ln w="12700">
            <a:tailEnd type="triangle" w="med" len="lg"/>
          </a:ln>
        </p:spPr>
        <p:style>
          <a:lnRef idx="1">
            <a:schemeClr val="accent1"/>
          </a:lnRef>
          <a:fillRef idx="0">
            <a:schemeClr val="accent1"/>
          </a:fillRef>
          <a:effectRef idx="0">
            <a:schemeClr val="accent1"/>
          </a:effectRef>
          <a:fontRef idx="minor">
            <a:schemeClr val="tx1"/>
          </a:fontRef>
        </p:style>
      </p:cxnSp>
      <p:sp>
        <p:nvSpPr>
          <p:cNvPr id="133" name="角丸四角形 132"/>
          <p:cNvSpPr/>
          <p:nvPr/>
        </p:nvSpPr>
        <p:spPr>
          <a:xfrm>
            <a:off x="116632" y="7434959"/>
            <a:ext cx="6635082" cy="1601537"/>
          </a:xfrm>
          <a:prstGeom prst="roundRect">
            <a:avLst>
              <a:gd name="adj" fmla="val 4325"/>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204027" y="7695230"/>
            <a:ext cx="6568915" cy="1302921"/>
          </a:xfrm>
          <a:prstGeom prst="rect">
            <a:avLst/>
          </a:prstGeom>
        </p:spPr>
        <p:txBody>
          <a:bodyPr wrap="square">
            <a:spAutoFit/>
          </a:bodyPr>
          <a:lstStyle/>
          <a:p>
            <a:r>
              <a:rPr lang="ja-JP" altLang="en-US" sz="1100" dirty="0">
                <a:latin typeface="HGSｺﾞｼｯｸM" pitchFamily="50" charset="-128"/>
                <a:ea typeface="HGSｺﾞｼｯｸM" pitchFamily="50" charset="-128"/>
                <a:cs typeface="Meiryo UI" pitchFamily="50" charset="-128"/>
              </a:rPr>
              <a:t>■</a:t>
            </a:r>
            <a:r>
              <a:rPr lang="ja-JP" altLang="en-US" sz="1100" dirty="0" smtClean="0">
                <a:latin typeface="HGSｺﾞｼｯｸM" pitchFamily="50" charset="-128"/>
                <a:ea typeface="HGSｺﾞｼｯｸM" pitchFamily="50" charset="-128"/>
                <a:cs typeface="Meiryo UI" pitchFamily="50" charset="-128"/>
              </a:rPr>
              <a:t>承認案　</a:t>
            </a:r>
            <a:r>
              <a:rPr lang="ja-JP" altLang="ja-JP" sz="1100" dirty="0" smtClean="0">
                <a:latin typeface="HGSｺﾞｼｯｸM" pitchFamily="50" charset="-128"/>
                <a:ea typeface="HGSｺﾞｼｯｸM" pitchFamily="50" charset="-128"/>
                <a:cs typeface="Meiryo UI" pitchFamily="50" charset="-128"/>
              </a:rPr>
              <a:t>地方</a:t>
            </a:r>
            <a:r>
              <a:rPr lang="ja-JP" altLang="ja-JP" sz="1100" dirty="0">
                <a:latin typeface="HGSｺﾞｼｯｸM" pitchFamily="50" charset="-128"/>
                <a:ea typeface="HGSｺﾞｼｯｸM" pitchFamily="50" charset="-128"/>
                <a:cs typeface="Meiryo UI" pitchFamily="50" charset="-128"/>
              </a:rPr>
              <a:t>独立行政</a:t>
            </a:r>
            <a:r>
              <a:rPr lang="ja-JP" altLang="ja-JP" sz="1100" dirty="0" smtClean="0">
                <a:latin typeface="HGSｺﾞｼｯｸM" pitchFamily="50" charset="-128"/>
                <a:ea typeface="HGSｺﾞｼｯｸM" pitchFamily="50" charset="-128"/>
                <a:cs typeface="Meiryo UI" pitchFamily="50" charset="-128"/>
              </a:rPr>
              <a:t>法人</a:t>
            </a:r>
            <a:r>
              <a:rPr lang="ja-JP" altLang="en-US" sz="1100" dirty="0" smtClean="0">
                <a:latin typeface="HGSｺﾞｼｯｸM" pitchFamily="50" charset="-128"/>
                <a:ea typeface="HGSｺﾞｼｯｸM" pitchFamily="50" charset="-128"/>
                <a:cs typeface="Meiryo UI" pitchFamily="50" charset="-128"/>
              </a:rPr>
              <a:t>法</a:t>
            </a:r>
            <a:r>
              <a:rPr lang="ja-JP" altLang="ja-JP" sz="1100" dirty="0" smtClean="0">
                <a:latin typeface="HGSｺﾞｼｯｸM" pitchFamily="50" charset="-128"/>
                <a:ea typeface="HGSｺﾞｼｯｸM" pitchFamily="50" charset="-128"/>
                <a:cs typeface="Meiryo UI" pitchFamily="50" charset="-128"/>
              </a:rPr>
              <a:t>第</a:t>
            </a:r>
            <a:r>
              <a:rPr lang="en-US" altLang="ja-JP" sz="1100" dirty="0" smtClean="0">
                <a:latin typeface="HGSｺﾞｼｯｸM" pitchFamily="50" charset="-128"/>
                <a:ea typeface="HGSｺﾞｼｯｸM" pitchFamily="50" charset="-128"/>
                <a:cs typeface="Meiryo UI" pitchFamily="50" charset="-128"/>
              </a:rPr>
              <a:t>40</a:t>
            </a:r>
            <a:r>
              <a:rPr lang="ja-JP" altLang="ja-JP" sz="1100" dirty="0" smtClean="0">
                <a:latin typeface="HGSｺﾞｼｯｸM" pitchFamily="50" charset="-128"/>
                <a:ea typeface="HGSｺﾞｼｯｸM" pitchFamily="50" charset="-128"/>
                <a:cs typeface="Meiryo UI" pitchFamily="50" charset="-128"/>
              </a:rPr>
              <a:t>条</a:t>
            </a:r>
            <a:r>
              <a:rPr lang="ja-JP" altLang="en-US" sz="1100" dirty="0" smtClean="0">
                <a:latin typeface="HGSｺﾞｼｯｸM" pitchFamily="50" charset="-128"/>
                <a:ea typeface="HGSｺﾞｼｯｸM" pitchFamily="50" charset="-128"/>
                <a:cs typeface="Meiryo UI" pitchFamily="50" charset="-128"/>
              </a:rPr>
              <a:t>第</a:t>
            </a:r>
            <a:r>
              <a:rPr lang="en-US" altLang="ja-JP" sz="1100" dirty="0">
                <a:latin typeface="HGSｺﾞｼｯｸM" pitchFamily="50" charset="-128"/>
                <a:ea typeface="HGSｺﾞｼｯｸM" pitchFamily="50" charset="-128"/>
                <a:cs typeface="Meiryo UI" pitchFamily="50" charset="-128"/>
              </a:rPr>
              <a:t>3</a:t>
            </a:r>
            <a:r>
              <a:rPr lang="ja-JP" altLang="ja-JP" sz="1100" dirty="0" smtClean="0">
                <a:latin typeface="HGSｺﾞｼｯｸM" pitchFamily="50" charset="-128"/>
                <a:ea typeface="HGSｺﾞｼｯｸM" pitchFamily="50" charset="-128"/>
                <a:cs typeface="Meiryo UI" pitchFamily="50" charset="-128"/>
              </a:rPr>
              <a:t>項</a:t>
            </a:r>
            <a:r>
              <a:rPr lang="ja-JP" altLang="ja-JP" sz="1100" dirty="0">
                <a:latin typeface="HGSｺﾞｼｯｸM" pitchFamily="50" charset="-128"/>
                <a:ea typeface="HGSｺﾞｼｯｸM" pitchFamily="50" charset="-128"/>
                <a:cs typeface="Meiryo UI" pitchFamily="50" charset="-128"/>
              </a:rPr>
              <a:t>に基づき承認する額　　　</a:t>
            </a:r>
            <a:r>
              <a:rPr lang="ja-JP" altLang="ja-JP" sz="1100" b="1" u="sng" dirty="0" smtClean="0">
                <a:latin typeface="HGSｺﾞｼｯｸM" pitchFamily="50" charset="-128"/>
                <a:ea typeface="HGSｺﾞｼｯｸM" pitchFamily="50" charset="-128"/>
                <a:cs typeface="Meiryo UI" pitchFamily="50" charset="-128"/>
              </a:rPr>
              <a:t>約</a:t>
            </a:r>
            <a:r>
              <a:rPr lang="ja-JP" altLang="en-US" sz="1100" b="1" u="sng" dirty="0">
                <a:latin typeface="HGSｺﾞｼｯｸM" pitchFamily="50" charset="-128"/>
                <a:ea typeface="HGSｺﾞｼｯｸM" pitchFamily="50" charset="-128"/>
                <a:cs typeface="Meiryo UI" pitchFamily="50" charset="-128"/>
              </a:rPr>
              <a:t>７８</a:t>
            </a:r>
            <a:r>
              <a:rPr lang="ja-JP" altLang="ja-JP" sz="1100" b="1" u="sng" dirty="0" smtClean="0">
                <a:latin typeface="HGSｺﾞｼｯｸM" pitchFamily="50" charset="-128"/>
                <a:ea typeface="HGSｺﾞｼｯｸM" pitchFamily="50" charset="-128"/>
                <a:cs typeface="Meiryo UI" pitchFamily="50" charset="-128"/>
              </a:rPr>
              <a:t>百万</a:t>
            </a:r>
            <a:endParaRPr lang="ja-JP" altLang="ja-JP" sz="1100" dirty="0">
              <a:latin typeface="HGSｺﾞｼｯｸM" pitchFamily="50" charset="-128"/>
              <a:ea typeface="HGSｺﾞｼｯｸM" pitchFamily="50" charset="-128"/>
              <a:cs typeface="Meiryo UI" pitchFamily="50" charset="-128"/>
            </a:endParaRPr>
          </a:p>
          <a:p>
            <a:pPr>
              <a:lnSpc>
                <a:spcPts val="800"/>
              </a:lnSpc>
            </a:pPr>
            <a:r>
              <a:rPr lang="ja-JP" altLang="en-US" sz="1100" dirty="0" smtClean="0">
                <a:latin typeface="HGSｺﾞｼｯｸM" pitchFamily="50" charset="-128"/>
                <a:ea typeface="HGSｺﾞｼｯｸM" pitchFamily="50" charset="-128"/>
                <a:cs typeface="Meiryo UI" pitchFamily="50" charset="-128"/>
              </a:rPr>
              <a:t>　</a:t>
            </a:r>
            <a:endParaRPr lang="en-US" altLang="ja-JP" sz="1100" dirty="0" smtClean="0">
              <a:latin typeface="HGSｺﾞｼｯｸM" pitchFamily="50" charset="-128"/>
              <a:ea typeface="HGSｺﾞｼｯｸM" pitchFamily="50" charset="-128"/>
              <a:cs typeface="Meiryo UI" pitchFamily="50" charset="-128"/>
            </a:endParaRPr>
          </a:p>
          <a:p>
            <a:r>
              <a:rPr lang="ja-JP" altLang="en-US" sz="1100" dirty="0" smtClean="0">
                <a:latin typeface="HGSｺﾞｼｯｸM" pitchFamily="50" charset="-128"/>
                <a:ea typeface="HGSｺﾞｼｯｸM" pitchFamily="50" charset="-128"/>
                <a:cs typeface="Meiryo UI" pitchFamily="50" charset="-128"/>
              </a:rPr>
              <a:t>■承認の考え方（内訳）</a:t>
            </a:r>
            <a:endParaRPr lang="ja-JP" altLang="ja-JP" sz="1100" dirty="0">
              <a:latin typeface="HGSｺﾞｼｯｸM" pitchFamily="50" charset="-128"/>
              <a:ea typeface="HGSｺﾞｼｯｸM" pitchFamily="50" charset="-128"/>
              <a:cs typeface="Meiryo UI" pitchFamily="50" charset="-128"/>
            </a:endParaRPr>
          </a:p>
          <a:p>
            <a:pPr>
              <a:lnSpc>
                <a:spcPts val="1500"/>
              </a:lnSpc>
            </a:pPr>
            <a:r>
              <a:rPr lang="ja-JP" altLang="en-US" sz="1100" dirty="0" smtClean="0">
                <a:latin typeface="HGSｺﾞｼｯｸM" pitchFamily="50" charset="-128"/>
                <a:ea typeface="HGSｺﾞｼｯｸM" pitchFamily="50" charset="-128"/>
                <a:cs typeface="Meiryo UI" pitchFamily="50" charset="-128"/>
              </a:rPr>
              <a:t>　　</a:t>
            </a:r>
            <a:endParaRPr lang="en-US" altLang="ja-JP" sz="1100" dirty="0">
              <a:latin typeface="HGSｺﾞｼｯｸM" pitchFamily="50" charset="-128"/>
              <a:ea typeface="HGSｺﾞｼｯｸM" pitchFamily="50" charset="-128"/>
              <a:cs typeface="Meiryo UI" pitchFamily="50" charset="-128"/>
            </a:endParaRPr>
          </a:p>
          <a:p>
            <a:pPr>
              <a:lnSpc>
                <a:spcPts val="1500"/>
              </a:lnSpc>
            </a:pPr>
            <a:r>
              <a:rPr lang="ja-JP" altLang="en-US" sz="1000" dirty="0" smtClean="0">
                <a:latin typeface="HGSｺﾞｼｯｸM" pitchFamily="50" charset="-128"/>
                <a:ea typeface="HGSｺﾞｼｯｸM" pitchFamily="50" charset="-128"/>
                <a:cs typeface="Meiryo UI" pitchFamily="50" charset="-128"/>
              </a:rPr>
              <a:t>　</a:t>
            </a:r>
            <a:r>
              <a:rPr lang="ja-JP" altLang="en-US" sz="1000" dirty="0">
                <a:latin typeface="HGSｺﾞｼｯｸM" pitchFamily="50" charset="-128"/>
                <a:ea typeface="HGSｺﾞｼｯｸM" pitchFamily="50" charset="-128"/>
                <a:cs typeface="Meiryo UI" pitchFamily="50" charset="-128"/>
              </a:rPr>
              <a:t>○</a:t>
            </a:r>
            <a:r>
              <a:rPr lang="ja-JP" altLang="ja-JP" sz="1000" dirty="0" smtClean="0">
                <a:latin typeface="HGSｺﾞｼｯｸM" pitchFamily="50" charset="-128"/>
                <a:ea typeface="HGSｺﾞｼｯｸM" pitchFamily="50" charset="-128"/>
                <a:cs typeface="Meiryo UI" pitchFamily="50" charset="-128"/>
              </a:rPr>
              <a:t>職員</a:t>
            </a:r>
            <a:r>
              <a:rPr lang="ja-JP" altLang="ja-JP" sz="1000" dirty="0">
                <a:latin typeface="HGSｺﾞｼｯｸM" pitchFamily="50" charset="-128"/>
                <a:ea typeface="HGSｺﾞｼｯｸM" pitchFamily="50" charset="-128"/>
                <a:cs typeface="Meiryo UI" pitchFamily="50" charset="-128"/>
              </a:rPr>
              <a:t>の努力による人件費の剰余</a:t>
            </a:r>
            <a:r>
              <a:rPr lang="ja-JP" altLang="ja-JP" sz="1000" dirty="0" smtClean="0">
                <a:latin typeface="HGSｺﾞｼｯｸM" pitchFamily="50" charset="-128"/>
                <a:ea typeface="HGSｺﾞｼｯｸM" pitchFamily="50" charset="-128"/>
                <a:cs typeface="Meiryo UI" pitchFamily="50" charset="-128"/>
              </a:rPr>
              <a:t>金</a:t>
            </a:r>
            <a:r>
              <a:rPr lang="ja-JP" altLang="en-US" sz="1000" dirty="0" smtClean="0">
                <a:latin typeface="HGSｺﾞｼｯｸM" pitchFamily="50" charset="-128"/>
                <a:ea typeface="HGSｺﾞｼｯｸM" pitchFamily="50" charset="-128"/>
                <a:cs typeface="Meiryo UI" pitchFamily="50" charset="-128"/>
              </a:rPr>
              <a:t>　　　　</a:t>
            </a:r>
            <a:r>
              <a:rPr lang="ja-JP" altLang="ja-JP" sz="1000" u="sng" dirty="0" smtClean="0">
                <a:latin typeface="HGSｺﾞｼｯｸM" pitchFamily="50" charset="-128"/>
                <a:ea typeface="HGSｺﾞｼｯｸM" pitchFamily="50" charset="-128"/>
                <a:cs typeface="Meiryo UI" pitchFamily="50" charset="-128"/>
              </a:rPr>
              <a:t>約</a:t>
            </a:r>
            <a:r>
              <a:rPr lang="en-US" altLang="ja-JP" sz="1000" u="sng" dirty="0">
                <a:latin typeface="HGSｺﾞｼｯｸM" pitchFamily="50" charset="-128"/>
                <a:ea typeface="HGSｺﾞｼｯｸM" pitchFamily="50" charset="-128"/>
                <a:cs typeface="Meiryo UI" pitchFamily="50" charset="-128"/>
              </a:rPr>
              <a:t>34</a:t>
            </a:r>
            <a:r>
              <a:rPr lang="ja-JP" altLang="ja-JP" sz="1000" u="sng" dirty="0" smtClean="0">
                <a:latin typeface="HGSｺﾞｼｯｸM" pitchFamily="50" charset="-128"/>
                <a:ea typeface="HGSｺﾞｼｯｸM" pitchFamily="50" charset="-128"/>
                <a:cs typeface="Meiryo UI" pitchFamily="50" charset="-128"/>
              </a:rPr>
              <a:t>百万</a:t>
            </a:r>
            <a:r>
              <a:rPr lang="ja-JP" altLang="en-US" sz="1000" dirty="0" smtClean="0">
                <a:latin typeface="HGSｺﾞｼｯｸM" pitchFamily="50" charset="-128"/>
                <a:ea typeface="HGSｺﾞｼｯｸM" pitchFamily="50" charset="-128"/>
                <a:cs typeface="Meiryo UI" pitchFamily="50" charset="-128"/>
              </a:rPr>
              <a:t>　←「経営努力認定の考え方」②に該当</a:t>
            </a:r>
            <a:r>
              <a:rPr lang="ja-JP" altLang="ja-JP" sz="1000" dirty="0">
                <a:latin typeface="HGSｺﾞｼｯｸM" pitchFamily="50" charset="-128"/>
                <a:ea typeface="HGSｺﾞｼｯｸM" pitchFamily="50" charset="-128"/>
                <a:cs typeface="Meiryo UI" pitchFamily="50" charset="-128"/>
              </a:rPr>
              <a:t>　　　</a:t>
            </a:r>
          </a:p>
          <a:p>
            <a:pPr>
              <a:lnSpc>
                <a:spcPts val="1500"/>
              </a:lnSpc>
            </a:pPr>
            <a:r>
              <a:rPr lang="ja-JP" altLang="en-US" sz="1000" dirty="0" smtClean="0">
                <a:latin typeface="HGSｺﾞｼｯｸM" pitchFamily="50" charset="-128"/>
                <a:ea typeface="HGSｺﾞｼｯｸM" pitchFamily="50" charset="-128"/>
                <a:cs typeface="Meiryo UI" pitchFamily="50" charset="-128"/>
              </a:rPr>
              <a:t>　○設備開放収入等の</a:t>
            </a:r>
            <a:r>
              <a:rPr lang="ja-JP" altLang="ja-JP" sz="1000" dirty="0" smtClean="0">
                <a:latin typeface="HGSｺﾞｼｯｸM" pitchFamily="50" charset="-128"/>
                <a:ea typeface="HGSｺﾞｼｯｸM" pitchFamily="50" charset="-128"/>
                <a:cs typeface="Meiryo UI" pitchFamily="50" charset="-128"/>
              </a:rPr>
              <a:t>事業</a:t>
            </a:r>
            <a:r>
              <a:rPr lang="ja-JP" altLang="ja-JP" sz="1000" dirty="0">
                <a:latin typeface="HGSｺﾞｼｯｸM" pitchFamily="50" charset="-128"/>
                <a:ea typeface="HGSｺﾞｼｯｸM" pitchFamily="50" charset="-128"/>
                <a:cs typeface="Meiryo UI" pitchFamily="50" charset="-128"/>
              </a:rPr>
              <a:t>収入の</a:t>
            </a:r>
            <a:r>
              <a:rPr lang="ja-JP" altLang="ja-JP" sz="1000" dirty="0" smtClean="0">
                <a:latin typeface="HGSｺﾞｼｯｸM" pitchFamily="50" charset="-128"/>
                <a:ea typeface="HGSｺﾞｼｯｸM" pitchFamily="50" charset="-128"/>
                <a:cs typeface="Meiryo UI" pitchFamily="50" charset="-128"/>
              </a:rPr>
              <a:t>増加</a:t>
            </a:r>
            <a:endParaRPr lang="en-US" altLang="ja-JP" sz="1000" dirty="0" smtClean="0">
              <a:latin typeface="HGSｺﾞｼｯｸM" pitchFamily="50" charset="-128"/>
              <a:ea typeface="HGSｺﾞｼｯｸM" pitchFamily="50" charset="-128"/>
              <a:cs typeface="Meiryo UI" pitchFamily="50" charset="-128"/>
            </a:endParaRPr>
          </a:p>
          <a:p>
            <a:pPr>
              <a:lnSpc>
                <a:spcPts val="1500"/>
              </a:lnSpc>
            </a:pPr>
            <a:r>
              <a:rPr lang="ja-JP" altLang="en-US" sz="1000" dirty="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　</a:t>
            </a:r>
            <a:r>
              <a:rPr lang="ja-JP" altLang="ja-JP" sz="1000" dirty="0" smtClean="0">
                <a:latin typeface="HGSｺﾞｼｯｸM" pitchFamily="50" charset="-128"/>
                <a:ea typeface="HGSｺﾞｼｯｸM" pitchFamily="50" charset="-128"/>
                <a:cs typeface="Meiryo UI" pitchFamily="50" charset="-128"/>
              </a:rPr>
              <a:t>及び</a:t>
            </a:r>
            <a:r>
              <a:rPr lang="ja-JP" altLang="ja-JP" sz="1000" dirty="0">
                <a:latin typeface="HGSｺﾞｼｯｸM" pitchFamily="50" charset="-128"/>
                <a:ea typeface="HGSｺﾞｼｯｸM" pitchFamily="50" charset="-128"/>
                <a:cs typeface="Meiryo UI" pitchFamily="50" charset="-128"/>
              </a:rPr>
              <a:t>効果的な予算の</a:t>
            </a:r>
            <a:r>
              <a:rPr lang="ja-JP" altLang="ja-JP" sz="1000" dirty="0" smtClean="0">
                <a:latin typeface="HGSｺﾞｼｯｸM" pitchFamily="50" charset="-128"/>
                <a:ea typeface="HGSｺﾞｼｯｸM" pitchFamily="50" charset="-128"/>
                <a:cs typeface="Meiryo UI" pitchFamily="50" charset="-128"/>
              </a:rPr>
              <a:t>執行</a:t>
            </a:r>
            <a:r>
              <a:rPr lang="ja-JP" altLang="en-US" sz="1000" dirty="0" smtClean="0">
                <a:latin typeface="HGSｺﾞｼｯｸM" pitchFamily="50" charset="-128"/>
                <a:ea typeface="HGSｺﾞｼｯｸM" pitchFamily="50" charset="-128"/>
                <a:cs typeface="Meiryo UI" pitchFamily="50" charset="-128"/>
              </a:rPr>
              <a:t>　　　　　　　　</a:t>
            </a:r>
            <a:r>
              <a:rPr lang="ja-JP" altLang="ja-JP" sz="1000" u="sng" dirty="0" smtClean="0">
                <a:latin typeface="HGSｺﾞｼｯｸM" pitchFamily="50" charset="-128"/>
                <a:ea typeface="HGSｺﾞｼｯｸM" pitchFamily="50" charset="-128"/>
                <a:cs typeface="Meiryo UI" pitchFamily="50" charset="-128"/>
              </a:rPr>
              <a:t>約</a:t>
            </a:r>
            <a:r>
              <a:rPr lang="en-US" altLang="ja-JP" sz="1000" u="sng" dirty="0">
                <a:latin typeface="HGSｺﾞｼｯｸM" pitchFamily="50" charset="-128"/>
                <a:ea typeface="HGSｺﾞｼｯｸM" pitchFamily="50" charset="-128"/>
                <a:cs typeface="Meiryo UI" pitchFamily="50" charset="-128"/>
              </a:rPr>
              <a:t>44</a:t>
            </a:r>
            <a:r>
              <a:rPr lang="ja-JP" altLang="ja-JP" sz="1000" u="sng" dirty="0" smtClean="0">
                <a:latin typeface="HGSｺﾞｼｯｸM" pitchFamily="50" charset="-128"/>
                <a:ea typeface="HGSｺﾞｼｯｸM" pitchFamily="50" charset="-128"/>
                <a:cs typeface="Meiryo UI" pitchFamily="50" charset="-128"/>
              </a:rPr>
              <a:t>百万</a:t>
            </a:r>
            <a:r>
              <a:rPr lang="ja-JP" altLang="en-US" sz="1000" dirty="0">
                <a:latin typeface="HGSｺﾞｼｯｸM" pitchFamily="50" charset="-128"/>
                <a:ea typeface="HGSｺﾞｼｯｸM" pitchFamily="50" charset="-128"/>
                <a:cs typeface="Meiryo UI" pitchFamily="50" charset="-128"/>
              </a:rPr>
              <a:t> </a:t>
            </a:r>
            <a:r>
              <a:rPr lang="ja-JP" altLang="en-US" sz="1000" dirty="0" smtClean="0">
                <a:latin typeface="HGSｺﾞｼｯｸM" pitchFamily="50" charset="-128"/>
                <a:ea typeface="HGSｺﾞｼｯｸM" pitchFamily="50" charset="-128"/>
                <a:cs typeface="Meiryo UI" pitchFamily="50" charset="-128"/>
              </a:rPr>
              <a:t>  ←「経営努力認定の考え方」①②に該当</a:t>
            </a:r>
            <a:endParaRPr lang="en-US" altLang="ja-JP" sz="1000" dirty="0" smtClean="0">
              <a:latin typeface="HGSｺﾞｼｯｸM" pitchFamily="50" charset="-128"/>
              <a:ea typeface="HGSｺﾞｼｯｸM" pitchFamily="50" charset="-128"/>
              <a:cs typeface="Meiryo UI" pitchFamily="50" charset="-128"/>
            </a:endParaRPr>
          </a:p>
        </p:txBody>
      </p:sp>
      <p:sp>
        <p:nvSpPr>
          <p:cNvPr id="135" name="角丸四角形 134"/>
          <p:cNvSpPr/>
          <p:nvPr/>
        </p:nvSpPr>
        <p:spPr>
          <a:xfrm>
            <a:off x="188641" y="7256907"/>
            <a:ext cx="1771760" cy="356104"/>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p:cNvSpPr/>
          <p:nvPr/>
        </p:nvSpPr>
        <p:spPr>
          <a:xfrm>
            <a:off x="188640" y="7304154"/>
            <a:ext cx="1771761" cy="276999"/>
          </a:xfrm>
          <a:prstGeom prst="rect">
            <a:avLst/>
          </a:prstGeom>
        </p:spPr>
        <p:txBody>
          <a:bodyPr wrap="square">
            <a:spAutoFit/>
          </a:bodyPr>
          <a:lstStyle/>
          <a:p>
            <a:pPr algn="ctr"/>
            <a:r>
              <a:rPr lang="ja-JP" altLang="en-US" sz="1200" b="1" dirty="0">
                <a:latin typeface="HGSｺﾞｼｯｸM" pitchFamily="50" charset="-128"/>
                <a:ea typeface="HGSｺﾞｼｯｸM" pitchFamily="50" charset="-128"/>
              </a:rPr>
              <a:t>府</a:t>
            </a:r>
            <a:r>
              <a:rPr lang="ja-JP" altLang="en-US" sz="1200" b="1" dirty="0" smtClean="0">
                <a:latin typeface="HGSｺﾞｼｯｸM" pitchFamily="50" charset="-128"/>
                <a:ea typeface="HGSｺﾞｼｯｸM" pitchFamily="50" charset="-128"/>
              </a:rPr>
              <a:t>の承認案</a:t>
            </a:r>
            <a:endParaRPr lang="ja-JP" altLang="en-US" sz="1200" b="1" dirty="0">
              <a:latin typeface="HGSｺﾞｼｯｸM" pitchFamily="50" charset="-128"/>
              <a:ea typeface="HGSｺﾞｼｯｸM" pitchFamily="50" charset="-128"/>
            </a:endParaRPr>
          </a:p>
        </p:txBody>
      </p:sp>
      <p:sp>
        <p:nvSpPr>
          <p:cNvPr id="137" name="テキスト ボックス 136"/>
          <p:cNvSpPr txBox="1"/>
          <p:nvPr/>
        </p:nvSpPr>
        <p:spPr>
          <a:xfrm>
            <a:off x="1556792" y="6902083"/>
            <a:ext cx="5228970" cy="215444"/>
          </a:xfrm>
          <a:prstGeom prst="rect">
            <a:avLst/>
          </a:prstGeom>
          <a:noFill/>
          <a:ln w="19050">
            <a:noFill/>
          </a:ln>
        </p:spPr>
        <p:txBody>
          <a:bodyPr wrap="square" rtlCol="0">
            <a:spAutoFit/>
          </a:bodyPr>
          <a:lstStyle/>
          <a:p>
            <a:r>
              <a:rPr lang="en-US" altLang="ja-JP" sz="800" dirty="0" smtClean="0">
                <a:latin typeface="HGSｺﾞｼｯｸM" pitchFamily="50" charset="-128"/>
                <a:ea typeface="HGSｺﾞｼｯｸM" pitchFamily="50" charset="-128"/>
                <a:cs typeface="Meiryo UI" pitchFamily="50" charset="-128"/>
              </a:rPr>
              <a:t>※</a:t>
            </a:r>
            <a:r>
              <a:rPr lang="ja-JP" altLang="en-US" sz="800" dirty="0" smtClean="0">
                <a:latin typeface="HGSｺﾞｼｯｸM" pitchFamily="50" charset="-128"/>
                <a:ea typeface="HGSｺﾞｼｯｸM" pitchFamily="50" charset="-128"/>
                <a:cs typeface="Meiryo UI" pitchFamily="50" charset="-128"/>
              </a:rPr>
              <a:t>地方独立行政法人会計基準及び</a:t>
            </a:r>
            <a:r>
              <a:rPr lang="ja-JP" altLang="en-US" sz="800" dirty="0">
                <a:latin typeface="HGSｺﾞｼｯｸM" pitchFamily="50" charset="-128"/>
                <a:ea typeface="HGSｺﾞｼｯｸM" pitchFamily="50" charset="-128"/>
                <a:cs typeface="Meiryo UI" pitchFamily="50" charset="-128"/>
              </a:rPr>
              <a:t>地方</a:t>
            </a:r>
            <a:r>
              <a:rPr lang="ja-JP" altLang="en-US" sz="800" dirty="0" smtClean="0">
                <a:latin typeface="HGSｺﾞｼｯｸM" pitchFamily="50" charset="-128"/>
                <a:ea typeface="HGSｺﾞｼｯｸM" pitchFamily="50" charset="-128"/>
                <a:cs typeface="Meiryo UI" pitchFamily="50" charset="-128"/>
              </a:rPr>
              <a:t>独立行政法人会計注解（平成</a:t>
            </a:r>
            <a:r>
              <a:rPr lang="en-US" altLang="ja-JP" sz="800" dirty="0" smtClean="0">
                <a:latin typeface="HGSｺﾞｼｯｸM" pitchFamily="50" charset="-128"/>
                <a:ea typeface="HGSｺﾞｼｯｸM" pitchFamily="50" charset="-128"/>
                <a:cs typeface="Meiryo UI" pitchFamily="50" charset="-128"/>
              </a:rPr>
              <a:t>26</a:t>
            </a:r>
            <a:r>
              <a:rPr lang="ja-JP" altLang="en-US" sz="800" dirty="0" smtClean="0">
                <a:latin typeface="HGSｺﾞｼｯｸM" pitchFamily="50" charset="-128"/>
                <a:ea typeface="HGSｺﾞｼｯｸM" pitchFamily="50" charset="-128"/>
                <a:cs typeface="Meiryo UI" pitchFamily="50" charset="-128"/>
              </a:rPr>
              <a:t>年</a:t>
            </a:r>
            <a:r>
              <a:rPr lang="en-US" altLang="ja-JP" sz="800" dirty="0" smtClean="0">
                <a:latin typeface="HGSｺﾞｼｯｸM" pitchFamily="50" charset="-128"/>
                <a:ea typeface="HGSｺﾞｼｯｸM" pitchFamily="50" charset="-128"/>
                <a:cs typeface="Meiryo UI" pitchFamily="50" charset="-128"/>
              </a:rPr>
              <a:t>3</a:t>
            </a:r>
            <a:r>
              <a:rPr lang="ja-JP" altLang="en-US" sz="800" dirty="0" smtClean="0">
                <a:latin typeface="HGSｺﾞｼｯｸM" pitchFamily="50" charset="-128"/>
                <a:ea typeface="HGSｺﾞｼｯｸM" pitchFamily="50" charset="-128"/>
                <a:cs typeface="Meiryo UI" pitchFamily="50" charset="-128"/>
              </a:rPr>
              <a:t>月</a:t>
            </a:r>
            <a:r>
              <a:rPr lang="en-US" altLang="ja-JP" sz="800" dirty="0" smtClean="0">
                <a:latin typeface="HGSｺﾞｼｯｸM" pitchFamily="50" charset="-128"/>
                <a:ea typeface="HGSｺﾞｼｯｸM" pitchFamily="50" charset="-128"/>
                <a:cs typeface="Meiryo UI" pitchFamily="50" charset="-128"/>
              </a:rPr>
              <a:t>31</a:t>
            </a:r>
            <a:r>
              <a:rPr lang="ja-JP" altLang="en-US" sz="800" dirty="0" smtClean="0">
                <a:latin typeface="HGSｺﾞｼｯｸM" pitchFamily="50" charset="-128"/>
                <a:ea typeface="HGSｺﾞｼｯｸM" pitchFamily="50" charset="-128"/>
                <a:cs typeface="Meiryo UI" pitchFamily="50" charset="-128"/>
              </a:rPr>
              <a:t>日総務省告示第</a:t>
            </a:r>
            <a:r>
              <a:rPr lang="en-US" altLang="ja-JP" sz="800" dirty="0" smtClean="0">
                <a:latin typeface="HGSｺﾞｼｯｸM" pitchFamily="50" charset="-128"/>
                <a:ea typeface="HGSｺﾞｼｯｸM" pitchFamily="50" charset="-128"/>
                <a:cs typeface="Meiryo UI" pitchFamily="50" charset="-128"/>
              </a:rPr>
              <a:t>126</a:t>
            </a:r>
            <a:r>
              <a:rPr lang="ja-JP" altLang="en-US" sz="800" dirty="0" smtClean="0">
                <a:latin typeface="HGSｺﾞｼｯｸM" pitchFamily="50" charset="-128"/>
                <a:ea typeface="HGSｺﾞｼｯｸM" pitchFamily="50" charset="-128"/>
                <a:cs typeface="Meiryo UI" pitchFamily="50" charset="-128"/>
              </a:rPr>
              <a:t>号改訂）</a:t>
            </a:r>
            <a:endParaRPr lang="en-US" altLang="ja-JP" sz="800" dirty="0" smtClean="0">
              <a:latin typeface="HGSｺﾞｼｯｸM" pitchFamily="50" charset="-128"/>
              <a:ea typeface="HGSｺﾞｼｯｸM" pitchFamily="50" charset="-128"/>
              <a:cs typeface="Meiryo UI" pitchFamily="50" charset="-128"/>
            </a:endParaRPr>
          </a:p>
        </p:txBody>
      </p:sp>
      <p:sp>
        <p:nvSpPr>
          <p:cNvPr id="51" name="テキスト ボックス 1"/>
          <p:cNvSpPr txBox="1">
            <a:spLocks noChangeArrowheads="1"/>
          </p:cNvSpPr>
          <p:nvPr/>
        </p:nvSpPr>
        <p:spPr bwMode="auto">
          <a:xfrm flipH="1">
            <a:off x="5868216" y="111631"/>
            <a:ext cx="879901" cy="278130"/>
          </a:xfrm>
          <a:prstGeom prst="rect">
            <a:avLst/>
          </a:prstGeom>
          <a:solidFill>
            <a:srgbClr val="FFFFFF"/>
          </a:solidFill>
          <a:ln w="9525">
            <a:solidFill>
              <a:srgbClr val="000000"/>
            </a:solidFill>
            <a:miter lim="800000"/>
            <a:headEnd/>
            <a:tailEnd/>
          </a:ln>
        </p:spPr>
        <p:txBody>
          <a:bodyPr rot="0" vert="horz" wrap="square" lIns="74295" tIns="37800" rIns="74295" bIns="8890" anchor="t" anchorCtr="0" upright="1">
            <a:noAutofit/>
          </a:bodyPr>
          <a:lstStyle/>
          <a:p>
            <a:pPr algn="ctr">
              <a:spcAft>
                <a:spcPts val="0"/>
              </a:spcAft>
            </a:pPr>
            <a:r>
              <a:rPr lang="ja-JP" altLang="en-US" sz="1200" kern="100" dirty="0" smtClean="0">
                <a:effectLst/>
                <a:latin typeface="HGSｺﾞｼｯｸM" panose="020B0600000000000000" pitchFamily="50" charset="-128"/>
                <a:ea typeface="HGSｺﾞｼｯｸM" panose="020B0600000000000000" pitchFamily="50" charset="-128"/>
                <a:cs typeface="Times New Roman"/>
              </a:rPr>
              <a:t>資料５</a:t>
            </a:r>
            <a:endParaRPr lang="ja-JP" sz="1200" kern="100" dirty="0">
              <a:effectLst/>
              <a:latin typeface="HGSｺﾞｼｯｸM" panose="020B0600000000000000" pitchFamily="50" charset="-128"/>
              <a:ea typeface="HGSｺﾞｼｯｸM" panose="020B0600000000000000" pitchFamily="50" charset="-128"/>
              <a:cs typeface="Times New Roman"/>
            </a:endParaRPr>
          </a:p>
        </p:txBody>
      </p:sp>
    </p:spTree>
    <p:extLst>
      <p:ext uri="{BB962C8B-B14F-4D97-AF65-F5344CB8AC3E}">
        <p14:creationId xmlns:p14="http://schemas.microsoft.com/office/powerpoint/2010/main" val="463942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496FBF-4E29-4A78-A702-F2346461E6D3}">
  <ds:schemaRefs>
    <ds:schemaRef ds:uri="http://purl.org/dc/elements/1.1/"/>
    <ds:schemaRef ds:uri="http://schemas.microsoft.com/office/2006/documentManagement/types"/>
    <ds:schemaRef ds:uri="http://purl.org/dc/dcmitype/"/>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1C408557-B259-4E99-8FFA-424DFC15CB1C}">
  <ds:schemaRefs>
    <ds:schemaRef ds:uri="http://schemas.microsoft.com/sharepoint/v3/contenttype/forms"/>
  </ds:schemaRefs>
</ds:datastoreItem>
</file>

<file path=customXml/itemProps3.xml><?xml version="1.0" encoding="utf-8"?>
<ds:datastoreItem xmlns:ds="http://schemas.openxmlformats.org/officeDocument/2006/customXml" ds:itemID="{12F582C0-F0E2-4795-9D10-64A0584B1D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194</TotalTime>
  <Words>231</Words>
  <Application>Microsoft Office PowerPoint</Application>
  <PresentationFormat>画面に合わせる (4:3)</PresentationFormat>
  <Paragraphs>61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2016-08-04T01:48:40Z</cp:lastPrinted>
  <dcterms:created xsi:type="dcterms:W3CDTF">2013-07-30T01:20:17Z</dcterms:created>
  <dcterms:modified xsi:type="dcterms:W3CDTF">2016-08-04T05:57:34Z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