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4" d="100"/>
          <a:sy n="74" d="100"/>
        </p:scale>
        <p:origin x="-195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33"/>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85474FE-9F32-4DBF-9CE3-C77676C62A97}" type="datetime1">
              <a:rPr lang="ja-JP" altLang="en-US" smtClean="0">
                <a:solidFill>
                  <a:prstClr val="black">
                    <a:tint val="75000"/>
                  </a:prstClr>
                </a:solidFill>
              </a:rPr>
              <a:pPr/>
              <a:t>2016/4/26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A31C1E1-E49D-4352-955D-1362986A97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1819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7CADA5A-3AB0-438E-A51A-F483C7E97896}" type="datetime1">
              <a:rPr lang="ja-JP" altLang="en-US" smtClean="0">
                <a:solidFill>
                  <a:prstClr val="black">
                    <a:tint val="75000"/>
                  </a:prstClr>
                </a:solidFill>
              </a:rPr>
              <a:pPr/>
              <a:t>2016/4/26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A31C1E1-E49D-4352-955D-1362986A97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61663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6"/>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46"/>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A5F36D4-FE85-4AA9-A0A9-FAF90D48FD58}" type="datetime1">
              <a:rPr lang="ja-JP" altLang="en-US" smtClean="0">
                <a:solidFill>
                  <a:prstClr val="black">
                    <a:tint val="75000"/>
                  </a:prstClr>
                </a:solidFill>
              </a:rPr>
              <a:pPr/>
              <a:t>2016/4/26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A31C1E1-E49D-4352-955D-1362986A97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29882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EBC0BA1-5838-466A-8982-B35D6B9FAA51}" type="datetime1">
              <a:rPr lang="ja-JP" altLang="en-US" smtClean="0">
                <a:solidFill>
                  <a:prstClr val="black">
                    <a:tint val="75000"/>
                  </a:prstClr>
                </a:solidFill>
              </a:rPr>
              <a:pPr/>
              <a:t>2016/4/26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A31C1E1-E49D-4352-955D-1362986A97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94810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1"/>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21"/>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26FE222-4B08-4822-B6C1-7427B0B39D60}" type="datetime1">
              <a:rPr lang="ja-JP" altLang="en-US" smtClean="0">
                <a:solidFill>
                  <a:prstClr val="black">
                    <a:tint val="75000"/>
                  </a:prstClr>
                </a:solidFill>
              </a:rPr>
              <a:pPr/>
              <a:t>2016/4/26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A31C1E1-E49D-4352-955D-1362986A97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98798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A09E37C-D707-4E09-A7FA-63F1ECEFA536}" type="datetime1">
              <a:rPr lang="ja-JP" altLang="en-US" smtClean="0">
                <a:solidFill>
                  <a:prstClr val="black">
                    <a:tint val="75000"/>
                  </a:prstClr>
                </a:solidFill>
              </a:rPr>
              <a:pPr/>
              <a:t>2016/4/26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A31C1E1-E49D-4352-955D-1362986A97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23607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3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3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DE3DC4F-0353-4EB9-90CE-C347CF6F65C9}" type="datetime1">
              <a:rPr lang="ja-JP" altLang="en-US" smtClean="0">
                <a:solidFill>
                  <a:prstClr val="black">
                    <a:tint val="75000"/>
                  </a:prstClr>
                </a:solidFill>
              </a:rPr>
              <a:pPr/>
              <a:t>2016/4/26</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DA31C1E1-E49D-4352-955D-1362986A97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29212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13EF8B0-1892-4854-828E-6A1BF2ABA7F9}" type="datetime1">
              <a:rPr lang="ja-JP" altLang="en-US" smtClean="0">
                <a:solidFill>
                  <a:prstClr val="black">
                    <a:tint val="75000"/>
                  </a:prstClr>
                </a:solidFill>
              </a:rPr>
              <a:pPr/>
              <a:t>2016/4/26</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A31C1E1-E49D-4352-955D-1362986A97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89262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580258E-BCF1-4FCA-ACC6-C851B16B93D3}" type="datetime1">
              <a:rPr lang="ja-JP" altLang="en-US" smtClean="0">
                <a:solidFill>
                  <a:prstClr val="black">
                    <a:tint val="75000"/>
                  </a:prstClr>
                </a:solidFill>
              </a:rPr>
              <a:pPr/>
              <a:t>2016/4/26</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DA31C1E1-E49D-4352-955D-1362986A97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30779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1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9" y="273058"/>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10"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3556956-6896-46AA-9D94-5F262ABFDF63}" type="datetime1">
              <a:rPr lang="ja-JP" altLang="en-US" smtClean="0">
                <a:solidFill>
                  <a:prstClr val="black">
                    <a:tint val="75000"/>
                  </a:prstClr>
                </a:solidFill>
              </a:rPr>
              <a:pPr/>
              <a:t>2016/4/26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A31C1E1-E49D-4352-955D-1362986A97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21674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599F172-C7D0-41A7-AFC1-B65A2AA7C38F}" type="datetime1">
              <a:rPr lang="ja-JP" altLang="en-US" smtClean="0">
                <a:solidFill>
                  <a:prstClr val="black">
                    <a:tint val="75000"/>
                  </a:prstClr>
                </a:solidFill>
              </a:rPr>
              <a:pPr/>
              <a:t>2016/4/26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A31C1E1-E49D-4352-955D-1362986A97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94122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8"/>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4A24D9-8DC8-49B5-BC27-67F3009EF20F}" type="datetime1">
              <a:rPr lang="ja-JP" altLang="en-US" smtClean="0">
                <a:solidFill>
                  <a:prstClr val="black">
                    <a:tint val="75000"/>
                  </a:prstClr>
                </a:solidFill>
              </a:rPr>
              <a:pPr/>
              <a:t>2016/4/26</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8"/>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8"/>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31C1E1-E49D-4352-955D-1362986A97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933234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439166"/>
            <a:ext cx="5976664" cy="336222"/>
          </a:xfrm>
        </p:spPr>
        <p:txBody>
          <a:bodyPr lIns="36000" tIns="36000" rIns="36000" bIns="36000">
            <a:noAutofit/>
          </a:bodyPr>
          <a:lstStyle/>
          <a:p>
            <a:pPr algn="l"/>
            <a:r>
              <a:rPr lang="ja-JP" altLang="en-US" sz="1500" b="1" dirty="0">
                <a:latin typeface="HG丸ｺﾞｼｯｸM-PRO" panose="020F0600000000000000" pitchFamily="50" charset="-128"/>
                <a:ea typeface="HG丸ｺﾞｼｯｸM-PRO" panose="020F0600000000000000" pitchFamily="50" charset="-128"/>
              </a:rPr>
              <a:t>　</a:t>
            </a:r>
            <a:r>
              <a:rPr lang="ja-JP" altLang="en-US" sz="1500" b="1" dirty="0" smtClean="0">
                <a:latin typeface="HG丸ｺﾞｼｯｸM-PRO" panose="020F0600000000000000" pitchFamily="50" charset="-128"/>
                <a:ea typeface="HG丸ｺﾞｼｯｸM-PRO" panose="020F0600000000000000" pitchFamily="50" charset="-128"/>
              </a:rPr>
              <a:t>中期目標変更議案にかかる府議会・市会の附帯決議</a:t>
            </a:r>
            <a:endParaRPr kumimoji="1" lang="ja-JP" altLang="en-US" sz="1500" b="1" dirty="0">
              <a:latin typeface="HG丸ｺﾞｼｯｸM-PRO" panose="020F0600000000000000" pitchFamily="50" charset="-128"/>
              <a:ea typeface="HG丸ｺﾞｼｯｸM-PRO" panose="020F0600000000000000"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806791760"/>
              </p:ext>
            </p:extLst>
          </p:nvPr>
        </p:nvGraphicFramePr>
        <p:xfrm>
          <a:off x="107504" y="1124744"/>
          <a:ext cx="8856984" cy="4689192"/>
        </p:xfrm>
        <a:graphic>
          <a:graphicData uri="http://schemas.openxmlformats.org/drawingml/2006/table">
            <a:tbl>
              <a:tblPr firstRow="1" bandRow="1">
                <a:tableStyleId>{5C22544A-7EE6-4342-B048-85BDC9FD1C3A}</a:tableStyleId>
              </a:tblPr>
              <a:tblGrid>
                <a:gridCol w="676838"/>
                <a:gridCol w="4090073"/>
                <a:gridCol w="4090073"/>
              </a:tblGrid>
              <a:tr h="212448">
                <a:tc>
                  <a:txBody>
                    <a:bodyPr/>
                    <a:lstStyle/>
                    <a:p>
                      <a:endParaRPr kumimoji="1" lang="ja-JP" altLang="en-US" sz="1400" dirty="0"/>
                    </a:p>
                  </a:txBody>
                  <a:tcPr marL="36000" marR="36000" marT="36000" marB="36000">
                    <a:lnL w="28575"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r>
                        <a:rPr kumimoji="1" lang="ja-JP" altLang="en-US" sz="1300" dirty="0" smtClean="0">
                          <a:latin typeface="HG丸ｺﾞｼｯｸM-PRO" panose="020F0600000000000000" pitchFamily="50" charset="-128"/>
                          <a:ea typeface="HG丸ｺﾞｼｯｸM-PRO" panose="020F0600000000000000" pitchFamily="50" charset="-128"/>
                        </a:rPr>
                        <a:t>大阪府立大学</a:t>
                      </a:r>
                      <a:endParaRPr kumimoji="1" lang="ja-JP" altLang="en-US" sz="1300" dirty="0">
                        <a:latin typeface="HG丸ｺﾞｼｯｸM-PRO" panose="020F0600000000000000" pitchFamily="50" charset="-128"/>
                        <a:ea typeface="HG丸ｺﾞｼｯｸM-PRO" panose="020F0600000000000000" pitchFamily="50" charset="-128"/>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r>
                        <a:rPr kumimoji="1" lang="ja-JP" altLang="en-US" sz="1300" dirty="0" smtClean="0">
                          <a:latin typeface="HG丸ｺﾞｼｯｸM-PRO" panose="020F0600000000000000" pitchFamily="50" charset="-128"/>
                          <a:ea typeface="HG丸ｺﾞｼｯｸM-PRO" panose="020F0600000000000000" pitchFamily="50" charset="-128"/>
                        </a:rPr>
                        <a:t>大阪市立大学</a:t>
                      </a:r>
                      <a:endParaRPr kumimoji="1" lang="ja-JP" altLang="en-US" sz="1300" dirty="0">
                        <a:latin typeface="HG丸ｺﾞｼｯｸM-PRO" panose="020F0600000000000000" pitchFamily="50" charset="-128"/>
                        <a:ea typeface="HG丸ｺﾞｼｯｸM-PRO" panose="020F0600000000000000" pitchFamily="50" charset="-128"/>
                      </a:endParaRPr>
                    </a:p>
                  </a:txBody>
                  <a:tcPr marL="36000" marR="36000" marT="36000" marB="36000">
                    <a:lnL w="12700" cap="flat" cmpd="sng" algn="ctr">
                      <a:solidFill>
                        <a:schemeClr val="bg1"/>
                      </a:solidFill>
                      <a:prstDash val="solid"/>
                      <a:round/>
                      <a:headEnd type="none" w="med" len="med"/>
                      <a:tailEnd type="none" w="med" len="med"/>
                    </a:lnL>
                    <a:lnR w="28575" cap="flat" cmpd="sng" algn="ctr">
                      <a:solidFill>
                        <a:schemeClr val="tx1">
                          <a:lumMod val="50000"/>
                          <a:lumOff val="50000"/>
                        </a:schemeClr>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r>
              <a:tr h="200835">
                <a:tc>
                  <a:txBody>
                    <a:bodyPr/>
                    <a:lstStyle/>
                    <a:p>
                      <a:pPr algn="ctr">
                        <a:lnSpc>
                          <a:spcPts val="1400"/>
                        </a:lnSpc>
                      </a:pPr>
                      <a:r>
                        <a:rPr kumimoji="1" lang="ja-JP" altLang="en-US" sz="1100" dirty="0" smtClean="0">
                          <a:latin typeface="HG丸ｺﾞｼｯｸM-PRO" panose="020F0600000000000000" pitchFamily="50" charset="-128"/>
                          <a:ea typeface="HG丸ｺﾞｼｯｸM-PRO" panose="020F0600000000000000" pitchFamily="50" charset="-128"/>
                        </a:rPr>
                        <a:t>議決状況</a:t>
                      </a:r>
                      <a:endParaRPr kumimoji="1" lang="ja-JP" altLang="en-US" sz="1100" dirty="0">
                        <a:latin typeface="HG丸ｺﾞｼｯｸM-PRO" panose="020F0600000000000000" pitchFamily="50" charset="-128"/>
                        <a:ea typeface="HG丸ｺﾞｼｯｸM-PRO" panose="020F0600000000000000" pitchFamily="50" charset="-128"/>
                      </a:endParaRPr>
                    </a:p>
                  </a:txBody>
                  <a:tcPr marL="36000" marR="36000" marT="36000" marB="36000" anchor="ctr">
                    <a:lnL w="28575"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dash"/>
                      <a:round/>
                      <a:headEnd type="none" w="med" len="med"/>
                      <a:tailEnd type="none" w="med" len="med"/>
                    </a:lnB>
                  </a:tcPr>
                </a:tc>
                <a:tc>
                  <a:txBody>
                    <a:bodyPr/>
                    <a:lstStyle/>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平成</a:t>
                      </a:r>
                      <a:r>
                        <a:rPr kumimoji="1" lang="en-US" altLang="ja-JP" sz="1050" dirty="0" smtClean="0">
                          <a:latin typeface="HG丸ｺﾞｼｯｸM-PRO" panose="020F0600000000000000" pitchFamily="50" charset="-128"/>
                          <a:ea typeface="HG丸ｺﾞｼｯｸM-PRO" panose="020F0600000000000000" pitchFamily="50" charset="-128"/>
                        </a:rPr>
                        <a:t>27</a:t>
                      </a:r>
                      <a:r>
                        <a:rPr kumimoji="1" lang="ja-JP" altLang="en-US" sz="1050" dirty="0" smtClean="0">
                          <a:latin typeface="HG丸ｺﾞｼｯｸM-PRO" panose="020F0600000000000000" pitchFamily="50" charset="-128"/>
                          <a:ea typeface="HG丸ｺﾞｼｯｸM-PRO" panose="020F0600000000000000" pitchFamily="50" charset="-128"/>
                        </a:rPr>
                        <a:t>年</a:t>
                      </a:r>
                      <a:r>
                        <a:rPr kumimoji="1" lang="en-US" altLang="ja-JP" sz="1050" dirty="0" smtClean="0">
                          <a:latin typeface="HG丸ｺﾞｼｯｸM-PRO" panose="020F0600000000000000" pitchFamily="50" charset="-128"/>
                          <a:ea typeface="HG丸ｺﾞｼｯｸM-PRO" panose="020F0600000000000000" pitchFamily="50" charset="-128"/>
                        </a:rPr>
                        <a:t>12</a:t>
                      </a:r>
                      <a:r>
                        <a:rPr kumimoji="1" lang="ja-JP" altLang="en-US" sz="1050" dirty="0" smtClean="0">
                          <a:latin typeface="HG丸ｺﾞｼｯｸM-PRO" panose="020F0600000000000000" pitchFamily="50" charset="-128"/>
                          <a:ea typeface="HG丸ｺﾞｼｯｸM-PRO" panose="020F0600000000000000" pitchFamily="50" charset="-128"/>
                        </a:rPr>
                        <a:t>月</a:t>
                      </a:r>
                      <a:r>
                        <a:rPr kumimoji="1" lang="en-US" altLang="ja-JP" sz="1050" dirty="0" smtClean="0">
                          <a:latin typeface="HG丸ｺﾞｼｯｸM-PRO" panose="020F0600000000000000" pitchFamily="50" charset="-128"/>
                          <a:ea typeface="HG丸ｺﾞｼｯｸM-PRO" panose="020F0600000000000000" pitchFamily="50" charset="-128"/>
                        </a:rPr>
                        <a:t>22</a:t>
                      </a:r>
                      <a:r>
                        <a:rPr kumimoji="1" lang="ja-JP" altLang="en-US" sz="1050" dirty="0" smtClean="0">
                          <a:latin typeface="HG丸ｺﾞｼｯｸM-PRO" panose="020F0600000000000000" pitchFamily="50" charset="-128"/>
                          <a:ea typeface="HG丸ｺﾞｼｯｸM-PRO" panose="020F0600000000000000" pitchFamily="50" charset="-128"/>
                        </a:rPr>
                        <a:t>日可決（大阪府議会）</a:t>
                      </a:r>
                      <a:endParaRPr kumimoji="1" lang="en-US" altLang="ja-JP" sz="1050" dirty="0" smtClean="0">
                        <a:latin typeface="HG丸ｺﾞｼｯｸM-PRO" panose="020F0600000000000000" pitchFamily="50" charset="-128"/>
                        <a:ea typeface="HG丸ｺﾞｼｯｸM-PRO" panose="020F0600000000000000" pitchFamily="50" charset="-128"/>
                      </a:endParaRPr>
                    </a:p>
                  </a:txBody>
                  <a:tcPr marL="36000" marR="36000" marT="36000" marB="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dash"/>
                      <a:round/>
                      <a:headEnd type="none" w="med" len="med"/>
                      <a:tailEnd type="none" w="med" len="med"/>
                    </a:lnB>
                  </a:tcPr>
                </a:tc>
                <a:tc>
                  <a:txBody>
                    <a:bodyPr/>
                    <a:lstStyle/>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平成</a:t>
                      </a:r>
                      <a:r>
                        <a:rPr kumimoji="1" lang="en-US" altLang="ja-JP" sz="1050" dirty="0" smtClean="0">
                          <a:latin typeface="HG丸ｺﾞｼｯｸM-PRO" panose="020F0600000000000000" pitchFamily="50" charset="-128"/>
                          <a:ea typeface="HG丸ｺﾞｼｯｸM-PRO" panose="020F0600000000000000" pitchFamily="50" charset="-128"/>
                        </a:rPr>
                        <a:t>28</a:t>
                      </a:r>
                      <a:r>
                        <a:rPr kumimoji="1" lang="ja-JP" altLang="en-US" sz="1050" dirty="0" smtClean="0">
                          <a:latin typeface="HG丸ｺﾞｼｯｸM-PRO" panose="020F0600000000000000" pitchFamily="50" charset="-128"/>
                          <a:ea typeface="HG丸ｺﾞｼｯｸM-PRO" panose="020F0600000000000000" pitchFamily="50" charset="-128"/>
                        </a:rPr>
                        <a:t>年</a:t>
                      </a:r>
                      <a:r>
                        <a:rPr kumimoji="1" lang="en-US" altLang="ja-JP" sz="1050" dirty="0" smtClean="0">
                          <a:latin typeface="HG丸ｺﾞｼｯｸM-PRO" panose="020F0600000000000000" pitchFamily="50" charset="-128"/>
                          <a:ea typeface="HG丸ｺﾞｼｯｸM-PRO" panose="020F0600000000000000" pitchFamily="50" charset="-128"/>
                        </a:rPr>
                        <a:t>1</a:t>
                      </a:r>
                      <a:r>
                        <a:rPr kumimoji="1" lang="ja-JP" altLang="en-US" sz="1050" dirty="0" smtClean="0">
                          <a:latin typeface="HG丸ｺﾞｼｯｸM-PRO" panose="020F0600000000000000" pitchFamily="50" charset="-128"/>
                          <a:ea typeface="HG丸ｺﾞｼｯｸM-PRO" panose="020F0600000000000000" pitchFamily="50" charset="-128"/>
                        </a:rPr>
                        <a:t>月</a:t>
                      </a:r>
                      <a:r>
                        <a:rPr kumimoji="1" lang="en-US" altLang="ja-JP" sz="1050" dirty="0" smtClean="0">
                          <a:latin typeface="HG丸ｺﾞｼｯｸM-PRO" panose="020F0600000000000000" pitchFamily="50" charset="-128"/>
                          <a:ea typeface="HG丸ｺﾞｼｯｸM-PRO" panose="020F0600000000000000" pitchFamily="50" charset="-128"/>
                        </a:rPr>
                        <a:t>15</a:t>
                      </a:r>
                      <a:r>
                        <a:rPr kumimoji="1" lang="ja-JP" altLang="en-US" sz="1050" dirty="0" smtClean="0">
                          <a:latin typeface="HG丸ｺﾞｼｯｸM-PRO" panose="020F0600000000000000" pitchFamily="50" charset="-128"/>
                          <a:ea typeface="HG丸ｺﾞｼｯｸM-PRO" panose="020F0600000000000000" pitchFamily="50" charset="-128"/>
                        </a:rPr>
                        <a:t>日可決（大阪市会）</a:t>
                      </a:r>
                      <a:endParaRPr kumimoji="1" lang="ja-JP" altLang="en-US" sz="1050" dirty="0">
                        <a:latin typeface="HG丸ｺﾞｼｯｸM-PRO" panose="020F0600000000000000" pitchFamily="50" charset="-128"/>
                        <a:ea typeface="HG丸ｺﾞｼｯｸM-PRO" panose="020F0600000000000000" pitchFamily="50" charset="-128"/>
                      </a:endParaRPr>
                    </a:p>
                  </a:txBody>
                  <a:tcPr marL="36000" marR="36000" marT="36000" marB="36000" anchor="ctr">
                    <a:lnL w="12700" cap="flat" cmpd="sng" algn="ctr">
                      <a:solidFill>
                        <a:schemeClr val="tx1">
                          <a:lumMod val="50000"/>
                          <a:lumOff val="50000"/>
                        </a:schemeClr>
                      </a:solidFill>
                      <a:prstDash val="solid"/>
                      <a:round/>
                      <a:headEnd type="none" w="med" len="med"/>
                      <a:tailEnd type="none" w="med" len="med"/>
                    </a:lnL>
                    <a:lnR w="28575"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dash"/>
                      <a:round/>
                      <a:headEnd type="none" w="med" len="med"/>
                      <a:tailEnd type="none" w="med" len="med"/>
                    </a:lnB>
                  </a:tcPr>
                </a:tc>
              </a:tr>
              <a:tr h="4154032">
                <a:tc>
                  <a:txBody>
                    <a:bodyPr/>
                    <a:lstStyle/>
                    <a:p>
                      <a:pPr algn="l">
                        <a:lnSpc>
                          <a:spcPts val="1400"/>
                        </a:lnSpc>
                      </a:pPr>
                      <a:r>
                        <a:rPr kumimoji="1" lang="ja-JP" altLang="en-US" sz="1100" dirty="0" smtClean="0">
                          <a:latin typeface="HG丸ｺﾞｼｯｸM-PRO" panose="020F0600000000000000" pitchFamily="50" charset="-128"/>
                          <a:ea typeface="HG丸ｺﾞｼｯｸM-PRO" panose="020F0600000000000000" pitchFamily="50" charset="-128"/>
                        </a:rPr>
                        <a:t>議会の</a:t>
                      </a:r>
                      <a:endParaRPr kumimoji="1" lang="en-US" altLang="ja-JP" sz="1100" dirty="0" smtClean="0">
                        <a:latin typeface="HG丸ｺﾞｼｯｸM-PRO" panose="020F0600000000000000" pitchFamily="50" charset="-128"/>
                        <a:ea typeface="HG丸ｺﾞｼｯｸM-PRO" panose="020F0600000000000000" pitchFamily="50" charset="-128"/>
                      </a:endParaRPr>
                    </a:p>
                    <a:p>
                      <a:pPr algn="l">
                        <a:lnSpc>
                          <a:spcPts val="1400"/>
                        </a:lnSpc>
                      </a:pPr>
                      <a:r>
                        <a:rPr kumimoji="1" lang="ja-JP" altLang="en-US" sz="1100" dirty="0" smtClean="0">
                          <a:latin typeface="HG丸ｺﾞｼｯｸM-PRO" panose="020F0600000000000000" pitchFamily="50" charset="-128"/>
                          <a:ea typeface="HG丸ｺﾞｼｯｸM-PRO" panose="020F0600000000000000" pitchFamily="50" charset="-128"/>
                        </a:rPr>
                        <a:t>附帯決議</a:t>
                      </a:r>
                      <a:endParaRPr kumimoji="1" lang="ja-JP" altLang="en-US" sz="1100" dirty="0">
                        <a:latin typeface="HG丸ｺﾞｼｯｸM-PRO" panose="020F0600000000000000" pitchFamily="50" charset="-128"/>
                        <a:ea typeface="HG丸ｺﾞｼｯｸM-PRO" panose="020F0600000000000000" pitchFamily="50" charset="-128"/>
                      </a:endParaRPr>
                    </a:p>
                  </a:txBody>
                  <a:tcPr marL="36000" marR="36000" marT="36000" marB="36000" anchor="ctr">
                    <a:lnL w="28575"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dash"/>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tcPr>
                </a:tc>
                <a:tc>
                  <a:txBody>
                    <a:bodyPr/>
                    <a:lstStyle/>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　平成２７年９月定例会に提出の第５８号議案「公立大学法人大阪府立大学に係る中期目標の一部を変更する件」については、府立大学の学生や受験生にとって、大きな影響があるばかりでなく、これまで有為の人材を多数輩出し、教育研究に大きな役割を果たしてきた府立大学の今後を大きく左右する重要な判断に繋がるものであり、拙速に結論を求めるような進め方はあってはならない。</a:t>
                      </a:r>
                    </a:p>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　このため、知事及び執行機関は、統合に向けた具体的な検討を進めるに当たって、次の点に留意すること。</a:t>
                      </a:r>
                    </a:p>
                    <a:p>
                      <a:pPr>
                        <a:lnSpc>
                          <a:spcPts val="1400"/>
                        </a:lnSpc>
                      </a:pPr>
                      <a:endParaRPr kumimoji="1" lang="ja-JP" altLang="en-US" sz="1050" dirty="0" smtClean="0">
                        <a:latin typeface="HG丸ｺﾞｼｯｸM-PRO" panose="020F0600000000000000" pitchFamily="50" charset="-128"/>
                        <a:ea typeface="HG丸ｺﾞｼｯｸM-PRO" panose="020F0600000000000000" pitchFamily="50" charset="-128"/>
                      </a:endParaRPr>
                    </a:p>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１．法人の設置形態、統合の進め方やスケジュール、統合後の基本</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的事項など、慎重に検討すべき多くの課題について、結論ありき</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で検討を急ぐのではなく、府立大学がこれまで進めてきた活動を</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さらに発展させていく方向を基本として、関係者の様々な意見を</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柔軟に取り入れること。</a:t>
                      </a:r>
                    </a:p>
                    <a:p>
                      <a:pPr>
                        <a:lnSpc>
                          <a:spcPts val="1400"/>
                        </a:lnSpc>
                      </a:pPr>
                      <a:endParaRPr kumimoji="1" lang="ja-JP" altLang="en-US" sz="1050" dirty="0" smtClean="0">
                        <a:latin typeface="HG丸ｺﾞｼｯｸM-PRO" panose="020F0600000000000000" pitchFamily="50" charset="-128"/>
                        <a:ea typeface="HG丸ｺﾞｼｯｸM-PRO" panose="020F0600000000000000" pitchFamily="50" charset="-128"/>
                      </a:endParaRPr>
                    </a:p>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２．今後、重要な方針を定める際には、事前に府市と両大学の協議</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状況を府市の議会に丁寧に説明し、議会の意見を十分踏まえる</a:t>
                      </a:r>
                      <a:r>
                        <a:rPr kumimoji="1" lang="ja-JP" altLang="en-US" sz="1050" dirty="0" err="1" smtClean="0">
                          <a:latin typeface="HG丸ｺﾞｼｯｸM-PRO" panose="020F0600000000000000" pitchFamily="50" charset="-128"/>
                          <a:ea typeface="HG丸ｺﾞｼｯｸM-PRO" panose="020F0600000000000000" pitchFamily="50" charset="-128"/>
                        </a:rPr>
                        <a:t>こ</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と。</a:t>
                      </a:r>
                    </a:p>
                    <a:p>
                      <a:pPr>
                        <a:lnSpc>
                          <a:spcPts val="1400"/>
                        </a:lnSpc>
                      </a:pPr>
                      <a:endParaRPr kumimoji="1" lang="ja-JP" altLang="en-US" sz="1050" dirty="0" smtClean="0">
                        <a:latin typeface="HG丸ｺﾞｼｯｸM-PRO" panose="020F0600000000000000" pitchFamily="50" charset="-128"/>
                        <a:ea typeface="HG丸ｺﾞｼｯｸM-PRO" panose="020F0600000000000000" pitchFamily="50" charset="-128"/>
                      </a:endParaRPr>
                    </a:p>
                    <a:p>
                      <a:pPr>
                        <a:lnSpc>
                          <a:spcPts val="1400"/>
                        </a:lnSpc>
                      </a:pPr>
                      <a:endParaRPr kumimoji="1" lang="ja-JP" altLang="en-US" sz="1050" dirty="0">
                        <a:latin typeface="HG丸ｺﾞｼｯｸM-PRO" panose="020F0600000000000000" pitchFamily="50" charset="-128"/>
                        <a:ea typeface="HG丸ｺﾞｼｯｸM-PRO" panose="020F0600000000000000" pitchFamily="50" charset="-128"/>
                      </a:endParaRPr>
                    </a:p>
                  </a:txBody>
                  <a:tcPr marL="36000" marR="36000" marT="36000" marB="3600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dash"/>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tcPr>
                </a:tc>
                <a:tc>
                  <a:txBody>
                    <a:bodyPr/>
                    <a:lstStyle/>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　公立大学法人大阪市立大学に係る中期目標の一部変更については、市立大学の学生、保護者や卒業生にとって、大きな影響があるばかりでなく、これまで有為な人材を多数輩出し、教育研究に大きな役割を果たしてきた市立大学の今後を大きく左右する重要な判断に繋がるものである。実現される新大学においてはプレゼンスが向上されなければ統合の意義はなく、結論のみを求めるような進め方はあってはならない。</a:t>
                      </a:r>
                      <a:endParaRPr kumimoji="1" lang="en-US" altLang="ja-JP" sz="1050" dirty="0" smtClean="0">
                        <a:latin typeface="HG丸ｺﾞｼｯｸM-PRO" panose="020F0600000000000000" pitchFamily="50" charset="-128"/>
                        <a:ea typeface="HG丸ｺﾞｼｯｸM-PRO" panose="020F0600000000000000" pitchFamily="50" charset="-128"/>
                      </a:endParaRPr>
                    </a:p>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　このため、具体的な検討を進めるに</a:t>
                      </a: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あたって、</a:t>
                      </a:r>
                      <a:r>
                        <a:rPr kumimoji="1" lang="ja-JP" altLang="en-US" sz="1050" dirty="0" smtClean="0">
                          <a:latin typeface="HG丸ｺﾞｼｯｸM-PRO" panose="020F0600000000000000" pitchFamily="50" charset="-128"/>
                          <a:ea typeface="HG丸ｺﾞｼｯｸM-PRO" panose="020F0600000000000000" pitchFamily="50" charset="-128"/>
                        </a:rPr>
                        <a:t>次の点に留意すること。</a:t>
                      </a:r>
                      <a:endParaRPr kumimoji="1" lang="en-US" altLang="ja-JP" sz="1050" dirty="0" smtClean="0">
                        <a:latin typeface="HG丸ｺﾞｼｯｸM-PRO" panose="020F0600000000000000" pitchFamily="50" charset="-128"/>
                        <a:ea typeface="HG丸ｺﾞｼｯｸM-PRO" panose="020F0600000000000000" pitchFamily="50" charset="-128"/>
                      </a:endParaRPr>
                    </a:p>
                    <a:p>
                      <a:pPr>
                        <a:lnSpc>
                          <a:spcPts val="1400"/>
                        </a:lnSpc>
                      </a:pPr>
                      <a:endParaRPr kumimoji="1" lang="en-US" altLang="ja-JP" sz="1050" dirty="0" smtClean="0">
                        <a:latin typeface="HG丸ｺﾞｼｯｸM-PRO" panose="020F0600000000000000" pitchFamily="50" charset="-128"/>
                        <a:ea typeface="HG丸ｺﾞｼｯｸM-PRO" panose="020F0600000000000000" pitchFamily="50" charset="-128"/>
                      </a:endParaRPr>
                    </a:p>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１．法人の設立形態、大学の設置形態、統合の進め方やスジュール、</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統合後の基本的事項など、慎重に検討すべき多くの課題について、</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結論ありきで検討を急ぐのではなく、市立大学がこれまで進めて</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きた活動をさらに発展させていく方向を基本として、一から幅広</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a:t>
                      </a:r>
                      <a:r>
                        <a:rPr kumimoji="1" lang="ja-JP" altLang="en-US" sz="1050" dirty="0" err="1" smtClean="0">
                          <a:latin typeface="HG丸ｺﾞｼｯｸM-PRO" panose="020F0600000000000000" pitchFamily="50" charset="-128"/>
                          <a:ea typeface="HG丸ｺﾞｼｯｸM-PRO" panose="020F0600000000000000" pitchFamily="50" charset="-128"/>
                        </a:rPr>
                        <a:t>く</a:t>
                      </a:r>
                      <a:r>
                        <a:rPr kumimoji="1" lang="ja-JP" altLang="en-US" sz="1050" dirty="0" smtClean="0">
                          <a:latin typeface="HG丸ｺﾞｼｯｸM-PRO" panose="020F0600000000000000" pitchFamily="50" charset="-128"/>
                          <a:ea typeface="HG丸ｺﾞｼｯｸM-PRO" panose="020F0600000000000000" pitchFamily="50" charset="-128"/>
                        </a:rPr>
                        <a:t>議論し、関係者の様々な意見を柔軟に取り入れること。</a:t>
                      </a:r>
                      <a:endParaRPr kumimoji="1" lang="en-US" altLang="ja-JP" sz="1050" dirty="0" smtClean="0">
                        <a:latin typeface="HG丸ｺﾞｼｯｸM-PRO" panose="020F0600000000000000" pitchFamily="50" charset="-128"/>
                        <a:ea typeface="HG丸ｺﾞｼｯｸM-PRO" panose="020F0600000000000000" pitchFamily="50" charset="-128"/>
                      </a:endParaRPr>
                    </a:p>
                    <a:p>
                      <a:pPr>
                        <a:lnSpc>
                          <a:spcPts val="1400"/>
                        </a:lnSpc>
                      </a:pPr>
                      <a:endParaRPr kumimoji="1" lang="en-US" altLang="ja-JP" sz="1050" dirty="0" smtClean="0">
                        <a:latin typeface="HG丸ｺﾞｼｯｸM-PRO" panose="020F0600000000000000" pitchFamily="50" charset="-128"/>
                        <a:ea typeface="HG丸ｺﾞｼｯｸM-PRO" panose="020F0600000000000000" pitchFamily="50" charset="-128"/>
                      </a:endParaRPr>
                    </a:p>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２．今後、重要な方針を定める際には、事前に府市と両大学の協議</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状況を議会に丁寧に説明し、議会の意見を十分踏まえること。</a:t>
                      </a:r>
                      <a:endParaRPr kumimoji="1" lang="en-US" altLang="ja-JP" sz="1050" dirty="0" smtClean="0">
                        <a:latin typeface="HG丸ｺﾞｼｯｸM-PRO" panose="020F0600000000000000" pitchFamily="50" charset="-128"/>
                        <a:ea typeface="HG丸ｺﾞｼｯｸM-PRO" panose="020F0600000000000000" pitchFamily="50" charset="-128"/>
                      </a:endParaRPr>
                    </a:p>
                    <a:p>
                      <a:pPr>
                        <a:lnSpc>
                          <a:spcPts val="1400"/>
                        </a:lnSpc>
                      </a:pPr>
                      <a:endParaRPr kumimoji="1" lang="en-US" altLang="ja-JP" sz="1050" dirty="0" smtClean="0">
                        <a:latin typeface="HG丸ｺﾞｼｯｸM-PRO" panose="020F0600000000000000" pitchFamily="50" charset="-128"/>
                        <a:ea typeface="HG丸ｺﾞｼｯｸM-PRO" panose="020F0600000000000000" pitchFamily="50" charset="-128"/>
                      </a:endParaRPr>
                    </a:p>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３．これまで市立大学が培ってきた高いブランド力を継承・発展さ</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せるために、グローバル人材の育成など国際力の強化や、人工光</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合成</a:t>
                      </a: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研究</a:t>
                      </a:r>
                      <a:r>
                        <a:rPr kumimoji="1" lang="ja-JP" altLang="en-US" sz="1050" dirty="0" smtClean="0">
                          <a:latin typeface="HG丸ｺﾞｼｯｸM-PRO" panose="020F0600000000000000" pitchFamily="50" charset="-128"/>
                          <a:ea typeface="HG丸ｺﾞｼｯｸM-PRO" panose="020F0600000000000000" pitchFamily="50" charset="-128"/>
                        </a:rPr>
                        <a:t>などの研究力の強化を図ること。</a:t>
                      </a:r>
                      <a:endParaRPr kumimoji="1" lang="ja-JP" altLang="en-US" sz="1050" dirty="0">
                        <a:latin typeface="HG丸ｺﾞｼｯｸM-PRO" panose="020F0600000000000000" pitchFamily="50" charset="-128"/>
                        <a:ea typeface="HG丸ｺﾞｼｯｸM-PRO" panose="020F0600000000000000" pitchFamily="50" charset="-128"/>
                      </a:endParaRPr>
                    </a:p>
                  </a:txBody>
                  <a:tcPr marL="36000" marR="36000" marT="36000" marB="36000">
                    <a:lnL w="12700" cap="flat" cmpd="sng" algn="ctr">
                      <a:solidFill>
                        <a:schemeClr val="tx1">
                          <a:lumMod val="50000"/>
                          <a:lumOff val="50000"/>
                        </a:schemeClr>
                      </a:solidFill>
                      <a:prstDash val="solid"/>
                      <a:round/>
                      <a:headEnd type="none" w="med" len="med"/>
                      <a:tailEnd type="none" w="med" len="med"/>
                    </a:lnL>
                    <a:lnR w="2857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dash"/>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tcPr>
                </a:tc>
              </a:tr>
            </a:tbl>
          </a:graphicData>
        </a:graphic>
      </p:graphicFrame>
      <p:sp>
        <p:nvSpPr>
          <p:cNvPr id="7" name="テキスト ボックス 6"/>
          <p:cNvSpPr txBox="1"/>
          <p:nvPr/>
        </p:nvSpPr>
        <p:spPr>
          <a:xfrm>
            <a:off x="7308304" y="187197"/>
            <a:ext cx="1296144" cy="253916"/>
          </a:xfrm>
          <a:prstGeom prst="rect">
            <a:avLst/>
          </a:prstGeom>
          <a:noFill/>
          <a:ln>
            <a:solidFill>
              <a:schemeClr val="accent1">
                <a:shade val="50000"/>
              </a:schemeClr>
            </a:solidFill>
          </a:ln>
        </p:spPr>
        <p:txBody>
          <a:bodyPr wrap="square" rtlCol="0">
            <a:spAutoFit/>
          </a:bodyPr>
          <a:lstStyle/>
          <a:p>
            <a:pPr algn="ctr"/>
            <a:r>
              <a:rPr lang="ja-JP" altLang="en-US" sz="1050" dirty="0" smtClean="0">
                <a:latin typeface="HG丸ｺﾞｼｯｸM-PRO" panose="020F0600000000000000" pitchFamily="50" charset="-128"/>
                <a:ea typeface="HG丸ｺﾞｼｯｸM-PRO" panose="020F0600000000000000" pitchFamily="50" charset="-128"/>
              </a:rPr>
              <a:t>参考資料２</a:t>
            </a:r>
            <a:endParaRPr kumimoji="1" lang="ja-JP" altLang="en-US" sz="105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38324145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39</Words>
  <Application>Microsoft Office PowerPoint</Application>
  <PresentationFormat>画面に合わせる (4:3)</PresentationFormat>
  <Paragraphs>23</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1_Office ​​テーマ</vt:lpstr>
      <vt:lpstr>　中期目標変更議案にかかる府議会・市会の附帯決議</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参考資料２　中期目標変更議案にかかる府議会・市会の附帯決議</dc:title>
  <cp:lastModifiedBy>HOSTNAME</cp:lastModifiedBy>
  <cp:revision>4</cp:revision>
  <cp:lastPrinted>2016-04-07T09:38:50Z</cp:lastPrinted>
  <dcterms:created xsi:type="dcterms:W3CDTF">2016-04-07T05:36:58Z</dcterms:created>
  <dcterms:modified xsi:type="dcterms:W3CDTF">2016-04-26T07:07:11Z</dcterms:modified>
</cp:coreProperties>
</file>