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1914491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164254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136943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2940056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233934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246476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3572298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157365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3447486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3899587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F139C02-B2AB-4DDD-B771-F847B46DD33B}" type="datetimeFigureOut">
              <a:rPr kumimoji="1" lang="ja-JP" altLang="en-US" smtClean="0"/>
              <a:t>2016/4/26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4061064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139C02-B2AB-4DDD-B771-F847B46DD33B}" type="datetimeFigureOut">
              <a:rPr kumimoji="1" lang="ja-JP" altLang="en-US" smtClean="0"/>
              <a:t>2016/4/26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5D33F-EC72-4124-8FF0-10555AFD1638}" type="slidenum">
              <a:rPr kumimoji="1" lang="ja-JP" altLang="en-US" smtClean="0"/>
              <a:t>‹#›</a:t>
            </a:fld>
            <a:endParaRPr kumimoji="1" lang="ja-JP" altLang="en-US"/>
          </a:p>
        </p:txBody>
      </p:sp>
    </p:spTree>
    <p:extLst>
      <p:ext uri="{BB962C8B-B14F-4D97-AF65-F5344CB8AC3E}">
        <p14:creationId xmlns:p14="http://schemas.microsoft.com/office/powerpoint/2010/main" val="1013528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178396"/>
            <a:ext cx="3168352" cy="334144"/>
          </a:xfrm>
        </p:spPr>
        <p:txBody>
          <a:bodyPr>
            <a:norm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大学統合の取組</a:t>
            </a:r>
            <a:r>
              <a:rPr kumimoji="1" lang="ja-JP" altLang="en-US" sz="1500" b="1" dirty="0" smtClean="0">
                <a:latin typeface="HG丸ｺﾞｼｯｸM-PRO" panose="020F0600000000000000" pitchFamily="50" charset="-128"/>
                <a:ea typeface="HG丸ｺﾞｼｯｸM-PRO" panose="020F0600000000000000" pitchFamily="50" charset="-128"/>
              </a:rPr>
              <a:t>経過</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817854472"/>
              </p:ext>
            </p:extLst>
          </p:nvPr>
        </p:nvGraphicFramePr>
        <p:xfrm>
          <a:off x="717073" y="674958"/>
          <a:ext cx="7815367" cy="5691720"/>
        </p:xfrm>
        <a:graphic>
          <a:graphicData uri="http://schemas.openxmlformats.org/drawingml/2006/table">
            <a:tbl>
              <a:tblPr firstRow="1" bandRow="1">
                <a:tableStyleId>{5940675A-B579-460E-94D1-54222C63F5DA}</a:tableStyleId>
              </a:tblPr>
              <a:tblGrid>
                <a:gridCol w="1193338"/>
                <a:gridCol w="6622029"/>
              </a:tblGrid>
              <a:tr h="1082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平成</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24</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5</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25</a:t>
                      </a:r>
                      <a:r>
                        <a:rPr kumimoji="1" lang="ja-JP" altLang="en-US" sz="1200" dirty="0" smtClean="0">
                          <a:latin typeface="HG丸ｺﾞｼｯｸM-PRO" panose="020F0600000000000000" pitchFamily="50" charset="-128"/>
                          <a:ea typeface="HG丸ｺﾞｼｯｸM-PRO" panose="020F0600000000000000" pitchFamily="50" charset="-128"/>
                        </a:rPr>
                        <a:t>年 </a:t>
                      </a:r>
                      <a:r>
                        <a:rPr kumimoji="1" lang="en-US" altLang="ja-JP" sz="1200" dirty="0" smtClean="0">
                          <a:latin typeface="HG丸ｺﾞｼｯｸM-PRO" panose="020F0600000000000000" pitchFamily="50" charset="-128"/>
                          <a:ea typeface="HG丸ｺﾞｼｯｸM-PRO" panose="020F0600000000000000" pitchFamily="50" charset="-128"/>
                        </a:rPr>
                        <a:t>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外部有識者による「新大学構想会議」の設置決定（府市統合本部）</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・大阪における公立大学の将来ビジョンをとりまとめるため、府市で共同設置</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新大学構想会議から府市に「新大学構想</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提言</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」を提出</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・両大学の現状と課題、統合後の新大学の姿、運営体制等を提言</a:t>
                      </a:r>
                      <a:endPar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tr>
              <a:tr h="1512168">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9</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000" baseline="0" dirty="0" smtClean="0">
                        <a:latin typeface="HG丸ｺﾞｼｯｸM-PRO" panose="020F0600000000000000" pitchFamily="50" charset="-128"/>
                        <a:ea typeface="HG丸ｺﾞｼｯｸM-PRO" panose="020F0600000000000000" pitchFamily="50" charset="-128"/>
                      </a:endParaRPr>
                    </a:p>
                    <a:p>
                      <a:endParaRPr kumimoji="1" lang="en-US" altLang="ja-JP" sz="1200" baseline="0" dirty="0" smtClean="0">
                        <a:latin typeface="HG丸ｺﾞｼｯｸM-PRO" panose="020F0600000000000000" pitchFamily="50" charset="-128"/>
                        <a:ea typeface="HG丸ｺﾞｼｯｸM-PRO" panose="020F0600000000000000" pitchFamily="50" charset="-128"/>
                      </a:endParaRPr>
                    </a:p>
                    <a:p>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baseline="0" dirty="0" smtClean="0">
                          <a:latin typeface="HG丸ｺﾞｼｯｸM-PRO" panose="020F0600000000000000" pitchFamily="50" charset="-128"/>
                          <a:ea typeface="HG丸ｺﾞｼｯｸM-PRO" panose="020F0600000000000000" pitchFamily="50" charset="-128"/>
                        </a:rPr>
                        <a:t>10</a:t>
                      </a:r>
                      <a:r>
                        <a:rPr kumimoji="1" lang="ja-JP" altLang="en-US" sz="1200" baseline="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ja-JP" altLang="en-US" sz="1200" dirty="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新大学構想会議の提言を踏まえ、府市で「新大学ビジョン」を策定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・新大学のあり方とその骨格などを示す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・新大学ビジョン（案）の公表（４月）後、パブリックコメント（５～</a:t>
                      </a:r>
                      <a:r>
                        <a:rPr kumimoji="1" lang="en-US" altLang="ja-JP" sz="1000" dirty="0" smtClean="0">
                          <a:latin typeface="HG丸ｺﾞｼｯｸM-PRO" panose="020F0600000000000000" pitchFamily="50" charset="-128"/>
                          <a:ea typeface="HG丸ｺﾞｼｯｸM-PRO" panose="020F0600000000000000" pitchFamily="50" charset="-128"/>
                        </a:rPr>
                        <a:t>7</a:t>
                      </a:r>
                      <a:r>
                        <a:rPr kumimoji="1" lang="ja-JP" altLang="en-US" sz="1000" dirty="0" smtClean="0">
                          <a:latin typeface="HG丸ｺﾞｼｯｸM-PRO" panose="020F0600000000000000" pitchFamily="50" charset="-128"/>
                          <a:ea typeface="HG丸ｺﾞｼｯｸM-PRO" panose="020F0600000000000000" pitchFamily="50" charset="-128"/>
                        </a:rPr>
                        <a:t>月）を経て策定</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府市及び両大学で「新大学案（平成</a:t>
                      </a:r>
                      <a:r>
                        <a:rPr kumimoji="1" lang="en-US" altLang="ja-JP" sz="1200" dirty="0" smtClean="0">
                          <a:latin typeface="HG丸ｺﾞｼｯｸM-PRO" panose="020F0600000000000000" pitchFamily="50" charset="-128"/>
                          <a:ea typeface="HG丸ｺﾞｼｯｸM-PRO" panose="020F0600000000000000" pitchFamily="50" charset="-128"/>
                        </a:rPr>
                        <a:t>25</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月版）」を策定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・文部科学省への設置認可申請に向け、必要な基本事項等を示す</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大阪市会で大学統合関連議案（中期目標変更等）否決、府は議案提出を見送り</a:t>
                      </a:r>
                      <a:endParaRPr kumimoji="1" lang="ja-JP" altLang="en-US" sz="1200" dirty="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r>
              <a:tr h="2160240">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26</a:t>
                      </a:r>
                      <a:r>
                        <a:rPr kumimoji="1" lang="ja-JP" altLang="en-US" sz="1200" dirty="0" smtClean="0">
                          <a:latin typeface="HG丸ｺﾞｼｯｸM-PRO" panose="020F0600000000000000" pitchFamily="50" charset="-128"/>
                          <a:ea typeface="HG丸ｺﾞｼｯｸM-PRO" panose="020F0600000000000000" pitchFamily="50" charset="-128"/>
                        </a:rPr>
                        <a:t>年 </a:t>
                      </a:r>
                      <a:r>
                        <a:rPr kumimoji="1"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27</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baseline="0" dirty="0" smtClean="0">
                          <a:latin typeface="HG丸ｺﾞｼｯｸM-PRO" panose="020F0600000000000000" pitchFamily="50" charset="-128"/>
                          <a:ea typeface="HG丸ｺﾞｼｯｸM-PRO" panose="020F0600000000000000" pitchFamily="50" charset="-128"/>
                        </a:rPr>
                        <a:t>2</a:t>
                      </a:r>
                      <a:r>
                        <a:rPr kumimoji="1" lang="ja-JP" altLang="en-US" sz="1200" baseline="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strike="noStrike" dirty="0" smtClean="0">
                          <a:solidFill>
                            <a:schemeClr val="tx1"/>
                          </a:solidFill>
                          <a:latin typeface="HG丸ｺﾞｼｯｸM-PRO" panose="020F0600000000000000" pitchFamily="50" charset="-128"/>
                          <a:ea typeface="HG丸ｺﾞｼｯｸM-PRO" panose="020F0600000000000000" pitchFamily="50" charset="-128"/>
                        </a:rPr>
                        <a:t>府市において</a:t>
                      </a:r>
                      <a:r>
                        <a:rPr kumimoji="1" lang="ja-JP" altLang="en-US" sz="1200" dirty="0" smtClean="0">
                          <a:latin typeface="HG丸ｺﾞｼｯｸM-PRO" panose="020F0600000000000000" pitchFamily="50" charset="-128"/>
                          <a:ea typeface="HG丸ｺﾞｼｯｸM-PRO" panose="020F0600000000000000" pitchFamily="50" charset="-128"/>
                        </a:rPr>
                        <a:t>統合スケジュールの延期等を決定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・当初の統合スケジュール（Ｈ２７法人統合・Ｈ２８大学統合）は延期</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・両大学で主体的に、大阪における公立大学のあり方の検討を行う</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両大学が「</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大阪モデル（基本的な考え方）」を公表</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両大学が「</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新・公立大学</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大阪モデル（基本構想）」を公表</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・地域から世界を展望する視点を重視した国際通用性のある教育研究を推進し、</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「世界に展開する高度研究型大学」を目指す</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1268547" rtl="0" eaLnBrk="1" fontAlgn="auto" latinLnBrk="0" hangingPunct="1">
                        <a:lnSpc>
                          <a:spcPct val="100000"/>
                        </a:lnSpc>
                        <a:spcBef>
                          <a:spcPts val="0"/>
                        </a:spcBef>
                        <a:spcAft>
                          <a:spcPts val="0"/>
                        </a:spcAft>
                        <a:buClrTx/>
                        <a:buSzTx/>
                        <a:buFontTx/>
                        <a:buNone/>
                        <a:tabLst/>
                        <a:defRPr/>
                      </a:pPr>
                      <a:r>
                        <a:rPr kumimoji="1" lang="ja-JP" altLang="en-US" sz="1000" dirty="0" smtClean="0">
                          <a:latin typeface="HG丸ｺﾞｼｯｸM-PRO" panose="020F0600000000000000" pitchFamily="50" charset="-128"/>
                          <a:ea typeface="HG丸ｺﾞｼｯｸM-PRO" panose="020F0600000000000000" pitchFamily="50" charset="-128"/>
                        </a:rPr>
                        <a:t>　＊理　　　念 ･･･大阪の発展を牽引する「知の拠点」</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＊教　　　育 ･･･大阪を牽引するグローバル人材の育成</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＊研　　　究 ･･･先端研究・異分野融合研究に重点的に取り組む</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＊地</a:t>
                      </a:r>
                      <a:r>
                        <a:rPr kumimoji="1" lang="ja-JP" altLang="en-US" sz="1000" baseline="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域 貢 献 ･･･大阪の課題に積極的に取り組む</a:t>
                      </a:r>
                      <a:endParaRPr kumimoji="1" lang="en-US" altLang="ja-JP" sz="10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r>
              <a:tr h="792088">
                <a:tc>
                  <a:txBody>
                    <a:bodyPr/>
                    <a:lstStyle/>
                    <a:p>
                      <a:r>
                        <a:rPr kumimoji="1" lang="ja-JP" altLang="en-US" sz="1200" baseline="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12</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平成</a:t>
                      </a:r>
                      <a:r>
                        <a:rPr kumimoji="1" lang="en-US" altLang="ja-JP" sz="1200" dirty="0" smtClean="0">
                          <a:latin typeface="HG丸ｺﾞｼｯｸM-PRO" panose="020F0600000000000000" pitchFamily="50" charset="-128"/>
                          <a:ea typeface="HG丸ｺﾞｼｯｸM-PRO" panose="020F0600000000000000" pitchFamily="50" charset="-128"/>
                        </a:rPr>
                        <a:t>28</a:t>
                      </a:r>
                      <a:r>
                        <a:rPr kumimoji="1" lang="ja-JP" altLang="en-US" sz="1200" dirty="0" smtClean="0">
                          <a:latin typeface="HG丸ｺﾞｼｯｸM-PRO" panose="020F0600000000000000" pitchFamily="50" charset="-128"/>
                          <a:ea typeface="HG丸ｺﾞｼｯｸM-PRO" panose="020F0600000000000000" pitchFamily="50" charset="-128"/>
                        </a:rPr>
                        <a:t>年</a:t>
                      </a:r>
                      <a:r>
                        <a:rPr kumimoji="1" lang="en-US" altLang="ja-JP" sz="1200" dirty="0" smtClean="0">
                          <a:latin typeface="HG丸ｺﾞｼｯｸM-PRO" panose="020F0600000000000000" pitchFamily="50" charset="-128"/>
                          <a:ea typeface="HG丸ｺﾞｼｯｸM-PRO" panose="020F0600000000000000" pitchFamily="50" charset="-128"/>
                        </a:rPr>
                        <a:t> 1</a:t>
                      </a:r>
                      <a:r>
                        <a:rPr kumimoji="1" lang="ja-JP" altLang="en-US" sz="1200" dirty="0" smtClean="0">
                          <a:latin typeface="HG丸ｺﾞｼｯｸM-PRO" panose="020F0600000000000000" pitchFamily="50" charset="-128"/>
                          <a:ea typeface="HG丸ｺﾞｼｯｸM-PRO" panose="020F0600000000000000" pitchFamily="50" charset="-128"/>
                        </a:rPr>
                        <a:t>月</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72000" marR="72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大阪府議会で大学統合関連議案（中期目標変更）可決</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大阪市会で大学統合関連議案（中期目標変更）可決</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marL="108000" marR="72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4" name="テキスト ボックス 3"/>
          <p:cNvSpPr txBox="1"/>
          <p:nvPr/>
        </p:nvSpPr>
        <p:spPr>
          <a:xfrm>
            <a:off x="7308304" y="187197"/>
            <a:ext cx="1296144" cy="253916"/>
          </a:xfrm>
          <a:prstGeom prst="rect">
            <a:avLst/>
          </a:prstGeom>
          <a:noFill/>
          <a:ln>
            <a:solidFill>
              <a:schemeClr val="accent1">
                <a:shade val="50000"/>
              </a:schemeClr>
            </a:solidFill>
          </a:ln>
        </p:spPr>
        <p:txBody>
          <a:bodyPr wrap="square" rtlCol="0">
            <a:spAutoFit/>
          </a:bodyPr>
          <a:lstStyle/>
          <a:p>
            <a:pPr algn="ctr"/>
            <a:r>
              <a:rPr lang="ja-JP" altLang="en-US" sz="1050" dirty="0" smtClean="0">
                <a:latin typeface="HG丸ｺﾞｼｯｸM-PRO" panose="020F0600000000000000" pitchFamily="50" charset="-128"/>
                <a:ea typeface="HG丸ｺﾞｼｯｸM-PRO" panose="020F0600000000000000" pitchFamily="50" charset="-128"/>
              </a:rPr>
              <a:t>参考資料１</a:t>
            </a:r>
            <a:endParaRPr kumimoji="1" lang="ja-JP" altLang="en-US" sz="105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22310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346</Words>
  <Application>Microsoft Office PowerPoint</Application>
  <PresentationFormat>画面に合わせる (4:3)</PresentationFormat>
  <Paragraphs>54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大学統合の取組経過</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資料１　大学統合の取組経過</dc:title>
  <cp:lastModifiedBy>HOSTNAME</cp:lastModifiedBy>
  <cp:revision>3</cp:revision>
  <cp:lastPrinted>2016-04-07T09:27:23Z</cp:lastPrinted>
  <dcterms:created xsi:type="dcterms:W3CDTF">2016-04-04T03:49:16Z</dcterms:created>
  <dcterms:modified xsi:type="dcterms:W3CDTF">2016-04-26T01:57:46Z</dcterms:modified>
</cp:coreProperties>
</file>