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3523913" cy="9601200"/>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300" y="-72"/>
      </p:cViewPr>
      <p:guideLst>
        <p:guide orient="horz" pos="3024"/>
        <p:guide pos="425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14294" y="2982597"/>
            <a:ext cx="11495326" cy="205803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2028587" y="5440680"/>
            <a:ext cx="9466739"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04837" y="384495"/>
            <a:ext cx="3042880" cy="819213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76196" y="384495"/>
            <a:ext cx="8903243" cy="819213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68296" y="6169662"/>
            <a:ext cx="11495326" cy="1906905"/>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068296" y="4069399"/>
            <a:ext cx="11495326"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76195" y="2240281"/>
            <a:ext cx="5973062"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6874656" y="2240281"/>
            <a:ext cx="5973062"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76196" y="2149159"/>
            <a:ext cx="5975410"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76196" y="3044826"/>
            <a:ext cx="5975410"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6869962" y="2149159"/>
            <a:ext cx="5977757"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6869962" y="3044826"/>
            <a:ext cx="5977757"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76197" y="382270"/>
            <a:ext cx="4449274" cy="1626870"/>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287474" y="382271"/>
            <a:ext cx="7560243"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76197" y="2009141"/>
            <a:ext cx="4449274"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50781" y="6720841"/>
            <a:ext cx="8114348" cy="79343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650781" y="857885"/>
            <a:ext cx="8114348"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 3"/>
          <p:cNvSpPr>
            <a:spLocks noGrp="1"/>
          </p:cNvSpPr>
          <p:nvPr>
            <p:ph type="body" sz="half" idx="2"/>
          </p:nvPr>
        </p:nvSpPr>
        <p:spPr>
          <a:xfrm>
            <a:off x="2650781" y="7514274"/>
            <a:ext cx="8114348"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76196" y="384493"/>
            <a:ext cx="12171522" cy="1600200"/>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76196" y="2240281"/>
            <a:ext cx="12171522" cy="6336348"/>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76196" y="8898892"/>
            <a:ext cx="315558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2017/2/1</a:t>
            </a:fld>
            <a:endParaRPr kumimoji="1" lang="ja-JP" altLang="en-US"/>
          </a:p>
        </p:txBody>
      </p:sp>
      <p:sp>
        <p:nvSpPr>
          <p:cNvPr id="5" name="フッター プレースホルダ 4"/>
          <p:cNvSpPr>
            <a:spLocks noGrp="1"/>
          </p:cNvSpPr>
          <p:nvPr>
            <p:ph type="ftr" sz="quarter" idx="3"/>
          </p:nvPr>
        </p:nvSpPr>
        <p:spPr>
          <a:xfrm>
            <a:off x="4620671" y="8898892"/>
            <a:ext cx="4282572"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692138" y="8898892"/>
            <a:ext cx="315558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テキスト ボックス 67"/>
          <p:cNvSpPr txBox="1"/>
          <p:nvPr/>
        </p:nvSpPr>
        <p:spPr>
          <a:xfrm>
            <a:off x="235519" y="2544252"/>
            <a:ext cx="13176000" cy="605294"/>
          </a:xfrm>
          <a:prstGeom prst="rect">
            <a:avLst/>
          </a:prstGeom>
          <a:solidFill>
            <a:schemeClr val="accent6">
              <a:lumMod val="40000"/>
              <a:lumOff val="60000"/>
            </a:schemeClr>
          </a:solidFill>
          <a:ln w="25400">
            <a:solidFill>
              <a:schemeClr val="accent2"/>
            </a:solidFill>
          </a:ln>
        </p:spPr>
        <p:txBody>
          <a:bodyPr wrap="square" rtlCol="0">
            <a:spAutoFit/>
          </a:bodyPr>
          <a:lstStyle/>
          <a:p>
            <a:r>
              <a:rPr lang="ja-JP" altLang="en-US" sz="1600" dirty="0" smtClean="0">
                <a:solidFill>
                  <a:srgbClr val="000000"/>
                </a:solidFill>
                <a:latin typeface="HGP創英角ﾎﾟｯﾌﾟ体" panose="040B0A00000000000000" pitchFamily="50" charset="-128"/>
                <a:ea typeface="HGP創英角ﾎﾟｯﾌﾟ体" panose="040B0A00000000000000" pitchFamily="50" charset="-128"/>
              </a:rPr>
              <a:t>◆今後の方向</a:t>
            </a:r>
            <a:endParaRPr lang="en-US" altLang="ja-JP" sz="1600" dirty="0" smtClean="0">
              <a:solidFill>
                <a:srgbClr val="000000"/>
              </a:solidFill>
              <a:latin typeface="HGP創英角ﾎﾟｯﾌﾟ体" panose="040B0A00000000000000" pitchFamily="50" charset="-128"/>
              <a:ea typeface="HGP創英角ﾎﾟｯﾌﾟ体" panose="040B0A00000000000000" pitchFamily="50" charset="-128"/>
            </a:endParaRPr>
          </a:p>
          <a:p>
            <a:pPr>
              <a:spcBef>
                <a:spcPts val="400"/>
              </a:spcBef>
              <a:spcAft>
                <a:spcPts val="200"/>
              </a:spcAft>
            </a:pPr>
            <a:r>
              <a:rPr lang="ja-JP" altLang="en-US" sz="1200" b="1" dirty="0">
                <a:latin typeface="HGPｺﾞｼｯｸE" panose="020B0900000000000000" pitchFamily="50" charset="-128"/>
                <a:ea typeface="HGPｺﾞｼｯｸE" panose="020B0900000000000000" pitchFamily="50" charset="-128"/>
              </a:rPr>
              <a:t>　</a:t>
            </a:r>
            <a:r>
              <a:rPr lang="ja-JP" altLang="en-US" sz="1200" b="1" dirty="0" smtClean="0">
                <a:latin typeface="HGPｺﾞｼｯｸE" panose="020B0900000000000000" pitchFamily="50" charset="-128"/>
                <a:ea typeface="HGPｺﾞｼｯｸE" panose="020B0900000000000000" pitchFamily="50" charset="-128"/>
              </a:rPr>
              <a:t>　</a:t>
            </a:r>
            <a:r>
              <a:rPr lang="ja-JP" altLang="en-US" sz="1400" b="1" dirty="0" smtClean="0">
                <a:latin typeface="HGPｺﾞｼｯｸE" panose="020B0900000000000000" pitchFamily="50" charset="-128"/>
                <a:ea typeface="HGPｺﾞｼｯｸE" panose="020B0900000000000000" pitchFamily="50" charset="-128"/>
              </a:rPr>
              <a:t>・３</a:t>
            </a:r>
            <a:r>
              <a:rPr lang="ja-JP" altLang="en-US" sz="1400" b="1" dirty="0">
                <a:latin typeface="HGPｺﾞｼｯｸE" panose="020B0900000000000000" pitchFamily="50" charset="-128"/>
                <a:ea typeface="HGPｺﾞｼｯｸE" panose="020B0900000000000000" pitchFamily="50" charset="-128"/>
              </a:rPr>
              <a:t>ポリシーに沿った教育の改善・改革の</a:t>
            </a:r>
            <a:r>
              <a:rPr lang="ja-JP" altLang="en-US" sz="1400" b="1" dirty="0" smtClean="0">
                <a:latin typeface="HGPｺﾞｼｯｸE" panose="020B0900000000000000" pitchFamily="50" charset="-128"/>
                <a:ea typeface="HGPｺﾞｼｯｸE" panose="020B0900000000000000" pitchFamily="50" charset="-128"/>
              </a:rPr>
              <a:t>推進　　　・活動の質的転換</a:t>
            </a:r>
            <a:r>
              <a:rPr lang="ja-JP" altLang="en-US" sz="1400" b="1" dirty="0">
                <a:latin typeface="HGPｺﾞｼｯｸE" panose="020B0900000000000000" pitchFamily="50" charset="-128"/>
                <a:ea typeface="HGPｺﾞｼｯｸE" panose="020B0900000000000000" pitchFamily="50" charset="-128"/>
              </a:rPr>
              <a:t>　　　</a:t>
            </a:r>
            <a:r>
              <a:rPr lang="ja-JP" altLang="en-US" sz="1400" b="1" dirty="0" smtClean="0">
                <a:latin typeface="HGPｺﾞｼｯｸE" panose="020B0900000000000000" pitchFamily="50" charset="-128"/>
                <a:ea typeface="HGPｺﾞｼｯｸE" panose="020B0900000000000000" pitchFamily="50" charset="-128"/>
              </a:rPr>
              <a:t>・諸機関との連携強化</a:t>
            </a:r>
            <a:r>
              <a:rPr lang="ja-JP" altLang="en-US" sz="1400" b="1" dirty="0">
                <a:latin typeface="HGPｺﾞｼｯｸE" panose="020B0900000000000000" pitchFamily="50" charset="-128"/>
                <a:ea typeface="HGPｺﾞｼｯｸE" panose="020B0900000000000000" pitchFamily="50" charset="-128"/>
              </a:rPr>
              <a:t>　　　</a:t>
            </a:r>
            <a:r>
              <a:rPr lang="ja-JP" altLang="en-US" sz="1400" b="1" dirty="0" smtClean="0">
                <a:latin typeface="HGPｺﾞｼｯｸE" panose="020B0900000000000000" pitchFamily="50" charset="-128"/>
                <a:ea typeface="HGPｺﾞｼｯｸE" panose="020B0900000000000000" pitchFamily="50" charset="-128"/>
              </a:rPr>
              <a:t>・グローバル化戦略の具現化</a:t>
            </a:r>
            <a:r>
              <a:rPr lang="ja-JP" altLang="en-US" sz="1400" b="1" dirty="0">
                <a:latin typeface="HGPｺﾞｼｯｸE" panose="020B0900000000000000" pitchFamily="50" charset="-128"/>
                <a:ea typeface="HGPｺﾞｼｯｸE" panose="020B0900000000000000" pitchFamily="50" charset="-128"/>
              </a:rPr>
              <a:t>　　　</a:t>
            </a:r>
            <a:r>
              <a:rPr lang="ja-JP" altLang="en-US" sz="1400" b="1" dirty="0" smtClean="0">
                <a:latin typeface="HGPｺﾞｼｯｸE" panose="020B0900000000000000" pitchFamily="50" charset="-128"/>
                <a:ea typeface="HGPｺﾞｼｯｸE" panose="020B0900000000000000" pitchFamily="50" charset="-128"/>
              </a:rPr>
              <a:t>・財務基盤、組織体制の維持・強化</a:t>
            </a:r>
            <a:endParaRPr lang="ja-JP" altLang="en-US" sz="1200" b="1" dirty="0">
              <a:latin typeface="+mn-ea"/>
            </a:endParaRPr>
          </a:p>
        </p:txBody>
      </p:sp>
      <p:sp>
        <p:nvSpPr>
          <p:cNvPr id="8" name="正方形/長方形 7"/>
          <p:cNvSpPr/>
          <p:nvPr/>
        </p:nvSpPr>
        <p:spPr>
          <a:xfrm>
            <a:off x="137220" y="3477148"/>
            <a:ext cx="13327023" cy="819396"/>
          </a:xfrm>
          <a:prstGeom prst="rect">
            <a:avLst/>
          </a:prstGeom>
          <a:solidFill>
            <a:schemeClr val="bg1"/>
          </a:solidFill>
          <a:ln w="31750" cmpd="thickThi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7" name="フリーフォーム 6"/>
          <p:cNvSpPr/>
          <p:nvPr/>
        </p:nvSpPr>
        <p:spPr>
          <a:xfrm>
            <a:off x="4446453" y="5520680"/>
            <a:ext cx="4656070" cy="2980481"/>
          </a:xfrm>
          <a:custGeom>
            <a:avLst/>
            <a:gdLst>
              <a:gd name="connsiteX0" fmla="*/ 0 w 3606376"/>
              <a:gd name="connsiteY0" fmla="*/ 1803188 h 3606376"/>
              <a:gd name="connsiteX1" fmla="*/ 1803188 w 3606376"/>
              <a:gd name="connsiteY1" fmla="*/ 0 h 3606376"/>
              <a:gd name="connsiteX2" fmla="*/ 3606376 w 3606376"/>
              <a:gd name="connsiteY2" fmla="*/ 1803188 h 3606376"/>
              <a:gd name="connsiteX3" fmla="*/ 1803188 w 3606376"/>
              <a:gd name="connsiteY3" fmla="*/ 3606376 h 3606376"/>
              <a:gd name="connsiteX4" fmla="*/ 0 w 3606376"/>
              <a:gd name="connsiteY4" fmla="*/ 1803188 h 3606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6376" h="3606376">
                <a:moveTo>
                  <a:pt x="0" y="1803188"/>
                </a:moveTo>
                <a:cubicBezTo>
                  <a:pt x="0" y="807315"/>
                  <a:pt x="807315" y="0"/>
                  <a:pt x="1803188" y="0"/>
                </a:cubicBezTo>
                <a:cubicBezTo>
                  <a:pt x="2799061" y="0"/>
                  <a:pt x="3606376" y="807315"/>
                  <a:pt x="3606376" y="1803188"/>
                </a:cubicBezTo>
                <a:cubicBezTo>
                  <a:pt x="3606376" y="2799061"/>
                  <a:pt x="2799061" y="3606376"/>
                  <a:pt x="1803188" y="3606376"/>
                </a:cubicBezTo>
                <a:cubicBezTo>
                  <a:pt x="807315" y="3606376"/>
                  <a:pt x="0" y="2799061"/>
                  <a:pt x="0" y="1803188"/>
                </a:cubicBezTo>
                <a:close/>
              </a:path>
            </a:pathLst>
          </a:custGeom>
          <a:gradFill>
            <a:gsLst>
              <a:gs pos="0">
                <a:schemeClr val="accent1">
                  <a:tint val="50000"/>
                  <a:satMod val="300000"/>
                  <a:alpha val="0"/>
                </a:schemeClr>
              </a:gs>
              <a:gs pos="35000">
                <a:schemeClr val="accent1">
                  <a:tint val="37000"/>
                  <a:satMod val="300000"/>
                </a:schemeClr>
              </a:gs>
              <a:gs pos="57000">
                <a:schemeClr val="accent1">
                  <a:tint val="15000"/>
                  <a:satMod val="350000"/>
                  <a:lumMod val="50000"/>
                  <a:lumOff val="50000"/>
                </a:schemeClr>
              </a:gs>
            </a:gsLst>
          </a:gradFill>
        </p:spPr>
        <p:style>
          <a:lnRef idx="1">
            <a:schemeClr val="accent1"/>
          </a:lnRef>
          <a:fillRef idx="2">
            <a:schemeClr val="accent1"/>
          </a:fillRef>
          <a:effectRef idx="1">
            <a:schemeClr val="accent1"/>
          </a:effectRef>
          <a:fontRef idx="minor">
            <a:schemeClr val="dk1"/>
          </a:fontRef>
        </p:style>
        <p:txBody>
          <a:bodyPr spcFirstLastPara="0" vert="horz" wrap="square" lIns="480850" tIns="631116" rIns="480850" bIns="1352391" numCol="1" spcCol="1270" anchor="ctr" anchorCtr="0">
            <a:noAutofit/>
          </a:bodyPr>
          <a:lstStyle/>
          <a:p>
            <a:pPr lvl="0" algn="ctr" defTabSz="2266950">
              <a:lnSpc>
                <a:spcPct val="90000"/>
              </a:lnSpc>
              <a:spcBef>
                <a:spcPct val="0"/>
              </a:spcBef>
              <a:spcAft>
                <a:spcPct val="35000"/>
              </a:spcAft>
            </a:pPr>
            <a:endParaRPr kumimoji="1" lang="ja-JP" altLang="en-US" sz="5400" kern="1200"/>
          </a:p>
        </p:txBody>
      </p:sp>
      <p:sp>
        <p:nvSpPr>
          <p:cNvPr id="78" name="フリーフォーム 77"/>
          <p:cNvSpPr/>
          <p:nvPr/>
        </p:nvSpPr>
        <p:spPr>
          <a:xfrm>
            <a:off x="8778180" y="5503973"/>
            <a:ext cx="4656070" cy="2980481"/>
          </a:xfrm>
          <a:custGeom>
            <a:avLst/>
            <a:gdLst>
              <a:gd name="connsiteX0" fmla="*/ 0 w 3606376"/>
              <a:gd name="connsiteY0" fmla="*/ 1803188 h 3606376"/>
              <a:gd name="connsiteX1" fmla="*/ 1803188 w 3606376"/>
              <a:gd name="connsiteY1" fmla="*/ 0 h 3606376"/>
              <a:gd name="connsiteX2" fmla="*/ 3606376 w 3606376"/>
              <a:gd name="connsiteY2" fmla="*/ 1803188 h 3606376"/>
              <a:gd name="connsiteX3" fmla="*/ 1803188 w 3606376"/>
              <a:gd name="connsiteY3" fmla="*/ 3606376 h 3606376"/>
              <a:gd name="connsiteX4" fmla="*/ 0 w 3606376"/>
              <a:gd name="connsiteY4" fmla="*/ 1803188 h 3606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6376" h="3606376">
                <a:moveTo>
                  <a:pt x="0" y="1803188"/>
                </a:moveTo>
                <a:cubicBezTo>
                  <a:pt x="0" y="807315"/>
                  <a:pt x="807315" y="0"/>
                  <a:pt x="1803188" y="0"/>
                </a:cubicBezTo>
                <a:cubicBezTo>
                  <a:pt x="2799061" y="0"/>
                  <a:pt x="3606376" y="807315"/>
                  <a:pt x="3606376" y="1803188"/>
                </a:cubicBezTo>
                <a:cubicBezTo>
                  <a:pt x="3606376" y="2799061"/>
                  <a:pt x="2799061" y="3606376"/>
                  <a:pt x="1803188" y="3606376"/>
                </a:cubicBezTo>
                <a:cubicBezTo>
                  <a:pt x="807315" y="3606376"/>
                  <a:pt x="0" y="2799061"/>
                  <a:pt x="0" y="1803188"/>
                </a:cubicBezTo>
                <a:close/>
              </a:path>
            </a:pathLst>
          </a:custGeom>
          <a:gradFill flip="none" rotWithShape="1">
            <a:gsLst>
              <a:gs pos="0">
                <a:srgbClr val="FEE7F2">
                  <a:lumMod val="30000"/>
                  <a:lumOff val="70000"/>
                </a:srgbClr>
              </a:gs>
              <a:gs pos="87000">
                <a:srgbClr val="FBD49C"/>
              </a:gs>
              <a:gs pos="99000">
                <a:srgbClr val="FEE7F2">
                  <a:lumMod val="50000"/>
                  <a:lumOff val="50000"/>
                </a:srgbClr>
              </a:gs>
            </a:gsLst>
            <a:lin ang="5400000" scaled="1"/>
            <a:tileRect/>
          </a:gradFill>
        </p:spPr>
        <p:style>
          <a:lnRef idx="1">
            <a:schemeClr val="accent1"/>
          </a:lnRef>
          <a:fillRef idx="2">
            <a:schemeClr val="accent1"/>
          </a:fillRef>
          <a:effectRef idx="1">
            <a:schemeClr val="accent1"/>
          </a:effectRef>
          <a:fontRef idx="minor">
            <a:schemeClr val="dk1"/>
          </a:fontRef>
        </p:style>
        <p:txBody>
          <a:bodyPr spcFirstLastPara="0" vert="horz" wrap="square" lIns="480850" tIns="631116" rIns="480850" bIns="1352391" numCol="1" spcCol="1270" anchor="ctr" anchorCtr="0">
            <a:noAutofit/>
          </a:bodyPr>
          <a:lstStyle/>
          <a:p>
            <a:pPr lvl="0" algn="ctr" defTabSz="2266950">
              <a:lnSpc>
                <a:spcPct val="90000"/>
              </a:lnSpc>
              <a:spcBef>
                <a:spcPct val="0"/>
              </a:spcBef>
              <a:spcAft>
                <a:spcPct val="35000"/>
              </a:spcAft>
            </a:pPr>
            <a:endParaRPr kumimoji="1" lang="ja-JP" altLang="en-US" sz="5400" kern="1200"/>
          </a:p>
        </p:txBody>
      </p:sp>
      <p:sp>
        <p:nvSpPr>
          <p:cNvPr id="37" name="テキスト ボックス 36"/>
          <p:cNvSpPr txBox="1"/>
          <p:nvPr/>
        </p:nvSpPr>
        <p:spPr>
          <a:xfrm>
            <a:off x="219854" y="152018"/>
            <a:ext cx="12999775" cy="400110"/>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公立大学法人大阪府立大学　第</a:t>
            </a:r>
            <a:r>
              <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rPr>
              <a:t>3</a:t>
            </a:r>
            <a:r>
              <a:rPr lang="ja-JP" altLang="en-US" sz="2000" dirty="0" smtClean="0">
                <a:solidFill>
                  <a:srgbClr val="000000"/>
                </a:solidFill>
                <a:latin typeface="HGP創英角ﾎﾟｯﾌﾟ体" panose="040B0A00000000000000" pitchFamily="50" charset="-128"/>
                <a:ea typeface="HGP創英角ﾎﾟｯﾌﾟ体" panose="040B0A00000000000000" pitchFamily="50" charset="-128"/>
              </a:rPr>
              <a:t>期中期計画期間における重点戦略目標（案</a:t>
            </a:r>
            <a:r>
              <a:rPr lang="en-US" altLang="ja-JP" sz="2000" dirty="0" smtClean="0">
                <a:solidFill>
                  <a:srgbClr val="000000"/>
                </a:solidFill>
                <a:latin typeface="HGP創英角ﾎﾟｯﾌﾟ体" panose="040B0A00000000000000" pitchFamily="50" charset="-128"/>
                <a:ea typeface="HGP創英角ﾎﾟｯﾌﾟ体" panose="040B0A00000000000000" pitchFamily="50" charset="-128"/>
              </a:rPr>
              <a:t>)</a:t>
            </a:r>
            <a:endParaRPr lang="ja-JP" altLang="en-US" sz="2000" b="1" dirty="0">
              <a:latin typeface="+mn-ea"/>
            </a:endParaRPr>
          </a:p>
        </p:txBody>
      </p:sp>
      <p:sp>
        <p:nvSpPr>
          <p:cNvPr id="32" name="正方形/長方形 31"/>
          <p:cNvSpPr/>
          <p:nvPr/>
        </p:nvSpPr>
        <p:spPr>
          <a:xfrm>
            <a:off x="209229" y="4656584"/>
            <a:ext cx="3960440" cy="563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HGP創英角ﾎﾟｯﾌﾟ体" panose="040B0A00000000000000" pitchFamily="50" charset="-128"/>
                <a:ea typeface="HGP創英角ﾎﾟｯﾌﾟ体" panose="040B0A00000000000000" pitchFamily="50" charset="-128"/>
              </a:rPr>
              <a:t>≪　重　点　戦　略　目　</a:t>
            </a:r>
            <a:r>
              <a:rPr lang="ja-JP" altLang="en-US" sz="2000" b="1" dirty="0" smtClean="0">
                <a:solidFill>
                  <a:schemeClr val="tx1"/>
                </a:solidFill>
                <a:latin typeface="HGP創英角ﾎﾟｯﾌﾟ体" panose="040B0A00000000000000" pitchFamily="50" charset="-128"/>
                <a:ea typeface="HGP創英角ﾎﾟｯﾌﾟ体" panose="040B0A00000000000000" pitchFamily="50" charset="-128"/>
              </a:rPr>
              <a:t>標　 ≫ </a:t>
            </a:r>
            <a:endParaRPr kumimoji="1" lang="ja-JP" altLang="en-US" sz="2000" b="1" dirty="0">
              <a:solidFill>
                <a:schemeClr val="tx1"/>
              </a:solidFill>
              <a:latin typeface="HGP創英角ﾎﾟｯﾌﾟ体" panose="040B0A00000000000000" pitchFamily="50" charset="-128"/>
              <a:ea typeface="HGP創英角ﾎﾟｯﾌﾟ体" panose="040B0A00000000000000" pitchFamily="50" charset="-128"/>
            </a:endParaRPr>
          </a:p>
        </p:txBody>
      </p:sp>
      <p:sp>
        <p:nvSpPr>
          <p:cNvPr id="16" name="フリーフォーム 15"/>
          <p:cNvSpPr/>
          <p:nvPr/>
        </p:nvSpPr>
        <p:spPr>
          <a:xfrm>
            <a:off x="101524" y="5564537"/>
            <a:ext cx="4656070" cy="2980479"/>
          </a:xfrm>
          <a:custGeom>
            <a:avLst/>
            <a:gdLst>
              <a:gd name="connsiteX0" fmla="*/ 0 w 3606376"/>
              <a:gd name="connsiteY0" fmla="*/ 1803188 h 3606376"/>
              <a:gd name="connsiteX1" fmla="*/ 1803188 w 3606376"/>
              <a:gd name="connsiteY1" fmla="*/ 0 h 3606376"/>
              <a:gd name="connsiteX2" fmla="*/ 3606376 w 3606376"/>
              <a:gd name="connsiteY2" fmla="*/ 1803188 h 3606376"/>
              <a:gd name="connsiteX3" fmla="*/ 1803188 w 3606376"/>
              <a:gd name="connsiteY3" fmla="*/ 3606376 h 3606376"/>
              <a:gd name="connsiteX4" fmla="*/ 0 w 3606376"/>
              <a:gd name="connsiteY4" fmla="*/ 1803188 h 3606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6376" h="3606376">
                <a:moveTo>
                  <a:pt x="0" y="1803188"/>
                </a:moveTo>
                <a:cubicBezTo>
                  <a:pt x="0" y="807315"/>
                  <a:pt x="807315" y="0"/>
                  <a:pt x="1803188" y="0"/>
                </a:cubicBezTo>
                <a:cubicBezTo>
                  <a:pt x="2799061" y="0"/>
                  <a:pt x="3606376" y="807315"/>
                  <a:pt x="3606376" y="1803188"/>
                </a:cubicBezTo>
                <a:cubicBezTo>
                  <a:pt x="3606376" y="2799061"/>
                  <a:pt x="2799061" y="3606376"/>
                  <a:pt x="1803188" y="3606376"/>
                </a:cubicBezTo>
                <a:cubicBezTo>
                  <a:pt x="807315" y="3606376"/>
                  <a:pt x="0" y="2799061"/>
                  <a:pt x="0" y="1803188"/>
                </a:cubicBezTo>
                <a:close/>
              </a:path>
            </a:pathLst>
          </a:custGeom>
          <a:gradFill>
            <a:gsLst>
              <a:gs pos="100000">
                <a:schemeClr val="dk1">
                  <a:tint val="50000"/>
                  <a:satMod val="300000"/>
                  <a:alpha val="0"/>
                  <a:lumMod val="0"/>
                  <a:lumOff val="100000"/>
                </a:schemeClr>
              </a:gs>
              <a:gs pos="6000">
                <a:schemeClr val="dk1">
                  <a:tint val="37000"/>
                  <a:satMod val="300000"/>
                </a:schemeClr>
              </a:gs>
              <a:gs pos="49000">
                <a:schemeClr val="dk1">
                  <a:tint val="15000"/>
                  <a:satMod val="350000"/>
                  <a:lumMod val="50000"/>
                  <a:lumOff val="50000"/>
                </a:schemeClr>
              </a:gs>
            </a:gsLst>
          </a:gradFill>
        </p:spPr>
        <p:style>
          <a:lnRef idx="1">
            <a:schemeClr val="dk1"/>
          </a:lnRef>
          <a:fillRef idx="2">
            <a:schemeClr val="dk1"/>
          </a:fillRef>
          <a:effectRef idx="1">
            <a:schemeClr val="dk1"/>
          </a:effectRef>
          <a:fontRef idx="minor">
            <a:schemeClr val="dk1"/>
          </a:fontRef>
        </p:style>
        <p:txBody>
          <a:bodyPr spcFirstLastPara="0" vert="horz" wrap="square" lIns="339600" tIns="931648" rIns="1102950" bIns="691221" numCol="1" spcCol="1270" anchor="ctr" anchorCtr="0">
            <a:noAutofit/>
          </a:bodyPr>
          <a:lstStyle/>
          <a:p>
            <a:pPr lvl="0" algn="ctr" defTabSz="1866900">
              <a:lnSpc>
                <a:spcPct val="90000"/>
              </a:lnSpc>
              <a:spcBef>
                <a:spcPct val="0"/>
              </a:spcBef>
              <a:spcAft>
                <a:spcPct val="35000"/>
              </a:spcAft>
            </a:pPr>
            <a:endParaRPr kumimoji="1" lang="ja-JP" altLang="en-US" sz="4000" kern="1200"/>
          </a:p>
        </p:txBody>
      </p:sp>
      <p:sp>
        <p:nvSpPr>
          <p:cNvPr id="60" name="角丸四角形 59"/>
          <p:cNvSpPr/>
          <p:nvPr/>
        </p:nvSpPr>
        <p:spPr>
          <a:xfrm>
            <a:off x="1073324" y="5520680"/>
            <a:ext cx="2783964" cy="71558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lgn="ctr"/>
            <a:r>
              <a:rPr lang="ja-JP" altLang="en-US" sz="1200" b="1" dirty="0">
                <a:solidFill>
                  <a:schemeClr val="tx1"/>
                </a:solidFill>
              </a:rPr>
              <a:t>≪重点</a:t>
            </a:r>
            <a:r>
              <a:rPr kumimoji="1" lang="ja-JP" altLang="en-US" sz="1200" b="1" dirty="0" smtClean="0">
                <a:solidFill>
                  <a:schemeClr val="tx1"/>
                </a:solidFill>
              </a:rPr>
              <a:t>戦略目標　１</a:t>
            </a:r>
            <a:r>
              <a:rPr lang="ja-JP" altLang="en-US" sz="1200" b="1" dirty="0" smtClean="0">
                <a:solidFill>
                  <a:schemeClr val="tx1"/>
                </a:solidFill>
              </a:rPr>
              <a:t> </a:t>
            </a:r>
            <a:r>
              <a:rPr lang="ja-JP" altLang="en-US" sz="1200" b="1" dirty="0">
                <a:solidFill>
                  <a:schemeClr val="tx1"/>
                </a:solidFill>
              </a:rPr>
              <a:t>≫</a:t>
            </a:r>
            <a:endParaRPr kumimoji="1" lang="en-US" altLang="ja-JP" sz="1200" b="1" dirty="0" smtClean="0">
              <a:solidFill>
                <a:schemeClr val="tx1"/>
              </a:solidFill>
            </a:endParaRPr>
          </a:p>
          <a:p>
            <a:pPr marL="72000"/>
            <a:r>
              <a:rPr kumimoji="1" lang="ja-JP" altLang="en-US" sz="1200" b="1" dirty="0" smtClean="0">
                <a:solidFill>
                  <a:schemeClr val="tx1"/>
                </a:solidFill>
              </a:rPr>
              <a:t>社会で活躍</a:t>
            </a:r>
            <a:r>
              <a:rPr lang="ja-JP" altLang="en-US" sz="1200" b="1" dirty="0">
                <a:solidFill>
                  <a:schemeClr val="tx1"/>
                </a:solidFill>
              </a:rPr>
              <a:t>する応用力・実践力</a:t>
            </a:r>
            <a:r>
              <a:rPr lang="ja-JP" altLang="en-US" sz="1200" b="1" dirty="0" smtClean="0">
                <a:solidFill>
                  <a:schemeClr val="tx1"/>
                </a:solidFill>
              </a:rPr>
              <a:t>を備えた高度</a:t>
            </a:r>
            <a:r>
              <a:rPr kumimoji="1" lang="ja-JP" altLang="en-US" sz="1200" b="1" dirty="0" smtClean="0">
                <a:solidFill>
                  <a:schemeClr val="tx1"/>
                </a:solidFill>
              </a:rPr>
              <a:t>人材の育成</a:t>
            </a:r>
            <a:endParaRPr kumimoji="1" lang="ja-JP" altLang="en-US" sz="1200" b="1" dirty="0">
              <a:solidFill>
                <a:schemeClr val="tx1"/>
              </a:solidFill>
            </a:endParaRPr>
          </a:p>
        </p:txBody>
      </p:sp>
      <p:sp>
        <p:nvSpPr>
          <p:cNvPr id="76" name="角丸四角形 75"/>
          <p:cNvSpPr/>
          <p:nvPr/>
        </p:nvSpPr>
        <p:spPr>
          <a:xfrm>
            <a:off x="9810640" y="5520680"/>
            <a:ext cx="2783964" cy="71558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lgn="ctr"/>
            <a:r>
              <a:rPr kumimoji="1" lang="ja-JP" altLang="en-US" sz="1200" b="1" dirty="0" smtClean="0">
                <a:solidFill>
                  <a:schemeClr val="tx1"/>
                </a:solidFill>
              </a:rPr>
              <a:t>≪重点戦略</a:t>
            </a:r>
            <a:r>
              <a:rPr lang="ja-JP" altLang="en-US" sz="1200" b="1" dirty="0" smtClean="0">
                <a:solidFill>
                  <a:schemeClr val="tx1"/>
                </a:solidFill>
              </a:rPr>
              <a:t>目標　２ </a:t>
            </a:r>
            <a:r>
              <a:rPr lang="ja-JP" altLang="en-US" sz="1200" b="1" dirty="0">
                <a:solidFill>
                  <a:schemeClr val="tx1"/>
                </a:solidFill>
              </a:rPr>
              <a:t>≫ </a:t>
            </a:r>
            <a:endParaRPr kumimoji="1" lang="en-US" altLang="ja-JP" sz="1200" b="1" dirty="0" smtClean="0">
              <a:solidFill>
                <a:schemeClr val="tx1"/>
              </a:solidFill>
            </a:endParaRPr>
          </a:p>
          <a:p>
            <a:pPr marL="72000"/>
            <a:r>
              <a:rPr kumimoji="1" lang="ja-JP" altLang="en-US" sz="1200" b="1" dirty="0" smtClean="0">
                <a:solidFill>
                  <a:schemeClr val="tx1"/>
                </a:solidFill>
              </a:rPr>
              <a:t>大阪からのイノベーションに繋がる研究の推進</a:t>
            </a:r>
            <a:endParaRPr kumimoji="1" lang="ja-JP" altLang="en-US" sz="1200" b="1" dirty="0">
              <a:solidFill>
                <a:schemeClr val="tx1"/>
              </a:solidFill>
            </a:endParaRPr>
          </a:p>
        </p:txBody>
      </p:sp>
      <p:sp>
        <p:nvSpPr>
          <p:cNvPr id="29" name="片側の 2 つの角を切り取った四角形 28"/>
          <p:cNvSpPr/>
          <p:nvPr/>
        </p:nvSpPr>
        <p:spPr>
          <a:xfrm>
            <a:off x="591118" y="8112968"/>
            <a:ext cx="12291518" cy="1296144"/>
          </a:xfrm>
          <a:custGeom>
            <a:avLst/>
            <a:gdLst>
              <a:gd name="connsiteX0" fmla="*/ 216014 w 11915253"/>
              <a:gd name="connsiteY0" fmla="*/ 0 h 1296056"/>
              <a:gd name="connsiteX1" fmla="*/ 11699239 w 11915253"/>
              <a:gd name="connsiteY1" fmla="*/ 0 h 1296056"/>
              <a:gd name="connsiteX2" fmla="*/ 11915253 w 11915253"/>
              <a:gd name="connsiteY2" fmla="*/ 216014 h 1296056"/>
              <a:gd name="connsiteX3" fmla="*/ 11915253 w 11915253"/>
              <a:gd name="connsiteY3" fmla="*/ 1296056 h 1296056"/>
              <a:gd name="connsiteX4" fmla="*/ 11915253 w 11915253"/>
              <a:gd name="connsiteY4" fmla="*/ 1296056 h 1296056"/>
              <a:gd name="connsiteX5" fmla="*/ 0 w 11915253"/>
              <a:gd name="connsiteY5" fmla="*/ 1296056 h 1296056"/>
              <a:gd name="connsiteX6" fmla="*/ 0 w 11915253"/>
              <a:gd name="connsiteY6" fmla="*/ 1296056 h 1296056"/>
              <a:gd name="connsiteX7" fmla="*/ 0 w 11915253"/>
              <a:gd name="connsiteY7" fmla="*/ 216014 h 1296056"/>
              <a:gd name="connsiteX8" fmla="*/ 216014 w 11915253"/>
              <a:gd name="connsiteY8" fmla="*/ 0 h 1296056"/>
              <a:gd name="connsiteX0" fmla="*/ 635114 w 11915253"/>
              <a:gd name="connsiteY0" fmla="*/ 19050 h 1296056"/>
              <a:gd name="connsiteX1" fmla="*/ 11699239 w 11915253"/>
              <a:gd name="connsiteY1" fmla="*/ 0 h 1296056"/>
              <a:gd name="connsiteX2" fmla="*/ 11915253 w 11915253"/>
              <a:gd name="connsiteY2" fmla="*/ 216014 h 1296056"/>
              <a:gd name="connsiteX3" fmla="*/ 11915253 w 11915253"/>
              <a:gd name="connsiteY3" fmla="*/ 1296056 h 1296056"/>
              <a:gd name="connsiteX4" fmla="*/ 11915253 w 11915253"/>
              <a:gd name="connsiteY4" fmla="*/ 1296056 h 1296056"/>
              <a:gd name="connsiteX5" fmla="*/ 0 w 11915253"/>
              <a:gd name="connsiteY5" fmla="*/ 1296056 h 1296056"/>
              <a:gd name="connsiteX6" fmla="*/ 0 w 11915253"/>
              <a:gd name="connsiteY6" fmla="*/ 1296056 h 1296056"/>
              <a:gd name="connsiteX7" fmla="*/ 0 w 11915253"/>
              <a:gd name="connsiteY7" fmla="*/ 216014 h 1296056"/>
              <a:gd name="connsiteX8" fmla="*/ 635114 w 11915253"/>
              <a:gd name="connsiteY8" fmla="*/ 19050 h 1296056"/>
              <a:gd name="connsiteX0" fmla="*/ 635114 w 11915253"/>
              <a:gd name="connsiteY0" fmla="*/ 0 h 1277006"/>
              <a:gd name="connsiteX1" fmla="*/ 11413489 w 11915253"/>
              <a:gd name="connsiteY1" fmla="*/ 19050 h 1277006"/>
              <a:gd name="connsiteX2" fmla="*/ 11915253 w 11915253"/>
              <a:gd name="connsiteY2" fmla="*/ 196964 h 1277006"/>
              <a:gd name="connsiteX3" fmla="*/ 11915253 w 11915253"/>
              <a:gd name="connsiteY3" fmla="*/ 1277006 h 1277006"/>
              <a:gd name="connsiteX4" fmla="*/ 11915253 w 11915253"/>
              <a:gd name="connsiteY4" fmla="*/ 1277006 h 1277006"/>
              <a:gd name="connsiteX5" fmla="*/ 0 w 11915253"/>
              <a:gd name="connsiteY5" fmla="*/ 1277006 h 1277006"/>
              <a:gd name="connsiteX6" fmla="*/ 0 w 11915253"/>
              <a:gd name="connsiteY6" fmla="*/ 1277006 h 1277006"/>
              <a:gd name="connsiteX7" fmla="*/ 0 w 11915253"/>
              <a:gd name="connsiteY7" fmla="*/ 196964 h 1277006"/>
              <a:gd name="connsiteX8" fmla="*/ 635114 w 11915253"/>
              <a:gd name="connsiteY8" fmla="*/ 0 h 1277006"/>
              <a:gd name="connsiteX0" fmla="*/ 635114 w 11915253"/>
              <a:gd name="connsiteY0" fmla="*/ 0 h 1277006"/>
              <a:gd name="connsiteX1" fmla="*/ 11265754 w 11915253"/>
              <a:gd name="connsiteY1" fmla="*/ 0 h 1277006"/>
              <a:gd name="connsiteX2" fmla="*/ 11915253 w 11915253"/>
              <a:gd name="connsiteY2" fmla="*/ 196964 h 1277006"/>
              <a:gd name="connsiteX3" fmla="*/ 11915253 w 11915253"/>
              <a:gd name="connsiteY3" fmla="*/ 1277006 h 1277006"/>
              <a:gd name="connsiteX4" fmla="*/ 11915253 w 11915253"/>
              <a:gd name="connsiteY4" fmla="*/ 1277006 h 1277006"/>
              <a:gd name="connsiteX5" fmla="*/ 0 w 11915253"/>
              <a:gd name="connsiteY5" fmla="*/ 1277006 h 1277006"/>
              <a:gd name="connsiteX6" fmla="*/ 0 w 11915253"/>
              <a:gd name="connsiteY6" fmla="*/ 1277006 h 1277006"/>
              <a:gd name="connsiteX7" fmla="*/ 0 w 11915253"/>
              <a:gd name="connsiteY7" fmla="*/ 196964 h 1277006"/>
              <a:gd name="connsiteX8" fmla="*/ 635114 w 11915253"/>
              <a:gd name="connsiteY8" fmla="*/ 0 h 1277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15253" h="1277006">
                <a:moveTo>
                  <a:pt x="635114" y="0"/>
                </a:moveTo>
                <a:lnTo>
                  <a:pt x="11265754" y="0"/>
                </a:lnTo>
                <a:lnTo>
                  <a:pt x="11915253" y="196964"/>
                </a:lnTo>
                <a:lnTo>
                  <a:pt x="11915253" y="1277006"/>
                </a:lnTo>
                <a:lnTo>
                  <a:pt x="11915253" y="1277006"/>
                </a:lnTo>
                <a:lnTo>
                  <a:pt x="0" y="1277006"/>
                </a:lnTo>
                <a:lnTo>
                  <a:pt x="0" y="1277006"/>
                </a:lnTo>
                <a:lnTo>
                  <a:pt x="0" y="196964"/>
                </a:lnTo>
                <a:lnTo>
                  <a:pt x="635114" y="0"/>
                </a:lnTo>
                <a:close/>
              </a:path>
            </a:pathLst>
          </a:custGeom>
          <a:gradFill>
            <a:gsLst>
              <a:gs pos="0">
                <a:schemeClr val="accent2">
                  <a:shade val="51000"/>
                  <a:satMod val="130000"/>
                  <a:lumMod val="19000"/>
                  <a:lumOff val="81000"/>
                </a:schemeClr>
              </a:gs>
              <a:gs pos="100000">
                <a:schemeClr val="accent2">
                  <a:shade val="93000"/>
                  <a:satMod val="130000"/>
                </a:schemeClr>
              </a:gs>
              <a:gs pos="100000">
                <a:schemeClr val="accent2">
                  <a:shade val="94000"/>
                  <a:satMod val="135000"/>
                </a:schemeClr>
              </a:gs>
            </a:gsLst>
          </a:gradFill>
        </p:spPr>
        <p:style>
          <a:lnRef idx="0">
            <a:schemeClr val="accent2"/>
          </a:lnRef>
          <a:fillRef idx="3">
            <a:schemeClr val="accent2"/>
          </a:fillRef>
          <a:effectRef idx="3">
            <a:schemeClr val="accent2"/>
          </a:effectRef>
          <a:fontRef idx="minor">
            <a:schemeClr val="lt1"/>
          </a:fontRef>
        </p:style>
        <p:txBody>
          <a:bodyPr rtlCol="0" anchor="t"/>
          <a:lstStyle/>
          <a:p>
            <a:pPr lvl="0" algn="ctr"/>
            <a:r>
              <a:rPr lang="ja-JP" altLang="en-US" sz="1200" b="1" dirty="0" smtClean="0">
                <a:solidFill>
                  <a:schemeClr val="tx1"/>
                </a:solidFill>
              </a:rPr>
              <a:t>　　　　　</a:t>
            </a:r>
            <a:endParaRPr lang="en-US" altLang="ja-JP" sz="1200" b="1" dirty="0" smtClean="0">
              <a:solidFill>
                <a:schemeClr val="tx1"/>
              </a:solidFill>
            </a:endParaRPr>
          </a:p>
          <a:p>
            <a:pPr lvl="0"/>
            <a:r>
              <a:rPr lang="ja-JP" altLang="en-US" sz="1200" b="1" dirty="0" smtClean="0">
                <a:solidFill>
                  <a:schemeClr val="tx1"/>
                </a:solidFill>
              </a:rPr>
              <a:t>　</a:t>
            </a:r>
            <a:r>
              <a:rPr lang="en-US" altLang="ja-JP" sz="1200" b="1" dirty="0" smtClean="0">
                <a:solidFill>
                  <a:schemeClr val="tx1"/>
                </a:solidFill>
              </a:rPr>
              <a:t>【</a:t>
            </a:r>
            <a:r>
              <a:rPr lang="ja-JP" altLang="en-US" sz="1200" b="1" dirty="0" smtClean="0">
                <a:solidFill>
                  <a:schemeClr val="tx1"/>
                </a:solidFill>
              </a:rPr>
              <a:t>取組</a:t>
            </a:r>
            <a:r>
              <a:rPr lang="ja-JP" altLang="en-US" sz="1200" b="1" dirty="0">
                <a:solidFill>
                  <a:schemeClr val="tx1"/>
                </a:solidFill>
              </a:rPr>
              <a:t>を支える</a:t>
            </a:r>
            <a:r>
              <a:rPr lang="ja-JP" altLang="en-US" sz="1200" b="1" dirty="0" smtClean="0">
                <a:solidFill>
                  <a:schemeClr val="tx1"/>
                </a:solidFill>
              </a:rPr>
              <a:t>基盤</a:t>
            </a:r>
            <a:r>
              <a:rPr lang="en-US" altLang="ja-JP" sz="1200" b="1" dirty="0" smtClean="0">
                <a:solidFill>
                  <a:schemeClr val="tx1"/>
                </a:solidFill>
              </a:rPr>
              <a:t>】</a:t>
            </a:r>
            <a:r>
              <a:rPr lang="ja-JP" altLang="en-US" sz="1200" b="1" dirty="0" smtClean="0">
                <a:solidFill>
                  <a:schemeClr val="tx1"/>
                </a:solidFill>
              </a:rPr>
              <a:t>　</a:t>
            </a:r>
            <a:endParaRPr kumimoji="1" lang="ja-JP" altLang="en-US" sz="1400" dirty="0"/>
          </a:p>
        </p:txBody>
      </p:sp>
      <p:sp>
        <p:nvSpPr>
          <p:cNvPr id="24" name="テキスト ボックス 23"/>
          <p:cNvSpPr txBox="1"/>
          <p:nvPr/>
        </p:nvSpPr>
        <p:spPr>
          <a:xfrm>
            <a:off x="1386800" y="8538975"/>
            <a:ext cx="11411197" cy="846386"/>
          </a:xfrm>
          <a:prstGeom prst="rect">
            <a:avLst/>
          </a:prstGeom>
          <a:noFill/>
        </p:spPr>
        <p:txBody>
          <a:bodyPr wrap="square" rtlCol="0">
            <a:spAutoFit/>
          </a:bodyPr>
          <a:lstStyle/>
          <a:p>
            <a:r>
              <a:rPr lang="ja-JP" altLang="en-US" sz="1100" b="1" dirty="0"/>
              <a:t>■様々な経営資源の強化・</a:t>
            </a:r>
            <a:r>
              <a:rPr lang="ja-JP" altLang="en-US" sz="1100" b="1" dirty="0" smtClean="0"/>
              <a:t>活用</a:t>
            </a:r>
            <a:endParaRPr kumimoji="1" lang="en-US" altLang="ja-JP" sz="1100" b="1" dirty="0" smtClean="0"/>
          </a:p>
          <a:p>
            <a:r>
              <a:rPr kumimoji="1" lang="ja-JP" altLang="en-US" sz="1100" dirty="0" smtClean="0"/>
              <a:t>　　・理事長・学長のトップ</a:t>
            </a:r>
            <a:r>
              <a:rPr lang="ja-JP" altLang="en-US" sz="1100" dirty="0" smtClean="0"/>
              <a:t>マネジメント　　　　　　　・</a:t>
            </a:r>
            <a:r>
              <a:rPr lang="ja-JP" altLang="en-US" sz="1100" dirty="0"/>
              <a:t>女性</a:t>
            </a:r>
            <a:r>
              <a:rPr lang="ja-JP" altLang="en-US" sz="1100" dirty="0" smtClean="0"/>
              <a:t>教員の積極的採用・</a:t>
            </a:r>
            <a:r>
              <a:rPr lang="ja-JP" altLang="en-US" sz="1100" dirty="0"/>
              <a:t>登用　　　</a:t>
            </a:r>
            <a:r>
              <a:rPr lang="ja-JP" altLang="en-US" sz="1100" dirty="0" smtClean="0"/>
              <a:t>　　　　 ・若手研究者の確保・育成　</a:t>
            </a:r>
            <a:r>
              <a:rPr lang="ja-JP" altLang="en-US" sz="1100" dirty="0"/>
              <a:t>　　</a:t>
            </a:r>
            <a:r>
              <a:rPr lang="ja-JP" altLang="en-US" sz="1100" dirty="0" smtClean="0"/>
              <a:t>　　　　 </a:t>
            </a:r>
            <a:r>
              <a:rPr lang="ja-JP" altLang="en-US" sz="1100" dirty="0"/>
              <a:t>・教職員の能力と専門性</a:t>
            </a:r>
            <a:r>
              <a:rPr lang="ja-JP" altLang="en-US" sz="1100" dirty="0" smtClean="0"/>
              <a:t>向上</a:t>
            </a:r>
            <a:endParaRPr lang="en-US" altLang="ja-JP" sz="1100" dirty="0" smtClean="0"/>
          </a:p>
          <a:p>
            <a:r>
              <a:rPr lang="ja-JP" altLang="en-US" sz="1100" dirty="0" smtClean="0"/>
              <a:t>　　・財政基盤の強化　　　　　　　　　　　　　　　　　 ・リスクマネジメントの強化　　　　　　　　　　 ・戦略的</a:t>
            </a:r>
            <a:r>
              <a:rPr lang="ja-JP" altLang="en-US" sz="1100" dirty="0"/>
              <a:t>広報によるブランド力の</a:t>
            </a:r>
            <a:r>
              <a:rPr lang="ja-JP" altLang="en-US" sz="1100" dirty="0" smtClean="0"/>
              <a:t>向上　　　</a:t>
            </a:r>
            <a:endParaRPr lang="en-US" altLang="ja-JP" sz="1100" dirty="0" smtClean="0"/>
          </a:p>
          <a:p>
            <a:pPr>
              <a:spcBef>
                <a:spcPts val="600"/>
              </a:spcBef>
            </a:pPr>
            <a:r>
              <a:rPr lang="ja-JP" altLang="en-US" sz="1100" b="1" dirty="0" smtClean="0"/>
              <a:t>■大阪市立大学と</a:t>
            </a:r>
            <a:r>
              <a:rPr lang="ja-JP" altLang="en-US" sz="1100" b="1" dirty="0"/>
              <a:t>の統合による新大学実現に向けた準備</a:t>
            </a:r>
            <a:r>
              <a:rPr lang="ja-JP" altLang="en-US" sz="1100" b="1" dirty="0" smtClean="0"/>
              <a:t>、連携</a:t>
            </a:r>
            <a:r>
              <a:rPr lang="ja-JP" altLang="en-US" sz="1100" b="1" dirty="0"/>
              <a:t>・共同化の</a:t>
            </a:r>
            <a:r>
              <a:rPr lang="ja-JP" altLang="en-US" sz="1100" b="1" dirty="0" smtClean="0"/>
              <a:t>推進</a:t>
            </a:r>
            <a:endParaRPr lang="en-US" altLang="ja-JP" sz="1100" b="1" dirty="0" smtClean="0"/>
          </a:p>
        </p:txBody>
      </p:sp>
      <p:sp>
        <p:nvSpPr>
          <p:cNvPr id="79" name="コンテンツ プレースホルダー 2"/>
          <p:cNvSpPr txBox="1">
            <a:spLocks/>
          </p:cNvSpPr>
          <p:nvPr/>
        </p:nvSpPr>
        <p:spPr>
          <a:xfrm>
            <a:off x="281235" y="6384776"/>
            <a:ext cx="4165217" cy="172775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1600"/>
              </a:lnSpc>
              <a:spcBef>
                <a:spcPts val="0"/>
              </a:spcBef>
              <a:buNone/>
            </a:pPr>
            <a:r>
              <a:rPr lang="ja-JP" altLang="en-US" sz="1100" dirty="0" smtClean="0">
                <a:latin typeface="+mj-ea"/>
                <a:ea typeface="+mj-ea"/>
              </a:rPr>
              <a:t>①　全学教員による教養・基礎教育等の充実　　</a:t>
            </a:r>
            <a:r>
              <a:rPr lang="ja-JP" altLang="en-US" sz="1100" b="1" dirty="0" smtClean="0">
                <a:latin typeface="+mj-ea"/>
                <a:ea typeface="+mj-ea"/>
              </a:rPr>
              <a:t>＜大３＞</a:t>
            </a:r>
            <a:r>
              <a:rPr lang="ja-JP" altLang="en-US" sz="1100" b="1" dirty="0">
                <a:latin typeface="+mj-ea"/>
              </a:rPr>
              <a:t> </a:t>
            </a:r>
            <a:r>
              <a:rPr lang="ja-JP" altLang="en-US" sz="1100" b="1" dirty="0" smtClean="0">
                <a:latin typeface="+mj-ea"/>
              </a:rPr>
              <a:t>＜高３＞</a:t>
            </a:r>
            <a:endParaRPr lang="en-US" altLang="ja-JP" sz="1100" b="1" dirty="0" smtClean="0">
              <a:latin typeface="+mj-ea"/>
              <a:ea typeface="+mj-ea"/>
            </a:endParaRPr>
          </a:p>
          <a:p>
            <a:pPr marL="0" indent="0">
              <a:lnSpc>
                <a:spcPts val="1600"/>
              </a:lnSpc>
              <a:spcBef>
                <a:spcPts val="0"/>
              </a:spcBef>
              <a:buNone/>
            </a:pPr>
            <a:r>
              <a:rPr lang="ja-JP" altLang="en-US" sz="1100" dirty="0" smtClean="0">
                <a:latin typeface="+mj-ea"/>
                <a:ea typeface="+mj-ea"/>
              </a:rPr>
              <a:t>②</a:t>
            </a:r>
            <a:r>
              <a:rPr lang="ja-JP" altLang="en-US" sz="1100" dirty="0" smtClean="0">
                <a:latin typeface="+mj-ea"/>
              </a:rPr>
              <a:t>　</a:t>
            </a:r>
            <a:r>
              <a:rPr lang="ja-JP" altLang="en-US" sz="1100" dirty="0" smtClean="0">
                <a:latin typeface="+mj-ea"/>
                <a:ea typeface="+mj-ea"/>
              </a:rPr>
              <a:t>地域志向型のカリキュラムに基づく教育の推進　　</a:t>
            </a:r>
            <a:r>
              <a:rPr lang="ja-JP" altLang="en-US" sz="1100" b="1" dirty="0">
                <a:latin typeface="+mj-ea"/>
              </a:rPr>
              <a:t> ＜</a:t>
            </a:r>
            <a:r>
              <a:rPr lang="ja-JP" altLang="en-US" sz="1100" b="1" dirty="0" smtClean="0">
                <a:latin typeface="+mj-ea"/>
              </a:rPr>
              <a:t>大５＞</a:t>
            </a:r>
            <a:endParaRPr lang="en-US" altLang="ja-JP" sz="1100" dirty="0" smtClean="0">
              <a:latin typeface="+mj-ea"/>
              <a:ea typeface="+mj-ea"/>
            </a:endParaRPr>
          </a:p>
          <a:p>
            <a:pPr marL="0" indent="0">
              <a:lnSpc>
                <a:spcPts val="1600"/>
              </a:lnSpc>
              <a:spcBef>
                <a:spcPts val="0"/>
              </a:spcBef>
              <a:buNone/>
            </a:pPr>
            <a:r>
              <a:rPr lang="ja-JP" altLang="en-US" sz="1100" dirty="0" smtClean="0">
                <a:latin typeface="+mj-ea"/>
              </a:rPr>
              <a:t>③　リーディング大学院のプログラムの全学展開を通じた</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産学協同の人材育成の推進</a:t>
            </a:r>
            <a:r>
              <a:rPr lang="ja-JP" altLang="en-US" sz="1100" dirty="0">
                <a:latin typeface="+mj-ea"/>
              </a:rPr>
              <a:t>　　</a:t>
            </a:r>
            <a:r>
              <a:rPr lang="ja-JP" altLang="en-US" sz="1100" b="1" dirty="0">
                <a:latin typeface="+mj-ea"/>
              </a:rPr>
              <a:t> ＜</a:t>
            </a:r>
            <a:r>
              <a:rPr lang="ja-JP" altLang="en-US" sz="1100" b="1" dirty="0" smtClean="0">
                <a:latin typeface="+mj-ea"/>
              </a:rPr>
              <a:t>大８＞</a:t>
            </a:r>
            <a:endParaRPr lang="en-US" altLang="ja-JP" sz="1100" strike="dblStrike" dirty="0">
              <a:solidFill>
                <a:srgbClr val="00B0F0"/>
              </a:solidFill>
              <a:latin typeface="+mj-ea"/>
            </a:endParaRPr>
          </a:p>
          <a:p>
            <a:pPr marL="0" indent="0">
              <a:lnSpc>
                <a:spcPts val="1600"/>
              </a:lnSpc>
              <a:spcBef>
                <a:spcPts val="0"/>
              </a:spcBef>
              <a:buNone/>
            </a:pPr>
            <a:r>
              <a:rPr lang="ja-JP" altLang="en-US" sz="1100" dirty="0" smtClean="0">
                <a:latin typeface="+mj-ea"/>
              </a:rPr>
              <a:t>④　諸機関</a:t>
            </a:r>
            <a:r>
              <a:rPr lang="ja-JP" altLang="en-US" sz="1100" dirty="0">
                <a:latin typeface="+mj-ea"/>
              </a:rPr>
              <a:t>と連携した地域課題解決に向けた取組の推進</a:t>
            </a:r>
            <a:r>
              <a:rPr lang="ja-JP" altLang="en-US" sz="1100" dirty="0" smtClean="0">
                <a:latin typeface="+mj-ea"/>
              </a:rPr>
              <a:t>、</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人材</a:t>
            </a:r>
            <a:r>
              <a:rPr lang="ja-JP" altLang="en-US" sz="1100" dirty="0">
                <a:latin typeface="+mj-ea"/>
              </a:rPr>
              <a:t>の</a:t>
            </a:r>
            <a:r>
              <a:rPr lang="ja-JP" altLang="en-US" sz="1100" dirty="0" smtClean="0">
                <a:latin typeface="+mj-ea"/>
              </a:rPr>
              <a:t>育成</a:t>
            </a:r>
            <a:r>
              <a:rPr lang="ja-JP" altLang="en-US" sz="1100" dirty="0">
                <a:latin typeface="+mj-ea"/>
              </a:rPr>
              <a:t>　　</a:t>
            </a:r>
            <a:r>
              <a:rPr lang="ja-JP" altLang="en-US" sz="1100" b="1" dirty="0">
                <a:latin typeface="+mj-ea"/>
              </a:rPr>
              <a:t> ＜</a:t>
            </a:r>
            <a:r>
              <a:rPr lang="ja-JP" altLang="en-US" sz="1100" b="1" dirty="0" smtClean="0">
                <a:latin typeface="+mj-ea"/>
              </a:rPr>
              <a:t>大</a:t>
            </a:r>
            <a:r>
              <a:rPr lang="en-US" altLang="ja-JP" sz="1100" b="1" dirty="0" smtClean="0">
                <a:latin typeface="+mj-ea"/>
              </a:rPr>
              <a:t>28</a:t>
            </a:r>
            <a:r>
              <a:rPr lang="ja-JP" altLang="en-US" sz="1100" b="1" dirty="0" smtClean="0">
                <a:latin typeface="+mj-ea"/>
              </a:rPr>
              <a:t>＞</a:t>
            </a:r>
            <a:endParaRPr lang="en-US" altLang="ja-JP" sz="1100" dirty="0">
              <a:latin typeface="+mj-ea"/>
            </a:endParaRPr>
          </a:p>
        </p:txBody>
      </p:sp>
      <p:sp>
        <p:nvSpPr>
          <p:cNvPr id="80" name="コンテンツ プレースホルダー 2"/>
          <p:cNvSpPr txBox="1">
            <a:spLocks/>
          </p:cNvSpPr>
          <p:nvPr/>
        </p:nvSpPr>
        <p:spPr>
          <a:xfrm>
            <a:off x="4961756" y="6384776"/>
            <a:ext cx="4165849" cy="15121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1600"/>
              </a:lnSpc>
              <a:spcBef>
                <a:spcPts val="0"/>
              </a:spcBef>
              <a:buNone/>
            </a:pPr>
            <a:r>
              <a:rPr lang="ja-JP" altLang="en-US" sz="1100" dirty="0" smtClean="0">
                <a:latin typeface="+mj-ea"/>
              </a:rPr>
              <a:t>①　海外</a:t>
            </a:r>
            <a:r>
              <a:rPr lang="ja-JP" altLang="en-US" sz="1100" dirty="0">
                <a:latin typeface="+mj-ea"/>
              </a:rPr>
              <a:t>派遣</a:t>
            </a:r>
            <a:r>
              <a:rPr lang="ja-JP" altLang="en-US" sz="1100" dirty="0" smtClean="0">
                <a:latin typeface="+mj-ea"/>
              </a:rPr>
              <a:t>プログラムなど</a:t>
            </a:r>
            <a:r>
              <a:rPr lang="ja-JP" altLang="en-US" sz="1100" dirty="0">
                <a:latin typeface="+mj-ea"/>
              </a:rPr>
              <a:t>留学支援の</a:t>
            </a:r>
            <a:r>
              <a:rPr lang="ja-JP" altLang="en-US" sz="1100" dirty="0" smtClean="0">
                <a:latin typeface="+mj-ea"/>
              </a:rPr>
              <a:t>強化</a:t>
            </a:r>
            <a:r>
              <a:rPr lang="ja-JP" altLang="en-US" sz="1100" dirty="0">
                <a:latin typeface="+mj-ea"/>
              </a:rPr>
              <a:t>　</a:t>
            </a:r>
            <a:r>
              <a:rPr lang="ja-JP" altLang="en-US" sz="1100" b="1" dirty="0">
                <a:latin typeface="+mj-ea"/>
              </a:rPr>
              <a:t>＜</a:t>
            </a:r>
            <a:r>
              <a:rPr lang="ja-JP" altLang="en-US" sz="1100" b="1" dirty="0" smtClean="0">
                <a:latin typeface="+mj-ea"/>
              </a:rPr>
              <a:t>大</a:t>
            </a:r>
            <a:r>
              <a:rPr lang="en-US" altLang="ja-JP" sz="1100" b="1" dirty="0" smtClean="0">
                <a:latin typeface="+mj-ea"/>
              </a:rPr>
              <a:t>10</a:t>
            </a:r>
            <a:r>
              <a:rPr lang="ja-JP" altLang="en-US" sz="1100" b="1" dirty="0" smtClean="0">
                <a:latin typeface="+mj-ea"/>
              </a:rPr>
              <a:t>＞ ＜高６＞</a:t>
            </a:r>
            <a:endParaRPr lang="en-US" altLang="ja-JP" sz="1100" dirty="0">
              <a:latin typeface="+mj-ea"/>
            </a:endParaRPr>
          </a:p>
          <a:p>
            <a:pPr marL="0" indent="0">
              <a:lnSpc>
                <a:spcPts val="1600"/>
              </a:lnSpc>
              <a:spcBef>
                <a:spcPts val="0"/>
              </a:spcBef>
              <a:buNone/>
            </a:pPr>
            <a:r>
              <a:rPr lang="ja-JP" altLang="en-US" sz="1100" dirty="0" smtClean="0">
                <a:latin typeface="+mj-ea"/>
              </a:rPr>
              <a:t>②　アセアン地域諸国などのアジアの大学を中心とした</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相互交流の</a:t>
            </a:r>
            <a:r>
              <a:rPr lang="ja-JP" altLang="en-US" sz="1100" dirty="0">
                <a:latin typeface="+mj-ea"/>
              </a:rPr>
              <a:t>推進　</a:t>
            </a:r>
            <a:r>
              <a:rPr lang="ja-JP" altLang="en-US" sz="1100" dirty="0" smtClean="0">
                <a:latin typeface="+mj-ea"/>
              </a:rPr>
              <a:t>　</a:t>
            </a:r>
            <a:r>
              <a:rPr lang="ja-JP" altLang="en-US" sz="1100" b="1" dirty="0" smtClean="0">
                <a:latin typeface="+mj-ea"/>
              </a:rPr>
              <a:t>＜大</a:t>
            </a:r>
            <a:r>
              <a:rPr lang="en-US" altLang="ja-JP" sz="1100" b="1" dirty="0" smtClean="0">
                <a:latin typeface="+mj-ea"/>
              </a:rPr>
              <a:t>30</a:t>
            </a:r>
            <a:r>
              <a:rPr lang="ja-JP" altLang="en-US" sz="1100" b="1" dirty="0" smtClean="0">
                <a:latin typeface="+mj-ea"/>
              </a:rPr>
              <a:t>＞</a:t>
            </a:r>
            <a:endParaRPr lang="en-US" altLang="ja-JP" sz="1100" dirty="0" smtClean="0">
              <a:latin typeface="+mj-ea"/>
            </a:endParaRPr>
          </a:p>
          <a:p>
            <a:pPr marL="0" indent="0">
              <a:lnSpc>
                <a:spcPts val="1600"/>
              </a:lnSpc>
              <a:spcBef>
                <a:spcPts val="0"/>
              </a:spcBef>
              <a:buNone/>
            </a:pPr>
            <a:r>
              <a:rPr lang="ja-JP" altLang="en-US" sz="1100" dirty="0" smtClean="0">
                <a:latin typeface="+mj-ea"/>
                <a:ea typeface="+mj-ea"/>
              </a:rPr>
              <a:t>③　キャンパス内での多文化交流の活性化　</a:t>
            </a:r>
            <a:r>
              <a:rPr lang="ja-JP" altLang="en-US" sz="1100" b="1" dirty="0" smtClean="0">
                <a:latin typeface="+mj-ea"/>
              </a:rPr>
              <a:t>＜大</a:t>
            </a:r>
            <a:r>
              <a:rPr lang="en-US" altLang="ja-JP" sz="1100" b="1" dirty="0" smtClean="0">
                <a:latin typeface="+mj-ea"/>
              </a:rPr>
              <a:t>29</a:t>
            </a:r>
            <a:r>
              <a:rPr lang="ja-JP" altLang="en-US" sz="1100" b="1" dirty="0" smtClean="0">
                <a:latin typeface="+mj-ea"/>
              </a:rPr>
              <a:t>＞</a:t>
            </a:r>
            <a:r>
              <a:rPr lang="ja-JP" altLang="en-US" sz="1100" dirty="0" smtClean="0">
                <a:latin typeface="+mj-ea"/>
              </a:rPr>
              <a:t> </a:t>
            </a:r>
            <a:endParaRPr lang="en-US" altLang="ja-JP" sz="1100" dirty="0" smtClean="0">
              <a:latin typeface="+mj-ea"/>
            </a:endParaRPr>
          </a:p>
          <a:p>
            <a:pPr marL="0" indent="0">
              <a:lnSpc>
                <a:spcPts val="1600"/>
              </a:lnSpc>
              <a:spcBef>
                <a:spcPts val="0"/>
              </a:spcBef>
              <a:buNone/>
            </a:pPr>
            <a:r>
              <a:rPr lang="ja-JP" altLang="en-US" sz="1100" dirty="0" smtClean="0">
                <a:latin typeface="+mj-ea"/>
              </a:rPr>
              <a:t>④</a:t>
            </a:r>
            <a:r>
              <a:rPr lang="ja-JP" altLang="en-US" sz="1100" dirty="0">
                <a:latin typeface="+mj-ea"/>
              </a:rPr>
              <a:t>　</a:t>
            </a:r>
            <a:r>
              <a:rPr lang="ja-JP" altLang="en-US" sz="1100" dirty="0" smtClean="0">
                <a:latin typeface="+mj-ea"/>
              </a:rPr>
              <a:t>国際的な共同研究</a:t>
            </a:r>
            <a:r>
              <a:rPr lang="ja-JP" altLang="en-US" sz="1100" dirty="0">
                <a:latin typeface="+mj-ea"/>
              </a:rPr>
              <a:t>・海外からの研究資金の</a:t>
            </a:r>
            <a:r>
              <a:rPr lang="ja-JP" altLang="en-US" sz="1100" dirty="0" smtClean="0">
                <a:latin typeface="+mj-ea"/>
              </a:rPr>
              <a:t>拡大</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a:t>
            </a:r>
            <a:r>
              <a:rPr lang="ja-JP" altLang="en-US" sz="1100" b="1" dirty="0">
                <a:latin typeface="+mj-ea"/>
              </a:rPr>
              <a:t> ＜</a:t>
            </a:r>
            <a:r>
              <a:rPr lang="ja-JP" altLang="en-US" sz="1100" b="1" dirty="0" smtClean="0">
                <a:latin typeface="+mj-ea"/>
              </a:rPr>
              <a:t>大</a:t>
            </a:r>
            <a:r>
              <a:rPr lang="en-US" altLang="ja-JP" sz="1100" b="1" dirty="0" smtClean="0">
                <a:latin typeface="+mj-ea"/>
              </a:rPr>
              <a:t>19</a:t>
            </a:r>
            <a:r>
              <a:rPr lang="ja-JP" altLang="en-US" sz="1100" b="1" dirty="0" smtClean="0">
                <a:latin typeface="+mj-ea"/>
              </a:rPr>
              <a:t>＞</a:t>
            </a:r>
            <a:endParaRPr lang="en-US" altLang="ja-JP" sz="1100" u="sng" dirty="0" smtClean="0">
              <a:solidFill>
                <a:srgbClr val="00B0F0"/>
              </a:solidFill>
              <a:latin typeface="+mj-ea"/>
              <a:ea typeface="+mj-ea"/>
            </a:endParaRPr>
          </a:p>
        </p:txBody>
      </p:sp>
      <p:sp>
        <p:nvSpPr>
          <p:cNvPr id="81" name="コンテンツ プレースホルダー 2"/>
          <p:cNvSpPr txBox="1">
            <a:spLocks/>
          </p:cNvSpPr>
          <p:nvPr/>
        </p:nvSpPr>
        <p:spPr>
          <a:xfrm>
            <a:off x="9210228" y="6312768"/>
            <a:ext cx="4362262" cy="165587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1600"/>
              </a:lnSpc>
              <a:spcBef>
                <a:spcPts val="0"/>
              </a:spcBef>
              <a:buNone/>
            </a:pPr>
            <a:r>
              <a:rPr lang="ja-JP" altLang="en-US" sz="1100" dirty="0" smtClean="0">
                <a:latin typeface="+mj-ea"/>
              </a:rPr>
              <a:t> ①　現代</a:t>
            </a:r>
            <a:r>
              <a:rPr lang="ja-JP" altLang="en-US" sz="1100" dirty="0">
                <a:latin typeface="+mj-ea"/>
              </a:rPr>
              <a:t>社会の課題解決やイノベーション創出に向けた</a:t>
            </a:r>
            <a:r>
              <a:rPr lang="ja-JP" altLang="en-US" sz="1100" dirty="0" smtClean="0">
                <a:latin typeface="+mj-ea"/>
              </a:rPr>
              <a:t>、</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先端的な研究や</a:t>
            </a:r>
            <a:r>
              <a:rPr lang="ja-JP" altLang="en-US" sz="1100" dirty="0">
                <a:latin typeface="+mj-ea"/>
              </a:rPr>
              <a:t>異分野融合による研究</a:t>
            </a:r>
            <a:r>
              <a:rPr lang="ja-JP" altLang="en-US" sz="1100" dirty="0" smtClean="0">
                <a:latin typeface="+mj-ea"/>
              </a:rPr>
              <a:t>、共同研究</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の推進　</a:t>
            </a:r>
            <a:r>
              <a:rPr lang="ja-JP" altLang="en-US" sz="1100" b="1" dirty="0" smtClean="0">
                <a:latin typeface="+mj-ea"/>
              </a:rPr>
              <a:t>＜大</a:t>
            </a:r>
            <a:r>
              <a:rPr lang="en-US" altLang="ja-JP" sz="1100" b="1" dirty="0" smtClean="0">
                <a:latin typeface="+mj-ea"/>
              </a:rPr>
              <a:t>19</a:t>
            </a:r>
            <a:r>
              <a:rPr lang="ja-JP" altLang="en-US" sz="1100" b="1" dirty="0" smtClean="0">
                <a:latin typeface="+mj-ea"/>
              </a:rPr>
              <a:t>＞ </a:t>
            </a:r>
            <a:endParaRPr lang="ja-JP" altLang="en-US" sz="1100" dirty="0">
              <a:latin typeface="+mj-ea"/>
            </a:endParaRPr>
          </a:p>
          <a:p>
            <a:pPr marL="0" indent="0">
              <a:lnSpc>
                <a:spcPts val="1600"/>
              </a:lnSpc>
              <a:spcBef>
                <a:spcPts val="0"/>
              </a:spcBef>
              <a:buNone/>
            </a:pPr>
            <a:r>
              <a:rPr lang="ja-JP" altLang="en-US" sz="1100" dirty="0" smtClean="0">
                <a:latin typeface="+mj-ea"/>
              </a:rPr>
              <a:t> ②　分野横断型の研究体制</a:t>
            </a:r>
            <a:r>
              <a:rPr lang="ja-JP" altLang="en-US" sz="1100" dirty="0">
                <a:latin typeface="+mj-ea"/>
              </a:rPr>
              <a:t>の拡充。企業や他大学等</a:t>
            </a:r>
            <a:r>
              <a:rPr lang="ja-JP" altLang="en-US" sz="1100" dirty="0" smtClean="0">
                <a:latin typeface="+mj-ea"/>
              </a:rPr>
              <a:t>と</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連携したオープンイノベーションの推進　</a:t>
            </a:r>
            <a:r>
              <a:rPr lang="ja-JP" altLang="en-US" sz="1100" b="1" dirty="0" smtClean="0">
                <a:latin typeface="+mj-ea"/>
              </a:rPr>
              <a:t>＜大</a:t>
            </a:r>
            <a:r>
              <a:rPr lang="en-US" altLang="ja-JP" sz="1100" b="1" dirty="0" smtClean="0">
                <a:latin typeface="+mj-ea"/>
              </a:rPr>
              <a:t>20</a:t>
            </a:r>
            <a:r>
              <a:rPr lang="ja-JP" altLang="en-US" sz="1100" b="1" dirty="0" smtClean="0">
                <a:latin typeface="+mj-ea"/>
              </a:rPr>
              <a:t>＞</a:t>
            </a:r>
            <a:r>
              <a:rPr lang="ja-JP" altLang="en-US" sz="1100" b="1" dirty="0">
                <a:latin typeface="+mj-ea"/>
              </a:rPr>
              <a:t> ＜大</a:t>
            </a:r>
            <a:r>
              <a:rPr lang="en-US" altLang="ja-JP" sz="1100" b="1" dirty="0" smtClean="0">
                <a:latin typeface="+mj-ea"/>
              </a:rPr>
              <a:t>21</a:t>
            </a:r>
            <a:r>
              <a:rPr lang="ja-JP" altLang="en-US" sz="1100" b="1" dirty="0" smtClean="0">
                <a:latin typeface="+mj-ea"/>
              </a:rPr>
              <a:t>＞ </a:t>
            </a:r>
            <a:endParaRPr lang="en-US" altLang="ja-JP" sz="1100" dirty="0">
              <a:latin typeface="+mj-ea"/>
            </a:endParaRPr>
          </a:p>
          <a:p>
            <a:pPr marL="0" indent="0">
              <a:lnSpc>
                <a:spcPts val="1600"/>
              </a:lnSpc>
              <a:spcBef>
                <a:spcPts val="0"/>
              </a:spcBef>
              <a:buNone/>
            </a:pPr>
            <a:r>
              <a:rPr lang="ja-JP" altLang="en-US" sz="1100" dirty="0">
                <a:latin typeface="+mj-ea"/>
                <a:ea typeface="+mj-ea"/>
              </a:rPr>
              <a:t> </a:t>
            </a:r>
            <a:r>
              <a:rPr lang="ja-JP" altLang="en-US" sz="1100" dirty="0" smtClean="0">
                <a:latin typeface="+mj-ea"/>
                <a:ea typeface="+mj-ea"/>
              </a:rPr>
              <a:t>③　「</a:t>
            </a:r>
            <a:r>
              <a:rPr lang="ja-JP" altLang="en-US" sz="1100" dirty="0">
                <a:latin typeface="+mj-ea"/>
                <a:ea typeface="+mj-ea"/>
              </a:rPr>
              <a:t>大阪の</a:t>
            </a:r>
            <a:r>
              <a:rPr lang="ja-JP" altLang="en-US" sz="1100" dirty="0" smtClean="0">
                <a:latin typeface="+mj-ea"/>
                <a:ea typeface="+mj-ea"/>
              </a:rPr>
              <a:t>シンクタンク」として、</a:t>
            </a:r>
            <a:r>
              <a:rPr lang="ja-JP" altLang="en-US" sz="1100" dirty="0" smtClean="0">
                <a:latin typeface="+mj-ea"/>
              </a:rPr>
              <a:t>政策課題に対応した</a:t>
            </a:r>
            <a:endParaRPr lang="en-US" altLang="ja-JP" sz="1100" dirty="0" smtClean="0">
              <a:latin typeface="+mj-ea"/>
            </a:endParaRPr>
          </a:p>
          <a:p>
            <a:pPr marL="0" indent="0">
              <a:lnSpc>
                <a:spcPts val="1600"/>
              </a:lnSpc>
              <a:spcBef>
                <a:spcPts val="0"/>
              </a:spcBef>
              <a:buNone/>
            </a:pPr>
            <a:r>
              <a:rPr lang="ja-JP" altLang="en-US" sz="1100" dirty="0">
                <a:latin typeface="+mj-ea"/>
              </a:rPr>
              <a:t>　</a:t>
            </a:r>
            <a:r>
              <a:rPr lang="ja-JP" altLang="en-US" sz="1100" dirty="0" smtClean="0">
                <a:latin typeface="+mj-ea"/>
              </a:rPr>
              <a:t>　　共同研究等の</a:t>
            </a:r>
            <a:r>
              <a:rPr lang="ja-JP" altLang="en-US" sz="1100" dirty="0">
                <a:latin typeface="+mj-ea"/>
              </a:rPr>
              <a:t>実施　</a:t>
            </a:r>
            <a:r>
              <a:rPr lang="ja-JP" altLang="en-US" sz="1100" b="1" dirty="0">
                <a:latin typeface="+mj-ea"/>
              </a:rPr>
              <a:t>＜大</a:t>
            </a:r>
            <a:r>
              <a:rPr lang="en-US" altLang="ja-JP" sz="1100" b="1" dirty="0" smtClean="0">
                <a:latin typeface="+mj-ea"/>
              </a:rPr>
              <a:t>27</a:t>
            </a:r>
            <a:r>
              <a:rPr lang="ja-JP" altLang="en-US" sz="1100" b="1" dirty="0" smtClean="0">
                <a:latin typeface="+mj-ea"/>
              </a:rPr>
              <a:t>＞</a:t>
            </a:r>
            <a:endParaRPr lang="en-US" altLang="ja-JP" sz="1100" dirty="0" smtClean="0">
              <a:latin typeface="+mj-ea"/>
            </a:endParaRPr>
          </a:p>
        </p:txBody>
      </p:sp>
      <p:sp>
        <p:nvSpPr>
          <p:cNvPr id="77" name="角丸四角形 76"/>
          <p:cNvSpPr/>
          <p:nvPr/>
        </p:nvSpPr>
        <p:spPr>
          <a:xfrm>
            <a:off x="5346144" y="5525174"/>
            <a:ext cx="2783964" cy="71558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00" algn="ctr"/>
            <a:r>
              <a:rPr lang="ja-JP" altLang="en-US" sz="1200" b="1" dirty="0">
                <a:solidFill>
                  <a:schemeClr val="tx1"/>
                </a:solidFill>
              </a:rPr>
              <a:t>≪重点</a:t>
            </a:r>
            <a:r>
              <a:rPr kumimoji="1" lang="ja-JP" altLang="en-US" sz="1200" b="1" dirty="0" smtClean="0">
                <a:solidFill>
                  <a:schemeClr val="tx1"/>
                </a:solidFill>
              </a:rPr>
              <a:t>戦略目標　３</a:t>
            </a:r>
            <a:r>
              <a:rPr lang="ja-JP" altLang="en-US" sz="1200" b="1" dirty="0" smtClean="0">
                <a:solidFill>
                  <a:schemeClr val="tx1"/>
                </a:solidFill>
              </a:rPr>
              <a:t> </a:t>
            </a:r>
            <a:r>
              <a:rPr lang="ja-JP" altLang="en-US" sz="1200" b="1" dirty="0">
                <a:solidFill>
                  <a:schemeClr val="tx1"/>
                </a:solidFill>
              </a:rPr>
              <a:t>≫</a:t>
            </a:r>
            <a:endParaRPr kumimoji="1" lang="en-US" altLang="ja-JP" sz="1200" b="1" dirty="0" smtClean="0">
              <a:solidFill>
                <a:schemeClr val="tx1"/>
              </a:solidFill>
            </a:endParaRPr>
          </a:p>
          <a:p>
            <a:pPr marL="72000"/>
            <a:r>
              <a:rPr lang="ja-JP" altLang="en-US" sz="1200" b="1" dirty="0" smtClean="0">
                <a:solidFill>
                  <a:schemeClr val="tx1"/>
                </a:solidFill>
              </a:rPr>
              <a:t>グローバル展開に向けた環境の整備</a:t>
            </a:r>
            <a:endParaRPr kumimoji="1" lang="ja-JP" altLang="en-US" sz="1200" b="1" dirty="0">
              <a:solidFill>
                <a:schemeClr val="tx1"/>
              </a:solidFill>
            </a:endParaRPr>
          </a:p>
        </p:txBody>
      </p:sp>
      <p:sp>
        <p:nvSpPr>
          <p:cNvPr id="49" name="角丸四角形 48"/>
          <p:cNvSpPr/>
          <p:nvPr/>
        </p:nvSpPr>
        <p:spPr>
          <a:xfrm>
            <a:off x="143783" y="768152"/>
            <a:ext cx="13304059" cy="1690094"/>
          </a:xfrm>
          <a:prstGeom prst="roundRect">
            <a:avLst>
              <a:gd name="adj" fmla="val 14100"/>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600" b="1" dirty="0">
              <a:solidFill>
                <a:schemeClr val="tx1"/>
              </a:solidFill>
            </a:endParaRPr>
          </a:p>
        </p:txBody>
      </p:sp>
      <p:sp>
        <p:nvSpPr>
          <p:cNvPr id="50" name="正方形/長方形 49"/>
          <p:cNvSpPr/>
          <p:nvPr/>
        </p:nvSpPr>
        <p:spPr>
          <a:xfrm>
            <a:off x="10720145" y="1056185"/>
            <a:ext cx="2663344" cy="336006"/>
          </a:xfrm>
          <a:prstGeom prst="rect">
            <a:avLst/>
          </a:prstGeom>
          <a:solidFill>
            <a:schemeClr val="accent5">
              <a:lumMod val="20000"/>
              <a:lumOff val="80000"/>
            </a:schemeClr>
          </a:solidFill>
        </p:spPr>
        <p:txBody>
          <a:bodyPr wrap="square" lIns="97574" tIns="48787" rIns="97574" bIns="48787">
            <a:spAutoFit/>
          </a:bodyPr>
          <a:lstStyle/>
          <a:p>
            <a:r>
              <a:rPr lang="ja-JP" altLang="en-US" sz="1200" b="1" dirty="0" smtClean="0">
                <a:latin typeface="HGPｺﾞｼｯｸE" panose="020B0900000000000000" pitchFamily="50" charset="-128"/>
                <a:ea typeface="HGPｺﾞｼｯｸE" panose="020B0900000000000000" pitchFamily="50" charset="-128"/>
              </a:rPr>
              <a:t>大学改革へ対応（組</a:t>
            </a:r>
            <a:r>
              <a:rPr lang="ja-JP" altLang="en-US" sz="1200" b="1" dirty="0">
                <a:latin typeface="HGPｺﾞｼｯｸE" panose="020B0900000000000000" pitchFamily="50" charset="-128"/>
                <a:ea typeface="HGPｺﾞｼｯｸE" panose="020B0900000000000000" pitchFamily="50" charset="-128"/>
              </a:rPr>
              <a:t>織・運営</a:t>
            </a:r>
            <a:r>
              <a:rPr lang="ja-JP" altLang="en-US" sz="1200" b="1" dirty="0" smtClean="0">
                <a:latin typeface="HGPｺﾞｼｯｸE" panose="020B0900000000000000" pitchFamily="50" charset="-128"/>
                <a:ea typeface="HGPｺﾞｼｯｸE" panose="020B0900000000000000" pitchFamily="50" charset="-128"/>
              </a:rPr>
              <a:t>面）</a:t>
            </a:r>
            <a:endParaRPr lang="ja-JP" altLang="en-US" sz="1200" b="1" i="1" dirty="0">
              <a:latin typeface="HGPｺﾞｼｯｸE" panose="020B0900000000000000" pitchFamily="50" charset="-128"/>
              <a:ea typeface="HGPｺﾞｼｯｸE" panose="020B0900000000000000" pitchFamily="50" charset="-128"/>
            </a:endParaRPr>
          </a:p>
        </p:txBody>
      </p:sp>
      <p:sp>
        <p:nvSpPr>
          <p:cNvPr id="51" name="正方形/長方形 50"/>
          <p:cNvSpPr/>
          <p:nvPr/>
        </p:nvSpPr>
        <p:spPr>
          <a:xfrm>
            <a:off x="8230067" y="1068579"/>
            <a:ext cx="1901774" cy="336006"/>
          </a:xfrm>
          <a:prstGeom prst="rect">
            <a:avLst/>
          </a:prstGeom>
          <a:solidFill>
            <a:schemeClr val="accent5">
              <a:lumMod val="20000"/>
              <a:lumOff val="80000"/>
            </a:schemeClr>
          </a:solidFill>
        </p:spPr>
        <p:txBody>
          <a:bodyPr wrap="square" lIns="97574" tIns="48787" rIns="97574" bIns="48787">
            <a:spAutoFit/>
          </a:bodyPr>
          <a:lstStyle/>
          <a:p>
            <a:r>
              <a:rPr lang="ja-JP" altLang="en-US" sz="1200" b="1" dirty="0" smtClean="0">
                <a:latin typeface="HGPｺﾞｼｯｸE" panose="020B0900000000000000" pitchFamily="50" charset="-128"/>
                <a:ea typeface="HGPｺﾞｼｯｸE" panose="020B0900000000000000" pitchFamily="50" charset="-128"/>
              </a:rPr>
              <a:t>国際化への対応</a:t>
            </a:r>
            <a:endParaRPr lang="ja-JP" altLang="en-US" sz="1200" b="1" i="1" dirty="0">
              <a:latin typeface="HGPｺﾞｼｯｸE" panose="020B0900000000000000" pitchFamily="50" charset="-128"/>
              <a:ea typeface="HGPｺﾞｼｯｸE" panose="020B0900000000000000" pitchFamily="50" charset="-128"/>
            </a:endParaRPr>
          </a:p>
        </p:txBody>
      </p:sp>
      <p:sp>
        <p:nvSpPr>
          <p:cNvPr id="52" name="正方形/長方形 51"/>
          <p:cNvSpPr/>
          <p:nvPr/>
        </p:nvSpPr>
        <p:spPr>
          <a:xfrm>
            <a:off x="8230067" y="1294205"/>
            <a:ext cx="2420321" cy="1082405"/>
          </a:xfrm>
          <a:prstGeom prst="rect">
            <a:avLst/>
          </a:prstGeom>
          <a:solidFill>
            <a:schemeClr val="accent6">
              <a:lumMod val="20000"/>
              <a:lumOff val="80000"/>
            </a:schemeClr>
          </a:solid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1200" b="1" dirty="0" smtClean="0">
                <a:solidFill>
                  <a:schemeClr val="tx1"/>
                </a:solidFill>
                <a:latin typeface="HGPｺﾞｼｯｸE" panose="020B0900000000000000" pitchFamily="50" charset="-128"/>
                <a:ea typeface="HGPｺﾞｼｯｸE" panose="020B0900000000000000" pitchFamily="50" charset="-128"/>
              </a:rPr>
              <a:t>「国際交流を推進」</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lvl="0">
              <a:lnSpc>
                <a:spcPts val="400"/>
              </a:lnSpc>
            </a:pPr>
            <a:endParaRPr lang="en-US" altLang="ja-JP" sz="1000" b="1" dirty="0" smtClean="0">
              <a:solidFill>
                <a:schemeClr val="tx1"/>
              </a:solidFill>
              <a:latin typeface="ＭＳ Ｐゴシック"/>
            </a:endParaRPr>
          </a:p>
          <a:p>
            <a:pPr lvl="0"/>
            <a:r>
              <a:rPr lang="ja-JP" altLang="en-US" sz="1000" b="1" dirty="0" smtClean="0">
                <a:solidFill>
                  <a:schemeClr val="tx1"/>
                </a:solidFill>
                <a:latin typeface="ＭＳ Ｐゴシック"/>
              </a:rPr>
              <a:t>■</a:t>
            </a:r>
            <a:r>
              <a:rPr lang="ja-JP" altLang="en-US" sz="1000" b="1" dirty="0">
                <a:solidFill>
                  <a:schemeClr val="tx1"/>
                </a:solidFill>
                <a:latin typeface="ＭＳ Ｐゴシック"/>
              </a:rPr>
              <a:t>国際</a:t>
            </a:r>
            <a:r>
              <a:rPr lang="ja-JP" altLang="en-US" sz="1000" b="1" dirty="0" smtClean="0">
                <a:solidFill>
                  <a:schemeClr val="tx1"/>
                </a:solidFill>
                <a:latin typeface="ＭＳ Ｐゴシック"/>
              </a:rPr>
              <a:t>交流会館</a:t>
            </a:r>
            <a:r>
              <a:rPr lang="ja-JP" altLang="en-US" sz="1000" b="1" dirty="0">
                <a:solidFill>
                  <a:schemeClr val="tx1"/>
                </a:solidFill>
                <a:latin typeface="ＭＳ Ｐゴシック"/>
              </a:rPr>
              <a:t>の開設など留学生の受入環境の整備、海外留学支援</a:t>
            </a:r>
            <a:r>
              <a:rPr lang="ja-JP" altLang="en-US" sz="1000" b="1" dirty="0" smtClean="0">
                <a:solidFill>
                  <a:schemeClr val="tx1"/>
                </a:solidFill>
                <a:latin typeface="ＭＳ Ｐゴシック"/>
              </a:rPr>
              <a:t>制度の拡充など</a:t>
            </a:r>
            <a:r>
              <a:rPr lang="ja-JP" altLang="en-US" sz="1000" b="1" dirty="0">
                <a:solidFill>
                  <a:schemeClr val="tx1"/>
                </a:solidFill>
                <a:latin typeface="ＭＳ Ｐゴシック"/>
              </a:rPr>
              <a:t>により、受入留学生と学生海外</a:t>
            </a:r>
            <a:r>
              <a:rPr lang="ja-JP" altLang="en-US" sz="1000" b="1" dirty="0" smtClean="0">
                <a:solidFill>
                  <a:schemeClr val="tx1"/>
                </a:solidFill>
                <a:latin typeface="ＭＳ Ｐゴシック"/>
              </a:rPr>
              <a:t>派遣数が増加</a:t>
            </a:r>
            <a:endParaRPr lang="en-US" altLang="ja-JP" sz="1000" b="1" dirty="0">
              <a:solidFill>
                <a:schemeClr val="tx1"/>
              </a:solidFill>
              <a:latin typeface="ＭＳ Ｐゴシック"/>
            </a:endParaRPr>
          </a:p>
        </p:txBody>
      </p:sp>
      <p:sp>
        <p:nvSpPr>
          <p:cNvPr id="53" name="正方形/長方形 52"/>
          <p:cNvSpPr/>
          <p:nvPr/>
        </p:nvSpPr>
        <p:spPr>
          <a:xfrm>
            <a:off x="5619994" y="1072801"/>
            <a:ext cx="2495623" cy="336006"/>
          </a:xfrm>
          <a:prstGeom prst="rect">
            <a:avLst/>
          </a:prstGeom>
          <a:solidFill>
            <a:schemeClr val="accent5">
              <a:lumMod val="20000"/>
              <a:lumOff val="80000"/>
            </a:schemeClr>
          </a:solidFill>
        </p:spPr>
        <p:txBody>
          <a:bodyPr wrap="square" lIns="97574" tIns="48787" rIns="97574" bIns="48787">
            <a:spAutoFit/>
          </a:bodyPr>
          <a:lstStyle/>
          <a:p>
            <a:r>
              <a:rPr lang="ja-JP" altLang="en-US" sz="1200" b="1" dirty="0" smtClean="0">
                <a:latin typeface="HGPｺﾞｼｯｸE" panose="020B0900000000000000" pitchFamily="50" charset="-128"/>
                <a:ea typeface="HGPｺﾞｼｯｸE" panose="020B0900000000000000" pitchFamily="50" charset="-128"/>
              </a:rPr>
              <a:t>地域貢献の更なる拡充</a:t>
            </a:r>
            <a:endParaRPr lang="ja-JP" altLang="en-US" sz="1200" b="1" i="1" dirty="0">
              <a:latin typeface="HGPｺﾞｼｯｸE" panose="020B0900000000000000" pitchFamily="50" charset="-128"/>
              <a:ea typeface="HGPｺﾞｼｯｸE" panose="020B0900000000000000" pitchFamily="50" charset="-128"/>
            </a:endParaRPr>
          </a:p>
        </p:txBody>
      </p:sp>
      <p:sp>
        <p:nvSpPr>
          <p:cNvPr id="54" name="正方形/長方形 53"/>
          <p:cNvSpPr/>
          <p:nvPr/>
        </p:nvSpPr>
        <p:spPr>
          <a:xfrm>
            <a:off x="5674871" y="1290082"/>
            <a:ext cx="2428946" cy="1096685"/>
          </a:xfrm>
          <a:prstGeom prst="rect">
            <a:avLst/>
          </a:prstGeom>
          <a:solidFill>
            <a:schemeClr val="accent6">
              <a:lumMod val="20000"/>
              <a:lumOff val="80000"/>
            </a:schemeClr>
          </a:solid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
              </a:lnSpc>
            </a:pPr>
            <a:endParaRPr kumimoji="1" lang="en-US" altLang="ja-JP" sz="1000" b="1" dirty="0" smtClean="0">
              <a:solidFill>
                <a:srgbClr val="FF0000"/>
              </a:solidFill>
            </a:endParaRPr>
          </a:p>
          <a:p>
            <a:r>
              <a:rPr lang="ja-JP" altLang="en-US" sz="1200" b="1" dirty="0" smtClean="0">
                <a:solidFill>
                  <a:schemeClr val="tx1"/>
                </a:solidFill>
                <a:latin typeface="HGPｺﾞｼｯｸE" panose="020B0900000000000000" pitchFamily="50" charset="-128"/>
                <a:ea typeface="HGPｺﾞｼｯｸE" panose="020B0900000000000000" pitchFamily="50" charset="-128"/>
              </a:rPr>
              <a:t>「地域社会のニーズへ対応」</a:t>
            </a:r>
            <a:endParaRPr lang="en-US" altLang="ja-JP" sz="1200" b="1" dirty="0">
              <a:solidFill>
                <a:srgbClr val="FF0000"/>
              </a:solidFill>
            </a:endParaRPr>
          </a:p>
          <a:p>
            <a:pPr>
              <a:lnSpc>
                <a:spcPts val="400"/>
              </a:lnSpc>
            </a:pPr>
            <a:endParaRPr kumimoji="1" lang="en-US" altLang="ja-JP" sz="1000" b="1" dirty="0" smtClean="0">
              <a:solidFill>
                <a:schemeClr val="tx1"/>
              </a:solidFill>
            </a:endParaRPr>
          </a:p>
          <a:p>
            <a:r>
              <a:rPr kumimoji="1" lang="ja-JP" altLang="en-US" sz="1000" b="1" dirty="0" smtClean="0">
                <a:solidFill>
                  <a:schemeClr val="tx1"/>
                </a:solidFill>
              </a:rPr>
              <a:t>■企業への博士人材の輩出など、社会に貢献する優秀な人材を育成</a:t>
            </a:r>
            <a:endParaRPr kumimoji="1" lang="en-US" altLang="ja-JP" sz="1000" b="1" dirty="0" smtClean="0">
              <a:solidFill>
                <a:schemeClr val="tx1"/>
              </a:solidFill>
            </a:endParaRPr>
          </a:p>
          <a:p>
            <a:r>
              <a:rPr lang="ja-JP" altLang="en-US" sz="1000" b="1" dirty="0" smtClean="0">
                <a:solidFill>
                  <a:schemeClr val="tx1"/>
                </a:solidFill>
              </a:rPr>
              <a:t>■</a:t>
            </a:r>
            <a:r>
              <a:rPr kumimoji="1" lang="ja-JP" altLang="en-US" sz="1000" b="1" dirty="0" smtClean="0">
                <a:solidFill>
                  <a:schemeClr val="tx1"/>
                </a:solidFill>
              </a:rPr>
              <a:t>企業等との産学連携を全学的に推進</a:t>
            </a:r>
            <a:endParaRPr kumimoji="1" lang="en-US" altLang="ja-JP" sz="1000" b="1" dirty="0" smtClean="0">
              <a:solidFill>
                <a:schemeClr val="tx1"/>
              </a:solidFill>
            </a:endParaRPr>
          </a:p>
          <a:p>
            <a:r>
              <a:rPr kumimoji="1" lang="ja-JP" altLang="en-US" sz="1000" b="1" dirty="0" smtClean="0">
                <a:solidFill>
                  <a:schemeClr val="tx1"/>
                </a:solidFill>
              </a:rPr>
              <a:t>■公開講座を充実、</a:t>
            </a:r>
            <a:r>
              <a:rPr kumimoji="1" lang="en-US" altLang="ja-JP" sz="1000" b="1" dirty="0" smtClean="0">
                <a:solidFill>
                  <a:schemeClr val="tx1"/>
                </a:solidFill>
              </a:rPr>
              <a:t>I-</a:t>
            </a:r>
            <a:r>
              <a:rPr lang="en-US" altLang="ja-JP" sz="1000" b="1" dirty="0" smtClean="0">
                <a:solidFill>
                  <a:schemeClr val="tx1"/>
                </a:solidFill>
              </a:rPr>
              <a:t>site</a:t>
            </a:r>
            <a:r>
              <a:rPr lang="ja-JP" altLang="en-US" sz="1000" b="1" dirty="0" smtClean="0">
                <a:solidFill>
                  <a:schemeClr val="tx1"/>
                </a:solidFill>
              </a:rPr>
              <a:t>なんば（都市部</a:t>
            </a:r>
            <a:r>
              <a:rPr kumimoji="1" lang="ja-JP" altLang="en-US" sz="1000" b="1" dirty="0" smtClean="0">
                <a:solidFill>
                  <a:schemeClr val="tx1"/>
                </a:solidFill>
              </a:rPr>
              <a:t>サテライト）を開設</a:t>
            </a:r>
            <a:endParaRPr kumimoji="1" lang="en-US" altLang="ja-JP" sz="1000" b="1" dirty="0" smtClean="0">
              <a:solidFill>
                <a:schemeClr val="tx1"/>
              </a:solidFill>
            </a:endParaRPr>
          </a:p>
        </p:txBody>
      </p:sp>
      <p:sp>
        <p:nvSpPr>
          <p:cNvPr id="55" name="正方形/長方形 54"/>
          <p:cNvSpPr/>
          <p:nvPr/>
        </p:nvSpPr>
        <p:spPr>
          <a:xfrm>
            <a:off x="414336" y="1068579"/>
            <a:ext cx="1977845" cy="336006"/>
          </a:xfrm>
          <a:prstGeom prst="rect">
            <a:avLst/>
          </a:prstGeom>
          <a:solidFill>
            <a:schemeClr val="accent5">
              <a:lumMod val="20000"/>
              <a:lumOff val="80000"/>
            </a:schemeClr>
          </a:solidFill>
        </p:spPr>
        <p:txBody>
          <a:bodyPr wrap="square" lIns="97574" tIns="48787" rIns="97574" bIns="48787">
            <a:spAutoFit/>
          </a:bodyPr>
          <a:lstStyle/>
          <a:p>
            <a:r>
              <a:rPr lang="ja-JP" altLang="en-US" sz="1200" b="1" dirty="0" smtClean="0">
                <a:latin typeface="HGPｺﾞｼｯｸE" panose="020B0900000000000000" pitchFamily="50" charset="-128"/>
                <a:ea typeface="HGPｺﾞｼｯｸE" panose="020B0900000000000000" pitchFamily="50" charset="-128"/>
              </a:rPr>
              <a:t>教育の質の向上</a:t>
            </a:r>
            <a:endParaRPr lang="ja-JP" altLang="en-US" sz="1200" b="1" i="1" dirty="0">
              <a:latin typeface="HGPｺﾞｼｯｸE" panose="020B0900000000000000" pitchFamily="50" charset="-128"/>
              <a:ea typeface="HGPｺﾞｼｯｸE" panose="020B0900000000000000" pitchFamily="50" charset="-128"/>
            </a:endParaRPr>
          </a:p>
        </p:txBody>
      </p:sp>
      <p:sp>
        <p:nvSpPr>
          <p:cNvPr id="56" name="正方形/長方形 55"/>
          <p:cNvSpPr/>
          <p:nvPr/>
        </p:nvSpPr>
        <p:spPr>
          <a:xfrm>
            <a:off x="422497" y="1322820"/>
            <a:ext cx="2523035" cy="1029508"/>
          </a:xfrm>
          <a:prstGeom prst="rect">
            <a:avLst/>
          </a:prstGeom>
          <a:solidFill>
            <a:schemeClr val="accent6">
              <a:lumMod val="20000"/>
              <a:lumOff val="80000"/>
            </a:schemeClr>
          </a:solid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
              </a:lnSpc>
            </a:pPr>
            <a:endParaRPr kumimoji="1" lang="en-US" altLang="ja-JP" sz="1000" b="1" dirty="0" smtClean="0">
              <a:solidFill>
                <a:srgbClr val="FF0000"/>
              </a:solidFill>
            </a:endParaRPr>
          </a:p>
          <a:p>
            <a:r>
              <a:rPr lang="ja-JP" altLang="en-US" sz="1200" b="1" dirty="0">
                <a:solidFill>
                  <a:schemeClr val="tx1"/>
                </a:solidFill>
                <a:latin typeface="HGPｺﾞｼｯｸE" panose="020B0900000000000000" pitchFamily="50" charset="-128"/>
                <a:ea typeface="HGPｺﾞｼｯｸE" panose="020B0900000000000000" pitchFamily="50" charset="-128"/>
              </a:rPr>
              <a:t>「学士課程</a:t>
            </a:r>
            <a:r>
              <a:rPr lang="ja-JP" altLang="en-US" sz="1200" b="1" dirty="0" smtClean="0">
                <a:solidFill>
                  <a:schemeClr val="tx1"/>
                </a:solidFill>
                <a:latin typeface="HGPｺﾞｼｯｸE" panose="020B0900000000000000" pitchFamily="50" charset="-128"/>
                <a:ea typeface="HGPｺﾞｼｯｸE" panose="020B0900000000000000" pitchFamily="50" charset="-128"/>
              </a:rPr>
              <a:t>教育を充実</a:t>
            </a:r>
            <a:r>
              <a:rPr lang="ja-JP" altLang="en-US" sz="1200" b="1" dirty="0">
                <a:solidFill>
                  <a:schemeClr val="tx1"/>
                </a:solidFill>
                <a:latin typeface="HGPｺﾞｼｯｸE" panose="020B0900000000000000" pitchFamily="50" charset="-128"/>
                <a:ea typeface="HGPｺﾞｼｯｸE" panose="020B0900000000000000" pitchFamily="50" charset="-128"/>
              </a:rPr>
              <a:t>」</a:t>
            </a:r>
            <a:endParaRPr lang="ja-JP" altLang="en-US" sz="1200" b="1" i="1" dirty="0">
              <a:solidFill>
                <a:schemeClr val="tx1"/>
              </a:solidFill>
              <a:latin typeface="HGPｺﾞｼｯｸE" panose="020B0900000000000000" pitchFamily="50" charset="-128"/>
              <a:ea typeface="HGPｺﾞｼｯｸE" panose="020B0900000000000000" pitchFamily="50" charset="-128"/>
            </a:endParaRPr>
          </a:p>
          <a:p>
            <a:pPr>
              <a:lnSpc>
                <a:spcPts val="400"/>
              </a:lnSpc>
            </a:pPr>
            <a:endParaRPr kumimoji="1" lang="en-US" altLang="ja-JP" sz="1000" b="1" dirty="0" smtClean="0">
              <a:solidFill>
                <a:schemeClr val="tx1"/>
              </a:solidFill>
            </a:endParaRPr>
          </a:p>
          <a:p>
            <a:r>
              <a:rPr kumimoji="1" lang="ja-JP" altLang="en-US" sz="1000" b="1" dirty="0" smtClean="0">
                <a:solidFill>
                  <a:schemeClr val="tx1"/>
                </a:solidFill>
              </a:rPr>
              <a:t>■文理融合の「現代システム科学域」の設置をはじめとする学際性を重視した学域制導入とカリキュラムの再構築など</a:t>
            </a:r>
            <a:r>
              <a:rPr lang="ja-JP" altLang="en-US" sz="1000" b="1" dirty="0" smtClean="0">
                <a:solidFill>
                  <a:schemeClr val="tx1"/>
                </a:solidFill>
              </a:rPr>
              <a:t>の大きな教育改革</a:t>
            </a:r>
            <a:r>
              <a:rPr kumimoji="1" lang="ja-JP" altLang="en-US" sz="1000" b="1" dirty="0" smtClean="0">
                <a:solidFill>
                  <a:schemeClr val="tx1"/>
                </a:solidFill>
              </a:rPr>
              <a:t>を実施</a:t>
            </a:r>
            <a:endParaRPr kumimoji="1" lang="en-US" altLang="ja-JP" sz="1000" b="1" dirty="0" smtClean="0">
              <a:solidFill>
                <a:schemeClr val="tx1"/>
              </a:solidFill>
            </a:endParaRPr>
          </a:p>
        </p:txBody>
      </p:sp>
      <p:sp>
        <p:nvSpPr>
          <p:cNvPr id="57" name="正方形/長方形 56"/>
          <p:cNvSpPr/>
          <p:nvPr/>
        </p:nvSpPr>
        <p:spPr>
          <a:xfrm>
            <a:off x="3085527" y="1060504"/>
            <a:ext cx="1977845" cy="336006"/>
          </a:xfrm>
          <a:prstGeom prst="rect">
            <a:avLst/>
          </a:prstGeom>
          <a:solidFill>
            <a:schemeClr val="accent5">
              <a:lumMod val="20000"/>
              <a:lumOff val="80000"/>
            </a:schemeClr>
          </a:solidFill>
        </p:spPr>
        <p:txBody>
          <a:bodyPr wrap="square" lIns="97574" tIns="48787" rIns="97574" bIns="48787">
            <a:spAutoFit/>
          </a:bodyPr>
          <a:lstStyle/>
          <a:p>
            <a:r>
              <a:rPr lang="ja-JP" altLang="en-US" sz="1200" b="1" dirty="0" smtClean="0">
                <a:latin typeface="HGPｺﾞｼｯｸE" panose="020B0900000000000000" pitchFamily="50" charset="-128"/>
                <a:ea typeface="HGPｺﾞｼｯｸE" panose="020B0900000000000000" pitchFamily="50" charset="-128"/>
              </a:rPr>
              <a:t>研究水準等の向上</a:t>
            </a:r>
            <a:endParaRPr lang="ja-JP" altLang="en-US" sz="1200" b="1" i="1" dirty="0">
              <a:latin typeface="HGPｺﾞｼｯｸE" panose="020B0900000000000000" pitchFamily="50" charset="-128"/>
              <a:ea typeface="HGPｺﾞｼｯｸE" panose="020B0900000000000000" pitchFamily="50" charset="-128"/>
            </a:endParaRPr>
          </a:p>
        </p:txBody>
      </p:sp>
      <p:sp>
        <p:nvSpPr>
          <p:cNvPr id="59" name="正方形/長方形 58"/>
          <p:cNvSpPr/>
          <p:nvPr/>
        </p:nvSpPr>
        <p:spPr>
          <a:xfrm>
            <a:off x="3111920" y="1295140"/>
            <a:ext cx="2425900" cy="1091307"/>
          </a:xfrm>
          <a:prstGeom prst="rect">
            <a:avLst/>
          </a:prstGeom>
          <a:solidFill>
            <a:schemeClr val="accent6">
              <a:lumMod val="20000"/>
              <a:lumOff val="80000"/>
            </a:schemeClr>
          </a:solid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HGPｺﾞｼｯｸE" panose="020B0900000000000000" pitchFamily="50" charset="-128"/>
                <a:ea typeface="HGPｺﾞｼｯｸE" panose="020B0900000000000000" pitchFamily="50" charset="-128"/>
              </a:rPr>
              <a:t>「先端的</a:t>
            </a:r>
            <a:r>
              <a:rPr lang="ja-JP" altLang="en-US" sz="1200" b="1" dirty="0" smtClean="0">
                <a:solidFill>
                  <a:schemeClr val="tx1"/>
                </a:solidFill>
                <a:latin typeface="HGPｺﾞｼｯｸE" panose="020B0900000000000000" pitchFamily="50" charset="-128"/>
                <a:ea typeface="HGPｺﾞｼｯｸE" panose="020B0900000000000000" pitchFamily="50" charset="-128"/>
              </a:rPr>
              <a:t>研究を推進」</a:t>
            </a:r>
            <a:endParaRPr kumimoji="1" lang="en-US" altLang="ja-JP" sz="1050" b="1" dirty="0" smtClean="0">
              <a:solidFill>
                <a:srgbClr val="FF0000"/>
              </a:solidFill>
            </a:endParaRPr>
          </a:p>
          <a:p>
            <a:pPr>
              <a:lnSpc>
                <a:spcPts val="400"/>
              </a:lnSpc>
            </a:pPr>
            <a:endParaRPr lang="en-US" altLang="ja-JP" sz="1000" b="1" dirty="0" smtClean="0">
              <a:solidFill>
                <a:schemeClr val="tx1"/>
              </a:solidFill>
            </a:endParaRPr>
          </a:p>
          <a:p>
            <a:r>
              <a:rPr lang="ja-JP" altLang="en-US" sz="1000" b="1" dirty="0" smtClean="0">
                <a:solidFill>
                  <a:schemeClr val="tx1"/>
                </a:solidFill>
              </a:rPr>
              <a:t>■</a:t>
            </a:r>
            <a:r>
              <a:rPr lang="en-US" altLang="ja-JP" sz="1000" b="1" dirty="0" smtClean="0">
                <a:solidFill>
                  <a:schemeClr val="tx1"/>
                </a:solidFill>
              </a:rPr>
              <a:t>21</a:t>
            </a:r>
            <a:r>
              <a:rPr lang="ja-JP" altLang="en-US" sz="1000" b="1" dirty="0" smtClean="0">
                <a:solidFill>
                  <a:schemeClr val="tx1"/>
                </a:solidFill>
              </a:rPr>
              <a:t>世紀科学研究所の分野横断型の研究体制を推進</a:t>
            </a:r>
            <a:endParaRPr lang="en-US" altLang="ja-JP" sz="1000" b="1" dirty="0" smtClean="0">
              <a:solidFill>
                <a:schemeClr val="tx1"/>
              </a:solidFill>
            </a:endParaRPr>
          </a:p>
          <a:p>
            <a:r>
              <a:rPr lang="ja-JP" altLang="en-US" sz="1000" b="1" dirty="0" smtClean="0">
                <a:solidFill>
                  <a:schemeClr val="tx1"/>
                </a:solidFill>
              </a:rPr>
              <a:t>■植物工場研究センターやＢＮＣＴ研究センターなどの実証・評価を通じ、研究成果を社会に還元</a:t>
            </a:r>
            <a:endParaRPr kumimoji="1" lang="ja-JP" altLang="en-US" sz="1000" b="1" i="1" u="sng" dirty="0">
              <a:solidFill>
                <a:schemeClr val="tx1"/>
              </a:solidFill>
            </a:endParaRPr>
          </a:p>
        </p:txBody>
      </p:sp>
      <p:sp>
        <p:nvSpPr>
          <p:cNvPr id="61" name="正方形/長方形 60"/>
          <p:cNvSpPr/>
          <p:nvPr/>
        </p:nvSpPr>
        <p:spPr>
          <a:xfrm>
            <a:off x="10813388" y="1300118"/>
            <a:ext cx="2516913" cy="1058169"/>
          </a:xfrm>
          <a:prstGeom prst="rect">
            <a:avLst/>
          </a:prstGeom>
          <a:solidFill>
            <a:schemeClr val="accent6">
              <a:lumMod val="20000"/>
              <a:lumOff val="80000"/>
            </a:schemeClr>
          </a:solidFill>
          <a:ln w="158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1200" b="1" dirty="0" smtClean="0">
                <a:solidFill>
                  <a:schemeClr val="tx1"/>
                </a:solidFill>
                <a:latin typeface="HGPｺﾞｼｯｸE" panose="020B0900000000000000" pitchFamily="50" charset="-128"/>
                <a:ea typeface="HGPｺﾞｼｯｸE" panose="020B0900000000000000" pitchFamily="50" charset="-128"/>
              </a:rPr>
              <a:t>「経費削減と収入確保を徹底」</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a:p>
            <a:pPr lvl="0">
              <a:lnSpc>
                <a:spcPts val="400"/>
              </a:lnSpc>
            </a:pPr>
            <a:endParaRPr lang="en-US" altLang="ja-JP" sz="1000" b="1" dirty="0" smtClean="0">
              <a:solidFill>
                <a:schemeClr val="tx1"/>
              </a:solidFill>
              <a:latin typeface="ＭＳ Ｐゴシック"/>
            </a:endParaRPr>
          </a:p>
          <a:p>
            <a:pPr lvl="0"/>
            <a:r>
              <a:rPr lang="ja-JP" altLang="en-US" sz="1000" b="1" dirty="0" smtClean="0">
                <a:solidFill>
                  <a:schemeClr val="tx1"/>
                </a:solidFill>
                <a:latin typeface="ＭＳ Ｐゴシック"/>
              </a:rPr>
              <a:t>■組織再編等に伴って教職員数を減らし人件費総額を抑制</a:t>
            </a:r>
            <a:endParaRPr lang="en-US" altLang="ja-JP" sz="1000" b="1" dirty="0" smtClean="0">
              <a:solidFill>
                <a:schemeClr val="tx1"/>
              </a:solidFill>
              <a:latin typeface="ＭＳ Ｐゴシック"/>
            </a:endParaRPr>
          </a:p>
          <a:p>
            <a:pPr lvl="0"/>
            <a:r>
              <a:rPr lang="ja-JP" altLang="en-US" sz="1000" b="1" dirty="0" smtClean="0">
                <a:solidFill>
                  <a:schemeClr val="tx1"/>
                </a:solidFill>
                <a:latin typeface="ＭＳ Ｐゴシック"/>
              </a:rPr>
              <a:t>■自主</a:t>
            </a:r>
            <a:r>
              <a:rPr lang="ja-JP" altLang="en-US" sz="1000" b="1" dirty="0">
                <a:solidFill>
                  <a:schemeClr val="tx1"/>
                </a:solidFill>
                <a:latin typeface="ＭＳ Ｐゴシック"/>
              </a:rPr>
              <a:t>財源の確保や効率的な運営により、自律性の高い経営をめざし、運営費交付金の縮減に</a:t>
            </a:r>
            <a:r>
              <a:rPr lang="ja-JP" altLang="en-US" sz="1000" b="1" dirty="0" smtClean="0">
                <a:solidFill>
                  <a:schemeClr val="tx1"/>
                </a:solidFill>
                <a:latin typeface="ＭＳ Ｐゴシック"/>
              </a:rPr>
              <a:t>対応</a:t>
            </a:r>
            <a:endParaRPr lang="ja-JP" altLang="en-US" sz="1000" b="1" dirty="0">
              <a:solidFill>
                <a:schemeClr val="tx1"/>
              </a:solidFill>
              <a:latin typeface="ＭＳ Ｐゴシック"/>
            </a:endParaRPr>
          </a:p>
        </p:txBody>
      </p:sp>
      <p:sp>
        <p:nvSpPr>
          <p:cNvPr id="62" name="テキスト ボックス 61"/>
          <p:cNvSpPr txBox="1"/>
          <p:nvPr/>
        </p:nvSpPr>
        <p:spPr>
          <a:xfrm>
            <a:off x="281236" y="707176"/>
            <a:ext cx="12999775" cy="338554"/>
          </a:xfrm>
          <a:prstGeom prst="rect">
            <a:avLst/>
          </a:prstGeom>
          <a:solidFill>
            <a:schemeClr val="accent6">
              <a:lumMod val="40000"/>
              <a:lumOff val="60000"/>
            </a:schemeClr>
          </a:solidFill>
          <a:ln w="25400">
            <a:solidFill>
              <a:schemeClr val="accent2"/>
            </a:solidFill>
          </a:ln>
        </p:spPr>
        <p:txBody>
          <a:bodyPr wrap="square" rtlCol="0">
            <a:spAutoFit/>
          </a:bodyPr>
          <a:lstStyle/>
          <a:p>
            <a:r>
              <a:rPr lang="ja-JP" altLang="en-US" sz="1600" dirty="0" smtClean="0">
                <a:solidFill>
                  <a:srgbClr val="000000"/>
                </a:solidFill>
                <a:latin typeface="HGP創英角ﾎﾟｯﾌﾟ体" panose="040B0A00000000000000" pitchFamily="50" charset="-128"/>
                <a:ea typeface="HGP創英角ﾎﾟｯﾌﾟ体" panose="040B0A00000000000000" pitchFamily="50" charset="-128"/>
              </a:rPr>
              <a:t>◆第</a:t>
            </a:r>
            <a:r>
              <a:rPr lang="en-US" altLang="ja-JP" sz="1600" dirty="0" smtClean="0">
                <a:solidFill>
                  <a:srgbClr val="000000"/>
                </a:solidFill>
                <a:latin typeface="HGP創英角ﾎﾟｯﾌﾟ体" panose="040B0A00000000000000" pitchFamily="50" charset="-128"/>
                <a:ea typeface="HGP創英角ﾎﾟｯﾌﾟ体" panose="040B0A00000000000000" pitchFamily="50" charset="-128"/>
              </a:rPr>
              <a:t>2</a:t>
            </a:r>
            <a:r>
              <a:rPr lang="ja-JP" altLang="en-US" sz="1600" dirty="0">
                <a:solidFill>
                  <a:srgbClr val="000000"/>
                </a:solidFill>
                <a:latin typeface="HGP創英角ﾎﾟｯﾌﾟ体" panose="040B0A00000000000000" pitchFamily="50" charset="-128"/>
                <a:ea typeface="HGP創英角ﾎﾟｯﾌﾟ体" panose="040B0A00000000000000" pitchFamily="50" charset="-128"/>
              </a:rPr>
              <a:t>期中期</a:t>
            </a:r>
            <a:r>
              <a:rPr lang="ja-JP" altLang="en-US" sz="1600" dirty="0" smtClean="0">
                <a:solidFill>
                  <a:srgbClr val="000000"/>
                </a:solidFill>
                <a:latin typeface="HGP創英角ﾎﾟｯﾌﾟ体" panose="040B0A00000000000000" pitchFamily="50" charset="-128"/>
                <a:ea typeface="HGP創英角ﾎﾟｯﾌﾟ体" panose="040B0A00000000000000" pitchFamily="50" charset="-128"/>
              </a:rPr>
              <a:t>計画</a:t>
            </a:r>
            <a:r>
              <a:rPr lang="ja-JP" altLang="en-US" sz="1200" b="1" dirty="0">
                <a:latin typeface="+mn-ea"/>
              </a:rPr>
              <a:t>　　～学域制への移行や教職員の削減などの大きな改革を実行しながら、教育研究等の取組を着実に実施。諸機関</a:t>
            </a:r>
            <a:r>
              <a:rPr lang="ja-JP" altLang="en-US" sz="1200" b="1" dirty="0" smtClean="0">
                <a:latin typeface="+mn-ea"/>
              </a:rPr>
              <a:t>と連携し、より</a:t>
            </a:r>
            <a:r>
              <a:rPr lang="ja-JP" altLang="en-US" sz="1200" b="1" dirty="0">
                <a:latin typeface="+mn-ea"/>
              </a:rPr>
              <a:t>多くの成果を社会に還元～</a:t>
            </a:r>
            <a:endParaRPr lang="ja-JP" altLang="en-US" sz="1100" b="1" dirty="0">
              <a:latin typeface="+mn-ea"/>
            </a:endParaRPr>
          </a:p>
        </p:txBody>
      </p:sp>
      <p:sp>
        <p:nvSpPr>
          <p:cNvPr id="65" name="テキスト ボックス 64"/>
          <p:cNvSpPr txBox="1"/>
          <p:nvPr/>
        </p:nvSpPr>
        <p:spPr>
          <a:xfrm>
            <a:off x="441932" y="3729049"/>
            <a:ext cx="12888370" cy="523220"/>
          </a:xfrm>
          <a:prstGeom prst="rect">
            <a:avLst/>
          </a:prstGeom>
          <a:solidFill>
            <a:schemeClr val="bg1"/>
          </a:solidFill>
        </p:spPr>
        <p:txBody>
          <a:bodyPr wrap="square" rtlCol="0">
            <a:spAutoFit/>
          </a:bodyPr>
          <a:lstStyle/>
          <a:p>
            <a:r>
              <a:rPr lang="ja-JP" altLang="en-US" sz="1400" b="1" u="sng" dirty="0" smtClean="0">
                <a:latin typeface="HGPｺﾞｼｯｸE" panose="020B0900000000000000" pitchFamily="50" charset="-128"/>
                <a:ea typeface="HGPｺﾞｼｯｸE" panose="020B0900000000000000" pitchFamily="50" charset="-128"/>
              </a:rPr>
              <a:t>学際性を重視した教育改革や分野横断型の研究体制、産学連携の取組といった、本法人の強みを活かしつつ、これ</a:t>
            </a:r>
            <a:r>
              <a:rPr lang="ja-JP" altLang="en-US" sz="1400" b="1" u="sng" dirty="0">
                <a:latin typeface="HGPｺﾞｼｯｸE" panose="020B0900000000000000" pitchFamily="50" charset="-128"/>
                <a:ea typeface="HGPｺﾞｼｯｸE" panose="020B0900000000000000" pitchFamily="50" charset="-128"/>
              </a:rPr>
              <a:t>までの大学改革の取組の継続・</a:t>
            </a:r>
            <a:r>
              <a:rPr lang="ja-JP" altLang="en-US" sz="1400" b="1" u="sng" dirty="0" smtClean="0">
                <a:latin typeface="HGPｺﾞｼｯｸE" panose="020B0900000000000000" pitchFamily="50" charset="-128"/>
                <a:ea typeface="HGPｺﾞｼｯｸE" panose="020B0900000000000000" pitchFamily="50" charset="-128"/>
              </a:rPr>
              <a:t>発展を基本とし、</a:t>
            </a:r>
            <a:endParaRPr lang="en-US" altLang="ja-JP" sz="1400" b="1" u="sng" dirty="0" smtClean="0">
              <a:latin typeface="HGPｺﾞｼｯｸE" panose="020B0900000000000000" pitchFamily="50" charset="-128"/>
              <a:ea typeface="HGPｺﾞｼｯｸE" panose="020B0900000000000000" pitchFamily="50" charset="-128"/>
            </a:endParaRPr>
          </a:p>
          <a:p>
            <a:r>
              <a:rPr lang="ja-JP" altLang="en-US" sz="1400" b="1" u="sng" dirty="0" smtClean="0">
                <a:latin typeface="HGPｺﾞｼｯｸE" panose="020B0900000000000000" pitchFamily="50" charset="-128"/>
                <a:ea typeface="HGPｺﾞｼｯｸE" panose="020B0900000000000000" pitchFamily="50" charset="-128"/>
              </a:rPr>
              <a:t>次の３つを重点戦略目標として掲げ、取組を推進する</a:t>
            </a:r>
            <a:r>
              <a:rPr lang="ja-JP" altLang="en-US" sz="1400" b="1" dirty="0">
                <a:latin typeface="HGPｺﾞｼｯｸE" panose="020B0900000000000000" pitchFamily="50" charset="-128"/>
                <a:ea typeface="HGPｺﾞｼｯｸE" panose="020B0900000000000000" pitchFamily="50" charset="-128"/>
              </a:rPr>
              <a:t>　</a:t>
            </a:r>
          </a:p>
        </p:txBody>
      </p:sp>
      <p:sp>
        <p:nvSpPr>
          <p:cNvPr id="66" name="テキスト ボックス 65"/>
          <p:cNvSpPr txBox="1"/>
          <p:nvPr/>
        </p:nvSpPr>
        <p:spPr>
          <a:xfrm>
            <a:off x="137220" y="3439732"/>
            <a:ext cx="3951720" cy="338554"/>
          </a:xfrm>
          <a:prstGeom prst="rect">
            <a:avLst/>
          </a:prstGeom>
          <a:noFill/>
        </p:spPr>
        <p:txBody>
          <a:bodyPr wrap="square" rtlCol="0">
            <a:spAutoFit/>
          </a:bodyPr>
          <a:lstStyle/>
          <a:p>
            <a:r>
              <a:rPr kumimoji="1" lang="en-US" altLang="ja-JP" sz="1600" dirty="0" smtClean="0">
                <a:latin typeface="HGP創英角ﾎﾟｯﾌﾟ体" panose="040B0A00000000000000" pitchFamily="50" charset="-128"/>
                <a:ea typeface="HGP創英角ﾎﾟｯﾌﾟ体" panose="040B0A00000000000000" pitchFamily="50" charset="-128"/>
              </a:rPr>
              <a:t>【</a:t>
            </a:r>
            <a:r>
              <a:rPr kumimoji="1" lang="ja-JP" altLang="en-US" sz="1600" dirty="0" smtClean="0">
                <a:latin typeface="HGP創英角ﾎﾟｯﾌﾟ体" panose="040B0A00000000000000" pitchFamily="50" charset="-128"/>
                <a:ea typeface="HGP創英角ﾎﾟｯﾌﾟ体" panose="040B0A00000000000000" pitchFamily="50" charset="-128"/>
              </a:rPr>
              <a:t>第</a:t>
            </a:r>
            <a:r>
              <a:rPr kumimoji="1" lang="en-US" altLang="ja-JP" sz="1600" dirty="0" smtClean="0">
                <a:latin typeface="HGP創英角ﾎﾟｯﾌﾟ体" panose="040B0A00000000000000" pitchFamily="50" charset="-128"/>
                <a:ea typeface="HGP創英角ﾎﾟｯﾌﾟ体" panose="040B0A00000000000000" pitchFamily="50" charset="-128"/>
              </a:rPr>
              <a:t>3</a:t>
            </a:r>
            <a:r>
              <a:rPr kumimoji="1" lang="ja-JP" altLang="en-US" sz="1600" dirty="0" smtClean="0">
                <a:latin typeface="HGP創英角ﾎﾟｯﾌﾟ体" panose="040B0A00000000000000" pitchFamily="50" charset="-128"/>
                <a:ea typeface="HGP創英角ﾎﾟｯﾌﾟ体" panose="040B0A00000000000000" pitchFamily="50" charset="-128"/>
              </a:rPr>
              <a:t>期における取組の基本的な考え方</a:t>
            </a:r>
            <a:r>
              <a:rPr lang="en-US" altLang="ja-JP" sz="1600" dirty="0">
                <a:latin typeface="HGP創英角ﾎﾟｯﾌﾟ体" panose="040B0A00000000000000" pitchFamily="50" charset="-128"/>
                <a:ea typeface="HGP創英角ﾎﾟｯﾌﾟ体" panose="040B0A00000000000000" pitchFamily="50" charset="-128"/>
              </a:rPr>
              <a:t>】</a:t>
            </a:r>
            <a:endParaRPr kumimoji="1" lang="ja-JP" altLang="en-US" sz="1600" dirty="0">
              <a:latin typeface="HGP創英角ﾎﾟｯﾌﾟ体" panose="040B0A00000000000000" pitchFamily="50" charset="-128"/>
              <a:ea typeface="HGP創英角ﾎﾟｯﾌﾟ体" panose="040B0A00000000000000" pitchFamily="50" charset="-128"/>
            </a:endParaRPr>
          </a:p>
        </p:txBody>
      </p:sp>
      <p:sp>
        <p:nvSpPr>
          <p:cNvPr id="2" name="左右矢印 1"/>
          <p:cNvSpPr/>
          <p:nvPr/>
        </p:nvSpPr>
        <p:spPr>
          <a:xfrm>
            <a:off x="4241676" y="6960840"/>
            <a:ext cx="780902" cy="358178"/>
          </a:xfrm>
          <a:prstGeom prst="lef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4" name="左右矢印 33"/>
          <p:cNvSpPr/>
          <p:nvPr/>
        </p:nvSpPr>
        <p:spPr>
          <a:xfrm>
            <a:off x="8357318" y="6960840"/>
            <a:ext cx="780902" cy="358178"/>
          </a:xfrm>
          <a:prstGeom prst="lef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4" name="テキスト ボックス 3"/>
          <p:cNvSpPr txBox="1"/>
          <p:nvPr/>
        </p:nvSpPr>
        <p:spPr>
          <a:xfrm>
            <a:off x="4169668" y="7404501"/>
            <a:ext cx="1320801" cy="461665"/>
          </a:xfrm>
          <a:prstGeom prst="rect">
            <a:avLst/>
          </a:prstGeom>
          <a:noFill/>
        </p:spPr>
        <p:txBody>
          <a:bodyPr wrap="square" rtlCol="0">
            <a:spAutoFit/>
          </a:bodyPr>
          <a:lstStyle/>
          <a:p>
            <a:r>
              <a:rPr lang="ja-JP" altLang="en-US" sz="1200" b="1" dirty="0" smtClean="0">
                <a:solidFill>
                  <a:schemeClr val="accent2">
                    <a:lumMod val="50000"/>
                  </a:schemeClr>
                </a:solidFill>
              </a:rPr>
              <a:t>教育の</a:t>
            </a:r>
            <a:endParaRPr lang="en-US" altLang="ja-JP" sz="1200" b="1" dirty="0" smtClean="0">
              <a:solidFill>
                <a:schemeClr val="accent2">
                  <a:lumMod val="50000"/>
                </a:schemeClr>
              </a:solidFill>
            </a:endParaRPr>
          </a:p>
          <a:p>
            <a:r>
              <a:rPr lang="ja-JP" altLang="en-US" sz="1200" b="1" dirty="0" smtClean="0">
                <a:solidFill>
                  <a:schemeClr val="accent2">
                    <a:lumMod val="50000"/>
                  </a:schemeClr>
                </a:solidFill>
              </a:rPr>
              <a:t>グローバル化</a:t>
            </a:r>
            <a:endParaRPr kumimoji="1" lang="ja-JP" altLang="en-US" sz="1200" b="1" dirty="0">
              <a:solidFill>
                <a:schemeClr val="accent2">
                  <a:lumMod val="50000"/>
                </a:schemeClr>
              </a:solidFill>
            </a:endParaRPr>
          </a:p>
        </p:txBody>
      </p:sp>
      <p:sp>
        <p:nvSpPr>
          <p:cNvPr id="36" name="テキスト ボックス 35"/>
          <p:cNvSpPr txBox="1"/>
          <p:nvPr/>
        </p:nvSpPr>
        <p:spPr>
          <a:xfrm>
            <a:off x="8249467" y="7404501"/>
            <a:ext cx="1320801" cy="461665"/>
          </a:xfrm>
          <a:prstGeom prst="rect">
            <a:avLst/>
          </a:prstGeom>
          <a:noFill/>
        </p:spPr>
        <p:txBody>
          <a:bodyPr wrap="square" rtlCol="0">
            <a:spAutoFit/>
          </a:bodyPr>
          <a:lstStyle/>
          <a:p>
            <a:r>
              <a:rPr lang="ja-JP" altLang="en-US" sz="1200" b="1" dirty="0" smtClean="0">
                <a:solidFill>
                  <a:schemeClr val="accent2">
                    <a:lumMod val="50000"/>
                  </a:schemeClr>
                </a:solidFill>
              </a:rPr>
              <a:t>研究の</a:t>
            </a:r>
            <a:endParaRPr lang="en-US" altLang="ja-JP" sz="1200" b="1" dirty="0" smtClean="0">
              <a:solidFill>
                <a:schemeClr val="accent2">
                  <a:lumMod val="50000"/>
                </a:schemeClr>
              </a:solidFill>
            </a:endParaRPr>
          </a:p>
          <a:p>
            <a:r>
              <a:rPr lang="ja-JP" altLang="en-US" sz="1200" b="1" dirty="0" smtClean="0">
                <a:solidFill>
                  <a:schemeClr val="accent2">
                    <a:lumMod val="50000"/>
                  </a:schemeClr>
                </a:solidFill>
              </a:rPr>
              <a:t>グローバル化</a:t>
            </a:r>
            <a:endParaRPr kumimoji="1" lang="ja-JP" altLang="en-US" sz="1200" b="1" dirty="0">
              <a:solidFill>
                <a:schemeClr val="accent2">
                  <a:lumMod val="50000"/>
                </a:schemeClr>
              </a:solidFill>
            </a:endParaRPr>
          </a:p>
        </p:txBody>
      </p:sp>
      <p:sp>
        <p:nvSpPr>
          <p:cNvPr id="38" name="テキスト ボックス 37"/>
          <p:cNvSpPr txBox="1"/>
          <p:nvPr/>
        </p:nvSpPr>
        <p:spPr>
          <a:xfrm>
            <a:off x="11657606" y="192088"/>
            <a:ext cx="1584176" cy="337721"/>
          </a:xfrm>
          <a:prstGeom prst="rect">
            <a:avLst/>
          </a:prstGeom>
          <a:solidFill>
            <a:schemeClr val="bg1"/>
          </a:solidFill>
          <a:ln>
            <a:solidFill>
              <a:schemeClr val="tx1"/>
            </a:solidFill>
          </a:ln>
        </p:spPr>
        <p:txBody>
          <a:bodyPr wrap="square" rtlCol="0">
            <a:spAutoFit/>
          </a:bodyPr>
          <a:lstStyle/>
          <a:p>
            <a:pPr algn="ctr">
              <a:lnSpc>
                <a:spcPct val="150000"/>
              </a:lnSpc>
            </a:pPr>
            <a:r>
              <a:rPr lang="ja-JP" altLang="en-US" sz="1200" dirty="0" smtClean="0"/>
              <a:t>資料３</a:t>
            </a:r>
            <a:endParaRPr lang="ja-JP" altLang="en-US" sz="1200" dirty="0"/>
          </a:p>
        </p:txBody>
      </p:sp>
      <p:sp>
        <p:nvSpPr>
          <p:cNvPr id="39" name="正方形/長方形 38"/>
          <p:cNvSpPr/>
          <p:nvPr/>
        </p:nvSpPr>
        <p:spPr>
          <a:xfrm>
            <a:off x="4502559" y="4401779"/>
            <a:ext cx="8956141" cy="972264"/>
          </a:xfrm>
          <a:prstGeom prst="rect">
            <a:avLst/>
          </a:prstGeom>
          <a:solidFill>
            <a:schemeClr val="bg1"/>
          </a:solidFill>
          <a:ln w="15875">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40" name="テキスト ボックス 39"/>
          <p:cNvSpPr txBox="1"/>
          <p:nvPr/>
        </p:nvSpPr>
        <p:spPr>
          <a:xfrm>
            <a:off x="5024219" y="4578694"/>
            <a:ext cx="8373099" cy="769441"/>
          </a:xfrm>
          <a:prstGeom prst="rect">
            <a:avLst/>
          </a:prstGeom>
          <a:solidFill>
            <a:schemeClr val="bg1"/>
          </a:solidFill>
        </p:spPr>
        <p:txBody>
          <a:bodyPr wrap="square" rtlCol="0">
            <a:spAutoFit/>
          </a:bodyPr>
          <a:lstStyle/>
          <a:p>
            <a:r>
              <a:rPr lang="ja-JP" altLang="en-US" sz="1100" dirty="0" smtClean="0">
                <a:latin typeface="+mn-ea"/>
              </a:rPr>
              <a:t>○</a:t>
            </a:r>
            <a:r>
              <a:rPr lang="en-US" altLang="ja-JP" sz="1100" dirty="0" smtClean="0">
                <a:latin typeface="+mn-ea"/>
              </a:rPr>
              <a:t>4</a:t>
            </a:r>
            <a:r>
              <a:rPr lang="ja-JP" altLang="en-US" sz="1100" dirty="0" smtClean="0">
                <a:latin typeface="+mn-ea"/>
              </a:rPr>
              <a:t>学域制への改編を成し遂げ、教育</a:t>
            </a:r>
            <a:r>
              <a:rPr lang="ja-JP" altLang="en-US" sz="1100" dirty="0">
                <a:latin typeface="+mn-ea"/>
              </a:rPr>
              <a:t>研究</a:t>
            </a:r>
            <a:r>
              <a:rPr lang="ja-JP" altLang="en-US" sz="1100" dirty="0" smtClean="0">
                <a:latin typeface="+mn-ea"/>
              </a:rPr>
              <a:t>に加え、地域貢献でも諸機関との連携により多くの成果が顕在化</a:t>
            </a:r>
            <a:endParaRPr lang="en-US" altLang="ja-JP" sz="1100" dirty="0" smtClean="0">
              <a:latin typeface="+mn-ea"/>
            </a:endParaRPr>
          </a:p>
          <a:p>
            <a:r>
              <a:rPr lang="ja-JP" altLang="en-US" sz="1100" dirty="0">
                <a:latin typeface="+mn-ea"/>
              </a:rPr>
              <a:t>○</a:t>
            </a:r>
            <a:r>
              <a:rPr lang="ja-JP" altLang="en-US" sz="1100" dirty="0" smtClean="0">
                <a:latin typeface="+mn-ea"/>
              </a:rPr>
              <a:t>今後も期待する取組・次期中期計画に盛り込んで欲しいこと</a:t>
            </a:r>
            <a:endParaRPr lang="en-US" altLang="ja-JP" sz="1100" dirty="0" smtClean="0">
              <a:latin typeface="+mn-ea"/>
            </a:endParaRPr>
          </a:p>
          <a:p>
            <a:r>
              <a:rPr lang="ja-JP" altLang="en-US" sz="1100" dirty="0" smtClean="0">
                <a:latin typeface="+mn-ea"/>
              </a:rPr>
              <a:t>　　　</a:t>
            </a:r>
            <a:r>
              <a:rPr lang="ja-JP" altLang="en-US" sz="1100" dirty="0">
                <a:latin typeface="+mn-ea"/>
              </a:rPr>
              <a:t>　</a:t>
            </a:r>
            <a:r>
              <a:rPr lang="ja-JP" altLang="en-US" sz="1100" dirty="0" smtClean="0">
                <a:latin typeface="+mn-ea"/>
              </a:rPr>
              <a:t>・効果的な地域貢献活動（社会に貢献する優秀な人材の育成・輩出。大阪のイノベーションを進める基盤となる様々な地域貢献活動）</a:t>
            </a:r>
            <a:endParaRPr lang="en-US" altLang="ja-JP" sz="1100" dirty="0" smtClean="0">
              <a:latin typeface="+mn-ea"/>
            </a:endParaRPr>
          </a:p>
          <a:p>
            <a:r>
              <a:rPr lang="ja-JP" altLang="en-US" sz="1100" dirty="0" smtClean="0">
                <a:latin typeface="+mn-ea"/>
              </a:rPr>
              <a:t>　　　　・グローバルに活躍できる人材の育成　　・財政基盤の強化　　・相応の教職員と法人組織体制の最適化</a:t>
            </a:r>
            <a:r>
              <a:rPr lang="ja-JP" altLang="en-US" sz="1100" dirty="0">
                <a:latin typeface="+mn-ea"/>
              </a:rPr>
              <a:t>　</a:t>
            </a:r>
            <a:endParaRPr lang="ja-JP" altLang="en-US" sz="1100" b="1" dirty="0">
              <a:latin typeface="+mn-ea"/>
            </a:endParaRPr>
          </a:p>
        </p:txBody>
      </p:sp>
      <p:sp>
        <p:nvSpPr>
          <p:cNvPr id="41" name="テキスト ボックス 40"/>
          <p:cNvSpPr txBox="1"/>
          <p:nvPr/>
        </p:nvSpPr>
        <p:spPr>
          <a:xfrm>
            <a:off x="4563381" y="4368552"/>
            <a:ext cx="7914310" cy="276999"/>
          </a:xfrm>
          <a:prstGeom prst="rect">
            <a:avLst/>
          </a:prstGeom>
          <a:noFill/>
        </p:spPr>
        <p:txBody>
          <a:bodyPr wrap="square" rtlCol="0">
            <a:spAutoFit/>
          </a:bodyPr>
          <a:lstStyle/>
          <a:p>
            <a:r>
              <a:rPr kumimoji="1" lang="ja-JP" altLang="en-US" sz="1200" dirty="0" smtClean="0">
                <a:latin typeface="HGP創英角ﾎﾟｯﾌﾟ体" panose="040B0A00000000000000" pitchFamily="50" charset="-128"/>
                <a:ea typeface="HGP創英角ﾎﾟｯﾌﾟ体" panose="040B0A00000000000000" pitchFamily="50" charset="-128"/>
              </a:rPr>
              <a:t>参考　：府法人評価委員会における「第</a:t>
            </a:r>
            <a:r>
              <a:rPr kumimoji="1" lang="en-US" altLang="ja-JP" sz="1200" dirty="0" smtClean="0">
                <a:latin typeface="HGP創英角ﾎﾟｯﾌﾟ体" panose="040B0A00000000000000" pitchFamily="50" charset="-128"/>
                <a:ea typeface="HGP創英角ﾎﾟｯﾌﾟ体" panose="040B0A00000000000000" pitchFamily="50" charset="-128"/>
              </a:rPr>
              <a:t>2</a:t>
            </a:r>
            <a:r>
              <a:rPr kumimoji="1" lang="ja-JP" altLang="en-US" sz="1200" dirty="0" smtClean="0">
                <a:latin typeface="HGP創英角ﾎﾟｯﾌﾟ体" panose="040B0A00000000000000" pitchFamily="50" charset="-128"/>
                <a:ea typeface="HGP創英角ﾎﾟｯﾌﾟ体" panose="040B0A00000000000000" pitchFamily="50" charset="-128"/>
              </a:rPr>
              <a:t>期中期目標終了時の業務継続の検討に係る意見」</a:t>
            </a:r>
            <a:endParaRPr kumimoji="1" lang="ja-JP" altLang="en-US" sz="1200" dirty="0">
              <a:latin typeface="HGP創英角ﾎﾟｯﾌﾟ体" panose="040B0A00000000000000" pitchFamily="50" charset="-128"/>
              <a:ea typeface="HGP創英角ﾎﾟｯﾌﾟ体" panose="040B0A00000000000000" pitchFamily="50" charset="-128"/>
            </a:endParaRPr>
          </a:p>
        </p:txBody>
      </p:sp>
      <p:sp>
        <p:nvSpPr>
          <p:cNvPr id="3" name="下矢印 2"/>
          <p:cNvSpPr/>
          <p:nvPr/>
        </p:nvSpPr>
        <p:spPr>
          <a:xfrm>
            <a:off x="1145332" y="2394092"/>
            <a:ext cx="1044117" cy="174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下矢印 41"/>
          <p:cNvSpPr/>
          <p:nvPr/>
        </p:nvSpPr>
        <p:spPr>
          <a:xfrm>
            <a:off x="3785951" y="2428002"/>
            <a:ext cx="1044117" cy="174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下矢印 42"/>
          <p:cNvSpPr/>
          <p:nvPr/>
        </p:nvSpPr>
        <p:spPr>
          <a:xfrm>
            <a:off x="6374583" y="2466100"/>
            <a:ext cx="1044117" cy="174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下矢印 43"/>
          <p:cNvSpPr/>
          <p:nvPr/>
        </p:nvSpPr>
        <p:spPr>
          <a:xfrm>
            <a:off x="8918168" y="2466100"/>
            <a:ext cx="1044117" cy="174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下矢印 44"/>
          <p:cNvSpPr/>
          <p:nvPr/>
        </p:nvSpPr>
        <p:spPr>
          <a:xfrm>
            <a:off x="11622495" y="2435446"/>
            <a:ext cx="1044117" cy="174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下矢印 62"/>
          <p:cNvSpPr>
            <a:spLocks noChangeAspect="1"/>
          </p:cNvSpPr>
          <p:nvPr/>
        </p:nvSpPr>
        <p:spPr>
          <a:xfrm>
            <a:off x="4965482" y="3176853"/>
            <a:ext cx="3740690" cy="327603"/>
          </a:xfrm>
          <a:prstGeom prst="downArrow">
            <a:avLst>
              <a:gd name="adj1" fmla="val 50000"/>
              <a:gd name="adj2" fmla="val 74821"/>
            </a:avLst>
          </a:prstGeom>
          <a:gradFill>
            <a:gsLst>
              <a:gs pos="51000">
                <a:schemeClr val="tx2">
                  <a:lumMod val="40000"/>
                  <a:lumOff val="60000"/>
                </a:schemeClr>
              </a:gs>
              <a:gs pos="92000">
                <a:schemeClr val="tx2">
                  <a:lumMod val="60000"/>
                  <a:lumOff val="4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Tree>
    <p:extLst>
      <p:ext uri="{BB962C8B-B14F-4D97-AF65-F5344CB8AC3E}">
        <p14:creationId xmlns:p14="http://schemas.microsoft.com/office/powerpoint/2010/main" val="1960235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1624</TotalTime>
  <Words>408</Words>
  <Application>Microsoft Office PowerPoint</Application>
  <PresentationFormat>ユーザー設定</PresentationFormat>
  <Paragraphs>75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2016-12-13T08:52:32Z</cp:lastPrinted>
  <dcterms:created xsi:type="dcterms:W3CDTF">2016-09-14T08:45:19Z</dcterms:created>
  <dcterms:modified xsi:type="dcterms:W3CDTF">2017-02-01T07:55:56Z</dcterms:modified>
</cp:coreProperties>
</file>