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14401800" cy="10440988"/>
  <p:notesSz cx="9939338" cy="6807200"/>
  <p:defaultTextStyle>
    <a:defPPr>
      <a:defRPr lang="ja-JP"/>
    </a:defPPr>
    <a:lvl1pPr marL="0" algn="l" defTabSz="1419515" rtl="0" eaLnBrk="1" latinLnBrk="0" hangingPunct="1">
      <a:defRPr kumimoji="1" sz="2800" kern="1200">
        <a:solidFill>
          <a:schemeClr val="tx1"/>
        </a:solidFill>
        <a:latin typeface="+mn-lt"/>
        <a:ea typeface="+mn-ea"/>
        <a:cs typeface="+mn-cs"/>
      </a:defRPr>
    </a:lvl1pPr>
    <a:lvl2pPr marL="709757" algn="l" defTabSz="1419515" rtl="0" eaLnBrk="1" latinLnBrk="0" hangingPunct="1">
      <a:defRPr kumimoji="1" sz="2800" kern="1200">
        <a:solidFill>
          <a:schemeClr val="tx1"/>
        </a:solidFill>
        <a:latin typeface="+mn-lt"/>
        <a:ea typeface="+mn-ea"/>
        <a:cs typeface="+mn-cs"/>
      </a:defRPr>
    </a:lvl2pPr>
    <a:lvl3pPr marL="1419515" algn="l" defTabSz="1419515" rtl="0" eaLnBrk="1" latinLnBrk="0" hangingPunct="1">
      <a:defRPr kumimoji="1" sz="2800" kern="1200">
        <a:solidFill>
          <a:schemeClr val="tx1"/>
        </a:solidFill>
        <a:latin typeface="+mn-lt"/>
        <a:ea typeface="+mn-ea"/>
        <a:cs typeface="+mn-cs"/>
      </a:defRPr>
    </a:lvl3pPr>
    <a:lvl4pPr marL="2129272" algn="l" defTabSz="1419515" rtl="0" eaLnBrk="1" latinLnBrk="0" hangingPunct="1">
      <a:defRPr kumimoji="1" sz="2800" kern="1200">
        <a:solidFill>
          <a:schemeClr val="tx1"/>
        </a:solidFill>
        <a:latin typeface="+mn-lt"/>
        <a:ea typeface="+mn-ea"/>
        <a:cs typeface="+mn-cs"/>
      </a:defRPr>
    </a:lvl4pPr>
    <a:lvl5pPr marL="2839029" algn="l" defTabSz="1419515" rtl="0" eaLnBrk="1" latinLnBrk="0" hangingPunct="1">
      <a:defRPr kumimoji="1" sz="2800" kern="1200">
        <a:solidFill>
          <a:schemeClr val="tx1"/>
        </a:solidFill>
        <a:latin typeface="+mn-lt"/>
        <a:ea typeface="+mn-ea"/>
        <a:cs typeface="+mn-cs"/>
      </a:defRPr>
    </a:lvl5pPr>
    <a:lvl6pPr marL="3548786" algn="l" defTabSz="1419515" rtl="0" eaLnBrk="1" latinLnBrk="0" hangingPunct="1">
      <a:defRPr kumimoji="1" sz="2800" kern="1200">
        <a:solidFill>
          <a:schemeClr val="tx1"/>
        </a:solidFill>
        <a:latin typeface="+mn-lt"/>
        <a:ea typeface="+mn-ea"/>
        <a:cs typeface="+mn-cs"/>
      </a:defRPr>
    </a:lvl6pPr>
    <a:lvl7pPr marL="4258544" algn="l" defTabSz="1419515" rtl="0" eaLnBrk="1" latinLnBrk="0" hangingPunct="1">
      <a:defRPr kumimoji="1" sz="2800" kern="1200">
        <a:solidFill>
          <a:schemeClr val="tx1"/>
        </a:solidFill>
        <a:latin typeface="+mn-lt"/>
        <a:ea typeface="+mn-ea"/>
        <a:cs typeface="+mn-cs"/>
      </a:defRPr>
    </a:lvl7pPr>
    <a:lvl8pPr marL="4968301" algn="l" defTabSz="1419515" rtl="0" eaLnBrk="1" latinLnBrk="0" hangingPunct="1">
      <a:defRPr kumimoji="1" sz="2800" kern="1200">
        <a:solidFill>
          <a:schemeClr val="tx1"/>
        </a:solidFill>
        <a:latin typeface="+mn-lt"/>
        <a:ea typeface="+mn-ea"/>
        <a:cs typeface="+mn-cs"/>
      </a:defRPr>
    </a:lvl8pPr>
    <a:lvl9pPr marL="5678058" algn="l" defTabSz="1419515" rtl="0" eaLnBrk="1" latinLnBrk="0" hangingPunct="1">
      <a:defRPr kumimoji="1" sz="2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384" autoAdjust="0"/>
  </p:normalViewPr>
  <p:slideViewPr>
    <p:cSldViewPr>
      <p:cViewPr>
        <p:scale>
          <a:sx n="80" d="100"/>
          <a:sy n="80" d="100"/>
        </p:scale>
        <p:origin x="-234" y="936"/>
      </p:cViewPr>
      <p:guideLst>
        <p:guide orient="horz" pos="5783"/>
        <p:guide pos="453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306937" cy="340306"/>
          </a:xfrm>
          <a:prstGeom prst="rect">
            <a:avLst/>
          </a:prstGeom>
        </p:spPr>
        <p:txBody>
          <a:bodyPr vert="horz" lIns="62982" tIns="31490" rIns="62982" bIns="31490" rtlCol="0"/>
          <a:lstStyle>
            <a:lvl1pPr algn="l">
              <a:defRPr sz="800"/>
            </a:lvl1pPr>
          </a:lstStyle>
          <a:p>
            <a:endParaRPr kumimoji="1" lang="ja-JP" altLang="en-US"/>
          </a:p>
        </p:txBody>
      </p:sp>
      <p:sp>
        <p:nvSpPr>
          <p:cNvPr id="3" name="日付プレースホルダー 2"/>
          <p:cNvSpPr>
            <a:spLocks noGrp="1"/>
          </p:cNvSpPr>
          <p:nvPr>
            <p:ph type="dt" idx="1"/>
          </p:nvPr>
        </p:nvSpPr>
        <p:spPr>
          <a:xfrm>
            <a:off x="5630206" y="0"/>
            <a:ext cx="4306937" cy="340306"/>
          </a:xfrm>
          <a:prstGeom prst="rect">
            <a:avLst/>
          </a:prstGeom>
        </p:spPr>
        <p:txBody>
          <a:bodyPr vert="horz" lIns="62982" tIns="31490" rIns="62982" bIns="31490" rtlCol="0"/>
          <a:lstStyle>
            <a:lvl1pPr algn="r">
              <a:defRPr sz="800"/>
            </a:lvl1pPr>
          </a:lstStyle>
          <a:p>
            <a:fld id="{97DC4E83-5AAC-4D06-818B-BD120A4FD65E}" type="datetimeFigureOut">
              <a:rPr kumimoji="1" lang="ja-JP" altLang="en-US" smtClean="0"/>
              <a:t>2016/12/16</a:t>
            </a:fld>
            <a:endParaRPr kumimoji="1" lang="ja-JP" altLang="en-US"/>
          </a:p>
        </p:txBody>
      </p:sp>
      <p:sp>
        <p:nvSpPr>
          <p:cNvPr id="4" name="スライド イメージ プレースホルダー 3"/>
          <p:cNvSpPr>
            <a:spLocks noGrp="1" noRot="1" noChangeAspect="1"/>
          </p:cNvSpPr>
          <p:nvPr>
            <p:ph type="sldImg" idx="2"/>
          </p:nvPr>
        </p:nvSpPr>
        <p:spPr>
          <a:xfrm>
            <a:off x="3211513" y="511175"/>
            <a:ext cx="3517900" cy="2551113"/>
          </a:xfrm>
          <a:prstGeom prst="rect">
            <a:avLst/>
          </a:prstGeom>
          <a:noFill/>
          <a:ln w="12700">
            <a:solidFill>
              <a:prstClr val="black"/>
            </a:solidFill>
          </a:ln>
        </p:spPr>
        <p:txBody>
          <a:bodyPr vert="horz" lIns="62982" tIns="31490" rIns="62982" bIns="31490" rtlCol="0" anchor="ctr"/>
          <a:lstStyle/>
          <a:p>
            <a:endParaRPr lang="ja-JP" altLang="en-US"/>
          </a:p>
        </p:txBody>
      </p:sp>
      <p:sp>
        <p:nvSpPr>
          <p:cNvPr id="5" name="ノート プレースホルダー 4"/>
          <p:cNvSpPr>
            <a:spLocks noGrp="1"/>
          </p:cNvSpPr>
          <p:nvPr>
            <p:ph type="body" sz="quarter" idx="3"/>
          </p:nvPr>
        </p:nvSpPr>
        <p:spPr>
          <a:xfrm>
            <a:off x="993825" y="3233449"/>
            <a:ext cx="7951690" cy="3062751"/>
          </a:xfrm>
          <a:prstGeom prst="rect">
            <a:avLst/>
          </a:prstGeom>
        </p:spPr>
        <p:txBody>
          <a:bodyPr vert="horz" lIns="62982" tIns="31490" rIns="62982" bIns="3149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465809"/>
            <a:ext cx="4306937" cy="340306"/>
          </a:xfrm>
          <a:prstGeom prst="rect">
            <a:avLst/>
          </a:prstGeom>
        </p:spPr>
        <p:txBody>
          <a:bodyPr vert="horz" lIns="62982" tIns="31490" rIns="62982" bIns="31490"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5630206" y="6465809"/>
            <a:ext cx="4306937" cy="340306"/>
          </a:xfrm>
          <a:prstGeom prst="rect">
            <a:avLst/>
          </a:prstGeom>
        </p:spPr>
        <p:txBody>
          <a:bodyPr vert="horz" lIns="62982" tIns="31490" rIns="62982" bIns="31490" rtlCol="0" anchor="b"/>
          <a:lstStyle>
            <a:lvl1pPr algn="r">
              <a:defRPr sz="800"/>
            </a:lvl1pPr>
          </a:lstStyle>
          <a:p>
            <a:fld id="{E911079A-2B72-46F5-B2A3-761E6776E3BC}" type="slidenum">
              <a:rPr kumimoji="1" lang="ja-JP" altLang="en-US" smtClean="0"/>
              <a:t>‹#›</a:t>
            </a:fld>
            <a:endParaRPr kumimoji="1" lang="ja-JP" altLang="en-US"/>
          </a:p>
        </p:txBody>
      </p:sp>
    </p:spTree>
    <p:extLst>
      <p:ext uri="{BB962C8B-B14F-4D97-AF65-F5344CB8AC3E}">
        <p14:creationId xmlns:p14="http://schemas.microsoft.com/office/powerpoint/2010/main" val="14930805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911079A-2B72-46F5-B2A3-761E6776E3BC}" type="slidenum">
              <a:rPr kumimoji="1" lang="ja-JP" altLang="en-US" smtClean="0"/>
              <a:t>1</a:t>
            </a:fld>
            <a:endParaRPr kumimoji="1" lang="ja-JP" altLang="en-US"/>
          </a:p>
        </p:txBody>
      </p:sp>
    </p:spTree>
    <p:extLst>
      <p:ext uri="{BB962C8B-B14F-4D97-AF65-F5344CB8AC3E}">
        <p14:creationId xmlns:p14="http://schemas.microsoft.com/office/powerpoint/2010/main" val="2660426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80135" y="3243474"/>
            <a:ext cx="12241530" cy="223804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2160270" y="5916560"/>
            <a:ext cx="10081260" cy="2668252"/>
          </a:xfrm>
        </p:spPr>
        <p:txBody>
          <a:bodyPr/>
          <a:lstStyle>
            <a:lvl1pPr marL="0" indent="0" algn="ctr">
              <a:buNone/>
              <a:defRPr>
                <a:solidFill>
                  <a:schemeClr val="tx1">
                    <a:tint val="75000"/>
                  </a:schemeClr>
                </a:solidFill>
              </a:defRPr>
            </a:lvl1pPr>
            <a:lvl2pPr marL="709757" indent="0" algn="ctr">
              <a:buNone/>
              <a:defRPr>
                <a:solidFill>
                  <a:schemeClr val="tx1">
                    <a:tint val="75000"/>
                  </a:schemeClr>
                </a:solidFill>
              </a:defRPr>
            </a:lvl2pPr>
            <a:lvl3pPr marL="1419515" indent="0" algn="ctr">
              <a:buNone/>
              <a:defRPr>
                <a:solidFill>
                  <a:schemeClr val="tx1">
                    <a:tint val="75000"/>
                  </a:schemeClr>
                </a:solidFill>
              </a:defRPr>
            </a:lvl3pPr>
            <a:lvl4pPr marL="2129272" indent="0" algn="ctr">
              <a:buNone/>
              <a:defRPr>
                <a:solidFill>
                  <a:schemeClr val="tx1">
                    <a:tint val="75000"/>
                  </a:schemeClr>
                </a:solidFill>
              </a:defRPr>
            </a:lvl4pPr>
            <a:lvl5pPr marL="2839029" indent="0" algn="ctr">
              <a:buNone/>
              <a:defRPr>
                <a:solidFill>
                  <a:schemeClr val="tx1">
                    <a:tint val="75000"/>
                  </a:schemeClr>
                </a:solidFill>
              </a:defRPr>
            </a:lvl5pPr>
            <a:lvl6pPr marL="3548786" indent="0" algn="ctr">
              <a:buNone/>
              <a:defRPr>
                <a:solidFill>
                  <a:schemeClr val="tx1">
                    <a:tint val="75000"/>
                  </a:schemeClr>
                </a:solidFill>
              </a:defRPr>
            </a:lvl6pPr>
            <a:lvl7pPr marL="4258544" indent="0" algn="ctr">
              <a:buNone/>
              <a:defRPr>
                <a:solidFill>
                  <a:schemeClr val="tx1">
                    <a:tint val="75000"/>
                  </a:schemeClr>
                </a:solidFill>
              </a:defRPr>
            </a:lvl7pPr>
            <a:lvl8pPr marL="4968301" indent="0" algn="ctr">
              <a:buNone/>
              <a:defRPr>
                <a:solidFill>
                  <a:schemeClr val="tx1">
                    <a:tint val="75000"/>
                  </a:schemeClr>
                </a:solidFill>
              </a:defRPr>
            </a:lvl8pPr>
            <a:lvl9pPr marL="5678058"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441305" y="418125"/>
            <a:ext cx="3240405" cy="8908676"/>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720090" y="418125"/>
            <a:ext cx="9481185" cy="8908676"/>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137643" y="6709302"/>
            <a:ext cx="12241530" cy="2073696"/>
          </a:xfrm>
        </p:spPr>
        <p:txBody>
          <a:bodyPr anchor="t"/>
          <a:lstStyle>
            <a:lvl1pPr algn="l">
              <a:defRPr sz="62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1137643" y="4425337"/>
            <a:ext cx="12241530" cy="2283965"/>
          </a:xfrm>
        </p:spPr>
        <p:txBody>
          <a:bodyPr anchor="b"/>
          <a:lstStyle>
            <a:lvl1pPr marL="0" indent="0">
              <a:buNone/>
              <a:defRPr sz="3100">
                <a:solidFill>
                  <a:schemeClr val="tx1">
                    <a:tint val="75000"/>
                  </a:schemeClr>
                </a:solidFill>
              </a:defRPr>
            </a:lvl1pPr>
            <a:lvl2pPr marL="709757" indent="0">
              <a:buNone/>
              <a:defRPr sz="2800">
                <a:solidFill>
                  <a:schemeClr val="tx1">
                    <a:tint val="75000"/>
                  </a:schemeClr>
                </a:solidFill>
              </a:defRPr>
            </a:lvl2pPr>
            <a:lvl3pPr marL="1419515" indent="0">
              <a:buNone/>
              <a:defRPr sz="2500">
                <a:solidFill>
                  <a:schemeClr val="tx1">
                    <a:tint val="75000"/>
                  </a:schemeClr>
                </a:solidFill>
              </a:defRPr>
            </a:lvl3pPr>
            <a:lvl4pPr marL="2129272" indent="0">
              <a:buNone/>
              <a:defRPr sz="2200">
                <a:solidFill>
                  <a:schemeClr val="tx1">
                    <a:tint val="75000"/>
                  </a:schemeClr>
                </a:solidFill>
              </a:defRPr>
            </a:lvl4pPr>
            <a:lvl5pPr marL="2839029" indent="0">
              <a:buNone/>
              <a:defRPr sz="2200">
                <a:solidFill>
                  <a:schemeClr val="tx1">
                    <a:tint val="75000"/>
                  </a:schemeClr>
                </a:solidFill>
              </a:defRPr>
            </a:lvl5pPr>
            <a:lvl6pPr marL="3548786" indent="0">
              <a:buNone/>
              <a:defRPr sz="2200">
                <a:solidFill>
                  <a:schemeClr val="tx1">
                    <a:tint val="75000"/>
                  </a:schemeClr>
                </a:solidFill>
              </a:defRPr>
            </a:lvl6pPr>
            <a:lvl7pPr marL="4258544" indent="0">
              <a:buNone/>
              <a:defRPr sz="2200">
                <a:solidFill>
                  <a:schemeClr val="tx1">
                    <a:tint val="75000"/>
                  </a:schemeClr>
                </a:solidFill>
              </a:defRPr>
            </a:lvl7pPr>
            <a:lvl8pPr marL="4968301" indent="0">
              <a:buNone/>
              <a:defRPr sz="2200">
                <a:solidFill>
                  <a:schemeClr val="tx1">
                    <a:tint val="75000"/>
                  </a:schemeClr>
                </a:solidFill>
              </a:defRPr>
            </a:lvl8pPr>
            <a:lvl9pPr marL="5678058" indent="0">
              <a:buNone/>
              <a:defRPr sz="22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t>2016/12/16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720090" y="2436232"/>
            <a:ext cx="6360795" cy="689056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7320915" y="2436232"/>
            <a:ext cx="6360795" cy="6890569"/>
          </a:xfrm>
        </p:spPr>
        <p:txBody>
          <a:bodyPr/>
          <a:lstStyle>
            <a:lvl1pPr>
              <a:defRPr sz="4300"/>
            </a:lvl1pPr>
            <a:lvl2pPr>
              <a:defRPr sz="3700"/>
            </a:lvl2pPr>
            <a:lvl3pPr>
              <a:defRPr sz="31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2016/12/16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0090" y="2337139"/>
            <a:ext cx="6363296" cy="974008"/>
          </a:xfrm>
        </p:spPr>
        <p:txBody>
          <a:bodyPr anchor="b"/>
          <a:lstStyle>
            <a:lvl1pPr marL="0" indent="0">
              <a:buNone/>
              <a:defRPr sz="3700" b="1"/>
            </a:lvl1pPr>
            <a:lvl2pPr marL="709757" indent="0">
              <a:buNone/>
              <a:defRPr sz="3100" b="1"/>
            </a:lvl2pPr>
            <a:lvl3pPr marL="1419515" indent="0">
              <a:buNone/>
              <a:defRPr sz="2800" b="1"/>
            </a:lvl3pPr>
            <a:lvl4pPr marL="2129272" indent="0">
              <a:buNone/>
              <a:defRPr sz="2500" b="1"/>
            </a:lvl4pPr>
            <a:lvl5pPr marL="2839029" indent="0">
              <a:buNone/>
              <a:defRPr sz="2500" b="1"/>
            </a:lvl5pPr>
            <a:lvl6pPr marL="3548786" indent="0">
              <a:buNone/>
              <a:defRPr sz="2500" b="1"/>
            </a:lvl6pPr>
            <a:lvl7pPr marL="4258544" indent="0">
              <a:buNone/>
              <a:defRPr sz="2500" b="1"/>
            </a:lvl7pPr>
            <a:lvl8pPr marL="4968301" indent="0">
              <a:buNone/>
              <a:defRPr sz="2500" b="1"/>
            </a:lvl8pPr>
            <a:lvl9pPr marL="5678058" indent="0">
              <a:buNone/>
              <a:defRPr sz="25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720090" y="3311147"/>
            <a:ext cx="6363296" cy="6015653"/>
          </a:xfrm>
        </p:spPr>
        <p:txBody>
          <a:bodyPr/>
          <a:lstStyle>
            <a:lvl1pPr>
              <a:defRPr sz="37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7315915" y="2337139"/>
            <a:ext cx="6365796" cy="974008"/>
          </a:xfrm>
        </p:spPr>
        <p:txBody>
          <a:bodyPr anchor="b"/>
          <a:lstStyle>
            <a:lvl1pPr marL="0" indent="0">
              <a:buNone/>
              <a:defRPr sz="3700" b="1"/>
            </a:lvl1pPr>
            <a:lvl2pPr marL="709757" indent="0">
              <a:buNone/>
              <a:defRPr sz="3100" b="1"/>
            </a:lvl2pPr>
            <a:lvl3pPr marL="1419515" indent="0">
              <a:buNone/>
              <a:defRPr sz="2800" b="1"/>
            </a:lvl3pPr>
            <a:lvl4pPr marL="2129272" indent="0">
              <a:buNone/>
              <a:defRPr sz="2500" b="1"/>
            </a:lvl4pPr>
            <a:lvl5pPr marL="2839029" indent="0">
              <a:buNone/>
              <a:defRPr sz="2500" b="1"/>
            </a:lvl5pPr>
            <a:lvl6pPr marL="3548786" indent="0">
              <a:buNone/>
              <a:defRPr sz="2500" b="1"/>
            </a:lvl6pPr>
            <a:lvl7pPr marL="4258544" indent="0">
              <a:buNone/>
              <a:defRPr sz="2500" b="1"/>
            </a:lvl7pPr>
            <a:lvl8pPr marL="4968301" indent="0">
              <a:buNone/>
              <a:defRPr sz="2500" b="1"/>
            </a:lvl8pPr>
            <a:lvl9pPr marL="5678058" indent="0">
              <a:buNone/>
              <a:defRPr sz="25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7315915" y="3311147"/>
            <a:ext cx="6365796" cy="6015653"/>
          </a:xfrm>
        </p:spPr>
        <p:txBody>
          <a:bodyPr/>
          <a:lstStyle>
            <a:lvl1pPr>
              <a:defRPr sz="3700"/>
            </a:lvl1pPr>
            <a:lvl2pPr>
              <a:defRPr sz="31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t>2016/12/16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t>2016/12/16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t>2016/12/16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0091" y="415706"/>
            <a:ext cx="4738093" cy="1769167"/>
          </a:xfrm>
        </p:spPr>
        <p:txBody>
          <a:bodyPr anchor="b"/>
          <a:lstStyle>
            <a:lvl1pPr algn="l">
              <a:defRPr sz="31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5630704" y="415707"/>
            <a:ext cx="8051006" cy="8911094"/>
          </a:xfrm>
        </p:spPr>
        <p:txBody>
          <a:bodyPr/>
          <a:lstStyle>
            <a:lvl1pPr>
              <a:defRPr sz="5000"/>
            </a:lvl1pPr>
            <a:lvl2pPr>
              <a:defRPr sz="4300"/>
            </a:lvl2pPr>
            <a:lvl3pPr>
              <a:defRPr sz="3700"/>
            </a:lvl3pPr>
            <a:lvl4pPr>
              <a:defRPr sz="3100"/>
            </a:lvl4pPr>
            <a:lvl5pPr>
              <a:defRPr sz="3100"/>
            </a:lvl5pPr>
            <a:lvl6pPr>
              <a:defRPr sz="3100"/>
            </a:lvl6pPr>
            <a:lvl7pPr>
              <a:defRPr sz="3100"/>
            </a:lvl7pPr>
            <a:lvl8pPr>
              <a:defRPr sz="3100"/>
            </a:lvl8pPr>
            <a:lvl9pPr>
              <a:defRPr sz="31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720091" y="2184874"/>
            <a:ext cx="4738093" cy="7141927"/>
          </a:xfrm>
        </p:spPr>
        <p:txBody>
          <a:bodyPr/>
          <a:lstStyle>
            <a:lvl1pPr marL="0" indent="0">
              <a:buNone/>
              <a:defRPr sz="2200"/>
            </a:lvl1pPr>
            <a:lvl2pPr marL="709757" indent="0">
              <a:buNone/>
              <a:defRPr sz="1900"/>
            </a:lvl2pPr>
            <a:lvl3pPr marL="1419515" indent="0">
              <a:buNone/>
              <a:defRPr sz="1600"/>
            </a:lvl3pPr>
            <a:lvl4pPr marL="2129272" indent="0">
              <a:buNone/>
              <a:defRPr sz="1400"/>
            </a:lvl4pPr>
            <a:lvl5pPr marL="2839029" indent="0">
              <a:buNone/>
              <a:defRPr sz="1400"/>
            </a:lvl5pPr>
            <a:lvl6pPr marL="3548786" indent="0">
              <a:buNone/>
              <a:defRPr sz="1400"/>
            </a:lvl6pPr>
            <a:lvl7pPr marL="4258544" indent="0">
              <a:buNone/>
              <a:defRPr sz="1400"/>
            </a:lvl7pPr>
            <a:lvl8pPr marL="4968301" indent="0">
              <a:buNone/>
              <a:defRPr sz="1400"/>
            </a:lvl8pPr>
            <a:lvl9pPr marL="5678058" indent="0">
              <a:buNone/>
              <a:defRPr sz="14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2016/12/16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822854" y="7308692"/>
            <a:ext cx="8641080" cy="862832"/>
          </a:xfrm>
        </p:spPr>
        <p:txBody>
          <a:bodyPr anchor="b"/>
          <a:lstStyle>
            <a:lvl1pPr algn="l">
              <a:defRPr sz="31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2822854" y="932922"/>
            <a:ext cx="8641080" cy="6264593"/>
          </a:xfrm>
        </p:spPr>
        <p:txBody>
          <a:bodyPr/>
          <a:lstStyle>
            <a:lvl1pPr marL="0" indent="0">
              <a:buNone/>
              <a:defRPr sz="5000"/>
            </a:lvl1pPr>
            <a:lvl2pPr marL="709757" indent="0">
              <a:buNone/>
              <a:defRPr sz="4300"/>
            </a:lvl2pPr>
            <a:lvl3pPr marL="1419515" indent="0">
              <a:buNone/>
              <a:defRPr sz="3700"/>
            </a:lvl3pPr>
            <a:lvl4pPr marL="2129272" indent="0">
              <a:buNone/>
              <a:defRPr sz="3100"/>
            </a:lvl4pPr>
            <a:lvl5pPr marL="2839029" indent="0">
              <a:buNone/>
              <a:defRPr sz="3100"/>
            </a:lvl5pPr>
            <a:lvl6pPr marL="3548786" indent="0">
              <a:buNone/>
              <a:defRPr sz="3100"/>
            </a:lvl6pPr>
            <a:lvl7pPr marL="4258544" indent="0">
              <a:buNone/>
              <a:defRPr sz="3100"/>
            </a:lvl7pPr>
            <a:lvl8pPr marL="4968301" indent="0">
              <a:buNone/>
              <a:defRPr sz="3100"/>
            </a:lvl8pPr>
            <a:lvl9pPr marL="5678058" indent="0">
              <a:buNone/>
              <a:defRPr sz="3100"/>
            </a:lvl9pPr>
          </a:lstStyle>
          <a:p>
            <a:endParaRPr kumimoji="1" lang="ja-JP" altLang="en-US"/>
          </a:p>
        </p:txBody>
      </p:sp>
      <p:sp>
        <p:nvSpPr>
          <p:cNvPr id="4" name="テキスト プレースホルダ 3"/>
          <p:cNvSpPr>
            <a:spLocks noGrp="1"/>
          </p:cNvSpPr>
          <p:nvPr>
            <p:ph type="body" sz="half" idx="2"/>
          </p:nvPr>
        </p:nvSpPr>
        <p:spPr>
          <a:xfrm>
            <a:off x="2822854" y="8171524"/>
            <a:ext cx="8641080" cy="1225365"/>
          </a:xfrm>
        </p:spPr>
        <p:txBody>
          <a:bodyPr/>
          <a:lstStyle>
            <a:lvl1pPr marL="0" indent="0">
              <a:buNone/>
              <a:defRPr sz="2200"/>
            </a:lvl1pPr>
            <a:lvl2pPr marL="709757" indent="0">
              <a:buNone/>
              <a:defRPr sz="1900"/>
            </a:lvl2pPr>
            <a:lvl3pPr marL="1419515" indent="0">
              <a:buNone/>
              <a:defRPr sz="1600"/>
            </a:lvl3pPr>
            <a:lvl4pPr marL="2129272" indent="0">
              <a:buNone/>
              <a:defRPr sz="1400"/>
            </a:lvl4pPr>
            <a:lvl5pPr marL="2839029" indent="0">
              <a:buNone/>
              <a:defRPr sz="1400"/>
            </a:lvl5pPr>
            <a:lvl6pPr marL="3548786" indent="0">
              <a:buNone/>
              <a:defRPr sz="1400"/>
            </a:lvl6pPr>
            <a:lvl7pPr marL="4258544" indent="0">
              <a:buNone/>
              <a:defRPr sz="1400"/>
            </a:lvl7pPr>
            <a:lvl8pPr marL="4968301" indent="0">
              <a:buNone/>
              <a:defRPr sz="1400"/>
            </a:lvl8pPr>
            <a:lvl9pPr marL="5678058" indent="0">
              <a:buNone/>
              <a:defRPr sz="14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t>2016/12/16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720090" y="418123"/>
            <a:ext cx="12961620" cy="1740165"/>
          </a:xfrm>
          <a:prstGeom prst="rect">
            <a:avLst/>
          </a:prstGeom>
        </p:spPr>
        <p:txBody>
          <a:bodyPr vert="horz" lIns="141951" tIns="70976" rIns="141951" bIns="70976"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0090" y="2436232"/>
            <a:ext cx="12961620" cy="6890569"/>
          </a:xfrm>
          <a:prstGeom prst="rect">
            <a:avLst/>
          </a:prstGeom>
        </p:spPr>
        <p:txBody>
          <a:bodyPr vert="horz" lIns="141951" tIns="70976" rIns="141951" bIns="7097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720090" y="9677250"/>
            <a:ext cx="3360420" cy="555886"/>
          </a:xfrm>
          <a:prstGeom prst="rect">
            <a:avLst/>
          </a:prstGeom>
        </p:spPr>
        <p:txBody>
          <a:bodyPr vert="horz" lIns="141951" tIns="70976" rIns="141951" bIns="70976" rtlCol="0" anchor="ctr"/>
          <a:lstStyle>
            <a:lvl1pPr algn="l">
              <a:defRPr sz="1900">
                <a:solidFill>
                  <a:schemeClr val="tx1">
                    <a:tint val="75000"/>
                  </a:schemeClr>
                </a:solidFill>
              </a:defRPr>
            </a:lvl1pPr>
          </a:lstStyle>
          <a:p>
            <a:fld id="{E90ED720-0104-4369-84BC-D37694168613}" type="datetimeFigureOut">
              <a:rPr kumimoji="1" lang="ja-JP" altLang="en-US" smtClean="0"/>
              <a:t>2016/12/16</a:t>
            </a:fld>
            <a:endParaRPr kumimoji="1" lang="ja-JP" altLang="en-US"/>
          </a:p>
        </p:txBody>
      </p:sp>
      <p:sp>
        <p:nvSpPr>
          <p:cNvPr id="5" name="フッター プレースホルダ 4"/>
          <p:cNvSpPr>
            <a:spLocks noGrp="1"/>
          </p:cNvSpPr>
          <p:nvPr>
            <p:ph type="ftr" sz="quarter" idx="3"/>
          </p:nvPr>
        </p:nvSpPr>
        <p:spPr>
          <a:xfrm>
            <a:off x="4920615" y="9677250"/>
            <a:ext cx="4560570" cy="555886"/>
          </a:xfrm>
          <a:prstGeom prst="rect">
            <a:avLst/>
          </a:prstGeom>
        </p:spPr>
        <p:txBody>
          <a:bodyPr vert="horz" lIns="141951" tIns="70976" rIns="141951" bIns="70976" rtlCol="0" anchor="ctr"/>
          <a:lstStyle>
            <a:lvl1pPr algn="ctr">
              <a:defRPr sz="19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10321290" y="9677250"/>
            <a:ext cx="3360420" cy="555886"/>
          </a:xfrm>
          <a:prstGeom prst="rect">
            <a:avLst/>
          </a:prstGeom>
        </p:spPr>
        <p:txBody>
          <a:bodyPr vert="horz" lIns="141951" tIns="70976" rIns="141951" bIns="70976" rtlCol="0" anchor="ctr"/>
          <a:lstStyle>
            <a:lvl1pPr algn="r">
              <a:defRPr sz="1900">
                <a:solidFill>
                  <a:schemeClr val="tx1">
                    <a:tint val="75000"/>
                  </a:schemeClr>
                </a:solidFill>
              </a:defRPr>
            </a:lvl1pPr>
          </a:lstStyle>
          <a:p>
            <a:fld id="{D2D8002D-B5B0-4BAC-B1F6-782DDCCE6D9C}"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419515" rtl="0" eaLnBrk="1" latinLnBrk="0" hangingPunct="1">
        <a:spcBef>
          <a:spcPct val="0"/>
        </a:spcBef>
        <a:buNone/>
        <a:defRPr kumimoji="1" sz="6800" kern="1200">
          <a:solidFill>
            <a:schemeClr val="tx1"/>
          </a:solidFill>
          <a:latin typeface="+mj-lt"/>
          <a:ea typeface="+mj-ea"/>
          <a:cs typeface="+mj-cs"/>
        </a:defRPr>
      </a:lvl1pPr>
    </p:titleStyle>
    <p:bodyStyle>
      <a:lvl1pPr marL="532318" indent="-532318" algn="l" defTabSz="1419515" rtl="0" eaLnBrk="1" latinLnBrk="0" hangingPunct="1">
        <a:spcBef>
          <a:spcPct val="20000"/>
        </a:spcBef>
        <a:buFont typeface="Arial" pitchFamily="34" charset="0"/>
        <a:buChar char="•"/>
        <a:defRPr kumimoji="1" sz="5000" kern="1200">
          <a:solidFill>
            <a:schemeClr val="tx1"/>
          </a:solidFill>
          <a:latin typeface="+mn-lt"/>
          <a:ea typeface="+mn-ea"/>
          <a:cs typeface="+mn-cs"/>
        </a:defRPr>
      </a:lvl1pPr>
      <a:lvl2pPr marL="1153356" indent="-443598" algn="l" defTabSz="1419515" rtl="0" eaLnBrk="1" latinLnBrk="0" hangingPunct="1">
        <a:spcBef>
          <a:spcPct val="20000"/>
        </a:spcBef>
        <a:buFont typeface="Arial" pitchFamily="34" charset="0"/>
        <a:buChar char="–"/>
        <a:defRPr kumimoji="1" sz="4300" kern="1200">
          <a:solidFill>
            <a:schemeClr val="tx1"/>
          </a:solidFill>
          <a:latin typeface="+mn-lt"/>
          <a:ea typeface="+mn-ea"/>
          <a:cs typeface="+mn-cs"/>
        </a:defRPr>
      </a:lvl2pPr>
      <a:lvl3pPr marL="1774393" indent="-354879" algn="l" defTabSz="1419515" rtl="0" eaLnBrk="1" latinLnBrk="0" hangingPunct="1">
        <a:spcBef>
          <a:spcPct val="20000"/>
        </a:spcBef>
        <a:buFont typeface="Arial" pitchFamily="34" charset="0"/>
        <a:buChar char="•"/>
        <a:defRPr kumimoji="1" sz="3700" kern="1200">
          <a:solidFill>
            <a:schemeClr val="tx1"/>
          </a:solidFill>
          <a:latin typeface="+mn-lt"/>
          <a:ea typeface="+mn-ea"/>
          <a:cs typeface="+mn-cs"/>
        </a:defRPr>
      </a:lvl3pPr>
      <a:lvl4pPr marL="2484150"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4pPr>
      <a:lvl5pPr marL="3193908"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5pPr>
      <a:lvl6pPr marL="3903665"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6pPr>
      <a:lvl7pPr marL="4613422"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7pPr>
      <a:lvl8pPr marL="5323180"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8pPr>
      <a:lvl9pPr marL="6032937" indent="-354879" algn="l" defTabSz="1419515" rtl="0" eaLnBrk="1" latinLnBrk="0" hangingPunct="1">
        <a:spcBef>
          <a:spcPct val="20000"/>
        </a:spcBef>
        <a:buFont typeface="Arial" pitchFamily="34" charset="0"/>
        <a:buChar char="•"/>
        <a:defRPr kumimoji="1" sz="3100" kern="1200">
          <a:solidFill>
            <a:schemeClr val="tx1"/>
          </a:solidFill>
          <a:latin typeface="+mn-lt"/>
          <a:ea typeface="+mn-ea"/>
          <a:cs typeface="+mn-cs"/>
        </a:defRPr>
      </a:lvl9pPr>
    </p:bodyStyle>
    <p:otherStyle>
      <a:defPPr>
        <a:defRPr lang="ja-JP"/>
      </a:defPPr>
      <a:lvl1pPr marL="0" algn="l" defTabSz="1419515" rtl="0" eaLnBrk="1" latinLnBrk="0" hangingPunct="1">
        <a:defRPr kumimoji="1" sz="2800" kern="1200">
          <a:solidFill>
            <a:schemeClr val="tx1"/>
          </a:solidFill>
          <a:latin typeface="+mn-lt"/>
          <a:ea typeface="+mn-ea"/>
          <a:cs typeface="+mn-cs"/>
        </a:defRPr>
      </a:lvl1pPr>
      <a:lvl2pPr marL="709757" algn="l" defTabSz="1419515" rtl="0" eaLnBrk="1" latinLnBrk="0" hangingPunct="1">
        <a:defRPr kumimoji="1" sz="2800" kern="1200">
          <a:solidFill>
            <a:schemeClr val="tx1"/>
          </a:solidFill>
          <a:latin typeface="+mn-lt"/>
          <a:ea typeface="+mn-ea"/>
          <a:cs typeface="+mn-cs"/>
        </a:defRPr>
      </a:lvl2pPr>
      <a:lvl3pPr marL="1419515" algn="l" defTabSz="1419515" rtl="0" eaLnBrk="1" latinLnBrk="0" hangingPunct="1">
        <a:defRPr kumimoji="1" sz="2800" kern="1200">
          <a:solidFill>
            <a:schemeClr val="tx1"/>
          </a:solidFill>
          <a:latin typeface="+mn-lt"/>
          <a:ea typeface="+mn-ea"/>
          <a:cs typeface="+mn-cs"/>
        </a:defRPr>
      </a:lvl3pPr>
      <a:lvl4pPr marL="2129272" algn="l" defTabSz="1419515" rtl="0" eaLnBrk="1" latinLnBrk="0" hangingPunct="1">
        <a:defRPr kumimoji="1" sz="2800" kern="1200">
          <a:solidFill>
            <a:schemeClr val="tx1"/>
          </a:solidFill>
          <a:latin typeface="+mn-lt"/>
          <a:ea typeface="+mn-ea"/>
          <a:cs typeface="+mn-cs"/>
        </a:defRPr>
      </a:lvl4pPr>
      <a:lvl5pPr marL="2839029" algn="l" defTabSz="1419515" rtl="0" eaLnBrk="1" latinLnBrk="0" hangingPunct="1">
        <a:defRPr kumimoji="1" sz="2800" kern="1200">
          <a:solidFill>
            <a:schemeClr val="tx1"/>
          </a:solidFill>
          <a:latin typeface="+mn-lt"/>
          <a:ea typeface="+mn-ea"/>
          <a:cs typeface="+mn-cs"/>
        </a:defRPr>
      </a:lvl5pPr>
      <a:lvl6pPr marL="3548786" algn="l" defTabSz="1419515" rtl="0" eaLnBrk="1" latinLnBrk="0" hangingPunct="1">
        <a:defRPr kumimoji="1" sz="2800" kern="1200">
          <a:solidFill>
            <a:schemeClr val="tx1"/>
          </a:solidFill>
          <a:latin typeface="+mn-lt"/>
          <a:ea typeface="+mn-ea"/>
          <a:cs typeface="+mn-cs"/>
        </a:defRPr>
      </a:lvl6pPr>
      <a:lvl7pPr marL="4258544" algn="l" defTabSz="1419515" rtl="0" eaLnBrk="1" latinLnBrk="0" hangingPunct="1">
        <a:defRPr kumimoji="1" sz="2800" kern="1200">
          <a:solidFill>
            <a:schemeClr val="tx1"/>
          </a:solidFill>
          <a:latin typeface="+mn-lt"/>
          <a:ea typeface="+mn-ea"/>
          <a:cs typeface="+mn-cs"/>
        </a:defRPr>
      </a:lvl7pPr>
      <a:lvl8pPr marL="4968301" algn="l" defTabSz="1419515" rtl="0" eaLnBrk="1" latinLnBrk="0" hangingPunct="1">
        <a:defRPr kumimoji="1" sz="2800" kern="1200">
          <a:solidFill>
            <a:schemeClr val="tx1"/>
          </a:solidFill>
          <a:latin typeface="+mn-lt"/>
          <a:ea typeface="+mn-ea"/>
          <a:cs typeface="+mn-cs"/>
        </a:defRPr>
      </a:lvl8pPr>
      <a:lvl9pPr marL="5678058" algn="l" defTabSz="1419515" rtl="0" eaLnBrk="1" latinLnBrk="0" hangingPunct="1">
        <a:defRPr kumimoji="1"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正方形/長方形 37"/>
          <p:cNvSpPr/>
          <p:nvPr/>
        </p:nvSpPr>
        <p:spPr>
          <a:xfrm>
            <a:off x="99327" y="5051093"/>
            <a:ext cx="8618769" cy="5253522"/>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dirty="0"/>
          </a:p>
        </p:txBody>
      </p:sp>
      <p:sp>
        <p:nvSpPr>
          <p:cNvPr id="36" name="正方形/長方形 35"/>
          <p:cNvSpPr/>
          <p:nvPr/>
        </p:nvSpPr>
        <p:spPr>
          <a:xfrm>
            <a:off x="135197" y="912447"/>
            <a:ext cx="8555680" cy="3875999"/>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角丸四角形 5"/>
          <p:cNvSpPr/>
          <p:nvPr/>
        </p:nvSpPr>
        <p:spPr>
          <a:xfrm>
            <a:off x="4824636" y="1250726"/>
            <a:ext cx="3773454" cy="1881536"/>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ctrTitle"/>
          </p:nvPr>
        </p:nvSpPr>
        <p:spPr>
          <a:xfrm>
            <a:off x="100" y="251942"/>
            <a:ext cx="14400000" cy="288032"/>
          </a:xfrm>
          <a:solidFill>
            <a:schemeClr val="tx2">
              <a:lumMod val="40000"/>
              <a:lumOff val="60000"/>
            </a:schemeClr>
          </a:solidFill>
          <a:ln w="15875">
            <a:solidFill>
              <a:schemeClr val="tx1"/>
            </a:solidFill>
          </a:ln>
        </p:spPr>
        <p:txBody>
          <a:bodyPr>
            <a:normAutofit fontScale="90000"/>
          </a:bodyPr>
          <a:lstStyle/>
          <a:p>
            <a:r>
              <a:rPr kumimoji="1" lang="ja-JP" altLang="en-US" sz="1800" b="1" dirty="0" smtClean="0"/>
              <a:t>公立大学法人大阪府立大学　第３期</a:t>
            </a:r>
            <a:r>
              <a:rPr kumimoji="1" lang="ja-JP" altLang="en-US" sz="1800" b="1" smtClean="0"/>
              <a:t>中期目標</a:t>
            </a:r>
            <a:r>
              <a:rPr kumimoji="1" lang="ja-JP" altLang="en-US" sz="1800" b="1" dirty="0" smtClean="0"/>
              <a:t>　　</a:t>
            </a:r>
            <a:r>
              <a:rPr kumimoji="1" lang="en-US" altLang="ja-JP" sz="1800" b="1" dirty="0" smtClean="0"/>
              <a:t>【</a:t>
            </a:r>
            <a:r>
              <a:rPr kumimoji="1" lang="ja-JP" altLang="en-US" sz="1800" b="1" dirty="0" smtClean="0"/>
              <a:t>平成２９～３４年度</a:t>
            </a:r>
            <a:r>
              <a:rPr lang="en-US" altLang="ja-JP" sz="1800" b="1" dirty="0" smtClean="0"/>
              <a:t>】</a:t>
            </a:r>
            <a:r>
              <a:rPr kumimoji="1" lang="ja-JP" altLang="en-US" sz="1800" b="1" dirty="0" smtClean="0"/>
              <a:t>の概要</a:t>
            </a:r>
            <a:endParaRPr kumimoji="1" lang="ja-JP" altLang="en-US" sz="1800" b="1" dirty="0"/>
          </a:p>
        </p:txBody>
      </p:sp>
      <p:sp>
        <p:nvSpPr>
          <p:cNvPr id="4" name="タイトル 1"/>
          <p:cNvSpPr txBox="1">
            <a:spLocks/>
          </p:cNvSpPr>
          <p:nvPr/>
        </p:nvSpPr>
        <p:spPr>
          <a:xfrm>
            <a:off x="201068" y="708216"/>
            <a:ext cx="3759472" cy="407822"/>
          </a:xfrm>
          <a:prstGeom prst="rect">
            <a:avLst/>
          </a:prstGeom>
          <a:solidFill>
            <a:schemeClr val="accent2">
              <a:lumMod val="40000"/>
              <a:lumOff val="60000"/>
            </a:schemeClr>
          </a:solidFill>
          <a:ln w="15875">
            <a:solidFill>
              <a:schemeClr val="tx1"/>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300" b="1" dirty="0" smtClean="0">
                <a:solidFill>
                  <a:schemeClr val="accent6">
                    <a:lumMod val="50000"/>
                  </a:schemeClr>
                </a:solidFill>
                <a:latin typeface="ＭＳ Ｐゴシック"/>
              </a:rPr>
              <a:t>■</a:t>
            </a:r>
            <a:r>
              <a:rPr lang="ja-JP" altLang="ja-JP" sz="1300" b="1" dirty="0" smtClean="0">
                <a:solidFill>
                  <a:prstClr val="black"/>
                </a:solidFill>
                <a:latin typeface="ＭＳ Ｐゴシック"/>
              </a:rPr>
              <a:t>第</a:t>
            </a:r>
            <a:r>
              <a:rPr lang="ja-JP" altLang="en-US" sz="1300" b="1" dirty="0" smtClean="0">
                <a:solidFill>
                  <a:prstClr val="black"/>
                </a:solidFill>
                <a:latin typeface="ＭＳ Ｐゴシック"/>
              </a:rPr>
              <a:t>３</a:t>
            </a:r>
            <a:r>
              <a:rPr lang="ja-JP" altLang="ja-JP" sz="1300" b="1" dirty="0" smtClean="0">
                <a:solidFill>
                  <a:prstClr val="black"/>
                </a:solidFill>
                <a:latin typeface="ＭＳ Ｐゴシック"/>
              </a:rPr>
              <a:t>期 </a:t>
            </a:r>
            <a:r>
              <a:rPr lang="ja-JP" altLang="ja-JP" sz="1300" b="1" dirty="0">
                <a:solidFill>
                  <a:prstClr val="black"/>
                </a:solidFill>
                <a:latin typeface="ＭＳ Ｐゴシック"/>
              </a:rPr>
              <a:t>中期</a:t>
            </a:r>
            <a:r>
              <a:rPr lang="ja-JP" altLang="ja-JP" sz="1300" b="1" dirty="0" smtClean="0">
                <a:solidFill>
                  <a:prstClr val="black"/>
                </a:solidFill>
                <a:latin typeface="ＭＳ Ｐゴシック"/>
              </a:rPr>
              <a:t>目標の</a:t>
            </a:r>
            <a:r>
              <a:rPr lang="ja-JP" altLang="en-US" sz="1300" b="1" dirty="0" smtClean="0">
                <a:solidFill>
                  <a:prstClr val="black"/>
                </a:solidFill>
                <a:latin typeface="ＭＳ Ｐゴシック"/>
              </a:rPr>
              <a:t>基本的な考え方</a:t>
            </a:r>
            <a:endParaRPr lang="ja-JP" altLang="en-US" sz="1300" b="1" dirty="0">
              <a:solidFill>
                <a:prstClr val="black"/>
              </a:solidFill>
              <a:latin typeface="ＭＳ Ｐゴシック"/>
            </a:endParaRPr>
          </a:p>
        </p:txBody>
      </p:sp>
      <p:sp>
        <p:nvSpPr>
          <p:cNvPr id="21" name="正方形/長方形 20"/>
          <p:cNvSpPr/>
          <p:nvPr/>
        </p:nvSpPr>
        <p:spPr>
          <a:xfrm>
            <a:off x="360140" y="1116038"/>
            <a:ext cx="4084440" cy="1925866"/>
          </a:xfrm>
          <a:prstGeom prst="rect">
            <a:avLst/>
          </a:prstGeom>
          <a:noFill/>
          <a:ln w="6350" cap="flat" cmpd="sng" algn="ctr">
            <a:noFill/>
            <a:prstDash val="solid"/>
          </a:ln>
          <a:effectLst/>
        </p:spPr>
        <p:txBody>
          <a:bodyPr rtlCol="0" anchor="t" anchorCtr="0"/>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300" b="0" i="0" u="none" strike="noStrike" kern="0" cap="none" spc="0" normalizeH="0" baseline="0" noProof="0" dirty="0" smtClean="0">
              <a:ln>
                <a:noFill/>
              </a:ln>
              <a:effectLst/>
              <a:uLnTx/>
              <a:uFillTx/>
              <a:latin typeface="ＭＳ Ｐゴシック"/>
              <a:ea typeface="ＭＳ Ｐゴシック"/>
              <a:cs typeface="+mn-cs"/>
            </a:endParaRPr>
          </a:p>
          <a:p>
            <a:pPr lvl="0" defTabSz="914400">
              <a:defRPr/>
            </a:pPr>
            <a:r>
              <a:rPr kumimoji="0" lang="en-US" altLang="ja-JP" sz="1200" b="1" i="0" u="none" strike="noStrike" kern="0" cap="none" spc="0" normalizeH="0" baseline="0" noProof="0" dirty="0" smtClean="0">
                <a:ln>
                  <a:noFill/>
                </a:ln>
                <a:effectLst/>
                <a:uLnTx/>
                <a:uFillTx/>
                <a:latin typeface="ＭＳ Ｐゴシック"/>
                <a:ea typeface="ＭＳ Ｐゴシック"/>
              </a:rPr>
              <a:t>【</a:t>
            </a:r>
            <a:r>
              <a:rPr kumimoji="0" lang="ja-JP" altLang="en-US" sz="1200" b="1" i="0" u="none" strike="noStrike" kern="0" cap="none" spc="0" normalizeH="0" baseline="0" noProof="0" dirty="0" smtClean="0">
                <a:ln>
                  <a:noFill/>
                </a:ln>
                <a:effectLst/>
                <a:uLnTx/>
                <a:uFillTx/>
                <a:latin typeface="ＭＳ Ｐゴシック"/>
                <a:ea typeface="ＭＳ Ｐゴシック"/>
              </a:rPr>
              <a:t>策定の</a:t>
            </a:r>
            <a:r>
              <a:rPr kumimoji="0" lang="ja-JP" altLang="en-US" sz="1200" b="1" kern="0" dirty="0" smtClean="0">
                <a:latin typeface="ＭＳ Ｐゴシック"/>
              </a:rPr>
              <a:t>基本的な考え方</a:t>
            </a:r>
            <a:r>
              <a:rPr kumimoji="0" lang="en-US" altLang="ja-JP" sz="1200" b="1" i="0" u="none" strike="noStrike" kern="0" cap="none" spc="0" normalizeH="0" baseline="0" noProof="0" dirty="0" smtClean="0">
                <a:ln>
                  <a:noFill/>
                </a:ln>
                <a:effectLst/>
                <a:uLnTx/>
                <a:uFillTx/>
                <a:latin typeface="ＭＳ Ｐゴシック"/>
                <a:ea typeface="ＭＳ Ｐゴシック"/>
              </a:rPr>
              <a:t>】</a:t>
            </a:r>
            <a:r>
              <a:rPr kumimoji="0" lang="ja-JP" altLang="en-US" sz="1200" b="1" i="0" u="none" strike="noStrike" kern="0" cap="none" spc="0" normalizeH="0" baseline="0" noProof="0" dirty="0" smtClean="0">
                <a:ln>
                  <a:noFill/>
                </a:ln>
                <a:effectLst/>
                <a:uLnTx/>
                <a:uFillTx/>
                <a:latin typeface="ＭＳ Ｐゴシック"/>
                <a:ea typeface="ＭＳ Ｐゴシック"/>
              </a:rPr>
              <a:t>　</a:t>
            </a:r>
            <a:endParaRPr kumimoji="0" lang="en-US" altLang="ja-JP" sz="1200" b="0" i="0" u="none" strike="noStrike" kern="0" cap="none" spc="0" normalizeH="0" baseline="0" noProof="0" dirty="0" smtClean="0">
              <a:ln>
                <a:noFill/>
              </a:ln>
              <a:effectLst/>
              <a:uLnTx/>
              <a:uFillTx/>
              <a:latin typeface="ＭＳ Ｐゴシック"/>
              <a:ea typeface="ＭＳ Ｐゴシック"/>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100" i="0" u="none" strike="noStrike" kern="0" cap="none" spc="0" normalizeH="0" baseline="0" noProof="0" dirty="0" smtClean="0">
              <a:ln>
                <a:noFill/>
              </a:ln>
              <a:effectLst/>
              <a:uLnTx/>
              <a:uFillTx/>
              <a:latin typeface="ＭＳ Ｐゴシック"/>
              <a:ea typeface="ＭＳ Ｐゴシック"/>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100" kern="0" dirty="0" smtClean="0">
                <a:latin typeface="ＭＳ Ｐゴシック"/>
                <a:ea typeface="ＭＳ Ｐゴシック"/>
              </a:rPr>
              <a:t>大阪府立大学は、法人化以降、府立三大学の統合、府立高専の法人運営化、学域制度改革など、大規模な改革を</a:t>
            </a:r>
            <a:r>
              <a:rPr kumimoji="0" lang="ja-JP" altLang="en-US" sz="1100" kern="0" dirty="0">
                <a:latin typeface="ＭＳ Ｐゴシック"/>
                <a:ea typeface="ＭＳ Ｐゴシック"/>
              </a:rPr>
              <a:t>実行</a:t>
            </a:r>
            <a:endParaRPr kumimoji="0" lang="en-US" altLang="ja-JP" sz="200" kern="0" dirty="0">
              <a:latin typeface="ＭＳ Ｐゴシック"/>
              <a:ea typeface="ＭＳ Ｐゴシック"/>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0" lang="en-US" altLang="ja-JP" sz="200" i="0" u="none" strike="noStrike" kern="0" cap="none" spc="0" normalizeH="0" baseline="0" noProof="0" dirty="0">
              <a:ln>
                <a:noFill/>
              </a:ln>
              <a:effectLst/>
              <a:uLnTx/>
              <a:uFillTx/>
              <a:latin typeface="ＭＳ Ｐゴシック"/>
              <a:ea typeface="ＭＳ Ｐゴシック"/>
            </a:endParaRPr>
          </a:p>
          <a:p>
            <a:pPr marL="171450" lvl="0" indent="-171450" defTabSz="914400">
              <a:buFont typeface="Wingdings" panose="05000000000000000000" pitchFamily="2" charset="2"/>
              <a:buChar char="l"/>
              <a:defRPr/>
            </a:pPr>
            <a:endParaRPr kumimoji="0" lang="en-US" altLang="ja-JP" sz="1100" kern="0" dirty="0" smtClean="0">
              <a:latin typeface="ＭＳ Ｐゴシック"/>
              <a:ea typeface="ＭＳ Ｐゴシック"/>
            </a:endParaRPr>
          </a:p>
          <a:p>
            <a:pPr marL="171450" lvl="0" indent="-171450" defTabSz="914400">
              <a:buFont typeface="Wingdings" panose="05000000000000000000" pitchFamily="2" charset="2"/>
              <a:buChar char="l"/>
              <a:defRPr/>
            </a:pPr>
            <a:r>
              <a:rPr kumimoji="0" lang="ja-JP" altLang="en-US" sz="1100" kern="0" dirty="0" smtClean="0">
                <a:latin typeface="ＭＳ Ｐゴシック"/>
                <a:ea typeface="ＭＳ Ｐゴシック"/>
              </a:rPr>
              <a:t>これらの組織改革を通して、教育・研究の充実強化、地域貢献などに大きな成果</a:t>
            </a:r>
            <a:endParaRPr kumimoji="0" lang="en-US" altLang="ja-JP" sz="1100" kern="0" dirty="0" smtClean="0">
              <a:latin typeface="ＭＳ Ｐゴシック"/>
              <a:ea typeface="ＭＳ Ｐゴシック"/>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0" lang="en-US" altLang="ja-JP" sz="1100" kern="0" dirty="0">
              <a:latin typeface="ＭＳ Ｐゴシック"/>
              <a:ea typeface="ＭＳ Ｐゴシック"/>
            </a:endParaRPr>
          </a:p>
          <a:p>
            <a:pPr marL="171450" marR="0" lvl="0" indent="-171450" defTabSz="91440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0" lang="ja-JP" altLang="en-US" sz="1100" kern="0" dirty="0" smtClean="0">
                <a:latin typeface="ＭＳ Ｐゴシック"/>
                <a:ea typeface="ＭＳ Ｐゴシック"/>
              </a:rPr>
              <a:t>府大と市大においては、大学統合による高度研究型大学をめざして、「新・公立大学　大阪モデル（基本構想）」をとりまとめ</a:t>
            </a:r>
            <a:endParaRPr kumimoji="0" lang="en-US" altLang="ja-JP" sz="1100" i="0" u="none" strike="noStrike" kern="0" cap="none" spc="0" normalizeH="0" baseline="0" noProof="0" dirty="0" smtClean="0">
              <a:ln>
                <a:noFill/>
              </a:ln>
              <a:effectLst/>
              <a:uLnTx/>
              <a:uFillTx/>
              <a:latin typeface="ＭＳ Ｐゴシック"/>
              <a:ea typeface="ＭＳ Ｐゴシック"/>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100" kern="0" dirty="0">
              <a:latin typeface="ＭＳ Ｐゴシック"/>
              <a:ea typeface="ＭＳ Ｐゴシック"/>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100" kern="0" dirty="0">
              <a:latin typeface="ＭＳ Ｐゴシック"/>
              <a:ea typeface="ＭＳ Ｐゴシック"/>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kern="0" dirty="0" smtClean="0">
                <a:latin typeface="ＭＳ Ｐゴシック"/>
                <a:ea typeface="ＭＳ Ｐゴシック"/>
              </a:rPr>
              <a:t>　</a:t>
            </a:r>
            <a:endParaRPr kumimoji="0" lang="en-US" altLang="ja-JP" sz="1100" kern="0" dirty="0" smtClean="0">
              <a:latin typeface="ＭＳ Ｐゴシック"/>
              <a:ea typeface="ＭＳ Ｐゴシック"/>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kern="0" dirty="0">
                <a:latin typeface="ＭＳ Ｐゴシック"/>
                <a:ea typeface="ＭＳ Ｐゴシック"/>
              </a:rPr>
              <a:t>　</a:t>
            </a:r>
            <a:r>
              <a:rPr kumimoji="0" lang="ja-JP" altLang="en-US" sz="1100" kern="0" dirty="0" smtClean="0">
                <a:latin typeface="ＭＳ Ｐゴシック"/>
                <a:ea typeface="ＭＳ Ｐゴシック"/>
              </a:rPr>
              <a:t>　</a:t>
            </a:r>
            <a:endParaRPr kumimoji="0" lang="en-US" altLang="ja-JP" sz="1100" kern="0" dirty="0" smtClean="0">
              <a:latin typeface="ＭＳ Ｐゴシック"/>
              <a:ea typeface="ＭＳ Ｐゴシック"/>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100" i="0" u="none" strike="noStrike" kern="0" cap="none" spc="0" normalizeH="0" baseline="0" noProof="0" dirty="0">
              <a:ln>
                <a:noFill/>
              </a:ln>
              <a:effectLst/>
              <a:uLnTx/>
              <a:uFillTx/>
              <a:latin typeface="ＭＳ Ｐゴシック"/>
              <a:ea typeface="ＭＳ Ｐゴシック"/>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100" kern="0" dirty="0" smtClean="0">
              <a:latin typeface="ＭＳ Ｐゴシック"/>
              <a:ea typeface="ＭＳ Ｐゴシック"/>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100" i="0" u="none" strike="noStrike" kern="0" cap="none" spc="0" normalizeH="0" baseline="0" noProof="0" dirty="0" smtClean="0">
              <a:ln>
                <a:noFill/>
              </a:ln>
              <a:effectLst/>
              <a:uLnTx/>
              <a:uFillTx/>
              <a:latin typeface="ＭＳ Ｐゴシック"/>
              <a:ea typeface="ＭＳ Ｐゴシック"/>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i="0" u="none" strike="noStrike" kern="0" cap="none" spc="0" normalizeH="0" baseline="0" noProof="0" dirty="0" smtClean="0">
                <a:ln>
                  <a:noFill/>
                </a:ln>
                <a:effectLst/>
                <a:uLnTx/>
                <a:uFillTx/>
                <a:latin typeface="ＭＳ Ｐゴシック"/>
                <a:ea typeface="ＭＳ Ｐゴシック"/>
                <a:cs typeface="+mn-cs"/>
              </a:rPr>
              <a:t>　　</a:t>
            </a:r>
            <a:endParaRPr kumimoji="0" lang="en-US" altLang="ja-JP" sz="900" i="0" u="none" strike="noStrike" kern="0" cap="none" spc="0" normalizeH="0" baseline="0" noProof="0" dirty="0" smtClean="0">
              <a:ln>
                <a:noFill/>
              </a:ln>
              <a:effectLst/>
              <a:uLnTx/>
              <a:uFillTx/>
              <a:latin typeface="ＭＳ Ｐゴシック"/>
              <a:ea typeface="ＭＳ Ｐゴシック"/>
              <a:cs typeface="+mn-cs"/>
            </a:endParaRPr>
          </a:p>
        </p:txBody>
      </p:sp>
      <p:sp>
        <p:nvSpPr>
          <p:cNvPr id="25" name="コンテンツ プレースホルダー 2"/>
          <p:cNvSpPr txBox="1">
            <a:spLocks/>
          </p:cNvSpPr>
          <p:nvPr/>
        </p:nvSpPr>
        <p:spPr>
          <a:xfrm>
            <a:off x="144115" y="5364510"/>
            <a:ext cx="8546761" cy="496602"/>
          </a:xfrm>
          <a:prstGeom prst="rect">
            <a:avLst/>
          </a:prstGeom>
        </p:spPr>
        <p:txBody>
          <a:bodyPr vert="horz" wrap="square"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lvl="0" indent="0">
              <a:spcBef>
                <a:spcPts val="0"/>
              </a:spcBef>
              <a:buNone/>
              <a:defRPr/>
            </a:pPr>
            <a:r>
              <a:rPr lang="ja-JP" altLang="en-US" sz="1100" b="1" dirty="0" smtClean="0">
                <a:solidFill>
                  <a:sysClr val="windowText" lastClr="000000"/>
                </a:solidFill>
                <a:latin typeface="ＭＳ Ｐゴシック"/>
              </a:rPr>
              <a:t>～ポイント～</a:t>
            </a:r>
            <a:endParaRPr lang="en-US" altLang="ja-JP" sz="1100" b="1" dirty="0" smtClean="0">
              <a:solidFill>
                <a:sysClr val="windowText" lastClr="000000"/>
              </a:solidFill>
              <a:latin typeface="ＭＳ Ｐゴシック"/>
            </a:endParaRPr>
          </a:p>
          <a:p>
            <a:pPr marL="0" lvl="0" indent="0" algn="ctr">
              <a:spcBef>
                <a:spcPts val="0"/>
              </a:spcBef>
              <a:buNone/>
              <a:defRPr/>
            </a:pPr>
            <a:r>
              <a:rPr lang="ja-JP" altLang="en-US" sz="1100" b="1" dirty="0" smtClean="0">
                <a:solidFill>
                  <a:sysClr val="windowText" lastClr="000000"/>
                </a:solidFill>
                <a:latin typeface="ＭＳ Ｐゴシック"/>
              </a:rPr>
              <a:t>◇これまでの取組の承継・発展　</a:t>
            </a:r>
            <a:r>
              <a:rPr lang="ja-JP" altLang="en-US" sz="1100" b="1" dirty="0">
                <a:solidFill>
                  <a:sysClr val="windowText" lastClr="000000"/>
                </a:solidFill>
                <a:latin typeface="ＭＳ Ｐゴシック"/>
              </a:rPr>
              <a:t> </a:t>
            </a:r>
            <a:r>
              <a:rPr lang="ja-JP" altLang="en-US" sz="1100" b="1" dirty="0" smtClean="0">
                <a:solidFill>
                  <a:sysClr val="windowText" lastClr="000000"/>
                </a:solidFill>
                <a:latin typeface="ＭＳ Ｐゴシック"/>
              </a:rPr>
              <a:t>　◇連携強化による新たな取組の創造　　 ◇社会情勢・国施策</a:t>
            </a:r>
            <a:r>
              <a:rPr kumimoji="1" lang="ja-JP" altLang="en-US" sz="1100" b="1" i="0" u="none" strike="noStrike" kern="1200" cap="none" spc="0" normalizeH="0" baseline="0" noProof="0" dirty="0" smtClean="0">
                <a:ln>
                  <a:noFill/>
                </a:ln>
                <a:solidFill>
                  <a:sysClr val="windowText" lastClr="000000"/>
                </a:solidFill>
                <a:effectLst/>
                <a:uLnTx/>
                <a:uFillTx/>
                <a:latin typeface="ＭＳ Ｐゴシック"/>
                <a:ea typeface="ＭＳ Ｐゴシック"/>
              </a:rPr>
              <a:t>等を考慮した様々な改善・改革の実施</a:t>
            </a:r>
            <a:endParaRPr kumimoji="1" lang="en-US" altLang="ja-JP" sz="1100" b="1" i="0" u="none" strike="noStrike" kern="1200" cap="none" spc="0" normalizeH="0" baseline="0" noProof="0" dirty="0" smtClean="0">
              <a:ln>
                <a:noFill/>
              </a:ln>
              <a:solidFill>
                <a:sysClr val="windowText" lastClr="000000"/>
              </a:solidFill>
              <a:effectLst/>
              <a:uLnTx/>
              <a:uFillTx/>
              <a:latin typeface="ＭＳ Ｐゴシック"/>
              <a:ea typeface="ＭＳ Ｐゴシック"/>
            </a:endParaRPr>
          </a:p>
          <a:p>
            <a:pPr marL="0" marR="0" lvl="0" indent="0" algn="l" defTabSz="914400" rtl="0" eaLnBrk="1" fontAlgn="auto" latinLnBrk="0" hangingPunct="1">
              <a:spcBef>
                <a:spcPts val="0"/>
              </a:spcBef>
              <a:spcAft>
                <a:spcPts val="0"/>
              </a:spcAft>
              <a:buClrTx/>
              <a:buSzTx/>
              <a:buFont typeface="Arial" pitchFamily="34" charset="0"/>
              <a:buNone/>
              <a:tabLst/>
              <a:defRPr/>
            </a:pPr>
            <a:endParaRPr kumimoji="1" lang="en-US" altLang="ja-JP" sz="1000" b="1" i="0" u="none" strike="noStrike" kern="1200" cap="none" spc="0" normalizeH="0" baseline="0" noProof="0" dirty="0" smtClean="0">
              <a:ln>
                <a:noFill/>
              </a:ln>
              <a:solidFill>
                <a:sysClr val="windowText" lastClr="000000"/>
              </a:solidFill>
              <a:effectLst/>
              <a:uLnTx/>
              <a:uFillTx/>
              <a:latin typeface="Calibri"/>
              <a:ea typeface="ＭＳ Ｐゴシック"/>
            </a:endParaRPr>
          </a:p>
          <a:p>
            <a:pPr marL="0" marR="0" lvl="0" indent="0" algn="l" defTabSz="914400" rtl="0" eaLnBrk="1" fontAlgn="auto" latinLnBrk="0" hangingPunct="1">
              <a:spcBef>
                <a:spcPct val="20000"/>
              </a:spcBef>
              <a:spcAft>
                <a:spcPts val="0"/>
              </a:spcAft>
              <a:buClrTx/>
              <a:buSzTx/>
              <a:buFont typeface="Arial" pitchFamily="34" charset="0"/>
              <a:buNone/>
              <a:tabLst/>
              <a:defRPr/>
            </a:pPr>
            <a:endParaRPr kumimoji="1" lang="ja-JP" altLang="en-US" sz="1100" b="1" i="0" u="none" strike="noStrike" kern="1200" cap="none" spc="0" normalizeH="0" baseline="0" noProof="0" dirty="0">
              <a:ln>
                <a:noFill/>
              </a:ln>
              <a:solidFill>
                <a:sysClr val="windowText" lastClr="000000"/>
              </a:solidFill>
              <a:effectLst/>
              <a:uLnTx/>
              <a:uFillTx/>
              <a:latin typeface="Calibri"/>
              <a:ea typeface="ＭＳ Ｐゴシック"/>
            </a:endParaRPr>
          </a:p>
        </p:txBody>
      </p:sp>
      <p:sp>
        <p:nvSpPr>
          <p:cNvPr id="40" name="タイトル 1"/>
          <p:cNvSpPr txBox="1">
            <a:spLocks/>
          </p:cNvSpPr>
          <p:nvPr/>
        </p:nvSpPr>
        <p:spPr>
          <a:xfrm>
            <a:off x="201068" y="4884680"/>
            <a:ext cx="3471440" cy="407822"/>
          </a:xfrm>
          <a:prstGeom prst="rect">
            <a:avLst/>
          </a:prstGeom>
          <a:solidFill>
            <a:schemeClr val="accent2">
              <a:lumMod val="40000"/>
              <a:lumOff val="60000"/>
            </a:schemeClr>
          </a:solidFill>
          <a:ln w="15875">
            <a:solidFill>
              <a:schemeClr val="tx1"/>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300" b="1" dirty="0" smtClean="0">
                <a:solidFill>
                  <a:schemeClr val="accent6">
                    <a:lumMod val="50000"/>
                  </a:schemeClr>
                </a:solidFill>
                <a:latin typeface="ＭＳ Ｐゴシック"/>
              </a:rPr>
              <a:t>■</a:t>
            </a:r>
            <a:r>
              <a:rPr lang="ja-JP" altLang="en-US" sz="1300" b="1" dirty="0" smtClean="0">
                <a:solidFill>
                  <a:prstClr val="black"/>
                </a:solidFill>
                <a:latin typeface="ＭＳ Ｐゴシック"/>
              </a:rPr>
              <a:t>教育研究等の質の向上に関する目標</a:t>
            </a:r>
            <a:endParaRPr lang="ja-JP" altLang="en-US" sz="1300" b="1" dirty="0">
              <a:solidFill>
                <a:prstClr val="black"/>
              </a:solidFill>
              <a:latin typeface="ＭＳ Ｐゴシック"/>
            </a:endParaRPr>
          </a:p>
        </p:txBody>
      </p:sp>
      <p:sp>
        <p:nvSpPr>
          <p:cNvPr id="41" name="コンテンツ プレースホルダー 2"/>
          <p:cNvSpPr txBox="1">
            <a:spLocks/>
          </p:cNvSpPr>
          <p:nvPr/>
        </p:nvSpPr>
        <p:spPr>
          <a:xfrm>
            <a:off x="216123" y="5868566"/>
            <a:ext cx="4165369" cy="4320479"/>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spcBef>
                <a:spcPts val="0"/>
              </a:spcBef>
              <a:buFont typeface="Arial" pitchFamily="34" charset="0"/>
              <a:buNone/>
            </a:pPr>
            <a:endParaRPr lang="en-US" altLang="ja-JP" sz="1100" b="1" dirty="0" smtClean="0">
              <a:latin typeface="+mj-ea"/>
              <a:ea typeface="+mj-ea"/>
            </a:endParaRPr>
          </a:p>
          <a:p>
            <a:pPr marL="0" indent="0">
              <a:spcBef>
                <a:spcPts val="0"/>
              </a:spcBef>
              <a:buFont typeface="Arial" pitchFamily="34" charset="0"/>
              <a:buNone/>
            </a:pPr>
            <a:endParaRPr lang="en-US" altLang="ja-JP" sz="1100" b="1" dirty="0" smtClean="0">
              <a:latin typeface="+mj-ea"/>
              <a:ea typeface="+mj-ea"/>
            </a:endParaRPr>
          </a:p>
          <a:p>
            <a:pPr marL="0" indent="0">
              <a:spcBef>
                <a:spcPts val="0"/>
              </a:spcBef>
              <a:buFont typeface="Arial" pitchFamily="34" charset="0"/>
              <a:buNone/>
            </a:pPr>
            <a:r>
              <a:rPr lang="en-US" altLang="ja-JP" sz="1100" b="1" dirty="0" smtClean="0">
                <a:latin typeface="+mj-ea"/>
                <a:ea typeface="+mj-ea"/>
              </a:rPr>
              <a:t>【</a:t>
            </a:r>
            <a:r>
              <a:rPr lang="ja-JP" altLang="en-US" sz="1100" b="1" dirty="0" smtClean="0">
                <a:latin typeface="+mj-ea"/>
                <a:ea typeface="+mj-ea"/>
              </a:rPr>
              <a:t>教育</a:t>
            </a:r>
            <a:r>
              <a:rPr lang="en-US" altLang="ja-JP" sz="1100" b="1" dirty="0" smtClean="0">
                <a:latin typeface="+mj-ea"/>
                <a:ea typeface="+mj-ea"/>
              </a:rPr>
              <a:t>】</a:t>
            </a:r>
          </a:p>
          <a:p>
            <a:pPr marL="0" indent="0">
              <a:spcBef>
                <a:spcPts val="0"/>
              </a:spcBef>
              <a:buNone/>
            </a:pPr>
            <a:r>
              <a:rPr lang="ja-JP" altLang="en-US" sz="1050" dirty="0" smtClean="0">
                <a:latin typeface="+mj-ea"/>
              </a:rPr>
              <a:t>○国の入試制度改革への対応　</a:t>
            </a:r>
            <a:endParaRPr lang="en-US" altLang="ja-JP" sz="1050" dirty="0" smtClean="0">
              <a:latin typeface="+mj-ea"/>
            </a:endParaRPr>
          </a:p>
          <a:p>
            <a:pPr marL="0" indent="0">
              <a:spcBef>
                <a:spcPts val="0"/>
              </a:spcBef>
              <a:buNone/>
            </a:pPr>
            <a:r>
              <a:rPr lang="ja-JP" altLang="en-US" sz="1050" dirty="0" smtClean="0">
                <a:latin typeface="+mj-ea"/>
                <a:ea typeface="+mj-ea"/>
              </a:rPr>
              <a:t>　・多面的</a:t>
            </a:r>
            <a:r>
              <a:rPr lang="ja-JP" altLang="en-US" sz="1050" dirty="0">
                <a:latin typeface="+mj-ea"/>
                <a:ea typeface="+mj-ea"/>
              </a:rPr>
              <a:t>・総合的な評価を行う多様な入学者</a:t>
            </a:r>
            <a:r>
              <a:rPr lang="ja-JP" altLang="en-US" sz="1050" dirty="0" smtClean="0">
                <a:latin typeface="+mj-ea"/>
                <a:ea typeface="+mj-ea"/>
              </a:rPr>
              <a:t>選抜の実施</a:t>
            </a:r>
            <a:endParaRPr lang="en-US" altLang="ja-JP" sz="1050" dirty="0" smtClean="0">
              <a:latin typeface="+mj-ea"/>
              <a:ea typeface="+mj-ea"/>
            </a:endParaRPr>
          </a:p>
          <a:p>
            <a:pPr marL="0" indent="0">
              <a:spcBef>
                <a:spcPts val="200"/>
              </a:spcBef>
              <a:buNone/>
            </a:pPr>
            <a:r>
              <a:rPr lang="ja-JP" altLang="en-US" sz="1050" dirty="0" smtClean="0">
                <a:latin typeface="+mj-ea"/>
                <a:ea typeface="+mj-ea"/>
              </a:rPr>
              <a:t>○人材育成と教育内容</a:t>
            </a:r>
            <a:endParaRPr lang="en-US" altLang="ja-JP" sz="1050" dirty="0" smtClean="0">
              <a:latin typeface="+mj-ea"/>
              <a:ea typeface="+mj-ea"/>
            </a:endParaRPr>
          </a:p>
          <a:p>
            <a:pPr marL="0" indent="0">
              <a:spcBef>
                <a:spcPts val="0"/>
              </a:spcBef>
              <a:buNone/>
            </a:pPr>
            <a:r>
              <a:rPr lang="ja-JP" altLang="en-US" sz="1050" dirty="0" smtClean="0">
                <a:latin typeface="+mj-ea"/>
                <a:ea typeface="+mj-ea"/>
              </a:rPr>
              <a:t>　</a:t>
            </a:r>
            <a:r>
              <a:rPr lang="ja-JP" altLang="en-US" sz="1050" dirty="0">
                <a:latin typeface="+mj-ea"/>
                <a:ea typeface="+mj-ea"/>
              </a:rPr>
              <a:t>・幅広い教養と高い専門性を</a:t>
            </a:r>
            <a:r>
              <a:rPr lang="ja-JP" altLang="en-US" sz="1050" dirty="0" smtClean="0">
                <a:latin typeface="+mj-ea"/>
                <a:ea typeface="+mj-ea"/>
              </a:rPr>
              <a:t>備えた国際社会で活躍できる人材育成</a:t>
            </a:r>
            <a:r>
              <a:rPr lang="ja-JP" altLang="en-US" sz="1050" dirty="0">
                <a:latin typeface="+mj-ea"/>
                <a:ea typeface="+mj-ea"/>
              </a:rPr>
              <a:t>　</a:t>
            </a:r>
            <a:endParaRPr lang="en-US" altLang="ja-JP" sz="1050" dirty="0" smtClean="0">
              <a:latin typeface="+mj-ea"/>
              <a:ea typeface="+mj-ea"/>
            </a:endParaRPr>
          </a:p>
          <a:p>
            <a:pPr marL="0" indent="0">
              <a:spcBef>
                <a:spcPts val="0"/>
              </a:spcBef>
              <a:buNone/>
            </a:pPr>
            <a:r>
              <a:rPr lang="ja-JP" altLang="en-US" sz="1050" dirty="0">
                <a:latin typeface="+mj-ea"/>
                <a:ea typeface="+mj-ea"/>
              </a:rPr>
              <a:t>　</a:t>
            </a:r>
            <a:r>
              <a:rPr lang="ja-JP" altLang="en-US" sz="1050" dirty="0" smtClean="0">
                <a:latin typeface="+mj-ea"/>
                <a:ea typeface="+mj-ea"/>
              </a:rPr>
              <a:t>　産業界等と</a:t>
            </a:r>
            <a:r>
              <a:rPr lang="ja-JP" altLang="en-US" sz="1050" dirty="0">
                <a:latin typeface="+mj-ea"/>
                <a:ea typeface="+mj-ea"/>
              </a:rPr>
              <a:t>連携した</a:t>
            </a:r>
            <a:r>
              <a:rPr lang="ja-JP" altLang="en-US" sz="1050" dirty="0" smtClean="0">
                <a:latin typeface="+mj-ea"/>
                <a:ea typeface="+mj-ea"/>
              </a:rPr>
              <a:t>教育の実施</a:t>
            </a:r>
            <a:endParaRPr lang="ja-JP" altLang="en-US" sz="1050" dirty="0">
              <a:latin typeface="+mj-ea"/>
              <a:ea typeface="+mj-ea"/>
            </a:endParaRPr>
          </a:p>
          <a:p>
            <a:pPr marL="0" indent="0">
              <a:spcBef>
                <a:spcPts val="0"/>
              </a:spcBef>
              <a:buNone/>
            </a:pPr>
            <a:r>
              <a:rPr lang="ja-JP" altLang="en-US" sz="1050" dirty="0">
                <a:latin typeface="+mj-ea"/>
                <a:ea typeface="+mj-ea"/>
              </a:rPr>
              <a:t>　・異文化理解やコミュニケーション力などを重視した</a:t>
            </a:r>
            <a:r>
              <a:rPr lang="ja-JP" altLang="en-US" sz="1050" dirty="0" smtClean="0">
                <a:latin typeface="+mj-ea"/>
                <a:ea typeface="+mj-ea"/>
              </a:rPr>
              <a:t>教育</a:t>
            </a:r>
            <a:r>
              <a:rPr lang="ja-JP" altLang="en-US" sz="1050" dirty="0">
                <a:latin typeface="+mj-ea"/>
                <a:ea typeface="+mj-ea"/>
              </a:rPr>
              <a:t>の</a:t>
            </a:r>
            <a:r>
              <a:rPr lang="ja-JP" altLang="en-US" sz="1050" dirty="0" smtClean="0">
                <a:latin typeface="+mj-ea"/>
                <a:ea typeface="+mj-ea"/>
              </a:rPr>
              <a:t>展開</a:t>
            </a:r>
            <a:endParaRPr lang="en-US" altLang="ja-JP" sz="1050" dirty="0" smtClean="0">
              <a:latin typeface="+mj-ea"/>
              <a:ea typeface="+mj-ea"/>
            </a:endParaRPr>
          </a:p>
          <a:p>
            <a:pPr marL="0" indent="0">
              <a:spcBef>
                <a:spcPts val="0"/>
              </a:spcBef>
              <a:buNone/>
            </a:pPr>
            <a:r>
              <a:rPr lang="ja-JP" altLang="en-US" sz="1050" dirty="0">
                <a:latin typeface="+mj-ea"/>
                <a:ea typeface="+mj-ea"/>
              </a:rPr>
              <a:t>　</a:t>
            </a:r>
            <a:r>
              <a:rPr lang="ja-JP" altLang="en-US" sz="1050" dirty="0" smtClean="0">
                <a:latin typeface="+mj-ea"/>
                <a:ea typeface="+mj-ea"/>
              </a:rPr>
              <a:t>　学生の国際流動性を高めるための支援制度の充実</a:t>
            </a:r>
            <a:endParaRPr lang="en-US" altLang="ja-JP" sz="1050" dirty="0" smtClean="0">
              <a:latin typeface="+mj-ea"/>
              <a:ea typeface="+mj-ea"/>
            </a:endParaRPr>
          </a:p>
          <a:p>
            <a:pPr marL="0" indent="0">
              <a:spcBef>
                <a:spcPts val="200"/>
              </a:spcBef>
              <a:buNone/>
            </a:pPr>
            <a:r>
              <a:rPr lang="ja-JP" altLang="en-US" sz="1050" dirty="0" smtClean="0">
                <a:latin typeface="+mj-ea"/>
                <a:ea typeface="+mj-ea"/>
              </a:rPr>
              <a:t>○教育の質の保証</a:t>
            </a:r>
            <a:endParaRPr lang="en-US" altLang="ja-JP" sz="1050" dirty="0" smtClean="0">
              <a:latin typeface="+mj-ea"/>
              <a:ea typeface="+mj-ea"/>
            </a:endParaRPr>
          </a:p>
          <a:p>
            <a:pPr marL="0" indent="0">
              <a:spcBef>
                <a:spcPts val="0"/>
              </a:spcBef>
              <a:buNone/>
            </a:pPr>
            <a:r>
              <a:rPr lang="ja-JP" altLang="en-US" sz="1050" dirty="0">
                <a:latin typeface="+mj-ea"/>
                <a:ea typeface="+mj-ea"/>
              </a:rPr>
              <a:t>　</a:t>
            </a:r>
            <a:r>
              <a:rPr lang="ja-JP" altLang="en-US" sz="1050" dirty="0" smtClean="0">
                <a:latin typeface="+mj-ea"/>
                <a:ea typeface="+mj-ea"/>
              </a:rPr>
              <a:t>・教育の質</a:t>
            </a:r>
            <a:r>
              <a:rPr lang="ja-JP" altLang="en-US" sz="1050" dirty="0">
                <a:latin typeface="+mj-ea"/>
                <a:ea typeface="+mj-ea"/>
              </a:rPr>
              <a:t>保証のための</a:t>
            </a:r>
            <a:r>
              <a:rPr lang="en-US" altLang="ja-JP" sz="1050" dirty="0">
                <a:latin typeface="+mj-ea"/>
                <a:ea typeface="+mj-ea"/>
              </a:rPr>
              <a:t>PDCA</a:t>
            </a:r>
            <a:r>
              <a:rPr lang="ja-JP" altLang="en-US" sz="1050" dirty="0" smtClean="0">
                <a:latin typeface="+mj-ea"/>
                <a:ea typeface="+mj-ea"/>
              </a:rPr>
              <a:t>サイクルの構築</a:t>
            </a:r>
            <a:endParaRPr lang="ja-JP" altLang="en-US" sz="1050" dirty="0">
              <a:latin typeface="+mj-ea"/>
              <a:ea typeface="+mj-ea"/>
            </a:endParaRPr>
          </a:p>
          <a:p>
            <a:pPr marL="0" indent="0">
              <a:spcBef>
                <a:spcPts val="0"/>
              </a:spcBef>
              <a:buNone/>
            </a:pPr>
            <a:r>
              <a:rPr lang="ja-JP" altLang="en-US" sz="1050" dirty="0" smtClean="0">
                <a:latin typeface="+mj-ea"/>
                <a:ea typeface="+mj-ea"/>
              </a:rPr>
              <a:t>　・国際</a:t>
            </a:r>
            <a:r>
              <a:rPr lang="ja-JP" altLang="en-US" sz="1050" dirty="0">
                <a:latin typeface="+mj-ea"/>
                <a:ea typeface="+mj-ea"/>
              </a:rPr>
              <a:t>通用性のある教育</a:t>
            </a:r>
            <a:r>
              <a:rPr lang="ja-JP" altLang="en-US" sz="1050" dirty="0" smtClean="0">
                <a:latin typeface="+mj-ea"/>
                <a:ea typeface="+mj-ea"/>
              </a:rPr>
              <a:t>カリキュラム展開</a:t>
            </a:r>
            <a:endParaRPr lang="en-US" altLang="ja-JP" sz="1050" dirty="0" smtClean="0">
              <a:latin typeface="+mj-ea"/>
              <a:ea typeface="+mj-ea"/>
            </a:endParaRPr>
          </a:p>
          <a:p>
            <a:pPr marL="0" indent="0">
              <a:spcBef>
                <a:spcPts val="200"/>
              </a:spcBef>
              <a:buNone/>
            </a:pPr>
            <a:r>
              <a:rPr lang="ja-JP" altLang="en-US" sz="1050" dirty="0" smtClean="0">
                <a:latin typeface="+mj-ea"/>
                <a:ea typeface="+mj-ea"/>
              </a:rPr>
              <a:t>○学生支援</a:t>
            </a:r>
            <a:endParaRPr lang="en-US" altLang="ja-JP" sz="1050" dirty="0" smtClean="0">
              <a:latin typeface="+mj-ea"/>
              <a:ea typeface="+mj-ea"/>
            </a:endParaRPr>
          </a:p>
          <a:p>
            <a:pPr marL="0" indent="0">
              <a:spcBef>
                <a:spcPts val="0"/>
              </a:spcBef>
              <a:buNone/>
            </a:pPr>
            <a:r>
              <a:rPr lang="ja-JP" altLang="en-US" sz="1050" dirty="0">
                <a:latin typeface="+mj-ea"/>
                <a:ea typeface="+mj-ea"/>
              </a:rPr>
              <a:t>　・</a:t>
            </a:r>
            <a:r>
              <a:rPr lang="ja-JP" altLang="en-US" sz="1050" dirty="0" smtClean="0">
                <a:latin typeface="+mj-ea"/>
                <a:ea typeface="+mj-ea"/>
              </a:rPr>
              <a:t>学生に対する支援</a:t>
            </a:r>
            <a:r>
              <a:rPr lang="ja-JP" altLang="en-US" sz="1050" dirty="0">
                <a:latin typeface="+mj-ea"/>
                <a:ea typeface="+mj-ea"/>
              </a:rPr>
              <a:t>制度の</a:t>
            </a:r>
            <a:r>
              <a:rPr lang="ja-JP" altLang="en-US" sz="1050" dirty="0" smtClean="0">
                <a:latin typeface="+mj-ea"/>
                <a:ea typeface="+mj-ea"/>
              </a:rPr>
              <a:t>充実、学習環境</a:t>
            </a:r>
            <a:r>
              <a:rPr lang="ja-JP" altLang="en-US" sz="1050" dirty="0">
                <a:latin typeface="+mj-ea"/>
                <a:ea typeface="+mj-ea"/>
              </a:rPr>
              <a:t>の整備</a:t>
            </a:r>
            <a:r>
              <a:rPr lang="ja-JP" altLang="en-US" sz="1050" dirty="0" smtClean="0">
                <a:latin typeface="+mj-ea"/>
                <a:ea typeface="+mj-ea"/>
              </a:rPr>
              <a:t>等</a:t>
            </a:r>
            <a:endParaRPr lang="en-US" altLang="ja-JP" sz="1050" dirty="0" smtClean="0">
              <a:latin typeface="+mj-ea"/>
              <a:ea typeface="+mj-ea"/>
            </a:endParaRPr>
          </a:p>
          <a:p>
            <a:pPr marL="0" indent="0">
              <a:spcBef>
                <a:spcPts val="0"/>
              </a:spcBef>
              <a:buNone/>
            </a:pPr>
            <a:endParaRPr lang="en-US" altLang="ja-JP" sz="1050" dirty="0" smtClean="0">
              <a:latin typeface="+mj-ea"/>
              <a:ea typeface="+mj-ea"/>
            </a:endParaRPr>
          </a:p>
          <a:p>
            <a:pPr marL="0" indent="0">
              <a:spcBef>
                <a:spcPts val="0"/>
              </a:spcBef>
              <a:buFont typeface="Arial" pitchFamily="34" charset="0"/>
              <a:buNone/>
            </a:pPr>
            <a:r>
              <a:rPr lang="ja-JP" altLang="en-US" sz="1050" dirty="0" smtClean="0">
                <a:latin typeface="+mj-ea"/>
                <a:ea typeface="+mj-ea"/>
              </a:rPr>
              <a:t>　</a:t>
            </a:r>
            <a:endParaRPr lang="en-US" altLang="ja-JP" sz="1050" dirty="0" smtClean="0">
              <a:latin typeface="+mj-ea"/>
              <a:ea typeface="+mj-ea"/>
            </a:endParaRPr>
          </a:p>
          <a:p>
            <a:pPr marL="0" indent="0">
              <a:spcBef>
                <a:spcPts val="0"/>
              </a:spcBef>
              <a:buFont typeface="Arial" pitchFamily="34" charset="0"/>
              <a:buNone/>
            </a:pPr>
            <a:endParaRPr lang="en-US" altLang="ja-JP" sz="1050" dirty="0">
              <a:latin typeface="+mj-ea"/>
              <a:ea typeface="+mj-ea"/>
            </a:endParaRPr>
          </a:p>
          <a:p>
            <a:pPr marL="0" indent="0">
              <a:spcBef>
                <a:spcPts val="0"/>
              </a:spcBef>
              <a:buFont typeface="Arial" pitchFamily="34" charset="0"/>
              <a:buNone/>
            </a:pPr>
            <a:endParaRPr lang="en-US" altLang="ja-JP" sz="1050" dirty="0" smtClean="0">
              <a:latin typeface="+mj-ea"/>
              <a:ea typeface="+mj-ea"/>
            </a:endParaRPr>
          </a:p>
          <a:p>
            <a:pPr marL="0" indent="0">
              <a:spcBef>
                <a:spcPts val="0"/>
              </a:spcBef>
              <a:buFont typeface="Arial" pitchFamily="34" charset="0"/>
              <a:buNone/>
            </a:pPr>
            <a:r>
              <a:rPr lang="en-US" altLang="ja-JP" sz="1100" b="1" dirty="0" smtClean="0">
                <a:latin typeface="+mj-ea"/>
                <a:ea typeface="+mj-ea"/>
              </a:rPr>
              <a:t>【</a:t>
            </a:r>
            <a:r>
              <a:rPr lang="ja-JP" altLang="en-US" sz="1100" b="1" dirty="0" smtClean="0">
                <a:latin typeface="+mj-ea"/>
                <a:ea typeface="+mj-ea"/>
              </a:rPr>
              <a:t>教育</a:t>
            </a:r>
            <a:r>
              <a:rPr lang="en-US" altLang="ja-JP" sz="1100" b="1" dirty="0" smtClean="0">
                <a:latin typeface="+mj-ea"/>
                <a:ea typeface="+mj-ea"/>
              </a:rPr>
              <a:t>】</a:t>
            </a:r>
          </a:p>
          <a:p>
            <a:pPr marL="0" indent="0">
              <a:spcBef>
                <a:spcPts val="0"/>
              </a:spcBef>
              <a:buFont typeface="Arial" pitchFamily="34" charset="0"/>
              <a:buNone/>
            </a:pPr>
            <a:r>
              <a:rPr lang="ja-JP" altLang="en-US" sz="1050" dirty="0" smtClean="0">
                <a:latin typeface="+mj-ea"/>
                <a:ea typeface="+mj-ea"/>
              </a:rPr>
              <a:t>　・リーダー的資質を備えた実践的技術者の養成</a:t>
            </a:r>
            <a:endParaRPr lang="en-US" altLang="ja-JP" sz="1050" dirty="0">
              <a:latin typeface="+mj-ea"/>
              <a:ea typeface="+mj-ea"/>
            </a:endParaRPr>
          </a:p>
          <a:p>
            <a:pPr marL="0" indent="0">
              <a:spcBef>
                <a:spcPts val="0"/>
              </a:spcBef>
              <a:buNone/>
            </a:pPr>
            <a:r>
              <a:rPr lang="ja-JP" altLang="en-US" sz="1050" dirty="0" smtClean="0">
                <a:latin typeface="+mj-ea"/>
              </a:rPr>
              <a:t>　・</a:t>
            </a:r>
            <a:r>
              <a:rPr lang="ja-JP" altLang="en-US" sz="1050" dirty="0">
                <a:latin typeface="+mj-ea"/>
              </a:rPr>
              <a:t>専攻科生の海外インターンシップ派遣</a:t>
            </a:r>
            <a:r>
              <a:rPr lang="ja-JP" altLang="en-US" sz="1050" dirty="0" smtClean="0">
                <a:latin typeface="+mj-ea"/>
              </a:rPr>
              <a:t>の推進</a:t>
            </a:r>
            <a:endParaRPr lang="en-US" altLang="ja-JP" sz="1050" dirty="0" smtClean="0">
              <a:latin typeface="+mj-ea"/>
            </a:endParaRPr>
          </a:p>
          <a:p>
            <a:pPr marL="0" indent="0">
              <a:spcBef>
                <a:spcPts val="0"/>
              </a:spcBef>
              <a:buNone/>
            </a:pPr>
            <a:r>
              <a:rPr lang="ja-JP" altLang="en-US" sz="1050" dirty="0">
                <a:latin typeface="+mj-ea"/>
              </a:rPr>
              <a:t>　</a:t>
            </a:r>
            <a:r>
              <a:rPr lang="ja-JP" altLang="en-US" sz="1050" dirty="0" smtClean="0">
                <a:latin typeface="+mj-ea"/>
              </a:rPr>
              <a:t>　府</a:t>
            </a:r>
            <a:r>
              <a:rPr lang="ja-JP" altLang="en-US" sz="1050" dirty="0">
                <a:latin typeface="+mj-ea"/>
              </a:rPr>
              <a:t>大と</a:t>
            </a:r>
            <a:r>
              <a:rPr lang="ja-JP" altLang="en-US" sz="1050" dirty="0" smtClean="0">
                <a:latin typeface="+mj-ea"/>
              </a:rPr>
              <a:t>連携した</a:t>
            </a:r>
            <a:r>
              <a:rPr lang="ja-JP" altLang="en-US" sz="1050" dirty="0">
                <a:latin typeface="+mj-ea"/>
              </a:rPr>
              <a:t>多文化</a:t>
            </a:r>
            <a:r>
              <a:rPr lang="ja-JP" altLang="en-US" sz="1050" dirty="0" smtClean="0">
                <a:latin typeface="+mj-ea"/>
              </a:rPr>
              <a:t>交流の検討</a:t>
            </a:r>
            <a:endParaRPr lang="en-US" altLang="ja-JP" sz="1050" dirty="0" smtClean="0">
              <a:latin typeface="+mj-ea"/>
            </a:endParaRPr>
          </a:p>
          <a:p>
            <a:pPr marL="0" indent="0">
              <a:spcBef>
                <a:spcPts val="0"/>
              </a:spcBef>
              <a:buNone/>
            </a:pPr>
            <a:r>
              <a:rPr lang="ja-JP" altLang="en-US" sz="1050" dirty="0">
                <a:latin typeface="+mj-ea"/>
              </a:rPr>
              <a:t>　・就職や進学など多様な進路への円滑な</a:t>
            </a:r>
            <a:r>
              <a:rPr lang="ja-JP" altLang="en-US" sz="1050" dirty="0" smtClean="0">
                <a:latin typeface="+mj-ea"/>
              </a:rPr>
              <a:t>接続</a:t>
            </a:r>
            <a:endParaRPr lang="en-US" altLang="ja-JP" sz="1050" dirty="0">
              <a:latin typeface="+mj-ea"/>
            </a:endParaRPr>
          </a:p>
        </p:txBody>
      </p:sp>
      <p:sp>
        <p:nvSpPr>
          <p:cNvPr id="42" name="コンテンツ プレースホルダー 2"/>
          <p:cNvSpPr txBox="1">
            <a:spLocks/>
          </p:cNvSpPr>
          <p:nvPr/>
        </p:nvSpPr>
        <p:spPr>
          <a:xfrm>
            <a:off x="4586933" y="5861112"/>
            <a:ext cx="3989478" cy="436404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spcBef>
                <a:spcPts val="0"/>
              </a:spcBef>
              <a:buNone/>
            </a:pPr>
            <a:endParaRPr lang="en-US" altLang="ja-JP" sz="1100" b="1" dirty="0" smtClean="0">
              <a:latin typeface="+mj-ea"/>
            </a:endParaRPr>
          </a:p>
          <a:p>
            <a:pPr marL="0" indent="0">
              <a:spcBef>
                <a:spcPts val="0"/>
              </a:spcBef>
              <a:buNone/>
            </a:pPr>
            <a:r>
              <a:rPr lang="en-US" altLang="ja-JP" sz="1100" b="1" dirty="0" smtClean="0">
                <a:latin typeface="+mj-ea"/>
              </a:rPr>
              <a:t>【</a:t>
            </a:r>
            <a:r>
              <a:rPr lang="ja-JP" altLang="en-US" sz="1100" b="1" dirty="0" smtClean="0">
                <a:latin typeface="+mj-ea"/>
              </a:rPr>
              <a:t>研究</a:t>
            </a:r>
            <a:r>
              <a:rPr lang="en-US" altLang="ja-JP" sz="1100" b="1" dirty="0" smtClean="0">
                <a:latin typeface="+mj-ea"/>
              </a:rPr>
              <a:t>】</a:t>
            </a:r>
            <a:endParaRPr lang="en-US" altLang="ja-JP" sz="1100" b="1" dirty="0">
              <a:latin typeface="+mj-ea"/>
            </a:endParaRPr>
          </a:p>
          <a:p>
            <a:pPr marL="0" indent="0">
              <a:spcBef>
                <a:spcPts val="0"/>
              </a:spcBef>
              <a:buNone/>
            </a:pPr>
            <a:r>
              <a:rPr lang="ja-JP" altLang="en-US" sz="1050" dirty="0" smtClean="0">
                <a:latin typeface="+mj-ea"/>
              </a:rPr>
              <a:t>　・イノベーション</a:t>
            </a:r>
            <a:r>
              <a:rPr lang="ja-JP" altLang="en-US" sz="1050" dirty="0">
                <a:latin typeface="+mj-ea"/>
              </a:rPr>
              <a:t>の創出</a:t>
            </a:r>
            <a:r>
              <a:rPr lang="ja-JP" altLang="en-US" sz="1050" dirty="0" smtClean="0">
                <a:latin typeface="+mj-ea"/>
              </a:rPr>
              <a:t>に向け先端的</a:t>
            </a:r>
            <a:r>
              <a:rPr lang="ja-JP" altLang="en-US" sz="1050" dirty="0">
                <a:latin typeface="+mj-ea"/>
              </a:rPr>
              <a:t>な研究や異分野融合による</a:t>
            </a:r>
            <a:r>
              <a:rPr lang="ja-JP" altLang="en-US" sz="1050" dirty="0" smtClean="0">
                <a:latin typeface="+mj-ea"/>
              </a:rPr>
              <a:t>研</a:t>
            </a:r>
            <a:endParaRPr lang="en-US" altLang="ja-JP" sz="1050" dirty="0" smtClean="0">
              <a:latin typeface="+mj-ea"/>
            </a:endParaRPr>
          </a:p>
          <a:p>
            <a:pPr marL="0" indent="0">
              <a:spcBef>
                <a:spcPts val="0"/>
              </a:spcBef>
              <a:buNone/>
            </a:pPr>
            <a:r>
              <a:rPr lang="ja-JP" altLang="en-US" sz="1050" dirty="0">
                <a:latin typeface="+mj-ea"/>
              </a:rPr>
              <a:t>　</a:t>
            </a:r>
            <a:r>
              <a:rPr lang="ja-JP" altLang="en-US" sz="1050" dirty="0" smtClean="0">
                <a:latin typeface="+mj-ea"/>
              </a:rPr>
              <a:t>　究</a:t>
            </a:r>
            <a:r>
              <a:rPr lang="ja-JP" altLang="en-US" sz="1050" dirty="0">
                <a:latin typeface="+mj-ea"/>
              </a:rPr>
              <a:t>を</a:t>
            </a:r>
            <a:r>
              <a:rPr lang="ja-JP" altLang="en-US" sz="1050" dirty="0" smtClean="0">
                <a:latin typeface="+mj-ea"/>
              </a:rPr>
              <a:t>推進</a:t>
            </a:r>
            <a:endParaRPr lang="en-US" altLang="ja-JP" sz="1050" dirty="0">
              <a:latin typeface="+mj-ea"/>
            </a:endParaRPr>
          </a:p>
          <a:p>
            <a:pPr marL="0" indent="0">
              <a:spcBef>
                <a:spcPts val="0"/>
              </a:spcBef>
              <a:buNone/>
            </a:pPr>
            <a:r>
              <a:rPr lang="ja-JP" altLang="en-US" sz="1050" dirty="0">
                <a:latin typeface="+mj-ea"/>
              </a:rPr>
              <a:t>　</a:t>
            </a:r>
            <a:r>
              <a:rPr lang="ja-JP" altLang="en-US" sz="1050" dirty="0" smtClean="0">
                <a:latin typeface="+mj-ea"/>
              </a:rPr>
              <a:t>・</a:t>
            </a:r>
            <a:r>
              <a:rPr lang="ja-JP" altLang="en-US" sz="1050" spc="-30" dirty="0" smtClean="0">
                <a:latin typeface="+mj-ea"/>
              </a:rPr>
              <a:t>幅広い社会的課題に対応するため、分野</a:t>
            </a:r>
            <a:r>
              <a:rPr lang="ja-JP" altLang="en-US" sz="1050" spc="-30" dirty="0">
                <a:latin typeface="+mj-ea"/>
              </a:rPr>
              <a:t>横断的な研究</a:t>
            </a:r>
            <a:r>
              <a:rPr lang="ja-JP" altLang="en-US" sz="1050" spc="-30" dirty="0" smtClean="0">
                <a:latin typeface="+mj-ea"/>
              </a:rPr>
              <a:t>体制を拡充</a:t>
            </a:r>
            <a:endParaRPr lang="en-US" altLang="ja-JP" sz="1050" spc="-30" dirty="0" smtClean="0">
              <a:latin typeface="+mj-ea"/>
            </a:endParaRPr>
          </a:p>
          <a:p>
            <a:pPr marL="0" indent="0">
              <a:spcBef>
                <a:spcPts val="0"/>
              </a:spcBef>
              <a:buNone/>
            </a:pPr>
            <a:r>
              <a:rPr lang="ja-JP" altLang="en-US" sz="1050" dirty="0">
                <a:latin typeface="+mj-ea"/>
              </a:rPr>
              <a:t>　</a:t>
            </a:r>
            <a:r>
              <a:rPr lang="ja-JP" altLang="en-US" sz="1050" dirty="0" smtClean="0">
                <a:latin typeface="+mj-ea"/>
              </a:rPr>
              <a:t>・他機関と連携</a:t>
            </a:r>
            <a:r>
              <a:rPr lang="ja-JP" altLang="en-US" sz="1050" dirty="0">
                <a:latin typeface="+mj-ea"/>
              </a:rPr>
              <a:t>し</a:t>
            </a:r>
            <a:r>
              <a:rPr lang="ja-JP" altLang="en-US" sz="1050" dirty="0" smtClean="0">
                <a:latin typeface="+mj-ea"/>
              </a:rPr>
              <a:t>オープンイノベーション</a:t>
            </a:r>
            <a:r>
              <a:rPr lang="ja-JP" altLang="en-US" sz="1050" dirty="0">
                <a:latin typeface="+mj-ea"/>
              </a:rPr>
              <a:t>を</a:t>
            </a:r>
            <a:r>
              <a:rPr lang="ja-JP" altLang="en-US" sz="1050" dirty="0" smtClean="0">
                <a:latin typeface="+mj-ea"/>
              </a:rPr>
              <a:t>推進</a:t>
            </a:r>
            <a:endParaRPr lang="en-US" altLang="ja-JP" sz="1050" dirty="0">
              <a:latin typeface="+mj-ea"/>
            </a:endParaRPr>
          </a:p>
          <a:p>
            <a:pPr marL="0" indent="0">
              <a:spcBef>
                <a:spcPts val="600"/>
              </a:spcBef>
              <a:buNone/>
            </a:pPr>
            <a:r>
              <a:rPr lang="en-US" altLang="ja-JP" sz="1100" b="1" dirty="0" smtClean="0">
                <a:latin typeface="+mj-ea"/>
              </a:rPr>
              <a:t>【</a:t>
            </a:r>
            <a:r>
              <a:rPr lang="ja-JP" altLang="en-US" sz="1100" b="1" dirty="0" smtClean="0">
                <a:latin typeface="+mj-ea"/>
              </a:rPr>
              <a:t>地域貢献</a:t>
            </a:r>
            <a:r>
              <a:rPr lang="en-US" altLang="ja-JP" sz="1100" b="1" dirty="0" smtClean="0">
                <a:latin typeface="+mj-ea"/>
              </a:rPr>
              <a:t>】</a:t>
            </a:r>
            <a:endParaRPr lang="en-US" altLang="ja-JP" sz="1100" b="1" dirty="0">
              <a:latin typeface="+mj-ea"/>
            </a:endParaRPr>
          </a:p>
          <a:p>
            <a:pPr marL="0" indent="0">
              <a:spcBef>
                <a:spcPts val="0"/>
              </a:spcBef>
              <a:buNone/>
            </a:pPr>
            <a:r>
              <a:rPr lang="ja-JP" altLang="en-US" sz="1050" dirty="0">
                <a:latin typeface="+mj-ea"/>
                <a:ea typeface="+mj-ea"/>
              </a:rPr>
              <a:t>　</a:t>
            </a:r>
            <a:r>
              <a:rPr lang="ja-JP" altLang="en-US" sz="1050" dirty="0" smtClean="0">
                <a:latin typeface="+mj-ea"/>
                <a:ea typeface="+mj-ea"/>
              </a:rPr>
              <a:t>・産学連携を強化し大阪</a:t>
            </a:r>
            <a:r>
              <a:rPr lang="ja-JP" altLang="en-US" sz="1050" dirty="0">
                <a:latin typeface="+mj-ea"/>
                <a:ea typeface="+mj-ea"/>
              </a:rPr>
              <a:t>の産業活性化に</a:t>
            </a:r>
            <a:r>
              <a:rPr lang="ja-JP" altLang="en-US" sz="1050" dirty="0" smtClean="0">
                <a:latin typeface="+mj-ea"/>
                <a:ea typeface="+mj-ea"/>
              </a:rPr>
              <a:t>貢献</a:t>
            </a:r>
            <a:endParaRPr lang="en-US" altLang="ja-JP" sz="1050" dirty="0" smtClean="0">
              <a:latin typeface="+mj-ea"/>
              <a:ea typeface="+mj-ea"/>
            </a:endParaRPr>
          </a:p>
          <a:p>
            <a:pPr marL="0" indent="0">
              <a:spcBef>
                <a:spcPts val="0"/>
              </a:spcBef>
              <a:buNone/>
            </a:pPr>
            <a:r>
              <a:rPr lang="ja-JP" altLang="en-US" sz="1050" dirty="0" smtClean="0">
                <a:latin typeface="+mj-ea"/>
                <a:ea typeface="+mj-ea"/>
              </a:rPr>
              <a:t>　・府民・地域の多様な生涯</a:t>
            </a:r>
            <a:r>
              <a:rPr lang="ja-JP" altLang="en-US" sz="1050" dirty="0">
                <a:latin typeface="+mj-ea"/>
                <a:ea typeface="+mj-ea"/>
              </a:rPr>
              <a:t>学習</a:t>
            </a:r>
            <a:r>
              <a:rPr lang="ja-JP" altLang="en-US" sz="1050" dirty="0" smtClean="0">
                <a:latin typeface="+mj-ea"/>
                <a:ea typeface="+mj-ea"/>
              </a:rPr>
              <a:t>ニーズ</a:t>
            </a:r>
            <a:r>
              <a:rPr lang="ja-JP" altLang="en-US" sz="1050" dirty="0">
                <a:latin typeface="+mj-ea"/>
                <a:ea typeface="+mj-ea"/>
              </a:rPr>
              <a:t>への</a:t>
            </a:r>
            <a:r>
              <a:rPr lang="ja-JP" altLang="en-US" sz="1050" dirty="0" smtClean="0">
                <a:latin typeface="+mj-ea"/>
                <a:ea typeface="+mj-ea"/>
              </a:rPr>
              <a:t>対応</a:t>
            </a:r>
            <a:endParaRPr lang="en-US" altLang="ja-JP" sz="1050" dirty="0" smtClean="0">
              <a:latin typeface="+mj-ea"/>
              <a:ea typeface="+mj-ea"/>
            </a:endParaRPr>
          </a:p>
          <a:p>
            <a:pPr marL="0" indent="0">
              <a:spcBef>
                <a:spcPts val="0"/>
              </a:spcBef>
              <a:buNone/>
            </a:pPr>
            <a:r>
              <a:rPr lang="ja-JP" altLang="en-US" sz="1050" dirty="0" smtClean="0">
                <a:latin typeface="+mj-ea"/>
                <a:ea typeface="+mj-ea"/>
              </a:rPr>
              <a:t>　・自治体</a:t>
            </a:r>
            <a:r>
              <a:rPr lang="ja-JP" altLang="en-US" sz="1050" dirty="0">
                <a:latin typeface="+mj-ea"/>
                <a:ea typeface="+mj-ea"/>
              </a:rPr>
              <a:t>との連携を強化</a:t>
            </a:r>
            <a:r>
              <a:rPr lang="ja-JP" altLang="en-US" sz="1050" dirty="0" smtClean="0">
                <a:latin typeface="+mj-ea"/>
                <a:ea typeface="+mj-ea"/>
              </a:rPr>
              <a:t>して政策課題に対応するなど「</a:t>
            </a:r>
            <a:r>
              <a:rPr lang="ja-JP" altLang="en-US" sz="1050" dirty="0">
                <a:latin typeface="+mj-ea"/>
                <a:ea typeface="+mj-ea"/>
              </a:rPr>
              <a:t>大阪の</a:t>
            </a:r>
            <a:r>
              <a:rPr lang="ja-JP" altLang="en-US" sz="1050" dirty="0" smtClean="0">
                <a:latin typeface="+mj-ea"/>
                <a:ea typeface="+mj-ea"/>
              </a:rPr>
              <a:t>シン</a:t>
            </a:r>
            <a:endParaRPr lang="en-US" altLang="ja-JP" sz="1050" dirty="0" smtClean="0">
              <a:latin typeface="+mj-ea"/>
              <a:ea typeface="+mj-ea"/>
            </a:endParaRPr>
          </a:p>
          <a:p>
            <a:pPr marL="0" indent="0">
              <a:spcBef>
                <a:spcPts val="0"/>
              </a:spcBef>
              <a:buNone/>
            </a:pPr>
            <a:r>
              <a:rPr lang="ja-JP" altLang="en-US" sz="1050" dirty="0">
                <a:latin typeface="+mj-ea"/>
                <a:ea typeface="+mj-ea"/>
              </a:rPr>
              <a:t>　</a:t>
            </a:r>
            <a:r>
              <a:rPr lang="ja-JP" altLang="en-US" sz="1050" dirty="0" smtClean="0">
                <a:latin typeface="+mj-ea"/>
                <a:ea typeface="+mj-ea"/>
              </a:rPr>
              <a:t>　クタンク」の役割を発揮</a:t>
            </a:r>
            <a:endParaRPr lang="en-US" altLang="ja-JP" sz="1050" dirty="0">
              <a:latin typeface="+mj-ea"/>
              <a:ea typeface="+mj-ea"/>
            </a:endParaRPr>
          </a:p>
          <a:p>
            <a:pPr marL="0" indent="0">
              <a:spcBef>
                <a:spcPts val="0"/>
              </a:spcBef>
              <a:buNone/>
            </a:pPr>
            <a:r>
              <a:rPr lang="ja-JP" altLang="en-US" sz="1050" dirty="0" smtClean="0">
                <a:latin typeface="+mj-ea"/>
                <a:ea typeface="+mj-ea"/>
              </a:rPr>
              <a:t>　・</a:t>
            </a:r>
            <a:r>
              <a:rPr lang="ja-JP" altLang="en-US" sz="1050" dirty="0" smtClean="0">
                <a:latin typeface="+mj-ea"/>
              </a:rPr>
              <a:t>諸機関との連携による地域課題解決に向けた取組を推進</a:t>
            </a:r>
            <a:endParaRPr lang="en-US" altLang="ja-JP" sz="1050" dirty="0" smtClean="0">
              <a:latin typeface="+mj-ea"/>
            </a:endParaRPr>
          </a:p>
          <a:p>
            <a:pPr marL="0" indent="0">
              <a:spcBef>
                <a:spcPts val="600"/>
              </a:spcBef>
              <a:buNone/>
            </a:pPr>
            <a:r>
              <a:rPr lang="en-US" altLang="ja-JP" sz="1100" b="1" dirty="0" smtClean="0">
                <a:latin typeface="+mj-ea"/>
              </a:rPr>
              <a:t>【</a:t>
            </a:r>
            <a:r>
              <a:rPr lang="ja-JP" altLang="en-US" sz="1100" b="1" dirty="0" smtClean="0">
                <a:latin typeface="+mj-ea"/>
              </a:rPr>
              <a:t>グローバル化</a:t>
            </a:r>
            <a:r>
              <a:rPr lang="en-US" altLang="ja-JP" sz="1100" b="1" dirty="0" smtClean="0">
                <a:latin typeface="+mj-ea"/>
              </a:rPr>
              <a:t>】</a:t>
            </a:r>
            <a:endParaRPr lang="en-US" altLang="ja-JP" sz="1100" b="1" dirty="0">
              <a:latin typeface="+mj-ea"/>
            </a:endParaRPr>
          </a:p>
          <a:p>
            <a:pPr marL="0" indent="0">
              <a:spcBef>
                <a:spcPts val="0"/>
              </a:spcBef>
              <a:buNone/>
            </a:pPr>
            <a:r>
              <a:rPr lang="ja-JP" altLang="en-US" sz="1050" dirty="0" smtClean="0">
                <a:latin typeface="+mj-ea"/>
                <a:ea typeface="+mj-ea"/>
              </a:rPr>
              <a:t>　・大阪の公立</a:t>
            </a:r>
            <a:r>
              <a:rPr lang="ja-JP" altLang="en-US" sz="1050" dirty="0">
                <a:latin typeface="+mj-ea"/>
                <a:ea typeface="+mj-ea"/>
              </a:rPr>
              <a:t>大学としての優位性を</a:t>
            </a:r>
            <a:r>
              <a:rPr lang="ja-JP" altLang="en-US" sz="1050" dirty="0" smtClean="0">
                <a:latin typeface="+mj-ea"/>
                <a:ea typeface="+mj-ea"/>
              </a:rPr>
              <a:t>活かし、特</a:t>
            </a:r>
            <a:r>
              <a:rPr lang="ja-JP" altLang="en-US" sz="1050" dirty="0">
                <a:latin typeface="+mj-ea"/>
                <a:ea typeface="+mj-ea"/>
              </a:rPr>
              <a:t>に、アセアン地域</a:t>
            </a:r>
            <a:r>
              <a:rPr lang="ja-JP" altLang="en-US" sz="1050" dirty="0" smtClean="0">
                <a:latin typeface="+mj-ea"/>
                <a:ea typeface="+mj-ea"/>
              </a:rPr>
              <a:t>諸</a:t>
            </a:r>
            <a:endParaRPr lang="en-US" altLang="ja-JP" sz="1050" dirty="0" smtClean="0">
              <a:latin typeface="+mj-ea"/>
              <a:ea typeface="+mj-ea"/>
            </a:endParaRPr>
          </a:p>
          <a:p>
            <a:pPr marL="0" indent="0">
              <a:spcBef>
                <a:spcPts val="0"/>
              </a:spcBef>
              <a:buNone/>
            </a:pPr>
            <a:r>
              <a:rPr lang="ja-JP" altLang="en-US" sz="1050" dirty="0">
                <a:latin typeface="+mj-ea"/>
                <a:ea typeface="+mj-ea"/>
              </a:rPr>
              <a:t>　</a:t>
            </a:r>
            <a:r>
              <a:rPr lang="ja-JP" altLang="en-US" sz="1050" dirty="0" smtClean="0">
                <a:latin typeface="+mj-ea"/>
                <a:ea typeface="+mj-ea"/>
              </a:rPr>
              <a:t>　国</a:t>
            </a:r>
            <a:r>
              <a:rPr lang="ja-JP" altLang="en-US" sz="1050" dirty="0">
                <a:latin typeface="+mj-ea"/>
                <a:ea typeface="+mj-ea"/>
              </a:rPr>
              <a:t>などのアジアの大学や大阪府・府内市町村との</a:t>
            </a:r>
            <a:r>
              <a:rPr lang="ja-JP" altLang="en-US" sz="1050" dirty="0" smtClean="0">
                <a:latin typeface="+mj-ea"/>
                <a:ea typeface="+mj-ea"/>
              </a:rPr>
              <a:t>グローバル化</a:t>
            </a:r>
            <a:endParaRPr lang="en-US" altLang="ja-JP" sz="1050" dirty="0" smtClean="0">
              <a:latin typeface="+mj-ea"/>
              <a:ea typeface="+mj-ea"/>
            </a:endParaRPr>
          </a:p>
          <a:p>
            <a:pPr marL="0" indent="0">
              <a:spcBef>
                <a:spcPts val="0"/>
              </a:spcBef>
              <a:buNone/>
            </a:pPr>
            <a:r>
              <a:rPr lang="ja-JP" altLang="en-US" sz="1050" dirty="0">
                <a:latin typeface="+mj-ea"/>
                <a:ea typeface="+mj-ea"/>
              </a:rPr>
              <a:t>　</a:t>
            </a:r>
            <a:r>
              <a:rPr lang="ja-JP" altLang="en-US" sz="1050" dirty="0" smtClean="0">
                <a:latin typeface="+mj-ea"/>
                <a:ea typeface="+mj-ea"/>
              </a:rPr>
              <a:t>　施策</a:t>
            </a:r>
            <a:r>
              <a:rPr lang="ja-JP" altLang="en-US" sz="1050" dirty="0">
                <a:latin typeface="+mj-ea"/>
                <a:ea typeface="+mj-ea"/>
              </a:rPr>
              <a:t>と連携</a:t>
            </a:r>
            <a:r>
              <a:rPr lang="ja-JP" altLang="en-US" sz="1050" dirty="0" smtClean="0">
                <a:latin typeface="+mj-ea"/>
                <a:ea typeface="+mj-ea"/>
              </a:rPr>
              <a:t>しつつ、教育・研究・地域貢献活動を推進</a:t>
            </a:r>
            <a:endParaRPr lang="en-US" altLang="ja-JP" sz="1050" dirty="0" smtClean="0">
              <a:latin typeface="+mj-ea"/>
              <a:ea typeface="+mj-ea"/>
            </a:endParaRPr>
          </a:p>
          <a:p>
            <a:pPr marL="0" indent="0">
              <a:spcBef>
                <a:spcPts val="0"/>
              </a:spcBef>
              <a:buNone/>
            </a:pPr>
            <a:endParaRPr lang="en-US" altLang="ja-JP" sz="1050" b="1" dirty="0" smtClean="0">
              <a:latin typeface="+mj-ea"/>
            </a:endParaRPr>
          </a:p>
          <a:p>
            <a:pPr marL="0" indent="0">
              <a:lnSpc>
                <a:spcPts val="600"/>
              </a:lnSpc>
              <a:spcBef>
                <a:spcPts val="0"/>
              </a:spcBef>
              <a:buNone/>
            </a:pPr>
            <a:endParaRPr lang="en-US" altLang="ja-JP" sz="1050" b="1" dirty="0" smtClean="0">
              <a:latin typeface="+mj-ea"/>
            </a:endParaRPr>
          </a:p>
          <a:p>
            <a:pPr marL="0" indent="0">
              <a:lnSpc>
                <a:spcPts val="600"/>
              </a:lnSpc>
              <a:spcBef>
                <a:spcPts val="0"/>
              </a:spcBef>
              <a:buNone/>
            </a:pPr>
            <a:endParaRPr lang="en-US" altLang="ja-JP" sz="1050" b="1" dirty="0">
              <a:latin typeface="+mj-ea"/>
            </a:endParaRPr>
          </a:p>
          <a:p>
            <a:pPr marL="0" indent="0">
              <a:lnSpc>
                <a:spcPts val="600"/>
              </a:lnSpc>
              <a:spcBef>
                <a:spcPts val="0"/>
              </a:spcBef>
              <a:buNone/>
            </a:pPr>
            <a:endParaRPr lang="en-US" altLang="ja-JP" sz="1050" b="1" dirty="0" smtClean="0">
              <a:latin typeface="+mj-ea"/>
            </a:endParaRPr>
          </a:p>
          <a:p>
            <a:pPr marL="0" indent="0">
              <a:spcBef>
                <a:spcPts val="0"/>
              </a:spcBef>
              <a:buNone/>
            </a:pPr>
            <a:r>
              <a:rPr lang="en-US" altLang="ja-JP" sz="1100" b="1" dirty="0" smtClean="0">
                <a:latin typeface="+mj-ea"/>
              </a:rPr>
              <a:t>【</a:t>
            </a:r>
            <a:r>
              <a:rPr lang="ja-JP" altLang="en-US" sz="1100" b="1" dirty="0" smtClean="0">
                <a:latin typeface="+mj-ea"/>
              </a:rPr>
              <a:t>研究・地域貢献</a:t>
            </a:r>
            <a:r>
              <a:rPr lang="en-US" altLang="ja-JP" sz="1100" b="1" dirty="0" smtClean="0">
                <a:latin typeface="+mj-ea"/>
              </a:rPr>
              <a:t>】</a:t>
            </a:r>
          </a:p>
          <a:p>
            <a:pPr marL="0" indent="0">
              <a:spcBef>
                <a:spcPts val="0"/>
              </a:spcBef>
              <a:buNone/>
            </a:pPr>
            <a:r>
              <a:rPr lang="ja-JP" altLang="en-US" sz="1050" dirty="0" smtClean="0">
                <a:latin typeface="+mj-ea"/>
                <a:ea typeface="+mj-ea"/>
              </a:rPr>
              <a:t>　</a:t>
            </a:r>
            <a:r>
              <a:rPr lang="ja-JP" altLang="en-US" sz="1050" dirty="0">
                <a:latin typeface="+mj-ea"/>
              </a:rPr>
              <a:t>・府大と連携を深めながら外部との共同研究を</a:t>
            </a:r>
            <a:r>
              <a:rPr lang="ja-JP" altLang="en-US" sz="1050" dirty="0" smtClean="0">
                <a:latin typeface="+mj-ea"/>
              </a:rPr>
              <a:t>拡大</a:t>
            </a:r>
            <a:endParaRPr lang="en-US" altLang="ja-JP" sz="1050" dirty="0" smtClean="0">
              <a:latin typeface="+mj-ea"/>
            </a:endParaRPr>
          </a:p>
          <a:p>
            <a:pPr marL="0" indent="0">
              <a:spcBef>
                <a:spcPts val="0"/>
              </a:spcBef>
              <a:buNone/>
            </a:pPr>
            <a:r>
              <a:rPr lang="ja-JP" altLang="en-US" sz="1050" dirty="0" smtClean="0">
                <a:latin typeface="+mj-ea"/>
              </a:rPr>
              <a:t>　・</a:t>
            </a:r>
            <a:r>
              <a:rPr lang="ja-JP" altLang="en-US" sz="1050" dirty="0">
                <a:latin typeface="+mj-ea"/>
              </a:rPr>
              <a:t>小･中学生などを対象とする公開講座</a:t>
            </a:r>
            <a:r>
              <a:rPr lang="ja-JP" altLang="en-US" sz="1050" dirty="0" smtClean="0">
                <a:latin typeface="+mj-ea"/>
              </a:rPr>
              <a:t>等の取組を推進</a:t>
            </a:r>
            <a:endParaRPr lang="en-US" altLang="ja-JP" sz="1050" dirty="0" smtClean="0">
              <a:latin typeface="+mj-ea"/>
            </a:endParaRPr>
          </a:p>
          <a:p>
            <a:pPr marL="0" indent="0">
              <a:spcBef>
                <a:spcPts val="0"/>
              </a:spcBef>
              <a:buNone/>
            </a:pPr>
            <a:r>
              <a:rPr lang="ja-JP" altLang="en-US" sz="1050" dirty="0">
                <a:latin typeface="+mj-ea"/>
              </a:rPr>
              <a:t>　</a:t>
            </a:r>
            <a:r>
              <a:rPr lang="ja-JP" altLang="en-US" sz="1050" dirty="0" smtClean="0">
                <a:latin typeface="+mj-ea"/>
              </a:rPr>
              <a:t>　社会人リカレント教育</a:t>
            </a:r>
            <a:r>
              <a:rPr lang="ja-JP" altLang="en-US" sz="1050" dirty="0">
                <a:latin typeface="+mj-ea"/>
              </a:rPr>
              <a:t>の検討</a:t>
            </a:r>
            <a:endParaRPr lang="en-US" altLang="ja-JP" sz="1050" dirty="0">
              <a:latin typeface="+mj-ea"/>
              <a:ea typeface="+mj-ea"/>
            </a:endParaRPr>
          </a:p>
          <a:p>
            <a:pPr marL="0" indent="0">
              <a:spcBef>
                <a:spcPts val="0"/>
              </a:spcBef>
              <a:buNone/>
            </a:pPr>
            <a:endParaRPr lang="en-US" altLang="ja-JP" sz="1050" dirty="0">
              <a:latin typeface="+mj-ea"/>
            </a:endParaRPr>
          </a:p>
          <a:p>
            <a:pPr marL="0" indent="0" algn="r">
              <a:spcBef>
                <a:spcPts val="0"/>
              </a:spcBef>
              <a:buFont typeface="Arial" pitchFamily="34" charset="0"/>
              <a:buNone/>
            </a:pPr>
            <a:endParaRPr lang="en-US" altLang="ja-JP" sz="1050" dirty="0" smtClean="0">
              <a:latin typeface="+mj-ea"/>
              <a:ea typeface="+mj-ea"/>
            </a:endParaRPr>
          </a:p>
          <a:p>
            <a:pPr marL="0" indent="0">
              <a:spcBef>
                <a:spcPts val="0"/>
              </a:spcBef>
              <a:buFont typeface="Arial" pitchFamily="34" charset="0"/>
              <a:buNone/>
            </a:pPr>
            <a:endParaRPr lang="en-US" altLang="ja-JP" sz="1100" dirty="0">
              <a:latin typeface="+mj-ea"/>
              <a:ea typeface="+mj-ea"/>
            </a:endParaRPr>
          </a:p>
          <a:p>
            <a:pPr marL="0" indent="0">
              <a:spcBef>
                <a:spcPts val="0"/>
              </a:spcBef>
              <a:buFont typeface="Arial" pitchFamily="34" charset="0"/>
              <a:buNone/>
            </a:pPr>
            <a:endParaRPr lang="en-US" altLang="ja-JP" sz="1100" dirty="0" smtClean="0">
              <a:latin typeface="+mj-ea"/>
              <a:ea typeface="+mj-ea"/>
            </a:endParaRPr>
          </a:p>
        </p:txBody>
      </p:sp>
      <p:sp>
        <p:nvSpPr>
          <p:cNvPr id="43" name="正方形/長方形 42"/>
          <p:cNvSpPr/>
          <p:nvPr/>
        </p:nvSpPr>
        <p:spPr>
          <a:xfrm>
            <a:off x="8785076" y="815894"/>
            <a:ext cx="5544616" cy="5700744"/>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タイトル 1"/>
          <p:cNvSpPr txBox="1">
            <a:spLocks/>
          </p:cNvSpPr>
          <p:nvPr/>
        </p:nvSpPr>
        <p:spPr>
          <a:xfrm>
            <a:off x="8937916" y="666612"/>
            <a:ext cx="2453967" cy="407822"/>
          </a:xfrm>
          <a:prstGeom prst="rect">
            <a:avLst/>
          </a:prstGeom>
          <a:solidFill>
            <a:schemeClr val="accent2">
              <a:lumMod val="40000"/>
              <a:lumOff val="60000"/>
            </a:schemeClr>
          </a:solidFill>
          <a:ln w="15875">
            <a:solidFill>
              <a:schemeClr val="tx1"/>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300" b="1" dirty="0" smtClean="0">
                <a:solidFill>
                  <a:schemeClr val="accent6">
                    <a:lumMod val="50000"/>
                  </a:schemeClr>
                </a:solidFill>
                <a:latin typeface="ＭＳ Ｐゴシック"/>
              </a:rPr>
              <a:t>■</a:t>
            </a:r>
            <a:r>
              <a:rPr lang="ja-JP" altLang="en-US" sz="1300" b="1" dirty="0" smtClean="0">
                <a:solidFill>
                  <a:prstClr val="black"/>
                </a:solidFill>
                <a:latin typeface="ＭＳ Ｐゴシック"/>
              </a:rPr>
              <a:t>業務運営等に関する目標</a:t>
            </a:r>
            <a:endParaRPr lang="ja-JP" altLang="en-US" sz="1300" b="1" dirty="0">
              <a:solidFill>
                <a:prstClr val="black"/>
              </a:solidFill>
              <a:latin typeface="ＭＳ Ｐゴシック"/>
            </a:endParaRPr>
          </a:p>
        </p:txBody>
      </p:sp>
      <p:sp>
        <p:nvSpPr>
          <p:cNvPr id="45" name="コンテンツ プレースホルダー 2"/>
          <p:cNvSpPr txBox="1">
            <a:spLocks/>
          </p:cNvSpPr>
          <p:nvPr/>
        </p:nvSpPr>
        <p:spPr>
          <a:xfrm>
            <a:off x="8821786" y="1146441"/>
            <a:ext cx="5450417" cy="496603"/>
          </a:xfrm>
          <a:prstGeom prst="rect">
            <a:avLst/>
          </a:prstGeom>
        </p:spPr>
        <p:txBody>
          <a:bodyPr vert="horz" wrap="square"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lvl="0" indent="0">
              <a:spcBef>
                <a:spcPts val="0"/>
              </a:spcBef>
              <a:buNone/>
              <a:defRPr/>
            </a:pPr>
            <a:r>
              <a:rPr lang="ja-JP" altLang="en-US" sz="1100" b="1" dirty="0" smtClean="0">
                <a:solidFill>
                  <a:sysClr val="windowText" lastClr="000000"/>
                </a:solidFill>
                <a:latin typeface="ＭＳ Ｐゴシック"/>
              </a:rPr>
              <a:t>～ポイント～　</a:t>
            </a:r>
            <a:endParaRPr lang="en-US" altLang="ja-JP" sz="1100" b="1" dirty="0" smtClean="0">
              <a:solidFill>
                <a:sysClr val="windowText" lastClr="000000"/>
              </a:solidFill>
              <a:latin typeface="ＭＳ Ｐゴシック"/>
            </a:endParaRPr>
          </a:p>
          <a:p>
            <a:pPr marL="0" lvl="0" indent="0" algn="ctr">
              <a:spcBef>
                <a:spcPts val="0"/>
              </a:spcBef>
              <a:buNone/>
              <a:defRPr/>
            </a:pPr>
            <a:r>
              <a:rPr kumimoji="1" lang="ja-JP" altLang="en-US" sz="1100" b="1" i="0" u="none" strike="noStrike" kern="1200" cap="none" spc="0" normalizeH="0" baseline="0" noProof="0" dirty="0" smtClean="0">
                <a:ln>
                  <a:noFill/>
                </a:ln>
                <a:solidFill>
                  <a:sysClr val="windowText" lastClr="000000"/>
                </a:solidFill>
                <a:effectLst/>
                <a:uLnTx/>
                <a:uFillTx/>
                <a:latin typeface="ＭＳ Ｐゴシック"/>
                <a:ea typeface="ＭＳ Ｐゴシック"/>
              </a:rPr>
              <a:t>◇</a:t>
            </a:r>
            <a:r>
              <a:rPr kumimoji="0" lang="ja-JP" altLang="en-US" sz="1100" b="1" kern="0" dirty="0">
                <a:solidFill>
                  <a:prstClr val="black"/>
                </a:solidFill>
                <a:latin typeface="ＭＳ Ｐゴシック"/>
              </a:rPr>
              <a:t>経営資源の強化・</a:t>
            </a:r>
            <a:r>
              <a:rPr kumimoji="0" lang="ja-JP" altLang="en-US" sz="1100" b="1" kern="0" dirty="0" smtClean="0">
                <a:solidFill>
                  <a:prstClr val="black"/>
                </a:solidFill>
                <a:latin typeface="ＭＳ Ｐゴシック"/>
              </a:rPr>
              <a:t>活用　　◇研究公正の推進などリスクマネジメントの取組強化</a:t>
            </a:r>
            <a:endParaRPr kumimoji="1" lang="en-US" altLang="ja-JP" sz="1100" b="1" i="0" u="none" strike="noStrike" kern="1200" cap="none" spc="0" normalizeH="0" baseline="0" noProof="0" dirty="0" smtClean="0">
              <a:ln>
                <a:noFill/>
              </a:ln>
              <a:solidFill>
                <a:sysClr val="windowText" lastClr="000000"/>
              </a:solidFill>
              <a:effectLst/>
              <a:uLnTx/>
              <a:uFillTx/>
              <a:latin typeface="ＭＳ Ｐゴシック"/>
              <a:ea typeface="ＭＳ Ｐゴシック"/>
            </a:endParaRPr>
          </a:p>
          <a:p>
            <a:pPr marL="0" marR="0" lvl="0" indent="0" algn="l" defTabSz="914400" rtl="0" eaLnBrk="1" fontAlgn="auto" latinLnBrk="0" hangingPunct="1">
              <a:spcBef>
                <a:spcPts val="0"/>
              </a:spcBef>
              <a:spcAft>
                <a:spcPts val="0"/>
              </a:spcAft>
              <a:buClrTx/>
              <a:buSzTx/>
              <a:buFont typeface="Arial" pitchFamily="34" charset="0"/>
              <a:buNone/>
              <a:tabLst/>
              <a:defRPr/>
            </a:pPr>
            <a:endParaRPr kumimoji="1" lang="en-US" altLang="ja-JP" sz="1000" b="1" i="0" u="none" strike="noStrike" kern="1200" cap="none" spc="0" normalizeH="0" baseline="0" noProof="0" dirty="0" smtClean="0">
              <a:ln>
                <a:noFill/>
              </a:ln>
              <a:solidFill>
                <a:sysClr val="windowText" lastClr="000000"/>
              </a:solidFill>
              <a:effectLst/>
              <a:uLnTx/>
              <a:uFillTx/>
              <a:latin typeface="Calibri"/>
              <a:ea typeface="ＭＳ Ｐゴシック"/>
            </a:endParaRPr>
          </a:p>
          <a:p>
            <a:pPr marL="0" marR="0" lvl="0" indent="0" algn="l" defTabSz="914400" rtl="0" eaLnBrk="1" fontAlgn="auto" latinLnBrk="0" hangingPunct="1">
              <a:spcBef>
                <a:spcPct val="20000"/>
              </a:spcBef>
              <a:spcAft>
                <a:spcPts val="0"/>
              </a:spcAft>
              <a:buClrTx/>
              <a:buSzTx/>
              <a:buFont typeface="Arial" pitchFamily="34" charset="0"/>
              <a:buNone/>
              <a:tabLst/>
              <a:defRPr/>
            </a:pPr>
            <a:endParaRPr kumimoji="1" lang="ja-JP" altLang="en-US" sz="1100" b="1" i="0" u="none" strike="noStrike" kern="1200" cap="none" spc="0" normalizeH="0" baseline="0" noProof="0" dirty="0">
              <a:ln>
                <a:noFill/>
              </a:ln>
              <a:solidFill>
                <a:sysClr val="windowText" lastClr="000000"/>
              </a:solidFill>
              <a:effectLst/>
              <a:uLnTx/>
              <a:uFillTx/>
              <a:latin typeface="Calibri"/>
              <a:ea typeface="ＭＳ Ｐゴシック"/>
            </a:endParaRPr>
          </a:p>
        </p:txBody>
      </p:sp>
      <p:sp>
        <p:nvSpPr>
          <p:cNvPr id="46" name="コンテンツ プレースホルダー 2"/>
          <p:cNvSpPr txBox="1">
            <a:spLocks/>
          </p:cNvSpPr>
          <p:nvPr/>
        </p:nvSpPr>
        <p:spPr>
          <a:xfrm>
            <a:off x="8842565" y="1643044"/>
            <a:ext cx="5429638" cy="487359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spcBef>
                <a:spcPts val="0"/>
              </a:spcBef>
              <a:buNone/>
            </a:pPr>
            <a:r>
              <a:rPr lang="ja-JP" altLang="en-US" sz="1100" b="1" dirty="0" smtClean="0">
                <a:latin typeface="+mj-ea"/>
              </a:rPr>
              <a:t>■業務運営の改善及び効率化に関する目標</a:t>
            </a:r>
            <a:endParaRPr lang="en-US" altLang="ja-JP" sz="1100" b="1" dirty="0" smtClean="0">
              <a:latin typeface="+mj-ea"/>
            </a:endParaRPr>
          </a:p>
          <a:p>
            <a:pPr marL="0" indent="0">
              <a:spcBef>
                <a:spcPts val="0"/>
              </a:spcBef>
              <a:buNone/>
            </a:pPr>
            <a:r>
              <a:rPr lang="ja-JP" altLang="en-US" sz="1050" dirty="0" smtClean="0">
                <a:latin typeface="+mj-ea"/>
              </a:rPr>
              <a:t>　・理事長・学長のトップマネジメントを支える理事・副学長の役割・権限の明確化</a:t>
            </a:r>
            <a:endParaRPr lang="en-US" altLang="ja-JP" sz="1050" dirty="0" smtClean="0">
              <a:latin typeface="+mj-ea"/>
            </a:endParaRPr>
          </a:p>
          <a:p>
            <a:pPr marL="0" indent="0">
              <a:spcBef>
                <a:spcPts val="0"/>
              </a:spcBef>
              <a:buNone/>
            </a:pPr>
            <a:r>
              <a:rPr lang="ja-JP" altLang="en-US" sz="1050" dirty="0" smtClean="0">
                <a:latin typeface="+mj-ea"/>
              </a:rPr>
              <a:t>　・新大学実現を見据えて、法人業務、大学業務及び</a:t>
            </a:r>
            <a:r>
              <a:rPr lang="ja-JP" altLang="en-US" sz="1050" dirty="0">
                <a:latin typeface="+mj-ea"/>
              </a:rPr>
              <a:t>高等専門学校</a:t>
            </a:r>
            <a:r>
              <a:rPr lang="ja-JP" altLang="en-US" sz="1050" dirty="0" smtClean="0">
                <a:latin typeface="+mj-ea"/>
              </a:rPr>
              <a:t>業務に対応した組織への</a:t>
            </a:r>
            <a:endParaRPr lang="en-US" altLang="ja-JP" sz="1050" dirty="0" smtClean="0">
              <a:latin typeface="+mj-ea"/>
            </a:endParaRPr>
          </a:p>
          <a:p>
            <a:pPr marL="0" indent="0">
              <a:spcBef>
                <a:spcPts val="0"/>
              </a:spcBef>
              <a:buNone/>
            </a:pPr>
            <a:r>
              <a:rPr lang="ja-JP" altLang="en-US" sz="1050" dirty="0">
                <a:latin typeface="+mj-ea"/>
              </a:rPr>
              <a:t>　</a:t>
            </a:r>
            <a:r>
              <a:rPr lang="ja-JP" altLang="en-US" sz="1050" dirty="0" smtClean="0">
                <a:latin typeface="+mj-ea"/>
              </a:rPr>
              <a:t>　見直し検討</a:t>
            </a:r>
            <a:endParaRPr lang="en-US" altLang="ja-JP" sz="1050" dirty="0" smtClean="0">
              <a:latin typeface="+mj-ea"/>
            </a:endParaRPr>
          </a:p>
          <a:p>
            <a:pPr marL="0" indent="0">
              <a:spcBef>
                <a:spcPts val="0"/>
              </a:spcBef>
              <a:buNone/>
            </a:pPr>
            <a:r>
              <a:rPr lang="ja-JP" altLang="en-US" sz="1050" dirty="0" smtClean="0">
                <a:latin typeface="+mj-ea"/>
              </a:rPr>
              <a:t>　・多様な優れた人材の確保・活用・育成・登用の推進、柔軟な人事制度の創設</a:t>
            </a:r>
            <a:endParaRPr lang="en-US" altLang="ja-JP" sz="1050" dirty="0" smtClean="0">
              <a:latin typeface="+mj-ea"/>
            </a:endParaRPr>
          </a:p>
          <a:p>
            <a:pPr marL="0" indent="0">
              <a:spcBef>
                <a:spcPts val="0"/>
              </a:spcBef>
              <a:buNone/>
            </a:pPr>
            <a:endParaRPr lang="en-US" altLang="ja-JP" sz="1050" dirty="0" smtClean="0">
              <a:latin typeface="+mj-ea"/>
            </a:endParaRPr>
          </a:p>
          <a:p>
            <a:pPr marL="0" indent="0">
              <a:spcBef>
                <a:spcPts val="0"/>
              </a:spcBef>
              <a:buNone/>
            </a:pPr>
            <a:r>
              <a:rPr lang="ja-JP" altLang="en-US" sz="1100" b="1" dirty="0" smtClean="0">
                <a:latin typeface="+mj-ea"/>
              </a:rPr>
              <a:t>■財務内容の改善に関する目標</a:t>
            </a:r>
            <a:endParaRPr lang="en-US" altLang="ja-JP" sz="1100" b="1" dirty="0">
              <a:latin typeface="+mj-ea"/>
            </a:endParaRPr>
          </a:p>
          <a:p>
            <a:pPr marL="0" indent="0">
              <a:spcBef>
                <a:spcPts val="0"/>
              </a:spcBef>
              <a:buFont typeface="Arial" pitchFamily="34" charset="0"/>
              <a:buNone/>
            </a:pPr>
            <a:r>
              <a:rPr lang="ja-JP" altLang="en-US" sz="1050" dirty="0" smtClean="0">
                <a:latin typeface="+mj-ea"/>
                <a:ea typeface="+mj-ea"/>
              </a:rPr>
              <a:t>　・自己収入の確保に引き続き努めるとともに、全学的な業務改善を推進し運営経費を抑制</a:t>
            </a:r>
            <a:endParaRPr lang="en-US" altLang="ja-JP" sz="1050" dirty="0" smtClean="0">
              <a:latin typeface="+mj-ea"/>
              <a:ea typeface="+mj-ea"/>
            </a:endParaRPr>
          </a:p>
          <a:p>
            <a:pPr marL="0" indent="0">
              <a:spcBef>
                <a:spcPts val="0"/>
              </a:spcBef>
              <a:buNone/>
            </a:pPr>
            <a:r>
              <a:rPr lang="ja-JP" altLang="en-US" sz="1050" dirty="0">
                <a:latin typeface="+mj-ea"/>
                <a:ea typeface="+mj-ea"/>
              </a:rPr>
              <a:t>　・運営費交付金については</a:t>
            </a:r>
            <a:r>
              <a:rPr lang="ja-JP" altLang="en-US" sz="1050" dirty="0" smtClean="0">
                <a:latin typeface="+mj-ea"/>
                <a:ea typeface="+mj-ea"/>
              </a:rPr>
              <a:t>、現状の水準は維持しながら、自己</a:t>
            </a:r>
            <a:r>
              <a:rPr lang="ja-JP" altLang="en-US" sz="1050" dirty="0">
                <a:latin typeface="+mj-ea"/>
                <a:ea typeface="+mj-ea"/>
              </a:rPr>
              <a:t>収入の確保と経費の</a:t>
            </a:r>
            <a:r>
              <a:rPr lang="ja-JP" altLang="en-US" sz="1050" dirty="0" smtClean="0">
                <a:latin typeface="+mj-ea"/>
                <a:ea typeface="+mj-ea"/>
              </a:rPr>
              <a:t>抑制の</a:t>
            </a:r>
            <a:endParaRPr lang="en-US" altLang="ja-JP" sz="1050" dirty="0" smtClean="0">
              <a:latin typeface="+mj-ea"/>
              <a:ea typeface="+mj-ea"/>
            </a:endParaRPr>
          </a:p>
          <a:p>
            <a:pPr marL="0" indent="0">
              <a:spcBef>
                <a:spcPts val="0"/>
              </a:spcBef>
              <a:buNone/>
            </a:pPr>
            <a:r>
              <a:rPr lang="ja-JP" altLang="en-US" sz="1050" dirty="0">
                <a:latin typeface="+mj-ea"/>
                <a:ea typeface="+mj-ea"/>
              </a:rPr>
              <a:t>　</a:t>
            </a:r>
            <a:r>
              <a:rPr lang="ja-JP" altLang="en-US" sz="1050" dirty="0" smtClean="0">
                <a:latin typeface="+mj-ea"/>
                <a:ea typeface="+mj-ea"/>
              </a:rPr>
              <a:t>　取組を</a:t>
            </a:r>
            <a:r>
              <a:rPr lang="ja-JP" altLang="en-US" sz="1050" dirty="0">
                <a:latin typeface="+mj-ea"/>
                <a:ea typeface="+mj-ea"/>
              </a:rPr>
              <a:t>継続すること</a:t>
            </a:r>
            <a:r>
              <a:rPr lang="ja-JP" altLang="en-US" sz="1050" dirty="0" smtClean="0">
                <a:latin typeface="+mj-ea"/>
                <a:ea typeface="+mj-ea"/>
              </a:rPr>
              <a:t>などに</a:t>
            </a:r>
            <a:r>
              <a:rPr lang="ja-JP" altLang="en-US" sz="1050" dirty="0">
                <a:latin typeface="+mj-ea"/>
                <a:ea typeface="+mj-ea"/>
              </a:rPr>
              <a:t>より、引き続き適正化に努め</a:t>
            </a:r>
            <a:r>
              <a:rPr lang="ja-JP" altLang="en-US" sz="1050" dirty="0" smtClean="0">
                <a:latin typeface="+mj-ea"/>
                <a:ea typeface="+mj-ea"/>
              </a:rPr>
              <a:t>、教育研究に必要となる運営費</a:t>
            </a:r>
            <a:endParaRPr lang="en-US" altLang="ja-JP" sz="1050" dirty="0" smtClean="0">
              <a:latin typeface="+mj-ea"/>
              <a:ea typeface="+mj-ea"/>
            </a:endParaRPr>
          </a:p>
          <a:p>
            <a:pPr marL="0" indent="0">
              <a:spcBef>
                <a:spcPts val="0"/>
              </a:spcBef>
              <a:buNone/>
            </a:pPr>
            <a:r>
              <a:rPr lang="ja-JP" altLang="en-US" sz="1050" dirty="0">
                <a:latin typeface="+mj-ea"/>
                <a:ea typeface="+mj-ea"/>
              </a:rPr>
              <a:t>　</a:t>
            </a:r>
            <a:r>
              <a:rPr lang="ja-JP" altLang="en-US" sz="1050" dirty="0" smtClean="0">
                <a:latin typeface="+mj-ea"/>
                <a:ea typeface="+mj-ea"/>
              </a:rPr>
              <a:t>　を確保</a:t>
            </a:r>
            <a:endParaRPr lang="en-US" altLang="ja-JP" sz="1050" dirty="0" smtClean="0">
              <a:latin typeface="+mj-ea"/>
              <a:ea typeface="+mj-ea"/>
            </a:endParaRPr>
          </a:p>
          <a:p>
            <a:pPr marL="0" indent="0">
              <a:spcBef>
                <a:spcPts val="0"/>
              </a:spcBef>
              <a:buFont typeface="Arial" pitchFamily="34" charset="0"/>
              <a:buNone/>
            </a:pPr>
            <a:endParaRPr lang="en-US" altLang="ja-JP" sz="1050" dirty="0" smtClean="0">
              <a:latin typeface="+mj-ea"/>
              <a:ea typeface="+mj-ea"/>
            </a:endParaRPr>
          </a:p>
          <a:p>
            <a:pPr marL="0" indent="0">
              <a:spcBef>
                <a:spcPts val="0"/>
              </a:spcBef>
              <a:buNone/>
            </a:pPr>
            <a:r>
              <a:rPr lang="ja-JP" altLang="en-US" sz="1100" b="1" dirty="0" smtClean="0">
                <a:latin typeface="+mj-ea"/>
              </a:rPr>
              <a:t>■自己点検・評価及び当該状況に係る情報の提供に関する目標</a:t>
            </a:r>
            <a:endParaRPr lang="en-US" altLang="ja-JP" sz="1100" dirty="0" smtClean="0">
              <a:latin typeface="+mj-ea"/>
              <a:ea typeface="+mj-ea"/>
            </a:endParaRPr>
          </a:p>
          <a:p>
            <a:pPr marL="0" indent="0">
              <a:spcBef>
                <a:spcPts val="0"/>
              </a:spcBef>
              <a:buFont typeface="Arial" pitchFamily="34" charset="0"/>
              <a:buNone/>
            </a:pPr>
            <a:r>
              <a:rPr lang="ja-JP" altLang="en-US" sz="1050" dirty="0" smtClean="0">
                <a:latin typeface="+mj-ea"/>
                <a:ea typeface="+mj-ea"/>
              </a:rPr>
              <a:t>　・教育研究活動・業務運営について点検・評価し、その結果を改善に活用</a:t>
            </a:r>
            <a:endParaRPr lang="en-US" altLang="ja-JP" sz="1050" dirty="0" smtClean="0">
              <a:latin typeface="+mj-ea"/>
              <a:ea typeface="+mj-ea"/>
            </a:endParaRPr>
          </a:p>
          <a:p>
            <a:pPr marL="0" indent="0">
              <a:spcBef>
                <a:spcPts val="0"/>
              </a:spcBef>
              <a:buFont typeface="Arial" pitchFamily="34" charset="0"/>
              <a:buNone/>
            </a:pPr>
            <a:r>
              <a:rPr lang="ja-JP" altLang="en-US" sz="1050" dirty="0">
                <a:latin typeface="+mj-ea"/>
                <a:ea typeface="+mj-ea"/>
              </a:rPr>
              <a:t>　</a:t>
            </a:r>
            <a:r>
              <a:rPr lang="ja-JP" altLang="en-US" sz="1050" dirty="0" smtClean="0">
                <a:latin typeface="+mj-ea"/>
                <a:ea typeface="+mj-ea"/>
              </a:rPr>
              <a:t>・情報の公開による説明責任の履行、戦略的広報によるブランド力の向上</a:t>
            </a:r>
            <a:endParaRPr lang="en-US" altLang="ja-JP" sz="1050" dirty="0" smtClean="0">
              <a:latin typeface="+mj-ea"/>
              <a:ea typeface="+mj-ea"/>
            </a:endParaRPr>
          </a:p>
          <a:p>
            <a:pPr marL="0" indent="0">
              <a:spcBef>
                <a:spcPts val="0"/>
              </a:spcBef>
              <a:buNone/>
            </a:pPr>
            <a:endParaRPr lang="en-US" altLang="ja-JP" sz="1100" b="1" dirty="0" smtClean="0">
              <a:latin typeface="+mj-ea"/>
            </a:endParaRPr>
          </a:p>
          <a:p>
            <a:pPr marL="0" indent="0">
              <a:spcBef>
                <a:spcPts val="0"/>
              </a:spcBef>
              <a:buNone/>
            </a:pPr>
            <a:r>
              <a:rPr lang="ja-JP" altLang="en-US" sz="1100" b="1" dirty="0" smtClean="0">
                <a:latin typeface="+mj-ea"/>
              </a:rPr>
              <a:t>■その他業務運営に関する重要目標</a:t>
            </a:r>
            <a:endParaRPr lang="en-US" altLang="ja-JP" sz="1100" b="1" dirty="0" smtClean="0">
              <a:latin typeface="+mj-ea"/>
            </a:endParaRPr>
          </a:p>
          <a:p>
            <a:pPr marL="0" indent="0">
              <a:spcBef>
                <a:spcPts val="0"/>
              </a:spcBef>
              <a:buNone/>
            </a:pPr>
            <a:r>
              <a:rPr lang="en-US" altLang="ja-JP" sz="1050" dirty="0" smtClean="0">
                <a:latin typeface="+mj-ea"/>
              </a:rPr>
              <a:t>〔</a:t>
            </a:r>
            <a:r>
              <a:rPr lang="ja-JP" altLang="en-US" sz="1050" dirty="0" smtClean="0">
                <a:latin typeface="+mj-ea"/>
              </a:rPr>
              <a:t>施設設備の整備</a:t>
            </a:r>
            <a:r>
              <a:rPr lang="en-US" altLang="ja-JP" sz="1050" dirty="0" smtClean="0">
                <a:latin typeface="+mj-ea"/>
              </a:rPr>
              <a:t>〕</a:t>
            </a:r>
          </a:p>
          <a:p>
            <a:pPr marL="0" indent="0">
              <a:spcBef>
                <a:spcPts val="0"/>
              </a:spcBef>
              <a:buNone/>
            </a:pPr>
            <a:r>
              <a:rPr lang="ja-JP" altLang="en-US" sz="1050" dirty="0" smtClean="0">
                <a:latin typeface="+mj-ea"/>
              </a:rPr>
              <a:t>　・</a:t>
            </a:r>
            <a:r>
              <a:rPr lang="ja-JP" altLang="en-US" sz="1050" spc="-20" dirty="0" smtClean="0">
                <a:latin typeface="+mj-ea"/>
              </a:rPr>
              <a:t>施設整備プラン等に基づき、耐震改修や老朽化対策を計画的に実施し、教育研究環境の整</a:t>
            </a:r>
            <a:endParaRPr lang="en-US" altLang="ja-JP" sz="1050" spc="-20" dirty="0" smtClean="0">
              <a:latin typeface="+mj-ea"/>
            </a:endParaRPr>
          </a:p>
          <a:p>
            <a:pPr marL="0" indent="0">
              <a:spcBef>
                <a:spcPts val="0"/>
              </a:spcBef>
              <a:buNone/>
            </a:pPr>
            <a:r>
              <a:rPr lang="ja-JP" altLang="en-US" sz="1050" dirty="0">
                <a:latin typeface="+mj-ea"/>
              </a:rPr>
              <a:t>　</a:t>
            </a:r>
            <a:r>
              <a:rPr lang="ja-JP" altLang="en-US" sz="1050" dirty="0" smtClean="0">
                <a:latin typeface="+mj-ea"/>
              </a:rPr>
              <a:t>　備を推進</a:t>
            </a:r>
            <a:endParaRPr lang="en-US" altLang="ja-JP" sz="1050" dirty="0" smtClean="0">
              <a:latin typeface="+mj-ea"/>
            </a:endParaRPr>
          </a:p>
          <a:p>
            <a:pPr marL="0" indent="0">
              <a:spcBef>
                <a:spcPts val="600"/>
              </a:spcBef>
              <a:buNone/>
            </a:pPr>
            <a:r>
              <a:rPr lang="en-US" altLang="ja-JP" sz="1050" dirty="0" smtClean="0">
                <a:latin typeface="+mj-ea"/>
              </a:rPr>
              <a:t>〔</a:t>
            </a:r>
            <a:r>
              <a:rPr lang="ja-JP" altLang="en-US" sz="1050" dirty="0" smtClean="0">
                <a:latin typeface="+mj-ea"/>
              </a:rPr>
              <a:t>安全管理</a:t>
            </a:r>
            <a:r>
              <a:rPr lang="en-US" altLang="ja-JP" sz="1050" dirty="0" smtClean="0">
                <a:latin typeface="+mj-ea"/>
              </a:rPr>
              <a:t>〕</a:t>
            </a:r>
          </a:p>
          <a:p>
            <a:pPr marL="0" indent="0">
              <a:spcBef>
                <a:spcPts val="0"/>
              </a:spcBef>
              <a:buNone/>
            </a:pPr>
            <a:r>
              <a:rPr lang="ja-JP" altLang="en-US" sz="1050" dirty="0">
                <a:latin typeface="+mj-ea"/>
              </a:rPr>
              <a:t>　</a:t>
            </a:r>
            <a:r>
              <a:rPr lang="ja-JP" altLang="en-US" sz="1050" dirty="0" smtClean="0">
                <a:latin typeface="+mj-ea"/>
              </a:rPr>
              <a:t>・学生・教職員が安全かつ安心して活動できる教育環境の整備</a:t>
            </a:r>
            <a:endParaRPr lang="en-US" altLang="ja-JP" sz="1050" dirty="0" smtClean="0">
              <a:latin typeface="+mj-ea"/>
            </a:endParaRPr>
          </a:p>
          <a:p>
            <a:pPr marL="0" indent="0">
              <a:spcBef>
                <a:spcPts val="600"/>
              </a:spcBef>
              <a:buNone/>
            </a:pPr>
            <a:r>
              <a:rPr lang="en-US" altLang="ja-JP" sz="1050" dirty="0" smtClean="0">
                <a:latin typeface="+mj-ea"/>
              </a:rPr>
              <a:t>〔</a:t>
            </a:r>
            <a:r>
              <a:rPr lang="ja-JP" altLang="en-US" sz="1050" dirty="0" smtClean="0">
                <a:latin typeface="+mj-ea"/>
              </a:rPr>
              <a:t>コンプライアンス・リスクマネジメント</a:t>
            </a:r>
            <a:r>
              <a:rPr lang="en-US" altLang="ja-JP" sz="1050" dirty="0" smtClean="0">
                <a:latin typeface="+mj-ea"/>
              </a:rPr>
              <a:t>〕</a:t>
            </a:r>
          </a:p>
          <a:p>
            <a:pPr marL="0" indent="0">
              <a:spcBef>
                <a:spcPts val="0"/>
              </a:spcBef>
              <a:buNone/>
            </a:pPr>
            <a:r>
              <a:rPr lang="ja-JP" altLang="en-US" sz="1050" dirty="0">
                <a:latin typeface="+mj-ea"/>
              </a:rPr>
              <a:t>　</a:t>
            </a:r>
            <a:r>
              <a:rPr lang="ja-JP" altLang="en-US" sz="1050" dirty="0" smtClean="0">
                <a:latin typeface="+mj-ea"/>
              </a:rPr>
              <a:t>・研究公正の推進や研究費不正使用の防止等を図る内部統制体制の整備、コンプライアン</a:t>
            </a:r>
            <a:endParaRPr lang="en-US" altLang="ja-JP" sz="1050" dirty="0" smtClean="0">
              <a:latin typeface="+mj-ea"/>
            </a:endParaRPr>
          </a:p>
          <a:p>
            <a:pPr marL="0" indent="0">
              <a:spcBef>
                <a:spcPts val="0"/>
              </a:spcBef>
              <a:buNone/>
            </a:pPr>
            <a:r>
              <a:rPr lang="ja-JP" altLang="en-US" sz="1050" dirty="0">
                <a:latin typeface="+mj-ea"/>
              </a:rPr>
              <a:t>　</a:t>
            </a:r>
            <a:r>
              <a:rPr lang="ja-JP" altLang="en-US" sz="1050" dirty="0" smtClean="0">
                <a:latin typeface="+mj-ea"/>
              </a:rPr>
              <a:t>　スやリスクマネジメントの徹底に向けた取組の強化</a:t>
            </a:r>
            <a:endParaRPr lang="en-US" altLang="ja-JP" sz="1050" dirty="0" smtClean="0">
              <a:latin typeface="+mj-ea"/>
            </a:endParaRPr>
          </a:p>
          <a:p>
            <a:pPr marL="0" indent="0">
              <a:spcBef>
                <a:spcPts val="0"/>
              </a:spcBef>
              <a:buNone/>
            </a:pPr>
            <a:r>
              <a:rPr lang="ja-JP" altLang="en-US" sz="1050" dirty="0">
                <a:latin typeface="+mj-ea"/>
              </a:rPr>
              <a:t>　</a:t>
            </a:r>
            <a:endParaRPr lang="en-US" altLang="ja-JP" sz="1050" dirty="0" smtClean="0">
              <a:latin typeface="+mj-ea"/>
            </a:endParaRPr>
          </a:p>
          <a:p>
            <a:pPr marL="0" indent="0" algn="r">
              <a:spcBef>
                <a:spcPts val="0"/>
              </a:spcBef>
              <a:buNone/>
            </a:pPr>
            <a:endParaRPr lang="en-US" altLang="ja-JP" sz="1050" dirty="0">
              <a:latin typeface="+mj-ea"/>
            </a:endParaRPr>
          </a:p>
          <a:p>
            <a:pPr marL="0" indent="0">
              <a:spcBef>
                <a:spcPts val="0"/>
              </a:spcBef>
              <a:buNone/>
            </a:pPr>
            <a:endParaRPr lang="en-US" altLang="ja-JP" sz="1050" dirty="0">
              <a:latin typeface="+mj-ea"/>
            </a:endParaRPr>
          </a:p>
          <a:p>
            <a:pPr marL="0" indent="0">
              <a:spcBef>
                <a:spcPts val="0"/>
              </a:spcBef>
              <a:buNone/>
            </a:pPr>
            <a:endParaRPr lang="en-US" altLang="ja-JP" sz="1050" dirty="0">
              <a:latin typeface="+mj-ea"/>
            </a:endParaRPr>
          </a:p>
          <a:p>
            <a:pPr marL="0" indent="0">
              <a:spcBef>
                <a:spcPts val="0"/>
              </a:spcBef>
              <a:buFont typeface="Arial" pitchFamily="34" charset="0"/>
              <a:buNone/>
            </a:pPr>
            <a:endParaRPr lang="en-US" altLang="ja-JP" sz="1050" dirty="0" smtClean="0">
              <a:latin typeface="+mj-ea"/>
              <a:ea typeface="+mj-ea"/>
            </a:endParaRPr>
          </a:p>
          <a:p>
            <a:pPr marL="0" indent="0">
              <a:spcBef>
                <a:spcPts val="0"/>
              </a:spcBef>
              <a:buFont typeface="Arial" pitchFamily="34" charset="0"/>
              <a:buNone/>
            </a:pPr>
            <a:endParaRPr lang="en-US" altLang="ja-JP" sz="1050" dirty="0">
              <a:latin typeface="+mj-ea"/>
              <a:ea typeface="+mj-ea"/>
            </a:endParaRPr>
          </a:p>
          <a:p>
            <a:pPr marL="0" indent="0">
              <a:spcBef>
                <a:spcPts val="0"/>
              </a:spcBef>
              <a:buFont typeface="Arial" pitchFamily="34" charset="0"/>
              <a:buNone/>
            </a:pPr>
            <a:endParaRPr lang="en-US" altLang="ja-JP" sz="1050" dirty="0" smtClean="0">
              <a:latin typeface="+mj-ea"/>
              <a:ea typeface="+mj-ea"/>
            </a:endParaRPr>
          </a:p>
          <a:p>
            <a:pPr marL="0" indent="0">
              <a:spcBef>
                <a:spcPts val="0"/>
              </a:spcBef>
              <a:buFont typeface="Arial" pitchFamily="34" charset="0"/>
              <a:buNone/>
            </a:pPr>
            <a:endParaRPr lang="en-US" altLang="ja-JP" sz="1050" dirty="0">
              <a:latin typeface="+mj-ea"/>
              <a:ea typeface="+mj-ea"/>
            </a:endParaRPr>
          </a:p>
          <a:p>
            <a:pPr marL="0" indent="0">
              <a:spcBef>
                <a:spcPts val="0"/>
              </a:spcBef>
              <a:buFont typeface="Arial" pitchFamily="34" charset="0"/>
              <a:buNone/>
            </a:pPr>
            <a:endParaRPr lang="en-US" altLang="ja-JP" sz="1050" dirty="0" smtClean="0">
              <a:latin typeface="+mj-ea"/>
              <a:ea typeface="+mj-ea"/>
            </a:endParaRPr>
          </a:p>
        </p:txBody>
      </p:sp>
      <p:sp>
        <p:nvSpPr>
          <p:cNvPr id="3" name="正方形/長方形 2"/>
          <p:cNvSpPr/>
          <p:nvPr/>
        </p:nvSpPr>
        <p:spPr>
          <a:xfrm>
            <a:off x="216124" y="5868567"/>
            <a:ext cx="2232248" cy="286573"/>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100" b="1" dirty="0" smtClean="0">
                <a:solidFill>
                  <a:schemeClr val="tx1"/>
                </a:solidFill>
                <a:latin typeface="+mn-ea"/>
              </a:rPr>
              <a:t>大　　阪　　府　　立　　大　　学</a:t>
            </a:r>
            <a:endParaRPr kumimoji="1" lang="ja-JP" altLang="en-US" sz="1100" dirty="0">
              <a:solidFill>
                <a:schemeClr val="tx1"/>
              </a:solidFill>
              <a:latin typeface="+mn-ea"/>
            </a:endParaRPr>
          </a:p>
        </p:txBody>
      </p:sp>
      <p:sp>
        <p:nvSpPr>
          <p:cNvPr id="50" name="正方形/長方形 49"/>
          <p:cNvSpPr/>
          <p:nvPr/>
        </p:nvSpPr>
        <p:spPr>
          <a:xfrm>
            <a:off x="224508" y="8604902"/>
            <a:ext cx="2223864" cy="288000"/>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b="1" dirty="0" smtClean="0">
                <a:solidFill>
                  <a:schemeClr val="tx1"/>
                </a:solidFill>
                <a:latin typeface="+mn-ea"/>
              </a:rPr>
              <a:t>大阪府</a:t>
            </a:r>
            <a:r>
              <a:rPr lang="ja-JP" altLang="en-US" sz="1100" b="1" dirty="0">
                <a:solidFill>
                  <a:schemeClr val="tx1"/>
                </a:solidFill>
                <a:latin typeface="+mn-ea"/>
              </a:rPr>
              <a:t>立大学工業高等専門</a:t>
            </a:r>
            <a:r>
              <a:rPr lang="ja-JP" altLang="en-US" sz="1100" b="1" dirty="0" smtClean="0">
                <a:solidFill>
                  <a:schemeClr val="tx1"/>
                </a:solidFill>
                <a:latin typeface="+mn-ea"/>
              </a:rPr>
              <a:t>学校</a:t>
            </a:r>
            <a:endParaRPr kumimoji="1" lang="ja-JP" altLang="en-US" sz="1100" dirty="0">
              <a:solidFill>
                <a:schemeClr val="tx1"/>
              </a:solidFill>
              <a:latin typeface="+mn-ea"/>
            </a:endParaRPr>
          </a:p>
        </p:txBody>
      </p:sp>
      <p:sp>
        <p:nvSpPr>
          <p:cNvPr id="52" name="正方形/長方形 51"/>
          <p:cNvSpPr/>
          <p:nvPr/>
        </p:nvSpPr>
        <p:spPr>
          <a:xfrm>
            <a:off x="4405528" y="3404347"/>
            <a:ext cx="3773454" cy="736027"/>
          </a:xfrm>
          <a:prstGeom prst="rect">
            <a:avLst/>
          </a:prstGeom>
          <a:noFill/>
          <a:ln w="6350" cap="flat" cmpd="sng" algn="ctr">
            <a:noFill/>
            <a:prstDash val="solid"/>
          </a:ln>
          <a:effectLst/>
        </p:spPr>
        <p:txBody>
          <a:bodyPr rtlCol="0" anchor="t" anchorCtr="0"/>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300" b="0" i="0" u="none" strike="noStrike" kern="0" cap="none" spc="0" normalizeH="0" baseline="0" noProof="0" dirty="0" smtClean="0">
              <a:ln>
                <a:noFill/>
              </a:ln>
              <a:solidFill>
                <a:prstClr val="black"/>
              </a:solidFill>
              <a:effectLst/>
              <a:uLnTx/>
              <a:uFillTx/>
              <a:latin typeface="ＭＳ Ｐゴシック"/>
              <a:ea typeface="ＭＳ Ｐゴシック"/>
              <a:cs typeface="+mn-cs"/>
            </a:endParaRPr>
          </a:p>
          <a:p>
            <a:pPr lvl="0" defTabSz="914400">
              <a:defRPr/>
            </a:pPr>
            <a:endParaRPr kumimoji="0" lang="en-US" altLang="ja-JP" sz="1100" kern="0" dirty="0">
              <a:solidFill>
                <a:prstClr val="black"/>
              </a:solidFill>
              <a:latin typeface="ＭＳ Ｐゴシック"/>
            </a:endParaRPr>
          </a:p>
          <a:p>
            <a:pPr lvl="0" defTabSz="914400">
              <a:defRPr/>
            </a:pPr>
            <a:r>
              <a:rPr kumimoji="0" lang="ja-JP" altLang="en-US" sz="1100" kern="0" dirty="0" smtClean="0">
                <a:solidFill>
                  <a:prstClr val="black"/>
                </a:solidFill>
                <a:latin typeface="ＭＳ Ｐゴシック"/>
              </a:rPr>
              <a:t>○　研究</a:t>
            </a:r>
            <a:r>
              <a:rPr kumimoji="0" lang="ja-JP" altLang="en-US" sz="1100" kern="0" dirty="0">
                <a:solidFill>
                  <a:prstClr val="black"/>
                </a:solidFill>
                <a:latin typeface="ＭＳ Ｐゴシック"/>
              </a:rPr>
              <a:t>成果の</a:t>
            </a:r>
            <a:r>
              <a:rPr kumimoji="0" lang="ja-JP" altLang="en-US" sz="1100" kern="0" dirty="0" smtClean="0">
                <a:solidFill>
                  <a:prstClr val="black"/>
                </a:solidFill>
                <a:latin typeface="ＭＳ Ｐゴシック"/>
              </a:rPr>
              <a:t>社会への</a:t>
            </a:r>
            <a:r>
              <a:rPr kumimoji="0" lang="ja-JP" altLang="en-US" sz="1100" kern="0" dirty="0">
                <a:solidFill>
                  <a:prstClr val="black"/>
                </a:solidFill>
                <a:latin typeface="ＭＳ Ｐゴシック"/>
              </a:rPr>
              <a:t>還元を図り、もって地域社会</a:t>
            </a:r>
            <a:r>
              <a:rPr kumimoji="0" lang="ja-JP" altLang="en-US" sz="1100" kern="0" dirty="0" smtClean="0">
                <a:solidFill>
                  <a:prstClr val="black"/>
                </a:solidFill>
                <a:latin typeface="ＭＳ Ｐゴシック"/>
              </a:rPr>
              <a:t>及び</a:t>
            </a:r>
            <a:endParaRPr kumimoji="0" lang="en-US" altLang="ja-JP" sz="1100" kern="0" dirty="0" smtClean="0">
              <a:solidFill>
                <a:prstClr val="black"/>
              </a:solidFill>
              <a:latin typeface="ＭＳ Ｐゴシック"/>
            </a:endParaRPr>
          </a:p>
          <a:p>
            <a:pPr lvl="0" defTabSz="914400">
              <a:defRPr/>
            </a:pPr>
            <a:r>
              <a:rPr kumimoji="0" lang="ja-JP" altLang="en-US" sz="1100" kern="0" dirty="0">
                <a:solidFill>
                  <a:prstClr val="black"/>
                </a:solidFill>
                <a:latin typeface="ＭＳ Ｐゴシック"/>
              </a:rPr>
              <a:t>　</a:t>
            </a:r>
            <a:r>
              <a:rPr kumimoji="0" lang="ja-JP" altLang="en-US" sz="1100" kern="0" dirty="0" smtClean="0">
                <a:solidFill>
                  <a:prstClr val="black"/>
                </a:solidFill>
                <a:latin typeface="ＭＳ Ｐゴシック"/>
              </a:rPr>
              <a:t>　国際</a:t>
            </a:r>
            <a:r>
              <a:rPr kumimoji="0" lang="ja-JP" altLang="en-US" sz="1100" kern="0" dirty="0">
                <a:solidFill>
                  <a:prstClr val="black"/>
                </a:solidFill>
                <a:latin typeface="ＭＳ Ｐゴシック"/>
              </a:rPr>
              <a:t>社会の発展に寄与</a:t>
            </a:r>
            <a:r>
              <a:rPr kumimoji="0" lang="ja-JP" altLang="en-US" sz="1100" kern="0" dirty="0" smtClean="0">
                <a:solidFill>
                  <a:prstClr val="black"/>
                </a:solidFill>
                <a:latin typeface="ＭＳ Ｐゴシック"/>
              </a:rPr>
              <a:t>する</a:t>
            </a:r>
            <a:endParaRPr kumimoji="0" lang="en-US" altLang="ja-JP" sz="1100" i="0" u="none" strike="noStrike" kern="0" cap="none" spc="0" normalizeH="0" baseline="0" noProof="0" dirty="0" smtClean="0">
              <a:ln>
                <a:noFill/>
              </a:ln>
              <a:solidFill>
                <a:prstClr val="black"/>
              </a:solidFill>
              <a:effectLst/>
              <a:uLnTx/>
              <a:uFillTx/>
              <a:latin typeface="ＭＳ Ｐゴシック"/>
              <a:ea typeface="ＭＳ Ｐゴシック"/>
            </a:endParaRPr>
          </a:p>
        </p:txBody>
      </p:sp>
      <p:sp>
        <p:nvSpPr>
          <p:cNvPr id="53" name="正方形/長方形 52"/>
          <p:cNvSpPr/>
          <p:nvPr/>
        </p:nvSpPr>
        <p:spPr>
          <a:xfrm>
            <a:off x="8776691" y="7128371"/>
            <a:ext cx="5544616" cy="3187339"/>
          </a:xfrm>
          <a:prstGeom prst="rect">
            <a:avLst/>
          </a:prstGeom>
          <a:solidFill>
            <a:schemeClr val="bg1"/>
          </a:solidFill>
          <a:ln w="158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4" name="タイトル 1"/>
          <p:cNvSpPr txBox="1">
            <a:spLocks/>
          </p:cNvSpPr>
          <p:nvPr/>
        </p:nvSpPr>
        <p:spPr>
          <a:xfrm>
            <a:off x="8915012" y="7020694"/>
            <a:ext cx="4974247" cy="407822"/>
          </a:xfrm>
          <a:prstGeom prst="rect">
            <a:avLst/>
          </a:prstGeom>
          <a:solidFill>
            <a:schemeClr val="accent2">
              <a:lumMod val="40000"/>
              <a:lumOff val="60000"/>
            </a:schemeClr>
          </a:solidFill>
          <a:ln w="15875">
            <a:solidFill>
              <a:schemeClr val="tx1"/>
            </a:solid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300" b="1" dirty="0" smtClean="0">
                <a:solidFill>
                  <a:schemeClr val="accent6">
                    <a:lumMod val="50000"/>
                  </a:schemeClr>
                </a:solidFill>
                <a:latin typeface="ＭＳ Ｐゴシック"/>
              </a:rPr>
              <a:t>■</a:t>
            </a:r>
            <a:r>
              <a:rPr lang="ja-JP" altLang="en-US" sz="1300" b="1" dirty="0" smtClean="0">
                <a:solidFill>
                  <a:prstClr val="black"/>
                </a:solidFill>
                <a:latin typeface="ＭＳ Ｐゴシック"/>
              </a:rPr>
              <a:t>大阪市</a:t>
            </a:r>
            <a:r>
              <a:rPr lang="ja-JP" altLang="en-US" sz="1300" b="1" dirty="0">
                <a:solidFill>
                  <a:prstClr val="black"/>
                </a:solidFill>
                <a:latin typeface="ＭＳ Ｐゴシック"/>
              </a:rPr>
              <a:t>立大学</a:t>
            </a:r>
            <a:r>
              <a:rPr lang="ja-JP" altLang="en-US" sz="1300" b="1" dirty="0" smtClean="0">
                <a:solidFill>
                  <a:prstClr val="black"/>
                </a:solidFill>
                <a:latin typeface="ＭＳ Ｐゴシック"/>
              </a:rPr>
              <a:t>との統合による新大学の実現に関する目標</a:t>
            </a:r>
            <a:endParaRPr lang="ja-JP" altLang="en-US" sz="1300" b="1" dirty="0">
              <a:solidFill>
                <a:prstClr val="black"/>
              </a:solidFill>
              <a:latin typeface="ＭＳ Ｐゴシック"/>
            </a:endParaRPr>
          </a:p>
        </p:txBody>
      </p:sp>
      <p:sp>
        <p:nvSpPr>
          <p:cNvPr id="55" name="コンテンツ プレースホルダー 2"/>
          <p:cNvSpPr txBox="1">
            <a:spLocks/>
          </p:cNvSpPr>
          <p:nvPr/>
        </p:nvSpPr>
        <p:spPr>
          <a:xfrm>
            <a:off x="8848699" y="8061365"/>
            <a:ext cx="5328592" cy="2038321"/>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spcBef>
                <a:spcPts val="0"/>
              </a:spcBef>
              <a:buNone/>
            </a:pPr>
            <a:r>
              <a:rPr lang="en-US" altLang="ja-JP" sz="1100" b="1" dirty="0" smtClean="0">
                <a:latin typeface="+mj-ea"/>
              </a:rPr>
              <a:t>【</a:t>
            </a:r>
            <a:r>
              <a:rPr lang="ja-JP" altLang="en-US" sz="1100" b="1" dirty="0" smtClean="0">
                <a:latin typeface="+mj-ea"/>
              </a:rPr>
              <a:t>新大学の実現</a:t>
            </a:r>
            <a:r>
              <a:rPr lang="en-US" altLang="ja-JP" sz="1100" b="1" dirty="0" smtClean="0">
                <a:latin typeface="+mj-ea"/>
              </a:rPr>
              <a:t>】</a:t>
            </a:r>
            <a:endParaRPr lang="en-US" altLang="ja-JP" sz="1100" b="1" dirty="0">
              <a:latin typeface="+mj-ea"/>
            </a:endParaRPr>
          </a:p>
          <a:p>
            <a:pPr marL="0" indent="0">
              <a:spcBef>
                <a:spcPts val="0"/>
              </a:spcBef>
              <a:buNone/>
            </a:pPr>
            <a:r>
              <a:rPr lang="ja-JP" altLang="en-US" sz="1100" dirty="0" smtClean="0">
                <a:latin typeface="+mj-ea"/>
                <a:ea typeface="+mj-ea"/>
              </a:rPr>
              <a:t>　</a:t>
            </a:r>
            <a:r>
              <a:rPr lang="ja-JP" altLang="en-US" sz="1050" dirty="0" smtClean="0">
                <a:latin typeface="+mj-ea"/>
                <a:ea typeface="+mj-ea"/>
              </a:rPr>
              <a:t>・世界的な大学間競争を勝ち抜き、より強い大阪を実現するための知的インフラ拠点として</a:t>
            </a:r>
            <a:endParaRPr lang="en-US" altLang="ja-JP" sz="1050" dirty="0" smtClean="0">
              <a:latin typeface="+mj-ea"/>
              <a:ea typeface="+mj-ea"/>
            </a:endParaRPr>
          </a:p>
          <a:p>
            <a:pPr marL="0" indent="0">
              <a:spcBef>
                <a:spcPts val="0"/>
              </a:spcBef>
              <a:buNone/>
            </a:pPr>
            <a:r>
              <a:rPr lang="ja-JP" altLang="en-US" sz="1050" dirty="0" smtClean="0">
                <a:latin typeface="+mj-ea"/>
                <a:ea typeface="+mj-ea"/>
              </a:rPr>
              <a:t>　　存在感を高めるため、「新・公立大学」大阪モデル（基本構想）を踏まえ、世界に展開する</a:t>
            </a:r>
            <a:endParaRPr lang="en-US" altLang="ja-JP" sz="1050" dirty="0" smtClean="0">
              <a:latin typeface="+mj-ea"/>
              <a:ea typeface="+mj-ea"/>
            </a:endParaRPr>
          </a:p>
          <a:p>
            <a:pPr marL="0" indent="0">
              <a:spcBef>
                <a:spcPts val="0"/>
              </a:spcBef>
              <a:buNone/>
            </a:pPr>
            <a:r>
              <a:rPr lang="ja-JP" altLang="en-US" sz="1050" dirty="0">
                <a:latin typeface="+mj-ea"/>
                <a:ea typeface="+mj-ea"/>
              </a:rPr>
              <a:t>　</a:t>
            </a:r>
            <a:r>
              <a:rPr lang="ja-JP" altLang="en-US" sz="1050" dirty="0" smtClean="0">
                <a:latin typeface="+mj-ea"/>
                <a:ea typeface="+mj-ea"/>
              </a:rPr>
              <a:t>　高度な研究型の公立大学を目指し、</a:t>
            </a:r>
            <a:r>
              <a:rPr lang="ja-JP" altLang="en-US" sz="1050" dirty="0" smtClean="0">
                <a:latin typeface="+mj-ea"/>
              </a:rPr>
              <a:t>府</a:t>
            </a:r>
            <a:r>
              <a:rPr lang="ja-JP" altLang="en-US" sz="1050" dirty="0">
                <a:latin typeface="+mj-ea"/>
              </a:rPr>
              <a:t>、</a:t>
            </a:r>
            <a:r>
              <a:rPr lang="ja-JP" altLang="en-US" sz="1050" dirty="0" smtClean="0">
                <a:latin typeface="+mj-ea"/>
              </a:rPr>
              <a:t>市</a:t>
            </a:r>
            <a:r>
              <a:rPr lang="ja-JP" altLang="en-US" sz="1050" dirty="0">
                <a:latin typeface="+mj-ea"/>
              </a:rPr>
              <a:t>及び</a:t>
            </a:r>
            <a:r>
              <a:rPr lang="ja-JP" altLang="en-US" sz="1050" dirty="0" smtClean="0">
                <a:latin typeface="+mj-ea"/>
              </a:rPr>
              <a:t>市</a:t>
            </a:r>
            <a:r>
              <a:rPr lang="ja-JP" altLang="en-US" sz="1050" dirty="0">
                <a:latin typeface="+mj-ea"/>
              </a:rPr>
              <a:t>大</a:t>
            </a:r>
            <a:r>
              <a:rPr lang="ja-JP" altLang="en-US" sz="1050" dirty="0" smtClean="0">
                <a:latin typeface="+mj-ea"/>
              </a:rPr>
              <a:t>と</a:t>
            </a:r>
            <a:r>
              <a:rPr lang="ja-JP" altLang="en-US" sz="1050" dirty="0">
                <a:latin typeface="+mj-ea"/>
                <a:ea typeface="+mj-ea"/>
              </a:rPr>
              <a:t>緊密に</a:t>
            </a:r>
            <a:r>
              <a:rPr lang="ja-JP" altLang="en-US" sz="1050" dirty="0" smtClean="0">
                <a:latin typeface="+mj-ea"/>
              </a:rPr>
              <a:t>連携を図りながら、法人</a:t>
            </a:r>
            <a:endParaRPr lang="en-US" altLang="ja-JP" sz="1050" dirty="0" smtClean="0">
              <a:latin typeface="+mj-ea"/>
            </a:endParaRPr>
          </a:p>
          <a:p>
            <a:pPr marL="0" indent="0">
              <a:spcBef>
                <a:spcPts val="0"/>
              </a:spcBef>
              <a:buNone/>
            </a:pPr>
            <a:r>
              <a:rPr lang="ja-JP" altLang="en-US" sz="1050" dirty="0">
                <a:latin typeface="+mj-ea"/>
              </a:rPr>
              <a:t>　</a:t>
            </a:r>
            <a:r>
              <a:rPr lang="ja-JP" altLang="en-US" sz="1050" dirty="0" smtClean="0">
                <a:latin typeface="+mj-ea"/>
              </a:rPr>
              <a:t>　統合から大学統合に至る準備が円滑に進むよう取り組み、</a:t>
            </a:r>
            <a:r>
              <a:rPr lang="ja-JP" altLang="en-US" sz="1050" dirty="0" smtClean="0">
                <a:latin typeface="+mj-ea"/>
                <a:ea typeface="+mj-ea"/>
              </a:rPr>
              <a:t>今中期目標期間中を目途に</a:t>
            </a:r>
            <a:endParaRPr lang="en-US" altLang="ja-JP" sz="1050" dirty="0" smtClean="0">
              <a:latin typeface="+mj-ea"/>
              <a:ea typeface="+mj-ea"/>
            </a:endParaRPr>
          </a:p>
          <a:p>
            <a:pPr marL="0" indent="0">
              <a:spcBef>
                <a:spcPts val="0"/>
              </a:spcBef>
              <a:buNone/>
            </a:pPr>
            <a:r>
              <a:rPr lang="ja-JP" altLang="en-US" sz="1050" dirty="0">
                <a:latin typeface="+mj-ea"/>
                <a:ea typeface="+mj-ea"/>
              </a:rPr>
              <a:t>　</a:t>
            </a:r>
            <a:r>
              <a:rPr lang="ja-JP" altLang="en-US" sz="1050" dirty="0" smtClean="0">
                <a:latin typeface="+mj-ea"/>
                <a:ea typeface="+mj-ea"/>
              </a:rPr>
              <a:t>　新大学の実現を図る。</a:t>
            </a:r>
            <a:endParaRPr lang="en-US" altLang="ja-JP" sz="1050" dirty="0" smtClean="0">
              <a:latin typeface="+mj-ea"/>
              <a:ea typeface="+mj-ea"/>
            </a:endParaRPr>
          </a:p>
          <a:p>
            <a:pPr marL="0" indent="0">
              <a:spcBef>
                <a:spcPts val="0"/>
              </a:spcBef>
              <a:buFont typeface="Arial" pitchFamily="34" charset="0"/>
              <a:buNone/>
            </a:pPr>
            <a:r>
              <a:rPr lang="ja-JP" altLang="en-US" sz="700" dirty="0" smtClean="0">
                <a:latin typeface="+mj-ea"/>
                <a:ea typeface="+mj-ea"/>
              </a:rPr>
              <a:t>　</a:t>
            </a:r>
            <a:endParaRPr lang="en-US" altLang="ja-JP" sz="1100" b="1" dirty="0" smtClean="0">
              <a:latin typeface="+mj-ea"/>
              <a:ea typeface="+mj-ea"/>
            </a:endParaRPr>
          </a:p>
          <a:p>
            <a:pPr marL="0" indent="0">
              <a:spcBef>
                <a:spcPts val="0"/>
              </a:spcBef>
              <a:buNone/>
            </a:pPr>
            <a:r>
              <a:rPr lang="en-US" altLang="ja-JP" sz="1100" b="1" dirty="0" smtClean="0">
                <a:latin typeface="+mj-ea"/>
              </a:rPr>
              <a:t>【</a:t>
            </a:r>
            <a:r>
              <a:rPr lang="ja-JP" altLang="en-US" sz="1100" b="1" dirty="0" smtClean="0">
                <a:latin typeface="+mj-ea"/>
              </a:rPr>
              <a:t>連携</a:t>
            </a:r>
            <a:r>
              <a:rPr lang="ja-JP" altLang="en-US" sz="1100" b="1" dirty="0">
                <a:latin typeface="+mj-ea"/>
              </a:rPr>
              <a:t>・共同化</a:t>
            </a:r>
            <a:r>
              <a:rPr lang="ja-JP" altLang="en-US" sz="1100" b="1" dirty="0" smtClean="0">
                <a:latin typeface="+mj-ea"/>
              </a:rPr>
              <a:t>の実施</a:t>
            </a:r>
            <a:r>
              <a:rPr lang="en-US" altLang="ja-JP" sz="1100" b="1" dirty="0" smtClean="0">
                <a:latin typeface="+mj-ea"/>
              </a:rPr>
              <a:t>】</a:t>
            </a:r>
          </a:p>
          <a:p>
            <a:pPr marL="0" indent="0">
              <a:spcBef>
                <a:spcPts val="0"/>
              </a:spcBef>
              <a:buNone/>
            </a:pPr>
            <a:r>
              <a:rPr lang="ja-JP" altLang="en-US" sz="1100" dirty="0">
                <a:latin typeface="+mj-ea"/>
              </a:rPr>
              <a:t>　</a:t>
            </a:r>
            <a:r>
              <a:rPr lang="ja-JP" altLang="en-US" sz="1050" dirty="0" smtClean="0">
                <a:latin typeface="+mj-ea"/>
              </a:rPr>
              <a:t>・市大との連携を強化し、</a:t>
            </a:r>
            <a:r>
              <a:rPr lang="ja-JP" altLang="en-US" sz="1050" dirty="0" smtClean="0">
                <a:latin typeface="+mj-ea"/>
                <a:ea typeface="+mj-ea"/>
              </a:rPr>
              <a:t>法人</a:t>
            </a:r>
            <a:r>
              <a:rPr lang="ja-JP" altLang="en-US" sz="1050" dirty="0">
                <a:latin typeface="+mj-ea"/>
                <a:ea typeface="+mj-ea"/>
              </a:rPr>
              <a:t>・</a:t>
            </a:r>
            <a:r>
              <a:rPr lang="ja-JP" altLang="en-US" sz="1050" dirty="0" smtClean="0">
                <a:latin typeface="+mj-ea"/>
                <a:ea typeface="+mj-ea"/>
              </a:rPr>
              <a:t>大学業務や</a:t>
            </a:r>
            <a:r>
              <a:rPr lang="ja-JP" altLang="en-US" sz="1050" dirty="0">
                <a:latin typeface="+mj-ea"/>
                <a:ea typeface="+mj-ea"/>
              </a:rPr>
              <a:t>教育研究の共同</a:t>
            </a:r>
            <a:r>
              <a:rPr lang="ja-JP" altLang="en-US" sz="1050" dirty="0" smtClean="0">
                <a:latin typeface="+mj-ea"/>
                <a:ea typeface="+mj-ea"/>
              </a:rPr>
              <a:t>実施など、連携・共同化が</a:t>
            </a:r>
            <a:endParaRPr lang="en-US" altLang="ja-JP" sz="1050" dirty="0" smtClean="0">
              <a:latin typeface="+mj-ea"/>
              <a:ea typeface="+mj-ea"/>
            </a:endParaRPr>
          </a:p>
          <a:p>
            <a:pPr marL="0" indent="0">
              <a:spcBef>
                <a:spcPts val="0"/>
              </a:spcBef>
              <a:buNone/>
            </a:pPr>
            <a:r>
              <a:rPr lang="ja-JP" altLang="en-US" sz="1050" dirty="0">
                <a:latin typeface="+mj-ea"/>
                <a:ea typeface="+mj-ea"/>
              </a:rPr>
              <a:t>　</a:t>
            </a:r>
            <a:r>
              <a:rPr lang="ja-JP" altLang="en-US" sz="1050" dirty="0" smtClean="0">
                <a:latin typeface="+mj-ea"/>
                <a:ea typeface="+mj-ea"/>
              </a:rPr>
              <a:t>　可能なものについて、先行して実施する。</a:t>
            </a:r>
            <a:endParaRPr lang="en-US" altLang="ja-JP" sz="1050" dirty="0" smtClean="0">
              <a:latin typeface="+mj-ea"/>
              <a:ea typeface="+mj-ea"/>
            </a:endParaRPr>
          </a:p>
          <a:p>
            <a:pPr marL="0" indent="0">
              <a:spcBef>
                <a:spcPts val="0"/>
              </a:spcBef>
              <a:buNone/>
            </a:pPr>
            <a:r>
              <a:rPr lang="ja-JP" altLang="en-US" sz="1050" dirty="0" smtClean="0">
                <a:latin typeface="+mj-ea"/>
                <a:ea typeface="+mj-ea"/>
              </a:rPr>
              <a:t>　</a:t>
            </a:r>
            <a:endParaRPr lang="en-US" altLang="ja-JP" sz="1050" dirty="0" smtClean="0">
              <a:latin typeface="+mj-ea"/>
              <a:ea typeface="+mj-ea"/>
            </a:endParaRPr>
          </a:p>
        </p:txBody>
      </p:sp>
      <p:sp>
        <p:nvSpPr>
          <p:cNvPr id="56" name="コンテンツ プレースホルダー 2"/>
          <p:cNvSpPr txBox="1">
            <a:spLocks/>
          </p:cNvSpPr>
          <p:nvPr/>
        </p:nvSpPr>
        <p:spPr>
          <a:xfrm>
            <a:off x="8808070" y="7485301"/>
            <a:ext cx="5521622" cy="504056"/>
          </a:xfrm>
          <a:prstGeom prst="rect">
            <a:avLst/>
          </a:prstGeom>
        </p:spPr>
        <p:txBody>
          <a:bodyPr vert="horz" wrap="square" lIns="91440" tIns="45720" rIns="91440" bIns="45720"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lvl="0" indent="0">
              <a:spcBef>
                <a:spcPts val="0"/>
              </a:spcBef>
              <a:buNone/>
              <a:defRPr/>
            </a:pPr>
            <a:r>
              <a:rPr lang="ja-JP" altLang="en-US" sz="1100" b="1" dirty="0" smtClean="0">
                <a:solidFill>
                  <a:sysClr val="windowText" lastClr="000000"/>
                </a:solidFill>
                <a:latin typeface="ＭＳ Ｐゴシック"/>
              </a:rPr>
              <a:t>～ポイント～</a:t>
            </a:r>
            <a:endParaRPr lang="en-US" altLang="ja-JP" sz="1100" b="1" dirty="0" smtClean="0">
              <a:solidFill>
                <a:sysClr val="windowText" lastClr="000000"/>
              </a:solidFill>
              <a:latin typeface="ＭＳ Ｐゴシック"/>
            </a:endParaRPr>
          </a:p>
          <a:p>
            <a:pPr marL="0" lvl="0" indent="0" algn="ctr">
              <a:spcBef>
                <a:spcPts val="0"/>
              </a:spcBef>
              <a:buNone/>
              <a:defRPr/>
            </a:pPr>
            <a:r>
              <a:rPr kumimoji="1" lang="ja-JP" altLang="en-US" sz="1100" b="1" i="0" u="none" strike="noStrike" kern="1200" cap="none" spc="0" normalizeH="0" baseline="0" noProof="0" dirty="0" smtClean="0">
                <a:ln>
                  <a:noFill/>
                </a:ln>
                <a:solidFill>
                  <a:sysClr val="windowText" lastClr="000000"/>
                </a:solidFill>
                <a:effectLst/>
                <a:uLnTx/>
                <a:uFillTx/>
                <a:latin typeface="ＭＳ Ｐゴシック"/>
                <a:ea typeface="ＭＳ Ｐゴシック"/>
              </a:rPr>
              <a:t>◇新大学実現への具体的な検討と手続きの推進</a:t>
            </a:r>
            <a:r>
              <a:rPr kumimoji="0" lang="ja-JP" altLang="en-US" sz="1100" b="1" kern="0" dirty="0" smtClean="0">
                <a:solidFill>
                  <a:prstClr val="black"/>
                </a:solidFill>
                <a:latin typeface="ＭＳ Ｐゴシック"/>
              </a:rPr>
              <a:t>　　◇市大との連携・業務共同化の実施</a:t>
            </a:r>
            <a:endParaRPr kumimoji="1" lang="en-US" altLang="ja-JP" sz="1000" b="1" i="0" u="none" strike="noStrike" kern="1200" cap="none" spc="0" normalizeH="0" baseline="0" noProof="0" dirty="0" smtClean="0">
              <a:ln>
                <a:noFill/>
              </a:ln>
              <a:solidFill>
                <a:sysClr val="windowText" lastClr="000000"/>
              </a:solidFill>
              <a:effectLst/>
              <a:uLnTx/>
              <a:uFillTx/>
              <a:latin typeface="Calibri"/>
              <a:ea typeface="ＭＳ Ｐゴシック"/>
            </a:endParaRPr>
          </a:p>
          <a:p>
            <a:pPr marL="0" marR="0" lvl="0" indent="0" algn="l" defTabSz="914400" rtl="0" eaLnBrk="1" fontAlgn="auto" latinLnBrk="0" hangingPunct="1">
              <a:spcBef>
                <a:spcPct val="20000"/>
              </a:spcBef>
              <a:spcAft>
                <a:spcPts val="0"/>
              </a:spcAft>
              <a:buClrTx/>
              <a:buSzTx/>
              <a:buFont typeface="Arial" pitchFamily="34" charset="0"/>
              <a:buNone/>
              <a:tabLst/>
              <a:defRPr/>
            </a:pPr>
            <a:endParaRPr kumimoji="1" lang="ja-JP" altLang="en-US" sz="1100" b="1" i="0" u="none" strike="noStrike" kern="1200" cap="none" spc="0" normalizeH="0" baseline="0" noProof="0" dirty="0">
              <a:ln>
                <a:noFill/>
              </a:ln>
              <a:solidFill>
                <a:sysClr val="windowText" lastClr="000000"/>
              </a:solidFill>
              <a:effectLst/>
              <a:uLnTx/>
              <a:uFillTx/>
              <a:latin typeface="Calibri"/>
              <a:ea typeface="ＭＳ Ｐゴシック"/>
            </a:endParaRPr>
          </a:p>
        </p:txBody>
      </p:sp>
      <p:sp>
        <p:nvSpPr>
          <p:cNvPr id="26" name="正方形/長方形 25"/>
          <p:cNvSpPr/>
          <p:nvPr/>
        </p:nvSpPr>
        <p:spPr>
          <a:xfrm>
            <a:off x="412080" y="3276278"/>
            <a:ext cx="3773454" cy="1106949"/>
          </a:xfrm>
          <a:prstGeom prst="rect">
            <a:avLst/>
          </a:prstGeom>
          <a:noFill/>
          <a:ln w="6350" cap="flat" cmpd="sng" algn="ctr">
            <a:noFill/>
            <a:prstDash val="solid"/>
          </a:ln>
          <a:effectLst/>
        </p:spPr>
        <p:txBody>
          <a:bodyPr rtlCol="0" anchor="t" anchorCtr="0"/>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300" b="0" i="0" u="none" strike="noStrike" kern="0" cap="none" spc="0" normalizeH="0" baseline="0" noProof="0" dirty="0" smtClean="0">
              <a:ln>
                <a:noFill/>
              </a:ln>
              <a:solidFill>
                <a:prstClr val="black"/>
              </a:solidFill>
              <a:effectLst/>
              <a:uLnTx/>
              <a:uFillTx/>
              <a:latin typeface="ＭＳ Ｐゴシック"/>
              <a:ea typeface="ＭＳ Ｐゴシック"/>
              <a:cs typeface="+mn-cs"/>
            </a:endParaRPr>
          </a:p>
          <a:p>
            <a:pPr lvl="0" defTabSz="914400">
              <a:defRPr/>
            </a:pPr>
            <a:r>
              <a:rPr kumimoji="0" lang="en-US" altLang="ja-JP" sz="1200" b="1" i="0" u="none" strike="noStrike" kern="0" cap="none" spc="0" normalizeH="0" baseline="0" noProof="0" dirty="0" smtClean="0">
                <a:ln>
                  <a:noFill/>
                </a:ln>
                <a:solidFill>
                  <a:prstClr val="black"/>
                </a:solidFill>
                <a:effectLst/>
                <a:uLnTx/>
                <a:uFillTx/>
                <a:latin typeface="ＭＳ Ｐゴシック"/>
                <a:ea typeface="ＭＳ Ｐゴシック"/>
              </a:rPr>
              <a:t>【</a:t>
            </a:r>
            <a:r>
              <a:rPr kumimoji="0" lang="ja-JP" altLang="en-US" sz="1200" b="1" kern="0" dirty="0" smtClean="0">
                <a:solidFill>
                  <a:prstClr val="black"/>
                </a:solidFill>
                <a:latin typeface="ＭＳ Ｐゴシック"/>
              </a:rPr>
              <a:t>基本的な目標</a:t>
            </a:r>
            <a:r>
              <a:rPr kumimoji="0" lang="en-US" altLang="ja-JP" sz="1200" b="1" i="0" u="none" strike="noStrike" kern="0" cap="none" spc="0" normalizeH="0" baseline="0" noProof="0" dirty="0" smtClean="0">
                <a:ln>
                  <a:noFill/>
                </a:ln>
                <a:solidFill>
                  <a:prstClr val="black"/>
                </a:solidFill>
                <a:effectLst/>
                <a:uLnTx/>
                <a:uFillTx/>
                <a:latin typeface="ＭＳ Ｐゴシック"/>
                <a:ea typeface="ＭＳ Ｐゴシック"/>
              </a:rPr>
              <a:t>】</a:t>
            </a:r>
            <a:r>
              <a:rPr kumimoji="0" lang="ja-JP" altLang="en-US" sz="1200" b="1" i="0" u="none" strike="noStrike" kern="0" cap="none" spc="0" normalizeH="0" baseline="0" noProof="0" dirty="0" smtClean="0">
                <a:ln>
                  <a:noFill/>
                </a:ln>
                <a:solidFill>
                  <a:prstClr val="black"/>
                </a:solidFill>
                <a:effectLst/>
                <a:uLnTx/>
                <a:uFillTx/>
                <a:latin typeface="ＭＳ Ｐゴシック"/>
                <a:ea typeface="ＭＳ Ｐゴシック"/>
              </a:rPr>
              <a:t>　</a:t>
            </a:r>
            <a:endParaRPr kumimoji="0" lang="en-US" altLang="ja-JP" sz="1200" b="0" i="0" u="none" strike="noStrike" kern="0" cap="none" spc="0" normalizeH="0" baseline="0" noProof="0" dirty="0" smtClean="0">
              <a:ln>
                <a:noFill/>
              </a:ln>
              <a:solidFill>
                <a:prstClr val="black"/>
              </a:solidFill>
              <a:effectLst/>
              <a:uLnTx/>
              <a:uFillTx/>
              <a:latin typeface="ＭＳ Ｐゴシック"/>
              <a:ea typeface="ＭＳ Ｐゴシック"/>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100" b="1" i="0" u="none" strike="noStrike" kern="0" cap="none" spc="0" normalizeH="0" baseline="0" noProof="0" dirty="0" smtClean="0">
              <a:ln>
                <a:noFill/>
              </a:ln>
              <a:solidFill>
                <a:prstClr val="black"/>
              </a:solidFill>
              <a:effectLst/>
              <a:uLnTx/>
              <a:uFillTx/>
              <a:latin typeface="ＭＳ Ｐゴシック"/>
              <a:ea typeface="ＭＳ Ｐゴシック"/>
              <a:cs typeface="+mn-cs"/>
            </a:endParaRPr>
          </a:p>
          <a:p>
            <a:pPr lvl="0" defTabSz="914400">
              <a:defRPr/>
            </a:pPr>
            <a:r>
              <a:rPr kumimoji="0" lang="ja-JP" altLang="en-US" sz="1100" kern="0" dirty="0" smtClean="0">
                <a:solidFill>
                  <a:prstClr val="black"/>
                </a:solidFill>
                <a:latin typeface="ＭＳ Ｐゴシック"/>
              </a:rPr>
              <a:t>○　広い</a:t>
            </a:r>
            <a:r>
              <a:rPr kumimoji="0" lang="ja-JP" altLang="en-US" sz="1100" kern="0" dirty="0">
                <a:solidFill>
                  <a:prstClr val="black"/>
                </a:solidFill>
                <a:latin typeface="ＭＳ Ｐゴシック"/>
              </a:rPr>
              <a:t>分野の総合的な知識と深い</a:t>
            </a:r>
            <a:r>
              <a:rPr kumimoji="0" lang="ja-JP" altLang="en-US" sz="1100" kern="0" dirty="0" smtClean="0">
                <a:solidFill>
                  <a:prstClr val="black"/>
                </a:solidFill>
                <a:latin typeface="ＭＳ Ｐゴシック"/>
              </a:rPr>
              <a:t>専門的学術</a:t>
            </a:r>
            <a:r>
              <a:rPr kumimoji="0" lang="ja-JP" altLang="en-US" sz="1100" kern="0" dirty="0">
                <a:solidFill>
                  <a:prstClr val="black"/>
                </a:solidFill>
                <a:latin typeface="ＭＳ Ｐゴシック"/>
              </a:rPr>
              <a:t>を</a:t>
            </a:r>
            <a:r>
              <a:rPr kumimoji="0" lang="ja-JP" altLang="en-US" sz="1100" kern="0" dirty="0" smtClean="0">
                <a:solidFill>
                  <a:prstClr val="black"/>
                </a:solidFill>
                <a:latin typeface="ＭＳ Ｐゴシック"/>
              </a:rPr>
              <a:t>教授研究</a:t>
            </a:r>
            <a:endParaRPr kumimoji="0" lang="en-US" altLang="ja-JP" sz="1100" kern="0" dirty="0" smtClean="0">
              <a:solidFill>
                <a:prstClr val="black"/>
              </a:solidFill>
              <a:latin typeface="ＭＳ Ｐゴシック"/>
            </a:endParaRPr>
          </a:p>
          <a:p>
            <a:pPr lvl="0" defTabSz="914400">
              <a:defRPr/>
            </a:pPr>
            <a:r>
              <a:rPr kumimoji="0" lang="ja-JP" altLang="en-US" sz="1100" kern="0" dirty="0">
                <a:solidFill>
                  <a:prstClr val="black"/>
                </a:solidFill>
                <a:latin typeface="ＭＳ Ｐゴシック"/>
              </a:rPr>
              <a:t>　</a:t>
            </a:r>
            <a:r>
              <a:rPr kumimoji="0" lang="ja-JP" altLang="en-US" sz="1100" kern="0" dirty="0" smtClean="0">
                <a:solidFill>
                  <a:prstClr val="black"/>
                </a:solidFill>
                <a:latin typeface="ＭＳ Ｐゴシック"/>
              </a:rPr>
              <a:t>　し</a:t>
            </a:r>
            <a:r>
              <a:rPr kumimoji="0" lang="ja-JP" altLang="en-US" sz="1100" kern="0" dirty="0">
                <a:solidFill>
                  <a:prstClr val="black"/>
                </a:solidFill>
                <a:latin typeface="ＭＳ Ｐゴシック"/>
              </a:rPr>
              <a:t>、豊かな人間性と高い知性を備え、応用力や</a:t>
            </a:r>
            <a:r>
              <a:rPr kumimoji="0" lang="ja-JP" altLang="en-US" sz="1100" kern="0" dirty="0" smtClean="0">
                <a:solidFill>
                  <a:prstClr val="black"/>
                </a:solidFill>
                <a:latin typeface="ＭＳ Ｐゴシック"/>
              </a:rPr>
              <a:t>実践力に</a:t>
            </a:r>
            <a:endParaRPr kumimoji="0" lang="en-US" altLang="ja-JP" sz="1100" kern="0" dirty="0" smtClean="0">
              <a:solidFill>
                <a:prstClr val="black"/>
              </a:solidFill>
              <a:latin typeface="ＭＳ Ｐゴシック"/>
            </a:endParaRPr>
          </a:p>
          <a:p>
            <a:pPr lvl="0" defTabSz="914400">
              <a:defRPr/>
            </a:pPr>
            <a:r>
              <a:rPr kumimoji="0" lang="ja-JP" altLang="en-US" sz="1100" kern="0" dirty="0">
                <a:solidFill>
                  <a:prstClr val="black"/>
                </a:solidFill>
                <a:latin typeface="ＭＳ Ｐゴシック"/>
              </a:rPr>
              <a:t>　</a:t>
            </a:r>
            <a:r>
              <a:rPr kumimoji="0" lang="ja-JP" altLang="en-US" sz="1100" kern="0" dirty="0" smtClean="0">
                <a:solidFill>
                  <a:prstClr val="black"/>
                </a:solidFill>
                <a:latin typeface="ＭＳ Ｐゴシック"/>
              </a:rPr>
              <a:t>　富む</a:t>
            </a:r>
            <a:r>
              <a:rPr kumimoji="0" lang="ja-JP" altLang="en-US" sz="1100" kern="0" dirty="0">
                <a:solidFill>
                  <a:prstClr val="black"/>
                </a:solidFill>
                <a:latin typeface="ＭＳ Ｐゴシック"/>
              </a:rPr>
              <a:t>有為な人材の育成を</a:t>
            </a:r>
            <a:r>
              <a:rPr kumimoji="0" lang="ja-JP" altLang="en-US" sz="1100" kern="0" dirty="0" smtClean="0">
                <a:solidFill>
                  <a:prstClr val="black"/>
                </a:solidFill>
                <a:latin typeface="ＭＳ Ｐゴシック"/>
              </a:rPr>
              <a:t>行う</a:t>
            </a:r>
            <a:endParaRPr kumimoji="0" lang="en-US" altLang="ja-JP" sz="1100" kern="0" dirty="0" smtClean="0">
              <a:solidFill>
                <a:prstClr val="black"/>
              </a:solidFill>
              <a:latin typeface="ＭＳ Ｐゴシック"/>
            </a:endParaRPr>
          </a:p>
          <a:p>
            <a:pPr lvl="0" defTabSz="914400">
              <a:defRPr/>
            </a:pPr>
            <a:endParaRPr kumimoji="0" lang="en-US" altLang="ja-JP" sz="1100" kern="0" dirty="0" smtClean="0">
              <a:solidFill>
                <a:prstClr val="black"/>
              </a:solidFill>
              <a:latin typeface="ＭＳ Ｐゴシック"/>
            </a:endParaRPr>
          </a:p>
          <a:p>
            <a:pPr marL="171450" lvl="0" indent="-171450" defTabSz="914400">
              <a:buFont typeface="Arial" panose="020B0604020202020204" pitchFamily="34" charset="0"/>
              <a:buChar char="•"/>
              <a:defRPr/>
            </a:pPr>
            <a:endParaRPr kumimoji="0" lang="en-US" altLang="ja-JP" sz="1100" kern="0" dirty="0" smtClean="0">
              <a:solidFill>
                <a:prstClr val="black"/>
              </a:solidFill>
              <a:latin typeface="ＭＳ Ｐゴシック"/>
            </a:endParaRPr>
          </a:p>
        </p:txBody>
      </p:sp>
      <p:sp>
        <p:nvSpPr>
          <p:cNvPr id="5" name="正方形/長方形 4"/>
          <p:cNvSpPr/>
          <p:nvPr/>
        </p:nvSpPr>
        <p:spPr>
          <a:xfrm>
            <a:off x="412080" y="3284869"/>
            <a:ext cx="8012956" cy="99952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4804445" y="1260054"/>
            <a:ext cx="3773454" cy="1781850"/>
          </a:xfrm>
          <a:prstGeom prst="rect">
            <a:avLst/>
          </a:prstGeom>
          <a:noFill/>
          <a:ln w="6350" cap="flat" cmpd="sng" algn="ctr">
            <a:noFill/>
            <a:prstDash val="solid"/>
          </a:ln>
          <a:effectLst/>
        </p:spPr>
        <p:txBody>
          <a:bodyPr rtlCol="0" anchor="t" anchorCtr="0"/>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300" b="0" i="0" u="none" strike="noStrike" kern="0" cap="none" spc="0" normalizeH="0" baseline="0" noProof="0" dirty="0" smtClean="0">
              <a:ln>
                <a:noFill/>
              </a:ln>
              <a:effectLst/>
              <a:uLnTx/>
              <a:uFillTx/>
              <a:latin typeface="ＭＳ Ｐゴシック"/>
              <a:ea typeface="ＭＳ Ｐゴシック"/>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1" i="0" u="none" strike="noStrike" kern="0" cap="none" spc="0" normalizeH="0" baseline="0" noProof="0" dirty="0" smtClean="0">
                <a:ln>
                  <a:noFill/>
                </a:ln>
                <a:effectLst/>
                <a:uLnTx/>
                <a:uFillTx/>
                <a:latin typeface="ＭＳ Ｐゴシック"/>
                <a:ea typeface="ＭＳ Ｐゴシック"/>
              </a:rPr>
              <a:t>　◆</a:t>
            </a:r>
            <a:r>
              <a:rPr kumimoji="0" lang="ja-JP" altLang="en-US" sz="1200" b="1" kern="0" dirty="0" smtClean="0">
                <a:latin typeface="ＭＳ Ｐゴシック"/>
                <a:ea typeface="ＭＳ Ｐゴシック"/>
              </a:rPr>
              <a:t>これまでの大学改革の取組の継続・発展</a:t>
            </a:r>
            <a:endParaRPr kumimoji="0" lang="en-US" altLang="ja-JP" sz="1200" b="1" kern="0" dirty="0" smtClean="0">
              <a:latin typeface="ＭＳ Ｐゴシック"/>
              <a:ea typeface="ＭＳ Ｐゴシック"/>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200" kern="0" dirty="0">
              <a:latin typeface="ＭＳ Ｐゴシック"/>
              <a:ea typeface="ＭＳ Ｐゴシック"/>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kern="0" dirty="0" smtClean="0">
                <a:latin typeface="ＭＳ Ｐゴシック"/>
                <a:ea typeface="ＭＳ Ｐゴシック"/>
              </a:rPr>
              <a:t>　　</a:t>
            </a:r>
            <a:r>
              <a:rPr kumimoji="0" lang="ja-JP" altLang="en-US" sz="1200" b="1" kern="0" dirty="0" smtClean="0">
                <a:latin typeface="ＭＳ Ｐゴシック"/>
                <a:ea typeface="ＭＳ Ｐゴシック"/>
              </a:rPr>
              <a:t>大阪府立大学</a:t>
            </a:r>
            <a:endParaRPr kumimoji="0" lang="en-US" altLang="ja-JP" sz="1200" b="1" kern="0" dirty="0" smtClean="0">
              <a:latin typeface="ＭＳ Ｐゴシック"/>
              <a:ea typeface="ＭＳ Ｐゴシック"/>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kern="0" dirty="0" smtClean="0">
                <a:latin typeface="ＭＳ Ｐゴシック"/>
                <a:ea typeface="ＭＳ Ｐゴシック"/>
              </a:rPr>
              <a:t>　　・社会のリーダーとなりうる高度な人材の育成</a:t>
            </a:r>
            <a:endParaRPr kumimoji="0" lang="en-US" altLang="ja-JP" sz="1200" kern="0" dirty="0" smtClean="0">
              <a:latin typeface="ＭＳ Ｐゴシック"/>
              <a:ea typeface="ＭＳ Ｐゴシック"/>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kern="0" dirty="0">
                <a:latin typeface="ＭＳ Ｐゴシック"/>
                <a:ea typeface="ＭＳ Ｐゴシック"/>
              </a:rPr>
              <a:t>　</a:t>
            </a:r>
            <a:r>
              <a:rPr kumimoji="0" lang="ja-JP" altLang="en-US" sz="1200" kern="0" dirty="0" smtClean="0">
                <a:latin typeface="ＭＳ Ｐゴシック"/>
                <a:ea typeface="ＭＳ Ｐゴシック"/>
              </a:rPr>
              <a:t>　・地域・産業界との連携強化</a:t>
            </a:r>
            <a:endParaRPr kumimoji="0" lang="en-US" altLang="ja-JP" sz="1200" kern="0" dirty="0" smtClean="0">
              <a:latin typeface="ＭＳ Ｐゴシック"/>
              <a:ea typeface="ＭＳ Ｐゴシック"/>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kern="0" dirty="0">
                <a:latin typeface="ＭＳ Ｐゴシック"/>
                <a:ea typeface="ＭＳ Ｐゴシック"/>
              </a:rPr>
              <a:t>　</a:t>
            </a:r>
            <a:r>
              <a:rPr kumimoji="0" lang="ja-JP" altLang="en-US" sz="1200" kern="0" dirty="0" smtClean="0">
                <a:latin typeface="ＭＳ Ｐゴシック"/>
                <a:ea typeface="ＭＳ Ｐゴシック"/>
              </a:rPr>
              <a:t>　・大阪のイノベーションを牽引できる高度研究型大学</a:t>
            </a:r>
            <a:endParaRPr kumimoji="0" lang="en-US" altLang="ja-JP" sz="1200" kern="0" dirty="0" smtClean="0">
              <a:latin typeface="ＭＳ Ｐゴシック"/>
              <a:ea typeface="ＭＳ Ｐゴシック"/>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200" kern="0" dirty="0">
              <a:latin typeface="ＭＳ Ｐゴシック"/>
              <a:ea typeface="ＭＳ Ｐゴシック"/>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kern="0" dirty="0" smtClean="0">
                <a:latin typeface="ＭＳ Ｐゴシック"/>
                <a:ea typeface="ＭＳ Ｐゴシック"/>
              </a:rPr>
              <a:t>　　</a:t>
            </a:r>
            <a:r>
              <a:rPr kumimoji="0" lang="ja-JP" altLang="en-US" sz="1200" b="1" kern="0" dirty="0" smtClean="0">
                <a:latin typeface="ＭＳ Ｐゴシック"/>
                <a:ea typeface="ＭＳ Ｐゴシック"/>
              </a:rPr>
              <a:t>工業高等専門学校</a:t>
            </a:r>
            <a:endParaRPr kumimoji="0" lang="en-US" altLang="ja-JP" sz="1200" b="1" kern="0" dirty="0" smtClean="0">
              <a:latin typeface="ＭＳ Ｐゴシック"/>
              <a:ea typeface="ＭＳ Ｐゴシック"/>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200" kern="0" dirty="0">
                <a:latin typeface="ＭＳ Ｐゴシック"/>
                <a:ea typeface="ＭＳ Ｐゴシック"/>
              </a:rPr>
              <a:t>　</a:t>
            </a:r>
            <a:r>
              <a:rPr kumimoji="0" lang="ja-JP" altLang="en-US" sz="1200" kern="0" dirty="0" smtClean="0">
                <a:latin typeface="ＭＳ Ｐゴシック"/>
                <a:ea typeface="ＭＳ Ｐゴシック"/>
              </a:rPr>
              <a:t>　・創造力ある実践的技術者の養成</a:t>
            </a:r>
            <a:endParaRPr kumimoji="0" lang="en-US" altLang="ja-JP" sz="1200" kern="0" dirty="0" smtClean="0">
              <a:latin typeface="ＭＳ Ｐゴシック"/>
              <a:ea typeface="ＭＳ Ｐゴシック"/>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100" i="0" u="none" strike="noStrike" kern="0" cap="none" spc="0" normalizeH="0" baseline="0" noProof="0" dirty="0">
              <a:ln>
                <a:noFill/>
              </a:ln>
              <a:effectLst/>
              <a:uLnTx/>
              <a:uFillTx/>
              <a:latin typeface="ＭＳ Ｐゴシック"/>
              <a:ea typeface="ＭＳ Ｐゴシック"/>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100" kern="0" dirty="0" smtClean="0">
              <a:latin typeface="ＭＳ Ｐゴシック"/>
              <a:ea typeface="ＭＳ Ｐゴシック"/>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100" i="0" u="none" strike="noStrike" kern="0" cap="none" spc="0" normalizeH="0" baseline="0" noProof="0" dirty="0" smtClean="0">
              <a:ln>
                <a:noFill/>
              </a:ln>
              <a:effectLst/>
              <a:uLnTx/>
              <a:uFillTx/>
              <a:latin typeface="ＭＳ Ｐゴシック"/>
              <a:ea typeface="ＭＳ Ｐゴシック"/>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i="0" u="none" strike="noStrike" kern="0" cap="none" spc="0" normalizeH="0" baseline="0" noProof="0" dirty="0" smtClean="0">
                <a:ln>
                  <a:noFill/>
                </a:ln>
                <a:effectLst/>
                <a:uLnTx/>
                <a:uFillTx/>
                <a:latin typeface="ＭＳ Ｐゴシック"/>
                <a:ea typeface="ＭＳ Ｐゴシック"/>
                <a:cs typeface="+mn-cs"/>
              </a:rPr>
              <a:t>　　</a:t>
            </a:r>
            <a:endParaRPr kumimoji="0" lang="en-US" altLang="ja-JP" sz="900" i="0" u="none" strike="noStrike" kern="0" cap="none" spc="0" normalizeH="0" baseline="0" noProof="0" dirty="0" smtClean="0">
              <a:ln>
                <a:noFill/>
              </a:ln>
              <a:effectLst/>
              <a:uLnTx/>
              <a:uFillTx/>
              <a:latin typeface="ＭＳ Ｐゴシック"/>
              <a:ea typeface="ＭＳ Ｐゴシック"/>
              <a:cs typeface="+mn-cs"/>
            </a:endParaRPr>
          </a:p>
        </p:txBody>
      </p:sp>
      <p:sp>
        <p:nvSpPr>
          <p:cNvPr id="7" name="二等辺三角形 6"/>
          <p:cNvSpPr/>
          <p:nvPr/>
        </p:nvSpPr>
        <p:spPr>
          <a:xfrm rot="5400000">
            <a:off x="3986536" y="2007229"/>
            <a:ext cx="1244152" cy="216024"/>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p:cNvSpPr/>
          <p:nvPr/>
        </p:nvSpPr>
        <p:spPr>
          <a:xfrm>
            <a:off x="432148" y="4374748"/>
            <a:ext cx="7992888" cy="413698"/>
          </a:xfrm>
          <a:prstGeom prst="rect">
            <a:avLst/>
          </a:prstGeom>
          <a:noFill/>
          <a:ln w="6350" cap="flat" cmpd="sng" algn="ctr">
            <a:noFill/>
            <a:prstDash val="solid"/>
          </a:ln>
          <a:effectLst/>
        </p:spPr>
        <p:txBody>
          <a:bodyPr rtlCol="0" anchor="t" anchorCtr="0"/>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300" b="0" i="0" u="none" strike="noStrike" kern="0" cap="none" spc="0" normalizeH="0" baseline="0" noProof="0" dirty="0" smtClean="0">
              <a:ln>
                <a:noFill/>
              </a:ln>
              <a:effectLst/>
              <a:uLnTx/>
              <a:uFillTx/>
              <a:latin typeface="ＭＳ Ｐゴシック"/>
              <a:ea typeface="ＭＳ Ｐゴシック"/>
              <a:cs typeface="+mn-cs"/>
            </a:endParaRPr>
          </a:p>
          <a:p>
            <a:pPr lvl="0" defTabSz="914400">
              <a:defRPr/>
            </a:pPr>
            <a:r>
              <a:rPr kumimoji="0" lang="en-US" altLang="ja-JP" sz="1200" b="1" i="0" u="none" strike="noStrike" kern="0" cap="none" spc="0" normalizeH="0" baseline="0" noProof="0" dirty="0" smtClean="0">
                <a:ln>
                  <a:noFill/>
                </a:ln>
                <a:effectLst/>
                <a:uLnTx/>
                <a:uFillTx/>
                <a:latin typeface="ＭＳ Ｐゴシック"/>
                <a:ea typeface="ＭＳ Ｐゴシック"/>
              </a:rPr>
              <a:t>【</a:t>
            </a:r>
            <a:r>
              <a:rPr kumimoji="0" lang="ja-JP" altLang="en-US" sz="1200" b="1" kern="0" dirty="0">
                <a:latin typeface="ＭＳ Ｐゴシック"/>
                <a:ea typeface="ＭＳ Ｐゴシック"/>
              </a:rPr>
              <a:t>中期目標期間</a:t>
            </a:r>
            <a:r>
              <a:rPr kumimoji="0" lang="en-US" altLang="ja-JP" sz="1200" b="1" i="0" u="none" strike="noStrike" kern="0" cap="none" spc="0" normalizeH="0" baseline="0" noProof="0" dirty="0" smtClean="0">
                <a:ln>
                  <a:noFill/>
                </a:ln>
                <a:effectLst/>
                <a:uLnTx/>
                <a:uFillTx/>
                <a:latin typeface="ＭＳ Ｐゴシック"/>
                <a:ea typeface="ＭＳ Ｐゴシック"/>
              </a:rPr>
              <a:t>】</a:t>
            </a:r>
            <a:r>
              <a:rPr kumimoji="0" lang="ja-JP" altLang="en-US" sz="1200" b="1" kern="0" dirty="0">
                <a:latin typeface="ＭＳ Ｐゴシック"/>
                <a:ea typeface="ＭＳ Ｐゴシック"/>
              </a:rPr>
              <a:t>　</a:t>
            </a:r>
            <a:r>
              <a:rPr kumimoji="0" lang="ja-JP" altLang="en-US" sz="1200" kern="0" dirty="0" smtClean="0">
                <a:latin typeface="ＭＳ Ｐゴシック"/>
                <a:ea typeface="ＭＳ Ｐゴシック"/>
              </a:rPr>
              <a:t>　</a:t>
            </a:r>
            <a:r>
              <a:rPr kumimoji="0" lang="ja-JP" altLang="en-US" sz="1100" kern="0" dirty="0" smtClean="0">
                <a:latin typeface="ＭＳ Ｐゴシック"/>
                <a:ea typeface="ＭＳ Ｐゴシック"/>
              </a:rPr>
              <a:t>○平成２９年４月１日から平成３５年３月３１日</a:t>
            </a:r>
            <a:r>
              <a:rPr kumimoji="0" lang="ja-JP" altLang="en-US" sz="1100" kern="0" dirty="0">
                <a:latin typeface="ＭＳ Ｐゴシック"/>
                <a:ea typeface="ＭＳ Ｐゴシック"/>
              </a:rPr>
              <a:t>まで</a:t>
            </a:r>
            <a:r>
              <a:rPr kumimoji="0" lang="ja-JP" altLang="en-US" sz="1100" kern="0" dirty="0" smtClean="0">
                <a:latin typeface="ＭＳ Ｐゴシック"/>
                <a:ea typeface="ＭＳ Ｐゴシック"/>
              </a:rPr>
              <a:t>の６年間</a:t>
            </a:r>
            <a:r>
              <a:rPr kumimoji="0" lang="ja-JP" altLang="en-US" sz="1100" b="1" i="0" u="none" strike="noStrike" kern="0" cap="none" spc="0" normalizeH="0" baseline="0" noProof="0" dirty="0" smtClean="0">
                <a:ln>
                  <a:noFill/>
                </a:ln>
                <a:effectLst/>
                <a:uLnTx/>
                <a:uFillTx/>
                <a:latin typeface="ＭＳ Ｐゴシック"/>
                <a:ea typeface="ＭＳ Ｐゴシック"/>
              </a:rPr>
              <a:t>　</a:t>
            </a:r>
            <a:endParaRPr kumimoji="0" lang="en-US" altLang="ja-JP" sz="1100" i="0" u="none" strike="noStrike" kern="0" cap="none" spc="0" normalizeH="0" baseline="0" noProof="0" dirty="0" smtClean="0">
              <a:ln>
                <a:noFill/>
              </a:ln>
              <a:effectLst/>
              <a:uLnTx/>
              <a:uFillTx/>
              <a:latin typeface="ＭＳ Ｐゴシック"/>
              <a:ea typeface="ＭＳ Ｐゴシック"/>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100" kern="0" dirty="0">
              <a:latin typeface="ＭＳ Ｐゴシック"/>
              <a:ea typeface="ＭＳ Ｐゴシック"/>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100" kern="0" dirty="0">
              <a:latin typeface="ＭＳ Ｐゴシック"/>
              <a:ea typeface="ＭＳ Ｐゴシック"/>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kern="0" dirty="0" smtClean="0">
                <a:latin typeface="ＭＳ Ｐゴシック"/>
                <a:ea typeface="ＭＳ Ｐゴシック"/>
              </a:rPr>
              <a:t>　</a:t>
            </a:r>
            <a:endParaRPr kumimoji="0" lang="en-US" altLang="ja-JP" sz="1100" kern="0" dirty="0" smtClean="0">
              <a:latin typeface="ＭＳ Ｐゴシック"/>
              <a:ea typeface="ＭＳ Ｐゴシック"/>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kern="0" dirty="0">
                <a:latin typeface="ＭＳ Ｐゴシック"/>
                <a:ea typeface="ＭＳ Ｐゴシック"/>
              </a:rPr>
              <a:t>　</a:t>
            </a:r>
            <a:r>
              <a:rPr kumimoji="0" lang="ja-JP" altLang="en-US" sz="1100" kern="0" dirty="0" smtClean="0">
                <a:latin typeface="ＭＳ Ｐゴシック"/>
                <a:ea typeface="ＭＳ Ｐゴシック"/>
              </a:rPr>
              <a:t>　</a:t>
            </a:r>
            <a:endParaRPr kumimoji="0" lang="en-US" altLang="ja-JP" sz="1100" kern="0" dirty="0" smtClean="0">
              <a:latin typeface="ＭＳ Ｐゴシック"/>
              <a:ea typeface="ＭＳ Ｐゴシック"/>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100" i="0" u="none" strike="noStrike" kern="0" cap="none" spc="0" normalizeH="0" baseline="0" noProof="0" dirty="0">
              <a:ln>
                <a:noFill/>
              </a:ln>
              <a:effectLst/>
              <a:uLnTx/>
              <a:uFillTx/>
              <a:latin typeface="ＭＳ Ｐゴシック"/>
              <a:ea typeface="ＭＳ Ｐゴシック"/>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100" kern="0" dirty="0" smtClean="0">
              <a:latin typeface="ＭＳ Ｐゴシック"/>
              <a:ea typeface="ＭＳ Ｐゴシック"/>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100" i="0" u="none" strike="noStrike" kern="0" cap="none" spc="0" normalizeH="0" baseline="0" noProof="0" dirty="0" smtClean="0">
              <a:ln>
                <a:noFill/>
              </a:ln>
              <a:effectLst/>
              <a:uLnTx/>
              <a:uFillTx/>
              <a:latin typeface="ＭＳ Ｐゴシック"/>
              <a:ea typeface="ＭＳ Ｐゴシック"/>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900" i="0" u="none" strike="noStrike" kern="0" cap="none" spc="0" normalizeH="0" baseline="0" noProof="0" dirty="0" smtClean="0">
                <a:ln>
                  <a:noFill/>
                </a:ln>
                <a:effectLst/>
                <a:uLnTx/>
                <a:uFillTx/>
                <a:latin typeface="ＭＳ Ｐゴシック"/>
                <a:ea typeface="ＭＳ Ｐゴシック"/>
                <a:cs typeface="+mn-cs"/>
              </a:rPr>
              <a:t>　　</a:t>
            </a:r>
            <a:endParaRPr kumimoji="0" lang="en-US" altLang="ja-JP" sz="900" i="0" u="none" strike="noStrike" kern="0" cap="none" spc="0" normalizeH="0" baseline="0" noProof="0" dirty="0" smtClean="0">
              <a:ln>
                <a:noFill/>
              </a:ln>
              <a:effectLst/>
              <a:uLnTx/>
              <a:uFillTx/>
              <a:latin typeface="ＭＳ Ｐゴシック"/>
              <a:ea typeface="ＭＳ Ｐゴシック"/>
              <a:cs typeface="+mn-cs"/>
            </a:endParaRPr>
          </a:p>
        </p:txBody>
      </p:sp>
      <p:sp>
        <p:nvSpPr>
          <p:cNvPr id="8" name="テキスト ボックス 7"/>
          <p:cNvSpPr txBox="1"/>
          <p:nvPr/>
        </p:nvSpPr>
        <p:spPr>
          <a:xfrm>
            <a:off x="13177564" y="190967"/>
            <a:ext cx="1080120" cy="276999"/>
          </a:xfrm>
          <a:prstGeom prst="rect">
            <a:avLst/>
          </a:prstGeom>
          <a:solidFill>
            <a:schemeClr val="bg1"/>
          </a:solidFill>
          <a:ln>
            <a:solidFill>
              <a:schemeClr val="tx1"/>
            </a:solidFill>
          </a:ln>
        </p:spPr>
        <p:txBody>
          <a:bodyPr wrap="square" rtlCol="0" anchor="ctr" anchorCtr="0">
            <a:spAutoFit/>
          </a:bodyPr>
          <a:lstStyle/>
          <a:p>
            <a:pPr algn="ctr"/>
            <a:r>
              <a:rPr kumimoji="1" lang="ja-JP" altLang="en-US" sz="1200" dirty="0" smtClean="0">
                <a:latin typeface="ＭＳ ゴシック" panose="020B0609070205080204" pitchFamily="49" charset="-128"/>
                <a:ea typeface="ＭＳ ゴシック" panose="020B0609070205080204" pitchFamily="49" charset="-128"/>
              </a:rPr>
              <a:t>参考資料２</a:t>
            </a:r>
            <a:endParaRPr kumimoji="1" lang="ja-JP" altLang="en-US" sz="1200"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92887216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688</TotalTime>
  <Words>137</Words>
  <Application>Microsoft Office PowerPoint</Application>
  <PresentationFormat>ユーザー設定</PresentationFormat>
  <Paragraphs>159</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公立大学法人大阪府立大学　第３期中期目標　　【平成２９～３４年度】の概要</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2016-12-16T06:39:05Z</cp:lastPrinted>
  <dcterms:created xsi:type="dcterms:W3CDTF">2016-05-02T04:27:56Z</dcterms:created>
  <dcterms:modified xsi:type="dcterms:W3CDTF">2016-12-16T06:44:11Z</dcterms:modified>
</cp:coreProperties>
</file>