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4401800" cy="10080625"/>
  <p:notesSz cx="6807200" cy="9939338"/>
  <p:defaultTextStyle>
    <a:defPPr>
      <a:defRPr lang="ja-JP"/>
    </a:defPPr>
    <a:lvl1pPr marL="0" algn="l" defTabSz="1398941" rtl="0" eaLnBrk="1" latinLnBrk="0" hangingPunct="1">
      <a:defRPr kumimoji="1" sz="2800" kern="1200">
        <a:solidFill>
          <a:schemeClr val="tx1"/>
        </a:solidFill>
        <a:latin typeface="+mn-lt"/>
        <a:ea typeface="+mn-ea"/>
        <a:cs typeface="+mn-cs"/>
      </a:defRPr>
    </a:lvl1pPr>
    <a:lvl2pPr marL="699470" algn="l" defTabSz="1398941" rtl="0" eaLnBrk="1" latinLnBrk="0" hangingPunct="1">
      <a:defRPr kumimoji="1" sz="2800" kern="1200">
        <a:solidFill>
          <a:schemeClr val="tx1"/>
        </a:solidFill>
        <a:latin typeface="+mn-lt"/>
        <a:ea typeface="+mn-ea"/>
        <a:cs typeface="+mn-cs"/>
      </a:defRPr>
    </a:lvl2pPr>
    <a:lvl3pPr marL="1398941" algn="l" defTabSz="1398941" rtl="0" eaLnBrk="1" latinLnBrk="0" hangingPunct="1">
      <a:defRPr kumimoji="1" sz="2800" kern="1200">
        <a:solidFill>
          <a:schemeClr val="tx1"/>
        </a:solidFill>
        <a:latin typeface="+mn-lt"/>
        <a:ea typeface="+mn-ea"/>
        <a:cs typeface="+mn-cs"/>
      </a:defRPr>
    </a:lvl3pPr>
    <a:lvl4pPr marL="2098411" algn="l" defTabSz="1398941" rtl="0" eaLnBrk="1" latinLnBrk="0" hangingPunct="1">
      <a:defRPr kumimoji="1" sz="2800" kern="1200">
        <a:solidFill>
          <a:schemeClr val="tx1"/>
        </a:solidFill>
        <a:latin typeface="+mn-lt"/>
        <a:ea typeface="+mn-ea"/>
        <a:cs typeface="+mn-cs"/>
      </a:defRPr>
    </a:lvl4pPr>
    <a:lvl5pPr marL="2797881" algn="l" defTabSz="1398941" rtl="0" eaLnBrk="1" latinLnBrk="0" hangingPunct="1">
      <a:defRPr kumimoji="1" sz="2800" kern="1200">
        <a:solidFill>
          <a:schemeClr val="tx1"/>
        </a:solidFill>
        <a:latin typeface="+mn-lt"/>
        <a:ea typeface="+mn-ea"/>
        <a:cs typeface="+mn-cs"/>
      </a:defRPr>
    </a:lvl5pPr>
    <a:lvl6pPr marL="3497351" algn="l" defTabSz="1398941" rtl="0" eaLnBrk="1" latinLnBrk="0" hangingPunct="1">
      <a:defRPr kumimoji="1" sz="2800" kern="1200">
        <a:solidFill>
          <a:schemeClr val="tx1"/>
        </a:solidFill>
        <a:latin typeface="+mn-lt"/>
        <a:ea typeface="+mn-ea"/>
        <a:cs typeface="+mn-cs"/>
      </a:defRPr>
    </a:lvl6pPr>
    <a:lvl7pPr marL="4196822" algn="l" defTabSz="1398941" rtl="0" eaLnBrk="1" latinLnBrk="0" hangingPunct="1">
      <a:defRPr kumimoji="1" sz="2800" kern="1200">
        <a:solidFill>
          <a:schemeClr val="tx1"/>
        </a:solidFill>
        <a:latin typeface="+mn-lt"/>
        <a:ea typeface="+mn-ea"/>
        <a:cs typeface="+mn-cs"/>
      </a:defRPr>
    </a:lvl7pPr>
    <a:lvl8pPr marL="4896292" algn="l" defTabSz="1398941" rtl="0" eaLnBrk="1" latinLnBrk="0" hangingPunct="1">
      <a:defRPr kumimoji="1" sz="2800" kern="1200">
        <a:solidFill>
          <a:schemeClr val="tx1"/>
        </a:solidFill>
        <a:latin typeface="+mn-lt"/>
        <a:ea typeface="+mn-ea"/>
        <a:cs typeface="+mn-cs"/>
      </a:defRPr>
    </a:lvl8pPr>
    <a:lvl9pPr marL="5595762" algn="l" defTabSz="1398941" rtl="0" eaLnBrk="1" latinLnBrk="0" hangingPunct="1">
      <a:defRPr kumimoji="1"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9281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3175"/>
        <p:guide pos="59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v-nk-01\share\&#32207;&#21209;&#37096;\&#32207;&#21512;&#20225;&#30011;&#35506;\&#65299;&#35336;&#30011;&#12539;&#35413;&#20385;&#65319;\08&#24180;&#24230;&#35336;&#30011;&#12539;&#20013;&#26399;&#35336;&#30011;&#12539;&#27861;&#20154;&#35413;&#20385;\&#24220;&#35413;&#20385;&#22996;&#21729;&#20250;\H28\&#20013;&#26399;&#35336;&#30011;&#36914;&#25431;&#12414;&#12392;&#12417;&#65288;&#20316;&#26989;&#29992;&#65289;\&#27010;&#35201;&#12414;&#12392;&#12417;\&#12464;&#12521;&#12501;&#29992;&#12456;&#12463;&#12475;&#12523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v-nk-01\share\&#32207;&#21209;&#37096;\&#32207;&#21512;&#20225;&#30011;&#35506;\&#65299;&#35336;&#30011;&#12539;&#35413;&#20385;&#65319;\08&#24180;&#24230;&#35336;&#30011;&#12539;&#20013;&#26399;&#35336;&#30011;&#12539;&#27861;&#20154;&#35413;&#20385;\&#24220;&#35413;&#20385;&#22996;&#21729;&#20250;\H28\&#20013;&#26399;&#35336;&#30011;&#36914;&#25431;&#12414;&#12392;&#12417;&#65288;&#20316;&#26989;&#29992;&#65289;\&#27010;&#35201;&#12414;&#12392;&#12417;\&#12464;&#12521;&#12501;&#29992;&#12456;&#12463;&#12475;&#1252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v-nk-01\share\&#32207;&#21209;&#37096;\&#32207;&#21512;&#20225;&#30011;&#35506;\&#65299;&#35336;&#30011;&#12539;&#35413;&#20385;&#65319;\08&#24180;&#24230;&#35336;&#30011;&#12539;&#20013;&#26399;&#35336;&#30011;&#12539;&#27861;&#20154;&#35413;&#20385;\&#24220;&#35413;&#20385;&#22996;&#21729;&#20250;\H28\&#20013;&#26399;&#35336;&#30011;&#36914;&#25431;&#12414;&#12392;&#12417;&#65288;&#20316;&#26989;&#29992;&#65289;\&#27010;&#35201;&#12414;&#12392;&#12417;\&#12464;&#12521;&#12501;&#29992;&#12456;&#12463;&#12475;&#1252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v-nk-01\share\&#32207;&#21209;&#37096;\&#32207;&#21512;&#20225;&#30011;&#35506;\&#65299;&#35336;&#30011;&#12539;&#35413;&#20385;&#65319;\08&#24180;&#24230;&#35336;&#30011;&#12539;&#20013;&#26399;&#35336;&#30011;&#12539;&#27861;&#20154;&#35413;&#20385;\&#24220;&#35413;&#20385;&#22996;&#21729;&#20250;\H28\&#20013;&#26399;&#35336;&#30011;&#36914;&#25431;&#12414;&#12392;&#12417;&#65288;&#20316;&#26989;&#29992;&#65289;\&#27010;&#35201;&#12414;&#12392;&#12417;\&#12464;&#12521;&#12501;&#29992;&#12456;&#12463;&#12475;&#1252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v-nk-01\share\&#32207;&#21209;&#37096;\&#32207;&#21512;&#20225;&#30011;&#35506;\&#65299;&#35336;&#30011;&#12539;&#35413;&#20385;&#65319;\08&#24180;&#24230;&#35336;&#30011;&#12539;&#20013;&#26399;&#35336;&#30011;&#12539;&#27861;&#20154;&#35413;&#20385;\&#24220;&#35413;&#20385;&#22996;&#21729;&#20250;\H28\&#20013;&#26399;&#35336;&#30011;&#36914;&#25431;&#12414;&#12392;&#12417;&#65288;&#20316;&#26989;&#29992;&#65289;\&#27010;&#35201;&#12414;&#12392;&#12417;\&#12464;&#12521;&#12501;&#29992;&#12456;&#12463;&#12475;&#1252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v-nk-01\share\&#32207;&#21209;&#37096;\&#32207;&#21512;&#20225;&#30011;&#35506;\&#65299;&#35336;&#30011;&#12539;&#35413;&#20385;&#65319;\08&#24180;&#24230;&#35336;&#30011;&#12539;&#20013;&#26399;&#35336;&#30011;&#12539;&#27861;&#20154;&#35413;&#20385;\&#24220;&#35413;&#20385;&#22996;&#21729;&#20250;\H28\&#20013;&#26399;&#35336;&#30011;&#36914;&#25431;&#12414;&#12392;&#12417;&#65288;&#20316;&#26989;&#29992;&#65289;\&#27010;&#35201;&#12414;&#12392;&#12417;\&#12464;&#12521;&#12501;&#29992;&#12456;&#12463;&#12475;&#12523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700" b="0" i="0"/>
            </a:pPr>
            <a:r>
              <a:rPr lang="ja-JP" altLang="en-US" sz="700" b="0" i="0"/>
              <a:t>科学研究費補助金</a:t>
            </a:r>
          </a:p>
        </c:rich>
      </c:tx>
      <c:layout>
        <c:manualLayout>
          <c:xMode val="edge"/>
          <c:yMode val="edge"/>
          <c:x val="0.30582507283676919"/>
          <c:y val="5.698005698005698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644369696506383"/>
          <c:y val="0.11454427170962603"/>
          <c:w val="0.81844805985267854"/>
          <c:h val="0.67956076003320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グラフ!$R$4</c:f>
              <c:strCache>
                <c:ptCount val="1"/>
                <c:pt idx="0">
                  <c:v>採択件数（件）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グラフ!$T$3:$X$3</c:f>
              <c:strCache>
                <c:ptCount val="5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</c:strCache>
            </c:strRef>
          </c:cat>
          <c:val>
            <c:numRef>
              <c:f>グラフ!$T$4:$X$4</c:f>
              <c:numCache>
                <c:formatCode>#,##0_);[Red]\(#,##0\)</c:formatCode>
                <c:ptCount val="5"/>
                <c:pt idx="0">
                  <c:v>535</c:v>
                </c:pt>
                <c:pt idx="1">
                  <c:v>568</c:v>
                </c:pt>
                <c:pt idx="2">
                  <c:v>584</c:v>
                </c:pt>
                <c:pt idx="3">
                  <c:v>586</c:v>
                </c:pt>
                <c:pt idx="4">
                  <c:v>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68896"/>
        <c:axId val="87172992"/>
      </c:barChart>
      <c:lineChart>
        <c:grouping val="standard"/>
        <c:varyColors val="0"/>
        <c:ser>
          <c:idx val="1"/>
          <c:order val="1"/>
          <c:tx>
            <c:strRef>
              <c:f>グラフ!$R$5</c:f>
              <c:strCache>
                <c:ptCount val="1"/>
                <c:pt idx="0">
                  <c:v>金額（百万円）</c:v>
                </c:pt>
              </c:strCache>
            </c:strRef>
          </c:tx>
          <c:marker>
            <c:symbol val="square"/>
            <c:size val="5"/>
          </c:marker>
          <c:dLbls>
            <c:dLbl>
              <c:idx val="0"/>
              <c:layout>
                <c:manualLayout>
                  <c:x val="-8.1694713324233614E-2"/>
                  <c:y val="7.8670537425033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0571541772371E-2"/>
                  <c:y val="7.7809328299637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027766167848562E-2"/>
                  <c:y val="6.3548071655042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754415051652223E-2"/>
                  <c:y val="7.0052338304932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152905313428748E-2"/>
                  <c:y val="5.579108166033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グラフ!$T$3:$X$3</c:f>
              <c:strCache>
                <c:ptCount val="5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</c:strCache>
            </c:strRef>
          </c:cat>
          <c:val>
            <c:numRef>
              <c:f>グラフ!$T$5:$X$5</c:f>
              <c:numCache>
                <c:formatCode>#,##0</c:formatCode>
                <c:ptCount val="5"/>
                <c:pt idx="0">
                  <c:v>1193</c:v>
                </c:pt>
                <c:pt idx="1">
                  <c:v>1188</c:v>
                </c:pt>
                <c:pt idx="2" formatCode="#,##0_);[Red]\(#,##0\)">
                  <c:v>1175</c:v>
                </c:pt>
                <c:pt idx="3" formatCode="#,##0_);[Red]\(#,##0\)">
                  <c:v>1185</c:v>
                </c:pt>
                <c:pt idx="4" formatCode="#,##0_);[Red]\(#,##0\)">
                  <c:v>1177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50624"/>
        <c:axId val="87174528"/>
      </c:lineChart>
      <c:catAx>
        <c:axId val="87168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87172992"/>
        <c:crosses val="autoZero"/>
        <c:auto val="1"/>
        <c:lblAlgn val="ctr"/>
        <c:lblOffset val="100"/>
        <c:noMultiLvlLbl val="0"/>
      </c:catAx>
      <c:valAx>
        <c:axId val="87172992"/>
        <c:scaling>
          <c:orientation val="minMax"/>
          <c:max val="1300"/>
          <c:min val="0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87168896"/>
        <c:crosses val="autoZero"/>
        <c:crossBetween val="between"/>
        <c:majorUnit val="200"/>
      </c:valAx>
      <c:valAx>
        <c:axId val="87174528"/>
        <c:scaling>
          <c:orientation val="minMax"/>
          <c:max val="1200"/>
          <c:min val="900"/>
        </c:scaling>
        <c:delete val="1"/>
        <c:axPos val="r"/>
        <c:numFmt formatCode="#,##0" sourceLinked="1"/>
        <c:majorTickMark val="out"/>
        <c:minorTickMark val="none"/>
        <c:tickLblPos val="nextTo"/>
        <c:crossAx val="99050624"/>
        <c:crosses val="max"/>
        <c:crossBetween val="between"/>
      </c:valAx>
      <c:catAx>
        <c:axId val="99050624"/>
        <c:scaling>
          <c:orientation val="minMax"/>
        </c:scaling>
        <c:delete val="1"/>
        <c:axPos val="b"/>
        <c:majorTickMark val="out"/>
        <c:minorTickMark val="none"/>
        <c:tickLblPos val="nextTo"/>
        <c:crossAx val="87174528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600" baseline="0">
                <a:ea typeface="ＭＳ Ｐゴシック" panose="020B0600070205080204" pitchFamily="50" charset="-128"/>
              </a:defRPr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600" baseline="0">
                <a:ea typeface="ＭＳ Ｐゴシック" panose="020B0600070205080204" pitchFamily="50" charset="-128"/>
              </a:defRPr>
            </a:pPr>
            <a:endParaRPr lang="ja-JP"/>
          </a:p>
        </c:txPr>
      </c:legendEntry>
      <c:layout>
        <c:manualLayout>
          <c:xMode val="edge"/>
          <c:yMode val="edge"/>
          <c:x val="6.5048373807642973E-2"/>
          <c:y val="0.88556744509500418"/>
          <c:w val="0.86990291262135921"/>
          <c:h val="9.1640532112973058E-2"/>
        </c:manualLayout>
      </c:layout>
      <c:overlay val="0"/>
      <c:txPr>
        <a:bodyPr/>
        <a:lstStyle/>
        <a:p>
          <a:pPr>
            <a:defRPr sz="6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700" b="0"/>
            </a:pPr>
            <a:r>
              <a:rPr lang="ja-JP" altLang="en-US" sz="800" b="0" dirty="0"/>
              <a:t>共同研究・受託</a:t>
            </a:r>
            <a:r>
              <a:rPr lang="ja-JP" altLang="en-US" sz="800" b="0" dirty="0" smtClean="0"/>
              <a:t>研究（</a:t>
            </a:r>
            <a:r>
              <a:rPr lang="ja-JP" altLang="en-US" sz="800" b="0" dirty="0"/>
              <a:t>件</a:t>
            </a:r>
            <a:r>
              <a:rPr lang="ja-JP" altLang="en-US" sz="800" b="0" dirty="0" smtClean="0"/>
              <a:t>）</a:t>
            </a:r>
            <a:r>
              <a:rPr lang="en-US" altLang="ja-JP" sz="800" b="0" dirty="0" smtClean="0"/>
              <a:t/>
            </a:r>
            <a:br>
              <a:rPr lang="en-US" altLang="ja-JP" sz="800" b="0" dirty="0" smtClean="0"/>
            </a:br>
            <a:r>
              <a:rPr lang="zh-TW" altLang="ja-JP" sz="800" b="0" i="0" u="none" strike="noStrike" baseline="0" dirty="0" smtClean="0"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（中期計画目標</a:t>
            </a:r>
            <a:r>
              <a:rPr lang="en-US" altLang="ja-JP" sz="800" b="0" i="0" u="none" strike="noStrike" baseline="0" dirty="0" smtClean="0"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500</a:t>
            </a:r>
            <a:r>
              <a:rPr lang="zh-TW" altLang="ja-JP" sz="800" b="0" i="0" u="none" strike="noStrike" baseline="0" dirty="0" smtClean="0"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件</a:t>
            </a:r>
            <a:r>
              <a:rPr lang="ja-JP" altLang="ja-JP" sz="800" b="0" i="0" u="none" strike="noStrike" baseline="0" dirty="0" smtClean="0"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ja-JP" altLang="en-US" sz="800" b="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c:rich>
      </c:tx>
      <c:layout>
        <c:manualLayout>
          <c:xMode val="edge"/>
          <c:yMode val="edge"/>
          <c:x val="0.18784229735790672"/>
          <c:y val="5.509418706563468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57715809354516"/>
          <c:y val="0.24509726753016559"/>
          <c:w val="0.77369746982845522"/>
          <c:h val="0.465373775808547"/>
        </c:manualLayout>
      </c:layout>
      <c:lineChart>
        <c:grouping val="standard"/>
        <c:varyColors val="0"/>
        <c:ser>
          <c:idx val="0"/>
          <c:order val="0"/>
          <c:tx>
            <c:strRef>
              <c:f>グラフ!$AH$4</c:f>
              <c:strCache>
                <c:ptCount val="1"/>
                <c:pt idx="0">
                  <c:v>実績（件）</c:v>
                </c:pt>
              </c:strCache>
            </c:strRef>
          </c:tx>
          <c:marker>
            <c:symbol val="diamond"/>
            <c:size val="5"/>
          </c:marker>
          <c:dLbls>
            <c:dLbl>
              <c:idx val="0"/>
              <c:layout>
                <c:manualLayout>
                  <c:x val="-7.1246847887979761E-2"/>
                  <c:y val="6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247248601409949E-2"/>
                  <c:y val="-7.499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068726761125507E-2"/>
                  <c:y val="7.500000000000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068726761125507E-2"/>
                  <c:y val="-7.499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068726761125416E-2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グラフ!$AJ$3:$AN$3</c:f>
              <c:strCache>
                <c:ptCount val="5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</c:strCache>
            </c:strRef>
          </c:cat>
          <c:val>
            <c:numRef>
              <c:f>グラフ!$AJ$4:$AN$4</c:f>
              <c:numCache>
                <c:formatCode>General</c:formatCode>
                <c:ptCount val="5"/>
                <c:pt idx="0">
                  <c:v>540</c:v>
                </c:pt>
                <c:pt idx="1">
                  <c:v>517</c:v>
                </c:pt>
                <c:pt idx="2">
                  <c:v>544</c:v>
                </c:pt>
                <c:pt idx="3">
                  <c:v>506</c:v>
                </c:pt>
                <c:pt idx="4">
                  <c:v>463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802432"/>
        <c:axId val="113787264"/>
      </c:lineChart>
      <c:catAx>
        <c:axId val="112802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13787264"/>
        <c:crosses val="autoZero"/>
        <c:auto val="1"/>
        <c:lblAlgn val="ctr"/>
        <c:lblOffset val="100"/>
        <c:noMultiLvlLbl val="0"/>
      </c:catAx>
      <c:valAx>
        <c:axId val="113787264"/>
        <c:scaling>
          <c:orientation val="minMax"/>
          <c:min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12802432"/>
        <c:crosses val="autoZero"/>
        <c:crossBetween val="between"/>
        <c:majorUnit val="1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700"/>
            </a:pPr>
            <a:r>
              <a:rPr lang="ja-JP" altLang="en-US" sz="800" b="0" dirty="0" smtClean="0"/>
              <a:t>特許権取得累計（件）</a:t>
            </a:r>
            <a:r>
              <a:rPr lang="en-US" altLang="ja-JP" sz="800" b="0" dirty="0" smtClean="0"/>
              <a:t/>
            </a:r>
            <a:br>
              <a:rPr lang="en-US" altLang="ja-JP" sz="800" b="0" dirty="0" smtClean="0"/>
            </a:br>
            <a:r>
              <a:rPr lang="zh-TW" altLang="en-US" sz="800" b="0" dirty="0" smtClean="0"/>
              <a:t>　</a:t>
            </a:r>
            <a:r>
              <a:rPr lang="zh-TW" altLang="en-US" sz="800" b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（中期計画目標</a:t>
            </a:r>
            <a:r>
              <a:rPr lang="en-US" altLang="zh-TW" sz="800" b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140</a:t>
            </a:r>
            <a:r>
              <a:rPr lang="zh-TW" altLang="en-US" sz="800" b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件）</a:t>
            </a:r>
            <a:endParaRPr lang="ja-JP" altLang="en-US" sz="800" b="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c:rich>
      </c:tx>
      <c:layout>
        <c:manualLayout>
          <c:xMode val="edge"/>
          <c:yMode val="edge"/>
          <c:x val="0.24027680052010683"/>
          <c:y val="6.9393331296522618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657554510404194"/>
          <c:y val="0.30559538523497387"/>
          <c:w val="0.76303981084680927"/>
          <c:h val="0.50223152288634598"/>
        </c:manualLayout>
      </c:layout>
      <c:lineChart>
        <c:grouping val="standard"/>
        <c:varyColors val="0"/>
        <c:ser>
          <c:idx val="0"/>
          <c:order val="0"/>
          <c:tx>
            <c:strRef>
              <c:f>グラフ!$AP$4</c:f>
              <c:strCache>
                <c:ptCount val="1"/>
                <c:pt idx="0">
                  <c:v>特許権取得累計（件）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dLbl>
              <c:idx val="4"/>
              <c:layout>
                <c:manualLayout>
                  <c:x val="-8.2308241471112265E-2"/>
                  <c:y val="-9.118865264970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グラフ!$AR$3:$AV$3</c:f>
              <c:strCache>
                <c:ptCount val="5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</c:strCache>
            </c:strRef>
          </c:cat>
          <c:val>
            <c:numRef>
              <c:f>グラフ!$AR$4:$AV$4</c:f>
              <c:numCache>
                <c:formatCode>General</c:formatCode>
                <c:ptCount val="5"/>
                <c:pt idx="0">
                  <c:v>150</c:v>
                </c:pt>
                <c:pt idx="1">
                  <c:v>225</c:v>
                </c:pt>
                <c:pt idx="2">
                  <c:v>325</c:v>
                </c:pt>
                <c:pt idx="3">
                  <c:v>410</c:v>
                </c:pt>
                <c:pt idx="4">
                  <c:v>483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20032"/>
        <c:axId val="113821568"/>
      </c:lineChart>
      <c:catAx>
        <c:axId val="113820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ja-JP"/>
          </a:p>
        </c:txPr>
        <c:crossAx val="113821568"/>
        <c:crosses val="autoZero"/>
        <c:auto val="1"/>
        <c:lblAlgn val="ctr"/>
        <c:lblOffset val="100"/>
        <c:noMultiLvlLbl val="0"/>
      </c:catAx>
      <c:valAx>
        <c:axId val="113821568"/>
        <c:scaling>
          <c:orientation val="minMax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13820032"/>
        <c:crosses val="autoZero"/>
        <c:crossBetween val="between"/>
        <c:majorUnit val="2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 sz="800" b="0" dirty="0"/>
              <a:t>公開</a:t>
            </a:r>
            <a:r>
              <a:rPr lang="ja-JP" altLang="en-US" sz="800" b="0" dirty="0" smtClean="0"/>
              <a:t>講座数（件）</a:t>
            </a:r>
            <a:endParaRPr lang="en-US" altLang="ja-JP" sz="800" b="0" dirty="0" smtClean="0"/>
          </a:p>
          <a:p>
            <a:pPr>
              <a:defRPr/>
            </a:pPr>
            <a:r>
              <a:rPr lang="zh-TW" altLang="en-US" sz="800" b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（中期計画目標</a:t>
            </a:r>
            <a:r>
              <a:rPr lang="en-US" altLang="ja-JP" sz="800" b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r>
              <a:rPr lang="en-US" altLang="zh-TW" sz="800" b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00</a:t>
            </a:r>
            <a:r>
              <a:rPr lang="zh-TW" altLang="en-US" sz="800" b="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件）</a:t>
            </a:r>
            <a:endParaRPr lang="ja-JP" altLang="en-US" sz="800" b="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c:rich>
      </c:tx>
      <c:layout>
        <c:manualLayout>
          <c:xMode val="edge"/>
          <c:yMode val="edge"/>
          <c:x val="0.28904272965879263"/>
          <c:y val="2.777784903153320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860913385826771"/>
          <c:y val="0.259348468617492"/>
          <c:w val="0.70595527559055127"/>
          <c:h val="0.44813404573727134"/>
        </c:manualLayout>
      </c:layout>
      <c:lineChart>
        <c:grouping val="standard"/>
        <c:varyColors val="0"/>
        <c:ser>
          <c:idx val="1"/>
          <c:order val="0"/>
          <c:tx>
            <c:strRef>
              <c:f>グラフ!$AX$5</c:f>
              <c:strCache>
                <c:ptCount val="1"/>
                <c:pt idx="0">
                  <c:v>講座数（件）</c:v>
                </c:pt>
              </c:strCache>
            </c:strRef>
          </c:tx>
          <c:marker>
            <c:symbol val="square"/>
            <c:size val="5"/>
          </c:marker>
          <c:dLbls>
            <c:dLbl>
              <c:idx val="0"/>
              <c:layout>
                <c:manualLayout>
                  <c:x val="-1.0666666666666666E-2"/>
                  <c:y val="3.1558185404339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944773175542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666666666666666E-2"/>
                  <c:y val="3.944773175542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7.889546351084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000000000000001E-2"/>
                  <c:y val="5.522682445759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グラフ!$AZ$3:$BD$3</c:f>
              <c:strCache>
                <c:ptCount val="5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</c:strCache>
            </c:strRef>
          </c:cat>
          <c:val>
            <c:numRef>
              <c:f>グラフ!$AZ$5:$BD$5</c:f>
              <c:numCache>
                <c:formatCode>General</c:formatCode>
                <c:ptCount val="5"/>
                <c:pt idx="0">
                  <c:v>81</c:v>
                </c:pt>
                <c:pt idx="1">
                  <c:v>87</c:v>
                </c:pt>
                <c:pt idx="2">
                  <c:v>92</c:v>
                </c:pt>
                <c:pt idx="3">
                  <c:v>94</c:v>
                </c:pt>
                <c:pt idx="4">
                  <c:v>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18464"/>
        <c:axId val="113520000"/>
      </c:lineChart>
      <c:catAx>
        <c:axId val="113518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13520000"/>
        <c:crosses val="autoZero"/>
        <c:auto val="1"/>
        <c:lblAlgn val="ctr"/>
        <c:lblOffset val="100"/>
        <c:noMultiLvlLbl val="0"/>
      </c:catAx>
      <c:valAx>
        <c:axId val="113520000"/>
        <c:scaling>
          <c:orientation val="minMax"/>
          <c:max val="110"/>
          <c:min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13518464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0"/>
            </a:pPr>
            <a:r>
              <a:rPr lang="ja-JP" altLang="en-US" sz="800" b="0" dirty="0"/>
              <a:t>留学生</a:t>
            </a:r>
            <a:r>
              <a:rPr lang="ja-JP" altLang="en-US" sz="800" b="0" dirty="0" smtClean="0"/>
              <a:t>受入数（名）</a:t>
            </a:r>
            <a:endParaRPr lang="en-US" altLang="ja-JP" sz="800" b="0" dirty="0" smtClean="0"/>
          </a:p>
          <a:p>
            <a:pPr>
              <a:defRPr sz="800" b="0"/>
            </a:pPr>
            <a:r>
              <a:rPr lang="zh-TW" altLang="ja-JP" sz="800" b="0" i="0" u="none" strike="noStrike" baseline="0" dirty="0" smtClean="0"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（中期計画目標：</a:t>
            </a:r>
            <a:r>
              <a:rPr lang="en-US" altLang="ja-JP" sz="800" b="0" i="0" u="none" strike="noStrike" baseline="0" dirty="0" smtClean="0"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300</a:t>
            </a:r>
            <a:r>
              <a:rPr lang="zh-TW" altLang="ja-JP" sz="800" b="0" i="0" u="none" strike="noStrike" baseline="0" dirty="0" smtClean="0"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名）</a:t>
            </a:r>
            <a:r>
              <a:rPr lang="ja-JP" altLang="en-US" sz="800" b="0" dirty="0"/>
              <a:t>　</a:t>
            </a:r>
            <a:endParaRPr lang="en-US" altLang="ja-JP" sz="800" b="0" dirty="0"/>
          </a:p>
        </c:rich>
      </c:tx>
      <c:layout>
        <c:manualLayout>
          <c:xMode val="edge"/>
          <c:yMode val="edge"/>
          <c:x val="0.28157800089632395"/>
          <c:y val="5.14410435877495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2163869106574"/>
          <c:y val="0.32283912898566824"/>
          <c:w val="0.86274237650422636"/>
          <c:h val="0.41077009961856092"/>
        </c:manualLayout>
      </c:layout>
      <c:lineChart>
        <c:grouping val="standard"/>
        <c:varyColors val="0"/>
        <c:ser>
          <c:idx val="1"/>
          <c:order val="0"/>
          <c:tx>
            <c:strRef>
              <c:f>グラフ!$I$5</c:f>
              <c:strCache>
                <c:ptCount val="1"/>
                <c:pt idx="0">
                  <c:v>留学生受入数（人）</c:v>
                </c:pt>
              </c:strCache>
            </c:strRef>
          </c:tx>
          <c:spPr>
            <a:ln w="19050"/>
          </c:spPr>
          <c:marker>
            <c:spPr>
              <a:ln w="6350"/>
            </c:spPr>
          </c:marker>
          <c:dLbls>
            <c:dLbl>
              <c:idx val="0"/>
              <c:layout>
                <c:manualLayout>
                  <c:x val="-8.8633444934451605E-2"/>
                  <c:y val="8.5509943339628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グラフ!$L$3:$P$3</c:f>
              <c:strCache>
                <c:ptCount val="5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</c:strCache>
            </c:strRef>
          </c:cat>
          <c:val>
            <c:numRef>
              <c:f>グラフ!$L$5:$P$5</c:f>
              <c:numCache>
                <c:formatCode>#,##0_);[Red]\(#,##0\)</c:formatCode>
                <c:ptCount val="5"/>
                <c:pt idx="0">
                  <c:v>204</c:v>
                </c:pt>
                <c:pt idx="1">
                  <c:v>219</c:v>
                </c:pt>
                <c:pt idx="2">
                  <c:v>239</c:v>
                </c:pt>
                <c:pt idx="3">
                  <c:v>271</c:v>
                </c:pt>
                <c:pt idx="4">
                  <c:v>283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56864"/>
        <c:axId val="113562752"/>
      </c:lineChart>
      <c:catAx>
        <c:axId val="11355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13562752"/>
        <c:crosses val="autoZero"/>
        <c:auto val="1"/>
        <c:lblAlgn val="ctr"/>
        <c:lblOffset val="100"/>
        <c:noMultiLvlLbl val="0"/>
      </c:catAx>
      <c:valAx>
        <c:axId val="113562752"/>
        <c:scaling>
          <c:orientation val="minMax"/>
          <c:max val="300"/>
          <c:min val="150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13556864"/>
        <c:crosses val="autoZero"/>
        <c:crossBetween val="between"/>
        <c:majorUnit val="1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ja-JP" altLang="en-US" sz="800" b="0" dirty="0"/>
              <a:t>常勤教職員数　（大学</a:t>
            </a:r>
            <a:r>
              <a:rPr lang="ja-JP" altLang="en-US" sz="800" b="0" dirty="0" smtClean="0"/>
              <a:t>）</a:t>
            </a:r>
            <a:endParaRPr lang="ja-JP" altLang="en-US" sz="800" b="0" dirty="0"/>
          </a:p>
        </c:rich>
      </c:tx>
      <c:layout>
        <c:manualLayout>
          <c:xMode val="edge"/>
          <c:yMode val="edge"/>
          <c:x val="8.1358788555692632E-2"/>
          <c:y val="7.88955125226436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846348358805592E-2"/>
          <c:y val="0.20640308524939679"/>
          <c:w val="0.81724310548138002"/>
          <c:h val="0.55293562880911062"/>
        </c:manualLayout>
      </c:layout>
      <c:lineChart>
        <c:grouping val="standard"/>
        <c:varyColors val="0"/>
        <c:ser>
          <c:idx val="0"/>
          <c:order val="0"/>
          <c:tx>
            <c:strRef>
              <c:f>グラフ!$BV$4</c:f>
              <c:strCache>
                <c:ptCount val="1"/>
                <c:pt idx="0">
                  <c:v>常勤教員数（人）</c:v>
                </c:pt>
              </c:strCache>
            </c:strRef>
          </c:tx>
          <c:dLbls>
            <c:dLbl>
              <c:idx val="4"/>
              <c:layout>
                <c:manualLayout>
                  <c:x val="-3.0201290411565905E-2"/>
                  <c:y val="-5.522685876585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268387215421302E-2"/>
                  <c:y val="-7.8895512522643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グラフ!$BW$3:$CB$3</c:f>
              <c:strCache>
                <c:ptCount val="6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  <c:pt idx="5">
                  <c:v>H28</c:v>
                </c:pt>
              </c:strCache>
            </c:strRef>
          </c:cat>
          <c:val>
            <c:numRef>
              <c:f>グラフ!$BW$4:$CB$4</c:f>
              <c:numCache>
                <c:formatCode>General</c:formatCode>
                <c:ptCount val="6"/>
                <c:pt idx="0">
                  <c:v>728</c:v>
                </c:pt>
                <c:pt idx="1">
                  <c:v>707</c:v>
                </c:pt>
                <c:pt idx="2">
                  <c:v>691</c:v>
                </c:pt>
                <c:pt idx="3">
                  <c:v>686</c:v>
                </c:pt>
                <c:pt idx="4">
                  <c:v>662</c:v>
                </c:pt>
                <c:pt idx="5">
                  <c:v>646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93728"/>
        <c:axId val="113620096"/>
      </c:lineChart>
      <c:lineChart>
        <c:grouping val="standard"/>
        <c:varyColors val="0"/>
        <c:ser>
          <c:idx val="1"/>
          <c:order val="1"/>
          <c:tx>
            <c:strRef>
              <c:f>グラフ!$BV$5</c:f>
              <c:strCache>
                <c:ptCount val="1"/>
                <c:pt idx="0">
                  <c:v>常勤職員数（人）</c:v>
                </c:pt>
              </c:strCache>
            </c:strRef>
          </c:tx>
          <c:dLbls>
            <c:dLbl>
              <c:idx val="0"/>
              <c:layout>
                <c:manualLayout>
                  <c:x val="-7.5503226028914766E-2"/>
                  <c:y val="4.7337307513586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503226028914766E-2"/>
                  <c:y val="8.678506377490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470073969380959E-2"/>
                  <c:y val="7.889489129813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5570322832770065E-2"/>
                  <c:y val="8.6785063774907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0469677626987109E-2"/>
                  <c:y val="6.311641001811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26878355781506E-2"/>
                  <c:y val="-3.1558205009057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グラフ!$BW$3:$CB$3</c:f>
              <c:strCache>
                <c:ptCount val="6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  <c:pt idx="5">
                  <c:v>H28</c:v>
                </c:pt>
              </c:strCache>
            </c:strRef>
          </c:cat>
          <c:val>
            <c:numRef>
              <c:f>グラフ!$BW$5:$CB$5</c:f>
              <c:numCache>
                <c:formatCode>General</c:formatCode>
                <c:ptCount val="6"/>
                <c:pt idx="0">
                  <c:v>183</c:v>
                </c:pt>
                <c:pt idx="1">
                  <c:v>170</c:v>
                </c:pt>
                <c:pt idx="2">
                  <c:v>169</c:v>
                </c:pt>
                <c:pt idx="3">
                  <c:v>162</c:v>
                </c:pt>
                <c:pt idx="4">
                  <c:v>160</c:v>
                </c:pt>
                <c:pt idx="5">
                  <c:v>164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31616"/>
        <c:axId val="113621632"/>
      </c:lineChart>
      <c:catAx>
        <c:axId val="113593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13620096"/>
        <c:crosses val="autoZero"/>
        <c:auto val="1"/>
        <c:lblAlgn val="ctr"/>
        <c:lblOffset val="100"/>
        <c:noMultiLvlLbl val="0"/>
      </c:catAx>
      <c:valAx>
        <c:axId val="113620096"/>
        <c:scaling>
          <c:orientation val="minMax"/>
          <c:min val="6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13593728"/>
        <c:crosses val="autoZero"/>
        <c:crossBetween val="between"/>
      </c:valAx>
      <c:valAx>
        <c:axId val="113621632"/>
        <c:scaling>
          <c:orientation val="minMax"/>
          <c:max val="200"/>
          <c:min val="15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13631616"/>
        <c:crosses val="max"/>
        <c:crossBetween val="between"/>
      </c:valAx>
      <c:catAx>
        <c:axId val="113631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13621632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600" baseline="0">
                <a:ea typeface="ＭＳ Ｐゴシック" panose="020B0600070205080204" pitchFamily="50" charset="-128"/>
              </a:defRPr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600" baseline="0">
                <a:ea typeface="ＭＳ Ｐゴシック" panose="020B0600070205080204" pitchFamily="50" charset="-128"/>
              </a:defRPr>
            </a:pPr>
            <a:endParaRPr lang="ja-JP"/>
          </a:p>
        </c:txPr>
      </c:legendEntry>
      <c:layout>
        <c:manualLayout>
          <c:xMode val="edge"/>
          <c:yMode val="edge"/>
          <c:x val="0.36787430872932231"/>
          <c:y val="0.24071269360461797"/>
          <c:w val="0.62666666666666671"/>
          <c:h val="0.14390237678623505"/>
        </c:manualLayout>
      </c:layout>
      <c:overlay val="0"/>
      <c:txPr>
        <a:bodyPr/>
        <a:lstStyle/>
        <a:p>
          <a:pPr>
            <a:defRPr sz="6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 b="0"/>
            </a:pPr>
            <a:r>
              <a:rPr lang="ja-JP" altLang="en-US" sz="800" b="0" dirty="0"/>
              <a:t>外部資金（大学）</a:t>
            </a:r>
          </a:p>
        </c:rich>
      </c:tx>
      <c:layout>
        <c:manualLayout>
          <c:xMode val="edge"/>
          <c:yMode val="edge"/>
          <c:x val="0.38528812426925008"/>
          <c:y val="3.84612228991036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769918156004677"/>
          <c:y val="0.19710923772212308"/>
          <c:w val="0.83457240688157674"/>
          <c:h val="0.563591089652288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グラフ!$CE$21</c:f>
              <c:strCache>
                <c:ptCount val="1"/>
                <c:pt idx="0">
                  <c:v>研究資金（百万円）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solidFill>
                <a:srgbClr val="1F497D">
                  <a:lumMod val="40000"/>
                  <a:lumOff val="60000"/>
                </a:srgb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ja-JP" sz="700"/>
                      <a:t>3,465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ja-JP" sz="700"/>
                      <a:t>3,472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ja-JP" sz="700"/>
                      <a:t>3,701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22223528725850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sz="700"/>
                      <a:t>3,241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グラフ!$CF$20:$CJ$20</c:f>
              <c:strCache>
                <c:ptCount val="5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</c:strCache>
            </c:strRef>
          </c:cat>
          <c:val>
            <c:numRef>
              <c:f>グラフ!$CF$21:$CJ$21</c:f>
              <c:numCache>
                <c:formatCode>#,##0_);[Red]\(#,##0\)</c:formatCode>
                <c:ptCount val="5"/>
                <c:pt idx="0">
                  <c:v>3465</c:v>
                </c:pt>
                <c:pt idx="1">
                  <c:v>3472</c:v>
                </c:pt>
                <c:pt idx="2">
                  <c:v>3701</c:v>
                </c:pt>
                <c:pt idx="3">
                  <c:v>3241</c:v>
                </c:pt>
                <c:pt idx="4">
                  <c:v>2832</c:v>
                </c:pt>
              </c:numCache>
            </c:numRef>
          </c:val>
        </c:ser>
        <c:ser>
          <c:idx val="1"/>
          <c:order val="1"/>
          <c:tx>
            <c:strRef>
              <c:f>グラフ!$CE$22</c:f>
              <c:strCache>
                <c:ptCount val="1"/>
                <c:pt idx="0">
                  <c:v>教育資金（百万円）</c:v>
                </c:pt>
              </c:strCache>
            </c:strRef>
          </c:tx>
          <c:spPr>
            <a:pattFill prst="pct10">
              <a:fgClr>
                <a:sysClr val="windowText" lastClr="000000"/>
              </a:fgClr>
              <a:bgClr>
                <a:srgbClr val="C0504D">
                  <a:lumMod val="40000"/>
                  <a:lumOff val="60000"/>
                </a:srgbClr>
              </a:bgClr>
            </a:pattFill>
          </c:spPr>
          <c:invertIfNegative val="0"/>
          <c:dLbls>
            <c:dLbl>
              <c:idx val="0"/>
              <c:layout>
                <c:manualLayout>
                  <c:x val="-2.7777777777777779E-3"/>
                  <c:y val="-5.09259259259259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62962962962962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55555555555555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7779E-3"/>
                  <c:y val="-6.48148148148148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4122360948304077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28</a:t>
                    </a:r>
                    <a:r>
                      <a:rPr lang="en-US" altLang="ja-JP" dirty="0" smtClean="0"/>
                      <a:t>3</a:t>
                    </a:r>
                    <a:r>
                      <a:rPr lang="en-US" altLang="en-US" dirty="0" smtClean="0"/>
                      <a:t> </a:t>
                    </a:r>
                    <a:endParaRPr lang="en-US" alt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7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グラフ!$CF$20:$CJ$20</c:f>
              <c:strCache>
                <c:ptCount val="5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</c:strCache>
            </c:strRef>
          </c:cat>
          <c:val>
            <c:numRef>
              <c:f>グラフ!$CF$22:$CJ$22</c:f>
              <c:numCache>
                <c:formatCode>#,##0_);[Red]\(#,##0\)</c:formatCode>
                <c:ptCount val="5"/>
                <c:pt idx="0">
                  <c:v>107</c:v>
                </c:pt>
                <c:pt idx="1">
                  <c:v>235</c:v>
                </c:pt>
                <c:pt idx="2">
                  <c:v>274</c:v>
                </c:pt>
                <c:pt idx="3">
                  <c:v>413</c:v>
                </c:pt>
                <c:pt idx="4">
                  <c:v>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671168"/>
        <c:axId val="113840896"/>
      </c:barChart>
      <c:catAx>
        <c:axId val="11367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13840896"/>
        <c:crosses val="autoZero"/>
        <c:auto val="1"/>
        <c:lblAlgn val="ctr"/>
        <c:lblOffset val="100"/>
        <c:noMultiLvlLbl val="0"/>
      </c:catAx>
      <c:valAx>
        <c:axId val="113840896"/>
        <c:scaling>
          <c:orientation val="minMax"/>
          <c:max val="5000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ja-JP"/>
          </a:p>
        </c:txPr>
        <c:crossAx val="113671168"/>
        <c:crosses val="autoZero"/>
        <c:crossBetween val="between"/>
        <c:majorUnit val="2500"/>
      </c:valAx>
      <c:spPr>
        <a:ln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700" baseline="0">
                <a:ea typeface="ＭＳ Ｐゴシック" panose="020B0600070205080204" pitchFamily="50" charset="-128"/>
              </a:defRPr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700" baseline="0">
                <a:ea typeface="ＭＳ Ｐゴシック" panose="020B0600070205080204" pitchFamily="50" charset="-128"/>
              </a:defRPr>
            </a:pPr>
            <a:endParaRPr lang="ja-JP"/>
          </a:p>
        </c:txPr>
      </c:legendEntry>
      <c:layout>
        <c:manualLayout>
          <c:xMode val="edge"/>
          <c:yMode val="edge"/>
          <c:x val="0.12266886130759079"/>
          <c:y val="0.87167217060146729"/>
          <c:w val="0.8224585909812121"/>
          <c:h val="8.9866606499429097E-2"/>
        </c:manualLayout>
      </c:layout>
      <c:overlay val="0"/>
      <c:txPr>
        <a:bodyPr/>
        <a:lstStyle/>
        <a:p>
          <a:pPr>
            <a:defRPr sz="700" baseline="0"/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 b="0"/>
            </a:pPr>
            <a:r>
              <a:rPr lang="ja-JP" altLang="en-US" sz="800" b="0" dirty="0"/>
              <a:t>運営費交付金（大学）　</a:t>
            </a:r>
          </a:p>
        </c:rich>
      </c:tx>
      <c:layout>
        <c:manualLayout>
          <c:xMode val="edge"/>
          <c:yMode val="edge"/>
          <c:x val="0.31031846134743196"/>
          <c:y val="3.37156938214187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40334346489912"/>
          <c:y val="0.22990605623007546"/>
          <c:w val="0.81374291745361638"/>
          <c:h val="0.56659222006202103"/>
        </c:manualLayout>
      </c:layout>
      <c:lineChart>
        <c:grouping val="standard"/>
        <c:varyColors val="0"/>
        <c:ser>
          <c:idx val="0"/>
          <c:order val="0"/>
          <c:tx>
            <c:strRef>
              <c:f>グラフ!$BN$4</c:f>
              <c:strCache>
                <c:ptCount val="1"/>
                <c:pt idx="0">
                  <c:v>運営費交付金（百万円）</c:v>
                </c:pt>
              </c:strCache>
            </c:strRef>
          </c:tx>
          <c:marker>
            <c:symbol val="diamond"/>
            <c:size val="4"/>
          </c:marker>
          <c:dLbls>
            <c:dLbl>
              <c:idx val="2"/>
              <c:layout>
                <c:manualLayout>
                  <c:x val="-8.285476450329049E-2"/>
                  <c:y val="-0.137020947784641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4017421379251578E-2"/>
                  <c:y val="-6.5804026983529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803708084722608E-2"/>
                  <c:y val="-0.12570496649902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グラフ!$BP$3:$BT$3</c:f>
              <c:strCache>
                <c:ptCount val="5"/>
                <c:pt idx="0">
                  <c:v>H23</c:v>
                </c:pt>
                <c:pt idx="1">
                  <c:v>H24</c:v>
                </c:pt>
                <c:pt idx="2">
                  <c:v>H25</c:v>
                </c:pt>
                <c:pt idx="3">
                  <c:v>H26</c:v>
                </c:pt>
                <c:pt idx="4">
                  <c:v>H27</c:v>
                </c:pt>
              </c:strCache>
            </c:strRef>
          </c:cat>
          <c:val>
            <c:numRef>
              <c:f>グラフ!$BP$4:$BT$4</c:f>
              <c:numCache>
                <c:formatCode>#,##0_);[Red]\(#,##0\)</c:formatCode>
                <c:ptCount val="5"/>
                <c:pt idx="0" formatCode="#,##0">
                  <c:v>10042</c:v>
                </c:pt>
                <c:pt idx="1">
                  <c:v>9868</c:v>
                </c:pt>
                <c:pt idx="2">
                  <c:v>9769</c:v>
                </c:pt>
                <c:pt idx="3">
                  <c:v>10130</c:v>
                </c:pt>
                <c:pt idx="4">
                  <c:v>10139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05888"/>
        <c:axId val="114007424"/>
      </c:lineChart>
      <c:catAx>
        <c:axId val="114005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14007424"/>
        <c:crosses val="autoZero"/>
        <c:auto val="1"/>
        <c:lblAlgn val="ctr"/>
        <c:lblOffset val="100"/>
        <c:noMultiLvlLbl val="0"/>
      </c:catAx>
      <c:valAx>
        <c:axId val="114007424"/>
        <c:scaling>
          <c:orientation val="minMax"/>
          <c:max val="10500"/>
          <c:min val="95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ja-JP"/>
          </a:p>
        </c:txPr>
        <c:crossAx val="11400588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0.01067</cdr:x>
      <cdr:y>0.08339</cdr:y>
    </cdr:from>
    <cdr:to>
      <cdr:x>0.25695</cdr:x>
      <cdr:y>0.20266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3823" y="114178"/>
          <a:ext cx="549745" cy="163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600" dirty="0" smtClean="0"/>
            <a:t>　（百万円）</a:t>
          </a:r>
          <a:endParaRPr lang="ja-JP" altLang="en-US" sz="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r">
              <a:defRPr sz="1200"/>
            </a:lvl1pPr>
          </a:lstStyle>
          <a:p>
            <a:fld id="{B4CB4DC0-7D37-4101-B267-F63F66599C7B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46125"/>
            <a:ext cx="53213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6" tIns="47843" rIns="95686" bIns="478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86" tIns="47843" rIns="95686" bIns="4784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6" cy="496967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r">
              <a:defRPr sz="1200"/>
            </a:lvl1pPr>
          </a:lstStyle>
          <a:p>
            <a:fld id="{923E06A6-1E46-4D3C-8E0F-6E7709F7CA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58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9894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699470" algn="l" defTabSz="139894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1398941" algn="l" defTabSz="139894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2098411" algn="l" defTabSz="139894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2797881" algn="l" defTabSz="139894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3497351" algn="l" defTabSz="139894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4196822" algn="l" defTabSz="139894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4896292" algn="l" defTabSz="139894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5595762" algn="l" defTabSz="139894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E06A6-1E46-4D3C-8E0F-6E7709F7CAD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81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80135" y="3131528"/>
            <a:ext cx="12241530" cy="2160801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60270" y="5712354"/>
            <a:ext cx="10081260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9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98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97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97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96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9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95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441305" y="403693"/>
            <a:ext cx="3240405" cy="8601200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20090" y="403693"/>
            <a:ext cx="9481185" cy="86012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7643" y="6477736"/>
            <a:ext cx="12241530" cy="2002124"/>
          </a:xfrm>
        </p:spPr>
        <p:txBody>
          <a:bodyPr anchor="t"/>
          <a:lstStyle>
            <a:lvl1pPr algn="l">
              <a:defRPr sz="61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137643" y="4272600"/>
            <a:ext cx="12241530" cy="2205136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69947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3989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984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978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973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968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962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957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20090" y="2352146"/>
            <a:ext cx="6360795" cy="665274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7320915" y="2352146"/>
            <a:ext cx="6360795" cy="665274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0090" y="2256474"/>
            <a:ext cx="6363296" cy="940391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9470" indent="0">
              <a:buNone/>
              <a:defRPr sz="3100" b="1"/>
            </a:lvl2pPr>
            <a:lvl3pPr marL="1398941" indent="0">
              <a:buNone/>
              <a:defRPr sz="2800" b="1"/>
            </a:lvl3pPr>
            <a:lvl4pPr marL="2098411" indent="0">
              <a:buNone/>
              <a:defRPr sz="2400" b="1"/>
            </a:lvl4pPr>
            <a:lvl5pPr marL="2797881" indent="0">
              <a:buNone/>
              <a:defRPr sz="2400" b="1"/>
            </a:lvl5pPr>
            <a:lvl6pPr marL="3497351" indent="0">
              <a:buNone/>
              <a:defRPr sz="2400" b="1"/>
            </a:lvl6pPr>
            <a:lvl7pPr marL="4196822" indent="0">
              <a:buNone/>
              <a:defRPr sz="2400" b="1"/>
            </a:lvl7pPr>
            <a:lvl8pPr marL="4896292" indent="0">
              <a:buNone/>
              <a:defRPr sz="2400" b="1"/>
            </a:lvl8pPr>
            <a:lvl9pPr marL="5595762" indent="0">
              <a:buNone/>
              <a:defRPr sz="24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720090" y="3196865"/>
            <a:ext cx="6363296" cy="5808028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315915" y="2256474"/>
            <a:ext cx="6365796" cy="940391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9470" indent="0">
              <a:buNone/>
              <a:defRPr sz="3100" b="1"/>
            </a:lvl2pPr>
            <a:lvl3pPr marL="1398941" indent="0">
              <a:buNone/>
              <a:defRPr sz="2800" b="1"/>
            </a:lvl3pPr>
            <a:lvl4pPr marL="2098411" indent="0">
              <a:buNone/>
              <a:defRPr sz="2400" b="1"/>
            </a:lvl4pPr>
            <a:lvl5pPr marL="2797881" indent="0">
              <a:buNone/>
              <a:defRPr sz="2400" b="1"/>
            </a:lvl5pPr>
            <a:lvl6pPr marL="3497351" indent="0">
              <a:buNone/>
              <a:defRPr sz="2400" b="1"/>
            </a:lvl6pPr>
            <a:lvl7pPr marL="4196822" indent="0">
              <a:buNone/>
              <a:defRPr sz="2400" b="1"/>
            </a:lvl7pPr>
            <a:lvl8pPr marL="4896292" indent="0">
              <a:buNone/>
              <a:defRPr sz="2400" b="1"/>
            </a:lvl8pPr>
            <a:lvl9pPr marL="5595762" indent="0">
              <a:buNone/>
              <a:defRPr sz="24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7315915" y="3196865"/>
            <a:ext cx="6365796" cy="5808028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0091" y="401358"/>
            <a:ext cx="4738093" cy="170810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630704" y="401359"/>
            <a:ext cx="8051006" cy="8603534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720091" y="2109465"/>
            <a:ext cx="4738093" cy="6895428"/>
          </a:xfrm>
        </p:spPr>
        <p:txBody>
          <a:bodyPr/>
          <a:lstStyle>
            <a:lvl1pPr marL="0" indent="0">
              <a:buNone/>
              <a:defRPr sz="2100"/>
            </a:lvl1pPr>
            <a:lvl2pPr marL="699470" indent="0">
              <a:buNone/>
              <a:defRPr sz="1800"/>
            </a:lvl2pPr>
            <a:lvl3pPr marL="1398941" indent="0">
              <a:buNone/>
              <a:defRPr sz="1500"/>
            </a:lvl3pPr>
            <a:lvl4pPr marL="2098411" indent="0">
              <a:buNone/>
              <a:defRPr sz="1400"/>
            </a:lvl4pPr>
            <a:lvl5pPr marL="2797881" indent="0">
              <a:buNone/>
              <a:defRPr sz="1400"/>
            </a:lvl5pPr>
            <a:lvl6pPr marL="3497351" indent="0">
              <a:buNone/>
              <a:defRPr sz="1400"/>
            </a:lvl6pPr>
            <a:lvl7pPr marL="4196822" indent="0">
              <a:buNone/>
              <a:defRPr sz="1400"/>
            </a:lvl7pPr>
            <a:lvl8pPr marL="4896292" indent="0">
              <a:buNone/>
              <a:defRPr sz="1400"/>
            </a:lvl8pPr>
            <a:lvl9pPr marL="5595762" indent="0">
              <a:buNone/>
              <a:defRPr sz="14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2854" y="7056438"/>
            <a:ext cx="8641080" cy="833052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822854" y="900723"/>
            <a:ext cx="8641080" cy="6048375"/>
          </a:xfrm>
        </p:spPr>
        <p:txBody>
          <a:bodyPr/>
          <a:lstStyle>
            <a:lvl1pPr marL="0" indent="0">
              <a:buNone/>
              <a:defRPr sz="4900"/>
            </a:lvl1pPr>
            <a:lvl2pPr marL="699470" indent="0">
              <a:buNone/>
              <a:defRPr sz="4300"/>
            </a:lvl2pPr>
            <a:lvl3pPr marL="1398941" indent="0">
              <a:buNone/>
              <a:defRPr sz="3700"/>
            </a:lvl3pPr>
            <a:lvl4pPr marL="2098411" indent="0">
              <a:buNone/>
              <a:defRPr sz="3100"/>
            </a:lvl4pPr>
            <a:lvl5pPr marL="2797881" indent="0">
              <a:buNone/>
              <a:defRPr sz="3100"/>
            </a:lvl5pPr>
            <a:lvl6pPr marL="3497351" indent="0">
              <a:buNone/>
              <a:defRPr sz="3100"/>
            </a:lvl6pPr>
            <a:lvl7pPr marL="4196822" indent="0">
              <a:buNone/>
              <a:defRPr sz="3100"/>
            </a:lvl7pPr>
            <a:lvl8pPr marL="4896292" indent="0">
              <a:buNone/>
              <a:defRPr sz="3100"/>
            </a:lvl8pPr>
            <a:lvl9pPr marL="5595762" indent="0">
              <a:buNone/>
              <a:defRPr sz="3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822854" y="7889490"/>
            <a:ext cx="8641080" cy="1183073"/>
          </a:xfrm>
        </p:spPr>
        <p:txBody>
          <a:bodyPr/>
          <a:lstStyle>
            <a:lvl1pPr marL="0" indent="0">
              <a:buNone/>
              <a:defRPr sz="2100"/>
            </a:lvl1pPr>
            <a:lvl2pPr marL="699470" indent="0">
              <a:buNone/>
              <a:defRPr sz="1800"/>
            </a:lvl2pPr>
            <a:lvl3pPr marL="1398941" indent="0">
              <a:buNone/>
              <a:defRPr sz="1500"/>
            </a:lvl3pPr>
            <a:lvl4pPr marL="2098411" indent="0">
              <a:buNone/>
              <a:defRPr sz="1400"/>
            </a:lvl4pPr>
            <a:lvl5pPr marL="2797881" indent="0">
              <a:buNone/>
              <a:defRPr sz="1400"/>
            </a:lvl5pPr>
            <a:lvl6pPr marL="3497351" indent="0">
              <a:buNone/>
              <a:defRPr sz="1400"/>
            </a:lvl6pPr>
            <a:lvl7pPr marL="4196822" indent="0">
              <a:buNone/>
              <a:defRPr sz="1400"/>
            </a:lvl7pPr>
            <a:lvl8pPr marL="4896292" indent="0">
              <a:buNone/>
              <a:defRPr sz="1400"/>
            </a:lvl8pPr>
            <a:lvl9pPr marL="5595762" indent="0">
              <a:buNone/>
              <a:defRPr sz="14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720090" y="403693"/>
            <a:ext cx="12961620" cy="1680104"/>
          </a:xfrm>
          <a:prstGeom prst="rect">
            <a:avLst/>
          </a:prstGeom>
        </p:spPr>
        <p:txBody>
          <a:bodyPr vert="horz" lIns="139894" tIns="69947" rIns="139894" bIns="69947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0090" y="2352146"/>
            <a:ext cx="12961620" cy="6652747"/>
          </a:xfrm>
          <a:prstGeom prst="rect">
            <a:avLst/>
          </a:prstGeom>
        </p:spPr>
        <p:txBody>
          <a:bodyPr vert="horz" lIns="139894" tIns="69947" rIns="139894" bIns="69947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720090" y="9343247"/>
            <a:ext cx="3360420" cy="536700"/>
          </a:xfrm>
          <a:prstGeom prst="rect">
            <a:avLst/>
          </a:prstGeom>
        </p:spPr>
        <p:txBody>
          <a:bodyPr vert="horz" lIns="139894" tIns="69947" rIns="139894" bIns="6994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920615" y="9343247"/>
            <a:ext cx="4560570" cy="536700"/>
          </a:xfrm>
          <a:prstGeom prst="rect">
            <a:avLst/>
          </a:prstGeom>
        </p:spPr>
        <p:txBody>
          <a:bodyPr vert="horz" lIns="139894" tIns="69947" rIns="139894" bIns="6994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0321290" y="9343247"/>
            <a:ext cx="3360420" cy="536700"/>
          </a:xfrm>
          <a:prstGeom prst="rect">
            <a:avLst/>
          </a:prstGeom>
        </p:spPr>
        <p:txBody>
          <a:bodyPr vert="horz" lIns="139894" tIns="69947" rIns="139894" bIns="6994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98941" rtl="0" eaLnBrk="1" latinLnBrk="0" hangingPunct="1">
        <a:spcBef>
          <a:spcPct val="0"/>
        </a:spcBef>
        <a:buNone/>
        <a:defRPr kumimoji="1" sz="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603" indent="-524603" algn="l" defTabSz="1398941" rtl="0" eaLnBrk="1" latinLnBrk="0" hangingPunct="1">
        <a:spcBef>
          <a:spcPct val="20000"/>
        </a:spcBef>
        <a:buFont typeface="Arial" pitchFamily="34" charset="0"/>
        <a:buChar char="•"/>
        <a:defRPr kumimoji="1"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36639" indent="-437169" algn="l" defTabSz="1398941" rtl="0" eaLnBrk="1" latinLnBrk="0" hangingPunct="1">
        <a:spcBef>
          <a:spcPct val="20000"/>
        </a:spcBef>
        <a:buFont typeface="Arial" pitchFamily="34" charset="0"/>
        <a:buChar char="–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48676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48146" indent="-349735" algn="l" defTabSz="1398941" rtl="0" eaLnBrk="1" latinLnBrk="0" hangingPunct="1">
        <a:spcBef>
          <a:spcPct val="20000"/>
        </a:spcBef>
        <a:buFont typeface="Arial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47616" indent="-349735" algn="l" defTabSz="1398941" rtl="0" eaLnBrk="1" latinLnBrk="0" hangingPunct="1">
        <a:spcBef>
          <a:spcPct val="20000"/>
        </a:spcBef>
        <a:buFont typeface="Arial" pitchFamily="34" charset="0"/>
        <a:buChar char="»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47087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46557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46027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45497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98941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9470" algn="l" defTabSz="1398941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98941" algn="l" defTabSz="1398941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98411" algn="l" defTabSz="1398941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97881" algn="l" defTabSz="1398941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7351" algn="l" defTabSz="1398941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96822" algn="l" defTabSz="1398941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96292" algn="l" defTabSz="1398941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95762" algn="l" defTabSz="1398941" rtl="0" eaLnBrk="1" latinLnBrk="0" hangingPunct="1"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45308" y="1826375"/>
            <a:ext cx="14041561" cy="8074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9411827" y="647824"/>
            <a:ext cx="4773849" cy="1178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216124" y="1943968"/>
            <a:ext cx="4536504" cy="792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100"/>
              </a:lnSpc>
            </a:pPr>
            <a:endParaRPr kumimoji="1" lang="en-US" altLang="ja-JP" sz="900" dirty="0" smtClean="0">
              <a:solidFill>
                <a:schemeClr val="tx1"/>
              </a:solidFill>
              <a:latin typeface="+mn-ea"/>
            </a:endParaRPr>
          </a:p>
          <a:p>
            <a:pPr lvl="0" defTabSz="914400"/>
            <a:r>
              <a:rPr kumimoji="0" lang="en-US" altLang="ja-JP" sz="1200" b="1" kern="0" dirty="0" smtClean="0">
                <a:solidFill>
                  <a:sysClr val="windowText" lastClr="000000"/>
                </a:solidFill>
              </a:rPr>
              <a:t>【</a:t>
            </a:r>
            <a:r>
              <a:rPr kumimoji="0" lang="ja-JP" altLang="en-US" sz="1200" b="1" kern="0" dirty="0">
                <a:solidFill>
                  <a:sysClr val="windowText" lastClr="000000"/>
                </a:solidFill>
              </a:rPr>
              <a:t>大学</a:t>
            </a:r>
            <a:r>
              <a:rPr kumimoji="0" lang="en-US" altLang="ja-JP" sz="1200" b="1" kern="0" dirty="0" smtClean="0">
                <a:solidFill>
                  <a:sysClr val="windowText" lastClr="000000"/>
                </a:solidFill>
              </a:rPr>
              <a:t>】</a:t>
            </a:r>
          </a:p>
          <a:p>
            <a:pPr lvl="0" defTabSz="914400"/>
            <a:r>
              <a:rPr kumimoji="0" lang="ja-JP" altLang="en-US" sz="1050" b="1" kern="0" dirty="0" smtClean="0">
                <a:solidFill>
                  <a:sysClr val="windowText" lastClr="000000"/>
                </a:solidFill>
              </a:rPr>
              <a:t>■　教育研究組織の改革</a:t>
            </a:r>
            <a:endParaRPr kumimoji="0" lang="en-US" altLang="ja-JP" sz="1050" b="1" kern="0" dirty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900" kern="0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　</a:t>
            </a:r>
            <a:r>
              <a:rPr kumimoji="0" lang="ja-JP" altLang="en-US" sz="900" b="1" u="sng" kern="0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◎</a:t>
            </a:r>
            <a:r>
              <a:rPr kumimoji="0" lang="ja-JP" altLang="en-US" sz="950" b="1" u="sng" kern="0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４学域に再編</a:t>
            </a:r>
            <a:endParaRPr kumimoji="0" lang="en-US" altLang="ja-JP" sz="950" b="1" u="sng" kern="0" dirty="0" smtClean="0">
              <a:solidFill>
                <a:sysClr val="windowText" lastClr="000000"/>
              </a:solidFill>
              <a:latin typeface="+mj-ea"/>
              <a:ea typeface="+mj-ea"/>
            </a:endParaRPr>
          </a:p>
          <a:p>
            <a:pPr lvl="0" defTabSz="914400">
              <a:lnSpc>
                <a:spcPts val="1300"/>
              </a:lnSpc>
            </a:pPr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　　・</a:t>
            </a:r>
            <a:r>
              <a:rPr lang="en-US" altLang="ja-JP" sz="950" kern="0" dirty="0" smtClean="0">
                <a:solidFill>
                  <a:schemeClr val="tx1"/>
                </a:solidFill>
                <a:latin typeface="+mj-ea"/>
                <a:ea typeface="+mj-ea"/>
              </a:rPr>
              <a:t>7</a:t>
            </a:r>
            <a:r>
              <a:rPr lang="ja-JP" altLang="en-US" sz="950" kern="0" dirty="0">
                <a:solidFill>
                  <a:schemeClr val="tx1"/>
                </a:solidFill>
                <a:latin typeface="+mj-ea"/>
                <a:ea typeface="+mj-ea"/>
              </a:rPr>
              <a:t>学部</a:t>
            </a:r>
            <a:r>
              <a:rPr lang="en-US" altLang="ja-JP" sz="950" kern="0" dirty="0">
                <a:solidFill>
                  <a:schemeClr val="tx1"/>
                </a:solidFill>
                <a:latin typeface="+mj-ea"/>
                <a:ea typeface="+mj-ea"/>
              </a:rPr>
              <a:t>28</a:t>
            </a:r>
            <a:r>
              <a:rPr lang="ja-JP" altLang="en-US" sz="950" kern="0" dirty="0">
                <a:solidFill>
                  <a:schemeClr val="tx1"/>
                </a:solidFill>
                <a:latin typeface="+mj-ea"/>
                <a:ea typeface="+mj-ea"/>
              </a:rPr>
              <a:t>学科をより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幅広い</a:t>
            </a:r>
            <a:r>
              <a:rPr lang="en-US" altLang="ja-JP" sz="950" kern="0" dirty="0" smtClean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学域</a:t>
            </a:r>
            <a:r>
              <a:rPr lang="en-US" altLang="ja-JP" sz="950" kern="0" dirty="0" smtClean="0">
                <a:solidFill>
                  <a:schemeClr val="tx1"/>
                </a:solidFill>
                <a:latin typeface="+mj-ea"/>
                <a:ea typeface="+mj-ea"/>
              </a:rPr>
              <a:t>13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学類に再編</a:t>
            </a:r>
            <a:r>
              <a:rPr lang="ja-JP" altLang="en-US" sz="950" kern="0" dirty="0">
                <a:solidFill>
                  <a:schemeClr val="tx1"/>
                </a:solidFill>
                <a:latin typeface="+mj-ea"/>
                <a:ea typeface="+mj-ea"/>
              </a:rPr>
              <a:t>することによって、複雑化する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現代</a:t>
            </a:r>
            <a:endParaRPr lang="en-US" altLang="ja-JP" sz="950" kern="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lvl="0" defTabSz="914400">
              <a:lnSpc>
                <a:spcPts val="1300"/>
              </a:lnSpc>
            </a:pPr>
            <a:r>
              <a:rPr lang="ja-JP" altLang="en-US" sz="950" kern="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　　社会の</a:t>
            </a:r>
            <a:r>
              <a:rPr lang="ja-JP" altLang="en-US" sz="950" kern="0" dirty="0">
                <a:solidFill>
                  <a:schemeClr val="tx1"/>
                </a:solidFill>
                <a:latin typeface="+mj-ea"/>
                <a:ea typeface="+mj-ea"/>
              </a:rPr>
              <a:t>課題解決に必要となる学際性を重視し、社会のニーズに柔軟に対応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でき</a:t>
            </a:r>
            <a:endParaRPr lang="en-US" altLang="ja-JP" sz="950" kern="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lvl="0" defTabSz="914400">
              <a:lnSpc>
                <a:spcPts val="1300"/>
              </a:lnSpc>
            </a:pPr>
            <a:r>
              <a:rPr lang="ja-JP" altLang="en-US" sz="950" kern="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　　</a:t>
            </a:r>
            <a:r>
              <a:rPr lang="ja-JP" altLang="en-US" sz="950" kern="0" dirty="0" err="1" smtClean="0">
                <a:solidFill>
                  <a:schemeClr val="tx1"/>
                </a:solidFill>
                <a:latin typeface="+mj-ea"/>
                <a:ea typeface="+mj-ea"/>
              </a:rPr>
              <a:t>る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教育</a:t>
            </a:r>
            <a:r>
              <a:rPr lang="ja-JP" altLang="en-US" sz="950" kern="0" dirty="0">
                <a:solidFill>
                  <a:schemeClr val="tx1"/>
                </a:solidFill>
                <a:latin typeface="+mj-ea"/>
                <a:ea typeface="+mj-ea"/>
              </a:rPr>
              <a:t>体制を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構築</a:t>
            </a:r>
            <a:r>
              <a:rPr lang="en-US" altLang="ja-JP" sz="950" kern="0" dirty="0" smtClean="0">
                <a:solidFill>
                  <a:schemeClr val="tx1"/>
                </a:solidFill>
                <a:latin typeface="+mj-ea"/>
                <a:ea typeface="+mj-ea"/>
              </a:rPr>
              <a:t>【H24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～</a:t>
            </a:r>
            <a:r>
              <a:rPr lang="en-US" altLang="ja-JP" sz="950" kern="0" dirty="0" smtClean="0">
                <a:solidFill>
                  <a:schemeClr val="tx1"/>
                </a:solidFill>
                <a:latin typeface="+mj-ea"/>
                <a:ea typeface="+mj-ea"/>
              </a:rPr>
              <a:t>】</a:t>
            </a:r>
          </a:p>
          <a:p>
            <a:pPr marL="72000" lvl="0" defTabSz="914400">
              <a:lnSpc>
                <a:spcPts val="1200"/>
              </a:lnSpc>
            </a:pPr>
            <a:endParaRPr lang="en-US" altLang="ja-JP" sz="900" kern="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72000" lvl="0" defTabSz="914400">
              <a:lnSpc>
                <a:spcPts val="1200"/>
              </a:lnSpc>
            </a:pPr>
            <a:endParaRPr lang="en-US" altLang="ja-JP" sz="900" kern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72000" lvl="0" defTabSz="914400">
              <a:lnSpc>
                <a:spcPts val="1200"/>
              </a:lnSpc>
            </a:pPr>
            <a:endParaRPr lang="en-US" altLang="ja-JP" sz="900" kern="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72000" lvl="0" defTabSz="914400">
              <a:lnSpc>
                <a:spcPts val="1200"/>
              </a:lnSpc>
            </a:pPr>
            <a:endParaRPr lang="en-US" altLang="ja-JP" sz="900" kern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72000" lvl="0" defTabSz="914400">
              <a:lnSpc>
                <a:spcPts val="1200"/>
              </a:lnSpc>
            </a:pPr>
            <a:endParaRPr lang="en-US" altLang="ja-JP" sz="900" kern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72000" lvl="0" defTabSz="914400">
              <a:lnSpc>
                <a:spcPts val="1200"/>
              </a:lnSpc>
            </a:pPr>
            <a:endParaRPr lang="en-US" altLang="ja-JP" sz="900" kern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72000" lvl="0" defTabSz="914400">
              <a:lnSpc>
                <a:spcPts val="1200"/>
              </a:lnSpc>
            </a:pPr>
            <a:endParaRPr lang="en-US" altLang="ja-JP" sz="900" kern="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72000" lvl="0" defTabSz="914400">
              <a:lnSpc>
                <a:spcPts val="1200"/>
              </a:lnSpc>
            </a:pPr>
            <a:endParaRPr lang="en-US" altLang="ja-JP" sz="900" kern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72000" lvl="0" defTabSz="914400">
              <a:lnSpc>
                <a:spcPts val="600"/>
              </a:lnSpc>
            </a:pPr>
            <a:endParaRPr lang="en-US" altLang="ja-JP" sz="900" kern="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72000" lvl="0" defTabSz="914400"/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○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大学院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新専攻の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設置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marL="72000" lvl="0"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・工学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研究科量子放射線専攻、経済学研究科観光・地域創造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専攻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【</a:t>
            </a:r>
            <a:r>
              <a:rPr lang="en-US" altLang="ja-JP" sz="950" kern="0" dirty="0" smtClean="0">
                <a:solidFill>
                  <a:schemeClr val="tx1"/>
                </a:solidFill>
                <a:latin typeface="+mj-ea"/>
              </a:rPr>
              <a:t>H25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</a:rPr>
              <a:t> ～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】</a:t>
            </a:r>
          </a:p>
          <a:p>
            <a:pPr marL="72000" lvl="0"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・人間社会システム科学研究科現代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システム科学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専攻（修士課程）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【</a:t>
            </a:r>
            <a:r>
              <a:rPr lang="en-US" altLang="ja-JP" sz="950" kern="0" dirty="0" smtClean="0">
                <a:solidFill>
                  <a:schemeClr val="tx1"/>
                </a:solidFill>
                <a:latin typeface="+mj-ea"/>
              </a:rPr>
              <a:t>H28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</a:rPr>
              <a:t> ～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】</a:t>
            </a:r>
          </a:p>
          <a:p>
            <a:pPr marL="72000" lvl="0"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　同（博士後期課程）を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H30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設置予定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marL="72000" lvl="0" defTabSz="914400"/>
            <a:r>
              <a:rPr kumimoji="0" lang="ja-JP" altLang="en-US" sz="950" b="1" u="sng" kern="0" dirty="0" smtClean="0">
                <a:solidFill>
                  <a:schemeClr val="tx1"/>
                </a:solidFill>
              </a:rPr>
              <a:t>◎全学組織の見直し</a:t>
            </a:r>
            <a:endParaRPr kumimoji="0" lang="en-US" altLang="ja-JP" sz="950" b="1" u="sng" kern="0" dirty="0" smtClean="0">
              <a:solidFill>
                <a:schemeClr val="tx1"/>
              </a:solidFill>
            </a:endParaRPr>
          </a:p>
          <a:p>
            <a:pPr marL="72000" lvl="0" defTabSz="914400"/>
            <a:r>
              <a:rPr lang="ja-JP" altLang="en-US" sz="950" dirty="0" smtClean="0">
                <a:solidFill>
                  <a:schemeClr val="dk1"/>
                </a:solidFill>
              </a:rPr>
              <a:t>　・高等</a:t>
            </a:r>
            <a:r>
              <a:rPr lang="ja-JP" altLang="en-US" sz="950" dirty="0">
                <a:solidFill>
                  <a:schemeClr val="dk1"/>
                </a:solidFill>
              </a:rPr>
              <a:t>教育推進機構、地域連携研究機構、国際交流推進機構の</a:t>
            </a:r>
            <a:r>
              <a:rPr lang="ja-JP" altLang="en-US" sz="950" dirty="0" smtClean="0">
                <a:solidFill>
                  <a:schemeClr val="dk1"/>
                </a:solidFill>
                <a:latin typeface="+mn-ea"/>
              </a:rPr>
              <a:t>設置</a:t>
            </a:r>
            <a:r>
              <a:rPr lang="en-US" altLang="ja-JP" sz="950" dirty="0" smtClean="0">
                <a:solidFill>
                  <a:schemeClr val="dk1"/>
                </a:solidFill>
                <a:latin typeface="+mn-ea"/>
              </a:rPr>
              <a:t>【H23</a:t>
            </a:r>
            <a:r>
              <a:rPr lang="ja-JP" altLang="en-US" sz="950" kern="0" dirty="0">
                <a:solidFill>
                  <a:schemeClr val="tx1"/>
                </a:solidFill>
                <a:latin typeface="+mj-ea"/>
              </a:rPr>
              <a:t> 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</a:rPr>
              <a:t>～</a:t>
            </a:r>
            <a:r>
              <a:rPr lang="en-US" altLang="ja-JP" sz="950" dirty="0" smtClean="0">
                <a:solidFill>
                  <a:schemeClr val="dk1"/>
                </a:solidFill>
                <a:latin typeface="+mn-ea"/>
              </a:rPr>
              <a:t>】</a:t>
            </a:r>
          </a:p>
          <a:p>
            <a:pPr marL="72000" lvl="0" defTabSz="914400"/>
            <a:r>
              <a:rPr kumimoji="0" lang="ja-JP" altLang="en-US" sz="950" kern="0" dirty="0" smtClean="0">
                <a:solidFill>
                  <a:schemeClr val="dk1"/>
                </a:solidFill>
                <a:latin typeface="+mn-ea"/>
              </a:rPr>
              <a:t>　・学術情報センターの組織体制を見直し（図書館を学術情報センター図書館と</a:t>
            </a:r>
            <a:endParaRPr kumimoji="0" lang="en-US" altLang="ja-JP" sz="950" kern="0" dirty="0" smtClean="0">
              <a:solidFill>
                <a:schemeClr val="dk1"/>
              </a:solidFill>
              <a:latin typeface="+mn-ea"/>
            </a:endParaRPr>
          </a:p>
          <a:p>
            <a:pPr marL="72000" lvl="0" defTabSz="914400"/>
            <a:r>
              <a:rPr kumimoji="0" lang="ja-JP" altLang="en-US" sz="950" kern="0" dirty="0">
                <a:solidFill>
                  <a:schemeClr val="dk1"/>
                </a:solidFill>
                <a:latin typeface="+mn-ea"/>
              </a:rPr>
              <a:t>　</a:t>
            </a:r>
            <a:r>
              <a:rPr kumimoji="0" lang="ja-JP" altLang="en-US" sz="950" kern="0" dirty="0" smtClean="0">
                <a:solidFill>
                  <a:schemeClr val="dk1"/>
                </a:solidFill>
                <a:latin typeface="+mn-ea"/>
              </a:rPr>
              <a:t>　５つの専門図書室に改編）</a:t>
            </a:r>
            <a:r>
              <a:rPr kumimoji="0" lang="en-US" altLang="ja-JP" sz="950" kern="0" dirty="0" smtClean="0">
                <a:solidFill>
                  <a:schemeClr val="dk1"/>
                </a:solidFill>
                <a:latin typeface="+mn-ea"/>
              </a:rPr>
              <a:t>【</a:t>
            </a:r>
            <a:r>
              <a:rPr lang="en-US" altLang="ja-JP" sz="950" dirty="0" smtClean="0">
                <a:solidFill>
                  <a:schemeClr val="dk1"/>
                </a:solidFill>
                <a:latin typeface="+mn-ea"/>
              </a:rPr>
              <a:t>H24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</a:rPr>
              <a:t> ～</a:t>
            </a:r>
            <a:r>
              <a:rPr kumimoji="0" lang="en-US" altLang="ja-JP" sz="950" kern="0" dirty="0" smtClean="0">
                <a:solidFill>
                  <a:schemeClr val="dk1"/>
                </a:solidFill>
                <a:latin typeface="+mn-ea"/>
              </a:rPr>
              <a:t>】</a:t>
            </a:r>
            <a:endParaRPr kumimoji="0" lang="en-US" altLang="ja-JP" sz="950" kern="0" dirty="0">
              <a:solidFill>
                <a:schemeClr val="tx1"/>
              </a:solidFill>
              <a:latin typeface="+mn-ea"/>
            </a:endParaRPr>
          </a:p>
          <a:p>
            <a:pPr lvl="0" defTabSz="914400"/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　○学術研究院の設置</a:t>
            </a:r>
            <a:endParaRPr lang="en-US" altLang="ja-JP" sz="950" kern="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0" defTabSz="914400"/>
            <a:r>
              <a:rPr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　　・教育組織とは別の研究領域ごとの教員組織を構築</a:t>
            </a:r>
            <a:r>
              <a:rPr kumimoji="0" lang="en-US" altLang="ja-JP" sz="950" kern="0" dirty="0">
                <a:solidFill>
                  <a:schemeClr val="dk1"/>
                </a:solidFill>
                <a:latin typeface="+mn-ea"/>
              </a:rPr>
              <a:t>【</a:t>
            </a:r>
            <a:r>
              <a:rPr lang="en-US" altLang="ja-JP" sz="950" dirty="0" smtClean="0">
                <a:solidFill>
                  <a:schemeClr val="dk1"/>
                </a:solidFill>
                <a:latin typeface="+mn-ea"/>
              </a:rPr>
              <a:t>H23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ja-JP" altLang="en-US" sz="950" kern="0" dirty="0">
                <a:solidFill>
                  <a:schemeClr val="tx1"/>
                </a:solidFill>
                <a:latin typeface="+mj-ea"/>
              </a:rPr>
              <a:t>～</a:t>
            </a:r>
            <a:r>
              <a:rPr kumimoji="0" lang="en-US" altLang="ja-JP" sz="950" kern="0" dirty="0">
                <a:solidFill>
                  <a:schemeClr val="dk1"/>
                </a:solidFill>
                <a:latin typeface="+mn-ea"/>
              </a:rPr>
              <a:t>】</a:t>
            </a:r>
            <a:endParaRPr lang="en-US" altLang="ja-JP" sz="950" kern="0" dirty="0">
              <a:solidFill>
                <a:schemeClr val="tx1"/>
              </a:solidFill>
              <a:latin typeface="+mj-ea"/>
              <a:ea typeface="+mj-ea"/>
            </a:endParaRPr>
          </a:p>
          <a:p>
            <a:pPr lvl="0" defTabSz="914400"/>
            <a:endParaRPr kumimoji="0" lang="en-US" altLang="ja-JP" sz="1050" b="1" kern="0" dirty="0" smtClean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1050" b="1" kern="0" dirty="0" smtClean="0">
                <a:solidFill>
                  <a:sysClr val="windowText" lastClr="000000"/>
                </a:solidFill>
              </a:rPr>
              <a:t>■　入学者</a:t>
            </a:r>
            <a:r>
              <a:rPr kumimoji="0" lang="ja-JP" altLang="en-US" sz="1050" b="1" kern="0" dirty="0">
                <a:solidFill>
                  <a:sysClr val="windowText" lastClr="000000"/>
                </a:solidFill>
              </a:rPr>
              <a:t>選抜の</a:t>
            </a:r>
            <a:r>
              <a:rPr kumimoji="0" lang="ja-JP" altLang="en-US" sz="1050" b="1" kern="0" dirty="0" smtClean="0">
                <a:solidFill>
                  <a:sysClr val="windowText" lastClr="000000"/>
                </a:solidFill>
              </a:rPr>
              <a:t>改善</a:t>
            </a:r>
            <a:endParaRPr kumimoji="0" lang="en-US" altLang="ja-JP" sz="1050" b="1" kern="0" dirty="0" smtClean="0">
              <a:solidFill>
                <a:sysClr val="windowText" lastClr="000000"/>
              </a:solidFill>
            </a:endParaRPr>
          </a:p>
          <a:p>
            <a:pPr marL="72000" lvl="0" defTabSz="914400"/>
            <a:r>
              <a:rPr lang="ja-JP" altLang="en-US" sz="950" kern="0" dirty="0">
                <a:solidFill>
                  <a:schemeClr val="tx1"/>
                </a:solidFill>
                <a:latin typeface="ＭＳ Ｐゴシック"/>
              </a:rPr>
              <a:t>○現代システム</a:t>
            </a:r>
            <a:r>
              <a:rPr lang="ja-JP" altLang="en-US" sz="950" kern="0" dirty="0" smtClean="0">
                <a:solidFill>
                  <a:schemeClr val="tx1"/>
                </a:solidFill>
                <a:latin typeface="ＭＳ Ｐゴシック"/>
              </a:rPr>
              <a:t>科学域に</a:t>
            </a:r>
            <a:r>
              <a:rPr lang="ja-JP" altLang="en-US" sz="950" kern="0" dirty="0">
                <a:solidFill>
                  <a:schemeClr val="tx1"/>
                </a:solidFill>
                <a:latin typeface="ＭＳ Ｐゴシック"/>
              </a:rPr>
              <a:t>おいて学域を単位とする</a:t>
            </a:r>
            <a:r>
              <a:rPr lang="ja-JP" altLang="en-US" sz="950" kern="0" dirty="0" smtClean="0">
                <a:solidFill>
                  <a:schemeClr val="tx1"/>
                </a:solidFill>
                <a:latin typeface="ＭＳ Ｐゴシック"/>
              </a:rPr>
              <a:t>入試も実施</a:t>
            </a:r>
            <a:r>
              <a:rPr lang="en-US" altLang="ja-JP" sz="950" kern="0" dirty="0">
                <a:solidFill>
                  <a:schemeClr val="tx1"/>
                </a:solidFill>
                <a:latin typeface="ＭＳ Ｐゴシック"/>
              </a:rPr>
              <a:t>【H24</a:t>
            </a:r>
            <a:r>
              <a:rPr lang="ja-JP" altLang="en-US" sz="950" kern="0" dirty="0">
                <a:solidFill>
                  <a:schemeClr val="tx1"/>
                </a:solidFill>
                <a:latin typeface="ＭＳ Ｐゴシック"/>
              </a:rPr>
              <a:t>～</a:t>
            </a:r>
            <a:r>
              <a:rPr lang="en-US" altLang="ja-JP" sz="950" kern="0" dirty="0">
                <a:solidFill>
                  <a:schemeClr val="tx1"/>
                </a:solidFill>
                <a:latin typeface="ＭＳ Ｐゴシック"/>
              </a:rPr>
              <a:t>】</a:t>
            </a:r>
            <a:endParaRPr kumimoji="0" lang="en-US" altLang="ja-JP" sz="950" kern="0" dirty="0">
              <a:solidFill>
                <a:schemeClr val="tx1"/>
              </a:solidFill>
            </a:endParaRPr>
          </a:p>
          <a:p>
            <a:pPr marL="72000" lvl="0" defTabSz="914400"/>
            <a:r>
              <a:rPr lang="ja-JP" altLang="en-US" sz="950" kern="0" dirty="0">
                <a:solidFill>
                  <a:schemeClr val="tx1"/>
                </a:solidFill>
                <a:latin typeface="ＭＳ Ｐゴシック"/>
              </a:rPr>
              <a:t>○工学域の一般入試に地方入試（名古屋試験会場）を導入</a:t>
            </a:r>
            <a:r>
              <a:rPr lang="en-US" altLang="ja-JP" sz="950" kern="0" dirty="0">
                <a:solidFill>
                  <a:schemeClr val="tx1"/>
                </a:solidFill>
                <a:latin typeface="ＭＳ Ｐゴシック"/>
              </a:rPr>
              <a:t>【H24</a:t>
            </a:r>
            <a:r>
              <a:rPr lang="ja-JP" altLang="en-US" sz="950" kern="0" dirty="0">
                <a:solidFill>
                  <a:schemeClr val="tx1"/>
                </a:solidFill>
                <a:latin typeface="ＭＳ Ｐゴシック"/>
              </a:rPr>
              <a:t>～</a:t>
            </a:r>
            <a:r>
              <a:rPr lang="en-US" altLang="ja-JP" sz="950" kern="0" dirty="0">
                <a:solidFill>
                  <a:schemeClr val="tx1"/>
                </a:solidFill>
                <a:latin typeface="ＭＳ Ｐゴシック"/>
              </a:rPr>
              <a:t>】</a:t>
            </a:r>
          </a:p>
          <a:p>
            <a:pPr marL="72000" lvl="0" defTabSz="914400"/>
            <a:r>
              <a:rPr lang="ja-JP" altLang="en-US" sz="950" kern="0" dirty="0">
                <a:solidFill>
                  <a:schemeClr val="tx1"/>
                </a:solidFill>
                <a:latin typeface="ＭＳ Ｐゴシック"/>
              </a:rPr>
              <a:t>○留学生受入の体制整備</a:t>
            </a:r>
            <a:endParaRPr kumimoji="0" lang="en-US" altLang="ja-JP" sz="950" kern="0" dirty="0">
              <a:solidFill>
                <a:schemeClr val="tx1"/>
              </a:solidFill>
            </a:endParaRPr>
          </a:p>
          <a:p>
            <a:pPr marL="72000" lvl="0"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・渡日前入学許可制度の導入・運用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【H25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～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】</a:t>
            </a:r>
          </a:p>
          <a:p>
            <a:pPr marL="72000" lvl="0"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・外国人留学生特別編入枠を設定・受入、現地入試の実施</a:t>
            </a:r>
            <a:endParaRPr kumimoji="0" lang="en-US" altLang="ja-JP" sz="950" kern="0" dirty="0">
              <a:solidFill>
                <a:schemeClr val="tx1"/>
              </a:solidFill>
            </a:endParaRPr>
          </a:p>
          <a:p>
            <a:pPr marL="72000" lvl="0"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　　工学域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3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年次編入学　　中国・華東理工大学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【H25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～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】</a:t>
            </a:r>
          </a:p>
          <a:p>
            <a:pPr marL="72000" lvl="0"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・大学院入試の口頭試問等に遠隔システム「Ｓｋｙｐｅ（スカイプ）」を活用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【H26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～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】</a:t>
            </a:r>
          </a:p>
          <a:p>
            <a:pPr marL="72000" lvl="0" defTabSz="914400"/>
            <a:r>
              <a:rPr kumimoji="0" lang="ja-JP" altLang="en-US" sz="950" kern="0" dirty="0">
                <a:solidFill>
                  <a:schemeClr val="tx1"/>
                </a:solidFill>
              </a:rPr>
              <a:t>○府大高専からの編入学等</a:t>
            </a:r>
            <a:endParaRPr kumimoji="0" lang="en-US" altLang="ja-JP" sz="950" kern="0" dirty="0">
              <a:solidFill>
                <a:schemeClr val="tx1"/>
              </a:solidFill>
            </a:endParaRPr>
          </a:p>
          <a:p>
            <a:pPr marL="72000" lvl="0"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・府大高専本科からの工学域編入学試験において筆記免除制度、専攻科からの</a:t>
            </a:r>
            <a:endParaRPr kumimoji="0" lang="en-US" altLang="ja-JP" sz="950" kern="0" dirty="0">
              <a:solidFill>
                <a:schemeClr val="tx1"/>
              </a:solidFill>
            </a:endParaRPr>
          </a:p>
          <a:p>
            <a:pPr marL="72000" lvl="0"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　工学研究科博士前期課程入学試験に対する特別推薦制度を実施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【H24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～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】</a:t>
            </a:r>
          </a:p>
          <a:p>
            <a:pPr lvl="0" defTabSz="914400"/>
            <a:endParaRPr kumimoji="0" lang="en-US" altLang="ja-JP" sz="1050" b="1" kern="0" dirty="0" smtClean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1050" kern="0" dirty="0" smtClean="0">
                <a:solidFill>
                  <a:sysClr val="windowText" lastClr="000000"/>
                </a:solidFill>
                <a:latin typeface="ＭＳ Ｐゴシック"/>
              </a:rPr>
              <a:t>■</a:t>
            </a:r>
            <a:r>
              <a:rPr kumimoji="0" lang="ja-JP" altLang="en-US" sz="1050" kern="0" dirty="0">
                <a:solidFill>
                  <a:sysClr val="windowText" lastClr="000000"/>
                </a:solidFill>
                <a:latin typeface="ＭＳ Ｐゴシック"/>
              </a:rPr>
              <a:t>　</a:t>
            </a:r>
            <a:r>
              <a:rPr kumimoji="0" lang="ja-JP" altLang="ja-JP" sz="1050" b="1" kern="0" dirty="0">
                <a:solidFill>
                  <a:sysClr val="windowText" lastClr="000000"/>
                </a:solidFill>
                <a:latin typeface="ＭＳ Ｐゴシック"/>
              </a:rPr>
              <a:t>教育内容の充実</a:t>
            </a:r>
            <a:r>
              <a:rPr kumimoji="0" lang="ja-JP" altLang="en-US" sz="1050" b="1" kern="0" dirty="0">
                <a:solidFill>
                  <a:sysClr val="windowText" lastClr="000000"/>
                </a:solidFill>
                <a:latin typeface="ＭＳ Ｐゴシック"/>
              </a:rPr>
              <a:t>（学域）</a:t>
            </a:r>
            <a:endParaRPr kumimoji="0" lang="en-US" altLang="ja-JP" sz="1050" kern="0" dirty="0">
              <a:solidFill>
                <a:sysClr val="windowText" lastClr="000000"/>
              </a:solidFill>
              <a:latin typeface="ＭＳ Ｐゴシック"/>
            </a:endParaRPr>
          </a:p>
          <a:p>
            <a:pPr marL="72000" lvl="0" defTabSz="914400"/>
            <a:r>
              <a:rPr kumimoji="0" lang="ja-JP" altLang="en-US" sz="950" b="1" u="sng" kern="0" dirty="0" smtClean="0">
                <a:solidFill>
                  <a:sysClr val="windowText" lastClr="000000"/>
                </a:solidFill>
              </a:rPr>
              <a:t>◎共通教育科目、学域共通科目、学類基盤科目を配置</a:t>
            </a:r>
            <a:r>
              <a:rPr lang="en-US" altLang="ja-JP" sz="950" b="1" u="sng" kern="0" dirty="0">
                <a:solidFill>
                  <a:schemeClr val="tx1"/>
                </a:solidFill>
                <a:latin typeface="+mj-ea"/>
              </a:rPr>
              <a:t>【H24</a:t>
            </a:r>
            <a:r>
              <a:rPr lang="ja-JP" altLang="en-US" sz="950" b="1" u="sng" kern="0" dirty="0">
                <a:solidFill>
                  <a:schemeClr val="tx1"/>
                </a:solidFill>
                <a:latin typeface="+mj-ea"/>
              </a:rPr>
              <a:t>～</a:t>
            </a:r>
            <a:r>
              <a:rPr lang="en-US" altLang="ja-JP" sz="950" b="1" u="sng" kern="0" dirty="0">
                <a:solidFill>
                  <a:schemeClr val="tx1"/>
                </a:solidFill>
                <a:latin typeface="+mj-ea"/>
              </a:rPr>
              <a:t>】</a:t>
            </a:r>
            <a:endParaRPr kumimoji="0" lang="en-US" altLang="ja-JP" sz="950" b="1" u="sng" kern="0" dirty="0" smtClean="0">
              <a:solidFill>
                <a:sysClr val="windowText" lastClr="000000"/>
              </a:solidFill>
            </a:endParaRPr>
          </a:p>
          <a:p>
            <a:pPr marL="72000" lvl="0" defTabSz="914400"/>
            <a:r>
              <a:rPr kumimoji="0" lang="ja-JP" altLang="en-US" sz="950" b="1" u="sng" kern="0" dirty="0" smtClean="0">
                <a:solidFill>
                  <a:sysClr val="windowText" lastClr="000000"/>
                </a:solidFill>
              </a:rPr>
              <a:t>◎初年次ゼミナールの開講</a:t>
            </a:r>
            <a:r>
              <a:rPr lang="en-US" altLang="ja-JP" sz="950" b="1" u="sng" kern="0" dirty="0">
                <a:solidFill>
                  <a:schemeClr val="tx1"/>
                </a:solidFill>
                <a:latin typeface="+mj-ea"/>
              </a:rPr>
              <a:t>【H24</a:t>
            </a:r>
            <a:r>
              <a:rPr lang="ja-JP" altLang="en-US" sz="950" b="1" u="sng" kern="0" dirty="0">
                <a:solidFill>
                  <a:schemeClr val="tx1"/>
                </a:solidFill>
                <a:latin typeface="+mj-ea"/>
              </a:rPr>
              <a:t>～</a:t>
            </a:r>
            <a:r>
              <a:rPr lang="en-US" altLang="ja-JP" sz="950" b="1" u="sng" kern="0" dirty="0">
                <a:solidFill>
                  <a:schemeClr val="tx1"/>
                </a:solidFill>
                <a:latin typeface="+mj-ea"/>
              </a:rPr>
              <a:t>】</a:t>
            </a:r>
            <a:endParaRPr kumimoji="0" lang="en-US" altLang="ja-JP" sz="950" b="1" u="sng" kern="0" dirty="0">
              <a:solidFill>
                <a:sysClr val="windowText" lastClr="000000"/>
              </a:solidFill>
            </a:endParaRPr>
          </a:p>
          <a:p>
            <a:pPr marL="72000" lvl="0" defTabSz="914400"/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　　能動的な学習姿勢への転換のため科目開講（</a:t>
            </a:r>
            <a:r>
              <a:rPr kumimoji="0" lang="ja-JP" altLang="en-US" sz="950" kern="0" dirty="0">
                <a:solidFill>
                  <a:sysClr val="windowText" lastClr="000000"/>
                </a:solidFill>
              </a:rPr>
              <a:t> 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１年生必修科目、学域混合）</a:t>
            </a:r>
            <a:endParaRPr kumimoji="0" lang="en-US" altLang="ja-JP" sz="950" kern="0" dirty="0" smtClean="0">
              <a:solidFill>
                <a:sysClr val="windowText" lastClr="000000"/>
              </a:solidFill>
            </a:endParaRPr>
          </a:p>
          <a:p>
            <a:pPr marL="72000" lvl="0" defTabSz="914400"/>
            <a:r>
              <a:rPr kumimoji="0" lang="ja-JP" altLang="en-US" sz="950" b="1" u="sng" kern="0" dirty="0" smtClean="0">
                <a:solidFill>
                  <a:sysClr val="windowText" lastClr="000000"/>
                </a:solidFill>
              </a:rPr>
              <a:t>◎副専攻の開講</a:t>
            </a:r>
            <a:r>
              <a:rPr lang="en-US" altLang="ja-JP" sz="950" b="1" u="sng" kern="0" dirty="0">
                <a:solidFill>
                  <a:schemeClr val="tx1"/>
                </a:solidFill>
                <a:latin typeface="+mj-ea"/>
              </a:rPr>
              <a:t>【H24</a:t>
            </a:r>
            <a:r>
              <a:rPr lang="ja-JP" altLang="en-US" sz="950" b="1" u="sng" kern="0" dirty="0">
                <a:solidFill>
                  <a:schemeClr val="tx1"/>
                </a:solidFill>
                <a:latin typeface="+mj-ea"/>
              </a:rPr>
              <a:t>～</a:t>
            </a:r>
            <a:r>
              <a:rPr lang="en-US" altLang="ja-JP" sz="950" b="1" u="sng" kern="0" dirty="0" smtClean="0">
                <a:solidFill>
                  <a:schemeClr val="tx1"/>
                </a:solidFill>
                <a:latin typeface="+mj-ea"/>
              </a:rPr>
              <a:t>】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</a:rPr>
              <a:t>（</a:t>
            </a:r>
            <a:r>
              <a:rPr lang="en-US" altLang="ja-JP" sz="950" kern="0" dirty="0" smtClean="0">
                <a:solidFill>
                  <a:schemeClr val="tx1"/>
                </a:solidFill>
                <a:latin typeface="+mj-ea"/>
              </a:rPr>
              <a:t>H27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</a:rPr>
              <a:t>年度修了生　</a:t>
            </a:r>
            <a:r>
              <a:rPr lang="en-US" altLang="ja-JP" sz="950" kern="0" dirty="0" smtClean="0">
                <a:solidFill>
                  <a:schemeClr val="tx1"/>
                </a:solidFill>
                <a:latin typeface="+mj-ea"/>
              </a:rPr>
              <a:t>62</a:t>
            </a:r>
            <a:r>
              <a:rPr lang="ja-JP" altLang="en-US" sz="950" kern="0" dirty="0" smtClean="0">
                <a:solidFill>
                  <a:schemeClr val="tx1"/>
                </a:solidFill>
                <a:latin typeface="+mj-ea"/>
              </a:rPr>
              <a:t>名）</a:t>
            </a:r>
            <a:endParaRPr lang="en-US" altLang="ja-JP" sz="950" kern="0" dirty="0" smtClean="0">
              <a:solidFill>
                <a:schemeClr val="tx1"/>
              </a:solidFill>
              <a:latin typeface="+mj-ea"/>
            </a:endParaRPr>
          </a:p>
          <a:p>
            <a:pPr marL="72000" lvl="0" defTabSz="914400"/>
            <a:r>
              <a:rPr kumimoji="0" lang="ja-JP" altLang="en-US" sz="950" b="1" u="sng" kern="0" dirty="0" smtClean="0">
                <a:solidFill>
                  <a:sysClr val="windowText" lastClr="000000"/>
                </a:solidFill>
              </a:rPr>
              <a:t>◎新たな外国語カリキュラム「</a:t>
            </a:r>
            <a:r>
              <a:rPr kumimoji="0" lang="en-US" altLang="ja-JP" sz="950" b="1" u="sng" kern="0" dirty="0" smtClean="0">
                <a:solidFill>
                  <a:sysClr val="windowText" lastClr="000000"/>
                </a:solidFill>
              </a:rPr>
              <a:t>Academic</a:t>
            </a:r>
            <a:r>
              <a:rPr kumimoji="0" lang="ja-JP" altLang="en-US" sz="950" b="1" u="sng" kern="0" dirty="0" smtClean="0">
                <a:solidFill>
                  <a:sysClr val="windowText" lastClr="000000"/>
                </a:solidFill>
              </a:rPr>
              <a:t>　</a:t>
            </a:r>
            <a:r>
              <a:rPr kumimoji="0" lang="en-US" altLang="ja-JP" sz="950" b="1" u="sng" kern="0" dirty="0" smtClean="0">
                <a:solidFill>
                  <a:sysClr val="windowText" lastClr="000000"/>
                </a:solidFill>
              </a:rPr>
              <a:t>English</a:t>
            </a:r>
            <a:r>
              <a:rPr kumimoji="0" lang="ja-JP" altLang="en-US" sz="950" b="1" u="sng" kern="0" dirty="0" smtClean="0">
                <a:solidFill>
                  <a:sysClr val="windowText" lastClr="000000"/>
                </a:solidFill>
              </a:rPr>
              <a:t>」を開講</a:t>
            </a:r>
            <a:r>
              <a:rPr lang="en-US" altLang="ja-JP" sz="950" b="1" u="sng" kern="0" dirty="0" smtClean="0">
                <a:solidFill>
                  <a:schemeClr val="tx1"/>
                </a:solidFill>
                <a:latin typeface="+mj-ea"/>
              </a:rPr>
              <a:t>【</a:t>
            </a:r>
            <a:r>
              <a:rPr lang="en-US" altLang="ja-JP" sz="950" b="1" u="sng" kern="0" dirty="0">
                <a:solidFill>
                  <a:schemeClr val="tx1"/>
                </a:solidFill>
                <a:latin typeface="+mj-ea"/>
              </a:rPr>
              <a:t>H24</a:t>
            </a:r>
            <a:r>
              <a:rPr lang="ja-JP" altLang="en-US" sz="950" b="1" u="sng" kern="0" dirty="0">
                <a:solidFill>
                  <a:schemeClr val="tx1"/>
                </a:solidFill>
                <a:latin typeface="+mj-ea"/>
              </a:rPr>
              <a:t>～</a:t>
            </a:r>
            <a:r>
              <a:rPr lang="en-US" altLang="ja-JP" sz="950" b="1" u="sng" kern="0" dirty="0" smtClean="0">
                <a:solidFill>
                  <a:schemeClr val="tx1"/>
                </a:solidFill>
                <a:latin typeface="+mj-ea"/>
              </a:rPr>
              <a:t>】</a:t>
            </a:r>
          </a:p>
          <a:p>
            <a:pPr marL="72000" lvl="0" defTabSz="914400"/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　　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1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クラス最大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25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名程度の少人数制</a:t>
            </a:r>
            <a:endParaRPr kumimoji="0" lang="en-US" altLang="ja-JP" sz="950" kern="0" dirty="0" smtClean="0">
              <a:solidFill>
                <a:sysClr val="windowText" lastClr="000000"/>
              </a:solidFill>
            </a:endParaRPr>
          </a:p>
          <a:p>
            <a:pPr marL="72000" lvl="0"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○ニーズ等に対応した取組（文科省事業を活用）</a:t>
            </a:r>
            <a:endParaRPr kumimoji="0" lang="en-US" altLang="ja-JP" sz="950" kern="0" dirty="0">
              <a:solidFill>
                <a:schemeClr val="tx1"/>
              </a:solidFill>
            </a:endParaRPr>
          </a:p>
          <a:p>
            <a:pPr marL="72000" lvl="0"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・「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大学教育再生加速プログラム（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AP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）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」（補助期間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H26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H30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）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marL="72000" lvl="0"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ICT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を活用した反転授業の実践など、アクティブラーニングの取組を実施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marL="72000" lvl="0"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学習成果の可視化のため学生ポートフォリオの活用等を継続するとともに、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marL="72000" lvl="0"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　　ルーブリック（評価基準）を成績評価方法として導入</a:t>
            </a:r>
            <a:endParaRPr kumimoji="0" lang="en-US" altLang="ja-JP" sz="950" kern="0" dirty="0">
              <a:solidFill>
                <a:schemeClr val="tx1"/>
              </a:solidFill>
            </a:endParaRPr>
          </a:p>
          <a:p>
            <a:pPr marL="72000" lvl="0"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・「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産業界のニーズに対応した教育改善・充実体制整備事業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」（補助期間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H24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H27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）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marL="72000" lvl="0"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インターンシップ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科目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、キャリア教育関連科目等を充実</a:t>
            </a:r>
            <a:endParaRPr kumimoji="1" lang="ja-JP" altLang="en-US" sz="950" dirty="0">
              <a:latin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0284" y="71760"/>
            <a:ext cx="8686800" cy="38544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FF" mc:Ignorable="a14" a14:legacySpreadsheetColorIndex="12"/>
          </a:solidFill>
          <a:ln w="1587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400"/>
              </a:lnSpc>
            </a:pPr>
            <a:r>
              <a:rPr lang="ja-JP" altLang="en-US" sz="1800" b="1" dirty="0">
                <a:solidFill>
                  <a:srgbClr val="FFFFFF"/>
                </a:solidFill>
                <a:latin typeface="ＭＳ Ｐゴシック"/>
              </a:rPr>
              <a:t>公立大学法人大阪府立大学　</a:t>
            </a:r>
            <a:r>
              <a:rPr lang="ja-JP" altLang="en-US" sz="1800" b="1" dirty="0" smtClean="0">
                <a:solidFill>
                  <a:srgbClr val="FFFFFF"/>
                </a:solidFill>
                <a:latin typeface="ＭＳ Ｐゴシック"/>
              </a:rPr>
              <a:t>第</a:t>
            </a:r>
            <a:r>
              <a:rPr lang="en-US" altLang="ja-JP" sz="1800" b="1" dirty="0" smtClean="0">
                <a:solidFill>
                  <a:srgbClr val="FFFFFF"/>
                </a:solidFill>
                <a:latin typeface="ＭＳ Ｐゴシック"/>
              </a:rPr>
              <a:t>2</a:t>
            </a:r>
            <a:r>
              <a:rPr lang="ja-JP" altLang="en-US" sz="1800" b="1" dirty="0" smtClean="0">
                <a:solidFill>
                  <a:srgbClr val="FFFFFF"/>
                </a:solidFill>
                <a:latin typeface="ＭＳ Ｐゴシック"/>
              </a:rPr>
              <a:t>期中期</a:t>
            </a:r>
            <a:r>
              <a:rPr lang="ja-JP" altLang="en-US" sz="1800" b="1" dirty="0">
                <a:solidFill>
                  <a:srgbClr val="FFFFFF"/>
                </a:solidFill>
                <a:latin typeface="ＭＳ Ｐゴシック"/>
              </a:rPr>
              <a:t>計画進捗状況（</a:t>
            </a:r>
            <a:r>
              <a:rPr lang="en-US" altLang="ja-JP" sz="1800" b="1" dirty="0" smtClean="0">
                <a:solidFill>
                  <a:srgbClr val="FFFFFF"/>
                </a:solidFill>
                <a:latin typeface="ＭＳ Ｐゴシック"/>
              </a:rPr>
              <a:t>23</a:t>
            </a:r>
            <a:r>
              <a:rPr lang="ja-JP" altLang="en-US" sz="1800" b="1" dirty="0" smtClean="0">
                <a:solidFill>
                  <a:srgbClr val="FFFFFF"/>
                </a:solidFill>
                <a:latin typeface="ＭＳ Ｐゴシック"/>
              </a:rPr>
              <a:t>～</a:t>
            </a:r>
            <a:r>
              <a:rPr lang="en-US" altLang="ja-JP" sz="1800" b="1" dirty="0">
                <a:solidFill>
                  <a:srgbClr val="FFFFFF"/>
                </a:solidFill>
                <a:latin typeface="ＭＳ Ｐゴシック"/>
              </a:rPr>
              <a:t>27</a:t>
            </a:r>
            <a:r>
              <a:rPr lang="ja-JP" altLang="en-US" sz="1800" b="1" dirty="0">
                <a:solidFill>
                  <a:srgbClr val="FFFFFF"/>
                </a:solidFill>
                <a:latin typeface="ＭＳ Ｐゴシック"/>
              </a:rPr>
              <a:t>年度）　</a:t>
            </a:r>
            <a:r>
              <a:rPr lang="ja-JP" altLang="en-US" sz="1800" b="1" dirty="0" smtClean="0">
                <a:solidFill>
                  <a:srgbClr val="FFFFFF"/>
                </a:solidFill>
                <a:latin typeface="ＭＳ Ｐゴシック"/>
              </a:rPr>
              <a:t>　</a:t>
            </a:r>
            <a:r>
              <a:rPr lang="en-US" altLang="ja-JP" sz="1800" b="1" dirty="0" smtClean="0">
                <a:solidFill>
                  <a:srgbClr val="FFFFFF"/>
                </a:solidFill>
                <a:latin typeface="ＭＳ Ｐゴシック"/>
              </a:rPr>
              <a:t>No.1</a:t>
            </a:r>
            <a:endParaRPr lang="ja-JP" altLang="en-US" sz="1800" dirty="0"/>
          </a:p>
        </p:txBody>
      </p:sp>
      <p:pic>
        <p:nvPicPr>
          <p:cNvPr id="37" name="図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6" y="3249240"/>
            <a:ext cx="3933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正方形/長方形 47"/>
          <p:cNvSpPr/>
          <p:nvPr/>
        </p:nvSpPr>
        <p:spPr>
          <a:xfrm>
            <a:off x="4947330" y="1943967"/>
            <a:ext cx="4536504" cy="7914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914400"/>
            <a:endParaRPr kumimoji="0" lang="en-US" altLang="ja-JP" sz="1050" b="1" kern="0" dirty="0" smtClean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ja-JP" sz="1050" b="1" kern="0" dirty="0" smtClean="0">
                <a:solidFill>
                  <a:sysClr val="windowText" lastClr="000000"/>
                </a:solidFill>
              </a:rPr>
              <a:t>■</a:t>
            </a:r>
            <a:r>
              <a:rPr kumimoji="0" lang="ja-JP" altLang="ja-JP" sz="1050" b="1" kern="0" dirty="0">
                <a:solidFill>
                  <a:sysClr val="windowText" lastClr="000000"/>
                </a:solidFill>
              </a:rPr>
              <a:t>　</a:t>
            </a:r>
            <a:r>
              <a:rPr kumimoji="0" lang="ja-JP" altLang="en-US" sz="1050" b="1" kern="0" dirty="0">
                <a:solidFill>
                  <a:sysClr val="windowText" lastClr="000000"/>
                </a:solidFill>
              </a:rPr>
              <a:t>教育内容の充実（大学院）</a:t>
            </a:r>
            <a:endParaRPr kumimoji="0" lang="en-US" altLang="ja-JP" sz="1050" b="1" kern="0" dirty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○大学院共通教育科目の開設</a:t>
            </a:r>
            <a:endParaRPr kumimoji="0" lang="en-US" altLang="ja-JP" sz="950" kern="0" dirty="0" smtClean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　　　「研究公正」（必修科目）を含め、</a:t>
            </a:r>
            <a:r>
              <a:rPr kumimoji="0" lang="ja-JP" altLang="en-US" sz="950" kern="0" dirty="0">
                <a:solidFill>
                  <a:sysClr val="windowText" lastClr="000000"/>
                </a:solidFill>
              </a:rPr>
              <a:t>博士前期・後期計</a:t>
            </a:r>
            <a:r>
              <a:rPr kumimoji="0" lang="en-US" altLang="ja-JP" sz="950" kern="0" dirty="0">
                <a:solidFill>
                  <a:sysClr val="windowText" lastClr="000000"/>
                </a:solidFill>
              </a:rPr>
              <a:t>10</a:t>
            </a:r>
            <a:r>
              <a:rPr kumimoji="0" lang="ja-JP" altLang="en-US" sz="950" kern="0" dirty="0">
                <a:solidFill>
                  <a:sysClr val="windowText" lastClr="000000"/>
                </a:solidFill>
              </a:rPr>
              <a:t>科目</a:t>
            </a:r>
            <a:r>
              <a:rPr kumimoji="0" lang="en-US" altLang="ja-JP" sz="950" kern="0" dirty="0">
                <a:solidFill>
                  <a:sysClr val="windowText" lastClr="000000"/>
                </a:solidFill>
              </a:rPr>
              <a:t>【H28</a:t>
            </a:r>
            <a:r>
              <a:rPr kumimoji="0" lang="ja-JP" altLang="en-US" sz="950" kern="0" dirty="0">
                <a:solidFill>
                  <a:sysClr val="windowText" lastClr="000000"/>
                </a:solidFill>
              </a:rPr>
              <a:t>～</a:t>
            </a:r>
            <a:r>
              <a:rPr kumimoji="0" lang="en-US" altLang="ja-JP" sz="950" kern="0" dirty="0">
                <a:solidFill>
                  <a:sysClr val="windowText" lastClr="000000"/>
                </a:solidFill>
              </a:rPr>
              <a:t>】</a:t>
            </a:r>
            <a:endParaRPr kumimoji="0" lang="en-US" altLang="ja-JP" sz="950" kern="0" dirty="0" smtClean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○５年一貫制の博士学位プログラムの整備</a:t>
            </a:r>
            <a:r>
              <a:rPr kumimoji="0" lang="en-US" altLang="ja-JP" sz="950" kern="0" dirty="0">
                <a:solidFill>
                  <a:sysClr val="windowText" lastClr="000000"/>
                </a:solidFill>
              </a:rPr>
              <a:t>【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H26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】</a:t>
            </a:r>
          </a:p>
          <a:p>
            <a:pPr lvl="0" defTabSz="914400"/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　　・文科省事業「</a:t>
            </a:r>
            <a:r>
              <a:rPr kumimoji="0" lang="ja-JP" altLang="en-US" sz="950" kern="0" dirty="0">
                <a:solidFill>
                  <a:sysClr val="windowText" lastClr="000000"/>
                </a:solidFill>
              </a:rPr>
              <a:t>博士課程リーディングプログラム」によるリーディング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大学院を</a:t>
            </a:r>
            <a:endParaRPr kumimoji="0" lang="en-US" altLang="ja-JP" sz="950" kern="0" dirty="0" smtClean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950" kern="0" dirty="0">
                <a:solidFill>
                  <a:sysClr val="windowText" lastClr="000000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　　大阪市</a:t>
            </a:r>
            <a:r>
              <a:rPr kumimoji="0" lang="ja-JP" altLang="en-US" sz="950" kern="0" dirty="0">
                <a:solidFill>
                  <a:sysClr val="windowText" lastClr="000000"/>
                </a:solidFill>
              </a:rPr>
              <a:t>大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との共同で実施（補助期間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H25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31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）</a:t>
            </a:r>
            <a:endParaRPr kumimoji="0" lang="en-US" altLang="ja-JP" sz="950" kern="0" dirty="0" smtClean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950" kern="0" dirty="0">
                <a:solidFill>
                  <a:sysClr val="windowText" lastClr="000000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○工学研究科の５つの専攻で英語専用コースを開講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【H26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】</a:t>
            </a:r>
            <a:endParaRPr kumimoji="0" lang="en-US" altLang="ja-JP" sz="950" kern="0" dirty="0">
              <a:solidFill>
                <a:sysClr val="windowText" lastClr="000000"/>
              </a:solidFill>
            </a:endParaRPr>
          </a:p>
          <a:p>
            <a:pPr lvl="0" defTabSz="914400">
              <a:lnSpc>
                <a:spcPts val="600"/>
              </a:lnSpc>
            </a:pPr>
            <a:endParaRPr kumimoji="0" lang="en-US" altLang="ja-JP" sz="950" kern="0" dirty="0" smtClean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</a:t>
            </a:r>
            <a:r>
              <a:rPr kumimoji="0" lang="ja-JP" altLang="en-US" sz="950" b="1" u="sng" kern="0" dirty="0" smtClean="0">
                <a:solidFill>
                  <a:sysClr val="windowText" lastClr="000000"/>
                </a:solidFill>
              </a:rPr>
              <a:t>◎産業界を牽引する人材の輩出</a:t>
            </a:r>
            <a:endParaRPr kumimoji="0" lang="en-US" altLang="ja-JP" sz="950" b="1" u="sng" kern="0" dirty="0" smtClean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　　　博士前期・後期課程の学生を対象とした産学協同による研究者育成プログ</a:t>
            </a:r>
            <a:endParaRPr kumimoji="0" lang="en-US" altLang="ja-JP" sz="950" kern="0" dirty="0" smtClean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950" kern="0" dirty="0">
                <a:solidFill>
                  <a:sysClr val="windowText" lastClr="000000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　　ラムを実施・定着</a:t>
            </a:r>
            <a:endParaRPr kumimoji="0" lang="en-US" altLang="ja-JP" sz="950" kern="0" dirty="0" smtClean="0">
              <a:solidFill>
                <a:sysClr val="windowText" lastClr="000000"/>
              </a:solidFill>
            </a:endParaRPr>
          </a:p>
          <a:p>
            <a:pPr lvl="0" defTabSz="914400">
              <a:lnSpc>
                <a:spcPts val="400"/>
              </a:lnSpc>
            </a:pPr>
            <a:endParaRPr kumimoji="0" lang="en-US" altLang="ja-JP" sz="950" kern="0" dirty="0" smtClean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　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〔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産学協同の人材育成スキームの確立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（文科省事業を活用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）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〕</a:t>
            </a:r>
          </a:p>
          <a:p>
            <a:pPr lvl="0" defTabSz="914400"/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　　産業界で活躍する博士人材の輩出に向けた取組を実施</a:t>
            </a:r>
            <a:endParaRPr kumimoji="0" lang="en-US" altLang="ja-JP" sz="950" kern="0" dirty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　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　・「地域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・産業牽引型高度人材育成プログラム（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D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プロ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）」 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（補助期間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j-ea"/>
                <a:ea typeface="+mj-ea"/>
              </a:rPr>
              <a:t>H</a:t>
            </a:r>
            <a:r>
              <a:rPr kumimoji="0" lang="en-US" altLang="ja-JP" sz="950" kern="0" dirty="0">
                <a:solidFill>
                  <a:schemeClr val="tx1"/>
                </a:solidFill>
                <a:latin typeface="+mj-ea"/>
                <a:ea typeface="+mj-ea"/>
              </a:rPr>
              <a:t>20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～</a:t>
            </a:r>
            <a:r>
              <a:rPr kumimoji="0" lang="en-US" altLang="ja-JP" sz="950" kern="0" dirty="0">
                <a:solidFill>
                  <a:schemeClr val="tx1"/>
                </a:solidFill>
                <a:latin typeface="+mj-ea"/>
                <a:ea typeface="+mj-ea"/>
              </a:rPr>
              <a:t>24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）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lvl="0"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　　　　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インターンシップ派遣企業　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n-ea"/>
              </a:rPr>
              <a:t>68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社、派遣者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n-ea"/>
              </a:rPr>
              <a:t>91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名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　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lvl="0"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・「実践型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研究リーダー養成事業（Ｌプロ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）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 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」（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補助期間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j-ea"/>
                <a:ea typeface="+mj-ea"/>
              </a:rPr>
              <a:t>H</a:t>
            </a:r>
            <a:r>
              <a:rPr kumimoji="0" lang="en-US" altLang="ja-JP" sz="950" kern="0" dirty="0">
                <a:solidFill>
                  <a:schemeClr val="tx1"/>
                </a:solidFill>
                <a:latin typeface="+mj-ea"/>
                <a:ea typeface="+mj-ea"/>
              </a:rPr>
              <a:t>22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j-ea"/>
                <a:ea typeface="+mj-ea"/>
              </a:rPr>
              <a:t>～</a:t>
            </a:r>
            <a:r>
              <a:rPr kumimoji="0" lang="en-US" altLang="ja-JP" sz="950" kern="0" dirty="0">
                <a:solidFill>
                  <a:schemeClr val="tx1"/>
                </a:solidFill>
                <a:latin typeface="+mj-ea"/>
                <a:ea typeface="+mj-ea"/>
              </a:rPr>
              <a:t>26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）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　　　　　　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連携企業　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n-ea"/>
              </a:rPr>
              <a:t>20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社、養成者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n-ea"/>
              </a:rPr>
              <a:t>21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名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endParaRPr kumimoji="0" lang="en-US" altLang="ja-JP" sz="950" kern="0" dirty="0">
              <a:solidFill>
                <a:schemeClr val="tx1"/>
              </a:solidFill>
            </a:endParaRPr>
          </a:p>
          <a:p>
            <a:pPr lvl="0"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　・「ポストドクター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・キャリア開発事業（Ｐプロ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）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 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（</a:t>
            </a:r>
            <a:r>
              <a:rPr kumimoji="0" lang="ja-JP" altLang="ja-JP" sz="950" kern="0" dirty="0">
                <a:solidFill>
                  <a:schemeClr val="tx1"/>
                </a:solidFill>
              </a:rPr>
              <a:t>大阪市大・兵庫県大と</a:t>
            </a:r>
            <a:r>
              <a:rPr kumimoji="0" lang="ja-JP" altLang="ja-JP" sz="950" kern="0" dirty="0" smtClean="0">
                <a:solidFill>
                  <a:schemeClr val="tx1"/>
                </a:solidFill>
              </a:rPr>
              <a:t>共同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lvl="0" defTabSz="914400"/>
            <a:r>
              <a:rPr kumimoji="0" lang="ja-JP" altLang="en-US" sz="950" kern="0" dirty="0">
                <a:solidFill>
                  <a:schemeClr val="tx1"/>
                </a:solidFill>
                <a:latin typeface="+mn-ea"/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　　　　</a:t>
            </a:r>
            <a:r>
              <a:rPr kumimoji="0" lang="ja-JP" altLang="ja-JP" sz="950" kern="0" dirty="0" smtClean="0">
                <a:solidFill>
                  <a:schemeClr val="tx1"/>
                </a:solidFill>
                <a:latin typeface="+mn-ea"/>
              </a:rPr>
              <a:t>実施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）</a:t>
            </a:r>
            <a:r>
              <a:rPr kumimoji="0" lang="ja-JP" altLang="en-US" sz="950" kern="0" dirty="0">
                <a:solidFill>
                  <a:schemeClr val="tx1"/>
                </a:solidFill>
                <a:latin typeface="+mn-ea"/>
              </a:rPr>
              <a:t> （補助期間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n-ea"/>
              </a:rPr>
              <a:t>H24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～</a:t>
            </a:r>
            <a:r>
              <a:rPr kumimoji="0" lang="en-US" altLang="ja-JP" sz="950" kern="0" dirty="0">
                <a:solidFill>
                  <a:schemeClr val="tx1"/>
                </a:solidFill>
                <a:latin typeface="+mn-ea"/>
              </a:rPr>
              <a:t>28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）」</a:t>
            </a:r>
            <a:endParaRPr kumimoji="0" lang="en-US" altLang="ja-JP" sz="950" kern="0" dirty="0" smtClean="0">
              <a:solidFill>
                <a:schemeClr val="tx1"/>
              </a:solidFill>
              <a:latin typeface="+mn-ea"/>
            </a:endParaRPr>
          </a:p>
          <a:p>
            <a:pPr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　　　　　　</a:t>
            </a:r>
            <a:r>
              <a:rPr kumimoji="0" lang="ja-JP" altLang="en-US" sz="950" kern="0" dirty="0">
                <a:solidFill>
                  <a:schemeClr val="tx1"/>
                </a:solidFill>
                <a:latin typeface="+mn-ea"/>
              </a:rPr>
              <a:t>インターンシップ派遣企業　</a:t>
            </a:r>
            <a:r>
              <a:rPr kumimoji="0" lang="en-US" altLang="ja-JP" sz="950" kern="0" dirty="0">
                <a:solidFill>
                  <a:schemeClr val="tx1"/>
                </a:solidFill>
                <a:latin typeface="+mn-ea"/>
              </a:rPr>
              <a:t>28</a:t>
            </a:r>
            <a:r>
              <a:rPr kumimoji="0" lang="ja-JP" altLang="en-US" sz="950" kern="0" dirty="0">
                <a:solidFill>
                  <a:schemeClr val="tx1"/>
                </a:solidFill>
                <a:latin typeface="+mn-ea"/>
              </a:rPr>
              <a:t>社、派遣者</a:t>
            </a:r>
            <a:r>
              <a:rPr kumimoji="0" lang="en-US" altLang="ja-JP" sz="950" kern="0" dirty="0">
                <a:solidFill>
                  <a:schemeClr val="tx1"/>
                </a:solidFill>
                <a:latin typeface="+mn-ea"/>
              </a:rPr>
              <a:t>33</a:t>
            </a:r>
            <a:r>
              <a:rPr kumimoji="0" lang="ja-JP" altLang="en-US" sz="950" kern="0" dirty="0">
                <a:solidFill>
                  <a:schemeClr val="tx1"/>
                </a:solidFill>
                <a:latin typeface="+mn-ea"/>
              </a:rPr>
              <a:t>名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endParaRPr kumimoji="0" lang="en-US" altLang="ja-JP" sz="950" kern="0" dirty="0">
              <a:solidFill>
                <a:schemeClr val="tx1"/>
              </a:solidFill>
            </a:endParaRPr>
          </a:p>
          <a:p>
            <a:pPr lvl="0" defTabSz="914400"/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　　　⇒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n-ea"/>
              </a:rPr>
              <a:t>H20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年度からの累計では、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n-ea"/>
              </a:rPr>
              <a:t>375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名（博士後期課程学生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n-ea"/>
              </a:rPr>
              <a:t>308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名、ポスドク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n-ea"/>
              </a:rPr>
              <a:t>67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名）</a:t>
            </a:r>
            <a:endParaRPr kumimoji="0" lang="en-US" altLang="ja-JP" sz="950" kern="0" dirty="0" smtClean="0">
              <a:solidFill>
                <a:schemeClr val="tx1"/>
              </a:solidFill>
              <a:latin typeface="+mn-ea"/>
            </a:endParaRPr>
          </a:p>
          <a:p>
            <a:pPr lvl="0" defTabSz="914400"/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　　　　を養成し、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n-ea"/>
              </a:rPr>
              <a:t>165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名（</a:t>
            </a:r>
            <a:r>
              <a:rPr kumimoji="0" lang="ja-JP" altLang="en-US" sz="950" kern="0" dirty="0">
                <a:solidFill>
                  <a:schemeClr val="tx1"/>
                </a:solidFill>
                <a:latin typeface="+mn-ea"/>
              </a:rPr>
              <a:t>博士後期課程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学生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n-ea"/>
              </a:rPr>
              <a:t>117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名、ポスドク</a:t>
            </a:r>
            <a:r>
              <a:rPr kumimoji="0" lang="en-US" altLang="ja-JP" sz="950" kern="0" dirty="0" smtClean="0">
                <a:solidFill>
                  <a:schemeClr val="tx1"/>
                </a:solidFill>
                <a:latin typeface="+mn-ea"/>
              </a:rPr>
              <a:t>48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名）を企業などに輩出　　</a:t>
            </a:r>
            <a:endParaRPr kumimoji="0" lang="en-US" altLang="ja-JP" sz="950" kern="0" dirty="0">
              <a:solidFill>
                <a:schemeClr val="tx1"/>
              </a:solidFill>
              <a:latin typeface="+mn-ea"/>
            </a:endParaRPr>
          </a:p>
          <a:p>
            <a:pPr lvl="0" defTabSz="914400">
              <a:lnSpc>
                <a:spcPts val="400"/>
              </a:lnSpc>
            </a:pP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　　　</a:t>
            </a:r>
            <a:endParaRPr kumimoji="0" lang="en-US" altLang="ja-JP" sz="950" kern="0" dirty="0" smtClean="0">
              <a:solidFill>
                <a:schemeClr val="tx1"/>
              </a:solidFill>
              <a:latin typeface="+mn-ea"/>
            </a:endParaRPr>
          </a:p>
          <a:p>
            <a:pPr lvl="0" defTabSz="914400">
              <a:defRPr/>
            </a:pP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　　　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同スキームを、より活用し、高度</a:t>
            </a: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研究者を実質的な起業家として育成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する</a:t>
            </a:r>
            <a:endParaRPr kumimoji="0" lang="en-US" altLang="ja-JP" sz="950" kern="0" dirty="0" smtClean="0">
              <a:solidFill>
                <a:sysClr val="windowText" lastClr="000000"/>
              </a:solidFill>
              <a:latin typeface="+mn-ea"/>
            </a:endParaRPr>
          </a:p>
          <a:p>
            <a:pPr lvl="0" defTabSz="914400">
              <a:defRPr/>
            </a:pP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　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　　プログラム</a:t>
            </a: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を実施　　</a:t>
            </a:r>
            <a:endParaRPr kumimoji="0" lang="en-US" altLang="ja-JP" sz="950" kern="0" dirty="0" smtClean="0">
              <a:solidFill>
                <a:sysClr val="windowText" lastClr="000000"/>
              </a:solidFill>
              <a:latin typeface="+mn-ea"/>
            </a:endParaRP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　　　　・「グローバルアントレプレナー</a:t>
            </a: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育成促進事業（</a:t>
            </a:r>
            <a:r>
              <a:rPr kumimoji="0" lang="en-US" altLang="ja-JP" sz="950" kern="0" dirty="0">
                <a:solidFill>
                  <a:sysClr val="windowText" lastClr="000000"/>
                </a:solidFill>
                <a:latin typeface="+mn-ea"/>
              </a:rPr>
              <a:t>EDGE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）」 </a:t>
            </a: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（補助期間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  <a:latin typeface="+mn-ea"/>
              </a:rPr>
              <a:t>H26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～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  <a:latin typeface="+mn-ea"/>
              </a:rPr>
              <a:t>28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）</a:t>
            </a:r>
            <a:endParaRPr kumimoji="0" lang="en-US" altLang="ja-JP" sz="950" kern="0" dirty="0" smtClean="0">
              <a:solidFill>
                <a:sysClr val="windowText" lastClr="000000"/>
              </a:solidFill>
              <a:latin typeface="+mn-ea"/>
            </a:endParaRPr>
          </a:p>
          <a:p>
            <a:pPr lvl="0" defTabSz="914400">
              <a:lnSpc>
                <a:spcPts val="600"/>
              </a:lnSpc>
              <a:defRPr/>
            </a:pPr>
            <a:endParaRPr kumimoji="0" lang="en-US" altLang="ja-JP" sz="950" kern="0" dirty="0" smtClean="0">
              <a:solidFill>
                <a:sysClr val="windowText" lastClr="000000"/>
              </a:solidFill>
              <a:latin typeface="+mn-ea"/>
            </a:endParaRPr>
          </a:p>
          <a:p>
            <a:pPr lvl="0" defTabSz="914400">
              <a:defRPr/>
            </a:pP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　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○課題に対応した人材育成</a:t>
            </a:r>
            <a:r>
              <a:rPr kumimoji="0" lang="ja-JP" altLang="en-US" sz="950" kern="0" dirty="0">
                <a:solidFill>
                  <a:schemeClr val="tx1"/>
                </a:solidFill>
                <a:latin typeface="+mn-ea"/>
              </a:rPr>
              <a:t>（文科省事業を活用）</a:t>
            </a:r>
            <a:endParaRPr kumimoji="0" lang="en-US" altLang="ja-JP" sz="950" kern="0" dirty="0" smtClean="0">
              <a:solidFill>
                <a:sysClr val="windowText" lastClr="000000"/>
              </a:solidFill>
              <a:latin typeface="+mn-ea"/>
            </a:endParaRP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　　　・「課題</a:t>
            </a: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解決型高度医療人材養成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プログラム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（コアプロ）」 </a:t>
            </a:r>
            <a:r>
              <a:rPr kumimoji="0" lang="ja-JP" altLang="en-US" sz="950" kern="0" dirty="0">
                <a:solidFill>
                  <a:schemeClr val="tx1"/>
                </a:solidFill>
                <a:latin typeface="+mn-ea"/>
              </a:rPr>
              <a:t>（</a:t>
            </a: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補助期間</a:t>
            </a:r>
            <a:r>
              <a:rPr kumimoji="0" lang="en-US" altLang="ja-JP" sz="950" kern="0" dirty="0">
                <a:solidFill>
                  <a:sysClr val="windowText" lastClr="000000"/>
                </a:solidFill>
                <a:latin typeface="+mn-ea"/>
              </a:rPr>
              <a:t>H26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～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  <a:latin typeface="+mn-ea"/>
              </a:rPr>
              <a:t>30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）</a:t>
            </a:r>
            <a:endParaRPr kumimoji="0" lang="en-US" altLang="ja-JP" sz="950" kern="0" dirty="0" smtClean="0">
              <a:solidFill>
                <a:sysClr val="windowText" lastClr="000000"/>
              </a:solidFill>
              <a:latin typeface="+mn-ea"/>
            </a:endParaRPr>
          </a:p>
          <a:p>
            <a:pPr lvl="0" defTabSz="914400">
              <a:defRPr/>
            </a:pP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　　　　　　在宅ケアで活躍できる理学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療法士・作業療法士の育成</a:t>
            </a:r>
            <a:endParaRPr kumimoji="0" lang="en-US" altLang="ja-JP" sz="950" kern="0" dirty="0" smtClean="0">
              <a:solidFill>
                <a:sysClr val="windowText" lastClr="000000"/>
              </a:solidFill>
              <a:latin typeface="+mn-ea"/>
            </a:endParaRPr>
          </a:p>
          <a:p>
            <a:pPr lvl="0" defTabSz="914400">
              <a:defRPr/>
            </a:pP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　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　　　　　</a:t>
            </a: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履修証明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プログラム（ｅ－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  <a:latin typeface="+mn-ea"/>
              </a:rPr>
              <a:t>l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ｅａｒｎｉｎｇ教材とスクーリング）での開講</a:t>
            </a:r>
            <a:endParaRPr kumimoji="0" lang="en-US" altLang="ja-JP" sz="950" kern="0" dirty="0" smtClean="0">
              <a:solidFill>
                <a:sysClr val="windowText" lastClr="000000"/>
              </a:solidFill>
              <a:latin typeface="+mn-ea"/>
            </a:endParaRPr>
          </a:p>
          <a:p>
            <a:pPr lvl="0" defTabSz="914400">
              <a:defRPr/>
            </a:pP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　　　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・「国際原子力人材育成イニシアティブ事業」</a:t>
            </a: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 （補助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期間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  <a:latin typeface="+mn-ea"/>
              </a:rPr>
              <a:t>H24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～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  <a:latin typeface="+mn-ea"/>
              </a:rPr>
              <a:t>26</a:t>
            </a:r>
            <a:r>
              <a:rPr kumimoji="0" lang="ja-JP" altLang="en-US" sz="950" kern="0" dirty="0" err="1" smtClean="0">
                <a:solidFill>
                  <a:sysClr val="windowText" lastClr="000000"/>
                </a:solidFill>
                <a:latin typeface="+mn-ea"/>
              </a:rPr>
              <a:t>、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  <a:latin typeface="+mn-ea"/>
              </a:rPr>
              <a:t>H27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～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  <a:latin typeface="+mn-ea"/>
              </a:rPr>
              <a:t>29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）</a:t>
            </a:r>
            <a:endParaRPr kumimoji="0" lang="en-US" altLang="ja-JP" sz="950" kern="0" dirty="0" smtClean="0">
              <a:solidFill>
                <a:sysClr val="windowText" lastClr="000000"/>
              </a:solidFill>
              <a:latin typeface="+mn-ea"/>
            </a:endParaRPr>
          </a:p>
          <a:p>
            <a:pPr lvl="0" defTabSz="914400">
              <a:defRPr/>
            </a:pP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　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　　　　  </a:t>
            </a: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放射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線研修環境の提供、大規模</a:t>
            </a:r>
            <a:r>
              <a:rPr kumimoji="0" lang="ja-JP" altLang="en-US" sz="950" kern="0" dirty="0">
                <a:solidFill>
                  <a:sysClr val="windowText" lastClr="000000"/>
                </a:solidFill>
                <a:latin typeface="+mn-ea"/>
              </a:rPr>
              <a:t>放射線施設を利用した人材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  <a:latin typeface="+mn-ea"/>
              </a:rPr>
              <a:t>育成</a:t>
            </a:r>
            <a:endParaRPr kumimoji="0" lang="en-US" altLang="ja-JP" sz="950" b="1" kern="0" dirty="0" smtClean="0">
              <a:solidFill>
                <a:sysClr val="windowText" lastClr="000000"/>
              </a:solidFill>
              <a:latin typeface="+mn-ea"/>
            </a:endParaRPr>
          </a:p>
          <a:p>
            <a:pPr lvl="0" defTabSz="914400">
              <a:defRPr/>
            </a:pPr>
            <a:endParaRPr kumimoji="0" lang="en-US" altLang="ja-JP" sz="1050" b="1" kern="0" dirty="0">
              <a:solidFill>
                <a:sysClr val="windowText" lastClr="000000"/>
              </a:solidFill>
            </a:endParaRPr>
          </a:p>
          <a:p>
            <a:pPr lvl="0" defTabSz="914400">
              <a:defRPr/>
            </a:pPr>
            <a:r>
              <a:rPr kumimoji="0" lang="ja-JP" altLang="en-US" sz="1050" b="1" kern="0" dirty="0">
                <a:solidFill>
                  <a:sysClr val="windowText" lastClr="000000"/>
                </a:solidFill>
              </a:rPr>
              <a:t>■　</a:t>
            </a:r>
            <a:r>
              <a:rPr kumimoji="0" lang="ja-JP" altLang="en-US" sz="1050" b="1" kern="0" dirty="0" smtClean="0">
                <a:solidFill>
                  <a:sysClr val="windowText" lastClr="000000"/>
                </a:solidFill>
              </a:rPr>
              <a:t>教育の改善・質保証</a:t>
            </a:r>
            <a:endParaRPr kumimoji="0" lang="en-US" altLang="ja-JP" sz="1050" b="1" kern="0" dirty="0">
              <a:solidFill>
                <a:sysClr val="windowText" lastClr="000000"/>
              </a:solidFill>
            </a:endParaRP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○３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つ</a:t>
            </a:r>
            <a:r>
              <a:rPr kumimoji="0" lang="ja-JP" altLang="en-US" sz="950" kern="0" dirty="0">
                <a:solidFill>
                  <a:sysClr val="windowText" lastClr="000000"/>
                </a:solidFill>
              </a:rPr>
              <a:t>のポリシー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の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策定、点検・見直し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lvl="0" defTabSz="914400">
              <a:defRPr/>
            </a:pPr>
            <a:r>
              <a:rPr kumimoji="0" lang="ja-JP" altLang="en-US" sz="950" kern="0" dirty="0">
                <a:solidFill>
                  <a:sysClr val="windowText" lastClr="000000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　学士課程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【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学域設置時　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H24】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　大学院課程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【H25】</a:t>
            </a: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　　課程・専攻単位での策定</a:t>
            </a:r>
            <a:r>
              <a:rPr kumimoji="0" lang="en-US" altLang="ja-JP" sz="950" kern="0" dirty="0" smtClean="0">
                <a:solidFill>
                  <a:sysClr val="windowText" lastClr="000000"/>
                </a:solidFill>
              </a:rPr>
              <a:t>【H27】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　</a:t>
            </a:r>
            <a:endParaRPr kumimoji="0" lang="en-US" altLang="ja-JP" sz="950" kern="0" dirty="0" smtClean="0">
              <a:solidFill>
                <a:sysClr val="windowText" lastClr="000000"/>
              </a:solidFill>
            </a:endParaRPr>
          </a:p>
          <a:p>
            <a:pPr lvl="0" defTabSz="914400">
              <a:defRPr/>
            </a:pPr>
            <a:r>
              <a:rPr kumimoji="0" lang="ja-JP" altLang="en-US" sz="950" kern="0" dirty="0">
                <a:solidFill>
                  <a:sysClr val="windowText" lastClr="000000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ysClr val="windowText" lastClr="000000"/>
                </a:solidFill>
              </a:rPr>
              <a:t>○シラバスの充実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・学外公開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【H24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・シラバス作成要領の提示、シラバスチェック体制の整備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【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H27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</a:p>
          <a:p>
            <a:pPr lvl="0" defTabSz="914400">
              <a:defRPr/>
            </a:pPr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・シラバスへの成績評価基準等の明示を徹底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【H27】</a:t>
            </a:r>
            <a:endParaRPr kumimoji="0" lang="en-US" altLang="ja-JP" sz="950" kern="0" dirty="0">
              <a:solidFill>
                <a:prstClr val="black"/>
              </a:solidFill>
            </a:endParaRPr>
          </a:p>
          <a:p>
            <a:pPr lvl="0" defTabSz="914400">
              <a:defRPr/>
            </a:pPr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○</a:t>
            </a:r>
            <a:r>
              <a:rPr kumimoji="0" lang="ja-JP" altLang="ja-JP" sz="950" kern="0" dirty="0" smtClean="0">
                <a:solidFill>
                  <a:prstClr val="black"/>
                </a:solidFill>
              </a:rPr>
              <a:t>各種</a:t>
            </a:r>
            <a:r>
              <a:rPr kumimoji="0" lang="ja-JP" altLang="ja-JP" sz="950" kern="0" dirty="0">
                <a:solidFill>
                  <a:prstClr val="black"/>
                </a:solidFill>
              </a:rPr>
              <a:t>学生調査</a:t>
            </a:r>
            <a:r>
              <a:rPr kumimoji="0" lang="ja-JP" altLang="ja-JP" sz="950" kern="0" dirty="0" smtClean="0">
                <a:solidFill>
                  <a:prstClr val="black"/>
                </a:solidFill>
              </a:rPr>
              <a:t>を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継続</a:t>
            </a:r>
            <a:r>
              <a:rPr kumimoji="0" lang="ja-JP" altLang="ja-JP" sz="950" kern="0" dirty="0" smtClean="0">
                <a:solidFill>
                  <a:prstClr val="black"/>
                </a:solidFill>
              </a:rPr>
              <a:t>実施</a:t>
            </a:r>
            <a:r>
              <a:rPr kumimoji="0" lang="ja-JP" altLang="ja-JP" sz="950" kern="0" dirty="0">
                <a:solidFill>
                  <a:prstClr val="black"/>
                </a:solidFill>
              </a:rPr>
              <a:t>、</a:t>
            </a:r>
            <a:r>
              <a:rPr kumimoji="0" lang="ja-JP" altLang="ja-JP" sz="950" kern="0" dirty="0" smtClean="0">
                <a:solidFill>
                  <a:prstClr val="black"/>
                </a:solidFill>
              </a:rPr>
              <a:t>活用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　１年生調査、上級生（３年生）調査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【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H23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】 </a:t>
            </a:r>
            <a:r>
              <a:rPr kumimoji="0" lang="ja-JP" altLang="en-US" sz="950" kern="0" dirty="0" err="1" smtClean="0">
                <a:solidFill>
                  <a:prstClr val="black"/>
                </a:solidFill>
              </a:rPr>
              <a:t>、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卒業・修了予定者アンケート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卒業生調査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【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H26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】 </a:t>
            </a:r>
            <a:r>
              <a:rPr kumimoji="0" lang="ja-JP" altLang="en-US" sz="950" kern="0" dirty="0" err="1" smtClean="0">
                <a:solidFill>
                  <a:prstClr val="black"/>
                </a:solidFill>
              </a:rPr>
              <a:t>、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修了生調査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【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H27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】 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（卒業・修了後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5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年）　　</a:t>
            </a:r>
            <a:endParaRPr kumimoji="0" lang="ja-JP" altLang="ja-JP" sz="950" kern="0" dirty="0">
              <a:solidFill>
                <a:prstClr val="black"/>
              </a:solidFill>
            </a:endParaRPr>
          </a:p>
          <a:p>
            <a:pPr lvl="0" defTabSz="914400"/>
            <a:r>
              <a:rPr kumimoji="0" lang="ja-JP" altLang="ja-JP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○</a:t>
            </a:r>
            <a:r>
              <a:rPr kumimoji="0" lang="ja-JP" altLang="ja-JP" sz="950" kern="0" dirty="0" smtClean="0">
                <a:solidFill>
                  <a:prstClr val="black"/>
                </a:solidFill>
              </a:rPr>
              <a:t>学習</a:t>
            </a:r>
            <a:r>
              <a:rPr kumimoji="0" lang="ja-JP" altLang="ja-JP" sz="950" kern="0" dirty="0">
                <a:solidFill>
                  <a:prstClr val="black"/>
                </a:solidFill>
              </a:rPr>
              <a:t>ポートフォリオの</a:t>
            </a:r>
            <a:r>
              <a:rPr kumimoji="0" lang="ja-JP" altLang="ja-JP" sz="950" kern="0" dirty="0" smtClean="0">
                <a:solidFill>
                  <a:prstClr val="black"/>
                </a:solidFill>
              </a:rPr>
              <a:t>運用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【H24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</a:p>
          <a:p>
            <a:pPr lvl="0"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半期ごとの目標・振り返り入力（学生）と学修支援・アドバイス入力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(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教員）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半期ごとの成績やＧＰＡ・学修自己評価と経年変化をグラフ表示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○教学ＩＲ活動の導入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・文科省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事業「大学間連携共同教育推進事業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」（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H24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H28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）を活用し、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8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大学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連携の教学評価体制（ＩＲネットワーク）による活動を実施</a:t>
            </a:r>
            <a:endParaRPr kumimoji="0" lang="en-US" altLang="ja-JP" sz="950" kern="0" dirty="0">
              <a:solidFill>
                <a:prstClr val="black"/>
              </a:solidFill>
            </a:endParaRPr>
          </a:p>
          <a:p>
            <a:pPr lvl="0"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・大学ＩＲコンソーシアムにおいて運営校として他大学との学生調査結果が比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較可能な基盤を整備　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○学生ＦＤ活動（学生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FD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スタッフ制度）の実施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【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H25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endParaRPr kumimoji="1" lang="ja-JP" altLang="en-US" sz="950" dirty="0">
              <a:latin typeface="+mn-e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35124" y="1780207"/>
            <a:ext cx="27173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defTabSz="914400">
              <a:defRPr sz="1000"/>
            </a:pPr>
            <a:r>
              <a:rPr kumimoji="0" lang="ja-JP" altLang="en-US" sz="1400" kern="0" dirty="0">
                <a:solidFill>
                  <a:srgbClr val="FF0000"/>
                </a:solidFill>
                <a:latin typeface="ＭＳ Ｐゴシック"/>
              </a:rPr>
              <a:t>■</a:t>
            </a:r>
            <a:r>
              <a:rPr kumimoji="0" lang="ja-JP" altLang="en-US" sz="1400" kern="0" dirty="0">
                <a:solidFill>
                  <a:srgbClr val="000000"/>
                </a:solidFill>
                <a:latin typeface="ＭＳ Ｐゴシック"/>
              </a:rPr>
              <a:t>　</a:t>
            </a:r>
            <a:r>
              <a:rPr kumimoji="0" lang="ja-JP" altLang="en-US" sz="1400" b="1" kern="0" dirty="0">
                <a:solidFill>
                  <a:srgbClr val="000000"/>
                </a:solidFill>
                <a:latin typeface="ＭＳ Ｐゴシック"/>
              </a:rPr>
              <a:t>教育・研究の質の</a:t>
            </a:r>
            <a:r>
              <a:rPr kumimoji="0" lang="ja-JP" altLang="en-US" sz="1400" b="1" kern="0" dirty="0" smtClean="0">
                <a:solidFill>
                  <a:srgbClr val="000000"/>
                </a:solidFill>
                <a:latin typeface="ＭＳ Ｐゴシック"/>
              </a:rPr>
              <a:t>向上</a:t>
            </a:r>
            <a:endParaRPr kumimoji="0" lang="ja-JP" altLang="en-US" sz="1400" b="1" kern="0" dirty="0">
              <a:solidFill>
                <a:srgbClr val="000000"/>
              </a:solidFill>
              <a:latin typeface="ＭＳ Ｐゴシック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9577164" y="694571"/>
            <a:ext cx="4579900" cy="9159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914400"/>
            <a:endParaRPr lang="en-US" altLang="ja-JP" sz="300" b="1" dirty="0" smtClean="0">
              <a:solidFill>
                <a:schemeClr val="dk1"/>
              </a:solidFill>
            </a:endParaRPr>
          </a:p>
          <a:p>
            <a:pPr defTabSz="914400"/>
            <a:r>
              <a:rPr lang="ja-JP" altLang="ja-JP" sz="1050" b="1" dirty="0" smtClean="0">
                <a:solidFill>
                  <a:schemeClr val="dk1"/>
                </a:solidFill>
              </a:rPr>
              <a:t>■</a:t>
            </a:r>
            <a:r>
              <a:rPr lang="ja-JP" altLang="ja-JP" sz="1050" b="1" dirty="0">
                <a:solidFill>
                  <a:schemeClr val="dk1"/>
                </a:solidFill>
              </a:rPr>
              <a:t>　研究水準の向上</a:t>
            </a:r>
            <a:endParaRPr lang="ja-JP" altLang="ja-JP" sz="1050" dirty="0"/>
          </a:p>
          <a:p>
            <a:pPr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○インセンティブ制度等</a:t>
            </a:r>
            <a:endParaRPr kumimoji="0" lang="en-US" altLang="ja-JP" sz="950" strike="sngStrike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特色ある研究（若手研究者・異分野研究等）を支援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【H24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】</a:t>
            </a:r>
          </a:p>
          <a:p>
            <a:pPr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部局長裁量経費を活用した研究奨励の実施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b="1" u="sng" kern="0" dirty="0" smtClean="0">
                <a:solidFill>
                  <a:schemeClr val="tx1"/>
                </a:solidFill>
              </a:rPr>
              <a:t>◎</a:t>
            </a:r>
            <a:r>
              <a:rPr kumimoji="0" lang="en-US" altLang="ja-JP" sz="950" b="1" u="sng" kern="0" dirty="0" smtClean="0">
                <a:solidFill>
                  <a:schemeClr val="tx1"/>
                </a:solidFill>
              </a:rPr>
              <a:t>21</a:t>
            </a:r>
            <a:r>
              <a:rPr kumimoji="0" lang="ja-JP" altLang="en-US" sz="950" b="1" u="sng" kern="0" dirty="0" smtClean="0">
                <a:solidFill>
                  <a:schemeClr val="tx1"/>
                </a:solidFill>
              </a:rPr>
              <a:t>世紀科学研究機構に分野横断的研究所群を構成</a:t>
            </a:r>
            <a:endParaRPr kumimoji="0" lang="en-US" altLang="ja-JP" sz="950" b="1" u="sng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第１群：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24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研究所、第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２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群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21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研究所、第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３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群：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4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研究所　（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H28.4.1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時点）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　研究員延べ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619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名のうち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111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名 の客員研究員を受入れオープンイノベーションの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場として活動　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（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H23.4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時点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：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34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研究所、研究員延べ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404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名、うち客員研究員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7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名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）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○テニュアトラック制度の継続・普及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H23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27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　同制度での採用　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30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名　（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10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名が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5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年任期を経てテニュア資格を取得）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○女性研究者支援事業の実施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・文科省事業「ダイバーシティ研究環境実現イニシアティブ」の実施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【H27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】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・ダイバーシティ研究環境研究所の設置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【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H27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】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○</a:t>
            </a:r>
            <a:r>
              <a:rPr lang="ja-JP" altLang="ja-JP" sz="950" dirty="0">
                <a:solidFill>
                  <a:schemeClr val="dk1"/>
                </a:solidFill>
              </a:rPr>
              <a:t>植物工場研究センター</a:t>
            </a:r>
            <a:r>
              <a:rPr lang="ja-JP" altLang="ja-JP" sz="950" dirty="0" smtClean="0">
                <a:solidFill>
                  <a:schemeClr val="dk1"/>
                </a:solidFill>
              </a:rPr>
              <a:t>新施設</a:t>
            </a:r>
            <a:r>
              <a:rPr lang="en-US" altLang="ja-JP" sz="950" dirty="0">
                <a:solidFill>
                  <a:schemeClr val="dk1"/>
                </a:solidFill>
              </a:rPr>
              <a:t>C22</a:t>
            </a:r>
            <a:r>
              <a:rPr lang="ja-JP" altLang="ja-JP" sz="950" dirty="0" smtClean="0">
                <a:solidFill>
                  <a:schemeClr val="dk1"/>
                </a:solidFill>
              </a:rPr>
              <a:t>棟</a:t>
            </a:r>
            <a:endParaRPr lang="en-US" altLang="ja-JP" sz="950" dirty="0" smtClean="0">
              <a:solidFill>
                <a:schemeClr val="dk1"/>
              </a:solidFill>
            </a:endParaRPr>
          </a:p>
          <a:p>
            <a:r>
              <a:rPr lang="ja-JP" altLang="en-US" sz="950" dirty="0">
                <a:solidFill>
                  <a:schemeClr val="dk1"/>
                </a:solidFill>
              </a:rPr>
              <a:t>　</a:t>
            </a:r>
            <a:r>
              <a:rPr lang="ja-JP" altLang="en-US" sz="950" dirty="0" smtClean="0">
                <a:solidFill>
                  <a:schemeClr val="dk1"/>
                </a:solidFill>
              </a:rPr>
              <a:t>　　</a:t>
            </a:r>
            <a:r>
              <a:rPr lang="ja-JP" altLang="ja-JP" sz="950" dirty="0" smtClean="0">
                <a:solidFill>
                  <a:schemeClr val="dk1"/>
                </a:solidFill>
              </a:rPr>
              <a:t>「</a:t>
            </a:r>
            <a:r>
              <a:rPr lang="ja-JP" altLang="ja-JP" sz="950" dirty="0">
                <a:solidFill>
                  <a:schemeClr val="dk1"/>
                </a:solidFill>
              </a:rPr>
              <a:t>グリーンクロックス新世代（</a:t>
            </a:r>
            <a:r>
              <a:rPr lang="en-US" altLang="ja-JP" sz="950" dirty="0">
                <a:solidFill>
                  <a:schemeClr val="dk1"/>
                </a:solidFill>
              </a:rPr>
              <a:t>GCN</a:t>
            </a:r>
            <a:r>
              <a:rPr lang="ja-JP" altLang="ja-JP" sz="950" dirty="0" smtClean="0">
                <a:solidFill>
                  <a:schemeClr val="dk1"/>
                </a:solidFill>
              </a:rPr>
              <a:t>）</a:t>
            </a:r>
            <a:endParaRPr lang="en-US" altLang="ja-JP" sz="950" dirty="0" smtClean="0">
              <a:solidFill>
                <a:schemeClr val="dk1"/>
              </a:solidFill>
            </a:endParaRPr>
          </a:p>
          <a:p>
            <a:r>
              <a:rPr lang="ja-JP" altLang="en-US" sz="950" dirty="0">
                <a:solidFill>
                  <a:schemeClr val="dk1"/>
                </a:solidFill>
              </a:rPr>
              <a:t>　</a:t>
            </a:r>
            <a:r>
              <a:rPr lang="ja-JP" altLang="en-US" sz="950" dirty="0" smtClean="0">
                <a:solidFill>
                  <a:schemeClr val="dk1"/>
                </a:solidFill>
              </a:rPr>
              <a:t>　　　</a:t>
            </a:r>
            <a:r>
              <a:rPr lang="ja-JP" altLang="ja-JP" sz="950" dirty="0" smtClean="0">
                <a:solidFill>
                  <a:schemeClr val="dk1"/>
                </a:solidFill>
              </a:rPr>
              <a:t>植物工場」</a:t>
            </a:r>
            <a:r>
              <a:rPr lang="ja-JP" altLang="en-US" sz="950" dirty="0" smtClean="0">
                <a:solidFill>
                  <a:schemeClr val="dk1"/>
                </a:solidFill>
              </a:rPr>
              <a:t>の開所・運営</a:t>
            </a:r>
            <a:r>
              <a:rPr lang="en-US" altLang="ja-JP" sz="950" dirty="0" smtClean="0">
                <a:solidFill>
                  <a:schemeClr val="dk1"/>
                </a:solidFill>
              </a:rPr>
              <a:t>【H26</a:t>
            </a:r>
            <a:r>
              <a:rPr lang="ja-JP" altLang="en-US" sz="950" dirty="0" smtClean="0">
                <a:solidFill>
                  <a:schemeClr val="dk1"/>
                </a:solidFill>
              </a:rPr>
              <a:t>～</a:t>
            </a:r>
            <a:r>
              <a:rPr lang="en-US" altLang="ja-JP" sz="950" dirty="0" smtClean="0">
                <a:solidFill>
                  <a:schemeClr val="dk1"/>
                </a:solidFill>
              </a:rPr>
              <a:t>】</a:t>
            </a:r>
            <a:endParaRPr lang="en-US" altLang="ja-JP" sz="950" dirty="0">
              <a:solidFill>
                <a:schemeClr val="dk1"/>
              </a:solidFill>
            </a:endParaRPr>
          </a:p>
          <a:p>
            <a:r>
              <a:rPr lang="ja-JP" altLang="en-US" sz="950" dirty="0" smtClean="0">
                <a:solidFill>
                  <a:schemeClr val="dk1"/>
                </a:solidFill>
              </a:rPr>
              <a:t>　○</a:t>
            </a:r>
            <a:r>
              <a:rPr lang="en-US" altLang="ja-JP" sz="950" dirty="0" smtClean="0">
                <a:solidFill>
                  <a:schemeClr val="dk1"/>
                </a:solidFill>
              </a:rPr>
              <a:t>BNCT</a:t>
            </a:r>
            <a:r>
              <a:rPr lang="ja-JP" altLang="ja-JP" sz="950" dirty="0">
                <a:solidFill>
                  <a:schemeClr val="dk1"/>
                </a:solidFill>
              </a:rPr>
              <a:t>研究センターの開所</a:t>
            </a:r>
            <a:r>
              <a:rPr lang="ja-JP" altLang="ja-JP" sz="950" dirty="0" smtClean="0">
                <a:solidFill>
                  <a:schemeClr val="dk1"/>
                </a:solidFill>
              </a:rPr>
              <a:t>、</a:t>
            </a:r>
            <a:endParaRPr lang="en-US" altLang="ja-JP" sz="950" dirty="0" smtClean="0">
              <a:solidFill>
                <a:schemeClr val="dk1"/>
              </a:solidFill>
            </a:endParaRPr>
          </a:p>
          <a:p>
            <a:r>
              <a:rPr lang="ja-JP" altLang="en-US" sz="950" dirty="0">
                <a:solidFill>
                  <a:schemeClr val="dk1"/>
                </a:solidFill>
              </a:rPr>
              <a:t>　</a:t>
            </a:r>
            <a:r>
              <a:rPr lang="ja-JP" altLang="en-US" sz="950" dirty="0" smtClean="0">
                <a:solidFill>
                  <a:schemeClr val="dk1"/>
                </a:solidFill>
              </a:rPr>
              <a:t>　　</a:t>
            </a:r>
            <a:r>
              <a:rPr lang="en-US" altLang="ja-JP" sz="950" dirty="0" smtClean="0">
                <a:solidFill>
                  <a:schemeClr val="dk1"/>
                </a:solidFill>
              </a:rPr>
              <a:t>BNCT</a:t>
            </a:r>
            <a:r>
              <a:rPr lang="ja-JP" altLang="ja-JP" sz="950" dirty="0">
                <a:solidFill>
                  <a:schemeClr val="dk1"/>
                </a:solidFill>
              </a:rPr>
              <a:t>ホウ素薬剤</a:t>
            </a:r>
            <a:r>
              <a:rPr lang="ja-JP" altLang="ja-JP" sz="950" dirty="0" smtClean="0">
                <a:solidFill>
                  <a:schemeClr val="dk1"/>
                </a:solidFill>
              </a:rPr>
              <a:t>の実証・</a:t>
            </a:r>
            <a:endParaRPr lang="en-US" altLang="ja-JP" sz="950" dirty="0" smtClean="0">
              <a:solidFill>
                <a:schemeClr val="dk1"/>
              </a:solidFill>
            </a:endParaRPr>
          </a:p>
          <a:p>
            <a:r>
              <a:rPr lang="ja-JP" altLang="en-US" sz="950" dirty="0">
                <a:solidFill>
                  <a:schemeClr val="dk1"/>
                </a:solidFill>
              </a:rPr>
              <a:t>　</a:t>
            </a:r>
            <a:r>
              <a:rPr lang="ja-JP" altLang="en-US" sz="950" dirty="0" smtClean="0">
                <a:solidFill>
                  <a:schemeClr val="dk1"/>
                </a:solidFill>
              </a:rPr>
              <a:t>　　</a:t>
            </a:r>
            <a:r>
              <a:rPr lang="ja-JP" altLang="ja-JP" sz="950" dirty="0" smtClean="0">
                <a:solidFill>
                  <a:schemeClr val="dk1"/>
                </a:solidFill>
              </a:rPr>
              <a:t>評価</a:t>
            </a:r>
            <a:r>
              <a:rPr lang="ja-JP" altLang="ja-JP" sz="950" dirty="0">
                <a:solidFill>
                  <a:schemeClr val="dk1"/>
                </a:solidFill>
              </a:rPr>
              <a:t>を</a:t>
            </a:r>
            <a:r>
              <a:rPr lang="ja-JP" altLang="ja-JP" sz="950" dirty="0" smtClean="0">
                <a:solidFill>
                  <a:schemeClr val="dk1"/>
                </a:solidFill>
              </a:rPr>
              <a:t>実施</a:t>
            </a:r>
            <a:r>
              <a:rPr lang="en-US" altLang="ja-JP" sz="950" dirty="0" smtClean="0">
                <a:solidFill>
                  <a:schemeClr val="dk1"/>
                </a:solidFill>
              </a:rPr>
              <a:t>【H26</a:t>
            </a:r>
            <a:r>
              <a:rPr lang="ja-JP" altLang="en-US" sz="950" dirty="0" smtClean="0">
                <a:solidFill>
                  <a:schemeClr val="dk1"/>
                </a:solidFill>
              </a:rPr>
              <a:t>～</a:t>
            </a:r>
            <a:r>
              <a:rPr lang="en-US" altLang="ja-JP" sz="950" dirty="0" smtClean="0">
                <a:solidFill>
                  <a:schemeClr val="dk1"/>
                </a:solidFill>
              </a:rPr>
              <a:t>】</a:t>
            </a:r>
          </a:p>
          <a:p>
            <a:r>
              <a:rPr kumimoji="0" lang="ja-JP" altLang="en-US" sz="140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endParaRPr kumimoji="0" lang="en-US" altLang="ja-JP" sz="950" kern="0" dirty="0">
              <a:solidFill>
                <a:srgbClr val="FF0000"/>
              </a:solidFill>
            </a:endParaRPr>
          </a:p>
          <a:p>
            <a:pPr lvl="0" defTabSz="914400"/>
            <a:endParaRPr kumimoji="0" lang="en-US" altLang="ja-JP" sz="1050" b="1" kern="0" dirty="0" smtClean="0">
              <a:solidFill>
                <a:sysClr val="windowText" lastClr="000000"/>
              </a:solidFill>
            </a:endParaRPr>
          </a:p>
          <a:p>
            <a:pPr lvl="0" defTabSz="914400"/>
            <a:r>
              <a:rPr kumimoji="0" lang="ja-JP" altLang="en-US" sz="1050" b="1" kern="0" dirty="0" smtClean="0">
                <a:solidFill>
                  <a:sysClr val="windowText" lastClr="000000"/>
                </a:solidFill>
              </a:rPr>
              <a:t>■　教育環境の整備・学生支援</a:t>
            </a:r>
            <a:endParaRPr kumimoji="0" lang="en-US" altLang="ja-JP" sz="1050" b="1" kern="0" dirty="0" smtClean="0">
              <a:solidFill>
                <a:sysClr val="windowText" lastClr="000000"/>
              </a:solidFill>
            </a:endParaRP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○高年次教養教育のため、キャンパス間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 defTabSz="914400">
              <a:defRPr/>
            </a:pPr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 の遠隔講義システムを運用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 H25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 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○ラーニングコモンズ（自主学習スーペース）を増開設（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B2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棟）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 H24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 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　学習支援を行う大学院生スタッフ（コモンズ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TA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）を配置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【H27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○安否確認システムの稼動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 H26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 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○授業料減免制度の成績要件の緩和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【H25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　成績要件を上位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1/3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から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1/2</a:t>
            </a:r>
            <a:r>
              <a:rPr kumimoji="0" lang="ja-JP" altLang="en-US" sz="950" kern="0" dirty="0" err="1" smtClean="0">
                <a:solidFill>
                  <a:prstClr val="black"/>
                </a:solidFill>
              </a:rPr>
              <a:t>へ緩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和し、半額減免対象を拡大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（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60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件程度の拡大）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</a:t>
            </a:r>
            <a:r>
              <a:rPr lang="ja-JP" altLang="ja-JP" sz="950" dirty="0" smtClean="0">
                <a:solidFill>
                  <a:schemeClr val="dk1"/>
                </a:solidFill>
              </a:rPr>
              <a:t>○学生や保護者への相談体制の充実</a:t>
            </a:r>
            <a:endParaRPr lang="en-US" altLang="ja-JP" sz="950" dirty="0" smtClean="0">
              <a:solidFill>
                <a:schemeClr val="dk1"/>
              </a:solidFill>
            </a:endParaRP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○</a:t>
            </a:r>
            <a:r>
              <a:rPr kumimoji="0" lang="ja-JP" altLang="en-US" sz="950" kern="0" dirty="0" err="1" smtClean="0">
                <a:solidFill>
                  <a:prstClr val="black"/>
                </a:solidFill>
              </a:rPr>
              <a:t>障がい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学生支援の全学的支援体制の整備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・ガイドライン策定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【H26】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・規程制定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【H27】</a:t>
            </a: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・アクセスセンター（全学的支援拠点）を設置、説明会等を実施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【H27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○学生の研究・課外活動の奨励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・学長顕彰による表彰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 defTabSz="914400">
              <a:defRPr/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・チャレンジくん事業（後援会）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 【H25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など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lvl="0"/>
            <a:endParaRPr lang="en-US" altLang="ja-JP" sz="950" dirty="0" smtClean="0">
              <a:solidFill>
                <a:prstClr val="black"/>
              </a:solidFill>
              <a:latin typeface="ＭＳ Ｐゴシック"/>
            </a:endParaRPr>
          </a:p>
          <a:p>
            <a:pPr lvl="0">
              <a:lnSpc>
                <a:spcPts val="1300"/>
              </a:lnSpc>
            </a:pPr>
            <a:r>
              <a:rPr kumimoji="0" lang="en-US" altLang="ja-JP" sz="1200" b="1" kern="0" dirty="0" smtClean="0">
                <a:solidFill>
                  <a:sysClr val="windowText" lastClr="000000"/>
                </a:solidFill>
              </a:rPr>
              <a:t>【</a:t>
            </a:r>
            <a:r>
              <a:rPr kumimoji="0" lang="ja-JP" altLang="en-US" sz="1200" b="1" kern="0" dirty="0" smtClean="0">
                <a:solidFill>
                  <a:sysClr val="windowText" lastClr="000000"/>
                </a:solidFill>
              </a:rPr>
              <a:t>高専</a:t>
            </a:r>
            <a:r>
              <a:rPr kumimoji="0" lang="en-US" altLang="ja-JP" sz="1200" b="1" kern="0" dirty="0" smtClean="0">
                <a:solidFill>
                  <a:sysClr val="windowText" lastClr="000000"/>
                </a:solidFill>
              </a:rPr>
              <a:t>】</a:t>
            </a:r>
          </a:p>
          <a:p>
            <a:pPr>
              <a:lnSpc>
                <a:spcPts val="1300"/>
              </a:lnSpc>
            </a:pP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■　教育内容の充実</a:t>
            </a:r>
            <a:endParaRPr lang="en-US" altLang="ja-JP" sz="1050" b="1" dirty="0" smtClean="0">
              <a:solidFill>
                <a:schemeClr val="tx1"/>
              </a:solidFill>
              <a:latin typeface="+mn-ea"/>
            </a:endParaRPr>
          </a:p>
          <a:p>
            <a:pPr lvl="0">
              <a:lnSpc>
                <a:spcPts val="1300"/>
              </a:lnSpc>
            </a:pPr>
            <a:r>
              <a:rPr lang="ja-JP" altLang="en-US" sz="950" b="1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950" dirty="0">
                <a:solidFill>
                  <a:schemeClr val="tx1"/>
                </a:solidFill>
              </a:rPr>
              <a:t>○</a:t>
            </a:r>
            <a:r>
              <a:rPr lang="en-US" altLang="ja-JP" sz="950" dirty="0">
                <a:solidFill>
                  <a:schemeClr val="tx1"/>
                </a:solidFill>
              </a:rPr>
              <a:t>PBL</a:t>
            </a:r>
            <a:r>
              <a:rPr lang="ja-JP" altLang="en-US" sz="950" dirty="0">
                <a:solidFill>
                  <a:schemeClr val="tx1"/>
                </a:solidFill>
              </a:rPr>
              <a:t>方式による</a:t>
            </a:r>
            <a:r>
              <a:rPr lang="ja-JP" altLang="en-US" sz="950" dirty="0" smtClean="0">
                <a:solidFill>
                  <a:schemeClr val="tx1"/>
                </a:solidFill>
              </a:rPr>
              <a:t>教育（チーム</a:t>
            </a:r>
            <a:r>
              <a:rPr lang="ja-JP" altLang="en-US" sz="950" dirty="0">
                <a:solidFill>
                  <a:schemeClr val="tx1"/>
                </a:solidFill>
              </a:rPr>
              <a:t>による課題解決型</a:t>
            </a:r>
            <a:r>
              <a:rPr lang="ja-JP" altLang="en-US" sz="950" dirty="0" smtClean="0">
                <a:solidFill>
                  <a:schemeClr val="tx1"/>
                </a:solidFill>
              </a:rPr>
              <a:t>学習）</a:t>
            </a:r>
            <a:endParaRPr lang="en-US" altLang="ja-JP" sz="950" dirty="0">
              <a:solidFill>
                <a:schemeClr val="tx1"/>
              </a:solidFill>
            </a:endParaRPr>
          </a:p>
          <a:p>
            <a:pPr lvl="0" defTabSz="914400">
              <a:defRPr/>
            </a:pPr>
            <a:r>
              <a:rPr lang="ja-JP" altLang="en-US" sz="950" dirty="0" smtClean="0">
                <a:solidFill>
                  <a:schemeClr val="tx1"/>
                </a:solidFill>
              </a:rPr>
              <a:t>　○</a:t>
            </a:r>
            <a:r>
              <a:rPr lang="en-US" altLang="ja-JP" sz="950" dirty="0">
                <a:solidFill>
                  <a:schemeClr val="tx1"/>
                </a:solidFill>
              </a:rPr>
              <a:t>FD</a:t>
            </a:r>
            <a:r>
              <a:rPr lang="ja-JP" altLang="en-US" sz="950" dirty="0">
                <a:solidFill>
                  <a:schemeClr val="tx1"/>
                </a:solidFill>
              </a:rPr>
              <a:t>活動の推進</a:t>
            </a:r>
            <a:endParaRPr lang="en-US" altLang="ja-JP" sz="950" dirty="0">
              <a:solidFill>
                <a:schemeClr val="tx1"/>
              </a:solidFill>
            </a:endParaRPr>
          </a:p>
          <a:p>
            <a:pPr lvl="0" defTabSz="914400">
              <a:lnSpc>
                <a:spcPts val="1200"/>
              </a:lnSpc>
              <a:defRPr/>
            </a:pPr>
            <a:r>
              <a:rPr lang="ja-JP" altLang="en-US" sz="950" dirty="0">
                <a:solidFill>
                  <a:schemeClr val="tx1"/>
                </a:solidFill>
              </a:rPr>
              <a:t>　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・</a:t>
            </a:r>
            <a:r>
              <a:rPr lang="ja-JP" altLang="en-US" sz="950" dirty="0">
                <a:solidFill>
                  <a:schemeClr val="tx1"/>
                </a:solidFill>
              </a:rPr>
              <a:t>ティーチング・ポートフォリオのワークショップ</a:t>
            </a:r>
            <a:r>
              <a:rPr lang="ja-JP" altLang="en-US" sz="950" dirty="0" smtClean="0">
                <a:solidFill>
                  <a:schemeClr val="tx1"/>
                </a:solidFill>
              </a:rPr>
              <a:t>実施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 lvl="0" defTabSz="914400">
              <a:lnSpc>
                <a:spcPts val="1200"/>
              </a:lnSpc>
              <a:defRPr/>
            </a:pP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○大学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等との連携・交流の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推進</a:t>
            </a:r>
            <a:endParaRPr lang="en-US" altLang="ja-JP" sz="950" dirty="0">
              <a:solidFill>
                <a:schemeClr val="tx1"/>
              </a:solidFill>
              <a:latin typeface="+mn-ea"/>
            </a:endParaRPr>
          </a:p>
          <a:p>
            <a:pPr lvl="0" defTabSz="914400">
              <a:lnSpc>
                <a:spcPts val="1200"/>
              </a:lnSpc>
              <a:defRPr/>
            </a:pP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　　　・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府大と連携した泰日工業大学からの留学生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受入れ</a:t>
            </a:r>
            <a:r>
              <a:rPr lang="en-US" altLang="ja-JP" sz="950" dirty="0" smtClean="0">
                <a:solidFill>
                  <a:schemeClr val="tx1"/>
                </a:solidFill>
                <a:latin typeface="+mn-ea"/>
              </a:rPr>
              <a:t>【H26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～</a:t>
            </a:r>
            <a:r>
              <a:rPr lang="en-US" altLang="ja-JP" sz="950" dirty="0" smtClean="0">
                <a:solidFill>
                  <a:schemeClr val="tx1"/>
                </a:solidFill>
                <a:latin typeface="+mn-ea"/>
              </a:rPr>
              <a:t>】</a:t>
            </a:r>
          </a:p>
          <a:p>
            <a:pPr lvl="0" defTabSz="914400">
              <a:lnSpc>
                <a:spcPts val="1200"/>
              </a:lnSpc>
              <a:defRPr/>
            </a:pP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　　・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インドネシア・ダルマプルサダ大学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と学術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交流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協定を締結し</a:t>
            </a:r>
            <a:r>
              <a:rPr lang="en-US" altLang="ja-JP" sz="95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【H26 】</a:t>
            </a:r>
            <a:endParaRPr lang="en-US" altLang="ja-JP" sz="950" dirty="0" smtClean="0">
              <a:solidFill>
                <a:schemeClr val="tx1"/>
              </a:solidFill>
              <a:latin typeface="+mn-ea"/>
            </a:endParaRPr>
          </a:p>
          <a:p>
            <a:pPr lvl="0" defTabSz="914400">
              <a:lnSpc>
                <a:spcPts val="1200"/>
              </a:lnSpc>
              <a:defRPr/>
            </a:pP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　　　　短期留学を準備</a:t>
            </a:r>
            <a:endParaRPr lang="en-US" altLang="ja-JP" sz="950" dirty="0" smtClean="0">
              <a:solidFill>
                <a:schemeClr val="tx1"/>
              </a:solidFill>
              <a:latin typeface="+mn-ea"/>
            </a:endParaRPr>
          </a:p>
          <a:p>
            <a:pPr lvl="0" defTabSz="914400">
              <a:lnSpc>
                <a:spcPts val="1200"/>
              </a:lnSpc>
              <a:defRPr/>
            </a:pP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　　　・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大阪電気通信大学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と大学間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連携「３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D 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造形工房」教育プロジェクトへの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参加</a:t>
            </a:r>
            <a:endParaRPr lang="en-US" altLang="ja-JP" sz="950" dirty="0" smtClean="0">
              <a:solidFill>
                <a:schemeClr val="tx1"/>
              </a:solidFill>
              <a:latin typeface="+mn-ea"/>
            </a:endParaRPr>
          </a:p>
          <a:p>
            <a:pPr lvl="0" defTabSz="914400">
              <a:lnSpc>
                <a:spcPts val="1200"/>
              </a:lnSpc>
              <a:defRPr/>
            </a:pP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　　　に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関する協定を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締結</a:t>
            </a:r>
            <a:r>
              <a:rPr lang="en-US" altLang="ja-JP" sz="950" dirty="0" smtClean="0">
                <a:solidFill>
                  <a:schemeClr val="tx1"/>
                </a:solidFill>
                <a:latin typeface="+mn-ea"/>
              </a:rPr>
              <a:t>【H26】</a:t>
            </a:r>
            <a:endParaRPr lang="en-US" altLang="ja-JP" sz="950" b="1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　</a:t>
            </a:r>
            <a:endParaRPr lang="en-US" altLang="ja-JP" sz="95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ja-JP" altLang="en-US" sz="1050" b="1" dirty="0" smtClean="0">
                <a:solidFill>
                  <a:schemeClr val="tx1"/>
                </a:solidFill>
              </a:rPr>
              <a:t>■　研究</a:t>
            </a:r>
            <a:r>
              <a:rPr lang="ja-JP" altLang="en-US" sz="1050" b="1" dirty="0">
                <a:solidFill>
                  <a:schemeClr val="tx1"/>
                </a:solidFill>
              </a:rPr>
              <a:t>の質の向上</a:t>
            </a:r>
            <a:endParaRPr lang="en-US" altLang="ja-JP" sz="1050" b="1" dirty="0">
              <a:solidFill>
                <a:schemeClr val="tx1"/>
              </a:solidFill>
            </a:endParaRPr>
          </a:p>
          <a:p>
            <a:pPr lvl="0" defTabSz="914400">
              <a:defRPr/>
            </a:pPr>
            <a:r>
              <a:rPr lang="ja-JP" altLang="ja-JP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○</a:t>
            </a:r>
            <a:r>
              <a:rPr lang="ja-JP" altLang="en-US" sz="950" dirty="0">
                <a:solidFill>
                  <a:schemeClr val="tx1"/>
                </a:solidFill>
              </a:rPr>
              <a:t>科研費報奨制度を実施し、科研費獲得の基礎研究を補助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 lvl="0" defTabSz="914400">
              <a:defRPr/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ja-JP" sz="950" dirty="0" smtClean="0">
                <a:solidFill>
                  <a:schemeClr val="tx1"/>
                </a:solidFill>
              </a:rPr>
              <a:t>○</a:t>
            </a:r>
            <a:r>
              <a:rPr lang="ja-JP" altLang="ja-JP" sz="950" dirty="0">
                <a:solidFill>
                  <a:schemeClr val="tx1"/>
                </a:solidFill>
              </a:rPr>
              <a:t>教員間</a:t>
            </a:r>
            <a:r>
              <a:rPr lang="ja-JP" altLang="ja-JP" sz="950" dirty="0" smtClean="0">
                <a:solidFill>
                  <a:schemeClr val="tx1"/>
                </a:solidFill>
              </a:rPr>
              <a:t>連携</a:t>
            </a:r>
            <a:r>
              <a:rPr lang="ja-JP" altLang="en-US" sz="950" dirty="0" smtClean="0">
                <a:solidFill>
                  <a:schemeClr val="tx1"/>
                </a:solidFill>
              </a:rPr>
              <a:t>の</a:t>
            </a:r>
            <a:r>
              <a:rPr lang="ja-JP" altLang="ja-JP" sz="950" dirty="0" smtClean="0">
                <a:solidFill>
                  <a:schemeClr val="tx1"/>
                </a:solidFill>
              </a:rPr>
              <a:t>強化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 lvl="0" defTabSz="914400">
              <a:defRPr/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・</a:t>
            </a:r>
            <a:r>
              <a:rPr lang="ja-JP" altLang="ja-JP" sz="950" dirty="0" smtClean="0">
                <a:solidFill>
                  <a:schemeClr val="tx1"/>
                </a:solidFill>
              </a:rPr>
              <a:t>学校</a:t>
            </a:r>
            <a:r>
              <a:rPr lang="ja-JP" altLang="ja-JP" sz="950" dirty="0">
                <a:solidFill>
                  <a:schemeClr val="tx1"/>
                </a:solidFill>
              </a:rPr>
              <a:t>要覧（英語</a:t>
            </a:r>
            <a:r>
              <a:rPr lang="ja-JP" altLang="en-US" sz="950" dirty="0" smtClean="0">
                <a:solidFill>
                  <a:schemeClr val="tx1"/>
                </a:solidFill>
              </a:rPr>
              <a:t>併記</a:t>
            </a:r>
            <a:r>
              <a:rPr lang="ja-JP" altLang="ja-JP" sz="950" dirty="0" smtClean="0">
                <a:solidFill>
                  <a:schemeClr val="tx1"/>
                </a:solidFill>
              </a:rPr>
              <a:t>版）</a:t>
            </a:r>
            <a:r>
              <a:rPr lang="ja-JP" altLang="ja-JP" sz="950" dirty="0">
                <a:solidFill>
                  <a:schemeClr val="tx1"/>
                </a:solidFill>
              </a:rPr>
              <a:t>の</a:t>
            </a:r>
            <a:r>
              <a:rPr lang="ja-JP" altLang="ja-JP" sz="950" dirty="0" smtClean="0">
                <a:solidFill>
                  <a:schemeClr val="tx1"/>
                </a:solidFill>
              </a:rPr>
              <a:t>作成</a:t>
            </a:r>
            <a:r>
              <a:rPr lang="en-US" altLang="ja-JP" sz="950" dirty="0" smtClean="0">
                <a:solidFill>
                  <a:schemeClr val="tx1"/>
                </a:solidFill>
              </a:rPr>
              <a:t>【H27</a:t>
            </a:r>
            <a:r>
              <a:rPr lang="ja-JP" altLang="en-US" sz="950" dirty="0" smtClean="0">
                <a:solidFill>
                  <a:schemeClr val="tx1"/>
                </a:solidFill>
              </a:rPr>
              <a:t>～</a:t>
            </a:r>
            <a:r>
              <a:rPr lang="en-US" altLang="ja-JP" sz="950" dirty="0" smtClean="0">
                <a:solidFill>
                  <a:schemeClr val="tx1"/>
                </a:solidFill>
              </a:rPr>
              <a:t>】</a:t>
            </a:r>
          </a:p>
          <a:p>
            <a:pPr lvl="0" defTabSz="914400">
              <a:defRPr/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・</a:t>
            </a:r>
            <a:r>
              <a:rPr lang="ja-JP" altLang="ja-JP" sz="950" dirty="0" smtClean="0">
                <a:solidFill>
                  <a:schemeClr val="tx1"/>
                </a:solidFill>
              </a:rPr>
              <a:t>地域</a:t>
            </a:r>
            <a:r>
              <a:rPr lang="ja-JP" altLang="ja-JP" sz="950" dirty="0">
                <a:solidFill>
                  <a:schemeClr val="tx1"/>
                </a:solidFill>
              </a:rPr>
              <a:t>連携ワーキングによる外部資金獲得協力体制の</a:t>
            </a:r>
            <a:r>
              <a:rPr lang="ja-JP" altLang="ja-JP" sz="950" dirty="0" smtClean="0">
                <a:solidFill>
                  <a:schemeClr val="tx1"/>
                </a:solidFill>
              </a:rPr>
              <a:t>構築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 lvl="0" defTabSz="914400">
              <a:lnSpc>
                <a:spcPts val="1200"/>
              </a:lnSpc>
              <a:defRPr/>
            </a:pPr>
            <a:endParaRPr lang="en-US" altLang="ja-JP" sz="950" b="1" dirty="0">
              <a:solidFill>
                <a:schemeClr val="tx1"/>
              </a:solidFill>
            </a:endParaRPr>
          </a:p>
          <a:p>
            <a:pPr lvl="0" defTabSz="914400">
              <a:defRPr/>
            </a:pPr>
            <a:r>
              <a:rPr lang="ja-JP" altLang="en-US" sz="1050" b="1" dirty="0" smtClean="0">
                <a:solidFill>
                  <a:schemeClr val="tx1"/>
                </a:solidFill>
              </a:rPr>
              <a:t>■　学生</a:t>
            </a:r>
            <a:r>
              <a:rPr lang="ja-JP" altLang="en-US" sz="1050" b="1" dirty="0">
                <a:solidFill>
                  <a:schemeClr val="tx1"/>
                </a:solidFill>
              </a:rPr>
              <a:t>支援の</a:t>
            </a:r>
            <a:r>
              <a:rPr lang="ja-JP" altLang="en-US" sz="1050" b="1" dirty="0" smtClean="0">
                <a:solidFill>
                  <a:schemeClr val="tx1"/>
                </a:solidFill>
              </a:rPr>
              <a:t>充実</a:t>
            </a:r>
            <a:endParaRPr lang="en-US" altLang="ja-JP" sz="1050" b="1" dirty="0" smtClean="0">
              <a:solidFill>
                <a:schemeClr val="tx1"/>
              </a:solidFill>
            </a:endParaRPr>
          </a:p>
          <a:p>
            <a:pPr lvl="0" defTabSz="914400">
              <a:defRPr/>
            </a:pPr>
            <a:r>
              <a:rPr lang="ja-JP" altLang="en-US" sz="950" b="1" dirty="0">
                <a:solidFill>
                  <a:schemeClr val="tx1"/>
                </a:solidFill>
              </a:rPr>
              <a:t>　</a:t>
            </a:r>
            <a:r>
              <a:rPr lang="ja-JP" altLang="ja-JP" sz="950" dirty="0" smtClean="0">
                <a:solidFill>
                  <a:schemeClr val="tx1"/>
                </a:solidFill>
              </a:rPr>
              <a:t>○</a:t>
            </a:r>
            <a:r>
              <a:rPr lang="ja-JP" altLang="ja-JP" sz="950" dirty="0">
                <a:solidFill>
                  <a:schemeClr val="tx1"/>
                </a:solidFill>
              </a:rPr>
              <a:t>キャリア・デザイン教育の</a:t>
            </a:r>
            <a:r>
              <a:rPr lang="ja-JP" altLang="ja-JP" sz="950" dirty="0" smtClean="0">
                <a:solidFill>
                  <a:schemeClr val="tx1"/>
                </a:solidFill>
              </a:rPr>
              <a:t>充実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 lvl="0" defTabSz="914400">
              <a:lnSpc>
                <a:spcPts val="1200"/>
              </a:lnSpc>
              <a:defRPr/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・</a:t>
            </a:r>
            <a:r>
              <a:rPr lang="ja-JP" altLang="ja-JP" sz="950" dirty="0" smtClean="0">
                <a:solidFill>
                  <a:schemeClr val="tx1"/>
                </a:solidFill>
              </a:rPr>
              <a:t>キャリア</a:t>
            </a:r>
            <a:r>
              <a:rPr lang="ja-JP" altLang="ja-JP" sz="950" dirty="0">
                <a:solidFill>
                  <a:schemeClr val="tx1"/>
                </a:solidFill>
              </a:rPr>
              <a:t>教育の</a:t>
            </a:r>
            <a:r>
              <a:rPr lang="ja-JP" altLang="ja-JP" sz="950" dirty="0" smtClean="0">
                <a:solidFill>
                  <a:schemeClr val="tx1"/>
                </a:solidFill>
              </a:rPr>
              <a:t>推進</a:t>
            </a:r>
            <a:r>
              <a:rPr lang="ja-JP" altLang="en-US" sz="950" dirty="0" smtClean="0">
                <a:solidFill>
                  <a:schemeClr val="tx1"/>
                </a:solidFill>
              </a:rPr>
              <a:t>、キャリアデザイン支援イベントの充実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 lvl="0" defTabSz="914400">
              <a:lnSpc>
                <a:spcPts val="1200"/>
              </a:lnSpc>
              <a:defRPr/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・</a:t>
            </a:r>
            <a:r>
              <a:rPr lang="ja-JP" altLang="ja-JP" sz="950" dirty="0" smtClean="0">
                <a:solidFill>
                  <a:schemeClr val="tx1"/>
                </a:solidFill>
              </a:rPr>
              <a:t>インターンシップ支援</a:t>
            </a:r>
            <a:r>
              <a:rPr lang="ja-JP" altLang="en-US" sz="950" dirty="0" smtClean="0">
                <a:solidFill>
                  <a:schemeClr val="tx1"/>
                </a:solidFill>
              </a:rPr>
              <a:t>を</a:t>
            </a:r>
            <a:r>
              <a:rPr lang="ja-JP" altLang="ja-JP" sz="950" dirty="0" smtClean="0">
                <a:solidFill>
                  <a:schemeClr val="tx1"/>
                </a:solidFill>
              </a:rPr>
              <a:t>充実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 lvl="0" defTabSz="914400">
              <a:lnSpc>
                <a:spcPts val="1200"/>
              </a:lnSpc>
              <a:defRPr/>
            </a:pPr>
            <a:r>
              <a:rPr lang="ja-JP" altLang="en-US" sz="950" b="1" dirty="0">
                <a:solidFill>
                  <a:schemeClr val="tx1"/>
                </a:solidFill>
              </a:rPr>
              <a:t>　</a:t>
            </a:r>
            <a:r>
              <a:rPr lang="ja-JP" altLang="en-US" sz="950" b="1" dirty="0" smtClean="0">
                <a:solidFill>
                  <a:schemeClr val="tx1"/>
                </a:solidFill>
              </a:rPr>
              <a:t>　　　　</a:t>
            </a:r>
            <a:r>
              <a:rPr lang="ja-JP" altLang="en-US" sz="950" dirty="0" smtClean="0">
                <a:solidFill>
                  <a:schemeClr val="tx1"/>
                </a:solidFill>
              </a:rPr>
              <a:t>本科</a:t>
            </a:r>
            <a:r>
              <a:rPr lang="en-US" altLang="ja-JP" sz="950" dirty="0" smtClean="0">
                <a:solidFill>
                  <a:schemeClr val="tx1"/>
                </a:solidFill>
              </a:rPr>
              <a:t>4</a:t>
            </a:r>
            <a:r>
              <a:rPr lang="ja-JP" altLang="en-US" sz="950" dirty="0" smtClean="0">
                <a:solidFill>
                  <a:schemeClr val="tx1"/>
                </a:solidFill>
              </a:rPr>
              <a:t>年生対象インターンシップ、海外インターンシップの実施</a:t>
            </a:r>
            <a:endParaRPr lang="en-US" altLang="ja-JP" sz="950" dirty="0">
              <a:solidFill>
                <a:schemeClr val="tx1"/>
              </a:solidFill>
            </a:endParaRPr>
          </a:p>
          <a:p>
            <a:pPr>
              <a:lnSpc>
                <a:spcPts val="1300"/>
              </a:lnSpc>
            </a:pPr>
            <a:endParaRPr lang="en-US" altLang="ja-JP" sz="95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30" name="グラフ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498016"/>
              </p:ext>
            </p:extLst>
          </p:nvPr>
        </p:nvGraphicFramePr>
        <p:xfrm>
          <a:off x="11821413" y="2592040"/>
          <a:ext cx="2250860" cy="163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9505156" y="1564764"/>
            <a:ext cx="16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33148" y="1751070"/>
            <a:ext cx="2057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072273" y="1796526"/>
            <a:ext cx="91402" cy="462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3116" y="580904"/>
            <a:ext cx="9054008" cy="1054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◆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大学</a:t>
            </a:r>
            <a:r>
              <a:rPr lang="ja-JP" altLang="en-US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改革などの課題へ対応するため、</a:t>
            </a:r>
            <a:r>
              <a:rPr lang="ja-JP" altLang="en-US" sz="1400" dirty="0" smtClean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教育研究をはじめとする第</a:t>
            </a:r>
            <a:r>
              <a:rPr lang="en-US" altLang="ja-JP" sz="1400" dirty="0" smtClean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4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期中期計画に</a:t>
            </a:r>
            <a:r>
              <a:rPr lang="ja-JP" altLang="en-US" sz="1400" dirty="0" smtClean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掲げる</a:t>
            </a:r>
            <a:r>
              <a:rPr lang="ja-JP" altLang="en-US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取組を着実に推進</a:t>
            </a:r>
            <a:endParaRPr lang="ja-JP" altLang="en-US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400"/>
              </a:lnSpc>
            </a:pPr>
            <a:endParaRPr lang="en-US" altLang="ja-JP" sz="1200" dirty="0" smtClean="0"/>
          </a:p>
          <a:p>
            <a:r>
              <a:rPr lang="ja-JP" altLang="en-US" sz="1200" dirty="0" smtClean="0"/>
              <a:t>　　　</a:t>
            </a: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200" b="1" dirty="0">
                <a:latin typeface="+mn-ea"/>
              </a:rPr>
              <a:t>　</a:t>
            </a:r>
            <a:r>
              <a:rPr lang="ja-JP" altLang="en-US" sz="1200" b="1" dirty="0" smtClean="0">
                <a:latin typeface="+mn-ea"/>
              </a:rPr>
              <a:t>（・大学</a:t>
            </a:r>
            <a:r>
              <a:rPr lang="ja-JP" altLang="en-US" sz="1200" b="1" dirty="0">
                <a:latin typeface="+mn-ea"/>
              </a:rPr>
              <a:t>改革への</a:t>
            </a:r>
            <a:r>
              <a:rPr lang="ja-JP" altLang="en-US" sz="1200" b="1" dirty="0" smtClean="0">
                <a:latin typeface="+mn-ea"/>
              </a:rPr>
              <a:t>対応</a:t>
            </a:r>
            <a:r>
              <a:rPr lang="ja-JP" altLang="en-US" sz="1200" b="1" dirty="0">
                <a:latin typeface="+mn-ea"/>
              </a:rPr>
              <a:t>　　・学士課程教育の</a:t>
            </a:r>
            <a:r>
              <a:rPr lang="ja-JP" altLang="en-US" sz="1200" b="1" dirty="0" smtClean="0">
                <a:latin typeface="+mn-ea"/>
              </a:rPr>
              <a:t>充実</a:t>
            </a:r>
            <a:r>
              <a:rPr lang="ja-JP" altLang="en-US" sz="1200" b="1" dirty="0">
                <a:latin typeface="+mn-ea"/>
              </a:rPr>
              <a:t>　　・国際化への</a:t>
            </a:r>
            <a:r>
              <a:rPr lang="ja-JP" altLang="en-US" sz="1200" b="1" dirty="0" smtClean="0">
                <a:latin typeface="+mn-ea"/>
              </a:rPr>
              <a:t>対応</a:t>
            </a:r>
            <a:r>
              <a:rPr lang="ja-JP" altLang="en-US" sz="1200" b="1" dirty="0">
                <a:latin typeface="+mn-ea"/>
              </a:rPr>
              <a:t>　　・地域</a:t>
            </a:r>
            <a:r>
              <a:rPr lang="ja-JP" altLang="en-US" sz="1200" b="1" dirty="0" smtClean="0">
                <a:latin typeface="+mn-ea"/>
              </a:rPr>
              <a:t>貢献の</a:t>
            </a:r>
            <a:r>
              <a:rPr lang="ja-JP" altLang="en-US" sz="1200" b="1" dirty="0">
                <a:latin typeface="+mn-ea"/>
              </a:rPr>
              <a:t>更なる</a:t>
            </a:r>
            <a:r>
              <a:rPr lang="ja-JP" altLang="en-US" sz="1200" b="1" dirty="0" smtClean="0">
                <a:latin typeface="+mn-ea"/>
              </a:rPr>
              <a:t>拡充    </a:t>
            </a:r>
            <a:r>
              <a:rPr lang="ja-JP" altLang="en-US" sz="1200" b="1" dirty="0">
                <a:latin typeface="+mn-ea"/>
              </a:rPr>
              <a:t>　</a:t>
            </a:r>
            <a:r>
              <a:rPr lang="ja-JP" altLang="en-US" sz="1200" b="1" dirty="0" smtClean="0">
                <a:latin typeface="+mn-ea"/>
              </a:rPr>
              <a:t>など）</a:t>
            </a:r>
            <a:endParaRPr lang="en-US" altLang="ja-JP" sz="1200" b="1" dirty="0" smtClean="0">
              <a:latin typeface="+mn-ea"/>
            </a:endParaRPr>
          </a:p>
          <a:p>
            <a:pPr>
              <a:lnSpc>
                <a:spcPts val="700"/>
              </a:lnSpc>
            </a:pPr>
            <a:endParaRPr lang="en-US" altLang="ja-JP" sz="1200" b="1" dirty="0" smtClean="0">
              <a:latin typeface="+mn-ea"/>
            </a:endParaRPr>
          </a:p>
          <a:p>
            <a:r>
              <a:rPr lang="ja-JP" altLang="en-US" sz="1200" b="1" dirty="0" smtClean="0">
                <a:latin typeface="+mn-ea"/>
              </a:rPr>
              <a:t>　　◎ 教育研究組織については、４学域制への再編という大きな変革を遂行</a:t>
            </a:r>
            <a:endParaRPr lang="en-US" altLang="ja-JP" sz="1200" b="1" dirty="0" smtClean="0">
              <a:latin typeface="+mn-ea"/>
            </a:endParaRPr>
          </a:p>
          <a:p>
            <a:pPr>
              <a:lnSpc>
                <a:spcPts val="400"/>
              </a:lnSpc>
            </a:pPr>
            <a:endParaRPr lang="en-US" altLang="ja-JP" sz="1200" b="1" dirty="0">
              <a:latin typeface="+mn-ea"/>
            </a:endParaRPr>
          </a:p>
          <a:p>
            <a:r>
              <a:rPr lang="ja-JP" altLang="en-US" sz="1200" b="1" dirty="0" smtClean="0">
                <a:latin typeface="+mn-ea"/>
              </a:rPr>
              <a:t>　　◎ 諸機関との連携に取り組み、教育・研究活動、地域貢献などで、より多くの成果を社会に還元</a:t>
            </a:r>
            <a:endParaRPr lang="ja-JP" altLang="en-US" sz="1100" b="1" dirty="0"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313468" y="215776"/>
            <a:ext cx="1368152" cy="3651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資料２－１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876801" y="863848"/>
            <a:ext cx="4739156" cy="43637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200"/>
              </a:lnSpc>
            </a:pPr>
            <a:endParaRPr lang="en-US" altLang="ja-JP" sz="90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105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　国際交流の推進</a:t>
            </a:r>
            <a:endParaRPr lang="en-US" altLang="ja-JP" sz="105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400"/>
            <a:r>
              <a:rPr kumimoji="0" lang="ja-JP" altLang="en-US" sz="90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○国際交流会館（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I-wing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なかもず）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の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開設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【H27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】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〈 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宿舎（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80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室）、交流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スペース 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〉</a:t>
            </a:r>
          </a:p>
          <a:p>
            <a:pPr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○</a:t>
            </a:r>
            <a:r>
              <a:rPr kumimoji="0" lang="ja-JP" altLang="en-US" sz="950" kern="0" dirty="0" err="1">
                <a:solidFill>
                  <a:schemeClr val="tx1"/>
                </a:solidFill>
              </a:rPr>
              <a:t>外国人招へい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教員事業の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実施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（年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11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～</a:t>
            </a:r>
            <a:r>
              <a:rPr kumimoji="0" lang="en-US" altLang="ja-JP" sz="950" kern="0" dirty="0">
                <a:solidFill>
                  <a:schemeClr val="tx1"/>
                </a:solidFill>
              </a:rPr>
              <a:t>15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名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）</a:t>
            </a:r>
            <a:endParaRPr kumimoji="0" lang="ja-JP" altLang="en-US" sz="950" kern="0" dirty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</a:t>
            </a:r>
            <a:r>
              <a:rPr kumimoji="0" lang="ja-JP" altLang="en-US" sz="950" b="1" u="sng" kern="0" dirty="0" smtClean="0">
                <a:solidFill>
                  <a:prstClr val="black"/>
                </a:solidFill>
              </a:rPr>
              <a:t>◎学術</a:t>
            </a:r>
            <a:r>
              <a:rPr kumimoji="0" lang="ja-JP" altLang="en-US" sz="950" b="1" u="sng" kern="0" dirty="0">
                <a:solidFill>
                  <a:prstClr val="black"/>
                </a:solidFill>
              </a:rPr>
              <a:t>交流</a:t>
            </a:r>
            <a:r>
              <a:rPr kumimoji="0" lang="ja-JP" altLang="en-US" sz="950" b="1" u="sng" kern="0" dirty="0" smtClean="0">
                <a:solidFill>
                  <a:prstClr val="black"/>
                </a:solidFill>
              </a:rPr>
              <a:t>協定の締結、協定校</a:t>
            </a:r>
            <a:r>
              <a:rPr kumimoji="0" lang="ja-JP" altLang="en-US" sz="950" b="1" u="sng" kern="0" dirty="0">
                <a:solidFill>
                  <a:prstClr val="black"/>
                </a:solidFill>
              </a:rPr>
              <a:t>との連携</a:t>
            </a:r>
            <a:r>
              <a:rPr kumimoji="0" lang="ja-JP" altLang="en-US" sz="950" b="1" u="sng" kern="0" dirty="0" smtClean="0">
                <a:solidFill>
                  <a:prstClr val="black"/>
                </a:solidFill>
              </a:rPr>
              <a:t>強化</a:t>
            </a:r>
            <a:endParaRPr kumimoji="0" lang="en-US" altLang="ja-JP" sz="950" b="1" u="sng" kern="0" dirty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・協定校を対象とする外国人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留学生特別選抜入試制度の整備・運用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【H25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】</a:t>
            </a:r>
            <a:endParaRPr kumimoji="0" lang="ja-JP" altLang="en-US" sz="950" kern="0" dirty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  　　 　　中国・華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東理工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大学の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工学域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編入学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再掲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　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　・渡日前入学許可制度の導入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再掲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  <a:endParaRPr kumimoji="0" lang="en-US" altLang="ja-JP" sz="950" kern="0" dirty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　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　・口頭試問等への遠隔システムの活用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【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H26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～：再掲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  <a:endParaRPr kumimoji="0" lang="en-US" altLang="ja-JP" sz="950" kern="0" dirty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○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海外留学支援事業 などによる学生の交流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推進</a:t>
            </a:r>
            <a:endParaRPr kumimoji="0" lang="en-US" altLang="ja-JP" sz="950" kern="0" dirty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・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文科省奨学金「トビタテ！留学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JAPAN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日本代表プログラム」へのサポート</a:t>
            </a: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・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緊急事故支援システムへ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加入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【H26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  <a:endParaRPr kumimoji="0" lang="ja-JP" altLang="en-US" sz="950" kern="0" dirty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・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語学研修プログラムの開講</a:t>
            </a:r>
          </a:p>
          <a:p>
            <a:pPr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・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JST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事業「さくらサイエンスプラン」にて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アジアの学生を短期招聘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defTabSz="914400">
              <a:lnSpc>
                <a:spcPts val="700"/>
              </a:lnSpc>
            </a:pP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50" kern="0" dirty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　　</a:t>
            </a:r>
            <a:r>
              <a:rPr kumimoji="0" lang="ja-JP" altLang="en-US" sz="950" b="1" u="sng" kern="0" dirty="0" smtClean="0">
                <a:solidFill>
                  <a:prstClr val="black"/>
                </a:solidFill>
              </a:rPr>
              <a:t>◎</a:t>
            </a:r>
            <a:r>
              <a:rPr kumimoji="0" lang="zh-TW" altLang="en-US" sz="950" b="1" u="sng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受入留学生数</a:t>
            </a:r>
            <a:r>
              <a:rPr kumimoji="0" lang="ja-JP" altLang="en-US" sz="950" b="1" u="sng" kern="0" dirty="0" err="1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を拡</a:t>
            </a:r>
            <a:r>
              <a:rPr kumimoji="0" lang="ja-JP" altLang="en-US" sz="950" b="1" u="sng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</a:t>
            </a:r>
            <a:r>
              <a:rPr kumimoji="0" lang="zh-TW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右グラフ参照）</a:t>
            </a:r>
            <a:endParaRPr kumimoji="0" lang="zh-TW" altLang="en-US" sz="950" kern="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学生</a:t>
            </a:r>
            <a:r>
              <a:rPr kumimoji="0" lang="ja-JP" altLang="en-US" sz="95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海外</a:t>
            </a:r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派遣数</a:t>
            </a:r>
            <a:endParaRPr kumimoji="0" lang="en-US" altLang="ja-JP" sz="950" kern="0" dirty="0" smtClean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400"/>
            <a:r>
              <a:rPr kumimoji="0" lang="en-US" altLang="ja-JP" sz="95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</a:t>
            </a:r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0" lang="en-US" altLang="ja-JP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H23</a:t>
            </a:r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kumimoji="0" lang="en-US" altLang="ja-JP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123</a:t>
            </a:r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名→</a:t>
            </a:r>
            <a:r>
              <a:rPr kumimoji="0" lang="en-US" altLang="ja-JP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H27</a:t>
            </a:r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kumimoji="0" lang="en-US" altLang="ja-JP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170</a:t>
            </a:r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  <a:endParaRPr kumimoji="0" lang="ja-JP" altLang="en-US" sz="950" kern="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/>
            <a:r>
              <a:rPr lang="ja-JP" altLang="en-US" sz="950" dirty="0" smtClean="0">
                <a:solidFill>
                  <a:prstClr val="black"/>
                </a:solidFill>
                <a:latin typeface="ＭＳ Ｐゴシック"/>
              </a:rPr>
              <a:t>　　　　　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学術交流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協定校（機関）数</a:t>
            </a:r>
            <a:endParaRPr lang="en-US" altLang="ja-JP" sz="950" dirty="0">
              <a:solidFill>
                <a:prstClr val="black"/>
              </a:solidFill>
              <a:latin typeface="ＭＳ Ｐゴシック"/>
            </a:endParaRPr>
          </a:p>
          <a:p>
            <a:pPr lvl="0"/>
            <a:r>
              <a:rPr kumimoji="0" lang="ja-JP" altLang="en-US" sz="95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</a:t>
            </a:r>
            <a:r>
              <a:rPr kumimoji="0" lang="en-US" altLang="ja-JP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H23</a:t>
            </a:r>
            <a:r>
              <a:rPr kumimoji="0" lang="ja-JP" altLang="en-US" sz="95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kumimoji="0" lang="en-US" altLang="ja-JP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107</a:t>
            </a:r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件→</a:t>
            </a:r>
            <a:r>
              <a:rPr kumimoji="0" lang="en-US" altLang="ja-JP" sz="95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H27</a:t>
            </a:r>
            <a:r>
              <a:rPr kumimoji="0" lang="ja-JP" altLang="en-US" sz="95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kumimoji="0" lang="en-US" altLang="ja-JP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156</a:t>
            </a:r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件</a:t>
            </a:r>
            <a:endParaRPr lang="en-US" altLang="ja-JP" sz="950" dirty="0" smtClean="0">
              <a:solidFill>
                <a:prstClr val="black"/>
              </a:solidFill>
              <a:latin typeface="ＭＳ Ｐゴシック"/>
            </a:endParaRPr>
          </a:p>
          <a:p>
            <a:pPr lvl="0">
              <a:lnSpc>
                <a:spcPts val="1300"/>
              </a:lnSpc>
            </a:pPr>
            <a:endParaRPr kumimoji="0" lang="en-US" altLang="ja-JP" sz="1200" b="1" kern="0" dirty="0" smtClean="0">
              <a:solidFill>
                <a:sysClr val="windowText" lastClr="000000"/>
              </a:solidFill>
            </a:endParaRPr>
          </a:p>
          <a:p>
            <a:pPr lvl="0">
              <a:lnSpc>
                <a:spcPts val="1300"/>
              </a:lnSpc>
            </a:pPr>
            <a:r>
              <a:rPr kumimoji="0" lang="en-US" altLang="ja-JP" sz="1200" b="1" kern="0" dirty="0" smtClean="0">
                <a:solidFill>
                  <a:sysClr val="windowText" lastClr="000000"/>
                </a:solidFill>
              </a:rPr>
              <a:t>【</a:t>
            </a:r>
            <a:r>
              <a:rPr kumimoji="0" lang="ja-JP" altLang="en-US" sz="1200" b="1" kern="0" dirty="0" smtClean="0">
                <a:solidFill>
                  <a:sysClr val="windowText" lastClr="000000"/>
                </a:solidFill>
              </a:rPr>
              <a:t>高専</a:t>
            </a:r>
            <a:r>
              <a:rPr kumimoji="0" lang="en-US" altLang="ja-JP" sz="1200" b="1" kern="0" dirty="0" smtClean="0">
                <a:solidFill>
                  <a:sysClr val="windowText" lastClr="000000"/>
                </a:solidFill>
              </a:rPr>
              <a:t>】</a:t>
            </a:r>
          </a:p>
          <a:p>
            <a:pPr>
              <a:lnSpc>
                <a:spcPts val="13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○地域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ニーズへ応えられる研究等の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推進</a:t>
            </a:r>
            <a:endParaRPr lang="en-US" altLang="ja-JP" sz="95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　　　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府大地域連携研究機構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と連携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体制を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構築</a:t>
            </a:r>
            <a:endParaRPr lang="en-US" altLang="ja-JP" sz="95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　　・府大と共同での産学連携オフィスの設置</a:t>
            </a:r>
            <a:r>
              <a:rPr lang="en-US" altLang="ja-JP" sz="950" dirty="0" smtClean="0">
                <a:solidFill>
                  <a:schemeClr val="tx1"/>
                </a:solidFill>
                <a:latin typeface="+mn-ea"/>
              </a:rPr>
              <a:t>【H27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～</a:t>
            </a:r>
            <a:r>
              <a:rPr lang="en-US" altLang="ja-JP" sz="950" dirty="0" smtClean="0">
                <a:solidFill>
                  <a:schemeClr val="tx1"/>
                </a:solidFill>
                <a:latin typeface="+mn-ea"/>
              </a:rPr>
              <a:t>】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　</a:t>
            </a:r>
            <a:endParaRPr lang="en-US" altLang="ja-JP" sz="95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　・ＪＳＴ委託事業において府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大、府立産業技術総合研究所、関連企業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と連携</a:t>
            </a:r>
            <a:endParaRPr lang="en-US" altLang="ja-JP" sz="95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950" b="1" u="sng" dirty="0">
                <a:solidFill>
                  <a:schemeClr val="tx1"/>
                </a:solidFill>
                <a:latin typeface="+mn-ea"/>
              </a:rPr>
              <a:t>◎地域の小中学生への教育活動の</a:t>
            </a:r>
            <a:r>
              <a:rPr lang="ja-JP" altLang="en-US" sz="950" b="1" u="sng" dirty="0" smtClean="0">
                <a:solidFill>
                  <a:schemeClr val="tx1"/>
                </a:solidFill>
                <a:latin typeface="+mn-ea"/>
              </a:rPr>
              <a:t>展開</a:t>
            </a:r>
            <a:endParaRPr lang="en-US" altLang="ja-JP" sz="95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　　　　公開講座数　</a:t>
            </a:r>
            <a:r>
              <a:rPr kumimoji="0" lang="en-US" altLang="ja-JP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H23</a:t>
            </a:r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kumimoji="0" lang="en-US" altLang="ja-JP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回→</a:t>
            </a:r>
            <a:r>
              <a:rPr kumimoji="0" lang="en-US" altLang="ja-JP" sz="95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H27</a:t>
            </a:r>
            <a:r>
              <a:rPr kumimoji="0" lang="ja-JP" altLang="en-US" sz="95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kumimoji="0" lang="en-US" altLang="ja-JP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</a:t>
            </a:r>
            <a:r>
              <a:rPr kumimoji="0" lang="ja-JP" altLang="en-US" sz="950" kern="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　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（中期計画目標：</a:t>
            </a:r>
            <a:r>
              <a:rPr lang="en-US" altLang="ja-JP" sz="950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回）</a:t>
            </a:r>
            <a:endParaRPr lang="ja-JP" altLang="en-US" sz="95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+mn-ea"/>
              </a:rPr>
              <a:t>　</a:t>
            </a:r>
            <a:endParaRPr lang="en-US" altLang="ja-JP" sz="9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+mn-ea"/>
              </a:rPr>
              <a:t>　</a:t>
            </a:r>
            <a:endParaRPr kumimoji="1" lang="ja-JP" altLang="en-US" sz="900" dirty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91549" y="5443952"/>
            <a:ext cx="4873648" cy="3268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-11953528" y="624897"/>
            <a:ext cx="742169" cy="266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88131" y="192720"/>
            <a:ext cx="8686800" cy="38544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FF" mc:Ignorable="a14" a14:legacySpreadsheetColorIndex="12"/>
          </a:solidFill>
          <a:ln w="1587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400"/>
              </a:lnSpc>
            </a:pPr>
            <a:r>
              <a:rPr lang="ja-JP" altLang="en-US" sz="1800" b="1" dirty="0">
                <a:solidFill>
                  <a:srgbClr val="FFFFFF"/>
                </a:solidFill>
                <a:latin typeface="ＭＳ Ｐゴシック"/>
              </a:rPr>
              <a:t>公立大学法人大阪府立大学　</a:t>
            </a:r>
            <a:r>
              <a:rPr lang="ja-JP" altLang="en-US" sz="1800" b="1" dirty="0" smtClean="0">
                <a:solidFill>
                  <a:srgbClr val="FFFFFF"/>
                </a:solidFill>
                <a:latin typeface="ＭＳ Ｐゴシック"/>
              </a:rPr>
              <a:t>第</a:t>
            </a:r>
            <a:r>
              <a:rPr lang="en-US" altLang="ja-JP" sz="1800" b="1" dirty="0" smtClean="0">
                <a:solidFill>
                  <a:srgbClr val="FFFFFF"/>
                </a:solidFill>
                <a:latin typeface="ＭＳ Ｐゴシック"/>
              </a:rPr>
              <a:t>2</a:t>
            </a:r>
            <a:r>
              <a:rPr lang="ja-JP" altLang="en-US" sz="1800" b="1" dirty="0" smtClean="0">
                <a:solidFill>
                  <a:srgbClr val="FFFFFF"/>
                </a:solidFill>
                <a:latin typeface="ＭＳ Ｐゴシック"/>
              </a:rPr>
              <a:t>期中期</a:t>
            </a:r>
            <a:r>
              <a:rPr lang="ja-JP" altLang="en-US" sz="1800" b="1" dirty="0">
                <a:solidFill>
                  <a:srgbClr val="FFFFFF"/>
                </a:solidFill>
                <a:latin typeface="ＭＳ Ｐゴシック"/>
              </a:rPr>
              <a:t>計画進捗状況（</a:t>
            </a:r>
            <a:r>
              <a:rPr lang="en-US" altLang="ja-JP" sz="1800" b="1" dirty="0" smtClean="0">
                <a:solidFill>
                  <a:srgbClr val="FFFFFF"/>
                </a:solidFill>
                <a:latin typeface="ＭＳ Ｐゴシック"/>
              </a:rPr>
              <a:t>23</a:t>
            </a:r>
            <a:r>
              <a:rPr lang="ja-JP" altLang="en-US" sz="1800" b="1" dirty="0" smtClean="0">
                <a:solidFill>
                  <a:srgbClr val="FFFFFF"/>
                </a:solidFill>
                <a:latin typeface="ＭＳ Ｐゴシック"/>
              </a:rPr>
              <a:t>～</a:t>
            </a:r>
            <a:r>
              <a:rPr lang="en-US" altLang="ja-JP" sz="1800" b="1" dirty="0">
                <a:solidFill>
                  <a:srgbClr val="FFFFFF"/>
                </a:solidFill>
                <a:latin typeface="ＭＳ Ｐゴシック"/>
              </a:rPr>
              <a:t>27</a:t>
            </a:r>
            <a:r>
              <a:rPr lang="ja-JP" altLang="en-US" sz="1800" b="1" dirty="0">
                <a:solidFill>
                  <a:srgbClr val="FFFFFF"/>
                </a:solidFill>
                <a:latin typeface="ＭＳ Ｐゴシック"/>
              </a:rPr>
              <a:t>年度）　</a:t>
            </a:r>
            <a:r>
              <a:rPr lang="en-US" altLang="ja-JP" sz="1800" b="1" dirty="0" smtClean="0">
                <a:solidFill>
                  <a:srgbClr val="FFFFFF"/>
                </a:solidFill>
                <a:latin typeface="ＭＳ Ｐゴシック"/>
              </a:rPr>
              <a:t>No.</a:t>
            </a:r>
            <a:r>
              <a:rPr lang="ja-JP" altLang="en-US" sz="1800" b="1" dirty="0" smtClean="0">
                <a:solidFill>
                  <a:srgbClr val="FFFFFF"/>
                </a:solidFill>
                <a:latin typeface="ＭＳ Ｐゴシック"/>
              </a:rPr>
              <a:t>２</a:t>
            </a:r>
            <a:endParaRPr lang="ja-JP" altLang="en-US" sz="1800" dirty="0"/>
          </a:p>
        </p:txBody>
      </p:sp>
      <p:sp>
        <p:nvSpPr>
          <p:cNvPr id="5" name="正方形/長方形 4"/>
          <p:cNvSpPr/>
          <p:nvPr/>
        </p:nvSpPr>
        <p:spPr>
          <a:xfrm>
            <a:off x="253140" y="873797"/>
            <a:ext cx="4628113" cy="78389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914400"/>
            <a:endParaRPr lang="en-US" altLang="ja-JP" sz="1050" b="1" dirty="0" smtClean="0">
              <a:solidFill>
                <a:schemeClr val="dk1"/>
              </a:solidFill>
            </a:endParaRPr>
          </a:p>
          <a:p>
            <a:pPr defTabSz="914400">
              <a:lnSpc>
                <a:spcPts val="1000"/>
              </a:lnSpc>
            </a:pPr>
            <a:endParaRPr lang="en-US" altLang="ja-JP" sz="1050" b="1" dirty="0" smtClean="0">
              <a:solidFill>
                <a:schemeClr val="dk1"/>
              </a:solidFill>
            </a:endParaRPr>
          </a:p>
          <a:p>
            <a:pPr defTabSz="914400"/>
            <a:r>
              <a:rPr lang="ja-JP" altLang="ja-JP" sz="1050" b="1" dirty="0" smtClean="0">
                <a:solidFill>
                  <a:schemeClr val="dk1"/>
                </a:solidFill>
              </a:rPr>
              <a:t>■　</a:t>
            </a:r>
            <a:r>
              <a:rPr lang="ja-JP" altLang="en-US" sz="1050" b="1" dirty="0" smtClean="0">
                <a:solidFill>
                  <a:schemeClr val="dk1"/>
                </a:solidFill>
              </a:rPr>
              <a:t>産業活性化への貢献</a:t>
            </a:r>
            <a:endParaRPr lang="ja-JP" altLang="ja-JP" sz="1050" dirty="0" smtClean="0"/>
          </a:p>
          <a:p>
            <a:pPr defTabSz="914400"/>
            <a:r>
              <a:rPr kumimoji="0" lang="ja-JP" altLang="en-US" sz="900" kern="0" dirty="0" smtClean="0">
                <a:solidFill>
                  <a:prstClr val="black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○リサーチ・アドミニストレーション（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URA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）センターの設置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【H24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】</a:t>
            </a:r>
          </a:p>
          <a:p>
            <a:pPr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　産業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活性化の一環としての中小企業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支援を強化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その取組の１つとして、ものづくり</a:t>
            </a:r>
            <a:r>
              <a:rPr kumimoji="0" lang="ja-JP" altLang="en-US" sz="950" kern="0" dirty="0">
                <a:solidFill>
                  <a:schemeClr val="tx1"/>
                </a:solidFill>
              </a:rPr>
              <a:t>補助金への申請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支援を実施</a:t>
            </a:r>
            <a:endParaRPr kumimoji="0" lang="ja-JP" altLang="en-US" sz="950" kern="0" dirty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</a:t>
            </a:r>
            <a:r>
              <a:rPr kumimoji="0" lang="ja-JP" altLang="en-US" sz="950" b="1" u="sng" kern="0" dirty="0" smtClean="0">
                <a:solidFill>
                  <a:prstClr val="black"/>
                </a:solidFill>
              </a:rPr>
              <a:t>◎企業等との連携促進</a:t>
            </a:r>
            <a:endParaRPr kumimoji="0" lang="en-US" altLang="ja-JP" sz="950" b="1" u="sng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00" kern="0" dirty="0" smtClean="0">
                <a:solidFill>
                  <a:prstClr val="black"/>
                </a:solidFill>
              </a:rPr>
              <a:t>　　　　　　</a:t>
            </a:r>
            <a:endParaRPr kumimoji="0" lang="en-US" altLang="ja-JP" sz="900" kern="0" dirty="0" smtClean="0">
              <a:solidFill>
                <a:srgbClr val="FF0000"/>
              </a:solidFill>
            </a:endParaRPr>
          </a:p>
          <a:p>
            <a:pPr defTabSz="914400"/>
            <a:r>
              <a:rPr kumimoji="0" lang="ja-JP" altLang="en-US" sz="900" kern="0" dirty="0" smtClean="0">
                <a:solidFill>
                  <a:prstClr val="black"/>
                </a:solidFill>
              </a:rPr>
              <a:t>　</a:t>
            </a:r>
            <a:endParaRPr kumimoji="0" lang="en-US" altLang="ja-JP" sz="900" kern="0" dirty="0" smtClean="0">
              <a:solidFill>
                <a:prstClr val="black"/>
              </a:solidFill>
            </a:endParaRPr>
          </a:p>
          <a:p>
            <a:pPr defTabSz="914400"/>
            <a:endParaRPr kumimoji="0" lang="en-US" altLang="ja-JP" sz="900" kern="0" dirty="0" smtClean="0">
              <a:solidFill>
                <a:prstClr val="black"/>
              </a:solidFill>
            </a:endParaRPr>
          </a:p>
          <a:p>
            <a:pPr defTabSz="914400"/>
            <a:endParaRPr kumimoji="0" lang="en-US" altLang="ja-JP" sz="900" kern="0" dirty="0" smtClean="0">
              <a:solidFill>
                <a:prstClr val="black"/>
              </a:solidFill>
            </a:endParaRPr>
          </a:p>
          <a:p>
            <a:pPr defTabSz="914400"/>
            <a:endParaRPr kumimoji="0" lang="en-US" altLang="ja-JP" sz="900" kern="0" dirty="0" smtClean="0">
              <a:solidFill>
                <a:prstClr val="black"/>
              </a:solidFill>
            </a:endParaRPr>
          </a:p>
          <a:p>
            <a:pPr defTabSz="914400"/>
            <a:endParaRPr kumimoji="0" lang="en-US" altLang="ja-JP" sz="900" kern="0" dirty="0" smtClean="0">
              <a:solidFill>
                <a:prstClr val="black"/>
              </a:solidFill>
            </a:endParaRPr>
          </a:p>
          <a:p>
            <a:pPr defTabSz="914400"/>
            <a:endParaRPr kumimoji="0" lang="en-US" altLang="ja-JP" sz="900" kern="0" dirty="0" smtClean="0">
              <a:solidFill>
                <a:prstClr val="black"/>
              </a:solidFill>
            </a:endParaRPr>
          </a:p>
          <a:p>
            <a:pPr defTabSz="914400"/>
            <a:endParaRPr kumimoji="0" lang="en-US" altLang="ja-JP" sz="900" kern="0" dirty="0" smtClean="0">
              <a:solidFill>
                <a:prstClr val="black"/>
              </a:solidFill>
            </a:endParaRPr>
          </a:p>
          <a:p>
            <a:pPr defTabSz="914400"/>
            <a:endParaRPr kumimoji="0" lang="en-US" altLang="ja-JP" sz="900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00" kern="0" dirty="0" smtClean="0">
                <a:solidFill>
                  <a:prstClr val="black"/>
                </a:solidFill>
              </a:rPr>
              <a:t>　　</a:t>
            </a:r>
            <a:r>
              <a:rPr kumimoji="0" lang="ja-JP" altLang="en-US" sz="900" kern="0" dirty="0" smtClean="0">
                <a:solidFill>
                  <a:schemeClr val="tx1"/>
                </a:solidFill>
              </a:rPr>
              <a:t>　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・植物工場研究センター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　　コンソーシアム会員数：企業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65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社（ 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H28.6.15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時点）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・次世代電動車両開発研究センター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　　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+mn-ea"/>
              </a:rPr>
              <a:t>コンソーシアム会員数：企業</a:t>
            </a:r>
            <a:r>
              <a:rPr kumimoji="0" lang="en-US" altLang="zh-TW" sz="950" kern="0" dirty="0" smtClean="0">
                <a:solidFill>
                  <a:schemeClr val="tx1"/>
                </a:solidFill>
                <a:latin typeface="+mj-lt"/>
                <a:ea typeface="ＭＳ Ｐゴシック" panose="020B0600070205080204" pitchFamily="50" charset="-128"/>
              </a:rPr>
              <a:t>55</a:t>
            </a:r>
            <a:r>
              <a:rPr kumimoji="0" lang="zh-TW" altLang="en-US" sz="950" kern="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</a:t>
            </a:r>
            <a:r>
              <a:rPr kumimoji="0" lang="ja-JP" altLang="en-US" sz="950" kern="0" dirty="0" err="1" smtClean="0">
                <a:solidFill>
                  <a:schemeClr val="tx1"/>
                </a:solidFill>
                <a:latin typeface="+mn-ea"/>
              </a:rPr>
              <a:t>、</a:t>
            </a:r>
            <a:r>
              <a:rPr kumimoji="0" lang="zh-TW" altLang="en-US" sz="950" kern="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個人</a:t>
            </a:r>
            <a:r>
              <a:rPr kumimoji="0" lang="en-US" altLang="zh-TW" sz="950" kern="0" dirty="0" smtClean="0">
                <a:solidFill>
                  <a:schemeClr val="tx1"/>
                </a:solidFill>
              </a:rPr>
              <a:t>24</a:t>
            </a:r>
            <a:r>
              <a:rPr kumimoji="0" lang="zh-TW" altLang="en-US" sz="950" kern="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件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0" lang="en-US" altLang="zh-TW" sz="950" kern="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</a:t>
            </a:r>
            <a:r>
              <a:rPr kumimoji="0" lang="en-US" altLang="zh-TW" sz="950" kern="0" dirty="0" smtClean="0">
                <a:solidFill>
                  <a:schemeClr val="tx1"/>
                </a:solidFill>
              </a:rPr>
              <a:t>28.6.15</a:t>
            </a:r>
            <a:r>
              <a:rPr kumimoji="0" lang="zh-TW" altLang="en-US" sz="950" kern="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時点</a:t>
            </a:r>
            <a:r>
              <a:rPr kumimoji="0" lang="ja-JP" altLang="en-US" sz="950" kern="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0" lang="en-US" altLang="ja-JP" sz="950" kern="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　　・</a:t>
            </a:r>
            <a:r>
              <a:rPr kumimoji="0" lang="en-US" altLang="ja-JP" sz="950" kern="0" dirty="0" smtClean="0">
                <a:solidFill>
                  <a:schemeClr val="tx1"/>
                </a:solidFill>
              </a:rPr>
              <a:t>BNCT</a:t>
            </a:r>
            <a:r>
              <a:rPr kumimoji="0" lang="ja-JP" altLang="en-US" sz="950" kern="0" dirty="0" smtClean="0">
                <a:solidFill>
                  <a:schemeClr val="tx1"/>
                </a:solidFill>
              </a:rPr>
              <a:t>研究センター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schemeClr val="tx1"/>
                </a:solidFill>
              </a:rPr>
              <a:t>　○中小企業のものづくり分野の研究開発・人材育成の支援</a:t>
            </a:r>
            <a:endParaRPr kumimoji="0" lang="en-US" altLang="ja-JP" sz="950" kern="0" dirty="0" smtClean="0">
              <a:solidFill>
                <a:schemeClr val="tx1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・ものづくりイノベーション研究所</a:t>
            </a:r>
            <a:r>
              <a:rPr lang="ja-JP" altLang="en-US" sz="950" dirty="0">
                <a:solidFill>
                  <a:schemeClr val="tx1"/>
                </a:solidFill>
              </a:rPr>
              <a:t>（</a:t>
            </a:r>
            <a:r>
              <a:rPr lang="en-US" altLang="ja-JP" sz="950" dirty="0">
                <a:solidFill>
                  <a:schemeClr val="tx1"/>
                </a:solidFill>
              </a:rPr>
              <a:t>21</a:t>
            </a:r>
            <a:r>
              <a:rPr lang="ja-JP" altLang="en-US" sz="950" dirty="0">
                <a:solidFill>
                  <a:schemeClr val="tx1"/>
                </a:solidFill>
              </a:rPr>
              <a:t>機構）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の設置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【H25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】</a:t>
            </a: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・経産省「地域オープンイノベーション促進事業」を活用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　　</a:t>
            </a:r>
            <a:r>
              <a:rPr kumimoji="0" lang="en-US" altLang="ja-JP" sz="950" kern="0" dirty="0" smtClean="0">
                <a:solidFill>
                  <a:prstClr val="black"/>
                </a:solidFill>
              </a:rPr>
              <a:t>H26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年度に導入した研究設備の開放し研究開発を支援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・ものづくり補助金への申請支援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00" kern="0" dirty="0" smtClean="0">
                <a:solidFill>
                  <a:prstClr val="black"/>
                </a:solidFill>
              </a:rPr>
              <a:t>　　　　　府大支援企業の採択率　</a:t>
            </a:r>
            <a:r>
              <a:rPr kumimoji="0" lang="en-US" altLang="ja-JP" sz="900" kern="0" dirty="0" smtClean="0">
                <a:solidFill>
                  <a:prstClr val="black"/>
                </a:solidFill>
              </a:rPr>
              <a:t>68.8</a:t>
            </a:r>
            <a:r>
              <a:rPr kumimoji="0" lang="ja-JP" altLang="en-US" sz="900" kern="0" dirty="0" smtClean="0">
                <a:solidFill>
                  <a:prstClr val="black"/>
                </a:solidFill>
              </a:rPr>
              <a:t>％（</a:t>
            </a:r>
            <a:r>
              <a:rPr kumimoji="0" lang="en-US" altLang="ja-JP" sz="900" kern="0" dirty="0" smtClean="0">
                <a:solidFill>
                  <a:prstClr val="black"/>
                </a:solidFill>
              </a:rPr>
              <a:t> H25</a:t>
            </a:r>
            <a:r>
              <a:rPr kumimoji="0" lang="ja-JP" altLang="en-US" sz="90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00" kern="0" dirty="0" smtClean="0">
                <a:solidFill>
                  <a:prstClr val="black"/>
                </a:solidFill>
              </a:rPr>
              <a:t>H27</a:t>
            </a:r>
            <a:r>
              <a:rPr kumimoji="0" lang="ja-JP" altLang="en-US" sz="900" kern="0" dirty="0" smtClean="0">
                <a:solidFill>
                  <a:prstClr val="black"/>
                </a:solidFill>
              </a:rPr>
              <a:t>平均）</a:t>
            </a:r>
            <a:endParaRPr kumimoji="0" lang="en-US" altLang="ja-JP" sz="900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00" kern="0" dirty="0" smtClean="0">
                <a:solidFill>
                  <a:prstClr val="black"/>
                </a:solidFill>
              </a:rPr>
              <a:t>　　　　　参考　  全国平均採択率　</a:t>
            </a:r>
            <a:r>
              <a:rPr kumimoji="0" lang="en-US" altLang="ja-JP" sz="900" kern="0" dirty="0" smtClean="0">
                <a:solidFill>
                  <a:prstClr val="black"/>
                </a:solidFill>
              </a:rPr>
              <a:t>41.7</a:t>
            </a:r>
            <a:r>
              <a:rPr kumimoji="0" lang="ja-JP" altLang="en-US" sz="900" kern="0" dirty="0" smtClean="0">
                <a:solidFill>
                  <a:prstClr val="black"/>
                </a:solidFill>
              </a:rPr>
              <a:t>％（</a:t>
            </a:r>
            <a:r>
              <a:rPr kumimoji="0" lang="en-US" altLang="ja-JP" sz="900" kern="0" dirty="0" smtClean="0">
                <a:solidFill>
                  <a:prstClr val="black"/>
                </a:solidFill>
              </a:rPr>
              <a:t> H25</a:t>
            </a:r>
            <a:r>
              <a:rPr kumimoji="0" lang="ja-JP" altLang="en-US" sz="90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00" kern="0" dirty="0" smtClean="0">
                <a:solidFill>
                  <a:prstClr val="black"/>
                </a:solidFill>
              </a:rPr>
              <a:t>H27</a:t>
            </a:r>
            <a:r>
              <a:rPr kumimoji="0" lang="ja-JP" altLang="en-US" sz="900" kern="0" dirty="0" smtClean="0">
                <a:solidFill>
                  <a:prstClr val="black"/>
                </a:solidFill>
              </a:rPr>
              <a:t>平均）</a:t>
            </a:r>
            <a:endParaRPr kumimoji="0" lang="en-US" altLang="ja-JP" sz="900" kern="0" dirty="0" smtClean="0">
              <a:solidFill>
                <a:prstClr val="black"/>
              </a:solidFill>
            </a:endParaRPr>
          </a:p>
          <a:p>
            <a:pPr defTabSz="914400"/>
            <a:endParaRPr kumimoji="0" lang="ja-JP" altLang="en-US" sz="900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1050" b="1" kern="0" dirty="0" smtClean="0">
                <a:solidFill>
                  <a:prstClr val="black"/>
                </a:solidFill>
              </a:rPr>
              <a:t>■　生涯教育の拠点化</a:t>
            </a: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</a:t>
            </a:r>
            <a:r>
              <a:rPr kumimoji="0" lang="ja-JP" altLang="en-US" sz="950" b="1" u="sng" kern="0" dirty="0" smtClean="0">
                <a:solidFill>
                  <a:prstClr val="black"/>
                </a:solidFill>
              </a:rPr>
              <a:t>◎地域の教育活動の展開</a:t>
            </a:r>
            <a:endParaRPr kumimoji="0" lang="en-US" altLang="ja-JP" sz="950" b="1" u="sng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・公開講座の充実</a:t>
            </a:r>
            <a:endParaRPr kumimoji="0" lang="ja-JP" altLang="en-US" sz="950" kern="0" dirty="0" smtClean="0">
              <a:solidFill>
                <a:srgbClr val="FF0000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・高大連携出張講義や小中高生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50" kern="0" dirty="0" smtClean="0">
                <a:solidFill>
                  <a:prstClr val="black"/>
                </a:solidFill>
              </a:rPr>
              <a:t>　　　　を対象とした理科教育の普及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>
              <a:lnSpc>
                <a:spcPts val="1200"/>
              </a:lnSpc>
            </a:pPr>
            <a:r>
              <a:rPr kumimoji="0" lang="ja-JP" altLang="en-US" sz="950" kern="0" dirty="0" smtClean="0">
                <a:solidFill>
                  <a:prstClr val="black"/>
                </a:solidFill>
              </a:rPr>
              <a:t>　○</a:t>
            </a:r>
            <a:r>
              <a:rPr lang="en-US" altLang="ja-JP" sz="950" dirty="0" smtClean="0">
                <a:solidFill>
                  <a:schemeClr val="dk1"/>
                </a:solidFill>
              </a:rPr>
              <a:t>I-site</a:t>
            </a:r>
            <a:r>
              <a:rPr lang="ja-JP" altLang="ja-JP" sz="950" dirty="0" smtClean="0">
                <a:solidFill>
                  <a:schemeClr val="dk1"/>
                </a:solidFill>
              </a:rPr>
              <a:t>なんばの</a:t>
            </a:r>
            <a:r>
              <a:rPr lang="ja-JP" altLang="en-US" sz="950" dirty="0" smtClean="0">
                <a:solidFill>
                  <a:schemeClr val="dk1"/>
                </a:solidFill>
              </a:rPr>
              <a:t>開設・</a:t>
            </a:r>
            <a:r>
              <a:rPr lang="ja-JP" altLang="ja-JP" sz="950" dirty="0" smtClean="0">
                <a:solidFill>
                  <a:schemeClr val="dk1"/>
                </a:solidFill>
              </a:rPr>
              <a:t>運用</a:t>
            </a:r>
            <a:r>
              <a:rPr lang="en-US" altLang="ja-JP" sz="950" dirty="0" smtClean="0">
                <a:solidFill>
                  <a:schemeClr val="dk1"/>
                </a:solidFill>
              </a:rPr>
              <a:t>【H25</a:t>
            </a:r>
            <a:r>
              <a:rPr lang="ja-JP" altLang="en-US" sz="950" dirty="0" smtClean="0">
                <a:solidFill>
                  <a:schemeClr val="dk1"/>
                </a:solidFill>
              </a:rPr>
              <a:t>～</a:t>
            </a:r>
            <a:r>
              <a:rPr lang="en-US" altLang="ja-JP" sz="950" dirty="0" smtClean="0">
                <a:solidFill>
                  <a:schemeClr val="dk1"/>
                </a:solidFill>
              </a:rPr>
              <a:t>】</a:t>
            </a:r>
          </a:p>
          <a:p>
            <a:r>
              <a:rPr lang="ja-JP" altLang="en-US" sz="950" dirty="0" smtClean="0">
                <a:solidFill>
                  <a:schemeClr val="dk1"/>
                </a:solidFill>
              </a:rPr>
              <a:t>　　　・</a:t>
            </a:r>
            <a:r>
              <a:rPr lang="ja-JP" altLang="en-US" sz="950" dirty="0" smtClean="0">
                <a:solidFill>
                  <a:schemeClr val="tx1"/>
                </a:solidFill>
              </a:rPr>
              <a:t>経済学研究科大学院（観光・地域創造専攻）、観光産業戦略研究所（</a:t>
            </a:r>
            <a:r>
              <a:rPr lang="en-US" altLang="ja-JP" sz="950" dirty="0" smtClean="0">
                <a:solidFill>
                  <a:schemeClr val="tx1"/>
                </a:solidFill>
              </a:rPr>
              <a:t>21</a:t>
            </a:r>
            <a:r>
              <a:rPr lang="ja-JP" altLang="en-US" sz="950" dirty="0" smtClean="0">
                <a:solidFill>
                  <a:schemeClr val="tx1"/>
                </a:solidFill>
              </a:rPr>
              <a:t>機構）、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　　　カンファレンスルーム等の知的活動拠点機能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　　・ 「まちライブラリー＠大阪府立大学」を設置し、本を通じた「人と人」「まちと人」を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　結ぶ交流拠点として活動を展開</a:t>
            </a: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○履修証明プログラム制度の実施</a:t>
            </a:r>
            <a:r>
              <a:rPr lang="en-US" altLang="ja-JP" sz="950" dirty="0" smtClean="0">
                <a:solidFill>
                  <a:schemeClr val="dk1"/>
                </a:solidFill>
              </a:rPr>
              <a:t>【H27</a:t>
            </a:r>
            <a:r>
              <a:rPr lang="ja-JP" altLang="en-US" sz="950" dirty="0" smtClean="0">
                <a:solidFill>
                  <a:schemeClr val="dk1"/>
                </a:solidFill>
              </a:rPr>
              <a:t>～</a:t>
            </a:r>
            <a:r>
              <a:rPr lang="en-US" altLang="ja-JP" sz="950" dirty="0" smtClean="0">
                <a:solidFill>
                  <a:schemeClr val="dk1"/>
                </a:solidFill>
              </a:rPr>
              <a:t>】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endParaRPr lang="en-US" altLang="ja-JP" sz="90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105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　府民のシンクタンクとしての機能の充実</a:t>
            </a:r>
            <a:endParaRPr lang="en-US" altLang="ja-JP" sz="105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defTabSz="914400"/>
            <a:r>
              <a:rPr kumimoji="0" lang="ja-JP" altLang="en-US" sz="900" kern="0" dirty="0" smtClean="0">
                <a:solidFill>
                  <a:prstClr val="black"/>
                </a:solidFill>
              </a:rPr>
              <a:t>　</a:t>
            </a:r>
            <a:r>
              <a:rPr kumimoji="0" lang="ja-JP" altLang="en-US" sz="950" b="1" u="sng" kern="0" dirty="0" smtClean="0">
                <a:solidFill>
                  <a:prstClr val="black"/>
                </a:solidFill>
              </a:rPr>
              <a:t>◎</a:t>
            </a:r>
            <a:r>
              <a:rPr lang="ja-JP" altLang="en-US" sz="950" b="1" u="sng" dirty="0" smtClean="0">
                <a:solidFill>
                  <a:schemeClr val="tx1"/>
                </a:solidFill>
              </a:rPr>
              <a:t>地域課題に取り組む人材の育成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（文科省事業等を活用）</a:t>
            </a:r>
            <a:endParaRPr kumimoji="0" lang="en-US" altLang="ja-JP" sz="950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00" kern="0" dirty="0" smtClean="0">
                <a:solidFill>
                  <a:prstClr val="black"/>
                </a:solidFill>
              </a:rPr>
              <a:t>　　　・「大学ＣＯＣ事業」（大阪市大と共同）</a:t>
            </a:r>
            <a:r>
              <a:rPr kumimoji="0" lang="en-US" altLang="ja-JP" sz="900" kern="0" dirty="0" smtClean="0">
                <a:solidFill>
                  <a:prstClr val="black"/>
                </a:solidFill>
              </a:rPr>
              <a:t>【H25</a:t>
            </a:r>
            <a:r>
              <a:rPr kumimoji="0" lang="ja-JP" altLang="en-US" sz="900" kern="0" dirty="0" smtClean="0">
                <a:solidFill>
                  <a:prstClr val="black"/>
                </a:solidFill>
              </a:rPr>
              <a:t>採択</a:t>
            </a:r>
            <a:r>
              <a:rPr kumimoji="0" lang="en-US" altLang="ja-JP" sz="900" kern="0" dirty="0" smtClean="0">
                <a:solidFill>
                  <a:prstClr val="black"/>
                </a:solidFill>
              </a:rPr>
              <a:t>】</a:t>
            </a:r>
            <a:r>
              <a:rPr kumimoji="0" lang="ja-JP" altLang="en-US" sz="900" kern="0" dirty="0" smtClean="0">
                <a:solidFill>
                  <a:prstClr val="black"/>
                </a:solidFill>
              </a:rPr>
              <a:t>を活用し地域志向教育を推進</a:t>
            </a:r>
            <a:endParaRPr kumimoji="0" lang="en-US" altLang="ja-JP" sz="900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00" kern="0" dirty="0" smtClean="0">
                <a:solidFill>
                  <a:prstClr val="black"/>
                </a:solidFill>
              </a:rPr>
              <a:t>　　　　　　「地域再生」副専攻を設置</a:t>
            </a:r>
            <a:r>
              <a:rPr kumimoji="0" lang="en-US" altLang="ja-JP" sz="900" kern="0" dirty="0" smtClean="0">
                <a:solidFill>
                  <a:prstClr val="black"/>
                </a:solidFill>
              </a:rPr>
              <a:t>【H27</a:t>
            </a:r>
            <a:r>
              <a:rPr kumimoji="0" lang="ja-JP" altLang="en-US" sz="90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900" kern="0" dirty="0" smtClean="0">
                <a:solidFill>
                  <a:prstClr val="black"/>
                </a:solidFill>
              </a:rPr>
              <a:t>】</a:t>
            </a:r>
          </a:p>
          <a:p>
            <a:pPr defTabSz="914400"/>
            <a:r>
              <a:rPr kumimoji="0" lang="ja-JP" altLang="en-US" sz="900" kern="0" dirty="0" smtClean="0">
                <a:solidFill>
                  <a:prstClr val="black"/>
                </a:solidFill>
              </a:rPr>
              <a:t>　　　・</a:t>
            </a:r>
            <a:r>
              <a:rPr lang="ja-JP" altLang="en-US" sz="800" dirty="0" smtClean="0">
                <a:solidFill>
                  <a:schemeClr val="tx1"/>
                </a:solidFill>
              </a:rPr>
              <a:t>「地（知）の拠点大学による地方創生推進事業（ＣＯＣ＋）」（幹事校：和歌山大）に参画</a:t>
            </a:r>
            <a:r>
              <a:rPr kumimoji="0" lang="en-US" altLang="ja-JP" sz="800" kern="0" dirty="0" smtClean="0">
                <a:solidFill>
                  <a:prstClr val="black"/>
                </a:solidFill>
              </a:rPr>
              <a:t>【H27</a:t>
            </a:r>
            <a:r>
              <a:rPr kumimoji="0" lang="ja-JP" altLang="en-US" sz="800" kern="0" dirty="0" smtClean="0">
                <a:solidFill>
                  <a:prstClr val="black"/>
                </a:solidFill>
              </a:rPr>
              <a:t>～</a:t>
            </a:r>
            <a:r>
              <a:rPr kumimoji="0" lang="en-US" altLang="ja-JP" sz="800" kern="0" dirty="0" smtClean="0">
                <a:solidFill>
                  <a:prstClr val="black"/>
                </a:solidFill>
              </a:rPr>
              <a:t>】</a:t>
            </a:r>
            <a:endParaRPr lang="en-US" altLang="ja-JP" sz="80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</a:rPr>
              <a:t>　　　</a:t>
            </a:r>
            <a:r>
              <a:rPr kumimoji="0" lang="ja-JP" altLang="en-US" sz="900" kern="0" dirty="0" smtClean="0">
                <a:solidFill>
                  <a:prstClr val="black"/>
                </a:solidFill>
              </a:rPr>
              <a:t>・放射線研修環境を活用し人材を育成</a:t>
            </a:r>
            <a:r>
              <a:rPr kumimoji="0" lang="ja-JP" altLang="en-US" sz="800" kern="0" dirty="0" smtClean="0">
                <a:solidFill>
                  <a:prstClr val="black"/>
                </a:solidFill>
              </a:rPr>
              <a:t>（学生･企業技術者・自治体職員等）</a:t>
            </a:r>
            <a:endParaRPr kumimoji="0" lang="en-US" altLang="ja-JP" sz="800" kern="0" dirty="0" smtClean="0">
              <a:solidFill>
                <a:prstClr val="black"/>
              </a:solidFill>
            </a:endParaRPr>
          </a:p>
          <a:p>
            <a:pPr defTabSz="914400"/>
            <a:r>
              <a:rPr kumimoji="0" lang="ja-JP" altLang="en-US" sz="900" kern="0" dirty="0" smtClean="0">
                <a:solidFill>
                  <a:prstClr val="black"/>
                </a:solidFill>
              </a:rPr>
              <a:t>　　　・植物工場分野での専門人材の養成</a:t>
            </a:r>
            <a:endParaRPr kumimoji="0" lang="en-US" altLang="ja-JP" sz="900" kern="0" dirty="0" smtClean="0">
              <a:solidFill>
                <a:prstClr val="black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○府政・諸機関との連携</a:t>
            </a: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</a:rPr>
              <a:t>　　　・府立産業技術総合研究所、環境農林水産総合研究所、病院機構等と連携</a:t>
            </a: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</a:rPr>
              <a:t>　　　・府内自治体との連携協定を締結し、連携事業を推進</a:t>
            </a:r>
            <a:endParaRPr lang="en-US" altLang="ja-JP" sz="90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</a:rPr>
              <a:t>　　　</a:t>
            </a:r>
            <a:r>
              <a:rPr lang="ja-JP" altLang="en-US" sz="800" dirty="0" smtClean="0">
                <a:solidFill>
                  <a:schemeClr val="tx1"/>
                </a:solidFill>
              </a:rPr>
              <a:t>（</a:t>
            </a:r>
            <a:r>
              <a:rPr lang="en-US" altLang="ja-JP" sz="800" dirty="0" smtClean="0">
                <a:solidFill>
                  <a:schemeClr val="tx1"/>
                </a:solidFill>
              </a:rPr>
              <a:t>H23</a:t>
            </a:r>
            <a:r>
              <a:rPr lang="ja-JP" altLang="en-US" sz="800" dirty="0" smtClean="0">
                <a:solidFill>
                  <a:schemeClr val="tx1"/>
                </a:solidFill>
              </a:rPr>
              <a:t>年度以降締結：寝屋川市、河内長野市、和泉市、対馬市、羽曳野市、富田林市）</a:t>
            </a: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</a:rPr>
              <a:t>　　　・</a:t>
            </a:r>
            <a:r>
              <a:rPr lang="ja-JP" altLang="en-US" sz="800" dirty="0" smtClean="0">
                <a:solidFill>
                  <a:schemeClr val="tx1"/>
                </a:solidFill>
              </a:rPr>
              <a:t>堺市・堺商工会議所等と連携し、泰日工業大学留学生支援事業を実施</a:t>
            </a:r>
            <a:r>
              <a:rPr lang="en-US" altLang="ja-JP" sz="800" dirty="0" smtClean="0">
                <a:solidFill>
                  <a:schemeClr val="tx1"/>
                </a:solidFill>
              </a:rPr>
              <a:t>【H26</a:t>
            </a:r>
            <a:r>
              <a:rPr lang="ja-JP" altLang="en-US" sz="800" dirty="0" smtClean="0">
                <a:solidFill>
                  <a:schemeClr val="tx1"/>
                </a:solidFill>
              </a:rPr>
              <a:t>～受入れ開始</a:t>
            </a:r>
            <a:r>
              <a:rPr lang="en-US" altLang="ja-JP" sz="800" dirty="0" smtClean="0">
                <a:solidFill>
                  <a:schemeClr val="tx1"/>
                </a:solidFill>
              </a:rPr>
              <a:t>】</a:t>
            </a:r>
            <a:endParaRPr lang="en-US" altLang="ja-JP" sz="900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2148" y="704521"/>
            <a:ext cx="27173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defTabSz="914400">
              <a:defRPr sz="1000"/>
            </a:pPr>
            <a:r>
              <a:rPr kumimoji="0" lang="ja-JP" altLang="en-US" sz="1400" kern="0" dirty="0">
                <a:solidFill>
                  <a:srgbClr val="FF0000"/>
                </a:solidFill>
                <a:latin typeface="ＭＳ Ｐゴシック"/>
              </a:rPr>
              <a:t>■</a:t>
            </a:r>
            <a:r>
              <a:rPr kumimoji="0" lang="ja-JP" altLang="en-US" sz="1400" kern="0" dirty="0">
                <a:solidFill>
                  <a:srgbClr val="000000"/>
                </a:solidFill>
                <a:latin typeface="ＭＳ Ｐゴシック"/>
              </a:rPr>
              <a:t>　</a:t>
            </a:r>
            <a:r>
              <a:rPr kumimoji="0" lang="ja-JP" altLang="en-US" sz="1400" b="1" kern="0" dirty="0">
                <a:solidFill>
                  <a:srgbClr val="000000"/>
                </a:solidFill>
                <a:latin typeface="ＭＳ Ｐゴシック"/>
              </a:rPr>
              <a:t>地域貢献</a:t>
            </a:r>
            <a:r>
              <a:rPr kumimoji="0" lang="ja-JP" altLang="en-US" sz="1400" b="1" kern="0" dirty="0" smtClean="0">
                <a:solidFill>
                  <a:srgbClr val="000000"/>
                </a:solidFill>
                <a:latin typeface="ＭＳ Ｐゴシック"/>
              </a:rPr>
              <a:t>の推進</a:t>
            </a:r>
            <a:endParaRPr kumimoji="0" lang="ja-JP" altLang="en-US" sz="1400" b="1" kern="0" dirty="0">
              <a:solidFill>
                <a:srgbClr val="000000"/>
              </a:solidFill>
              <a:latin typeface="ＭＳ Ｐゴシック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721180" y="873798"/>
            <a:ext cx="4536504" cy="78389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200"/>
              </a:lnSpc>
            </a:pPr>
            <a:endParaRPr lang="en-US" altLang="ja-JP" sz="900" dirty="0" smtClean="0">
              <a:solidFill>
                <a:schemeClr val="tx1"/>
              </a:solidFill>
            </a:endParaRPr>
          </a:p>
          <a:p>
            <a:pPr lvl="0">
              <a:lnSpc>
                <a:spcPts val="1200"/>
              </a:lnSpc>
            </a:pPr>
            <a:r>
              <a:rPr lang="en-US" altLang="ja-JP" sz="1050" b="1" dirty="0">
                <a:solidFill>
                  <a:prstClr val="black"/>
                </a:solidFill>
              </a:rPr>
              <a:t>■</a:t>
            </a:r>
            <a:r>
              <a:rPr lang="ja-JP" altLang="en-US" sz="1050" b="1" dirty="0">
                <a:solidFill>
                  <a:prstClr val="black"/>
                </a:solidFill>
              </a:rPr>
              <a:t>　情報の共有と</a:t>
            </a:r>
            <a:r>
              <a:rPr lang="ja-JP" altLang="en-US" sz="1050" b="1" dirty="0" smtClean="0">
                <a:solidFill>
                  <a:prstClr val="black"/>
                </a:solidFill>
              </a:rPr>
              <a:t>活用、自己点検・評価の実施</a:t>
            </a:r>
            <a:endParaRPr lang="ja-JP" altLang="en-US" sz="1050" b="1" dirty="0">
              <a:solidFill>
                <a:prstClr val="black"/>
              </a:solidFill>
            </a:endParaRPr>
          </a:p>
          <a:p>
            <a:pPr lvl="0">
              <a:lnSpc>
                <a:spcPts val="1200"/>
              </a:lnSpc>
            </a:pPr>
            <a:r>
              <a:rPr lang="ja-JP" altLang="en-US" sz="950" dirty="0">
                <a:solidFill>
                  <a:prstClr val="black"/>
                </a:solidFill>
              </a:rPr>
              <a:t>　</a:t>
            </a:r>
            <a:r>
              <a:rPr lang="en-US" altLang="ja-JP" sz="950" dirty="0">
                <a:solidFill>
                  <a:prstClr val="black"/>
                </a:solidFill>
              </a:rPr>
              <a:t>○</a:t>
            </a:r>
            <a:r>
              <a:rPr lang="ja-JP" altLang="en-US" sz="950" dirty="0">
                <a:solidFill>
                  <a:prstClr val="black"/>
                </a:solidFill>
              </a:rPr>
              <a:t>「データで見る公立大学法人大阪府立大学」を充実</a:t>
            </a:r>
            <a:endParaRPr lang="en-US" altLang="ja-JP" sz="950" dirty="0">
              <a:solidFill>
                <a:prstClr val="black"/>
              </a:solidFill>
            </a:endParaRPr>
          </a:p>
          <a:p>
            <a:pPr lvl="0">
              <a:lnSpc>
                <a:spcPts val="1200"/>
              </a:lnSpc>
            </a:pPr>
            <a:r>
              <a:rPr lang="ja-JP" altLang="en-US" sz="950" dirty="0">
                <a:solidFill>
                  <a:prstClr val="black"/>
                </a:solidFill>
              </a:rPr>
              <a:t>　</a:t>
            </a:r>
            <a:r>
              <a:rPr lang="en-US" altLang="ja-JP" sz="950" dirty="0">
                <a:solidFill>
                  <a:prstClr val="black"/>
                </a:solidFill>
              </a:rPr>
              <a:t>○</a:t>
            </a:r>
            <a:r>
              <a:rPr lang="ja-JP" altLang="en-US" sz="950" dirty="0">
                <a:solidFill>
                  <a:prstClr val="black"/>
                </a:solidFill>
              </a:rPr>
              <a:t>新教員活動情報データベースの運用</a:t>
            </a:r>
            <a:r>
              <a:rPr lang="en-US" altLang="ja-JP" sz="950" dirty="0">
                <a:solidFill>
                  <a:prstClr val="black"/>
                </a:solidFill>
              </a:rPr>
              <a:t>【H26</a:t>
            </a:r>
            <a:r>
              <a:rPr lang="ja-JP" altLang="en-US" sz="950" dirty="0">
                <a:solidFill>
                  <a:prstClr val="black"/>
                </a:solidFill>
              </a:rPr>
              <a:t>～</a:t>
            </a:r>
            <a:r>
              <a:rPr lang="en-US" altLang="ja-JP" sz="950" dirty="0">
                <a:solidFill>
                  <a:prstClr val="black"/>
                </a:solidFill>
              </a:rPr>
              <a:t>】</a:t>
            </a:r>
            <a:endParaRPr lang="ja-JP" altLang="en-US" sz="950" dirty="0">
              <a:solidFill>
                <a:prstClr val="black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○</a:t>
            </a:r>
            <a:r>
              <a:rPr lang="ja-JP" altLang="en-US" sz="950" dirty="0">
                <a:solidFill>
                  <a:schemeClr val="tx1"/>
                </a:solidFill>
              </a:rPr>
              <a:t>自己点検・評価を実施し、認証評価を受審</a:t>
            </a:r>
            <a:r>
              <a:rPr lang="en-US" altLang="ja-JP" sz="950" dirty="0">
                <a:solidFill>
                  <a:schemeClr val="tx1"/>
                </a:solidFill>
              </a:rPr>
              <a:t>【H28】</a:t>
            </a:r>
            <a:endParaRPr lang="ja-JP" altLang="en-US" sz="95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endParaRPr lang="en-US" altLang="ja-JP" sz="900" b="1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en-US" altLang="ja-JP" sz="1050" b="1" dirty="0" smtClean="0">
                <a:solidFill>
                  <a:schemeClr val="tx1"/>
                </a:solidFill>
              </a:rPr>
              <a:t>■</a:t>
            </a:r>
            <a:r>
              <a:rPr lang="ja-JP" altLang="en-US" sz="1050" b="1" dirty="0">
                <a:solidFill>
                  <a:schemeClr val="tx1"/>
                </a:solidFill>
              </a:rPr>
              <a:t>　コンプライアンス・リスクマネジメントの強化 </a:t>
            </a: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○文科省</a:t>
            </a:r>
            <a:r>
              <a:rPr lang="ja-JP" altLang="en-US" sz="950" dirty="0">
                <a:solidFill>
                  <a:schemeClr val="tx1"/>
                </a:solidFill>
              </a:rPr>
              <a:t>「研究活動における不正行為への対応等に関するガイドライン</a:t>
            </a:r>
            <a:r>
              <a:rPr lang="ja-JP" altLang="en-US" sz="950" dirty="0" smtClean="0">
                <a:solidFill>
                  <a:schemeClr val="tx1"/>
                </a:solidFill>
              </a:rPr>
              <a:t>」、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「</a:t>
            </a:r>
            <a:r>
              <a:rPr lang="ja-JP" altLang="en-US" sz="950" dirty="0">
                <a:solidFill>
                  <a:schemeClr val="tx1"/>
                </a:solidFill>
              </a:rPr>
              <a:t>研究機関における公的研究費の管理・監査ガイドライン（実施基準）</a:t>
            </a:r>
            <a:r>
              <a:rPr lang="ja-JP" altLang="en-US" sz="950" dirty="0" smtClean="0">
                <a:solidFill>
                  <a:schemeClr val="tx1"/>
                </a:solidFill>
              </a:rPr>
              <a:t>」の改正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を踏まえた、</a:t>
            </a:r>
            <a:r>
              <a:rPr lang="ja-JP" altLang="en-US" sz="950" dirty="0">
                <a:solidFill>
                  <a:schemeClr val="tx1"/>
                </a:solidFill>
              </a:rPr>
              <a:t>関連規程の改正、学内</a:t>
            </a:r>
            <a:r>
              <a:rPr lang="ja-JP" altLang="en-US" sz="950" dirty="0" smtClean="0">
                <a:solidFill>
                  <a:schemeClr val="tx1"/>
                </a:solidFill>
              </a:rPr>
              <a:t>体制の構築</a:t>
            </a:r>
            <a:r>
              <a:rPr lang="en-US" altLang="ja-JP" sz="950" dirty="0" smtClean="0">
                <a:solidFill>
                  <a:schemeClr val="tx1"/>
                </a:solidFill>
              </a:rPr>
              <a:t>【H26</a:t>
            </a:r>
            <a:r>
              <a:rPr lang="ja-JP" altLang="en-US" sz="950" dirty="0" smtClean="0">
                <a:solidFill>
                  <a:schemeClr val="tx1"/>
                </a:solidFill>
              </a:rPr>
              <a:t>～</a:t>
            </a:r>
            <a:r>
              <a:rPr lang="en-US" altLang="ja-JP" sz="950" dirty="0" smtClean="0">
                <a:solidFill>
                  <a:schemeClr val="tx1"/>
                </a:solidFill>
              </a:rPr>
              <a:t>】</a:t>
            </a:r>
            <a:endParaRPr lang="en-US" altLang="ja-JP" sz="95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endParaRPr lang="en-US" altLang="ja-JP" sz="105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05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05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lang="ja-JP" altLang="en-US" sz="105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財務内容の改善</a:t>
            </a: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○外部資金などの自己収入を確保</a:t>
            </a:r>
            <a:endParaRPr lang="en-US" altLang="ja-JP" sz="90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○</a:t>
            </a:r>
            <a:r>
              <a:rPr lang="ja-JP" altLang="en-US" sz="950" dirty="0">
                <a:solidFill>
                  <a:schemeClr val="tx1"/>
                </a:solidFill>
              </a:rPr>
              <a:t>経費削減・料金見直し</a:t>
            </a: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・</a:t>
            </a:r>
            <a:r>
              <a:rPr lang="ja-JP" altLang="en-US" sz="950" dirty="0">
                <a:solidFill>
                  <a:schemeClr val="tx1"/>
                </a:solidFill>
              </a:rPr>
              <a:t>公開講座受講料の一部値上げ</a:t>
            </a:r>
            <a:r>
              <a:rPr lang="ja-JP" altLang="en-US" sz="950" dirty="0" smtClean="0">
                <a:solidFill>
                  <a:schemeClr val="tx1"/>
                </a:solidFill>
              </a:rPr>
              <a:t>、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　獣医</a:t>
            </a:r>
            <a:r>
              <a:rPr lang="ja-JP" altLang="en-US" sz="950" dirty="0">
                <a:solidFill>
                  <a:schemeClr val="tx1"/>
                </a:solidFill>
              </a:rPr>
              <a:t>臨床センターの料金一部改正等</a:t>
            </a: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○府</a:t>
            </a:r>
            <a:r>
              <a:rPr lang="ja-JP" altLang="en-US" sz="950" dirty="0">
                <a:solidFill>
                  <a:schemeClr val="tx1"/>
                </a:solidFill>
              </a:rPr>
              <a:t>立大学</a:t>
            </a:r>
            <a:r>
              <a:rPr lang="ja-JP" altLang="en-US" sz="950" dirty="0" smtClean="0">
                <a:solidFill>
                  <a:schemeClr val="tx1"/>
                </a:solidFill>
              </a:rPr>
              <a:t>基金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「（愛称）世界</a:t>
            </a:r>
            <a:r>
              <a:rPr lang="ja-JP" altLang="en-US" sz="950" dirty="0">
                <a:solidFill>
                  <a:schemeClr val="tx1"/>
                </a:solidFill>
              </a:rPr>
              <a:t>に翔けつばさ基金</a:t>
            </a:r>
            <a:r>
              <a:rPr lang="ja-JP" altLang="en-US" sz="950" dirty="0" smtClean="0">
                <a:solidFill>
                  <a:schemeClr val="tx1"/>
                </a:solidFill>
              </a:rPr>
              <a:t>」による寄附金獲得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・ふるさと納税制度を活用し寄附を呼びかけ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</a:t>
            </a: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・創基</a:t>
            </a:r>
            <a:r>
              <a:rPr lang="en-US" altLang="ja-JP" sz="950" dirty="0">
                <a:solidFill>
                  <a:schemeClr val="tx1"/>
                </a:solidFill>
              </a:rPr>
              <a:t>130</a:t>
            </a:r>
            <a:r>
              <a:rPr lang="ja-JP" altLang="en-US" sz="950" dirty="0" smtClean="0">
                <a:solidFill>
                  <a:schemeClr val="tx1"/>
                </a:solidFill>
              </a:rPr>
              <a:t>年にあたり、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　「創基</a:t>
            </a:r>
            <a:r>
              <a:rPr lang="en-US" altLang="ja-JP" sz="950" dirty="0">
                <a:solidFill>
                  <a:schemeClr val="tx1"/>
                </a:solidFill>
              </a:rPr>
              <a:t>130</a:t>
            </a:r>
            <a:r>
              <a:rPr lang="ja-JP" altLang="en-US" sz="950" dirty="0" smtClean="0">
                <a:solidFill>
                  <a:schemeClr val="tx1"/>
                </a:solidFill>
              </a:rPr>
              <a:t>年記念基金」を設置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　　創基</a:t>
            </a:r>
            <a:r>
              <a:rPr lang="en-US" altLang="ja-JP" sz="950" dirty="0">
                <a:solidFill>
                  <a:schemeClr val="tx1"/>
                </a:solidFill>
              </a:rPr>
              <a:t>130</a:t>
            </a:r>
            <a:r>
              <a:rPr lang="ja-JP" altLang="en-US" sz="950" dirty="0" smtClean="0">
                <a:solidFill>
                  <a:schemeClr val="tx1"/>
                </a:solidFill>
              </a:rPr>
              <a:t>年寄附受入額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　　</a:t>
            </a:r>
            <a:r>
              <a:rPr lang="en-US" altLang="ja-JP" sz="950" dirty="0" smtClean="0">
                <a:solidFill>
                  <a:schemeClr val="tx1"/>
                </a:solidFill>
              </a:rPr>
              <a:t>〔</a:t>
            </a:r>
            <a:r>
              <a:rPr lang="en-US" altLang="ja-JP" sz="950" dirty="0">
                <a:solidFill>
                  <a:schemeClr val="tx1"/>
                </a:solidFill>
              </a:rPr>
              <a:t>H23</a:t>
            </a:r>
            <a:r>
              <a:rPr lang="ja-JP" altLang="en-US" sz="950" dirty="0">
                <a:solidFill>
                  <a:schemeClr val="tx1"/>
                </a:solidFill>
              </a:rPr>
              <a:t>～</a:t>
            </a:r>
            <a:r>
              <a:rPr lang="en-US" altLang="ja-JP" sz="950" dirty="0">
                <a:solidFill>
                  <a:schemeClr val="tx1"/>
                </a:solidFill>
              </a:rPr>
              <a:t>H25</a:t>
            </a:r>
            <a:r>
              <a:rPr lang="en-US" altLang="ja-JP" sz="950" dirty="0" smtClean="0">
                <a:solidFill>
                  <a:schemeClr val="tx1"/>
                </a:solidFill>
              </a:rPr>
              <a:t>〕</a:t>
            </a:r>
            <a:r>
              <a:rPr lang="ja-JP" altLang="en-US" sz="950" dirty="0" smtClean="0">
                <a:solidFill>
                  <a:schemeClr val="tx1"/>
                </a:solidFill>
              </a:rPr>
              <a:t>　</a:t>
            </a:r>
            <a:r>
              <a:rPr lang="en-US" altLang="ja-JP" sz="950" dirty="0" smtClean="0">
                <a:solidFill>
                  <a:schemeClr val="tx1"/>
                </a:solidFill>
              </a:rPr>
              <a:t>220</a:t>
            </a:r>
            <a:r>
              <a:rPr lang="ja-JP" altLang="en-US" sz="950" dirty="0" smtClean="0">
                <a:solidFill>
                  <a:schemeClr val="tx1"/>
                </a:solidFill>
              </a:rPr>
              <a:t>百万円</a:t>
            </a:r>
            <a:endParaRPr lang="ja-JP" altLang="en-US" sz="95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ja-JP" altLang="en-US" sz="900" b="1" u="sng" dirty="0" smtClean="0">
                <a:solidFill>
                  <a:schemeClr val="tx1"/>
                </a:solidFill>
              </a:rPr>
              <a:t>◎運営費交付金</a:t>
            </a:r>
            <a:endParaRPr lang="en-US" altLang="ja-JP" sz="900" b="1" u="sng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</a:rPr>
              <a:t>　　・効率的な運営や収入増に取り組み</a:t>
            </a:r>
            <a:endParaRPr lang="en-US" altLang="ja-JP" sz="90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</a:rPr>
              <a:t>　　　大阪府立大学運営費交付金を縮減　</a:t>
            </a:r>
            <a:endParaRPr lang="en-US" altLang="ja-JP" sz="900" dirty="0" smtClean="0">
              <a:solidFill>
                <a:srgbClr val="FF0000"/>
              </a:solidFill>
            </a:endParaRPr>
          </a:p>
          <a:p>
            <a:pPr>
              <a:lnSpc>
                <a:spcPts val="900"/>
              </a:lnSpc>
            </a:pPr>
            <a:endParaRPr lang="en-US" altLang="ja-JP" sz="800" b="1" dirty="0" smtClean="0">
              <a:solidFill>
                <a:schemeClr val="tx1"/>
              </a:solidFill>
            </a:endParaRPr>
          </a:p>
          <a:p>
            <a:pPr>
              <a:lnSpc>
                <a:spcPts val="900"/>
              </a:lnSpc>
            </a:pPr>
            <a:endParaRPr lang="en-US" altLang="ja-JP" sz="800" b="1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1050" b="1" dirty="0" smtClean="0">
                <a:solidFill>
                  <a:schemeClr val="tx1"/>
                </a:solidFill>
              </a:rPr>
              <a:t>■</a:t>
            </a:r>
            <a:r>
              <a:rPr lang="ja-JP" altLang="en-US" sz="1050" b="1" dirty="0">
                <a:solidFill>
                  <a:schemeClr val="tx1"/>
                </a:solidFill>
              </a:rPr>
              <a:t>　広報戦略・ブランド力の強化 </a:t>
            </a: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○</a:t>
            </a:r>
            <a:r>
              <a:rPr lang="ja-JP" altLang="en-US" sz="950" dirty="0">
                <a:solidFill>
                  <a:schemeClr val="tx1"/>
                </a:solidFill>
              </a:rPr>
              <a:t>ウェブコンテンツや</a:t>
            </a:r>
            <a:r>
              <a:rPr lang="ja-JP" altLang="en-US" sz="950" dirty="0" smtClean="0">
                <a:solidFill>
                  <a:schemeClr val="tx1"/>
                </a:solidFill>
              </a:rPr>
              <a:t>ソーシャルメディアの活用</a:t>
            </a:r>
            <a:endParaRPr lang="en-US" altLang="ja-JP" sz="95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　</a:t>
            </a:r>
            <a:r>
              <a:rPr lang="ja-JP" altLang="en-US" sz="950" dirty="0">
                <a:solidFill>
                  <a:schemeClr val="tx1"/>
                </a:solidFill>
              </a:rPr>
              <a:t>　・</a:t>
            </a:r>
            <a:r>
              <a:rPr lang="en-US" altLang="ja-JP" sz="950" dirty="0">
                <a:solidFill>
                  <a:schemeClr val="tx1"/>
                </a:solidFill>
              </a:rPr>
              <a:t>WEB</a:t>
            </a:r>
            <a:r>
              <a:rPr lang="ja-JP" altLang="en-US" sz="950" dirty="0">
                <a:solidFill>
                  <a:schemeClr val="tx1"/>
                </a:solidFill>
              </a:rPr>
              <a:t>博物館を</a:t>
            </a:r>
            <a:r>
              <a:rPr lang="ja-JP" altLang="en-US" sz="950" dirty="0" smtClean="0">
                <a:solidFill>
                  <a:schemeClr val="tx1"/>
                </a:solidFill>
              </a:rPr>
              <a:t>開始</a:t>
            </a:r>
            <a:r>
              <a:rPr lang="en-US" altLang="ja-JP" sz="950" dirty="0" smtClean="0">
                <a:solidFill>
                  <a:schemeClr val="tx1"/>
                </a:solidFill>
              </a:rPr>
              <a:t>【H23</a:t>
            </a:r>
            <a:r>
              <a:rPr lang="ja-JP" altLang="en-US" sz="950" dirty="0" smtClean="0">
                <a:solidFill>
                  <a:schemeClr val="tx1"/>
                </a:solidFill>
              </a:rPr>
              <a:t>～</a:t>
            </a:r>
            <a:r>
              <a:rPr lang="en-US" altLang="ja-JP" sz="950" dirty="0" smtClean="0">
                <a:solidFill>
                  <a:schemeClr val="tx1"/>
                </a:solidFill>
              </a:rPr>
              <a:t>】</a:t>
            </a:r>
            <a:endParaRPr lang="ja-JP" altLang="en-US" sz="95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・</a:t>
            </a:r>
            <a:r>
              <a:rPr lang="en-US" altLang="ja-JP" sz="950" dirty="0">
                <a:solidFill>
                  <a:schemeClr val="tx1"/>
                </a:solidFill>
              </a:rPr>
              <a:t>web</a:t>
            </a:r>
            <a:r>
              <a:rPr lang="ja-JP" altLang="en-US" sz="950" dirty="0">
                <a:solidFill>
                  <a:schemeClr val="tx1"/>
                </a:solidFill>
              </a:rPr>
              <a:t>上で広報</a:t>
            </a:r>
            <a:r>
              <a:rPr lang="en-US" altLang="ja-JP" sz="950" dirty="0">
                <a:solidFill>
                  <a:schemeClr val="tx1"/>
                </a:solidFill>
              </a:rPr>
              <a:t>Web</a:t>
            </a:r>
            <a:r>
              <a:rPr lang="ja-JP" altLang="en-US" sz="950" dirty="0">
                <a:solidFill>
                  <a:schemeClr val="tx1"/>
                </a:solidFill>
              </a:rPr>
              <a:t>マガジン「</a:t>
            </a:r>
            <a:r>
              <a:rPr lang="en-US" altLang="ja-JP" sz="950" dirty="0" err="1">
                <a:solidFill>
                  <a:schemeClr val="tx1"/>
                </a:solidFill>
              </a:rPr>
              <a:t>MichiTake</a:t>
            </a:r>
            <a:r>
              <a:rPr lang="ja-JP" altLang="en-US" sz="950" dirty="0">
                <a:solidFill>
                  <a:schemeClr val="tx1"/>
                </a:solidFill>
              </a:rPr>
              <a:t>＋」を</a:t>
            </a:r>
            <a:r>
              <a:rPr lang="ja-JP" altLang="en-US" sz="950" dirty="0" smtClean="0">
                <a:solidFill>
                  <a:schemeClr val="tx1"/>
                </a:solidFill>
              </a:rPr>
              <a:t>運用</a:t>
            </a:r>
            <a:r>
              <a:rPr lang="en-US" altLang="ja-JP" sz="950" dirty="0" smtClean="0">
                <a:solidFill>
                  <a:schemeClr val="tx1"/>
                </a:solidFill>
              </a:rPr>
              <a:t>【H26</a:t>
            </a:r>
            <a:r>
              <a:rPr lang="ja-JP" altLang="en-US" sz="950" dirty="0" smtClean="0">
                <a:solidFill>
                  <a:schemeClr val="tx1"/>
                </a:solidFill>
              </a:rPr>
              <a:t>～</a:t>
            </a:r>
            <a:r>
              <a:rPr lang="en-US" altLang="ja-JP" sz="950" dirty="0" smtClean="0">
                <a:solidFill>
                  <a:schemeClr val="tx1"/>
                </a:solidFill>
              </a:rPr>
              <a:t>】</a:t>
            </a:r>
            <a:endParaRPr lang="ja-JP" altLang="en-US" sz="95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　</a:t>
            </a:r>
            <a:r>
              <a:rPr lang="ja-JP" altLang="en-US" sz="950" dirty="0">
                <a:solidFill>
                  <a:schemeClr val="tx1"/>
                </a:solidFill>
              </a:rPr>
              <a:t>　・府大公式</a:t>
            </a:r>
            <a:r>
              <a:rPr lang="en-US" altLang="ja-JP" sz="950" dirty="0">
                <a:solidFill>
                  <a:schemeClr val="tx1"/>
                </a:solidFill>
              </a:rPr>
              <a:t>Facebook</a:t>
            </a:r>
            <a:r>
              <a:rPr lang="ja-JP" altLang="en-US" sz="950" dirty="0">
                <a:solidFill>
                  <a:schemeClr val="tx1"/>
                </a:solidFill>
              </a:rPr>
              <a:t>を</a:t>
            </a:r>
            <a:r>
              <a:rPr lang="ja-JP" altLang="en-US" sz="950" dirty="0" smtClean="0">
                <a:solidFill>
                  <a:schemeClr val="tx1"/>
                </a:solidFill>
              </a:rPr>
              <a:t>運用</a:t>
            </a:r>
            <a:r>
              <a:rPr lang="en-US" altLang="ja-JP" sz="950" dirty="0" smtClean="0">
                <a:solidFill>
                  <a:schemeClr val="tx1"/>
                </a:solidFill>
              </a:rPr>
              <a:t>【H25</a:t>
            </a:r>
            <a:r>
              <a:rPr lang="ja-JP" altLang="en-US" sz="950" dirty="0" smtClean="0">
                <a:solidFill>
                  <a:schemeClr val="tx1"/>
                </a:solidFill>
              </a:rPr>
              <a:t>～</a:t>
            </a:r>
            <a:r>
              <a:rPr lang="en-US" altLang="ja-JP" sz="950" dirty="0" smtClean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・</a:t>
            </a:r>
            <a:r>
              <a:rPr lang="en-US" altLang="ja-JP" sz="950" dirty="0">
                <a:solidFill>
                  <a:schemeClr val="tx1"/>
                </a:solidFill>
              </a:rPr>
              <a:t>HP</a:t>
            </a:r>
            <a:r>
              <a:rPr lang="ja-JP" altLang="en-US" sz="950" dirty="0">
                <a:solidFill>
                  <a:schemeClr val="tx1"/>
                </a:solidFill>
              </a:rPr>
              <a:t>利便性の向上（</a:t>
            </a:r>
            <a:r>
              <a:rPr lang="en-US" altLang="ja-JP" sz="950" dirty="0">
                <a:solidFill>
                  <a:schemeClr val="tx1"/>
                </a:solidFill>
              </a:rPr>
              <a:t>H23</a:t>
            </a:r>
            <a:r>
              <a:rPr lang="ja-JP" altLang="en-US" sz="950" dirty="0">
                <a:solidFill>
                  <a:schemeClr val="tx1"/>
                </a:solidFill>
              </a:rPr>
              <a:t>・</a:t>
            </a:r>
            <a:r>
              <a:rPr lang="en-US" altLang="ja-JP" sz="950" dirty="0">
                <a:solidFill>
                  <a:schemeClr val="tx1"/>
                </a:solidFill>
              </a:rPr>
              <a:t>H24</a:t>
            </a:r>
            <a:r>
              <a:rPr lang="ja-JP" altLang="en-US" sz="950" dirty="0">
                <a:solidFill>
                  <a:schemeClr val="tx1"/>
                </a:solidFill>
              </a:rPr>
              <a:t>　日経</a:t>
            </a:r>
            <a:r>
              <a:rPr lang="en-US" altLang="ja-JP" sz="950" dirty="0">
                <a:solidFill>
                  <a:schemeClr val="tx1"/>
                </a:solidFill>
              </a:rPr>
              <a:t>BP</a:t>
            </a:r>
            <a:r>
              <a:rPr lang="ja-JP" altLang="en-US" sz="950" dirty="0">
                <a:solidFill>
                  <a:schemeClr val="tx1"/>
                </a:solidFill>
              </a:rPr>
              <a:t>ユーザビリティ調査全国</a:t>
            </a:r>
            <a:r>
              <a:rPr lang="en-US" altLang="ja-JP" sz="950" dirty="0">
                <a:solidFill>
                  <a:schemeClr val="tx1"/>
                </a:solidFill>
              </a:rPr>
              <a:t>1</a:t>
            </a:r>
            <a:r>
              <a:rPr lang="ja-JP" altLang="en-US" sz="950" dirty="0">
                <a:solidFill>
                  <a:schemeClr val="tx1"/>
                </a:solidFill>
              </a:rPr>
              <a:t>位）</a:t>
            </a: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 </a:t>
            </a:r>
            <a:r>
              <a:rPr lang="ja-JP" altLang="en-US" sz="950" dirty="0" smtClean="0">
                <a:solidFill>
                  <a:schemeClr val="tx1"/>
                </a:solidFill>
              </a:rPr>
              <a:t>  ○記者懇談会を開催</a:t>
            </a:r>
            <a:r>
              <a:rPr lang="en-US" altLang="ja-JP" sz="950" dirty="0">
                <a:solidFill>
                  <a:schemeClr val="tx1"/>
                </a:solidFill>
              </a:rPr>
              <a:t>【</a:t>
            </a:r>
            <a:r>
              <a:rPr lang="en-US" altLang="ja-JP" sz="950" dirty="0" smtClean="0">
                <a:solidFill>
                  <a:schemeClr val="tx1"/>
                </a:solidFill>
              </a:rPr>
              <a:t>H27</a:t>
            </a:r>
            <a:r>
              <a:rPr lang="ja-JP" altLang="en-US" sz="950" dirty="0" smtClean="0">
                <a:solidFill>
                  <a:schemeClr val="tx1"/>
                </a:solidFill>
              </a:rPr>
              <a:t>～</a:t>
            </a:r>
            <a:r>
              <a:rPr lang="en-US" altLang="ja-JP" sz="950" dirty="0">
                <a:solidFill>
                  <a:schemeClr val="tx1"/>
                </a:solidFill>
              </a:rPr>
              <a:t>】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○</a:t>
            </a:r>
            <a:r>
              <a:rPr lang="ja-JP" altLang="en-US" sz="950" dirty="0">
                <a:solidFill>
                  <a:schemeClr val="tx1"/>
                </a:solidFill>
              </a:rPr>
              <a:t>創基</a:t>
            </a:r>
            <a:r>
              <a:rPr lang="en-US" altLang="ja-JP" sz="950" dirty="0">
                <a:solidFill>
                  <a:schemeClr val="tx1"/>
                </a:solidFill>
              </a:rPr>
              <a:t>130</a:t>
            </a:r>
            <a:r>
              <a:rPr lang="ja-JP" altLang="en-US" sz="950" dirty="0">
                <a:solidFill>
                  <a:schemeClr val="tx1"/>
                </a:solidFill>
              </a:rPr>
              <a:t>年記念事業を推進</a:t>
            </a:r>
            <a:r>
              <a:rPr lang="en-US" altLang="ja-JP" sz="950" dirty="0">
                <a:solidFill>
                  <a:schemeClr val="tx1"/>
                </a:solidFill>
              </a:rPr>
              <a:t>【H23</a:t>
            </a:r>
            <a:r>
              <a:rPr lang="ja-JP" altLang="en-US" sz="950" dirty="0">
                <a:solidFill>
                  <a:schemeClr val="tx1"/>
                </a:solidFill>
              </a:rPr>
              <a:t>～</a:t>
            </a:r>
            <a:r>
              <a:rPr lang="en-US" altLang="ja-JP" sz="950" dirty="0" smtClean="0">
                <a:solidFill>
                  <a:schemeClr val="tx1"/>
                </a:solidFill>
              </a:rPr>
              <a:t>H25】</a:t>
            </a:r>
            <a:endParaRPr lang="en-US" altLang="ja-JP" sz="95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</a:t>
            </a:r>
            <a:r>
              <a:rPr lang="en-US" altLang="ja-JP" sz="950" dirty="0" smtClean="0">
                <a:solidFill>
                  <a:schemeClr val="tx1"/>
                </a:solidFill>
              </a:rPr>
              <a:t>○</a:t>
            </a:r>
            <a:r>
              <a:rPr lang="ja-JP" altLang="en-US" sz="950" dirty="0" smtClean="0">
                <a:solidFill>
                  <a:schemeClr val="tx1"/>
                </a:solidFill>
              </a:rPr>
              <a:t>入試</a:t>
            </a:r>
            <a:r>
              <a:rPr lang="ja-JP" altLang="en-US" sz="950" dirty="0">
                <a:solidFill>
                  <a:schemeClr val="tx1"/>
                </a:solidFill>
              </a:rPr>
              <a:t>広報活動（学域</a:t>
            </a:r>
            <a:r>
              <a:rPr lang="en-US" altLang="ja-JP" sz="950" dirty="0">
                <a:solidFill>
                  <a:schemeClr val="tx1"/>
                </a:solidFill>
              </a:rPr>
              <a:t>PR</a:t>
            </a:r>
            <a:r>
              <a:rPr lang="ja-JP" altLang="en-US" sz="950" dirty="0" smtClean="0">
                <a:solidFill>
                  <a:schemeClr val="tx1"/>
                </a:solidFill>
              </a:rPr>
              <a:t>）、地方入試や説明会、高校</a:t>
            </a:r>
            <a:r>
              <a:rPr lang="ja-JP" altLang="en-US" sz="950" dirty="0">
                <a:solidFill>
                  <a:schemeClr val="tx1"/>
                </a:solidFill>
              </a:rPr>
              <a:t>訪問の</a:t>
            </a:r>
            <a:r>
              <a:rPr lang="ja-JP" altLang="en-US" sz="950" dirty="0" smtClean="0">
                <a:solidFill>
                  <a:schemeClr val="tx1"/>
                </a:solidFill>
              </a:rPr>
              <a:t>実施　</a:t>
            </a:r>
            <a:r>
              <a:rPr lang="en-US" altLang="ja-JP" sz="950" dirty="0" smtClean="0">
                <a:solidFill>
                  <a:schemeClr val="tx1"/>
                </a:solidFill>
              </a:rPr>
              <a:t>【H24</a:t>
            </a:r>
            <a:r>
              <a:rPr lang="ja-JP" altLang="en-US" sz="950" dirty="0" smtClean="0">
                <a:solidFill>
                  <a:schemeClr val="tx1"/>
                </a:solidFill>
              </a:rPr>
              <a:t>～</a:t>
            </a:r>
            <a:r>
              <a:rPr lang="en-US" altLang="ja-JP" sz="950" dirty="0" smtClean="0">
                <a:solidFill>
                  <a:schemeClr val="tx1"/>
                </a:solidFill>
              </a:rPr>
              <a:t>】</a:t>
            </a:r>
            <a:endParaRPr lang="ja-JP" altLang="en-US" sz="95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1050" b="1" dirty="0" smtClean="0">
                <a:solidFill>
                  <a:schemeClr val="tx1"/>
                </a:solidFill>
              </a:rPr>
              <a:t>■</a:t>
            </a:r>
            <a:r>
              <a:rPr lang="ja-JP" altLang="en-US" sz="1050" b="1" dirty="0">
                <a:solidFill>
                  <a:schemeClr val="tx1"/>
                </a:solidFill>
              </a:rPr>
              <a:t>　キャンパスマネジメントの実施 </a:t>
            </a: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○キャンパスプランに基づき学舎整備を推進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　</a:t>
            </a:r>
            <a:r>
              <a:rPr lang="en-US" altLang="ja-JP" sz="950" dirty="0" smtClean="0">
                <a:solidFill>
                  <a:schemeClr val="tx1"/>
                </a:solidFill>
              </a:rPr>
              <a:t>H27</a:t>
            </a:r>
            <a:r>
              <a:rPr lang="ja-JP" altLang="en-US" sz="950" dirty="0" smtClean="0">
                <a:solidFill>
                  <a:schemeClr val="tx1"/>
                </a:solidFill>
              </a:rPr>
              <a:t>年度末　耐震化率</a:t>
            </a:r>
            <a:r>
              <a:rPr lang="en-US" altLang="ja-JP" sz="950" dirty="0" smtClean="0">
                <a:solidFill>
                  <a:schemeClr val="tx1"/>
                </a:solidFill>
              </a:rPr>
              <a:t>90</a:t>
            </a:r>
            <a:r>
              <a:rPr lang="ja-JP" altLang="en-US" sz="950" dirty="0" smtClean="0">
                <a:solidFill>
                  <a:schemeClr val="tx1"/>
                </a:solidFill>
              </a:rPr>
              <a:t>％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en-US" altLang="ja-JP" sz="950" dirty="0" smtClean="0">
                <a:solidFill>
                  <a:schemeClr val="tx1"/>
                </a:solidFill>
              </a:rPr>
              <a:t>○</a:t>
            </a:r>
            <a:r>
              <a:rPr lang="ja-JP" altLang="en-US" sz="950" dirty="0">
                <a:solidFill>
                  <a:schemeClr val="tx1"/>
                </a:solidFill>
              </a:rPr>
              <a:t>年間を通じた省エネ対策の</a:t>
            </a:r>
            <a:r>
              <a:rPr lang="ja-JP" altLang="en-US" sz="950" dirty="0" smtClean="0">
                <a:solidFill>
                  <a:schemeClr val="tx1"/>
                </a:solidFill>
              </a:rPr>
              <a:t>推進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・</a:t>
            </a:r>
            <a:r>
              <a:rPr lang="en-US" altLang="ja-JP" sz="950" dirty="0" smtClean="0">
                <a:solidFill>
                  <a:schemeClr val="tx1"/>
                </a:solidFill>
              </a:rPr>
              <a:t>ESCO</a:t>
            </a:r>
            <a:r>
              <a:rPr lang="ja-JP" altLang="en-US" sz="950" dirty="0" smtClean="0">
                <a:solidFill>
                  <a:schemeClr val="tx1"/>
                </a:solidFill>
              </a:rPr>
              <a:t>事業の導入</a:t>
            </a:r>
            <a:r>
              <a:rPr lang="en-US" altLang="ja-JP" sz="950" dirty="0" smtClean="0">
                <a:solidFill>
                  <a:schemeClr val="tx1"/>
                </a:solidFill>
              </a:rPr>
              <a:t>【H26</a:t>
            </a:r>
            <a:r>
              <a:rPr lang="ja-JP" altLang="en-US" sz="950" dirty="0" smtClean="0">
                <a:solidFill>
                  <a:schemeClr val="tx1"/>
                </a:solidFill>
              </a:rPr>
              <a:t>～</a:t>
            </a:r>
            <a:r>
              <a:rPr lang="en-US" altLang="ja-JP" sz="950" dirty="0" smtClean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○学生</a:t>
            </a:r>
            <a:r>
              <a:rPr lang="ja-JP" altLang="en-US" sz="950" dirty="0">
                <a:solidFill>
                  <a:schemeClr val="tx1"/>
                </a:solidFill>
              </a:rPr>
              <a:t>が主体と</a:t>
            </a:r>
            <a:r>
              <a:rPr lang="ja-JP" altLang="en-US" sz="950" dirty="0" smtClean="0">
                <a:solidFill>
                  <a:schemeClr val="tx1"/>
                </a:solidFill>
              </a:rPr>
              <a:t>なって環境報告書を作成</a:t>
            </a:r>
            <a:r>
              <a:rPr lang="en-US" altLang="ja-JP" sz="950" dirty="0">
                <a:solidFill>
                  <a:schemeClr val="tx1"/>
                </a:solidFill>
              </a:rPr>
              <a:t>【</a:t>
            </a:r>
            <a:r>
              <a:rPr lang="en-US" altLang="ja-JP" sz="950" dirty="0" smtClean="0">
                <a:solidFill>
                  <a:schemeClr val="tx1"/>
                </a:solidFill>
              </a:rPr>
              <a:t>H24</a:t>
            </a:r>
            <a:r>
              <a:rPr lang="ja-JP" altLang="en-US" sz="950" dirty="0" smtClean="0">
                <a:solidFill>
                  <a:schemeClr val="tx1"/>
                </a:solidFill>
              </a:rPr>
              <a:t>～</a:t>
            </a:r>
            <a:r>
              <a:rPr lang="en-US" altLang="ja-JP" sz="950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○実験装置等の省エネルギー推進ガイドラインの</a:t>
            </a:r>
            <a:r>
              <a:rPr lang="ja-JP" altLang="en-US" sz="950" dirty="0" smtClean="0">
                <a:solidFill>
                  <a:schemeClr val="tx1"/>
                </a:solidFill>
              </a:rPr>
              <a:t>策定</a:t>
            </a:r>
            <a:r>
              <a:rPr lang="en-US" altLang="ja-JP" sz="950" dirty="0" smtClean="0">
                <a:solidFill>
                  <a:schemeClr val="tx1"/>
                </a:solidFill>
              </a:rPr>
              <a:t>【H24】</a:t>
            </a:r>
            <a:endParaRPr lang="ja-JP" altLang="en-US" sz="95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○大規模災害への体制</a:t>
            </a:r>
            <a:r>
              <a:rPr lang="ja-JP" altLang="en-US" sz="950" dirty="0" smtClean="0">
                <a:solidFill>
                  <a:schemeClr val="tx1"/>
                </a:solidFill>
              </a:rPr>
              <a:t>整備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 lvl="0"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　　・全学</a:t>
            </a:r>
            <a:r>
              <a:rPr lang="ja-JP" altLang="en-US" sz="950" dirty="0">
                <a:solidFill>
                  <a:schemeClr val="tx1"/>
                </a:solidFill>
              </a:rPr>
              <a:t>一斉避難</a:t>
            </a:r>
            <a:r>
              <a:rPr lang="ja-JP" altLang="en-US" sz="950" dirty="0" smtClean="0">
                <a:solidFill>
                  <a:schemeClr val="tx1"/>
                </a:solidFill>
              </a:rPr>
              <a:t>訓練の実施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　　・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安否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確認システムの稼動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【 H26</a:t>
            </a:r>
            <a:r>
              <a:rPr kumimoji="0" lang="ja-JP" altLang="en-US" sz="950" kern="0" dirty="0">
                <a:solidFill>
                  <a:prstClr val="black"/>
                </a:solidFill>
              </a:rPr>
              <a:t>～ </a:t>
            </a:r>
            <a:r>
              <a:rPr kumimoji="0" lang="ja-JP" altLang="en-US" sz="950" kern="0" dirty="0" smtClean="0">
                <a:solidFill>
                  <a:prstClr val="black"/>
                </a:solidFill>
              </a:rPr>
              <a:t>：再掲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】</a:t>
            </a: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○全学無線</a:t>
            </a:r>
            <a:r>
              <a:rPr lang="en-US" altLang="ja-JP" sz="950" dirty="0" smtClean="0">
                <a:solidFill>
                  <a:schemeClr val="tx1"/>
                </a:solidFill>
              </a:rPr>
              <a:t>LAN</a:t>
            </a:r>
            <a:r>
              <a:rPr lang="ja-JP" altLang="en-US" sz="950" dirty="0" smtClean="0">
                <a:solidFill>
                  <a:schemeClr val="tx1"/>
                </a:solidFill>
              </a:rPr>
              <a:t>を拡充（全学生</a:t>
            </a:r>
            <a:r>
              <a:rPr lang="ja-JP" altLang="en-US" sz="950" dirty="0">
                <a:solidFill>
                  <a:schemeClr val="tx1"/>
                </a:solidFill>
              </a:rPr>
              <a:t>・教職員が利用</a:t>
            </a:r>
            <a:r>
              <a:rPr lang="ja-JP" altLang="en-US" sz="950" dirty="0" smtClean="0">
                <a:solidFill>
                  <a:schemeClr val="tx1"/>
                </a:solidFill>
              </a:rPr>
              <a:t>可能）</a:t>
            </a:r>
            <a:r>
              <a:rPr lang="en-US" altLang="ja-JP" sz="950" dirty="0" smtClean="0">
                <a:solidFill>
                  <a:schemeClr val="tx1"/>
                </a:solidFill>
              </a:rPr>
              <a:t>【H25</a:t>
            </a:r>
            <a:r>
              <a:rPr lang="ja-JP" altLang="en-US" sz="950" dirty="0" smtClean="0">
                <a:solidFill>
                  <a:schemeClr val="tx1"/>
                </a:solidFill>
              </a:rPr>
              <a:t>～</a:t>
            </a:r>
            <a:r>
              <a:rPr kumimoji="0" lang="en-US" altLang="ja-JP" sz="950" kern="0" dirty="0">
                <a:solidFill>
                  <a:prstClr val="black"/>
                </a:solidFill>
              </a:rPr>
              <a:t> 】</a:t>
            </a:r>
            <a:endParaRPr lang="en-US" altLang="ja-JP" sz="950" dirty="0">
              <a:solidFill>
                <a:schemeClr val="tx1"/>
              </a:solidFill>
            </a:endParaRPr>
          </a:p>
          <a:p>
            <a:pPr>
              <a:lnSpc>
                <a:spcPts val="1300"/>
              </a:lnSpc>
            </a:pPr>
            <a:endParaRPr lang="en-US" altLang="ja-JP" sz="95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+mn-ea"/>
              </a:rPr>
              <a:t>　</a:t>
            </a:r>
            <a:endParaRPr kumimoji="1" lang="ja-JP" altLang="en-US" sz="900" dirty="0"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043450" y="5472361"/>
            <a:ext cx="4778282" cy="323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1200"/>
              </a:lnSpc>
            </a:pPr>
            <a:endParaRPr lang="en-US" altLang="ja-JP" sz="900" b="1" dirty="0" smtClean="0">
              <a:solidFill>
                <a:schemeClr val="tx1"/>
              </a:solidFill>
            </a:endParaRPr>
          </a:p>
          <a:p>
            <a:pPr>
              <a:lnSpc>
                <a:spcPts val="600"/>
              </a:lnSpc>
            </a:pPr>
            <a:endParaRPr lang="en-US" altLang="ja-JP" sz="900" b="1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105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　業務</a:t>
            </a:r>
            <a:r>
              <a:rPr lang="ja-JP" altLang="en-US" sz="105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運営および組織運営の改善</a:t>
            </a:r>
            <a:endParaRPr lang="en-US" altLang="ja-JP" sz="105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b="1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○学長選考の透明化を推進</a:t>
            </a:r>
            <a:r>
              <a:rPr lang="en-US" altLang="ja-JP" sz="950" dirty="0" smtClean="0">
                <a:solidFill>
                  <a:schemeClr val="tx1"/>
                </a:solidFill>
              </a:rPr>
              <a:t>【H26】</a:t>
            </a: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950" b="1" u="sng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◎教職員数の</a:t>
            </a:r>
            <a:r>
              <a:rPr lang="ja-JP" altLang="en-US" sz="950" b="1" u="sng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削減</a:t>
            </a:r>
            <a:r>
              <a:rPr lang="ja-JP" altLang="en-US" sz="950" b="1" u="sng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、法人職員化を推進</a:t>
            </a:r>
            <a:endParaRPr lang="en-US" altLang="ja-JP" sz="950" b="1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大学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中期</a:t>
            </a:r>
            <a:r>
              <a:rPr lang="zh-TW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計画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目標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教員数</a:t>
            </a:r>
            <a:r>
              <a:rPr lang="en-US" altLang="zh-TW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637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  <a:r>
              <a:rPr lang="ja-JP" altLang="en-US" sz="9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職員</a:t>
            </a:r>
            <a:r>
              <a:rPr lang="zh-TW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数</a:t>
            </a:r>
            <a:r>
              <a:rPr lang="en-US" altLang="zh-TW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160</a:t>
            </a:r>
            <a:r>
              <a:rPr lang="zh-TW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程度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（うち府派遣</a:t>
            </a:r>
            <a:r>
              <a:rPr lang="en-US" altLang="ja-JP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名程度）</a:t>
            </a:r>
            <a:endParaRPr lang="en-US" altLang="zh-TW" sz="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高専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中期</a:t>
            </a:r>
            <a:r>
              <a:rPr lang="zh-TW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計画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目標</a:t>
            </a:r>
            <a:endParaRPr lang="en-US" altLang="zh-TW" sz="9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教員数</a:t>
            </a:r>
            <a:r>
              <a:rPr lang="en-US" altLang="zh-TW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70</a:t>
            </a:r>
            <a:r>
              <a:rPr lang="zh-TW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  <a:r>
              <a:rPr lang="ja-JP" altLang="en-US" sz="9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（達成済み）</a:t>
            </a:r>
            <a:endParaRPr lang="zh-TW" altLang="en-US" sz="9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200"/>
              </a:lnSpc>
            </a:pPr>
            <a:endParaRPr lang="en-US" altLang="ja-JP" sz="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[H28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日現在</a:t>
            </a:r>
            <a:r>
              <a:rPr lang="en-US" altLang="ja-JP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</a:p>
          <a:p>
            <a:pPr>
              <a:lnSpc>
                <a:spcPts val="1200"/>
              </a:lnSpc>
            </a:pP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法人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採用職員　</a:t>
            </a:r>
            <a:r>
              <a:rPr lang="en-US" altLang="ja-JP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155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  <a:endParaRPr lang="en-US" altLang="ja-JP" sz="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（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うち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大学</a:t>
            </a:r>
            <a:r>
              <a:rPr lang="en-US" altLang="ja-JP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147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　</a:t>
            </a:r>
          </a:p>
          <a:p>
            <a:pPr>
              <a:lnSpc>
                <a:spcPts val="1200"/>
              </a:lnSpc>
            </a:pP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府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派遣職員　 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 </a:t>
            </a:r>
            <a:endParaRPr lang="en-US" altLang="ja-JP" sz="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（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うち</a:t>
            </a:r>
            <a:r>
              <a:rPr lang="ja-JP" altLang="en-US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大学</a:t>
            </a:r>
            <a:r>
              <a:rPr lang="en-US" altLang="ja-JP" sz="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 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名）</a:t>
            </a:r>
          </a:p>
          <a:p>
            <a:pPr>
              <a:lnSpc>
                <a:spcPts val="600"/>
              </a:lnSpc>
            </a:pPr>
            <a:endParaRPr lang="en-US" altLang="ja-JP" sz="90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ja-JP" altLang="en-US" sz="950" dirty="0">
                <a:solidFill>
                  <a:schemeClr val="tx1"/>
                </a:solidFill>
              </a:rPr>
              <a:t>○専門性を</a:t>
            </a:r>
            <a:r>
              <a:rPr lang="ja-JP" altLang="en-US" sz="950" dirty="0" smtClean="0">
                <a:solidFill>
                  <a:schemeClr val="tx1"/>
                </a:solidFill>
              </a:rPr>
              <a:t>高める研修</a:t>
            </a:r>
            <a:r>
              <a:rPr lang="ja-JP" altLang="en-US" sz="950" dirty="0">
                <a:solidFill>
                  <a:schemeClr val="tx1"/>
                </a:solidFill>
              </a:rPr>
              <a:t>等</a:t>
            </a:r>
            <a:r>
              <a:rPr lang="ja-JP" altLang="en-US" sz="950" dirty="0" smtClean="0">
                <a:solidFill>
                  <a:schemeClr val="tx1"/>
                </a:solidFill>
              </a:rPr>
              <a:t>の充実</a:t>
            </a:r>
            <a:endParaRPr lang="en-US" altLang="ja-JP" sz="95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　　</a:t>
            </a:r>
            <a:r>
              <a:rPr lang="ja-JP" altLang="en-US" sz="950" dirty="0" smtClean="0">
                <a:solidFill>
                  <a:schemeClr val="tx1"/>
                </a:solidFill>
              </a:rPr>
              <a:t>・研修計画に基づく学内研修、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　　　他大学合同研修の実施、学外研修へ派遣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　　・業務改善の取組みを推進</a:t>
            </a:r>
            <a:endParaRPr lang="en-US" altLang="ja-JP" sz="95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</a:rPr>
              <a:t>　</a:t>
            </a:r>
            <a:r>
              <a:rPr lang="ja-JP" altLang="en-US" sz="950" dirty="0" smtClean="0">
                <a:solidFill>
                  <a:schemeClr val="tx1"/>
                </a:solidFill>
              </a:rPr>
              <a:t>○</a:t>
            </a:r>
            <a:r>
              <a:rPr lang="ja-JP" altLang="en-US" sz="950" dirty="0">
                <a:solidFill>
                  <a:schemeClr val="tx1"/>
                </a:solidFill>
              </a:rPr>
              <a:t>教員業績評価制度の運用</a:t>
            </a: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○</a:t>
            </a:r>
            <a:r>
              <a:rPr lang="ja-JP" altLang="en-US" sz="950" dirty="0">
                <a:solidFill>
                  <a:schemeClr val="tx1"/>
                </a:solidFill>
              </a:rPr>
              <a:t>施設総合管理業務の委託</a:t>
            </a:r>
            <a:r>
              <a:rPr lang="en-US" altLang="ja-JP" sz="950" dirty="0">
                <a:solidFill>
                  <a:schemeClr val="tx1"/>
                </a:solidFill>
              </a:rPr>
              <a:t>【H24</a:t>
            </a:r>
            <a:r>
              <a:rPr lang="ja-JP" altLang="en-US" sz="950" dirty="0">
                <a:solidFill>
                  <a:schemeClr val="tx1"/>
                </a:solidFill>
              </a:rPr>
              <a:t>～</a:t>
            </a:r>
            <a:r>
              <a:rPr lang="en-US" altLang="ja-JP" sz="950" dirty="0">
                <a:solidFill>
                  <a:schemeClr val="tx1"/>
                </a:solidFill>
              </a:rPr>
              <a:t>】</a:t>
            </a:r>
            <a:endParaRPr lang="ja-JP" altLang="en-US" sz="950" dirty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r>
              <a:rPr lang="ja-JP" altLang="en-US" sz="950" dirty="0" smtClean="0">
                <a:solidFill>
                  <a:schemeClr val="tx1"/>
                </a:solidFill>
              </a:rPr>
              <a:t>　○学内保育施設の開設</a:t>
            </a:r>
            <a:r>
              <a:rPr lang="en-US" altLang="ja-JP" sz="950" dirty="0">
                <a:solidFill>
                  <a:schemeClr val="tx1"/>
                </a:solidFill>
              </a:rPr>
              <a:t>【</a:t>
            </a:r>
            <a:r>
              <a:rPr lang="en-US" altLang="ja-JP" sz="950" dirty="0" smtClean="0">
                <a:solidFill>
                  <a:schemeClr val="tx1"/>
                </a:solidFill>
              </a:rPr>
              <a:t>H23</a:t>
            </a:r>
            <a:r>
              <a:rPr lang="ja-JP" altLang="en-US" sz="950" dirty="0" smtClean="0">
                <a:solidFill>
                  <a:schemeClr val="tx1"/>
                </a:solidFill>
              </a:rPr>
              <a:t>～</a:t>
            </a:r>
            <a:r>
              <a:rPr lang="en-US" altLang="ja-JP" sz="950" dirty="0" smtClean="0">
                <a:solidFill>
                  <a:schemeClr val="tx1"/>
                </a:solidFill>
              </a:rPr>
              <a:t>】</a:t>
            </a:r>
            <a:endParaRPr lang="en-US" altLang="ja-JP" sz="95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7340" y="5380607"/>
            <a:ext cx="27173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defTabSz="914400">
              <a:defRPr sz="1000"/>
            </a:pPr>
            <a:r>
              <a:rPr kumimoji="0" lang="ja-JP" altLang="en-US" sz="1400" kern="0" dirty="0">
                <a:solidFill>
                  <a:srgbClr val="FF0000"/>
                </a:solidFill>
                <a:latin typeface="ＭＳ Ｐゴシック"/>
              </a:rPr>
              <a:t>■</a:t>
            </a:r>
            <a:r>
              <a:rPr kumimoji="0" lang="ja-JP" altLang="en-US" sz="1400" kern="0" dirty="0">
                <a:solidFill>
                  <a:srgbClr val="000000"/>
                </a:solidFill>
                <a:latin typeface="ＭＳ Ｐゴシック"/>
              </a:rPr>
              <a:t>　</a:t>
            </a:r>
            <a:r>
              <a:rPr kumimoji="0" lang="ja-JP" altLang="en-US" sz="1400" b="1" kern="0" dirty="0" smtClean="0">
                <a:solidFill>
                  <a:srgbClr val="000000"/>
                </a:solidFill>
                <a:latin typeface="ＭＳ Ｐゴシック"/>
              </a:rPr>
              <a:t>業務運営の改善等</a:t>
            </a:r>
            <a:endParaRPr kumimoji="0" lang="ja-JP" altLang="en-US" sz="1400" b="1" kern="0" dirty="0">
              <a:solidFill>
                <a:srgbClr val="000000"/>
              </a:solidFill>
              <a:latin typeface="ＭＳ Ｐゴシック"/>
            </a:endParaRPr>
          </a:p>
        </p:txBody>
      </p:sp>
      <p:graphicFrame>
        <p:nvGraphicFramePr>
          <p:cNvPr id="11" name="グラフ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905249"/>
              </p:ext>
            </p:extLst>
          </p:nvPr>
        </p:nvGraphicFramePr>
        <p:xfrm>
          <a:off x="432148" y="1943968"/>
          <a:ext cx="1944216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258975"/>
              </p:ext>
            </p:extLst>
          </p:nvPr>
        </p:nvGraphicFramePr>
        <p:xfrm>
          <a:off x="2567196" y="1943968"/>
          <a:ext cx="20643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75466"/>
              </p:ext>
            </p:extLst>
          </p:nvPr>
        </p:nvGraphicFramePr>
        <p:xfrm>
          <a:off x="2451504" y="4680272"/>
          <a:ext cx="2390670" cy="124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グラフ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14534"/>
              </p:ext>
            </p:extLst>
          </p:nvPr>
        </p:nvGraphicFramePr>
        <p:xfrm>
          <a:off x="7428373" y="2880072"/>
          <a:ext cx="2124232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791843"/>
              </p:ext>
            </p:extLst>
          </p:nvPr>
        </p:nvGraphicFramePr>
        <p:xfrm>
          <a:off x="7056884" y="6336456"/>
          <a:ext cx="2523071" cy="160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グラフ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487851"/>
              </p:ext>
            </p:extLst>
          </p:nvPr>
        </p:nvGraphicFramePr>
        <p:xfrm>
          <a:off x="11816849" y="2364024"/>
          <a:ext cx="2440835" cy="1384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グラフ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677213"/>
              </p:ext>
            </p:extLst>
          </p:nvPr>
        </p:nvGraphicFramePr>
        <p:xfrm>
          <a:off x="11974266" y="4165281"/>
          <a:ext cx="2232248" cy="136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4824636" y="896121"/>
            <a:ext cx="76685" cy="43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615957" y="6379285"/>
            <a:ext cx="205775" cy="172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29492" y="4320232"/>
            <a:ext cx="15121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/>
              <a:t>（</a:t>
            </a:r>
            <a:r>
              <a:rPr lang="en-US" altLang="ja-JP" sz="600" dirty="0"/>
              <a:t>H26</a:t>
            </a:r>
            <a:r>
              <a:rPr lang="ja-JP" altLang="en-US" sz="600" dirty="0"/>
              <a:t>以降の給与改訂による増含む</a:t>
            </a:r>
            <a:r>
              <a:rPr lang="ja-JP" altLang="en-US" sz="600" dirty="0" smtClean="0"/>
              <a:t>）</a:t>
            </a:r>
            <a:endParaRPr kumimoji="1" lang="ja-JP" altLang="en-US" sz="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69746" y="6476974"/>
            <a:ext cx="11655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/>
              <a:t>　</a:t>
            </a:r>
            <a:r>
              <a:rPr lang="en-US" altLang="ja-JP" sz="700" dirty="0"/>
              <a:t>※</a:t>
            </a:r>
            <a:r>
              <a:rPr lang="ja-JP" altLang="en-US" sz="700" dirty="0"/>
              <a:t>各年度</a:t>
            </a:r>
            <a:r>
              <a:rPr lang="en-US" altLang="ja-JP" sz="700" dirty="0"/>
              <a:t>5</a:t>
            </a:r>
            <a:r>
              <a:rPr lang="ja-JP" altLang="en-US" sz="700" dirty="0"/>
              <a:t>月</a:t>
            </a:r>
            <a:r>
              <a:rPr lang="en-US" altLang="ja-JP" sz="700" dirty="0"/>
              <a:t>1</a:t>
            </a:r>
            <a:r>
              <a:rPr lang="ja-JP" altLang="en-US" sz="700" dirty="0"/>
              <a:t>日時点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288131" y="8835250"/>
            <a:ext cx="13969553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</a:pPr>
            <a:endParaRPr lang="en-US" altLang="ja-JP" sz="900" b="1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■</a:t>
            </a:r>
            <a:r>
              <a:rPr lang="ja-JP" altLang="en-US" sz="1050" b="1" dirty="0">
                <a:solidFill>
                  <a:schemeClr val="tx1"/>
                </a:solidFill>
                <a:latin typeface="+mn-ea"/>
              </a:rPr>
              <a:t>　大阪市立大学との</a:t>
            </a:r>
            <a:r>
              <a:rPr lang="ja-JP" altLang="en-US" sz="1050" b="1" dirty="0" smtClean="0">
                <a:solidFill>
                  <a:schemeClr val="tx1"/>
                </a:solidFill>
                <a:latin typeface="+mn-ea"/>
              </a:rPr>
              <a:t>統合による新大学実現に向けた取組の推進　　　　　　　　　　</a:t>
            </a:r>
            <a:endParaRPr lang="en-US" altLang="ja-JP" sz="1050" b="1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・両大学役員・副学長で構成する新大学推進会議を設置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【H25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5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】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し、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18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回 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開催</a:t>
            </a:r>
            <a:endParaRPr lang="en-US" altLang="ja-JP" sz="95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　・大阪府・大阪市・両大学の四者により新大学案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【H25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10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月版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】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を策定、公表</a:t>
            </a:r>
            <a:endParaRPr lang="en-US" altLang="ja-JP" sz="95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200"/>
              </a:lnSpc>
            </a:pP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　・府市の方針を踏まえ、府大、大阪市大で「新・公立大学」大阪モデル（基本的な考え方）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【H26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年１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0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】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及び同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（基本構想）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【H27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2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ja-JP" sz="950" dirty="0">
                <a:solidFill>
                  <a:schemeClr val="tx1"/>
                </a:solidFill>
                <a:latin typeface="+mn-ea"/>
              </a:rPr>
              <a:t>】</a:t>
            </a:r>
            <a:r>
              <a:rPr lang="ja-JP" altLang="en-US" sz="950" dirty="0">
                <a:solidFill>
                  <a:schemeClr val="tx1"/>
                </a:solidFill>
                <a:latin typeface="+mn-ea"/>
              </a:rPr>
              <a:t>を策定・</a:t>
            </a:r>
            <a:r>
              <a:rPr lang="ja-JP" altLang="en-US" sz="950" dirty="0" smtClean="0">
                <a:solidFill>
                  <a:schemeClr val="tx1"/>
                </a:solidFill>
                <a:latin typeface="+mn-ea"/>
              </a:rPr>
              <a:t>公表</a:t>
            </a:r>
            <a:endParaRPr kumimoji="1" lang="ja-JP" altLang="en-US" sz="950" dirty="0">
              <a:latin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2148" y="8784728"/>
            <a:ext cx="237626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 sz="1000"/>
            </a:pPr>
            <a:r>
              <a:rPr lang="ja-JP" altLang="en-US" sz="1400" dirty="0" smtClean="0">
                <a:solidFill>
                  <a:srgbClr val="FF0000"/>
                </a:solidFill>
                <a:latin typeface="ＭＳ Ｐゴシック"/>
              </a:rPr>
              <a:t>■　</a:t>
            </a:r>
            <a:r>
              <a:rPr lang="ja-JP" altLang="en-US" sz="1400" b="1" dirty="0" smtClean="0">
                <a:solidFill>
                  <a:srgbClr val="000000"/>
                </a:solidFill>
                <a:latin typeface="ＭＳ Ｐゴシック"/>
              </a:rPr>
              <a:t>法人</a:t>
            </a:r>
            <a:r>
              <a:rPr lang="ja-JP" altLang="en-US" sz="1400" b="1" dirty="0">
                <a:solidFill>
                  <a:srgbClr val="000000"/>
                </a:solidFill>
                <a:latin typeface="ＭＳ Ｐゴシック"/>
              </a:rPr>
              <a:t>・大学統合</a:t>
            </a:r>
          </a:p>
        </p:txBody>
      </p:sp>
    </p:spTree>
    <p:extLst>
      <p:ext uri="{BB962C8B-B14F-4D97-AF65-F5344CB8AC3E}">
        <p14:creationId xmlns:p14="http://schemas.microsoft.com/office/powerpoint/2010/main" val="32627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163</Words>
  <Application>Microsoft Office PowerPoint</Application>
  <PresentationFormat>ユーザー設定</PresentationFormat>
  <Paragraphs>397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HOSTNAME</cp:lastModifiedBy>
  <cp:revision>1</cp:revision>
  <cp:lastPrinted>2016-07-19T06:21:10Z</cp:lastPrinted>
  <dcterms:created xsi:type="dcterms:W3CDTF">2016-04-25T08:14:29Z</dcterms:created>
  <dcterms:modified xsi:type="dcterms:W3CDTF">2016-08-15T01:10:29Z</dcterms:modified>
</cp:coreProperties>
</file>