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3523913" cy="9601200"/>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276" y="-72"/>
      </p:cViewPr>
      <p:guideLst>
        <p:guide orient="horz" pos="2979"/>
        <p:guide pos="425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14294" y="2982597"/>
            <a:ext cx="11495326" cy="205803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2028587" y="5440680"/>
            <a:ext cx="9466739"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804837" y="384495"/>
            <a:ext cx="3042880" cy="819213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676196" y="384495"/>
            <a:ext cx="8903243" cy="819213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68296" y="6169662"/>
            <a:ext cx="11495326" cy="1906905"/>
          </a:xfrm>
        </p:spPr>
        <p:txBody>
          <a:bodyPr anchor="t"/>
          <a:lstStyle>
            <a:lvl1pPr algn="l">
              <a:defRPr sz="56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1068296" y="4069399"/>
            <a:ext cx="11495326"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676195" y="2240281"/>
            <a:ext cx="5973062"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6874656" y="2240281"/>
            <a:ext cx="5973062"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76196" y="2149159"/>
            <a:ext cx="5975410"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676196" y="3044826"/>
            <a:ext cx="5975410"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6869962" y="2149159"/>
            <a:ext cx="5977757"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6869962" y="3044826"/>
            <a:ext cx="5977757"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76197" y="382270"/>
            <a:ext cx="4449274" cy="1626870"/>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5287474" y="382271"/>
            <a:ext cx="7560243"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676197" y="2009141"/>
            <a:ext cx="4449274"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50781" y="6720841"/>
            <a:ext cx="8114348" cy="793433"/>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2650781" y="857885"/>
            <a:ext cx="8114348"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 3"/>
          <p:cNvSpPr>
            <a:spLocks noGrp="1"/>
          </p:cNvSpPr>
          <p:nvPr>
            <p:ph type="body" sz="half" idx="2"/>
          </p:nvPr>
        </p:nvSpPr>
        <p:spPr>
          <a:xfrm>
            <a:off x="2650781" y="7514274"/>
            <a:ext cx="8114348"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2016/12/13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76196" y="384493"/>
            <a:ext cx="12171522" cy="1600200"/>
          </a:xfrm>
          <a:prstGeom prst="rect">
            <a:avLst/>
          </a:prstGeom>
        </p:spPr>
        <p:txBody>
          <a:bodyPr vert="horz" lIns="128016" tIns="64008" rIns="128016" bIns="64008"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76196" y="2240281"/>
            <a:ext cx="12171522" cy="6336348"/>
          </a:xfrm>
          <a:prstGeom prst="rect">
            <a:avLst/>
          </a:prstGeom>
        </p:spPr>
        <p:txBody>
          <a:bodyPr vert="horz" lIns="128016" tIns="64008" rIns="128016" bIns="640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676196" y="8898892"/>
            <a:ext cx="315558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E90ED720-0104-4369-84BC-D37694168613}" type="datetimeFigureOut">
              <a:rPr kumimoji="1" lang="ja-JP" altLang="en-US" smtClean="0"/>
              <a:t>2016/12/13</a:t>
            </a:fld>
            <a:endParaRPr kumimoji="1" lang="ja-JP" altLang="en-US"/>
          </a:p>
        </p:txBody>
      </p:sp>
      <p:sp>
        <p:nvSpPr>
          <p:cNvPr id="5" name="フッター プレースホルダ 4"/>
          <p:cNvSpPr>
            <a:spLocks noGrp="1"/>
          </p:cNvSpPr>
          <p:nvPr>
            <p:ph type="ftr" sz="quarter" idx="3"/>
          </p:nvPr>
        </p:nvSpPr>
        <p:spPr>
          <a:xfrm>
            <a:off x="4620671" y="8898892"/>
            <a:ext cx="4282572"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9692138" y="8898892"/>
            <a:ext cx="315558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角丸四角形 56"/>
          <p:cNvSpPr/>
          <p:nvPr/>
        </p:nvSpPr>
        <p:spPr>
          <a:xfrm>
            <a:off x="9066213" y="890682"/>
            <a:ext cx="4424156" cy="5566102"/>
          </a:xfrm>
          <a:prstGeom prst="roundRect">
            <a:avLst>
              <a:gd name="adj" fmla="val 1633"/>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56" name="角丸四角形 55"/>
          <p:cNvSpPr/>
          <p:nvPr/>
        </p:nvSpPr>
        <p:spPr>
          <a:xfrm>
            <a:off x="86484" y="6573441"/>
            <a:ext cx="8882327" cy="2972384"/>
          </a:xfrm>
          <a:prstGeom prst="roundRect">
            <a:avLst>
              <a:gd name="adj" fmla="val 3036"/>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34" name="角丸四角形 33"/>
          <p:cNvSpPr/>
          <p:nvPr/>
        </p:nvSpPr>
        <p:spPr>
          <a:xfrm>
            <a:off x="65212" y="888406"/>
            <a:ext cx="8903443" cy="5607660"/>
          </a:xfrm>
          <a:prstGeom prst="roundRect">
            <a:avLst>
              <a:gd name="adj" fmla="val 3036"/>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37" name="テキスト ボックス 36"/>
          <p:cNvSpPr txBox="1"/>
          <p:nvPr/>
        </p:nvSpPr>
        <p:spPr>
          <a:xfrm>
            <a:off x="219854" y="120080"/>
            <a:ext cx="12999775" cy="40011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nchor="ctr">
            <a:spAutoFit/>
          </a:bodyPr>
          <a:lstStyle/>
          <a:p>
            <a:pPr algn="ctr"/>
            <a:r>
              <a:rPr lang="ja-JP" altLang="en-US" sz="2000" dirty="0" smtClean="0">
                <a:solidFill>
                  <a:srgbClr val="000000"/>
                </a:solidFill>
                <a:latin typeface="HGP創英角ﾎﾟｯﾌﾟ体" panose="040B0A00000000000000" pitchFamily="50" charset="-128"/>
                <a:ea typeface="HGP創英角ﾎﾟｯﾌﾟ体" panose="040B0A00000000000000" pitchFamily="50" charset="-128"/>
              </a:rPr>
              <a:t>公立大学法人大阪府立大学第</a:t>
            </a:r>
            <a:r>
              <a:rPr lang="en-US" altLang="ja-JP" sz="2000" dirty="0" smtClean="0">
                <a:solidFill>
                  <a:srgbClr val="000000"/>
                </a:solidFill>
                <a:latin typeface="HGP創英角ﾎﾟｯﾌﾟ体" panose="040B0A00000000000000" pitchFamily="50" charset="-128"/>
                <a:ea typeface="HGP創英角ﾎﾟｯﾌﾟ体" panose="040B0A00000000000000" pitchFamily="50" charset="-128"/>
              </a:rPr>
              <a:t>3</a:t>
            </a:r>
            <a:r>
              <a:rPr lang="ja-JP" altLang="en-US" sz="2000" dirty="0" smtClean="0">
                <a:solidFill>
                  <a:srgbClr val="000000"/>
                </a:solidFill>
                <a:latin typeface="HGP創英角ﾎﾟｯﾌﾟ体" panose="040B0A00000000000000" pitchFamily="50" charset="-128"/>
                <a:ea typeface="HGP創英角ﾎﾟｯﾌﾟ体" panose="040B0A00000000000000" pitchFamily="50" charset="-128"/>
              </a:rPr>
              <a:t>期中期計画（素案</a:t>
            </a:r>
            <a:r>
              <a:rPr lang="en-US" altLang="ja-JP" sz="2000" dirty="0" smtClean="0">
                <a:solidFill>
                  <a:srgbClr val="000000"/>
                </a:solidFill>
                <a:latin typeface="HGP創英角ﾎﾟｯﾌﾟ体" panose="040B0A00000000000000" pitchFamily="50" charset="-128"/>
                <a:ea typeface="HGP創英角ﾎﾟｯﾌﾟ体" panose="040B0A00000000000000" pitchFamily="50" charset="-128"/>
              </a:rPr>
              <a:t>)</a:t>
            </a:r>
            <a:r>
              <a:rPr lang="ja-JP" altLang="en-US" sz="2000" dirty="0" smtClean="0">
                <a:solidFill>
                  <a:srgbClr val="000000"/>
                </a:solidFill>
                <a:latin typeface="HGP創英角ﾎﾟｯﾌﾟ体" panose="040B0A00000000000000" pitchFamily="50" charset="-128"/>
                <a:ea typeface="HGP創英角ﾎﾟｯﾌﾟ体" panose="040B0A00000000000000" pitchFamily="50" charset="-128"/>
              </a:rPr>
              <a:t>　概要</a:t>
            </a:r>
            <a:endParaRPr lang="ja-JP" altLang="en-US" sz="2000" b="1" dirty="0">
              <a:latin typeface="+mn-ea"/>
            </a:endParaRPr>
          </a:p>
        </p:txBody>
      </p:sp>
      <p:sp>
        <p:nvSpPr>
          <p:cNvPr id="47" name="コンテンツ プレースホルダー 2"/>
          <p:cNvSpPr txBox="1">
            <a:spLocks/>
          </p:cNvSpPr>
          <p:nvPr/>
        </p:nvSpPr>
        <p:spPr>
          <a:xfrm>
            <a:off x="160105" y="1380230"/>
            <a:ext cx="4427454" cy="46230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spcBef>
                <a:spcPts val="0"/>
              </a:spcBef>
              <a:buNone/>
            </a:pPr>
            <a:r>
              <a:rPr lang="en-US" altLang="ja-JP" sz="1400" b="1" dirty="0" smtClean="0">
                <a:latin typeface="+mj-ea"/>
              </a:rPr>
              <a:t>【</a:t>
            </a:r>
            <a:r>
              <a:rPr lang="ja-JP" altLang="en-US" sz="1400" b="1" dirty="0" smtClean="0">
                <a:latin typeface="+mj-ea"/>
              </a:rPr>
              <a:t>教育</a:t>
            </a:r>
            <a:r>
              <a:rPr lang="en-US" altLang="ja-JP" sz="1400" b="1" dirty="0" smtClean="0">
                <a:latin typeface="+mj-ea"/>
              </a:rPr>
              <a:t>】</a:t>
            </a:r>
          </a:p>
          <a:p>
            <a:pPr marL="0" indent="0">
              <a:spcBef>
                <a:spcPts val="0"/>
              </a:spcBef>
              <a:buNone/>
            </a:pPr>
            <a:endParaRPr lang="en-US" altLang="ja-JP" sz="1100" b="1" dirty="0" smtClean="0">
              <a:latin typeface="+mj-ea"/>
            </a:endParaRPr>
          </a:p>
          <a:p>
            <a:pPr marL="0" indent="0">
              <a:spcBef>
                <a:spcPts val="0"/>
              </a:spcBef>
              <a:buNone/>
            </a:pPr>
            <a:endParaRPr lang="en-US" altLang="ja-JP" sz="1100" b="1" dirty="0">
              <a:latin typeface="+mj-ea"/>
            </a:endParaRPr>
          </a:p>
          <a:p>
            <a:pPr marL="0" indent="0">
              <a:spcBef>
                <a:spcPts val="0"/>
              </a:spcBef>
              <a:buNone/>
            </a:pPr>
            <a:r>
              <a:rPr lang="ja-JP" altLang="en-US" sz="1100" b="1" dirty="0" smtClean="0">
                <a:latin typeface="+mj-ea"/>
              </a:rPr>
              <a:t>○入学者選抜</a:t>
            </a:r>
            <a:endParaRPr lang="en-US" altLang="ja-JP" sz="1100" b="1" dirty="0" smtClean="0">
              <a:latin typeface="+mj-ea"/>
            </a:endParaRPr>
          </a:p>
          <a:p>
            <a:pPr marL="0" indent="0">
              <a:spcBef>
                <a:spcPts val="0"/>
              </a:spcBef>
              <a:buNone/>
            </a:pPr>
            <a:r>
              <a:rPr lang="ja-JP" altLang="en-US" sz="1100" dirty="0" smtClean="0">
                <a:latin typeface="+mj-ea"/>
              </a:rPr>
              <a:t> ・国の入試制度改革に対応した</a:t>
            </a:r>
            <a:r>
              <a:rPr lang="ja-JP" altLang="en-US" sz="1100" dirty="0" smtClean="0">
                <a:latin typeface="+mj-ea"/>
                <a:ea typeface="+mj-ea"/>
              </a:rPr>
              <a:t>多面的</a:t>
            </a:r>
            <a:r>
              <a:rPr lang="ja-JP" altLang="en-US" sz="1100" dirty="0">
                <a:latin typeface="+mj-ea"/>
                <a:ea typeface="+mj-ea"/>
              </a:rPr>
              <a:t>・</a:t>
            </a:r>
            <a:r>
              <a:rPr lang="ja-JP" altLang="en-US" sz="1100" dirty="0" smtClean="0">
                <a:latin typeface="+mj-ea"/>
                <a:ea typeface="+mj-ea"/>
              </a:rPr>
              <a:t>総合的な評価による入試の</a:t>
            </a:r>
            <a:endParaRPr lang="en-US" altLang="ja-JP" sz="1100" dirty="0" smtClean="0">
              <a:latin typeface="+mj-ea"/>
              <a:ea typeface="+mj-ea"/>
            </a:endParaRPr>
          </a:p>
          <a:p>
            <a:pPr marL="0" indent="0">
              <a:spcBef>
                <a:spcPts val="0"/>
              </a:spcBef>
              <a:buNone/>
            </a:pPr>
            <a:r>
              <a:rPr lang="ja-JP" altLang="en-US" sz="1100" dirty="0">
                <a:latin typeface="+mj-ea"/>
                <a:ea typeface="+mj-ea"/>
              </a:rPr>
              <a:t>　</a:t>
            </a:r>
            <a:r>
              <a:rPr lang="ja-JP" altLang="en-US" sz="1100" dirty="0" smtClean="0">
                <a:latin typeface="+mj-ea"/>
                <a:ea typeface="+mj-ea"/>
              </a:rPr>
              <a:t>実施</a:t>
            </a:r>
            <a:endParaRPr lang="en-US" altLang="ja-JP" sz="1100" dirty="0" smtClean="0">
              <a:latin typeface="+mj-ea"/>
              <a:ea typeface="+mj-ea"/>
            </a:endParaRPr>
          </a:p>
          <a:p>
            <a:pPr marL="0" indent="0">
              <a:spcBef>
                <a:spcPts val="0"/>
              </a:spcBef>
              <a:buNone/>
            </a:pPr>
            <a:endParaRPr lang="en-US" altLang="ja-JP" sz="1100" b="1" dirty="0" smtClean="0">
              <a:latin typeface="+mj-ea"/>
              <a:ea typeface="+mj-ea"/>
            </a:endParaRPr>
          </a:p>
          <a:p>
            <a:pPr marL="0" indent="0">
              <a:spcBef>
                <a:spcPts val="0"/>
              </a:spcBef>
              <a:buNone/>
            </a:pPr>
            <a:r>
              <a:rPr lang="ja-JP" altLang="en-US" sz="1100" b="1" dirty="0" smtClean="0">
                <a:latin typeface="+mj-ea"/>
                <a:ea typeface="+mj-ea"/>
              </a:rPr>
              <a:t>○教育内容等</a:t>
            </a:r>
            <a:endParaRPr lang="en-US" altLang="ja-JP" sz="1100" b="1" dirty="0" smtClean="0">
              <a:latin typeface="+mj-ea"/>
              <a:ea typeface="+mj-ea"/>
            </a:endParaRPr>
          </a:p>
          <a:p>
            <a:pPr marL="0" indent="0">
              <a:spcBef>
                <a:spcPts val="0"/>
              </a:spcBef>
              <a:buNone/>
            </a:pPr>
            <a:r>
              <a:rPr lang="ja-JP" altLang="en-US" sz="1100" dirty="0" smtClean="0">
                <a:latin typeface="+mj-ea"/>
                <a:ea typeface="+mj-ea"/>
              </a:rPr>
              <a:t> </a:t>
            </a:r>
            <a:r>
              <a:rPr lang="ja-JP" altLang="en-US" sz="1100" dirty="0">
                <a:latin typeface="+mj-ea"/>
                <a:ea typeface="+mj-ea"/>
              </a:rPr>
              <a:t>・全学教員による教養・基礎教育等の</a:t>
            </a:r>
            <a:r>
              <a:rPr lang="ja-JP" altLang="en-US" sz="1100" dirty="0" smtClean="0">
                <a:latin typeface="+mj-ea"/>
                <a:ea typeface="+mj-ea"/>
              </a:rPr>
              <a:t>充実。アクティブラーニングを</a:t>
            </a:r>
            <a:endParaRPr lang="en-US" altLang="ja-JP" sz="1100" dirty="0" smtClean="0">
              <a:latin typeface="+mj-ea"/>
              <a:ea typeface="+mj-ea"/>
            </a:endParaRPr>
          </a:p>
          <a:p>
            <a:pPr marL="0" indent="0">
              <a:spcBef>
                <a:spcPts val="0"/>
              </a:spcBef>
              <a:buNone/>
            </a:pPr>
            <a:r>
              <a:rPr lang="ja-JP" altLang="en-US" sz="1100" dirty="0">
                <a:latin typeface="+mj-ea"/>
                <a:ea typeface="+mj-ea"/>
              </a:rPr>
              <a:t>　</a:t>
            </a:r>
            <a:r>
              <a:rPr lang="ja-JP" altLang="en-US" sz="1100" dirty="0" smtClean="0">
                <a:latin typeface="+mj-ea"/>
                <a:ea typeface="+mj-ea"/>
              </a:rPr>
              <a:t>活用した科目の拡充</a:t>
            </a:r>
            <a:r>
              <a:rPr lang="ja-JP" altLang="en-US" sz="1100" b="1" dirty="0">
                <a:latin typeface="HGP創英角ｺﾞｼｯｸUB" panose="020B0900000000000000" pitchFamily="50" charset="-128"/>
                <a:ea typeface="HGP創英角ｺﾞｼｯｸUB" panose="020B0900000000000000" pitchFamily="50" charset="-128"/>
              </a:rPr>
              <a:t>≪重点１①≫</a:t>
            </a:r>
            <a:endParaRPr lang="en-US" altLang="ja-JP" sz="1100" b="1" dirty="0" smtClean="0">
              <a:latin typeface="HGP創英角ｺﾞｼｯｸUB" panose="020B0900000000000000" pitchFamily="50" charset="-128"/>
              <a:ea typeface="HGP創英角ｺﾞｼｯｸUB" panose="020B0900000000000000" pitchFamily="50" charset="-128"/>
            </a:endParaRPr>
          </a:p>
          <a:p>
            <a:pPr marL="0" indent="0">
              <a:spcBef>
                <a:spcPts val="0"/>
              </a:spcBef>
              <a:buNone/>
            </a:pPr>
            <a:r>
              <a:rPr lang="ja-JP" altLang="en-US" sz="1100" dirty="0" smtClean="0">
                <a:latin typeface="+mj-ea"/>
                <a:ea typeface="+mj-ea"/>
              </a:rPr>
              <a:t> </a:t>
            </a:r>
            <a:r>
              <a:rPr lang="ja-JP" altLang="en-US" sz="1100" dirty="0">
                <a:latin typeface="+mj-ea"/>
              </a:rPr>
              <a:t>・獣医師など専門職種人材の育成</a:t>
            </a:r>
            <a:endParaRPr lang="en-US" altLang="ja-JP" sz="1100" dirty="0" smtClean="0">
              <a:latin typeface="+mj-ea"/>
              <a:ea typeface="+mj-ea"/>
            </a:endParaRPr>
          </a:p>
          <a:p>
            <a:pPr marL="0" indent="0">
              <a:spcBef>
                <a:spcPts val="0"/>
              </a:spcBef>
              <a:buNone/>
            </a:pPr>
            <a:r>
              <a:rPr lang="ja-JP" altLang="en-US" sz="1100" dirty="0" smtClean="0">
                <a:latin typeface="+mj-ea"/>
                <a:ea typeface="+mj-ea"/>
              </a:rPr>
              <a:t> ・地域志向型のカリキュラムに基づく教育の推進</a:t>
            </a:r>
            <a:r>
              <a:rPr lang="ja-JP" altLang="en-US" sz="1100" b="1" dirty="0">
                <a:latin typeface="HGP創英角ｺﾞｼｯｸUB" panose="020B0900000000000000" pitchFamily="50" charset="-128"/>
                <a:ea typeface="HGP創英角ｺﾞｼｯｸUB" panose="020B0900000000000000" pitchFamily="50" charset="-128"/>
              </a:rPr>
              <a:t>≪重点</a:t>
            </a:r>
            <a:r>
              <a:rPr lang="ja-JP" altLang="en-US" sz="1100" b="1" dirty="0" smtClean="0">
                <a:latin typeface="HGP創英角ｺﾞｼｯｸUB" panose="020B0900000000000000" pitchFamily="50" charset="-128"/>
                <a:ea typeface="HGP創英角ｺﾞｼｯｸUB" panose="020B0900000000000000" pitchFamily="50" charset="-128"/>
              </a:rPr>
              <a:t>１②≫</a:t>
            </a:r>
            <a:endParaRPr lang="en-US" altLang="ja-JP" sz="1100" dirty="0" smtClean="0">
              <a:latin typeface="+mj-ea"/>
              <a:ea typeface="+mj-ea"/>
            </a:endParaRPr>
          </a:p>
          <a:p>
            <a:pPr marL="0" indent="0">
              <a:spcBef>
                <a:spcPts val="0"/>
              </a:spcBef>
              <a:buNone/>
            </a:pPr>
            <a:r>
              <a:rPr lang="ja-JP" altLang="en-US" sz="1100" dirty="0" smtClean="0">
                <a:latin typeface="+mj-ea"/>
              </a:rPr>
              <a:t> ・リーディング大学院のプログラムの全学展開を通じた産学協同の</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人材育成の推進</a:t>
            </a:r>
            <a:r>
              <a:rPr lang="ja-JP" altLang="en-US" sz="1100" b="1" dirty="0" smtClean="0">
                <a:latin typeface="HGP創英角ｺﾞｼｯｸUB" panose="020B0900000000000000" pitchFamily="50" charset="-128"/>
                <a:ea typeface="HGP創英角ｺﾞｼｯｸUB" panose="020B0900000000000000" pitchFamily="50" charset="-128"/>
              </a:rPr>
              <a:t>≪</a:t>
            </a:r>
            <a:r>
              <a:rPr lang="ja-JP" altLang="en-US" sz="1100" b="1" dirty="0">
                <a:latin typeface="HGP創英角ｺﾞｼｯｸUB" panose="020B0900000000000000" pitchFamily="50" charset="-128"/>
                <a:ea typeface="HGP創英角ｺﾞｼｯｸUB" panose="020B0900000000000000" pitchFamily="50" charset="-128"/>
              </a:rPr>
              <a:t>重点</a:t>
            </a:r>
            <a:r>
              <a:rPr lang="ja-JP" altLang="en-US" sz="1100" b="1" dirty="0" smtClean="0">
                <a:latin typeface="HGP創英角ｺﾞｼｯｸUB" panose="020B0900000000000000" pitchFamily="50" charset="-128"/>
                <a:ea typeface="HGP創英角ｺﾞｼｯｸUB" panose="020B0900000000000000" pitchFamily="50" charset="-128"/>
              </a:rPr>
              <a:t>１③≫</a:t>
            </a:r>
            <a:endParaRPr lang="en-US" altLang="ja-JP" sz="1100" dirty="0">
              <a:latin typeface="+mj-ea"/>
            </a:endParaRPr>
          </a:p>
          <a:p>
            <a:pPr marL="0" indent="0">
              <a:spcBef>
                <a:spcPts val="0"/>
              </a:spcBef>
              <a:buNone/>
            </a:pPr>
            <a:r>
              <a:rPr lang="ja-JP" altLang="en-US" sz="1100" dirty="0" smtClean="0">
                <a:latin typeface="+mj-ea"/>
              </a:rPr>
              <a:t> ・外国語運用力を向上させる授業などの強化</a:t>
            </a:r>
            <a:endParaRPr lang="en-US" altLang="ja-JP" sz="1100" dirty="0">
              <a:latin typeface="+mj-ea"/>
            </a:endParaRPr>
          </a:p>
          <a:p>
            <a:pPr marL="0" indent="0">
              <a:spcBef>
                <a:spcPts val="0"/>
              </a:spcBef>
              <a:buNone/>
            </a:pPr>
            <a:r>
              <a:rPr lang="ja-JP" altLang="en-US" sz="1100" dirty="0" smtClean="0">
                <a:latin typeface="+mj-ea"/>
              </a:rPr>
              <a:t> ・海外派遣プログラムや海外留学奨学金制度など留学支援の強化</a:t>
            </a:r>
            <a:endParaRPr lang="en-US" altLang="ja-JP" sz="1100" dirty="0" smtClean="0">
              <a:latin typeface="+mj-ea"/>
            </a:endParaRPr>
          </a:p>
          <a:p>
            <a:pPr marL="0" indent="0">
              <a:spcBef>
                <a:spcPts val="0"/>
              </a:spcBef>
              <a:buNone/>
            </a:pPr>
            <a:r>
              <a:rPr lang="ja-JP" altLang="en-US" sz="1100" b="1" dirty="0">
                <a:latin typeface="+mj-ea"/>
                <a:ea typeface="HGP創英角ｺﾞｼｯｸUB" panose="020B0900000000000000" pitchFamily="50" charset="-128"/>
              </a:rPr>
              <a:t>　</a:t>
            </a:r>
            <a:r>
              <a:rPr lang="ja-JP" altLang="en-US" sz="1100" b="1" dirty="0" smtClean="0">
                <a:latin typeface="+mj-ea"/>
                <a:ea typeface="HGP創英角ｺﾞｼｯｸUB" panose="020B0900000000000000" pitchFamily="50" charset="-128"/>
              </a:rPr>
              <a:t>　　　　　　　　　　　　　　　　　　　　　　　　　　　　　　　</a:t>
            </a:r>
            <a:r>
              <a:rPr lang="ja-JP" altLang="en-US" sz="1100" b="1" dirty="0" smtClean="0">
                <a:latin typeface="HGP創英角ｺﾞｼｯｸUB" panose="020B0900000000000000" pitchFamily="50" charset="-128"/>
                <a:ea typeface="HGP創英角ｺﾞｼｯｸUB" panose="020B0900000000000000" pitchFamily="50" charset="-128"/>
              </a:rPr>
              <a:t>≪</a:t>
            </a:r>
            <a:r>
              <a:rPr lang="ja-JP" altLang="en-US" sz="1100" b="1" dirty="0">
                <a:latin typeface="HGP創英角ｺﾞｼｯｸUB" panose="020B0900000000000000" pitchFamily="50" charset="-128"/>
                <a:ea typeface="HGP創英角ｺﾞｼｯｸUB" panose="020B0900000000000000" pitchFamily="50" charset="-128"/>
              </a:rPr>
              <a:t>重点</a:t>
            </a:r>
            <a:r>
              <a:rPr lang="ja-JP" altLang="en-US" sz="1100" b="1" dirty="0" smtClean="0">
                <a:latin typeface="HGP創英角ｺﾞｼｯｸUB" panose="020B0900000000000000" pitchFamily="50" charset="-128"/>
                <a:ea typeface="HGP創英角ｺﾞｼｯｸUB" panose="020B0900000000000000" pitchFamily="50" charset="-128"/>
              </a:rPr>
              <a:t>３①≫</a:t>
            </a:r>
            <a:endParaRPr lang="en-US" altLang="ja-JP" sz="1100" dirty="0">
              <a:latin typeface="+mj-ea"/>
            </a:endParaRPr>
          </a:p>
          <a:p>
            <a:pPr marL="0" indent="0">
              <a:spcBef>
                <a:spcPts val="200"/>
              </a:spcBef>
              <a:buNone/>
            </a:pPr>
            <a:r>
              <a:rPr lang="ja-JP" altLang="en-US" sz="1100" b="1" dirty="0" smtClean="0">
                <a:latin typeface="+mj-ea"/>
                <a:ea typeface="+mj-ea"/>
              </a:rPr>
              <a:t>○教育の質保証</a:t>
            </a:r>
            <a:endParaRPr lang="en-US" altLang="ja-JP" sz="1100" b="1" dirty="0" smtClean="0">
              <a:latin typeface="+mj-ea"/>
              <a:ea typeface="+mj-ea"/>
            </a:endParaRPr>
          </a:p>
          <a:p>
            <a:pPr marL="0" indent="0">
              <a:spcBef>
                <a:spcPts val="0"/>
              </a:spcBef>
              <a:buNone/>
            </a:pPr>
            <a:r>
              <a:rPr lang="ja-JP" altLang="en-US" sz="1100" dirty="0">
                <a:latin typeface="+mj-ea"/>
                <a:ea typeface="+mj-ea"/>
              </a:rPr>
              <a:t> </a:t>
            </a:r>
            <a:r>
              <a:rPr lang="ja-JP" altLang="en-US" sz="1100" dirty="0" smtClean="0">
                <a:latin typeface="+mj-ea"/>
                <a:ea typeface="+mj-ea"/>
              </a:rPr>
              <a:t>・</a:t>
            </a:r>
            <a:r>
              <a:rPr lang="en-US" altLang="ja-JP" sz="1100" dirty="0" smtClean="0">
                <a:latin typeface="+mj-ea"/>
                <a:ea typeface="+mj-ea"/>
              </a:rPr>
              <a:t>CP</a:t>
            </a:r>
            <a:r>
              <a:rPr lang="ja-JP" altLang="en-US" sz="1100" dirty="0" err="1" smtClean="0">
                <a:latin typeface="+mj-ea"/>
                <a:ea typeface="+mj-ea"/>
              </a:rPr>
              <a:t>、</a:t>
            </a:r>
            <a:r>
              <a:rPr lang="en-US" altLang="ja-JP" sz="1100" dirty="0" smtClean="0">
                <a:latin typeface="+mj-ea"/>
                <a:ea typeface="+mj-ea"/>
              </a:rPr>
              <a:t>DP</a:t>
            </a:r>
            <a:r>
              <a:rPr lang="ja-JP" altLang="en-US" sz="1100" dirty="0" smtClean="0">
                <a:latin typeface="+mj-ea"/>
                <a:ea typeface="+mj-ea"/>
              </a:rPr>
              <a:t>に基づく体系的なカリキュラムの整備・充実、成績評価の実施</a:t>
            </a:r>
            <a:endParaRPr lang="en-US" altLang="ja-JP" sz="1100" dirty="0" smtClean="0">
              <a:latin typeface="+mj-ea"/>
              <a:ea typeface="+mj-ea"/>
            </a:endParaRPr>
          </a:p>
          <a:p>
            <a:pPr marL="0" indent="0">
              <a:spcBef>
                <a:spcPts val="0"/>
              </a:spcBef>
              <a:buNone/>
            </a:pPr>
            <a:r>
              <a:rPr lang="ja-JP" altLang="en-US" sz="1100" dirty="0" smtClean="0">
                <a:latin typeface="+mj-ea"/>
                <a:ea typeface="+mj-ea"/>
              </a:rPr>
              <a:t> ・</a:t>
            </a:r>
            <a:r>
              <a:rPr lang="en-US" altLang="ja-JP" sz="1100" dirty="0" smtClean="0">
                <a:latin typeface="+mj-ea"/>
                <a:ea typeface="+mj-ea"/>
              </a:rPr>
              <a:t>FD</a:t>
            </a:r>
            <a:r>
              <a:rPr lang="ja-JP" altLang="en-US" sz="1100" dirty="0" smtClean="0">
                <a:latin typeface="+mj-ea"/>
                <a:ea typeface="+mj-ea"/>
              </a:rPr>
              <a:t>の推進、学生調査等を活用した組織的な教育改善の実施</a:t>
            </a:r>
            <a:endParaRPr lang="ja-JP" altLang="en-US" sz="1100" dirty="0">
              <a:latin typeface="+mj-ea"/>
              <a:ea typeface="+mj-ea"/>
            </a:endParaRPr>
          </a:p>
          <a:p>
            <a:pPr marL="0" indent="0">
              <a:spcBef>
                <a:spcPts val="0"/>
              </a:spcBef>
              <a:buNone/>
            </a:pPr>
            <a:r>
              <a:rPr lang="ja-JP" altLang="en-US" sz="1100" dirty="0" smtClean="0">
                <a:latin typeface="+mj-ea"/>
                <a:ea typeface="+mj-ea"/>
              </a:rPr>
              <a:t> ・科目ナンバリングの導入など教育カリキュラムの国際通用性の向上</a:t>
            </a:r>
            <a:endParaRPr lang="en-US" altLang="ja-JP" sz="1100" dirty="0" smtClean="0">
              <a:latin typeface="+mj-ea"/>
              <a:ea typeface="+mj-ea"/>
            </a:endParaRPr>
          </a:p>
          <a:p>
            <a:pPr marL="0" indent="0">
              <a:spcBef>
                <a:spcPts val="0"/>
              </a:spcBef>
              <a:buNone/>
            </a:pPr>
            <a:r>
              <a:rPr lang="ja-JP" altLang="en-US" sz="1100" b="1" dirty="0" smtClean="0">
                <a:latin typeface="HGP創英角ｺﾞｼｯｸUB" panose="020B0900000000000000" pitchFamily="50" charset="-128"/>
                <a:ea typeface="HGP創英角ｺﾞｼｯｸUB" panose="020B0900000000000000" pitchFamily="50" charset="-128"/>
              </a:rPr>
              <a:t>　　　　　　　　　　　　　　　　　　　　　　　　　　　　　　　　</a:t>
            </a:r>
            <a:endParaRPr lang="en-US" altLang="ja-JP" sz="1100" dirty="0" smtClean="0">
              <a:latin typeface="+mj-ea"/>
              <a:ea typeface="+mj-ea"/>
            </a:endParaRPr>
          </a:p>
          <a:p>
            <a:pPr marL="0" indent="0">
              <a:spcBef>
                <a:spcPts val="200"/>
              </a:spcBef>
              <a:buNone/>
            </a:pPr>
            <a:r>
              <a:rPr lang="ja-JP" altLang="en-US" sz="1100" b="1" dirty="0" smtClean="0">
                <a:latin typeface="+mj-ea"/>
                <a:ea typeface="+mj-ea"/>
              </a:rPr>
              <a:t>○学生支援</a:t>
            </a:r>
            <a:endParaRPr lang="en-US" altLang="ja-JP" sz="1100" b="1" dirty="0" smtClean="0">
              <a:latin typeface="+mj-ea"/>
              <a:ea typeface="+mj-ea"/>
            </a:endParaRPr>
          </a:p>
          <a:p>
            <a:pPr marL="0" indent="0">
              <a:spcBef>
                <a:spcPts val="0"/>
              </a:spcBef>
              <a:buNone/>
            </a:pPr>
            <a:r>
              <a:rPr lang="ja-JP" altLang="en-US" sz="1100" dirty="0" smtClean="0">
                <a:latin typeface="+mj-ea"/>
                <a:ea typeface="+mj-ea"/>
              </a:rPr>
              <a:t> ・学生</a:t>
            </a:r>
            <a:r>
              <a:rPr lang="ja-JP" altLang="en-US" sz="1100" dirty="0">
                <a:latin typeface="+mj-ea"/>
                <a:ea typeface="+mj-ea"/>
              </a:rPr>
              <a:t>へ</a:t>
            </a:r>
            <a:r>
              <a:rPr lang="ja-JP" altLang="en-US" sz="1100" dirty="0" smtClean="0">
                <a:latin typeface="+mj-ea"/>
                <a:ea typeface="+mj-ea"/>
              </a:rPr>
              <a:t>のキャリアサポートの強化、</a:t>
            </a:r>
            <a:r>
              <a:rPr lang="ja-JP" altLang="en-US" sz="1100" dirty="0" err="1" smtClean="0">
                <a:latin typeface="+mj-ea"/>
                <a:ea typeface="+mj-ea"/>
              </a:rPr>
              <a:t>障がい</a:t>
            </a:r>
            <a:r>
              <a:rPr lang="ja-JP" altLang="en-US" sz="1100" dirty="0" smtClean="0">
                <a:latin typeface="+mj-ea"/>
                <a:ea typeface="+mj-ea"/>
              </a:rPr>
              <a:t>学生への合理的配慮の</a:t>
            </a:r>
            <a:endParaRPr lang="en-US" altLang="ja-JP" sz="1100" dirty="0" smtClean="0">
              <a:latin typeface="+mj-ea"/>
              <a:ea typeface="+mj-ea"/>
            </a:endParaRPr>
          </a:p>
          <a:p>
            <a:pPr marL="0" indent="0">
              <a:spcBef>
                <a:spcPts val="0"/>
              </a:spcBef>
              <a:buNone/>
            </a:pPr>
            <a:r>
              <a:rPr lang="ja-JP" altLang="en-US" sz="1100" dirty="0">
                <a:latin typeface="+mj-ea"/>
                <a:ea typeface="+mj-ea"/>
              </a:rPr>
              <a:t>　</a:t>
            </a:r>
            <a:r>
              <a:rPr lang="ja-JP" altLang="en-US" sz="1100" dirty="0" smtClean="0">
                <a:latin typeface="+mj-ea"/>
                <a:ea typeface="+mj-ea"/>
              </a:rPr>
              <a:t>提供</a:t>
            </a:r>
            <a:endParaRPr lang="en-US" altLang="ja-JP" sz="1100" dirty="0" smtClean="0">
              <a:latin typeface="+mj-ea"/>
              <a:ea typeface="+mj-ea"/>
            </a:endParaRPr>
          </a:p>
          <a:p>
            <a:pPr marL="0" indent="0">
              <a:spcBef>
                <a:spcPts val="0"/>
              </a:spcBef>
              <a:buNone/>
            </a:pPr>
            <a:endParaRPr lang="en-US" altLang="ja-JP" sz="1200" dirty="0" smtClean="0">
              <a:latin typeface="+mj-ea"/>
              <a:ea typeface="+mj-ea"/>
            </a:endParaRPr>
          </a:p>
        </p:txBody>
      </p:sp>
      <p:sp>
        <p:nvSpPr>
          <p:cNvPr id="48" name="コンテンツ プレースホルダー 2"/>
          <p:cNvSpPr txBox="1">
            <a:spLocks/>
          </p:cNvSpPr>
          <p:nvPr/>
        </p:nvSpPr>
        <p:spPr>
          <a:xfrm>
            <a:off x="4529708" y="1077487"/>
            <a:ext cx="4543040" cy="545130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spcBef>
                <a:spcPts val="0"/>
              </a:spcBef>
              <a:buNone/>
            </a:pPr>
            <a:r>
              <a:rPr lang="en-US" altLang="ja-JP" sz="1400" b="1" dirty="0" smtClean="0">
                <a:latin typeface="+mj-ea"/>
              </a:rPr>
              <a:t>【</a:t>
            </a:r>
            <a:r>
              <a:rPr lang="ja-JP" altLang="en-US" sz="1400" b="1" dirty="0" smtClean="0">
                <a:latin typeface="+mj-ea"/>
              </a:rPr>
              <a:t>研究</a:t>
            </a:r>
            <a:r>
              <a:rPr lang="en-US" altLang="ja-JP" sz="1400" b="1" dirty="0" smtClean="0">
                <a:latin typeface="+mj-ea"/>
              </a:rPr>
              <a:t>】</a:t>
            </a:r>
          </a:p>
          <a:p>
            <a:pPr marL="0" indent="0">
              <a:spcBef>
                <a:spcPts val="0"/>
              </a:spcBef>
              <a:buNone/>
            </a:pPr>
            <a:endParaRPr lang="en-US" altLang="ja-JP" sz="1100" b="1" dirty="0">
              <a:latin typeface="+mj-ea"/>
            </a:endParaRPr>
          </a:p>
          <a:p>
            <a:pPr marL="0" indent="0">
              <a:spcBef>
                <a:spcPts val="1000"/>
              </a:spcBef>
              <a:buNone/>
            </a:pPr>
            <a:r>
              <a:rPr lang="ja-JP" altLang="en-US" sz="1100" dirty="0" smtClean="0">
                <a:latin typeface="+mj-ea"/>
              </a:rPr>
              <a:t> ・現代社会の課題解決やイノベーション創出に向けた、経営資源配分</a:t>
            </a:r>
            <a:endParaRPr lang="en-US" altLang="ja-JP" sz="1100" dirty="0" smtClean="0">
              <a:latin typeface="+mj-ea"/>
            </a:endParaRPr>
          </a:p>
          <a:p>
            <a:pPr marL="0" indent="0">
              <a:spcBef>
                <a:spcPts val="0"/>
              </a:spcBef>
              <a:buNone/>
            </a:pPr>
            <a:r>
              <a:rPr lang="ja-JP" altLang="en-US" sz="1100" dirty="0" smtClean="0">
                <a:latin typeface="+mj-ea"/>
              </a:rPr>
              <a:t>　を踏まえた先端的</a:t>
            </a:r>
            <a:r>
              <a:rPr lang="ja-JP" altLang="en-US" sz="1100" dirty="0">
                <a:latin typeface="+mj-ea"/>
              </a:rPr>
              <a:t>な</a:t>
            </a:r>
            <a:r>
              <a:rPr lang="ja-JP" altLang="en-US" sz="1100" dirty="0" smtClean="0">
                <a:latin typeface="+mj-ea"/>
              </a:rPr>
              <a:t>研究や異分野</a:t>
            </a:r>
            <a:r>
              <a:rPr lang="ja-JP" altLang="en-US" sz="1100" dirty="0">
                <a:latin typeface="+mj-ea"/>
              </a:rPr>
              <a:t>融合による</a:t>
            </a:r>
            <a:r>
              <a:rPr lang="ja-JP" altLang="en-US" sz="1100" dirty="0" smtClean="0">
                <a:latin typeface="+mj-ea"/>
              </a:rPr>
              <a:t>研究、国際的な共同研</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究等の推進。海外からの研究資金の拡大</a:t>
            </a:r>
            <a:r>
              <a:rPr lang="ja-JP" altLang="en-US" sz="1100" b="1" dirty="0" smtClean="0">
                <a:latin typeface="HGP創英角ｺﾞｼｯｸUB" panose="020B0900000000000000" pitchFamily="50" charset="-128"/>
                <a:ea typeface="HGP創英角ｺﾞｼｯｸUB" panose="020B0900000000000000" pitchFamily="50" charset="-128"/>
              </a:rPr>
              <a:t>≪重点２①</a:t>
            </a:r>
            <a:r>
              <a:rPr lang="ja-JP" altLang="en-US" sz="1100" b="1" dirty="0">
                <a:latin typeface="HGP創英角ｺﾞｼｯｸUB" panose="020B0900000000000000" pitchFamily="50" charset="-128"/>
                <a:ea typeface="HGP創英角ｺﾞｼｯｸUB" panose="020B0900000000000000" pitchFamily="50" charset="-128"/>
              </a:rPr>
              <a:t>≫ ≪</a:t>
            </a:r>
            <a:r>
              <a:rPr lang="ja-JP" altLang="en-US" sz="1100" b="1" dirty="0" smtClean="0">
                <a:latin typeface="HGP創英角ｺﾞｼｯｸUB" panose="020B0900000000000000" pitchFamily="50" charset="-128"/>
                <a:ea typeface="HGP創英角ｺﾞｼｯｸUB" panose="020B0900000000000000" pitchFamily="50" charset="-128"/>
              </a:rPr>
              <a:t>重点３④≫</a:t>
            </a:r>
            <a:endParaRPr lang="en-US" altLang="ja-JP" sz="1100" dirty="0">
              <a:latin typeface="+mj-ea"/>
            </a:endParaRPr>
          </a:p>
          <a:p>
            <a:pPr marL="0" indent="0">
              <a:spcBef>
                <a:spcPts val="0"/>
              </a:spcBef>
              <a:buNone/>
            </a:pPr>
            <a:r>
              <a:rPr lang="ja-JP" altLang="en-US" sz="1100" dirty="0" smtClean="0">
                <a:latin typeface="+mj-ea"/>
              </a:rPr>
              <a:t> ・分野横断型の研究体制の拡充。企業</a:t>
            </a:r>
            <a:r>
              <a:rPr lang="ja-JP" altLang="en-US" sz="1100" dirty="0">
                <a:latin typeface="+mj-ea"/>
              </a:rPr>
              <a:t>や大学等と連携</a:t>
            </a:r>
            <a:r>
              <a:rPr lang="ja-JP" altLang="en-US" sz="1100" dirty="0" smtClean="0">
                <a:latin typeface="+mj-ea"/>
              </a:rPr>
              <a:t>した</a:t>
            </a:r>
            <a:r>
              <a:rPr lang="ja-JP" altLang="en-US" sz="1100" dirty="0">
                <a:latin typeface="+mj-ea"/>
              </a:rPr>
              <a:t>オープン</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イノベーションの推進</a:t>
            </a:r>
            <a:r>
              <a:rPr lang="ja-JP" altLang="en-US" sz="1100" b="1" dirty="0">
                <a:latin typeface="HGP創英角ｺﾞｼｯｸUB" panose="020B0900000000000000" pitchFamily="50" charset="-128"/>
                <a:ea typeface="HGP創英角ｺﾞｼｯｸUB" panose="020B0900000000000000" pitchFamily="50" charset="-128"/>
              </a:rPr>
              <a:t>≪</a:t>
            </a:r>
            <a:r>
              <a:rPr lang="ja-JP" altLang="en-US" sz="1100" b="1" dirty="0" smtClean="0">
                <a:latin typeface="HGP創英角ｺﾞｼｯｸUB" panose="020B0900000000000000" pitchFamily="50" charset="-128"/>
                <a:ea typeface="HGP創英角ｺﾞｼｯｸUB" panose="020B0900000000000000" pitchFamily="50" charset="-128"/>
              </a:rPr>
              <a:t>重点２②≫</a:t>
            </a:r>
            <a:endParaRPr lang="en-US" altLang="ja-JP" sz="1100" dirty="0">
              <a:latin typeface="+mj-ea"/>
            </a:endParaRPr>
          </a:p>
          <a:p>
            <a:pPr marL="0" indent="0">
              <a:spcBef>
                <a:spcPts val="600"/>
              </a:spcBef>
              <a:buNone/>
            </a:pPr>
            <a:endParaRPr lang="en-US" altLang="ja-JP" sz="1100" b="1" dirty="0" smtClean="0">
              <a:latin typeface="+mj-ea"/>
            </a:endParaRPr>
          </a:p>
          <a:p>
            <a:pPr marL="0" indent="0">
              <a:spcBef>
                <a:spcPts val="600"/>
              </a:spcBef>
              <a:buNone/>
            </a:pPr>
            <a:r>
              <a:rPr lang="en-US" altLang="ja-JP" sz="1400" b="1" dirty="0" smtClean="0">
                <a:latin typeface="+mj-ea"/>
              </a:rPr>
              <a:t>【</a:t>
            </a:r>
            <a:r>
              <a:rPr lang="ja-JP" altLang="en-US" sz="1400" b="1" dirty="0" smtClean="0">
                <a:latin typeface="+mj-ea"/>
              </a:rPr>
              <a:t>地域貢献</a:t>
            </a:r>
            <a:r>
              <a:rPr lang="en-US" altLang="ja-JP" sz="1400" b="1" dirty="0" smtClean="0">
                <a:latin typeface="+mj-ea"/>
              </a:rPr>
              <a:t>】</a:t>
            </a:r>
            <a:endParaRPr lang="en-US" altLang="ja-JP" sz="1400" b="1" dirty="0">
              <a:latin typeface="+mj-ea"/>
            </a:endParaRPr>
          </a:p>
          <a:p>
            <a:pPr marL="0" indent="0">
              <a:spcBef>
                <a:spcPts val="0"/>
              </a:spcBef>
              <a:buNone/>
            </a:pPr>
            <a:endParaRPr lang="en-US" altLang="ja-JP" sz="1100" dirty="0" smtClean="0">
              <a:latin typeface="+mj-ea"/>
              <a:ea typeface="+mj-ea"/>
            </a:endParaRPr>
          </a:p>
          <a:p>
            <a:pPr marL="0" indent="0">
              <a:spcBef>
                <a:spcPts val="600"/>
              </a:spcBef>
              <a:buNone/>
            </a:pPr>
            <a:r>
              <a:rPr lang="ja-JP" altLang="en-US" sz="1100" dirty="0" smtClean="0">
                <a:latin typeface="+mj-ea"/>
                <a:ea typeface="+mj-ea"/>
              </a:rPr>
              <a:t> ・</a:t>
            </a:r>
            <a:r>
              <a:rPr lang="ja-JP" altLang="en-US" sz="1100" dirty="0">
                <a:latin typeface="+mj-ea"/>
                <a:ea typeface="+mj-ea"/>
              </a:rPr>
              <a:t>社会的ニーズに対応した研究の推進と、情報発信・企業等との</a:t>
            </a:r>
            <a:r>
              <a:rPr lang="ja-JP" altLang="en-US" sz="1100" dirty="0" smtClean="0">
                <a:latin typeface="+mj-ea"/>
                <a:ea typeface="+mj-ea"/>
              </a:rPr>
              <a:t>マッ</a:t>
            </a:r>
            <a:endParaRPr lang="en-US" altLang="ja-JP" sz="1100" dirty="0" smtClean="0">
              <a:latin typeface="+mj-ea"/>
              <a:ea typeface="+mj-ea"/>
            </a:endParaRPr>
          </a:p>
          <a:p>
            <a:pPr marL="0" indent="0">
              <a:spcBef>
                <a:spcPts val="0"/>
              </a:spcBef>
              <a:buNone/>
            </a:pPr>
            <a:r>
              <a:rPr lang="ja-JP" altLang="en-US" sz="1100" dirty="0">
                <a:latin typeface="+mj-ea"/>
                <a:ea typeface="+mj-ea"/>
              </a:rPr>
              <a:t>　</a:t>
            </a:r>
            <a:r>
              <a:rPr lang="ja-JP" altLang="en-US" sz="1100" dirty="0" smtClean="0">
                <a:latin typeface="+mj-ea"/>
                <a:ea typeface="+mj-ea"/>
              </a:rPr>
              <a:t>チング等による成果</a:t>
            </a:r>
            <a:r>
              <a:rPr lang="ja-JP" altLang="en-US" sz="1100" dirty="0">
                <a:latin typeface="+mj-ea"/>
                <a:ea typeface="+mj-ea"/>
              </a:rPr>
              <a:t>還元</a:t>
            </a:r>
          </a:p>
          <a:p>
            <a:pPr marL="0" indent="0">
              <a:spcBef>
                <a:spcPts val="0"/>
              </a:spcBef>
              <a:buNone/>
            </a:pPr>
            <a:r>
              <a:rPr lang="ja-JP" altLang="en-US" sz="1100" dirty="0" smtClean="0">
                <a:latin typeface="+mj-ea"/>
                <a:ea typeface="+mj-ea"/>
              </a:rPr>
              <a:t> ・</a:t>
            </a:r>
            <a:r>
              <a:rPr lang="ja-JP" altLang="en-US" sz="1100" dirty="0" smtClean="0">
                <a:latin typeface="+mj-ea"/>
              </a:rPr>
              <a:t>産業</a:t>
            </a:r>
            <a:r>
              <a:rPr lang="ja-JP" altLang="en-US" sz="1100" dirty="0">
                <a:latin typeface="+mj-ea"/>
              </a:rPr>
              <a:t>活性化</a:t>
            </a:r>
            <a:r>
              <a:rPr lang="ja-JP" altLang="en-US" sz="1100" dirty="0" smtClean="0">
                <a:latin typeface="+mj-ea"/>
              </a:rPr>
              <a:t>に向けた、</a:t>
            </a:r>
            <a:r>
              <a:rPr lang="ja-JP" altLang="en-US" sz="1100" dirty="0" smtClean="0">
                <a:latin typeface="+mj-ea"/>
                <a:ea typeface="+mj-ea"/>
              </a:rPr>
              <a:t>産学連携の強化や中小企業ニーズの掘り起</a:t>
            </a:r>
            <a:endParaRPr lang="en-US" altLang="ja-JP" sz="1100" dirty="0" smtClean="0">
              <a:latin typeface="+mj-ea"/>
              <a:ea typeface="+mj-ea"/>
            </a:endParaRPr>
          </a:p>
          <a:p>
            <a:pPr marL="0" indent="0">
              <a:spcBef>
                <a:spcPts val="0"/>
              </a:spcBef>
              <a:buNone/>
            </a:pPr>
            <a:r>
              <a:rPr lang="ja-JP" altLang="en-US" sz="1100" dirty="0">
                <a:latin typeface="+mj-ea"/>
                <a:ea typeface="+mj-ea"/>
              </a:rPr>
              <a:t>　</a:t>
            </a:r>
            <a:r>
              <a:rPr lang="ja-JP" altLang="en-US" sz="1100" dirty="0" smtClean="0">
                <a:latin typeface="+mj-ea"/>
                <a:ea typeface="+mj-ea"/>
              </a:rPr>
              <a:t>こしの推進</a:t>
            </a:r>
            <a:endParaRPr lang="en-US" altLang="ja-JP" sz="1100" dirty="0" smtClean="0">
              <a:latin typeface="+mj-ea"/>
              <a:ea typeface="+mj-ea"/>
            </a:endParaRPr>
          </a:p>
          <a:p>
            <a:pPr marL="0" indent="0">
              <a:spcBef>
                <a:spcPts val="0"/>
              </a:spcBef>
              <a:buNone/>
            </a:pPr>
            <a:r>
              <a:rPr lang="ja-JP" altLang="en-US" sz="1100" dirty="0" smtClean="0">
                <a:latin typeface="+mj-ea"/>
                <a:ea typeface="+mj-ea"/>
              </a:rPr>
              <a:t> ・生涯</a:t>
            </a:r>
            <a:r>
              <a:rPr lang="ja-JP" altLang="en-US" sz="1100" dirty="0">
                <a:latin typeface="+mj-ea"/>
                <a:ea typeface="+mj-ea"/>
              </a:rPr>
              <a:t>学習</a:t>
            </a:r>
            <a:r>
              <a:rPr lang="ja-JP" altLang="en-US" sz="1100" dirty="0" smtClean="0">
                <a:latin typeface="+mj-ea"/>
                <a:ea typeface="+mj-ea"/>
              </a:rPr>
              <a:t>ニーズへ対応した体系的で充実した教育メニューの提供</a:t>
            </a:r>
            <a:endParaRPr lang="en-US" altLang="ja-JP" sz="1100" dirty="0" smtClean="0">
              <a:latin typeface="+mj-ea"/>
              <a:ea typeface="+mj-ea"/>
            </a:endParaRPr>
          </a:p>
          <a:p>
            <a:pPr marL="0" indent="0">
              <a:spcBef>
                <a:spcPts val="0"/>
              </a:spcBef>
              <a:buNone/>
            </a:pPr>
            <a:r>
              <a:rPr lang="ja-JP" altLang="en-US" sz="1100" dirty="0" smtClean="0">
                <a:latin typeface="+mj-ea"/>
                <a:ea typeface="+mj-ea"/>
              </a:rPr>
              <a:t> ・「</a:t>
            </a:r>
            <a:r>
              <a:rPr lang="ja-JP" altLang="en-US" sz="1100" dirty="0">
                <a:latin typeface="+mj-ea"/>
                <a:ea typeface="+mj-ea"/>
              </a:rPr>
              <a:t>大阪の</a:t>
            </a:r>
            <a:r>
              <a:rPr lang="ja-JP" altLang="en-US" sz="1100" dirty="0" smtClean="0">
                <a:latin typeface="+mj-ea"/>
                <a:ea typeface="+mj-ea"/>
              </a:rPr>
              <a:t>シンクタンク」として、</a:t>
            </a:r>
            <a:r>
              <a:rPr lang="ja-JP" altLang="en-US" sz="1100" dirty="0" smtClean="0">
                <a:latin typeface="+mj-ea"/>
              </a:rPr>
              <a:t>政策課題等に対応した共同</a:t>
            </a:r>
            <a:r>
              <a:rPr lang="ja-JP" altLang="en-US" sz="1100" dirty="0">
                <a:latin typeface="+mj-ea"/>
              </a:rPr>
              <a:t>研究等の</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実施</a:t>
            </a:r>
            <a:r>
              <a:rPr lang="ja-JP" altLang="en-US" sz="1100" b="1" dirty="0">
                <a:latin typeface="HGP創英角ｺﾞｼｯｸUB" panose="020B0900000000000000" pitchFamily="50" charset="-128"/>
                <a:ea typeface="HGP創英角ｺﾞｼｯｸUB" panose="020B0900000000000000" pitchFamily="50" charset="-128"/>
              </a:rPr>
              <a:t>≪重点</a:t>
            </a:r>
            <a:r>
              <a:rPr lang="ja-JP" altLang="en-US" sz="1100" b="1" dirty="0" smtClean="0">
                <a:latin typeface="HGP創英角ｺﾞｼｯｸUB" panose="020B0900000000000000" pitchFamily="50" charset="-128"/>
                <a:ea typeface="HGP創英角ｺﾞｼｯｸUB" panose="020B0900000000000000" pitchFamily="50" charset="-128"/>
              </a:rPr>
              <a:t>２③≫</a:t>
            </a:r>
            <a:endParaRPr lang="en-US" altLang="ja-JP" sz="1100" dirty="0" smtClean="0">
              <a:latin typeface="+mj-ea"/>
            </a:endParaRPr>
          </a:p>
          <a:p>
            <a:pPr marL="0" indent="0">
              <a:spcBef>
                <a:spcPts val="0"/>
              </a:spcBef>
              <a:buNone/>
            </a:pPr>
            <a:r>
              <a:rPr lang="ja-JP" altLang="en-US" sz="1100" dirty="0" smtClean="0">
                <a:latin typeface="+mj-ea"/>
              </a:rPr>
              <a:t> ・諸機関と連携した地域課題解決に向けた取組の推進、人材の育成</a:t>
            </a:r>
            <a:endParaRPr lang="en-US" altLang="ja-JP" sz="1100" dirty="0" smtClean="0">
              <a:latin typeface="+mj-ea"/>
            </a:endParaRPr>
          </a:p>
          <a:p>
            <a:pPr marL="0" indent="0">
              <a:spcBef>
                <a:spcPts val="0"/>
              </a:spcBef>
              <a:buNone/>
            </a:pPr>
            <a:r>
              <a:rPr lang="ja-JP" altLang="en-US" sz="1100" b="1" dirty="0">
                <a:latin typeface="+mj-ea"/>
                <a:ea typeface="HGP創英角ｺﾞｼｯｸUB" panose="020B0900000000000000" pitchFamily="50" charset="-128"/>
              </a:rPr>
              <a:t>　</a:t>
            </a:r>
            <a:r>
              <a:rPr lang="ja-JP" altLang="en-US" sz="1100" b="1" dirty="0" smtClean="0">
                <a:latin typeface="+mj-ea"/>
                <a:ea typeface="HGP創英角ｺﾞｼｯｸUB" panose="020B0900000000000000" pitchFamily="50" charset="-128"/>
              </a:rPr>
              <a:t>　　　　　　　　　　　　　　　　　　　　　　　　　　　　　　　　</a:t>
            </a:r>
            <a:r>
              <a:rPr lang="ja-JP" altLang="en-US" sz="1100" b="1" dirty="0" smtClean="0">
                <a:latin typeface="HGP創英角ｺﾞｼｯｸUB" panose="020B0900000000000000" pitchFamily="50" charset="-128"/>
                <a:ea typeface="HGP創英角ｺﾞｼｯｸUB" panose="020B0900000000000000" pitchFamily="50" charset="-128"/>
              </a:rPr>
              <a:t>≪</a:t>
            </a:r>
            <a:r>
              <a:rPr lang="ja-JP" altLang="en-US" sz="1100" b="1" dirty="0">
                <a:latin typeface="HGP創英角ｺﾞｼｯｸUB" panose="020B0900000000000000" pitchFamily="50" charset="-128"/>
                <a:ea typeface="HGP創英角ｺﾞｼｯｸUB" panose="020B0900000000000000" pitchFamily="50" charset="-128"/>
              </a:rPr>
              <a:t>重点</a:t>
            </a:r>
            <a:r>
              <a:rPr lang="ja-JP" altLang="en-US" sz="1100" b="1" dirty="0" smtClean="0">
                <a:latin typeface="HGP創英角ｺﾞｼｯｸUB" panose="020B0900000000000000" pitchFamily="50" charset="-128"/>
                <a:ea typeface="HGP創英角ｺﾞｼｯｸUB" panose="020B0900000000000000" pitchFamily="50" charset="-128"/>
              </a:rPr>
              <a:t>１④≫</a:t>
            </a:r>
            <a:endParaRPr lang="en-US" altLang="ja-JP" sz="1100" b="1" dirty="0" smtClean="0">
              <a:latin typeface="HGP創英角ｺﾞｼｯｸUB" panose="020B0900000000000000" pitchFamily="50" charset="-128"/>
              <a:ea typeface="HGP創英角ｺﾞｼｯｸUB" panose="020B0900000000000000" pitchFamily="50" charset="-128"/>
            </a:endParaRPr>
          </a:p>
          <a:p>
            <a:pPr marL="0" indent="0">
              <a:spcBef>
                <a:spcPts val="0"/>
              </a:spcBef>
              <a:buNone/>
            </a:pPr>
            <a:endParaRPr lang="en-US" altLang="ja-JP" sz="1100" dirty="0">
              <a:latin typeface="+mj-ea"/>
              <a:ea typeface="+mj-ea"/>
            </a:endParaRPr>
          </a:p>
          <a:p>
            <a:pPr marL="0" indent="0">
              <a:spcBef>
                <a:spcPts val="600"/>
              </a:spcBef>
              <a:buNone/>
            </a:pPr>
            <a:r>
              <a:rPr lang="en-US" altLang="ja-JP" sz="1400" b="1" dirty="0" smtClean="0">
                <a:latin typeface="+mj-ea"/>
              </a:rPr>
              <a:t>【</a:t>
            </a:r>
            <a:r>
              <a:rPr lang="ja-JP" altLang="en-US" sz="1400" b="1" dirty="0" smtClean="0">
                <a:latin typeface="+mj-ea"/>
              </a:rPr>
              <a:t>グローバル化</a:t>
            </a:r>
            <a:r>
              <a:rPr lang="en-US" altLang="ja-JP" sz="1400" b="1" dirty="0" smtClean="0">
                <a:latin typeface="+mj-ea"/>
              </a:rPr>
              <a:t>】</a:t>
            </a:r>
            <a:endParaRPr lang="en-US" altLang="ja-JP" sz="1400" b="1" dirty="0">
              <a:latin typeface="+mj-ea"/>
            </a:endParaRPr>
          </a:p>
          <a:p>
            <a:pPr marL="0" indent="0">
              <a:spcBef>
                <a:spcPts val="0"/>
              </a:spcBef>
              <a:buNone/>
            </a:pPr>
            <a:endParaRPr lang="en-US" altLang="ja-JP" sz="1100" dirty="0" smtClean="0">
              <a:latin typeface="+mj-ea"/>
              <a:ea typeface="+mj-ea"/>
            </a:endParaRPr>
          </a:p>
          <a:p>
            <a:pPr marL="0" indent="0">
              <a:spcBef>
                <a:spcPts val="0"/>
              </a:spcBef>
              <a:buNone/>
            </a:pPr>
            <a:r>
              <a:rPr lang="ja-JP" altLang="en-US" sz="1100" dirty="0" smtClean="0">
                <a:latin typeface="+mj-ea"/>
                <a:ea typeface="+mj-ea"/>
              </a:rPr>
              <a:t> </a:t>
            </a:r>
            <a:endParaRPr lang="en-US" altLang="ja-JP" sz="1100" dirty="0" smtClean="0">
              <a:latin typeface="+mj-ea"/>
              <a:ea typeface="+mj-ea"/>
            </a:endParaRPr>
          </a:p>
          <a:p>
            <a:pPr marL="0" indent="0">
              <a:spcBef>
                <a:spcPts val="0"/>
              </a:spcBef>
              <a:buNone/>
            </a:pPr>
            <a:r>
              <a:rPr lang="ja-JP" altLang="en-US" sz="1100" dirty="0" smtClean="0">
                <a:latin typeface="+mj-ea"/>
                <a:ea typeface="+mj-ea"/>
              </a:rPr>
              <a:t> ・国際交流会館などを活用したキャンパス内の多文化交流の活性化</a:t>
            </a:r>
            <a:endParaRPr lang="en-US" altLang="ja-JP" sz="1100" dirty="0" smtClean="0">
              <a:latin typeface="+mj-ea"/>
              <a:ea typeface="+mj-ea"/>
            </a:endParaRPr>
          </a:p>
          <a:p>
            <a:pPr marL="0" indent="0">
              <a:spcBef>
                <a:spcPts val="0"/>
              </a:spcBef>
              <a:buNone/>
            </a:pPr>
            <a:r>
              <a:rPr lang="ja-JP" altLang="en-US" sz="1100" dirty="0">
                <a:latin typeface="+mj-ea"/>
                <a:ea typeface="+mj-ea"/>
              </a:rPr>
              <a:t>　</a:t>
            </a:r>
            <a:r>
              <a:rPr lang="ja-JP" altLang="en-US" sz="1100" dirty="0" smtClean="0">
                <a:latin typeface="+mj-ea"/>
                <a:ea typeface="+mj-ea"/>
              </a:rPr>
              <a:t>　</a:t>
            </a:r>
            <a:r>
              <a:rPr lang="ja-JP" altLang="en-US" sz="1100" b="1" dirty="0">
                <a:latin typeface="HGP創英角ｺﾞｼｯｸUB" panose="020B0900000000000000" pitchFamily="50" charset="-128"/>
                <a:ea typeface="HGP創英角ｺﾞｼｯｸUB" panose="020B0900000000000000" pitchFamily="50" charset="-128"/>
              </a:rPr>
              <a:t> </a:t>
            </a:r>
            <a:r>
              <a:rPr lang="ja-JP" altLang="en-US" sz="1100" b="1" dirty="0" smtClean="0">
                <a:latin typeface="HGP創英角ｺﾞｼｯｸUB" panose="020B0900000000000000" pitchFamily="50" charset="-128"/>
                <a:ea typeface="HGP創英角ｺﾞｼｯｸUB" panose="020B0900000000000000" pitchFamily="50" charset="-128"/>
              </a:rPr>
              <a:t>　　　　　　　　　　　　　　　　　　　　　　　　　　　　　　　≪重点３③≫</a:t>
            </a:r>
            <a:endParaRPr lang="en-US" altLang="ja-JP" sz="1100" dirty="0" smtClean="0">
              <a:latin typeface="+mj-ea"/>
              <a:ea typeface="+mj-ea"/>
            </a:endParaRPr>
          </a:p>
          <a:p>
            <a:pPr marL="0" indent="0">
              <a:spcBef>
                <a:spcPts val="0"/>
              </a:spcBef>
              <a:buNone/>
            </a:pPr>
            <a:r>
              <a:rPr lang="ja-JP" altLang="en-US" sz="1100" dirty="0" smtClean="0">
                <a:latin typeface="+mj-ea"/>
                <a:ea typeface="+mj-ea"/>
              </a:rPr>
              <a:t> ・</a:t>
            </a:r>
            <a:r>
              <a:rPr lang="ja-JP" altLang="en-US" sz="1100" dirty="0">
                <a:latin typeface="+mj-ea"/>
              </a:rPr>
              <a:t>大阪府・府内市町村と</a:t>
            </a:r>
            <a:r>
              <a:rPr lang="ja-JP" altLang="en-US" sz="1100" dirty="0" smtClean="0">
                <a:latin typeface="+mj-ea"/>
              </a:rPr>
              <a:t>の施策と連携した取組の拡充。</a:t>
            </a:r>
            <a:r>
              <a:rPr lang="ja-JP" altLang="en-US" sz="1100" dirty="0" smtClean="0">
                <a:latin typeface="+mj-ea"/>
                <a:ea typeface="+mj-ea"/>
              </a:rPr>
              <a:t>特</a:t>
            </a:r>
            <a:r>
              <a:rPr lang="ja-JP" altLang="en-US" sz="1100" dirty="0">
                <a:latin typeface="+mj-ea"/>
                <a:ea typeface="+mj-ea"/>
              </a:rPr>
              <a:t>に、</a:t>
            </a:r>
            <a:r>
              <a:rPr lang="ja-JP" altLang="en-US" sz="1100" dirty="0" smtClean="0">
                <a:latin typeface="+mj-ea"/>
                <a:ea typeface="+mj-ea"/>
              </a:rPr>
              <a:t>アセア</a:t>
            </a:r>
            <a:endParaRPr lang="en-US" altLang="ja-JP" sz="1100" dirty="0" smtClean="0">
              <a:latin typeface="+mj-ea"/>
              <a:ea typeface="+mj-ea"/>
            </a:endParaRPr>
          </a:p>
          <a:p>
            <a:pPr marL="0" indent="0">
              <a:spcBef>
                <a:spcPts val="0"/>
              </a:spcBef>
              <a:buNone/>
            </a:pPr>
            <a:r>
              <a:rPr lang="ja-JP" altLang="en-US" sz="1100" dirty="0" smtClean="0">
                <a:latin typeface="+mj-ea"/>
                <a:ea typeface="+mj-ea"/>
              </a:rPr>
              <a:t>　ン</a:t>
            </a:r>
            <a:r>
              <a:rPr lang="ja-JP" altLang="en-US" sz="1100" dirty="0">
                <a:latin typeface="+mj-ea"/>
                <a:ea typeface="+mj-ea"/>
              </a:rPr>
              <a:t>地域</a:t>
            </a:r>
            <a:r>
              <a:rPr lang="ja-JP" altLang="en-US" sz="1100" dirty="0" smtClean="0">
                <a:latin typeface="+mj-ea"/>
                <a:ea typeface="+mj-ea"/>
              </a:rPr>
              <a:t>諸国などの</a:t>
            </a:r>
            <a:r>
              <a:rPr lang="ja-JP" altLang="en-US" sz="1100" dirty="0">
                <a:latin typeface="+mj-ea"/>
                <a:ea typeface="+mj-ea"/>
              </a:rPr>
              <a:t>アジアの</a:t>
            </a:r>
            <a:r>
              <a:rPr lang="ja-JP" altLang="en-US" sz="1100" dirty="0" smtClean="0">
                <a:latin typeface="+mj-ea"/>
                <a:ea typeface="+mj-ea"/>
              </a:rPr>
              <a:t>大学を中心に、研究・留学・インターン</a:t>
            </a:r>
            <a:endParaRPr lang="en-US" altLang="ja-JP" sz="1100" dirty="0" smtClean="0">
              <a:latin typeface="+mj-ea"/>
              <a:ea typeface="+mj-ea"/>
            </a:endParaRPr>
          </a:p>
          <a:p>
            <a:pPr marL="0" indent="0">
              <a:spcBef>
                <a:spcPts val="0"/>
              </a:spcBef>
              <a:buNone/>
            </a:pPr>
            <a:r>
              <a:rPr lang="ja-JP" altLang="en-US" sz="1100" dirty="0" smtClean="0">
                <a:latin typeface="+mj-ea"/>
                <a:ea typeface="+mj-ea"/>
              </a:rPr>
              <a:t>　シップを通じた相互交流を積極的に推進</a:t>
            </a:r>
            <a:r>
              <a:rPr lang="ja-JP" altLang="en-US" sz="1100" b="1" dirty="0">
                <a:latin typeface="HGP創英角ｺﾞｼｯｸUB" panose="020B0900000000000000" pitchFamily="50" charset="-128"/>
                <a:ea typeface="HGP創英角ｺﾞｼｯｸUB" panose="020B0900000000000000" pitchFamily="50" charset="-128"/>
              </a:rPr>
              <a:t>≪重点</a:t>
            </a:r>
            <a:r>
              <a:rPr lang="ja-JP" altLang="en-US" sz="1100" b="1" dirty="0" smtClean="0">
                <a:latin typeface="HGP創英角ｺﾞｼｯｸUB" panose="020B0900000000000000" pitchFamily="50" charset="-128"/>
                <a:ea typeface="HGP創英角ｺﾞｼｯｸUB" panose="020B0900000000000000" pitchFamily="50" charset="-128"/>
              </a:rPr>
              <a:t>３②≫</a:t>
            </a:r>
            <a:endParaRPr lang="en-US" altLang="ja-JP" sz="1100" b="1" dirty="0" smtClean="0">
              <a:latin typeface="+mj-ea"/>
            </a:endParaRPr>
          </a:p>
          <a:p>
            <a:pPr marL="0" indent="0">
              <a:lnSpc>
                <a:spcPts val="600"/>
              </a:lnSpc>
              <a:spcBef>
                <a:spcPts val="0"/>
              </a:spcBef>
              <a:buNone/>
            </a:pPr>
            <a:endParaRPr lang="en-US" altLang="ja-JP" sz="1100" b="1" dirty="0" smtClean="0">
              <a:latin typeface="+mj-ea"/>
            </a:endParaRPr>
          </a:p>
          <a:p>
            <a:pPr marL="0" indent="0">
              <a:spcBef>
                <a:spcPts val="0"/>
              </a:spcBef>
              <a:buNone/>
            </a:pPr>
            <a:endParaRPr lang="en-US" altLang="ja-JP" sz="1100" dirty="0">
              <a:latin typeface="+mj-ea"/>
            </a:endParaRPr>
          </a:p>
          <a:p>
            <a:pPr marL="0" indent="0" algn="r">
              <a:spcBef>
                <a:spcPts val="0"/>
              </a:spcBef>
              <a:buFont typeface="Arial" pitchFamily="34" charset="0"/>
              <a:buNone/>
            </a:pPr>
            <a:endParaRPr lang="en-US" altLang="ja-JP" sz="1100" dirty="0" smtClean="0">
              <a:latin typeface="+mj-ea"/>
              <a:ea typeface="+mj-ea"/>
            </a:endParaRPr>
          </a:p>
          <a:p>
            <a:pPr marL="0" indent="0">
              <a:spcBef>
                <a:spcPts val="0"/>
              </a:spcBef>
              <a:buFont typeface="Arial" pitchFamily="34" charset="0"/>
              <a:buNone/>
            </a:pPr>
            <a:endParaRPr lang="en-US" altLang="ja-JP" sz="1100" dirty="0">
              <a:latin typeface="+mj-ea"/>
              <a:ea typeface="+mj-ea"/>
            </a:endParaRPr>
          </a:p>
          <a:p>
            <a:pPr marL="0" indent="0">
              <a:spcBef>
                <a:spcPts val="0"/>
              </a:spcBef>
              <a:buFont typeface="Arial" pitchFamily="34" charset="0"/>
              <a:buNone/>
            </a:pPr>
            <a:endParaRPr lang="en-US" altLang="ja-JP" sz="1400" dirty="0" smtClean="0">
              <a:latin typeface="+mj-ea"/>
              <a:ea typeface="+mj-ea"/>
            </a:endParaRPr>
          </a:p>
        </p:txBody>
      </p:sp>
      <p:sp>
        <p:nvSpPr>
          <p:cNvPr id="49" name="コンテンツ プレースホルダー 2"/>
          <p:cNvSpPr txBox="1">
            <a:spLocks/>
          </p:cNvSpPr>
          <p:nvPr/>
        </p:nvSpPr>
        <p:spPr>
          <a:xfrm>
            <a:off x="9066212" y="1848271"/>
            <a:ext cx="4428996" cy="449793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spcBef>
                <a:spcPts val="0"/>
              </a:spcBef>
              <a:buNone/>
            </a:pPr>
            <a:r>
              <a:rPr lang="ja-JP" altLang="en-US" sz="1100" b="1" dirty="0" smtClean="0">
                <a:latin typeface="+mj-ea"/>
              </a:rPr>
              <a:t>○業務運営・財務・情報の提供等</a:t>
            </a:r>
            <a:endParaRPr lang="en-US" altLang="ja-JP" sz="1100" b="1" dirty="0" smtClean="0">
              <a:latin typeface="+mj-ea"/>
            </a:endParaRPr>
          </a:p>
          <a:p>
            <a:pPr marL="0" indent="0">
              <a:spcBef>
                <a:spcPts val="0"/>
              </a:spcBef>
              <a:buNone/>
            </a:pPr>
            <a:r>
              <a:rPr lang="ja-JP" altLang="en-US" sz="1100" dirty="0" smtClean="0">
                <a:latin typeface="+mj-ea"/>
              </a:rPr>
              <a:t> ・理事長</a:t>
            </a:r>
            <a:r>
              <a:rPr lang="ja-JP" altLang="en-US" sz="1100" dirty="0">
                <a:latin typeface="+mj-ea"/>
              </a:rPr>
              <a:t>・学長の</a:t>
            </a:r>
            <a:r>
              <a:rPr lang="ja-JP" altLang="en-US" sz="1100" dirty="0" smtClean="0">
                <a:latin typeface="+mj-ea"/>
              </a:rPr>
              <a:t>トップマネジメントの強化</a:t>
            </a:r>
            <a:endParaRPr lang="en-US" altLang="ja-JP" sz="1100" dirty="0" smtClean="0">
              <a:latin typeface="+mj-ea"/>
            </a:endParaRPr>
          </a:p>
          <a:p>
            <a:pPr marL="0" indent="0">
              <a:spcBef>
                <a:spcPts val="0"/>
              </a:spcBef>
              <a:buNone/>
            </a:pPr>
            <a:r>
              <a:rPr lang="ja-JP" altLang="en-US" sz="1100" dirty="0" smtClean="0">
                <a:latin typeface="+mj-ea"/>
              </a:rPr>
              <a:t> ・新大学実現を見据えた法人・大学・高専業務の整理と組織の見直し</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検討</a:t>
            </a:r>
            <a:endParaRPr lang="en-US" altLang="ja-JP" sz="1100" dirty="0" smtClean="0">
              <a:latin typeface="+mj-ea"/>
            </a:endParaRPr>
          </a:p>
          <a:p>
            <a:pPr marL="0" indent="0">
              <a:spcBef>
                <a:spcPts val="0"/>
              </a:spcBef>
              <a:buNone/>
            </a:pPr>
            <a:r>
              <a:rPr lang="ja-JP" altLang="en-US" sz="1100" dirty="0">
                <a:latin typeface="+mj-ea"/>
              </a:rPr>
              <a:t> ・優れた人材の</a:t>
            </a:r>
            <a:r>
              <a:rPr lang="ja-JP" altLang="en-US" sz="1100" dirty="0" smtClean="0">
                <a:latin typeface="+mj-ea"/>
              </a:rPr>
              <a:t>確保・登用等に向けた、女性教員比率の向上、テニュ</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アトラック制度の普及定着。クロスアポイントメント制度の創設・運用</a:t>
            </a:r>
            <a:endParaRPr lang="en-US" altLang="ja-JP" sz="1100" dirty="0" smtClean="0">
              <a:latin typeface="+mj-ea"/>
            </a:endParaRPr>
          </a:p>
          <a:p>
            <a:pPr marL="0" indent="0">
              <a:spcBef>
                <a:spcPts val="0"/>
              </a:spcBef>
              <a:buNone/>
            </a:pPr>
            <a:r>
              <a:rPr lang="ja-JP" altLang="en-US" sz="1100" dirty="0" smtClean="0">
                <a:latin typeface="+mj-ea"/>
                <a:ea typeface="+mj-ea"/>
              </a:rPr>
              <a:t> ・教職員の能力と専門性向上に向けた</a:t>
            </a:r>
            <a:r>
              <a:rPr lang="ja-JP" altLang="en-US" sz="1100" dirty="0" smtClean="0">
                <a:latin typeface="+mj-ea"/>
              </a:rPr>
              <a:t>体系的</a:t>
            </a:r>
            <a:r>
              <a:rPr lang="ja-JP" altLang="en-US" sz="1100" dirty="0">
                <a:latin typeface="+mj-ea"/>
              </a:rPr>
              <a:t>なＦＤ、</a:t>
            </a:r>
            <a:r>
              <a:rPr lang="ja-JP" altLang="en-US" sz="1100" dirty="0" smtClean="0">
                <a:latin typeface="+mj-ea"/>
              </a:rPr>
              <a:t>ＳＤの企画・実施</a:t>
            </a:r>
            <a:endParaRPr lang="en-US" altLang="ja-JP" sz="1100" dirty="0" smtClean="0">
              <a:latin typeface="+mj-ea"/>
              <a:ea typeface="+mj-ea"/>
            </a:endParaRPr>
          </a:p>
          <a:p>
            <a:pPr marL="0" indent="0">
              <a:spcBef>
                <a:spcPts val="0"/>
              </a:spcBef>
              <a:buNone/>
            </a:pPr>
            <a:r>
              <a:rPr lang="ja-JP" altLang="en-US" sz="1100" dirty="0" smtClean="0">
                <a:latin typeface="+mj-ea"/>
                <a:ea typeface="+mj-ea"/>
              </a:rPr>
              <a:t> ・機器の共同利用の推進、</a:t>
            </a:r>
            <a:r>
              <a:rPr lang="ja-JP" altLang="en-US" sz="1100" dirty="0">
                <a:latin typeface="+mj-ea"/>
              </a:rPr>
              <a:t>スペースチャージ</a:t>
            </a:r>
            <a:r>
              <a:rPr lang="ja-JP" altLang="en-US" sz="1100" dirty="0" smtClean="0">
                <a:latin typeface="+mj-ea"/>
              </a:rPr>
              <a:t>制度の検討・導入</a:t>
            </a:r>
            <a:endParaRPr lang="en-US" altLang="ja-JP" sz="1100" dirty="0" smtClean="0">
              <a:latin typeface="+mj-ea"/>
              <a:ea typeface="+mj-ea"/>
            </a:endParaRPr>
          </a:p>
          <a:p>
            <a:pPr marL="0" indent="0">
              <a:spcBef>
                <a:spcPts val="0"/>
              </a:spcBef>
              <a:buNone/>
            </a:pPr>
            <a:r>
              <a:rPr lang="ja-JP" altLang="en-US" sz="1100" dirty="0" smtClean="0">
                <a:latin typeface="+mj-ea"/>
                <a:ea typeface="+mj-ea"/>
              </a:rPr>
              <a:t> ・</a:t>
            </a:r>
            <a:r>
              <a:rPr lang="ja-JP" altLang="en-US" sz="1100" dirty="0">
                <a:latin typeface="+mj-ea"/>
                <a:ea typeface="+mj-ea"/>
              </a:rPr>
              <a:t>運営費交付</a:t>
            </a:r>
            <a:r>
              <a:rPr lang="ja-JP" altLang="en-US" sz="1100" dirty="0" smtClean="0">
                <a:latin typeface="+mj-ea"/>
                <a:ea typeface="+mj-ea"/>
              </a:rPr>
              <a:t>金の水準維持。自己</a:t>
            </a:r>
            <a:r>
              <a:rPr lang="ja-JP" altLang="en-US" sz="1100" dirty="0">
                <a:latin typeface="+mj-ea"/>
                <a:ea typeface="+mj-ea"/>
              </a:rPr>
              <a:t>収入の確保と経費の</a:t>
            </a:r>
            <a:r>
              <a:rPr lang="ja-JP" altLang="en-US" sz="1100" dirty="0" smtClean="0">
                <a:latin typeface="+mj-ea"/>
                <a:ea typeface="+mj-ea"/>
              </a:rPr>
              <a:t>抑制の取組継続</a:t>
            </a:r>
            <a:endParaRPr lang="en-US" altLang="ja-JP" sz="1100" dirty="0" smtClean="0">
              <a:latin typeface="+mj-ea"/>
              <a:ea typeface="+mj-ea"/>
            </a:endParaRPr>
          </a:p>
          <a:p>
            <a:pPr marL="0" indent="0">
              <a:spcBef>
                <a:spcPts val="0"/>
              </a:spcBef>
              <a:buFont typeface="Arial" pitchFamily="34" charset="0"/>
              <a:buNone/>
            </a:pPr>
            <a:r>
              <a:rPr lang="ja-JP" altLang="en-US" sz="1100" dirty="0" smtClean="0">
                <a:latin typeface="+mj-ea"/>
                <a:ea typeface="+mj-ea"/>
              </a:rPr>
              <a:t> ・パブリシティへの効果的な取組の推進。戦略的広報によるブランド力</a:t>
            </a:r>
            <a:endParaRPr lang="en-US" altLang="ja-JP" sz="1100" dirty="0" smtClean="0">
              <a:latin typeface="+mj-ea"/>
              <a:ea typeface="+mj-ea"/>
            </a:endParaRPr>
          </a:p>
          <a:p>
            <a:pPr marL="0" indent="0">
              <a:spcBef>
                <a:spcPts val="0"/>
              </a:spcBef>
              <a:buFont typeface="Arial" pitchFamily="34" charset="0"/>
              <a:buNone/>
            </a:pPr>
            <a:r>
              <a:rPr lang="ja-JP" altLang="en-US" sz="1100" dirty="0">
                <a:latin typeface="+mj-ea"/>
                <a:ea typeface="+mj-ea"/>
              </a:rPr>
              <a:t>　</a:t>
            </a:r>
            <a:r>
              <a:rPr lang="ja-JP" altLang="en-US" sz="1100" dirty="0" smtClean="0">
                <a:latin typeface="+mj-ea"/>
                <a:ea typeface="+mj-ea"/>
              </a:rPr>
              <a:t>の向上</a:t>
            </a:r>
            <a:endParaRPr lang="en-US" altLang="ja-JP" sz="1100" dirty="0" smtClean="0">
              <a:latin typeface="+mj-ea"/>
              <a:ea typeface="+mj-ea"/>
            </a:endParaRPr>
          </a:p>
          <a:p>
            <a:pPr marL="0" indent="0">
              <a:spcBef>
                <a:spcPts val="0"/>
              </a:spcBef>
              <a:buFont typeface="Arial" pitchFamily="34" charset="0"/>
              <a:buNone/>
            </a:pPr>
            <a:r>
              <a:rPr lang="ja-JP" altLang="en-US" sz="1100" dirty="0" smtClean="0">
                <a:latin typeface="+mj-ea"/>
                <a:ea typeface="+mj-ea"/>
              </a:rPr>
              <a:t> ・後援会等との連携の強化と情報発信の充実</a:t>
            </a:r>
            <a:endParaRPr lang="en-US" altLang="ja-JP" sz="1100" dirty="0" smtClean="0">
              <a:latin typeface="+mj-ea"/>
              <a:ea typeface="+mj-ea"/>
            </a:endParaRPr>
          </a:p>
          <a:p>
            <a:pPr marL="0" indent="0">
              <a:spcBef>
                <a:spcPts val="0"/>
              </a:spcBef>
              <a:buNone/>
            </a:pPr>
            <a:endParaRPr lang="en-US" altLang="ja-JP" sz="1100" b="1" dirty="0" smtClean="0">
              <a:latin typeface="+mj-ea"/>
            </a:endParaRPr>
          </a:p>
          <a:p>
            <a:pPr marL="0" indent="0">
              <a:spcBef>
                <a:spcPts val="0"/>
              </a:spcBef>
              <a:buNone/>
            </a:pPr>
            <a:r>
              <a:rPr lang="ja-JP" altLang="en-US" sz="1100" b="1" dirty="0" smtClean="0">
                <a:latin typeface="+mj-ea"/>
              </a:rPr>
              <a:t>○</a:t>
            </a:r>
            <a:r>
              <a:rPr lang="ja-JP" altLang="en-US" sz="1100" b="1" dirty="0">
                <a:latin typeface="+mj-ea"/>
              </a:rPr>
              <a:t>施設設備の</a:t>
            </a:r>
            <a:r>
              <a:rPr lang="ja-JP" altLang="en-US" sz="1100" b="1" dirty="0" smtClean="0">
                <a:latin typeface="+mj-ea"/>
              </a:rPr>
              <a:t>整備</a:t>
            </a:r>
            <a:endParaRPr lang="ja-JP" altLang="en-US" sz="1100" b="1" dirty="0">
              <a:latin typeface="+mj-ea"/>
            </a:endParaRPr>
          </a:p>
          <a:p>
            <a:pPr marL="0" indent="0">
              <a:spcBef>
                <a:spcPts val="0"/>
              </a:spcBef>
              <a:buNone/>
            </a:pPr>
            <a:r>
              <a:rPr lang="ja-JP" altLang="en-US" sz="1100" b="1" dirty="0">
                <a:latin typeface="+mj-ea"/>
              </a:rPr>
              <a:t> </a:t>
            </a:r>
            <a:r>
              <a:rPr lang="ja-JP" altLang="en-US" sz="1100" dirty="0" smtClean="0">
                <a:latin typeface="+mj-ea"/>
              </a:rPr>
              <a:t>・</a:t>
            </a:r>
            <a:r>
              <a:rPr lang="ja-JP" altLang="en-US" sz="1100" dirty="0">
                <a:latin typeface="+mj-ea"/>
              </a:rPr>
              <a:t>施設</a:t>
            </a:r>
            <a:r>
              <a:rPr lang="ja-JP" altLang="en-US" sz="1100" dirty="0" smtClean="0">
                <a:latin typeface="+mj-ea"/>
              </a:rPr>
              <a:t>整備・保全プランに</a:t>
            </a:r>
            <a:r>
              <a:rPr lang="ja-JP" altLang="en-US" sz="1100" dirty="0">
                <a:latin typeface="+mj-ea"/>
              </a:rPr>
              <a:t>基づく耐震改修や老朽化対策等の計画的</a:t>
            </a:r>
            <a:r>
              <a:rPr lang="ja-JP" altLang="en-US" sz="1100" dirty="0" smtClean="0">
                <a:latin typeface="+mj-ea"/>
              </a:rPr>
              <a:t>な</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 実施。　</a:t>
            </a:r>
            <a:endParaRPr lang="en-US" altLang="ja-JP" sz="1100" dirty="0" smtClean="0">
              <a:latin typeface="+mj-ea"/>
            </a:endParaRPr>
          </a:p>
          <a:p>
            <a:pPr marL="0" indent="0">
              <a:spcBef>
                <a:spcPts val="0"/>
              </a:spcBef>
              <a:buNone/>
            </a:pPr>
            <a:endParaRPr lang="en-US" altLang="ja-JP" sz="1100" b="1" dirty="0">
              <a:latin typeface="+mj-ea"/>
            </a:endParaRPr>
          </a:p>
          <a:p>
            <a:pPr marL="0" indent="0">
              <a:spcBef>
                <a:spcPts val="0"/>
              </a:spcBef>
              <a:buNone/>
            </a:pPr>
            <a:r>
              <a:rPr lang="ja-JP" altLang="en-US" sz="1100" b="1" dirty="0" smtClean="0">
                <a:latin typeface="+mj-ea"/>
              </a:rPr>
              <a:t>○安全管理・</a:t>
            </a:r>
            <a:r>
              <a:rPr lang="ja-JP" altLang="en-US" sz="1100" b="1" dirty="0">
                <a:latin typeface="+mj-ea"/>
              </a:rPr>
              <a:t>コンプライアンス・リスクマネジメント</a:t>
            </a:r>
          </a:p>
          <a:p>
            <a:pPr marL="0" indent="0">
              <a:spcBef>
                <a:spcPts val="0"/>
              </a:spcBef>
              <a:buNone/>
            </a:pPr>
            <a:r>
              <a:rPr lang="ja-JP" altLang="en-US" sz="1100" b="1" dirty="0">
                <a:latin typeface="+mj-ea"/>
              </a:rPr>
              <a:t> </a:t>
            </a:r>
            <a:r>
              <a:rPr lang="ja-JP" altLang="en-US" sz="1100" dirty="0" smtClean="0">
                <a:latin typeface="+mj-ea"/>
              </a:rPr>
              <a:t>・大規模災害等の発生に備えた防災体制の強化</a:t>
            </a:r>
            <a:endParaRPr lang="en-US" altLang="ja-JP" sz="1100" dirty="0">
              <a:latin typeface="+mj-ea"/>
            </a:endParaRPr>
          </a:p>
          <a:p>
            <a:pPr marL="0" indent="0">
              <a:spcBef>
                <a:spcPts val="0"/>
              </a:spcBef>
              <a:buNone/>
            </a:pPr>
            <a:r>
              <a:rPr lang="ja-JP" altLang="en-US" sz="1100" dirty="0" smtClean="0">
                <a:latin typeface="+mj-ea"/>
              </a:rPr>
              <a:t> ・研究公正推進委員会を通じた</a:t>
            </a:r>
            <a:r>
              <a:rPr lang="ja-JP" altLang="en-US" sz="1100" dirty="0">
                <a:latin typeface="+mj-ea"/>
              </a:rPr>
              <a:t>研究公正の推進や研究費</a:t>
            </a:r>
            <a:r>
              <a:rPr lang="ja-JP" altLang="en-US" sz="1100" dirty="0" smtClean="0">
                <a:latin typeface="+mj-ea"/>
              </a:rPr>
              <a:t>不正使用</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 防止の推進</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・情報セキュリティ対策の充実</a:t>
            </a:r>
            <a:endParaRPr lang="en-US" altLang="ja-JP" sz="1100" dirty="0" smtClean="0">
              <a:latin typeface="+mj-ea"/>
              <a:ea typeface="+mj-ea"/>
            </a:endParaRPr>
          </a:p>
        </p:txBody>
      </p:sp>
      <p:sp>
        <p:nvSpPr>
          <p:cNvPr id="51" name="円/楕円 50"/>
          <p:cNvSpPr/>
          <p:nvPr/>
        </p:nvSpPr>
        <p:spPr>
          <a:xfrm>
            <a:off x="1025237" y="1322730"/>
            <a:ext cx="2928407" cy="612000"/>
          </a:xfrm>
          <a:custGeom>
            <a:avLst/>
            <a:gdLst>
              <a:gd name="connsiteX0" fmla="*/ 0 w 2559965"/>
              <a:gd name="connsiteY0" fmla="*/ 309024 h 618048"/>
              <a:gd name="connsiteX1" fmla="*/ 1279983 w 2559965"/>
              <a:gd name="connsiteY1" fmla="*/ 0 h 618048"/>
              <a:gd name="connsiteX2" fmla="*/ 2559966 w 2559965"/>
              <a:gd name="connsiteY2" fmla="*/ 309024 h 618048"/>
              <a:gd name="connsiteX3" fmla="*/ 1279983 w 2559965"/>
              <a:gd name="connsiteY3" fmla="*/ 618048 h 618048"/>
              <a:gd name="connsiteX4" fmla="*/ 0 w 2559965"/>
              <a:gd name="connsiteY4" fmla="*/ 309024 h 618048"/>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9966" h="618901">
                <a:moveTo>
                  <a:pt x="0" y="309877"/>
                </a:moveTo>
                <a:cubicBezTo>
                  <a:pt x="0" y="139208"/>
                  <a:pt x="136340" y="14501"/>
                  <a:pt x="1279983" y="853"/>
                </a:cubicBezTo>
                <a:cubicBezTo>
                  <a:pt x="2423626" y="-12795"/>
                  <a:pt x="2559966" y="139208"/>
                  <a:pt x="2559966" y="309877"/>
                </a:cubicBezTo>
                <a:cubicBezTo>
                  <a:pt x="2559966" y="480546"/>
                  <a:pt x="2232558" y="618901"/>
                  <a:pt x="1279983" y="618901"/>
                </a:cubicBezTo>
                <a:cubicBezTo>
                  <a:pt x="327408" y="618901"/>
                  <a:pt x="0" y="480546"/>
                  <a:pt x="0" y="309877"/>
                </a:cubicBezTo>
                <a:close/>
              </a:path>
            </a:pathLst>
          </a:cu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a:t>
            </a:r>
            <a:r>
              <a:rPr lang="ja-JP" altLang="en-US" sz="1200" b="1" dirty="0">
                <a:solidFill>
                  <a:schemeClr val="tx1"/>
                </a:solidFill>
                <a:latin typeface="HGPｺﾞｼｯｸE" panose="020B0900000000000000" pitchFamily="50" charset="-128"/>
                <a:ea typeface="HGPｺﾞｼｯｸE" panose="020B0900000000000000" pitchFamily="50" charset="-128"/>
              </a:rPr>
              <a:t>多様なプログラムに</a:t>
            </a:r>
            <a:r>
              <a:rPr lang="ja-JP" altLang="en-US" sz="1200" b="1" dirty="0" smtClean="0">
                <a:solidFill>
                  <a:schemeClr val="tx1"/>
                </a:solidFill>
                <a:latin typeface="HGPｺﾞｼｯｸE" panose="020B0900000000000000" pitchFamily="50" charset="-128"/>
                <a:ea typeface="HGPｺﾞｼｯｸE" panose="020B0900000000000000" pitchFamily="50" charset="-128"/>
              </a:rPr>
              <a:t>よる人材育成</a:t>
            </a:r>
            <a:r>
              <a:rPr lang="ja-JP" altLang="en-US" sz="1200" b="1" dirty="0">
                <a:solidFill>
                  <a:schemeClr val="tx1"/>
                </a:solidFill>
                <a:latin typeface="HGPｺﾞｼｯｸE" panose="020B0900000000000000" pitchFamily="50" charset="-128"/>
                <a:ea typeface="HGPｺﾞｼｯｸE" panose="020B0900000000000000" pitchFamily="50" charset="-128"/>
              </a:rPr>
              <a:t>、</a:t>
            </a:r>
          </a:p>
          <a:p>
            <a:pPr algn="ctr"/>
            <a:r>
              <a:rPr lang="ja-JP" altLang="en-US" sz="1200" b="1" dirty="0">
                <a:solidFill>
                  <a:schemeClr val="tx1"/>
                </a:solidFill>
                <a:latin typeface="HGPｺﾞｼｯｸE" panose="020B0900000000000000" pitchFamily="50" charset="-128"/>
                <a:ea typeface="HGPｺﾞｼｯｸE" panose="020B0900000000000000" pitchFamily="50" charset="-128"/>
              </a:rPr>
              <a:t>教育の</a:t>
            </a:r>
            <a:r>
              <a:rPr lang="ja-JP" altLang="en-US" sz="1200" b="1" dirty="0" smtClean="0">
                <a:solidFill>
                  <a:schemeClr val="tx1"/>
                </a:solidFill>
                <a:latin typeface="HGPｺﾞｼｯｸE" panose="020B0900000000000000" pitchFamily="50" charset="-128"/>
                <a:ea typeface="HGPｺﾞｼｯｸE" panose="020B0900000000000000" pitchFamily="50" charset="-128"/>
              </a:rPr>
              <a:t>質保証を推進</a:t>
            </a:r>
            <a:endParaRPr lang="ja-JP" altLang="en-US" sz="1200" b="1" dirty="0">
              <a:solidFill>
                <a:schemeClr val="tx1"/>
              </a:solidFill>
              <a:latin typeface="HGPｺﾞｼｯｸE" panose="020B0900000000000000" pitchFamily="50" charset="-128"/>
              <a:ea typeface="HGPｺﾞｼｯｸE" panose="020B0900000000000000" pitchFamily="50" charset="-128"/>
            </a:endParaRPr>
          </a:p>
        </p:txBody>
      </p:sp>
      <p:sp>
        <p:nvSpPr>
          <p:cNvPr id="36" name="正方形/長方形 35"/>
          <p:cNvSpPr/>
          <p:nvPr/>
        </p:nvSpPr>
        <p:spPr>
          <a:xfrm>
            <a:off x="137220" y="1008944"/>
            <a:ext cx="1261884" cy="307777"/>
          </a:xfrm>
          <a:prstGeom prst="rect">
            <a:avLst/>
          </a:prstGeom>
          <a:solidFill>
            <a:schemeClr val="accent2">
              <a:lumMod val="60000"/>
              <a:lumOff val="40000"/>
            </a:schemeClr>
          </a:solidFill>
          <a:ln>
            <a:solidFill>
              <a:schemeClr val="accent2">
                <a:lumMod val="50000"/>
              </a:schemeClr>
            </a:solidFill>
          </a:ln>
        </p:spPr>
        <p:txBody>
          <a:bodyPr wrap="none">
            <a:spAutoFit/>
          </a:bodyPr>
          <a:lstStyle/>
          <a:p>
            <a:r>
              <a:rPr lang="zh-CN" altLang="en-US" sz="1400" b="1" dirty="0">
                <a:latin typeface="ＭＳ Ｐゴシック" panose="020B0600070205080204" pitchFamily="50" charset="-128"/>
                <a:ea typeface="ＭＳ Ｐゴシック" panose="020B0600070205080204" pitchFamily="50" charset="-128"/>
              </a:rPr>
              <a:t>大阪府立大学</a:t>
            </a:r>
          </a:p>
        </p:txBody>
      </p:sp>
      <p:sp>
        <p:nvSpPr>
          <p:cNvPr id="59" name="正方形/長方形 58"/>
          <p:cNvSpPr/>
          <p:nvPr/>
        </p:nvSpPr>
        <p:spPr>
          <a:xfrm>
            <a:off x="168734" y="6660157"/>
            <a:ext cx="2698175" cy="307777"/>
          </a:xfrm>
          <a:prstGeom prst="rect">
            <a:avLst/>
          </a:prstGeom>
          <a:solidFill>
            <a:schemeClr val="accent2">
              <a:lumMod val="60000"/>
              <a:lumOff val="40000"/>
            </a:schemeClr>
          </a:solidFill>
          <a:ln>
            <a:solidFill>
              <a:schemeClr val="accent2">
                <a:lumMod val="50000"/>
              </a:schemeClr>
            </a:solidFill>
          </a:ln>
        </p:spPr>
        <p:txBody>
          <a:bodyPr wrap="none">
            <a:spAutoFit/>
          </a:bodyPr>
          <a:lstStyle/>
          <a:p>
            <a:r>
              <a:rPr lang="zh-TW" altLang="en-US" sz="1400" b="1" dirty="0">
                <a:latin typeface="ＭＳ Ｐゴシック" panose="020B0600070205080204" pitchFamily="50" charset="-128"/>
                <a:ea typeface="ＭＳ Ｐゴシック" panose="020B0600070205080204" pitchFamily="50" charset="-128"/>
              </a:rPr>
              <a:t>大阪</a:t>
            </a:r>
            <a:r>
              <a:rPr lang="zh-TW" altLang="en-US" sz="1400" b="1" dirty="0" smtClean="0">
                <a:latin typeface="ＭＳ Ｐゴシック" panose="020B0600070205080204" pitchFamily="50" charset="-128"/>
                <a:ea typeface="ＭＳ Ｐゴシック" panose="020B0600070205080204" pitchFamily="50" charset="-128"/>
              </a:rPr>
              <a:t>府立</a:t>
            </a:r>
            <a:r>
              <a:rPr lang="ja-JP" altLang="en-US" sz="1400" b="1" dirty="0" smtClean="0">
                <a:latin typeface="ＭＳ Ｐゴシック" panose="020B0600070205080204" pitchFamily="50" charset="-128"/>
                <a:ea typeface="ＭＳ Ｐゴシック" panose="020B0600070205080204" pitchFamily="50" charset="-128"/>
              </a:rPr>
              <a:t>大学</a:t>
            </a:r>
            <a:r>
              <a:rPr lang="zh-TW" altLang="en-US" sz="1400" b="1" dirty="0" smtClean="0">
                <a:latin typeface="ＭＳ Ｐゴシック" panose="020B0600070205080204" pitchFamily="50" charset="-128"/>
                <a:ea typeface="ＭＳ Ｐゴシック" panose="020B0600070205080204" pitchFamily="50" charset="-128"/>
              </a:rPr>
              <a:t>工業</a:t>
            </a:r>
            <a:r>
              <a:rPr lang="zh-TW" altLang="en-US" sz="1400" b="1" dirty="0">
                <a:latin typeface="ＭＳ Ｐゴシック" panose="020B0600070205080204" pitchFamily="50" charset="-128"/>
                <a:ea typeface="ＭＳ Ｐゴシック" panose="020B0600070205080204" pitchFamily="50" charset="-128"/>
              </a:rPr>
              <a:t>高等専門学校</a:t>
            </a:r>
          </a:p>
        </p:txBody>
      </p:sp>
      <p:sp>
        <p:nvSpPr>
          <p:cNvPr id="52" name="円/楕円 50"/>
          <p:cNvSpPr/>
          <p:nvPr/>
        </p:nvSpPr>
        <p:spPr>
          <a:xfrm>
            <a:off x="5993789" y="984176"/>
            <a:ext cx="2928407" cy="612000"/>
          </a:xfrm>
          <a:custGeom>
            <a:avLst/>
            <a:gdLst>
              <a:gd name="connsiteX0" fmla="*/ 0 w 2559965"/>
              <a:gd name="connsiteY0" fmla="*/ 309024 h 618048"/>
              <a:gd name="connsiteX1" fmla="*/ 1279983 w 2559965"/>
              <a:gd name="connsiteY1" fmla="*/ 0 h 618048"/>
              <a:gd name="connsiteX2" fmla="*/ 2559966 w 2559965"/>
              <a:gd name="connsiteY2" fmla="*/ 309024 h 618048"/>
              <a:gd name="connsiteX3" fmla="*/ 1279983 w 2559965"/>
              <a:gd name="connsiteY3" fmla="*/ 618048 h 618048"/>
              <a:gd name="connsiteX4" fmla="*/ 0 w 2559965"/>
              <a:gd name="connsiteY4" fmla="*/ 309024 h 618048"/>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9966" h="618901">
                <a:moveTo>
                  <a:pt x="0" y="309877"/>
                </a:moveTo>
                <a:cubicBezTo>
                  <a:pt x="0" y="139208"/>
                  <a:pt x="136340" y="14501"/>
                  <a:pt x="1279983" y="853"/>
                </a:cubicBezTo>
                <a:cubicBezTo>
                  <a:pt x="2423626" y="-12795"/>
                  <a:pt x="2559966" y="139208"/>
                  <a:pt x="2559966" y="309877"/>
                </a:cubicBezTo>
                <a:cubicBezTo>
                  <a:pt x="2559966" y="480546"/>
                  <a:pt x="2232558" y="618901"/>
                  <a:pt x="1279983" y="618901"/>
                </a:cubicBezTo>
                <a:cubicBezTo>
                  <a:pt x="327408" y="618901"/>
                  <a:pt x="0" y="480546"/>
                  <a:pt x="0" y="309877"/>
                </a:cubicBezTo>
                <a:close/>
              </a:path>
            </a:pathLst>
          </a:cu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◆諸機関との連携強化</a:t>
            </a:r>
            <a:r>
              <a:rPr lang="ja-JP" altLang="en-US" sz="1200" b="1" dirty="0">
                <a:solidFill>
                  <a:schemeClr val="tx1"/>
                </a:solidFill>
                <a:latin typeface="HGPｺﾞｼｯｸE" panose="020B0900000000000000" pitchFamily="50" charset="-128"/>
                <a:ea typeface="HGPｺﾞｼｯｸE" panose="020B0900000000000000" pitchFamily="50" charset="-128"/>
              </a:rPr>
              <a:t>、現代社会の課題</a:t>
            </a:r>
            <a:r>
              <a:rPr lang="ja-JP" altLang="en-US" sz="1200" b="1" dirty="0" smtClean="0">
                <a:solidFill>
                  <a:schemeClr val="tx1"/>
                </a:solidFill>
                <a:latin typeface="HGPｺﾞｼｯｸE" panose="020B0900000000000000" pitchFamily="50" charset="-128"/>
                <a:ea typeface="HGPｺﾞｼｯｸE" panose="020B0900000000000000" pitchFamily="50" charset="-128"/>
              </a:rPr>
              <a:t>解決やイノベーションに繋がる研究を推進</a:t>
            </a:r>
            <a:endParaRPr lang="ja-JP" altLang="en-US" sz="1200" b="1" dirty="0">
              <a:solidFill>
                <a:schemeClr val="tx1"/>
              </a:solidFill>
              <a:latin typeface="HGPｺﾞｼｯｸE" panose="020B0900000000000000" pitchFamily="50" charset="-128"/>
              <a:ea typeface="HGPｺﾞｼｯｸE" panose="020B0900000000000000" pitchFamily="50" charset="-128"/>
            </a:endParaRPr>
          </a:p>
        </p:txBody>
      </p:sp>
      <p:sp>
        <p:nvSpPr>
          <p:cNvPr id="55" name="テキスト ボックス 54"/>
          <p:cNvSpPr txBox="1"/>
          <p:nvPr/>
        </p:nvSpPr>
        <p:spPr>
          <a:xfrm>
            <a:off x="-6796" y="552128"/>
            <a:ext cx="4176464" cy="338554"/>
          </a:xfrm>
          <a:prstGeom prst="rect">
            <a:avLst/>
          </a:prstGeom>
          <a:noFill/>
        </p:spPr>
        <p:txBody>
          <a:bodyPr wrap="square" rtlCol="0">
            <a:spAutoFit/>
          </a:bodyPr>
          <a:lstStyle/>
          <a:p>
            <a:r>
              <a:rPr kumimoji="1" lang="en-US" altLang="ja-JP" sz="1600" dirty="0" smtClean="0">
                <a:latin typeface="HGP創英角ﾎﾟｯﾌﾟ体" panose="040B0A00000000000000" pitchFamily="50" charset="-128"/>
                <a:ea typeface="HGP創英角ﾎﾟｯﾌﾟ体" panose="040B0A00000000000000" pitchFamily="50" charset="-128"/>
              </a:rPr>
              <a:t>【</a:t>
            </a:r>
            <a:r>
              <a:rPr lang="ja-JP" altLang="en-US" sz="1600" dirty="0" smtClean="0">
                <a:latin typeface="HGP創英角ﾎﾟｯﾌﾟ体" panose="040B0A00000000000000" pitchFamily="50" charset="-128"/>
                <a:ea typeface="HGP創英角ﾎﾟｯﾌﾟ体" panose="040B0A00000000000000" pitchFamily="50" charset="-128"/>
              </a:rPr>
              <a:t>第</a:t>
            </a:r>
            <a:r>
              <a:rPr lang="en-US" altLang="ja-JP" sz="1600" dirty="0" smtClean="0">
                <a:latin typeface="HGP創英角ﾎﾟｯﾌﾟ体" panose="040B0A00000000000000" pitchFamily="50" charset="-128"/>
                <a:ea typeface="HGP創英角ﾎﾟｯﾌﾟ体" panose="040B0A00000000000000" pitchFamily="50" charset="-128"/>
              </a:rPr>
              <a:t>3</a:t>
            </a:r>
            <a:r>
              <a:rPr lang="ja-JP" altLang="en-US" sz="1600" dirty="0">
                <a:latin typeface="HGP創英角ﾎﾟｯﾌﾟ体" panose="040B0A00000000000000" pitchFamily="50" charset="-128"/>
                <a:ea typeface="HGP創英角ﾎﾟｯﾌﾟ体" panose="040B0A00000000000000" pitchFamily="50" charset="-128"/>
              </a:rPr>
              <a:t>期中期計画（素案）</a:t>
            </a:r>
            <a:r>
              <a:rPr lang="ja-JP" altLang="en-US" sz="1600" dirty="0" smtClean="0">
                <a:latin typeface="HGP創英角ﾎﾟｯﾌﾟ体" panose="040B0A00000000000000" pitchFamily="50" charset="-128"/>
                <a:ea typeface="HGP創英角ﾎﾟｯﾌﾟ体" panose="040B0A00000000000000" pitchFamily="50" charset="-128"/>
              </a:rPr>
              <a:t>の主な取組</a:t>
            </a:r>
            <a:r>
              <a:rPr lang="en-US" altLang="ja-JP" sz="1600" dirty="0" smtClean="0">
                <a:latin typeface="HGP創英角ﾎﾟｯﾌﾟ体" panose="040B0A00000000000000" pitchFamily="50" charset="-128"/>
                <a:ea typeface="HGP創英角ﾎﾟｯﾌﾟ体" panose="040B0A00000000000000" pitchFamily="50" charset="-128"/>
              </a:rPr>
              <a:t>】</a:t>
            </a:r>
            <a:endParaRPr kumimoji="1" lang="ja-JP" altLang="en-US" sz="1600" dirty="0">
              <a:latin typeface="HGP創英角ﾎﾟｯﾌﾟ体" panose="040B0A00000000000000" pitchFamily="50" charset="-128"/>
              <a:ea typeface="HGP創英角ﾎﾟｯﾌﾟ体" panose="040B0A00000000000000" pitchFamily="50" charset="-128"/>
            </a:endParaRPr>
          </a:p>
        </p:txBody>
      </p:sp>
      <p:sp>
        <p:nvSpPr>
          <p:cNvPr id="61" name="円/楕円 50"/>
          <p:cNvSpPr/>
          <p:nvPr/>
        </p:nvSpPr>
        <p:spPr>
          <a:xfrm>
            <a:off x="6012716" y="2568352"/>
            <a:ext cx="2928407" cy="612000"/>
          </a:xfrm>
          <a:custGeom>
            <a:avLst/>
            <a:gdLst>
              <a:gd name="connsiteX0" fmla="*/ 0 w 2559965"/>
              <a:gd name="connsiteY0" fmla="*/ 309024 h 618048"/>
              <a:gd name="connsiteX1" fmla="*/ 1279983 w 2559965"/>
              <a:gd name="connsiteY1" fmla="*/ 0 h 618048"/>
              <a:gd name="connsiteX2" fmla="*/ 2559966 w 2559965"/>
              <a:gd name="connsiteY2" fmla="*/ 309024 h 618048"/>
              <a:gd name="connsiteX3" fmla="*/ 1279983 w 2559965"/>
              <a:gd name="connsiteY3" fmla="*/ 618048 h 618048"/>
              <a:gd name="connsiteX4" fmla="*/ 0 w 2559965"/>
              <a:gd name="connsiteY4" fmla="*/ 309024 h 618048"/>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9966" h="618901">
                <a:moveTo>
                  <a:pt x="0" y="309877"/>
                </a:moveTo>
                <a:cubicBezTo>
                  <a:pt x="0" y="139208"/>
                  <a:pt x="136340" y="14501"/>
                  <a:pt x="1279983" y="853"/>
                </a:cubicBezTo>
                <a:cubicBezTo>
                  <a:pt x="2423626" y="-12795"/>
                  <a:pt x="2559966" y="139208"/>
                  <a:pt x="2559966" y="309877"/>
                </a:cubicBezTo>
                <a:cubicBezTo>
                  <a:pt x="2559966" y="480546"/>
                  <a:pt x="2232558" y="618901"/>
                  <a:pt x="1279983" y="618901"/>
                </a:cubicBezTo>
                <a:cubicBezTo>
                  <a:pt x="327408" y="618901"/>
                  <a:pt x="0" y="480546"/>
                  <a:pt x="0" y="309877"/>
                </a:cubicBezTo>
                <a:close/>
              </a:path>
            </a:pathLst>
          </a:cu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◆諸機関と連携した地域貢献</a:t>
            </a:r>
            <a:endParaRPr lang="ja-JP" altLang="en-US" sz="1200" b="1" dirty="0">
              <a:solidFill>
                <a:schemeClr val="tx1"/>
              </a:solidFill>
              <a:latin typeface="HGPｺﾞｼｯｸE" panose="020B0900000000000000" pitchFamily="50" charset="-128"/>
              <a:ea typeface="HGPｺﾞｼｯｸE" panose="020B0900000000000000" pitchFamily="50" charset="-128"/>
            </a:endParaRPr>
          </a:p>
        </p:txBody>
      </p:sp>
      <p:sp>
        <p:nvSpPr>
          <p:cNvPr id="62" name="コンテンツ プレースホルダー 2"/>
          <p:cNvSpPr txBox="1">
            <a:spLocks/>
          </p:cNvSpPr>
          <p:nvPr/>
        </p:nvSpPr>
        <p:spPr>
          <a:xfrm>
            <a:off x="137220" y="6960840"/>
            <a:ext cx="4427454" cy="253800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spcBef>
                <a:spcPts val="0"/>
              </a:spcBef>
              <a:buNone/>
            </a:pPr>
            <a:endParaRPr lang="en-US" altLang="ja-JP" sz="1100" b="1" dirty="0" smtClean="0">
              <a:latin typeface="+mj-ea"/>
            </a:endParaRPr>
          </a:p>
          <a:p>
            <a:pPr marL="0" indent="0">
              <a:spcBef>
                <a:spcPts val="0"/>
              </a:spcBef>
              <a:buNone/>
            </a:pPr>
            <a:r>
              <a:rPr lang="en-US" altLang="ja-JP" sz="1400" b="1" dirty="0" smtClean="0">
                <a:latin typeface="+mj-ea"/>
              </a:rPr>
              <a:t>【</a:t>
            </a:r>
            <a:r>
              <a:rPr lang="ja-JP" altLang="en-US" sz="1400" b="1" dirty="0">
                <a:latin typeface="+mj-ea"/>
              </a:rPr>
              <a:t>教育</a:t>
            </a:r>
            <a:r>
              <a:rPr lang="en-US" altLang="ja-JP" sz="1400" b="1" dirty="0">
                <a:latin typeface="+mj-ea"/>
              </a:rPr>
              <a:t>】</a:t>
            </a:r>
          </a:p>
          <a:p>
            <a:pPr marL="0" indent="0">
              <a:spcBef>
                <a:spcPts val="0"/>
              </a:spcBef>
              <a:buNone/>
            </a:pPr>
            <a:endParaRPr lang="en-US" altLang="ja-JP" sz="1100" b="1" dirty="0" smtClean="0">
              <a:latin typeface="+mj-ea"/>
            </a:endParaRPr>
          </a:p>
          <a:p>
            <a:pPr marL="0" indent="0">
              <a:spcBef>
                <a:spcPts val="0"/>
              </a:spcBef>
              <a:buNone/>
            </a:pPr>
            <a:r>
              <a:rPr lang="ja-JP" altLang="en-US" sz="1100" b="1" dirty="0" smtClean="0">
                <a:latin typeface="+mj-ea"/>
              </a:rPr>
              <a:t>○</a:t>
            </a:r>
            <a:r>
              <a:rPr lang="ja-JP" altLang="en-US" sz="1100" b="1" dirty="0">
                <a:latin typeface="+mj-ea"/>
              </a:rPr>
              <a:t>教育</a:t>
            </a:r>
            <a:r>
              <a:rPr lang="ja-JP" altLang="en-US" sz="1100" b="1" dirty="0" smtClean="0">
                <a:latin typeface="+mj-ea"/>
              </a:rPr>
              <a:t>内容等、質保証</a:t>
            </a:r>
            <a:endParaRPr lang="en-US" altLang="ja-JP" sz="1100" b="1" dirty="0">
              <a:latin typeface="+mj-ea"/>
            </a:endParaRPr>
          </a:p>
          <a:p>
            <a:pPr marL="0" indent="0">
              <a:spcBef>
                <a:spcPts val="0"/>
              </a:spcBef>
              <a:buNone/>
            </a:pPr>
            <a:r>
              <a:rPr lang="ja-JP" altLang="en-US" sz="1100" dirty="0" smtClean="0">
                <a:latin typeface="+mj-ea"/>
                <a:ea typeface="+mj-ea"/>
              </a:rPr>
              <a:t> ・</a:t>
            </a:r>
            <a:r>
              <a:rPr lang="ja-JP" altLang="en-US" sz="1100" dirty="0">
                <a:latin typeface="+mj-ea"/>
              </a:rPr>
              <a:t>アクティブラーニングを活用</a:t>
            </a:r>
            <a:r>
              <a:rPr lang="ja-JP" altLang="en-US" sz="1100" dirty="0" smtClean="0">
                <a:latin typeface="+mj-ea"/>
              </a:rPr>
              <a:t>した教育の推進、</a:t>
            </a:r>
            <a:r>
              <a:rPr lang="en-US" altLang="ja-JP" sz="1100" dirty="0" smtClean="0">
                <a:latin typeface="+mj-ea"/>
              </a:rPr>
              <a:t>PBL</a:t>
            </a:r>
            <a:r>
              <a:rPr lang="ja-JP" altLang="en-US" sz="1100" dirty="0" smtClean="0">
                <a:latin typeface="+mj-ea"/>
              </a:rPr>
              <a:t>教育の継続的検証</a:t>
            </a:r>
            <a:endParaRPr lang="en-US" altLang="ja-JP" sz="1100" dirty="0" smtClean="0">
              <a:latin typeface="+mj-ea"/>
            </a:endParaRPr>
          </a:p>
          <a:p>
            <a:pPr marL="0" indent="0">
              <a:spcBef>
                <a:spcPts val="0"/>
              </a:spcBef>
              <a:buNone/>
            </a:pPr>
            <a:r>
              <a:rPr lang="ja-JP" altLang="en-US" sz="1100" dirty="0" smtClean="0">
                <a:latin typeface="+mj-ea"/>
              </a:rPr>
              <a:t>　　　　　　　　　　　　　　　　　　　　　　　　　　　　　　　　　　</a:t>
            </a:r>
            <a:r>
              <a:rPr lang="ja-JP" altLang="en-US" sz="1100" b="1" dirty="0" smtClean="0">
                <a:latin typeface="HGP創英角ｺﾞｼｯｸUB" panose="020B0900000000000000" pitchFamily="50" charset="-128"/>
                <a:ea typeface="HGP創英角ｺﾞｼｯｸUB" panose="020B0900000000000000" pitchFamily="50" charset="-128"/>
              </a:rPr>
              <a:t>≪</a:t>
            </a:r>
            <a:r>
              <a:rPr lang="ja-JP" altLang="en-US" sz="1100" b="1" dirty="0">
                <a:latin typeface="HGP創英角ｺﾞｼｯｸUB" panose="020B0900000000000000" pitchFamily="50" charset="-128"/>
                <a:ea typeface="HGP創英角ｺﾞｼｯｸUB" panose="020B0900000000000000" pitchFamily="50" charset="-128"/>
              </a:rPr>
              <a:t>重点</a:t>
            </a:r>
            <a:r>
              <a:rPr lang="ja-JP" altLang="en-US" sz="1100" b="1" dirty="0" smtClean="0">
                <a:latin typeface="HGP創英角ｺﾞｼｯｸUB" panose="020B0900000000000000" pitchFamily="50" charset="-128"/>
                <a:ea typeface="HGP創英角ｺﾞｼｯｸUB" panose="020B0900000000000000" pitchFamily="50" charset="-128"/>
              </a:rPr>
              <a:t>１①≫</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・府大教員による特別講義の拡充など、高専学生との交流機会の拡大</a:t>
            </a:r>
            <a:endParaRPr lang="en-US" altLang="ja-JP" sz="1100" dirty="0" smtClean="0">
              <a:latin typeface="+mj-ea"/>
            </a:endParaRPr>
          </a:p>
          <a:p>
            <a:pPr marL="0" indent="0">
              <a:spcBef>
                <a:spcPts val="0"/>
              </a:spcBef>
              <a:buNone/>
            </a:pPr>
            <a:r>
              <a:rPr lang="ja-JP" altLang="en-US" sz="1100" dirty="0">
                <a:latin typeface="+mj-ea"/>
              </a:rPr>
              <a:t> </a:t>
            </a:r>
            <a:r>
              <a:rPr lang="ja-JP" altLang="en-US" sz="1100" dirty="0" smtClean="0">
                <a:latin typeface="+mj-ea"/>
              </a:rPr>
              <a:t>・海外インターンシップや短期留学事業の推進</a:t>
            </a:r>
            <a:r>
              <a:rPr lang="ja-JP" altLang="en-US" sz="1100" b="1" dirty="0">
                <a:latin typeface="HGP創英角ｺﾞｼｯｸUB" panose="020B0900000000000000" pitchFamily="50" charset="-128"/>
                <a:ea typeface="HGP創英角ｺﾞｼｯｸUB" panose="020B0900000000000000" pitchFamily="50" charset="-128"/>
              </a:rPr>
              <a:t>≪</a:t>
            </a:r>
            <a:r>
              <a:rPr lang="ja-JP" altLang="en-US" sz="1100" b="1" dirty="0" smtClean="0">
                <a:latin typeface="HGP創英角ｺﾞｼｯｸUB" panose="020B0900000000000000" pitchFamily="50" charset="-128"/>
                <a:ea typeface="HGP創英角ｺﾞｼｯｸUB" panose="020B0900000000000000" pitchFamily="50" charset="-128"/>
              </a:rPr>
              <a:t>重点３①≫</a:t>
            </a:r>
            <a:endParaRPr lang="en-US" altLang="ja-JP" sz="1100" dirty="0" smtClean="0">
              <a:latin typeface="+mj-ea"/>
              <a:ea typeface="+mj-ea"/>
            </a:endParaRPr>
          </a:p>
          <a:p>
            <a:pPr marL="0" indent="0">
              <a:spcBef>
                <a:spcPts val="0"/>
              </a:spcBef>
              <a:buNone/>
            </a:pPr>
            <a:r>
              <a:rPr lang="ja-JP" altLang="en-US" sz="1100" dirty="0">
                <a:latin typeface="+mj-ea"/>
              </a:rPr>
              <a:t> </a:t>
            </a:r>
            <a:r>
              <a:rPr lang="ja-JP" altLang="en-US" sz="1100" dirty="0" smtClean="0">
                <a:latin typeface="+mj-ea"/>
              </a:rPr>
              <a:t>・府大と連携した多文化交流の推進</a:t>
            </a:r>
            <a:endParaRPr lang="en-US" altLang="ja-JP" sz="1100" dirty="0">
              <a:latin typeface="+mj-ea"/>
            </a:endParaRPr>
          </a:p>
          <a:p>
            <a:pPr marL="0" indent="0">
              <a:spcBef>
                <a:spcPts val="0"/>
              </a:spcBef>
              <a:buNone/>
            </a:pPr>
            <a:r>
              <a:rPr lang="ja-JP" altLang="en-US" sz="1100" dirty="0" smtClean="0">
                <a:latin typeface="+mj-ea"/>
              </a:rPr>
              <a:t> ・</a:t>
            </a:r>
            <a:r>
              <a:rPr lang="en-US" altLang="ja-JP" sz="1100" dirty="0">
                <a:latin typeface="+mj-ea"/>
              </a:rPr>
              <a:t> </a:t>
            </a:r>
            <a:r>
              <a:rPr lang="en-US" altLang="ja-JP" sz="1100" dirty="0" smtClean="0">
                <a:latin typeface="+mj-ea"/>
              </a:rPr>
              <a:t>AP</a:t>
            </a:r>
            <a:r>
              <a:rPr lang="ja-JP" altLang="en-US" sz="1100" dirty="0" smtClean="0">
                <a:latin typeface="+mj-ea"/>
              </a:rPr>
              <a:t>・</a:t>
            </a:r>
            <a:r>
              <a:rPr lang="en-US" altLang="ja-JP" sz="1100" dirty="0" smtClean="0">
                <a:latin typeface="+mj-ea"/>
              </a:rPr>
              <a:t>CP</a:t>
            </a:r>
            <a:r>
              <a:rPr lang="ja-JP" altLang="en-US" sz="1100" dirty="0" smtClean="0">
                <a:latin typeface="+mj-ea"/>
              </a:rPr>
              <a:t>・</a:t>
            </a:r>
            <a:r>
              <a:rPr lang="en-US" altLang="ja-JP" sz="1100" dirty="0" smtClean="0">
                <a:latin typeface="+mj-ea"/>
              </a:rPr>
              <a:t>DP</a:t>
            </a:r>
            <a:r>
              <a:rPr lang="ja-JP" altLang="en-US" sz="1100" dirty="0" smtClean="0">
                <a:latin typeface="+mj-ea"/>
              </a:rPr>
              <a:t>とカリキュラム等の検証・見直し</a:t>
            </a:r>
            <a:endParaRPr lang="en-US" altLang="ja-JP" sz="1100" dirty="0" smtClean="0">
              <a:latin typeface="+mj-ea"/>
            </a:endParaRPr>
          </a:p>
          <a:p>
            <a:pPr marL="0" indent="0">
              <a:spcBef>
                <a:spcPts val="0"/>
              </a:spcBef>
              <a:buNone/>
            </a:pPr>
            <a:endParaRPr lang="en-US" altLang="ja-JP" sz="1100" b="1" dirty="0" smtClean="0">
              <a:latin typeface="+mj-ea"/>
            </a:endParaRPr>
          </a:p>
          <a:p>
            <a:pPr marL="0" indent="0">
              <a:spcBef>
                <a:spcPts val="0"/>
              </a:spcBef>
              <a:buNone/>
            </a:pPr>
            <a:r>
              <a:rPr lang="ja-JP" altLang="en-US" sz="1100" b="1" dirty="0" smtClean="0">
                <a:latin typeface="+mj-ea"/>
              </a:rPr>
              <a:t>○</a:t>
            </a:r>
            <a:r>
              <a:rPr lang="ja-JP" altLang="en-US" sz="1100" b="1" dirty="0">
                <a:latin typeface="+mj-ea"/>
              </a:rPr>
              <a:t>学生</a:t>
            </a:r>
            <a:r>
              <a:rPr lang="ja-JP" altLang="en-US" sz="1100" b="1" dirty="0" smtClean="0">
                <a:latin typeface="+mj-ea"/>
              </a:rPr>
              <a:t>支援</a:t>
            </a:r>
            <a:endParaRPr lang="en-US" altLang="ja-JP" sz="1100" b="1" dirty="0" smtClean="0">
              <a:latin typeface="+mj-ea"/>
            </a:endParaRPr>
          </a:p>
          <a:p>
            <a:pPr marL="0" indent="0">
              <a:spcBef>
                <a:spcPts val="0"/>
              </a:spcBef>
              <a:buNone/>
            </a:pPr>
            <a:r>
              <a:rPr lang="en-US" altLang="ja-JP" sz="1100" b="1" dirty="0">
                <a:latin typeface="+mj-ea"/>
              </a:rPr>
              <a:t> </a:t>
            </a:r>
            <a:r>
              <a:rPr lang="ja-JP" altLang="en-US" sz="1100" dirty="0" smtClean="0">
                <a:latin typeface="+mj-ea"/>
              </a:rPr>
              <a:t>・女子学生へのキャリア教育の充実</a:t>
            </a:r>
            <a:r>
              <a:rPr lang="ja-JP" altLang="en-US" sz="1100" dirty="0">
                <a:latin typeface="+mj-ea"/>
              </a:rPr>
              <a:t>、</a:t>
            </a:r>
            <a:r>
              <a:rPr lang="ja-JP" altLang="en-US" sz="1100" dirty="0" err="1">
                <a:latin typeface="+mj-ea"/>
              </a:rPr>
              <a:t>障がい</a:t>
            </a:r>
            <a:r>
              <a:rPr lang="ja-JP" altLang="en-US" sz="1100" dirty="0">
                <a:latin typeface="+mj-ea"/>
              </a:rPr>
              <a:t>学生への合理的配慮</a:t>
            </a:r>
            <a:r>
              <a:rPr lang="ja-JP" altLang="en-US" sz="1100" dirty="0" smtClean="0">
                <a:latin typeface="+mj-ea"/>
              </a:rPr>
              <a:t>の</a:t>
            </a:r>
            <a:endParaRPr lang="en-US" altLang="ja-JP" sz="1100" dirty="0" smtClean="0">
              <a:latin typeface="+mj-ea"/>
            </a:endParaRPr>
          </a:p>
          <a:p>
            <a:pPr marL="0" indent="0">
              <a:spcBef>
                <a:spcPts val="0"/>
              </a:spcBef>
              <a:buNone/>
            </a:pPr>
            <a:r>
              <a:rPr lang="ja-JP" altLang="en-US" sz="1100" dirty="0" smtClean="0">
                <a:latin typeface="+mj-ea"/>
              </a:rPr>
              <a:t>　提供</a:t>
            </a:r>
            <a:endParaRPr lang="en-US" altLang="ja-JP" sz="1100" dirty="0" smtClean="0">
              <a:latin typeface="+mj-ea"/>
            </a:endParaRPr>
          </a:p>
        </p:txBody>
      </p:sp>
      <p:sp>
        <p:nvSpPr>
          <p:cNvPr id="63" name="コンテンツ プレースホルダー 2"/>
          <p:cNvSpPr txBox="1">
            <a:spLocks/>
          </p:cNvSpPr>
          <p:nvPr/>
        </p:nvSpPr>
        <p:spPr>
          <a:xfrm>
            <a:off x="4505066" y="7087134"/>
            <a:ext cx="4489138" cy="253800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spcBef>
                <a:spcPts val="0"/>
              </a:spcBef>
              <a:buNone/>
            </a:pPr>
            <a:r>
              <a:rPr lang="en-US" altLang="ja-JP" sz="1400" b="1" dirty="0" smtClean="0">
                <a:latin typeface="+mj-ea"/>
              </a:rPr>
              <a:t>【</a:t>
            </a:r>
            <a:r>
              <a:rPr lang="ja-JP" altLang="en-US" sz="1400" b="1" dirty="0" smtClean="0">
                <a:latin typeface="+mj-ea"/>
              </a:rPr>
              <a:t>研究・地域貢献</a:t>
            </a:r>
            <a:r>
              <a:rPr lang="en-US" altLang="ja-JP" sz="1400" b="1" dirty="0" smtClean="0">
                <a:latin typeface="+mj-ea"/>
              </a:rPr>
              <a:t>】</a:t>
            </a:r>
          </a:p>
          <a:p>
            <a:pPr marL="0" indent="0">
              <a:spcBef>
                <a:spcPts val="0"/>
              </a:spcBef>
              <a:buNone/>
            </a:pPr>
            <a:endParaRPr lang="en-US" altLang="ja-JP" sz="1100" dirty="0" smtClean="0">
              <a:latin typeface="+mj-ea"/>
            </a:endParaRPr>
          </a:p>
          <a:p>
            <a:pPr marL="0" indent="0">
              <a:spcBef>
                <a:spcPts val="0"/>
              </a:spcBef>
              <a:buNone/>
            </a:pPr>
            <a:endParaRPr lang="en-US" altLang="ja-JP" sz="1100" dirty="0">
              <a:latin typeface="+mj-ea"/>
            </a:endParaRPr>
          </a:p>
          <a:p>
            <a:pPr marL="0" indent="0">
              <a:spcBef>
                <a:spcPts val="0"/>
              </a:spcBef>
              <a:buNone/>
            </a:pPr>
            <a:endParaRPr lang="en-US" altLang="ja-JP" sz="1100" dirty="0" smtClean="0">
              <a:latin typeface="+mj-ea"/>
            </a:endParaRPr>
          </a:p>
          <a:p>
            <a:pPr marL="0" indent="0">
              <a:spcBef>
                <a:spcPts val="0"/>
              </a:spcBef>
              <a:buNone/>
            </a:pPr>
            <a:r>
              <a:rPr lang="ja-JP" altLang="en-US" sz="1100" dirty="0" smtClean="0">
                <a:latin typeface="+mj-ea"/>
              </a:rPr>
              <a:t> ・府</a:t>
            </a:r>
            <a:r>
              <a:rPr lang="ja-JP" altLang="en-US" sz="1100" dirty="0">
                <a:latin typeface="+mj-ea"/>
              </a:rPr>
              <a:t>大と連携を</a:t>
            </a:r>
            <a:r>
              <a:rPr lang="ja-JP" altLang="en-US" sz="1100" dirty="0" smtClean="0">
                <a:latin typeface="+mj-ea"/>
              </a:rPr>
              <a:t>深め、外部</a:t>
            </a:r>
            <a:r>
              <a:rPr lang="ja-JP" altLang="en-US" sz="1100" dirty="0">
                <a:latin typeface="+mj-ea"/>
              </a:rPr>
              <a:t>との共同</a:t>
            </a:r>
            <a:r>
              <a:rPr lang="ja-JP" altLang="en-US" sz="1100" dirty="0" smtClean="0">
                <a:latin typeface="+mj-ea"/>
              </a:rPr>
              <a:t>研究等を継続的に実施</a:t>
            </a:r>
            <a:endParaRPr lang="en-US" altLang="ja-JP" sz="1100" dirty="0" smtClean="0">
              <a:latin typeface="+mj-ea"/>
            </a:endParaRPr>
          </a:p>
          <a:p>
            <a:pPr marL="0" indent="0">
              <a:spcBef>
                <a:spcPts val="0"/>
              </a:spcBef>
              <a:buNone/>
            </a:pPr>
            <a:r>
              <a:rPr lang="ja-JP" altLang="en-US" sz="1100" dirty="0" smtClean="0">
                <a:latin typeface="+mj-ea"/>
              </a:rPr>
              <a:t> ・若手教員の研究水準向上に向けたインセンティブの付与</a:t>
            </a:r>
            <a:endParaRPr lang="en-US" altLang="ja-JP" sz="1100" dirty="0" smtClean="0">
              <a:latin typeface="+mj-ea"/>
            </a:endParaRPr>
          </a:p>
          <a:p>
            <a:pPr marL="0" indent="0">
              <a:spcBef>
                <a:spcPts val="0"/>
              </a:spcBef>
              <a:buNone/>
            </a:pPr>
            <a:r>
              <a:rPr lang="ja-JP" altLang="en-US" sz="1100" dirty="0" smtClean="0">
                <a:latin typeface="+mj-ea"/>
              </a:rPr>
              <a:t> ・技術相談や共同研究等による成果還元</a:t>
            </a:r>
            <a:endParaRPr lang="en-US" altLang="ja-JP" sz="1100" dirty="0" smtClean="0">
              <a:latin typeface="+mj-ea"/>
            </a:endParaRPr>
          </a:p>
          <a:p>
            <a:pPr marL="0" indent="0">
              <a:spcBef>
                <a:spcPts val="0"/>
              </a:spcBef>
              <a:buNone/>
            </a:pPr>
            <a:r>
              <a:rPr lang="ja-JP" altLang="en-US" sz="1100" dirty="0" smtClean="0">
                <a:latin typeface="+mj-ea"/>
              </a:rPr>
              <a:t> ・</a:t>
            </a:r>
            <a:r>
              <a:rPr lang="ja-JP" altLang="en-US" sz="1100" dirty="0">
                <a:latin typeface="+mj-ea"/>
              </a:rPr>
              <a:t>小･中学生などを対象とする公開講座</a:t>
            </a:r>
            <a:r>
              <a:rPr lang="ja-JP" altLang="en-US" sz="1100" dirty="0" smtClean="0">
                <a:latin typeface="+mj-ea"/>
              </a:rPr>
              <a:t>等の拡充</a:t>
            </a:r>
            <a:endParaRPr lang="en-US" altLang="ja-JP" sz="1100" dirty="0" smtClean="0">
              <a:latin typeface="+mj-ea"/>
            </a:endParaRPr>
          </a:p>
          <a:p>
            <a:pPr marL="0" indent="0">
              <a:spcBef>
                <a:spcPts val="0"/>
              </a:spcBef>
              <a:buNone/>
            </a:pPr>
            <a:r>
              <a:rPr lang="ja-JP" altLang="en-US" sz="1100" dirty="0" smtClean="0">
                <a:latin typeface="+mj-ea"/>
              </a:rPr>
              <a:t> ・教育研究成果を活かした社会人リカレント教育</a:t>
            </a:r>
            <a:r>
              <a:rPr lang="ja-JP" altLang="en-US" sz="1100" dirty="0">
                <a:latin typeface="+mj-ea"/>
              </a:rPr>
              <a:t>の検討</a:t>
            </a:r>
            <a:endParaRPr lang="en-US" altLang="ja-JP" sz="1100" dirty="0">
              <a:latin typeface="+mj-ea"/>
              <a:ea typeface="+mj-ea"/>
            </a:endParaRPr>
          </a:p>
          <a:p>
            <a:pPr marL="0" indent="0">
              <a:spcBef>
                <a:spcPts val="0"/>
              </a:spcBef>
              <a:buNone/>
            </a:pPr>
            <a:endParaRPr lang="en-US" altLang="ja-JP" sz="1100" dirty="0">
              <a:latin typeface="+mj-ea"/>
            </a:endParaRPr>
          </a:p>
          <a:p>
            <a:pPr marL="0" indent="0" algn="r">
              <a:spcBef>
                <a:spcPts val="0"/>
              </a:spcBef>
              <a:buFont typeface="Arial" pitchFamily="34" charset="0"/>
              <a:buNone/>
            </a:pPr>
            <a:endParaRPr lang="en-US" altLang="ja-JP" sz="1100" dirty="0" smtClean="0">
              <a:latin typeface="+mj-ea"/>
              <a:ea typeface="+mj-ea"/>
            </a:endParaRPr>
          </a:p>
          <a:p>
            <a:pPr marL="0" indent="0">
              <a:spcBef>
                <a:spcPts val="0"/>
              </a:spcBef>
              <a:buFont typeface="Arial" pitchFamily="34" charset="0"/>
              <a:buNone/>
            </a:pPr>
            <a:endParaRPr lang="en-US" altLang="ja-JP" sz="1100" dirty="0">
              <a:latin typeface="+mj-ea"/>
              <a:ea typeface="+mj-ea"/>
            </a:endParaRPr>
          </a:p>
          <a:p>
            <a:pPr marL="0" indent="0">
              <a:spcBef>
                <a:spcPts val="0"/>
              </a:spcBef>
              <a:buFont typeface="Arial" pitchFamily="34" charset="0"/>
              <a:buNone/>
            </a:pPr>
            <a:endParaRPr lang="en-US" altLang="ja-JP" sz="1400" dirty="0" smtClean="0">
              <a:latin typeface="+mj-ea"/>
              <a:ea typeface="+mj-ea"/>
            </a:endParaRPr>
          </a:p>
        </p:txBody>
      </p:sp>
      <p:sp>
        <p:nvSpPr>
          <p:cNvPr id="64" name="円/楕円 50"/>
          <p:cNvSpPr/>
          <p:nvPr/>
        </p:nvSpPr>
        <p:spPr>
          <a:xfrm>
            <a:off x="1385277" y="7036522"/>
            <a:ext cx="2928407" cy="612000"/>
          </a:xfrm>
          <a:custGeom>
            <a:avLst/>
            <a:gdLst>
              <a:gd name="connsiteX0" fmla="*/ 0 w 2559965"/>
              <a:gd name="connsiteY0" fmla="*/ 309024 h 618048"/>
              <a:gd name="connsiteX1" fmla="*/ 1279983 w 2559965"/>
              <a:gd name="connsiteY1" fmla="*/ 0 h 618048"/>
              <a:gd name="connsiteX2" fmla="*/ 2559966 w 2559965"/>
              <a:gd name="connsiteY2" fmla="*/ 309024 h 618048"/>
              <a:gd name="connsiteX3" fmla="*/ 1279983 w 2559965"/>
              <a:gd name="connsiteY3" fmla="*/ 618048 h 618048"/>
              <a:gd name="connsiteX4" fmla="*/ 0 w 2559965"/>
              <a:gd name="connsiteY4" fmla="*/ 309024 h 618048"/>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9966" h="618901">
                <a:moveTo>
                  <a:pt x="0" y="309877"/>
                </a:moveTo>
                <a:cubicBezTo>
                  <a:pt x="0" y="139208"/>
                  <a:pt x="136340" y="14501"/>
                  <a:pt x="1279983" y="853"/>
                </a:cubicBezTo>
                <a:cubicBezTo>
                  <a:pt x="2423626" y="-12795"/>
                  <a:pt x="2559966" y="139208"/>
                  <a:pt x="2559966" y="309877"/>
                </a:cubicBezTo>
                <a:cubicBezTo>
                  <a:pt x="2559966" y="480546"/>
                  <a:pt x="2232558" y="618901"/>
                  <a:pt x="1279983" y="618901"/>
                </a:cubicBezTo>
                <a:cubicBezTo>
                  <a:pt x="327408" y="618901"/>
                  <a:pt x="0" y="480546"/>
                  <a:pt x="0" y="309877"/>
                </a:cubicBezTo>
                <a:close/>
              </a:path>
            </a:pathLst>
          </a:cu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◆実践的技術者教育の充実、</a:t>
            </a:r>
            <a:endParaRPr lang="ja-JP" altLang="en-US" sz="1200" b="1" dirty="0">
              <a:solidFill>
                <a:schemeClr val="tx1"/>
              </a:solidFill>
              <a:latin typeface="HGPｺﾞｼｯｸE" panose="020B0900000000000000" pitchFamily="50" charset="-128"/>
              <a:ea typeface="HGPｺﾞｼｯｸE" panose="020B0900000000000000" pitchFamily="50" charset="-128"/>
            </a:endParaRPr>
          </a:p>
          <a:p>
            <a:pPr algn="ctr"/>
            <a:r>
              <a:rPr lang="ja-JP" altLang="en-US" sz="1200" b="1" dirty="0">
                <a:solidFill>
                  <a:schemeClr val="tx1"/>
                </a:solidFill>
                <a:latin typeface="HGPｺﾞｼｯｸE" panose="020B0900000000000000" pitchFamily="50" charset="-128"/>
                <a:ea typeface="HGPｺﾞｼｯｸE" panose="020B0900000000000000" pitchFamily="50" charset="-128"/>
              </a:rPr>
              <a:t>教育の</a:t>
            </a:r>
            <a:r>
              <a:rPr lang="ja-JP" altLang="en-US" sz="1200" b="1" dirty="0" smtClean="0">
                <a:solidFill>
                  <a:schemeClr val="tx1"/>
                </a:solidFill>
                <a:latin typeface="HGPｺﾞｼｯｸE" panose="020B0900000000000000" pitchFamily="50" charset="-128"/>
                <a:ea typeface="HGPｺﾞｼｯｸE" panose="020B0900000000000000" pitchFamily="50" charset="-128"/>
              </a:rPr>
              <a:t>質保証を推進</a:t>
            </a:r>
            <a:endParaRPr lang="ja-JP" altLang="en-US" sz="1200" b="1" dirty="0">
              <a:solidFill>
                <a:schemeClr val="tx1"/>
              </a:solidFill>
              <a:latin typeface="HGPｺﾞｼｯｸE" panose="020B0900000000000000" pitchFamily="50" charset="-128"/>
              <a:ea typeface="HGPｺﾞｼｯｸE" panose="020B0900000000000000" pitchFamily="50" charset="-128"/>
            </a:endParaRPr>
          </a:p>
        </p:txBody>
      </p:sp>
      <p:sp>
        <p:nvSpPr>
          <p:cNvPr id="65" name="円/楕円 50"/>
          <p:cNvSpPr/>
          <p:nvPr/>
        </p:nvSpPr>
        <p:spPr>
          <a:xfrm>
            <a:off x="5969868" y="7068920"/>
            <a:ext cx="2928407" cy="612000"/>
          </a:xfrm>
          <a:custGeom>
            <a:avLst/>
            <a:gdLst>
              <a:gd name="connsiteX0" fmla="*/ 0 w 2559965"/>
              <a:gd name="connsiteY0" fmla="*/ 309024 h 618048"/>
              <a:gd name="connsiteX1" fmla="*/ 1279983 w 2559965"/>
              <a:gd name="connsiteY1" fmla="*/ 0 h 618048"/>
              <a:gd name="connsiteX2" fmla="*/ 2559966 w 2559965"/>
              <a:gd name="connsiteY2" fmla="*/ 309024 h 618048"/>
              <a:gd name="connsiteX3" fmla="*/ 1279983 w 2559965"/>
              <a:gd name="connsiteY3" fmla="*/ 618048 h 618048"/>
              <a:gd name="connsiteX4" fmla="*/ 0 w 2559965"/>
              <a:gd name="connsiteY4" fmla="*/ 309024 h 618048"/>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9966" h="618901">
                <a:moveTo>
                  <a:pt x="0" y="309877"/>
                </a:moveTo>
                <a:cubicBezTo>
                  <a:pt x="0" y="139208"/>
                  <a:pt x="136340" y="14501"/>
                  <a:pt x="1279983" y="853"/>
                </a:cubicBezTo>
                <a:cubicBezTo>
                  <a:pt x="2423626" y="-12795"/>
                  <a:pt x="2559966" y="139208"/>
                  <a:pt x="2559966" y="309877"/>
                </a:cubicBezTo>
                <a:cubicBezTo>
                  <a:pt x="2559966" y="480546"/>
                  <a:pt x="2232558" y="618901"/>
                  <a:pt x="1279983" y="618901"/>
                </a:cubicBezTo>
                <a:cubicBezTo>
                  <a:pt x="327408" y="618901"/>
                  <a:pt x="0" y="480546"/>
                  <a:pt x="0" y="309877"/>
                </a:cubicBezTo>
                <a:close/>
              </a:path>
            </a:pathLst>
          </a:cu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◆大阪府立大学との連携強化による</a:t>
            </a:r>
            <a:endParaRPr lang="en-US" altLang="ja-JP" sz="1200" b="1" dirty="0" smtClean="0">
              <a:solidFill>
                <a:schemeClr val="tx1"/>
              </a:solidFill>
              <a:latin typeface="HGPｺﾞｼｯｸE" panose="020B0900000000000000" pitchFamily="50" charset="-128"/>
              <a:ea typeface="HGPｺﾞｼｯｸE" panose="020B0900000000000000" pitchFamily="50" charset="-128"/>
            </a:endParaRPr>
          </a:p>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教育・研究・地域貢献活動を展開</a:t>
            </a:r>
            <a:endParaRPr lang="ja-JP" altLang="en-US" sz="1200" b="1" dirty="0">
              <a:solidFill>
                <a:schemeClr val="tx1"/>
              </a:solidFill>
              <a:latin typeface="HGPｺﾞｼｯｸE" panose="020B0900000000000000" pitchFamily="50" charset="-128"/>
              <a:ea typeface="HGPｺﾞｼｯｸE" panose="020B0900000000000000" pitchFamily="50" charset="-128"/>
            </a:endParaRPr>
          </a:p>
        </p:txBody>
      </p:sp>
      <p:sp>
        <p:nvSpPr>
          <p:cNvPr id="66" name="正方形/長方形 65"/>
          <p:cNvSpPr/>
          <p:nvPr/>
        </p:nvSpPr>
        <p:spPr>
          <a:xfrm>
            <a:off x="9110344" y="1045731"/>
            <a:ext cx="1082348" cy="307777"/>
          </a:xfrm>
          <a:prstGeom prst="rect">
            <a:avLst/>
          </a:prstGeom>
          <a:solidFill>
            <a:schemeClr val="accent2">
              <a:lumMod val="60000"/>
              <a:lumOff val="40000"/>
            </a:schemeClr>
          </a:solidFill>
          <a:ln>
            <a:solidFill>
              <a:schemeClr val="accent2">
                <a:lumMod val="50000"/>
              </a:schemeClr>
            </a:solidFill>
          </a:ln>
        </p:spPr>
        <p:txBody>
          <a:bodyPr wrap="none">
            <a:spAutoFit/>
          </a:bodyPr>
          <a:lstStyle/>
          <a:p>
            <a:r>
              <a:rPr lang="ja-JP" altLang="en-US" sz="1400" b="1" dirty="0" smtClean="0">
                <a:latin typeface="ＭＳ Ｐゴシック" panose="020B0600070205080204" pitchFamily="50" charset="-128"/>
                <a:ea typeface="ＭＳ Ｐゴシック" panose="020B0600070205080204" pitchFamily="50" charset="-128"/>
              </a:rPr>
              <a:t>業務運営等</a:t>
            </a:r>
            <a:endParaRPr lang="zh-CN" altLang="en-US" sz="1400" b="1" dirty="0">
              <a:latin typeface="ＭＳ Ｐゴシック" panose="020B0600070205080204" pitchFamily="50" charset="-128"/>
              <a:ea typeface="ＭＳ Ｐゴシック" panose="020B0600070205080204" pitchFamily="50" charset="-128"/>
            </a:endParaRPr>
          </a:p>
        </p:txBody>
      </p:sp>
      <p:sp>
        <p:nvSpPr>
          <p:cNvPr id="68" name="円/楕円 50"/>
          <p:cNvSpPr/>
          <p:nvPr/>
        </p:nvSpPr>
        <p:spPr>
          <a:xfrm>
            <a:off x="10458285" y="1164264"/>
            <a:ext cx="2928407" cy="612000"/>
          </a:xfrm>
          <a:custGeom>
            <a:avLst/>
            <a:gdLst>
              <a:gd name="connsiteX0" fmla="*/ 0 w 2559965"/>
              <a:gd name="connsiteY0" fmla="*/ 309024 h 618048"/>
              <a:gd name="connsiteX1" fmla="*/ 1279983 w 2559965"/>
              <a:gd name="connsiteY1" fmla="*/ 0 h 618048"/>
              <a:gd name="connsiteX2" fmla="*/ 2559966 w 2559965"/>
              <a:gd name="connsiteY2" fmla="*/ 309024 h 618048"/>
              <a:gd name="connsiteX3" fmla="*/ 1279983 w 2559965"/>
              <a:gd name="connsiteY3" fmla="*/ 618048 h 618048"/>
              <a:gd name="connsiteX4" fmla="*/ 0 w 2559965"/>
              <a:gd name="connsiteY4" fmla="*/ 309024 h 618048"/>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9966" h="618901">
                <a:moveTo>
                  <a:pt x="0" y="309877"/>
                </a:moveTo>
                <a:cubicBezTo>
                  <a:pt x="0" y="139208"/>
                  <a:pt x="136340" y="14501"/>
                  <a:pt x="1279983" y="853"/>
                </a:cubicBezTo>
                <a:cubicBezTo>
                  <a:pt x="2423626" y="-12795"/>
                  <a:pt x="2559966" y="139208"/>
                  <a:pt x="2559966" y="309877"/>
                </a:cubicBezTo>
                <a:cubicBezTo>
                  <a:pt x="2559966" y="480546"/>
                  <a:pt x="2232558" y="618901"/>
                  <a:pt x="1279983" y="618901"/>
                </a:cubicBezTo>
                <a:cubicBezTo>
                  <a:pt x="327408" y="618901"/>
                  <a:pt x="0" y="480546"/>
                  <a:pt x="0" y="309877"/>
                </a:cubicBezTo>
                <a:close/>
              </a:path>
            </a:pathLst>
          </a:cu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◆経営資源の強化、活用、</a:t>
            </a:r>
            <a:endParaRPr lang="en-US" altLang="ja-JP" sz="1200" b="1" dirty="0" smtClean="0">
              <a:solidFill>
                <a:schemeClr val="tx1"/>
              </a:solidFill>
              <a:latin typeface="HGPｺﾞｼｯｸE" panose="020B0900000000000000" pitchFamily="50" charset="-128"/>
              <a:ea typeface="HGPｺﾞｼｯｸE" panose="020B0900000000000000" pitchFamily="50" charset="-128"/>
            </a:endParaRPr>
          </a:p>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リスクマネジメントの強化</a:t>
            </a:r>
            <a:endParaRPr lang="ja-JP" altLang="en-US" sz="1200" b="1" dirty="0">
              <a:solidFill>
                <a:schemeClr val="tx1"/>
              </a:solidFill>
              <a:latin typeface="HGPｺﾞｼｯｸE" panose="020B0900000000000000" pitchFamily="50" charset="-128"/>
              <a:ea typeface="HGPｺﾞｼｯｸE" panose="020B0900000000000000" pitchFamily="50" charset="-128"/>
            </a:endParaRPr>
          </a:p>
        </p:txBody>
      </p:sp>
      <p:sp>
        <p:nvSpPr>
          <p:cNvPr id="69" name="角丸四角形 68"/>
          <p:cNvSpPr/>
          <p:nvPr/>
        </p:nvSpPr>
        <p:spPr>
          <a:xfrm>
            <a:off x="9044907" y="6562622"/>
            <a:ext cx="4424156" cy="2990506"/>
          </a:xfrm>
          <a:prstGeom prst="roundRect">
            <a:avLst>
              <a:gd name="adj" fmla="val 1633"/>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70" name="コンテンツ プレースホルダー 2"/>
          <p:cNvSpPr txBox="1">
            <a:spLocks/>
          </p:cNvSpPr>
          <p:nvPr/>
        </p:nvSpPr>
        <p:spPr>
          <a:xfrm>
            <a:off x="9029704" y="7536904"/>
            <a:ext cx="4428996" cy="16561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spcBef>
                <a:spcPts val="0"/>
              </a:spcBef>
              <a:buNone/>
            </a:pPr>
            <a:r>
              <a:rPr lang="ja-JP" altLang="en-US" sz="1100" b="1" dirty="0" smtClean="0">
                <a:latin typeface="+mj-ea"/>
              </a:rPr>
              <a:t>○大阪市立大学との統合による新大学実現へ向けた取組の推進</a:t>
            </a:r>
            <a:endParaRPr lang="en-US" altLang="ja-JP" sz="1100" b="1" dirty="0" smtClean="0">
              <a:latin typeface="+mj-ea"/>
            </a:endParaRPr>
          </a:p>
          <a:p>
            <a:pPr marL="0" indent="0">
              <a:spcBef>
                <a:spcPts val="0"/>
              </a:spcBef>
              <a:buNone/>
            </a:pPr>
            <a:r>
              <a:rPr lang="ja-JP" altLang="en-US" sz="1100" dirty="0" smtClean="0">
                <a:latin typeface="+mj-ea"/>
              </a:rPr>
              <a:t> ・大阪府・大阪市・大阪市立大学と連携した組織・人事等の具体的な</a:t>
            </a:r>
            <a:endParaRPr lang="en-US" altLang="ja-JP" sz="1100" dirty="0" smtClean="0">
              <a:latin typeface="+mj-ea"/>
            </a:endParaRPr>
          </a:p>
          <a:p>
            <a:pPr marL="0" indent="0">
              <a:spcBef>
                <a:spcPts val="0"/>
              </a:spcBef>
              <a:buNone/>
            </a:pPr>
            <a:r>
              <a:rPr lang="ja-JP" altLang="en-US" sz="1100" dirty="0" smtClean="0">
                <a:latin typeface="+mj-ea"/>
              </a:rPr>
              <a:t>　検討・手続の推進</a:t>
            </a:r>
            <a:endParaRPr lang="en-US" altLang="ja-JP" sz="1100" dirty="0" smtClean="0">
              <a:latin typeface="+mj-ea"/>
            </a:endParaRPr>
          </a:p>
          <a:p>
            <a:pPr marL="0" indent="0">
              <a:spcBef>
                <a:spcPts val="0"/>
              </a:spcBef>
              <a:buNone/>
            </a:pPr>
            <a:r>
              <a:rPr lang="ja-JP" altLang="en-US" sz="1100" dirty="0" smtClean="0">
                <a:latin typeface="+mj-ea"/>
              </a:rPr>
              <a:t> ・学生、卒業生等への説明・意見聴取</a:t>
            </a:r>
            <a:endParaRPr lang="en-US" altLang="ja-JP" sz="1100" dirty="0" smtClean="0">
              <a:latin typeface="+mj-ea"/>
            </a:endParaRPr>
          </a:p>
          <a:p>
            <a:pPr marL="0" indent="0">
              <a:spcBef>
                <a:spcPts val="0"/>
              </a:spcBef>
              <a:buNone/>
            </a:pPr>
            <a:r>
              <a:rPr lang="ja-JP" altLang="en-US" sz="1100" dirty="0" smtClean="0">
                <a:latin typeface="+mj-ea"/>
              </a:rPr>
              <a:t> ・新大学実現を見据えた現キャンパスの課題・方向性の検討</a:t>
            </a:r>
            <a:endParaRPr lang="en-US" altLang="ja-JP" sz="1100" dirty="0" smtClean="0">
              <a:latin typeface="+mj-ea"/>
            </a:endParaRPr>
          </a:p>
          <a:p>
            <a:pPr marL="0" indent="0">
              <a:spcBef>
                <a:spcPts val="0"/>
              </a:spcBef>
              <a:buNone/>
            </a:pPr>
            <a:endParaRPr lang="en-US" altLang="ja-JP" sz="1100" b="1" dirty="0" smtClean="0">
              <a:latin typeface="+mj-ea"/>
            </a:endParaRPr>
          </a:p>
          <a:p>
            <a:pPr marL="0" indent="0">
              <a:spcBef>
                <a:spcPts val="0"/>
              </a:spcBef>
              <a:buNone/>
            </a:pPr>
            <a:r>
              <a:rPr lang="ja-JP" altLang="en-US" sz="1100" b="1" dirty="0" smtClean="0">
                <a:latin typeface="+mj-ea"/>
              </a:rPr>
              <a:t>○大阪市立大学との連携の推進</a:t>
            </a:r>
            <a:endParaRPr lang="ja-JP" altLang="en-US" sz="1100" b="1" dirty="0">
              <a:latin typeface="+mj-ea"/>
            </a:endParaRPr>
          </a:p>
          <a:p>
            <a:pPr marL="0" indent="0">
              <a:spcBef>
                <a:spcPts val="0"/>
              </a:spcBef>
              <a:buNone/>
            </a:pPr>
            <a:r>
              <a:rPr lang="ja-JP" altLang="en-US" sz="1100" b="1" dirty="0">
                <a:latin typeface="+mj-ea"/>
              </a:rPr>
              <a:t> </a:t>
            </a:r>
            <a:r>
              <a:rPr lang="ja-JP" altLang="en-US" sz="1100" dirty="0" smtClean="0">
                <a:latin typeface="+mj-ea"/>
              </a:rPr>
              <a:t>・統合に先行して、連携・共同化できるものについて計画的に実施</a:t>
            </a:r>
            <a:endParaRPr lang="en-US" altLang="ja-JP" sz="1100" dirty="0" smtClean="0">
              <a:latin typeface="+mj-ea"/>
            </a:endParaRPr>
          </a:p>
          <a:p>
            <a:pPr marL="0" indent="0">
              <a:spcBef>
                <a:spcPts val="0"/>
              </a:spcBef>
              <a:buNone/>
            </a:pPr>
            <a:endParaRPr lang="en-US" altLang="ja-JP" sz="1100" dirty="0" smtClean="0">
              <a:latin typeface="+mj-ea"/>
              <a:ea typeface="+mj-ea"/>
            </a:endParaRPr>
          </a:p>
        </p:txBody>
      </p:sp>
      <p:sp>
        <p:nvSpPr>
          <p:cNvPr id="71" name="正方形/長方形 70"/>
          <p:cNvSpPr/>
          <p:nvPr/>
        </p:nvSpPr>
        <p:spPr>
          <a:xfrm>
            <a:off x="9085702" y="6649124"/>
            <a:ext cx="1441420" cy="307777"/>
          </a:xfrm>
          <a:prstGeom prst="rect">
            <a:avLst/>
          </a:prstGeom>
          <a:solidFill>
            <a:schemeClr val="accent2">
              <a:lumMod val="60000"/>
              <a:lumOff val="40000"/>
            </a:schemeClr>
          </a:solidFill>
          <a:ln>
            <a:solidFill>
              <a:schemeClr val="accent2">
                <a:lumMod val="50000"/>
              </a:schemeClr>
            </a:solidFill>
          </a:ln>
        </p:spPr>
        <p:txBody>
          <a:bodyPr wrap="none">
            <a:spAutoFit/>
          </a:bodyPr>
          <a:lstStyle/>
          <a:p>
            <a:r>
              <a:rPr lang="ja-JP" altLang="en-US" sz="1400" b="1" dirty="0" smtClean="0">
                <a:latin typeface="ＭＳ Ｐゴシック" panose="020B0600070205080204" pitchFamily="50" charset="-128"/>
                <a:ea typeface="ＭＳ Ｐゴシック" panose="020B0600070205080204" pitchFamily="50" charset="-128"/>
              </a:rPr>
              <a:t>新大学への取組</a:t>
            </a:r>
            <a:endParaRPr lang="zh-CN" altLang="en-US" sz="1400" b="1" dirty="0">
              <a:latin typeface="ＭＳ Ｐゴシック" panose="020B0600070205080204" pitchFamily="50" charset="-128"/>
              <a:ea typeface="ＭＳ Ｐゴシック" panose="020B0600070205080204" pitchFamily="50" charset="-128"/>
            </a:endParaRPr>
          </a:p>
        </p:txBody>
      </p:sp>
      <p:sp>
        <p:nvSpPr>
          <p:cNvPr id="72" name="円/楕円 50"/>
          <p:cNvSpPr/>
          <p:nvPr/>
        </p:nvSpPr>
        <p:spPr>
          <a:xfrm>
            <a:off x="10458285" y="6816824"/>
            <a:ext cx="2928407" cy="612000"/>
          </a:xfrm>
          <a:custGeom>
            <a:avLst/>
            <a:gdLst>
              <a:gd name="connsiteX0" fmla="*/ 0 w 2559965"/>
              <a:gd name="connsiteY0" fmla="*/ 309024 h 618048"/>
              <a:gd name="connsiteX1" fmla="*/ 1279983 w 2559965"/>
              <a:gd name="connsiteY1" fmla="*/ 0 h 618048"/>
              <a:gd name="connsiteX2" fmla="*/ 2559966 w 2559965"/>
              <a:gd name="connsiteY2" fmla="*/ 309024 h 618048"/>
              <a:gd name="connsiteX3" fmla="*/ 1279983 w 2559965"/>
              <a:gd name="connsiteY3" fmla="*/ 618048 h 618048"/>
              <a:gd name="connsiteX4" fmla="*/ 0 w 2559965"/>
              <a:gd name="connsiteY4" fmla="*/ 309024 h 618048"/>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9966" h="618901">
                <a:moveTo>
                  <a:pt x="0" y="309877"/>
                </a:moveTo>
                <a:cubicBezTo>
                  <a:pt x="0" y="139208"/>
                  <a:pt x="136340" y="14501"/>
                  <a:pt x="1279983" y="853"/>
                </a:cubicBezTo>
                <a:cubicBezTo>
                  <a:pt x="2423626" y="-12795"/>
                  <a:pt x="2559966" y="139208"/>
                  <a:pt x="2559966" y="309877"/>
                </a:cubicBezTo>
                <a:cubicBezTo>
                  <a:pt x="2559966" y="480546"/>
                  <a:pt x="2232558" y="618901"/>
                  <a:pt x="1279983" y="618901"/>
                </a:cubicBezTo>
                <a:cubicBezTo>
                  <a:pt x="327408" y="618901"/>
                  <a:pt x="0" y="480546"/>
                  <a:pt x="0" y="309877"/>
                </a:cubicBezTo>
                <a:close/>
              </a:path>
            </a:pathLst>
          </a:cu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◆新大学に向けた検討・手続の推進、</a:t>
            </a:r>
            <a:endParaRPr lang="en-US" altLang="ja-JP" sz="1200" b="1" dirty="0" smtClean="0">
              <a:solidFill>
                <a:schemeClr val="tx1"/>
              </a:solidFill>
              <a:latin typeface="HGPｺﾞｼｯｸE" panose="020B0900000000000000" pitchFamily="50" charset="-128"/>
              <a:ea typeface="HGPｺﾞｼｯｸE" panose="020B0900000000000000" pitchFamily="50" charset="-128"/>
            </a:endParaRPr>
          </a:p>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大阪市立大学との連携の推進</a:t>
            </a:r>
            <a:endParaRPr lang="ja-JP" altLang="en-US" sz="1200" b="1" dirty="0">
              <a:solidFill>
                <a:schemeClr val="tx1"/>
              </a:solidFill>
              <a:latin typeface="HGPｺﾞｼｯｸE" panose="020B0900000000000000" pitchFamily="50" charset="-128"/>
              <a:ea typeface="HGPｺﾞｼｯｸE" panose="020B0900000000000000" pitchFamily="50" charset="-128"/>
            </a:endParaRPr>
          </a:p>
        </p:txBody>
      </p:sp>
      <p:sp>
        <p:nvSpPr>
          <p:cNvPr id="26" name="円/楕円 50"/>
          <p:cNvSpPr/>
          <p:nvPr/>
        </p:nvSpPr>
        <p:spPr>
          <a:xfrm>
            <a:off x="5969868" y="4836672"/>
            <a:ext cx="2928407" cy="612000"/>
          </a:xfrm>
          <a:custGeom>
            <a:avLst/>
            <a:gdLst>
              <a:gd name="connsiteX0" fmla="*/ 0 w 2559965"/>
              <a:gd name="connsiteY0" fmla="*/ 309024 h 618048"/>
              <a:gd name="connsiteX1" fmla="*/ 1279983 w 2559965"/>
              <a:gd name="connsiteY1" fmla="*/ 0 h 618048"/>
              <a:gd name="connsiteX2" fmla="*/ 2559966 w 2559965"/>
              <a:gd name="connsiteY2" fmla="*/ 309024 h 618048"/>
              <a:gd name="connsiteX3" fmla="*/ 1279983 w 2559965"/>
              <a:gd name="connsiteY3" fmla="*/ 618048 h 618048"/>
              <a:gd name="connsiteX4" fmla="*/ 0 w 2559965"/>
              <a:gd name="connsiteY4" fmla="*/ 309024 h 618048"/>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 name="connsiteX0" fmla="*/ 0 w 2559966"/>
              <a:gd name="connsiteY0" fmla="*/ 309877 h 618901"/>
              <a:gd name="connsiteX1" fmla="*/ 1279983 w 2559966"/>
              <a:gd name="connsiteY1" fmla="*/ 853 h 618901"/>
              <a:gd name="connsiteX2" fmla="*/ 2559966 w 2559966"/>
              <a:gd name="connsiteY2" fmla="*/ 309877 h 618901"/>
              <a:gd name="connsiteX3" fmla="*/ 1279983 w 2559966"/>
              <a:gd name="connsiteY3" fmla="*/ 618901 h 618901"/>
              <a:gd name="connsiteX4" fmla="*/ 0 w 2559966"/>
              <a:gd name="connsiteY4" fmla="*/ 309877 h 618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9966" h="618901">
                <a:moveTo>
                  <a:pt x="0" y="309877"/>
                </a:moveTo>
                <a:cubicBezTo>
                  <a:pt x="0" y="139208"/>
                  <a:pt x="136340" y="14501"/>
                  <a:pt x="1279983" y="853"/>
                </a:cubicBezTo>
                <a:cubicBezTo>
                  <a:pt x="2423626" y="-12795"/>
                  <a:pt x="2559966" y="139208"/>
                  <a:pt x="2559966" y="309877"/>
                </a:cubicBezTo>
                <a:cubicBezTo>
                  <a:pt x="2559966" y="480546"/>
                  <a:pt x="2232558" y="618901"/>
                  <a:pt x="1279983" y="618901"/>
                </a:cubicBezTo>
                <a:cubicBezTo>
                  <a:pt x="327408" y="618901"/>
                  <a:pt x="0" y="480546"/>
                  <a:pt x="0" y="309877"/>
                </a:cubicBezTo>
                <a:close/>
              </a:path>
            </a:pathLst>
          </a:cu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◆グローバルな教育・研究・</a:t>
            </a:r>
            <a:endParaRPr lang="en-US" altLang="ja-JP" sz="1200" b="1" dirty="0" smtClean="0">
              <a:solidFill>
                <a:schemeClr val="tx1"/>
              </a:solidFill>
              <a:latin typeface="HGPｺﾞｼｯｸE" panose="020B0900000000000000" pitchFamily="50" charset="-128"/>
              <a:ea typeface="HGPｺﾞｼｯｸE" panose="020B0900000000000000" pitchFamily="50" charset="-128"/>
            </a:endParaRPr>
          </a:p>
          <a:p>
            <a:pPr algn="ctr"/>
            <a:r>
              <a:rPr lang="ja-JP" altLang="en-US" sz="1200" b="1" dirty="0" smtClean="0">
                <a:solidFill>
                  <a:schemeClr val="tx1"/>
                </a:solidFill>
                <a:latin typeface="HGPｺﾞｼｯｸE" panose="020B0900000000000000" pitchFamily="50" charset="-128"/>
                <a:ea typeface="HGPｺﾞｼｯｸE" panose="020B0900000000000000" pitchFamily="50" charset="-128"/>
              </a:rPr>
              <a:t>地域貢献活動を展開</a:t>
            </a:r>
            <a:endParaRPr lang="ja-JP" altLang="en-US" sz="1200" b="1" dirty="0">
              <a:solidFill>
                <a:schemeClr val="tx1"/>
              </a:solidFill>
              <a:latin typeface="HGPｺﾞｼｯｸE" panose="020B0900000000000000" pitchFamily="50" charset="-128"/>
              <a:ea typeface="HGPｺﾞｼｯｸE" panose="020B0900000000000000" pitchFamily="50" charset="-128"/>
            </a:endParaRPr>
          </a:p>
        </p:txBody>
      </p:sp>
      <p:sp>
        <p:nvSpPr>
          <p:cNvPr id="27" name="テキスト ボックス 26"/>
          <p:cNvSpPr txBox="1"/>
          <p:nvPr/>
        </p:nvSpPr>
        <p:spPr>
          <a:xfrm>
            <a:off x="11442476" y="110788"/>
            <a:ext cx="1601925" cy="369332"/>
          </a:xfrm>
          <a:prstGeom prst="rect">
            <a:avLst/>
          </a:prstGeom>
          <a:solidFill>
            <a:schemeClr val="bg1"/>
          </a:solidFill>
          <a:ln>
            <a:solidFill>
              <a:schemeClr val="tx1"/>
            </a:solidFill>
          </a:ln>
        </p:spPr>
        <p:txBody>
          <a:bodyPr wrap="square" rtlCol="0">
            <a:spAutoFit/>
          </a:bodyPr>
          <a:lstStyle/>
          <a:p>
            <a:pPr algn="ctr">
              <a:lnSpc>
                <a:spcPct val="150000"/>
              </a:lnSpc>
            </a:pPr>
            <a:r>
              <a:rPr lang="ja-JP" altLang="en-US" sz="1200" dirty="0" smtClean="0"/>
              <a:t>資料３</a:t>
            </a:r>
            <a:endParaRPr lang="en-US" altLang="ja-JP" sz="1200" dirty="0"/>
          </a:p>
        </p:txBody>
      </p:sp>
    </p:spTree>
    <p:extLst>
      <p:ext uri="{BB962C8B-B14F-4D97-AF65-F5344CB8AC3E}">
        <p14:creationId xmlns:p14="http://schemas.microsoft.com/office/powerpoint/2010/main" val="19602355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1182</TotalTime>
  <Words>381</Words>
  <Application>Microsoft Office PowerPoint</Application>
  <PresentationFormat>ユーザー設定</PresentationFormat>
  <Paragraphs>132</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2016-12-13T08:54:09Z</cp:lastPrinted>
  <dcterms:created xsi:type="dcterms:W3CDTF">2016-09-14T08:45:19Z</dcterms:created>
  <dcterms:modified xsi:type="dcterms:W3CDTF">2016-12-13T08:59:51Z</dcterms:modified>
</cp:coreProperties>
</file>