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10440988" cy="7561263"/>
  <p:notesSz cx="6807200" cy="9939338"/>
  <p:defaultTextStyle>
    <a:defPPr>
      <a:defRPr lang="ja-JP"/>
    </a:defPPr>
    <a:lvl1pPr marL="0" algn="l" defTabSz="975742" rtl="0" eaLnBrk="1" latinLnBrk="0" hangingPunct="1">
      <a:defRPr kumimoji="1" sz="2000" kern="1200">
        <a:solidFill>
          <a:schemeClr val="tx1"/>
        </a:solidFill>
        <a:latin typeface="+mn-lt"/>
        <a:ea typeface="+mn-ea"/>
        <a:cs typeface="+mn-cs"/>
      </a:defRPr>
    </a:lvl1pPr>
    <a:lvl2pPr marL="487871" algn="l" defTabSz="975742" rtl="0" eaLnBrk="1" latinLnBrk="0" hangingPunct="1">
      <a:defRPr kumimoji="1" sz="2000" kern="1200">
        <a:solidFill>
          <a:schemeClr val="tx1"/>
        </a:solidFill>
        <a:latin typeface="+mn-lt"/>
        <a:ea typeface="+mn-ea"/>
        <a:cs typeface="+mn-cs"/>
      </a:defRPr>
    </a:lvl2pPr>
    <a:lvl3pPr marL="975742" algn="l" defTabSz="975742" rtl="0" eaLnBrk="1" latinLnBrk="0" hangingPunct="1">
      <a:defRPr kumimoji="1" sz="2000" kern="1200">
        <a:solidFill>
          <a:schemeClr val="tx1"/>
        </a:solidFill>
        <a:latin typeface="+mn-lt"/>
        <a:ea typeface="+mn-ea"/>
        <a:cs typeface="+mn-cs"/>
      </a:defRPr>
    </a:lvl3pPr>
    <a:lvl4pPr marL="1463612" algn="l" defTabSz="975742" rtl="0" eaLnBrk="1" latinLnBrk="0" hangingPunct="1">
      <a:defRPr kumimoji="1" sz="2000" kern="1200">
        <a:solidFill>
          <a:schemeClr val="tx1"/>
        </a:solidFill>
        <a:latin typeface="+mn-lt"/>
        <a:ea typeface="+mn-ea"/>
        <a:cs typeface="+mn-cs"/>
      </a:defRPr>
    </a:lvl4pPr>
    <a:lvl5pPr marL="1951483" algn="l" defTabSz="975742" rtl="0" eaLnBrk="1" latinLnBrk="0" hangingPunct="1">
      <a:defRPr kumimoji="1" sz="2000" kern="1200">
        <a:solidFill>
          <a:schemeClr val="tx1"/>
        </a:solidFill>
        <a:latin typeface="+mn-lt"/>
        <a:ea typeface="+mn-ea"/>
        <a:cs typeface="+mn-cs"/>
      </a:defRPr>
    </a:lvl5pPr>
    <a:lvl6pPr marL="2439355" algn="l" defTabSz="975742" rtl="0" eaLnBrk="1" latinLnBrk="0" hangingPunct="1">
      <a:defRPr kumimoji="1" sz="2000" kern="1200">
        <a:solidFill>
          <a:schemeClr val="tx1"/>
        </a:solidFill>
        <a:latin typeface="+mn-lt"/>
        <a:ea typeface="+mn-ea"/>
        <a:cs typeface="+mn-cs"/>
      </a:defRPr>
    </a:lvl6pPr>
    <a:lvl7pPr marL="2927226" algn="l" defTabSz="975742" rtl="0" eaLnBrk="1" latinLnBrk="0" hangingPunct="1">
      <a:defRPr kumimoji="1" sz="2000" kern="1200">
        <a:solidFill>
          <a:schemeClr val="tx1"/>
        </a:solidFill>
        <a:latin typeface="+mn-lt"/>
        <a:ea typeface="+mn-ea"/>
        <a:cs typeface="+mn-cs"/>
      </a:defRPr>
    </a:lvl7pPr>
    <a:lvl8pPr marL="3415096" algn="l" defTabSz="975742" rtl="0" eaLnBrk="1" latinLnBrk="0" hangingPunct="1">
      <a:defRPr kumimoji="1" sz="2000" kern="1200">
        <a:solidFill>
          <a:schemeClr val="tx1"/>
        </a:solidFill>
        <a:latin typeface="+mn-lt"/>
        <a:ea typeface="+mn-ea"/>
        <a:cs typeface="+mn-cs"/>
      </a:defRPr>
    </a:lvl8pPr>
    <a:lvl9pPr marL="3902967" algn="l" defTabSz="975742"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382" userDrawn="1">
          <p15:clr>
            <a:srgbClr val="A4A3A4"/>
          </p15:clr>
        </p15:guide>
        <p15:guide id="2" pos="32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547" autoAdjust="0"/>
  </p:normalViewPr>
  <p:slideViewPr>
    <p:cSldViewPr>
      <p:cViewPr>
        <p:scale>
          <a:sx n="100" d="100"/>
          <a:sy n="100" d="100"/>
        </p:scale>
        <p:origin x="-108" y="714"/>
      </p:cViewPr>
      <p:guideLst>
        <p:guide orient="horz" pos="2382"/>
        <p:guide pos="328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BE780BE6-5313-4CEF-8C80-4B6501207FAF}" type="datetimeFigureOut">
              <a:rPr kumimoji="1" lang="ja-JP" altLang="en-US" smtClean="0"/>
              <a:t>2016/9/6</a:t>
            </a:fld>
            <a:endParaRPr kumimoji="1" lang="ja-JP" altLang="en-US"/>
          </a:p>
        </p:txBody>
      </p:sp>
      <p:sp>
        <p:nvSpPr>
          <p:cNvPr id="4" name="スライド イメージ プレースホルダー 3"/>
          <p:cNvSpPr>
            <a:spLocks noGrp="1" noRot="1" noChangeAspect="1"/>
          </p:cNvSpPr>
          <p:nvPr>
            <p:ph type="sldImg" idx="2"/>
          </p:nvPr>
        </p:nvSpPr>
        <p:spPr>
          <a:xfrm>
            <a:off x="831850" y="746125"/>
            <a:ext cx="51435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164E56BA-2EE9-4825-A476-CFB74D72E1DE}" type="slidenum">
              <a:rPr kumimoji="1" lang="ja-JP" altLang="en-US" smtClean="0"/>
              <a:t>‹#›</a:t>
            </a:fld>
            <a:endParaRPr kumimoji="1" lang="ja-JP" altLang="en-US"/>
          </a:p>
        </p:txBody>
      </p:sp>
    </p:spTree>
    <p:extLst>
      <p:ext uri="{BB962C8B-B14F-4D97-AF65-F5344CB8AC3E}">
        <p14:creationId xmlns:p14="http://schemas.microsoft.com/office/powerpoint/2010/main" val="125168512"/>
      </p:ext>
    </p:extLst>
  </p:cSld>
  <p:clrMap bg1="lt1" tx1="dk1" bg2="lt2" tx2="dk2" accent1="accent1" accent2="accent2" accent3="accent3" accent4="accent4" accent5="accent5" accent6="accent6" hlink="hlink" folHlink="folHlink"/>
  <p:notesStyle>
    <a:lvl1pPr marL="0" algn="l" defTabSz="975742" rtl="0" eaLnBrk="1" latinLnBrk="0" hangingPunct="1">
      <a:defRPr kumimoji="1" sz="1200" kern="1200">
        <a:solidFill>
          <a:schemeClr val="tx1"/>
        </a:solidFill>
        <a:latin typeface="+mn-lt"/>
        <a:ea typeface="+mn-ea"/>
        <a:cs typeface="+mn-cs"/>
      </a:defRPr>
    </a:lvl1pPr>
    <a:lvl2pPr marL="487871" algn="l" defTabSz="975742" rtl="0" eaLnBrk="1" latinLnBrk="0" hangingPunct="1">
      <a:defRPr kumimoji="1" sz="1200" kern="1200">
        <a:solidFill>
          <a:schemeClr val="tx1"/>
        </a:solidFill>
        <a:latin typeface="+mn-lt"/>
        <a:ea typeface="+mn-ea"/>
        <a:cs typeface="+mn-cs"/>
      </a:defRPr>
    </a:lvl2pPr>
    <a:lvl3pPr marL="975742" algn="l" defTabSz="975742" rtl="0" eaLnBrk="1" latinLnBrk="0" hangingPunct="1">
      <a:defRPr kumimoji="1" sz="1200" kern="1200">
        <a:solidFill>
          <a:schemeClr val="tx1"/>
        </a:solidFill>
        <a:latin typeface="+mn-lt"/>
        <a:ea typeface="+mn-ea"/>
        <a:cs typeface="+mn-cs"/>
      </a:defRPr>
    </a:lvl3pPr>
    <a:lvl4pPr marL="1463612" algn="l" defTabSz="975742" rtl="0" eaLnBrk="1" latinLnBrk="0" hangingPunct="1">
      <a:defRPr kumimoji="1" sz="1200" kern="1200">
        <a:solidFill>
          <a:schemeClr val="tx1"/>
        </a:solidFill>
        <a:latin typeface="+mn-lt"/>
        <a:ea typeface="+mn-ea"/>
        <a:cs typeface="+mn-cs"/>
      </a:defRPr>
    </a:lvl4pPr>
    <a:lvl5pPr marL="1951483" algn="l" defTabSz="975742" rtl="0" eaLnBrk="1" latinLnBrk="0" hangingPunct="1">
      <a:defRPr kumimoji="1" sz="1200" kern="1200">
        <a:solidFill>
          <a:schemeClr val="tx1"/>
        </a:solidFill>
        <a:latin typeface="+mn-lt"/>
        <a:ea typeface="+mn-ea"/>
        <a:cs typeface="+mn-cs"/>
      </a:defRPr>
    </a:lvl5pPr>
    <a:lvl6pPr marL="2439355" algn="l" defTabSz="975742" rtl="0" eaLnBrk="1" latinLnBrk="0" hangingPunct="1">
      <a:defRPr kumimoji="1" sz="1200" kern="1200">
        <a:solidFill>
          <a:schemeClr val="tx1"/>
        </a:solidFill>
        <a:latin typeface="+mn-lt"/>
        <a:ea typeface="+mn-ea"/>
        <a:cs typeface="+mn-cs"/>
      </a:defRPr>
    </a:lvl6pPr>
    <a:lvl7pPr marL="2927226" algn="l" defTabSz="975742" rtl="0" eaLnBrk="1" latinLnBrk="0" hangingPunct="1">
      <a:defRPr kumimoji="1" sz="1200" kern="1200">
        <a:solidFill>
          <a:schemeClr val="tx1"/>
        </a:solidFill>
        <a:latin typeface="+mn-lt"/>
        <a:ea typeface="+mn-ea"/>
        <a:cs typeface="+mn-cs"/>
      </a:defRPr>
    </a:lvl7pPr>
    <a:lvl8pPr marL="3415096" algn="l" defTabSz="975742" rtl="0" eaLnBrk="1" latinLnBrk="0" hangingPunct="1">
      <a:defRPr kumimoji="1" sz="1200" kern="1200">
        <a:solidFill>
          <a:schemeClr val="tx1"/>
        </a:solidFill>
        <a:latin typeface="+mn-lt"/>
        <a:ea typeface="+mn-ea"/>
        <a:cs typeface="+mn-cs"/>
      </a:defRPr>
    </a:lvl8pPr>
    <a:lvl9pPr marL="3902967" algn="l" defTabSz="975742"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31850" y="746125"/>
            <a:ext cx="514350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64E56BA-2EE9-4825-A476-CFB74D72E1DE}" type="slidenum">
              <a:rPr kumimoji="1" lang="ja-JP" altLang="en-US" smtClean="0"/>
              <a:t>1</a:t>
            </a:fld>
            <a:endParaRPr kumimoji="1" lang="ja-JP" altLang="en-US"/>
          </a:p>
        </p:txBody>
      </p:sp>
    </p:spTree>
    <p:extLst>
      <p:ext uri="{BB962C8B-B14F-4D97-AF65-F5344CB8AC3E}">
        <p14:creationId xmlns:p14="http://schemas.microsoft.com/office/powerpoint/2010/main" val="683984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64E56BA-2EE9-4825-A476-CFB74D72E1DE}" type="slidenum">
              <a:rPr kumimoji="1" lang="ja-JP" altLang="en-US" smtClean="0"/>
              <a:t>2</a:t>
            </a:fld>
            <a:endParaRPr kumimoji="1" lang="ja-JP" altLang="en-US"/>
          </a:p>
        </p:txBody>
      </p:sp>
    </p:spTree>
    <p:extLst>
      <p:ext uri="{BB962C8B-B14F-4D97-AF65-F5344CB8AC3E}">
        <p14:creationId xmlns:p14="http://schemas.microsoft.com/office/powerpoint/2010/main" val="608429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31850" y="746125"/>
            <a:ext cx="514350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64E56BA-2EE9-4825-A476-CFB74D72E1DE}" type="slidenum">
              <a:rPr kumimoji="1" lang="ja-JP" altLang="en-US" smtClean="0"/>
              <a:t>3</a:t>
            </a:fld>
            <a:endParaRPr kumimoji="1" lang="ja-JP" altLang="en-US"/>
          </a:p>
        </p:txBody>
      </p:sp>
    </p:spTree>
    <p:extLst>
      <p:ext uri="{BB962C8B-B14F-4D97-AF65-F5344CB8AC3E}">
        <p14:creationId xmlns:p14="http://schemas.microsoft.com/office/powerpoint/2010/main" val="683984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3076" y="2348895"/>
            <a:ext cx="8874840" cy="1620770"/>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566149" y="4284716"/>
            <a:ext cx="7308692" cy="1932323"/>
          </a:xfrm>
        </p:spPr>
        <p:txBody>
          <a:bodyPr/>
          <a:lstStyle>
            <a:lvl1pPr marL="0" indent="0" algn="ctr">
              <a:buNone/>
              <a:defRPr>
                <a:solidFill>
                  <a:schemeClr val="tx1">
                    <a:tint val="75000"/>
                  </a:schemeClr>
                </a:solidFill>
              </a:defRPr>
            </a:lvl1pPr>
            <a:lvl2pPr marL="487871" indent="0" algn="ctr">
              <a:buNone/>
              <a:defRPr>
                <a:solidFill>
                  <a:schemeClr val="tx1">
                    <a:tint val="75000"/>
                  </a:schemeClr>
                </a:solidFill>
              </a:defRPr>
            </a:lvl2pPr>
            <a:lvl3pPr marL="975742" indent="0" algn="ctr">
              <a:buNone/>
              <a:defRPr>
                <a:solidFill>
                  <a:schemeClr val="tx1">
                    <a:tint val="75000"/>
                  </a:schemeClr>
                </a:solidFill>
              </a:defRPr>
            </a:lvl3pPr>
            <a:lvl4pPr marL="1463612" indent="0" algn="ctr">
              <a:buNone/>
              <a:defRPr>
                <a:solidFill>
                  <a:schemeClr val="tx1">
                    <a:tint val="75000"/>
                  </a:schemeClr>
                </a:solidFill>
              </a:defRPr>
            </a:lvl4pPr>
            <a:lvl5pPr marL="1951483" indent="0" algn="ctr">
              <a:buNone/>
              <a:defRPr>
                <a:solidFill>
                  <a:schemeClr val="tx1">
                    <a:tint val="75000"/>
                  </a:schemeClr>
                </a:solidFill>
              </a:defRPr>
            </a:lvl5pPr>
            <a:lvl6pPr marL="2439355" indent="0" algn="ctr">
              <a:buNone/>
              <a:defRPr>
                <a:solidFill>
                  <a:schemeClr val="tx1">
                    <a:tint val="75000"/>
                  </a:schemeClr>
                </a:solidFill>
              </a:defRPr>
            </a:lvl6pPr>
            <a:lvl7pPr marL="2927226" indent="0" algn="ctr">
              <a:buNone/>
              <a:defRPr>
                <a:solidFill>
                  <a:schemeClr val="tx1">
                    <a:tint val="75000"/>
                  </a:schemeClr>
                </a:solidFill>
              </a:defRPr>
            </a:lvl7pPr>
            <a:lvl8pPr marL="3415096" indent="0" algn="ctr">
              <a:buNone/>
              <a:defRPr>
                <a:solidFill>
                  <a:schemeClr val="tx1">
                    <a:tint val="75000"/>
                  </a:schemeClr>
                </a:solidFill>
              </a:defRPr>
            </a:lvl8pPr>
            <a:lvl9pPr marL="3902967"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2016/9/6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2016/9/6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569718" y="302804"/>
            <a:ext cx="2349223" cy="6451577"/>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522051" y="302804"/>
            <a:ext cx="6873650" cy="6451577"/>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2016/9/6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2016/9/6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24768" y="4858813"/>
            <a:ext cx="8874840" cy="1501751"/>
          </a:xfrm>
        </p:spPr>
        <p:txBody>
          <a:bodyPr anchor="t"/>
          <a:lstStyle>
            <a:lvl1pPr algn="l">
              <a:defRPr sz="42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824768" y="3204787"/>
            <a:ext cx="8874840" cy="1654025"/>
          </a:xfrm>
        </p:spPr>
        <p:txBody>
          <a:bodyPr anchor="b"/>
          <a:lstStyle>
            <a:lvl1pPr marL="0" indent="0">
              <a:buNone/>
              <a:defRPr sz="2200">
                <a:solidFill>
                  <a:schemeClr val="tx1">
                    <a:tint val="75000"/>
                  </a:schemeClr>
                </a:solidFill>
              </a:defRPr>
            </a:lvl1pPr>
            <a:lvl2pPr marL="487871" indent="0">
              <a:buNone/>
              <a:defRPr sz="2000">
                <a:solidFill>
                  <a:schemeClr val="tx1">
                    <a:tint val="75000"/>
                  </a:schemeClr>
                </a:solidFill>
              </a:defRPr>
            </a:lvl2pPr>
            <a:lvl3pPr marL="975742" indent="0">
              <a:buNone/>
              <a:defRPr sz="1700">
                <a:solidFill>
                  <a:schemeClr val="tx1">
                    <a:tint val="75000"/>
                  </a:schemeClr>
                </a:solidFill>
              </a:defRPr>
            </a:lvl3pPr>
            <a:lvl4pPr marL="1463612" indent="0">
              <a:buNone/>
              <a:defRPr sz="1400">
                <a:solidFill>
                  <a:schemeClr val="tx1">
                    <a:tint val="75000"/>
                  </a:schemeClr>
                </a:solidFill>
              </a:defRPr>
            </a:lvl4pPr>
            <a:lvl5pPr marL="1951483" indent="0">
              <a:buNone/>
              <a:defRPr sz="1400">
                <a:solidFill>
                  <a:schemeClr val="tx1">
                    <a:tint val="75000"/>
                  </a:schemeClr>
                </a:solidFill>
              </a:defRPr>
            </a:lvl5pPr>
            <a:lvl6pPr marL="2439355" indent="0">
              <a:buNone/>
              <a:defRPr sz="1400">
                <a:solidFill>
                  <a:schemeClr val="tx1">
                    <a:tint val="75000"/>
                  </a:schemeClr>
                </a:solidFill>
              </a:defRPr>
            </a:lvl6pPr>
            <a:lvl7pPr marL="2927226" indent="0">
              <a:buNone/>
              <a:defRPr sz="1400">
                <a:solidFill>
                  <a:schemeClr val="tx1">
                    <a:tint val="75000"/>
                  </a:schemeClr>
                </a:solidFill>
              </a:defRPr>
            </a:lvl7pPr>
            <a:lvl8pPr marL="3415096" indent="0">
              <a:buNone/>
              <a:defRPr sz="1400">
                <a:solidFill>
                  <a:schemeClr val="tx1">
                    <a:tint val="75000"/>
                  </a:schemeClr>
                </a:solidFill>
              </a:defRPr>
            </a:lvl8pPr>
            <a:lvl9pPr marL="3902967"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2016/9/6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522049" y="1764298"/>
            <a:ext cx="4611436" cy="4990084"/>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307503" y="1764298"/>
            <a:ext cx="4611436" cy="4990084"/>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2016/9/6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22049" y="1692534"/>
            <a:ext cx="4613249" cy="705367"/>
          </a:xfrm>
        </p:spPr>
        <p:txBody>
          <a:bodyPr anchor="b"/>
          <a:lstStyle>
            <a:lvl1pPr marL="0" indent="0">
              <a:buNone/>
              <a:defRPr sz="2600" b="1"/>
            </a:lvl1pPr>
            <a:lvl2pPr marL="487871" indent="0">
              <a:buNone/>
              <a:defRPr sz="2200" b="1"/>
            </a:lvl2pPr>
            <a:lvl3pPr marL="975742" indent="0">
              <a:buNone/>
              <a:defRPr sz="2000" b="1"/>
            </a:lvl3pPr>
            <a:lvl4pPr marL="1463612" indent="0">
              <a:buNone/>
              <a:defRPr sz="1700" b="1"/>
            </a:lvl4pPr>
            <a:lvl5pPr marL="1951483" indent="0">
              <a:buNone/>
              <a:defRPr sz="1700" b="1"/>
            </a:lvl5pPr>
            <a:lvl6pPr marL="2439355" indent="0">
              <a:buNone/>
              <a:defRPr sz="1700" b="1"/>
            </a:lvl6pPr>
            <a:lvl7pPr marL="2927226" indent="0">
              <a:buNone/>
              <a:defRPr sz="1700" b="1"/>
            </a:lvl7pPr>
            <a:lvl8pPr marL="3415096" indent="0">
              <a:buNone/>
              <a:defRPr sz="1700" b="1"/>
            </a:lvl8pPr>
            <a:lvl9pPr marL="3902967" indent="0">
              <a:buNone/>
              <a:defRPr sz="17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522049" y="2397900"/>
            <a:ext cx="4613249" cy="4356478"/>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303879" y="1692534"/>
            <a:ext cx="4615062" cy="705367"/>
          </a:xfrm>
        </p:spPr>
        <p:txBody>
          <a:bodyPr anchor="b"/>
          <a:lstStyle>
            <a:lvl1pPr marL="0" indent="0">
              <a:buNone/>
              <a:defRPr sz="2600" b="1"/>
            </a:lvl1pPr>
            <a:lvl2pPr marL="487871" indent="0">
              <a:buNone/>
              <a:defRPr sz="2200" b="1"/>
            </a:lvl2pPr>
            <a:lvl3pPr marL="975742" indent="0">
              <a:buNone/>
              <a:defRPr sz="2000" b="1"/>
            </a:lvl3pPr>
            <a:lvl4pPr marL="1463612" indent="0">
              <a:buNone/>
              <a:defRPr sz="1700" b="1"/>
            </a:lvl4pPr>
            <a:lvl5pPr marL="1951483" indent="0">
              <a:buNone/>
              <a:defRPr sz="1700" b="1"/>
            </a:lvl5pPr>
            <a:lvl6pPr marL="2439355" indent="0">
              <a:buNone/>
              <a:defRPr sz="1700" b="1"/>
            </a:lvl6pPr>
            <a:lvl7pPr marL="2927226" indent="0">
              <a:buNone/>
              <a:defRPr sz="1700" b="1"/>
            </a:lvl7pPr>
            <a:lvl8pPr marL="3415096" indent="0">
              <a:buNone/>
              <a:defRPr sz="1700" b="1"/>
            </a:lvl8pPr>
            <a:lvl9pPr marL="3902967" indent="0">
              <a:buNone/>
              <a:defRPr sz="17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303879" y="2397900"/>
            <a:ext cx="4615062" cy="4356478"/>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2016/9/6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2016/9/6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2016/9/6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22049" y="301050"/>
            <a:ext cx="3435013" cy="1281215"/>
          </a:xfrm>
        </p:spPr>
        <p:txBody>
          <a:bodyPr anchor="b"/>
          <a:lstStyle>
            <a:lvl1pPr algn="l">
              <a:defRPr sz="22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4082138" y="301053"/>
            <a:ext cx="5836802" cy="6453329"/>
          </a:xfrm>
        </p:spPr>
        <p:txBody>
          <a:bodyPr/>
          <a:lstStyle>
            <a:lvl1pPr>
              <a:defRPr sz="34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522049" y="1582266"/>
            <a:ext cx="3435013" cy="5172115"/>
          </a:xfrm>
        </p:spPr>
        <p:txBody>
          <a:bodyPr/>
          <a:lstStyle>
            <a:lvl1pPr marL="0" indent="0">
              <a:buNone/>
              <a:defRPr sz="1400"/>
            </a:lvl1pPr>
            <a:lvl2pPr marL="487871" indent="0">
              <a:buNone/>
              <a:defRPr sz="1200"/>
            </a:lvl2pPr>
            <a:lvl3pPr marL="975742" indent="0">
              <a:buNone/>
              <a:defRPr sz="1000"/>
            </a:lvl3pPr>
            <a:lvl4pPr marL="1463612" indent="0">
              <a:buNone/>
              <a:defRPr sz="900"/>
            </a:lvl4pPr>
            <a:lvl5pPr marL="1951483" indent="0">
              <a:buNone/>
              <a:defRPr sz="900"/>
            </a:lvl5pPr>
            <a:lvl6pPr marL="2439355" indent="0">
              <a:buNone/>
              <a:defRPr sz="900"/>
            </a:lvl6pPr>
            <a:lvl7pPr marL="2927226" indent="0">
              <a:buNone/>
              <a:defRPr sz="900"/>
            </a:lvl7pPr>
            <a:lvl8pPr marL="3415096" indent="0">
              <a:buNone/>
              <a:defRPr sz="900"/>
            </a:lvl8pPr>
            <a:lvl9pPr marL="3902967"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2016/9/6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46508" y="5292884"/>
            <a:ext cx="6264593" cy="624855"/>
          </a:xfrm>
        </p:spPr>
        <p:txBody>
          <a:bodyPr anchor="b"/>
          <a:lstStyle>
            <a:lvl1pPr algn="l">
              <a:defRPr sz="22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2046508" y="675613"/>
            <a:ext cx="6264593" cy="4536758"/>
          </a:xfrm>
        </p:spPr>
        <p:txBody>
          <a:bodyPr/>
          <a:lstStyle>
            <a:lvl1pPr marL="0" indent="0">
              <a:buNone/>
              <a:defRPr sz="3400"/>
            </a:lvl1pPr>
            <a:lvl2pPr marL="487871" indent="0">
              <a:buNone/>
              <a:defRPr sz="3000"/>
            </a:lvl2pPr>
            <a:lvl3pPr marL="975742" indent="0">
              <a:buNone/>
              <a:defRPr sz="2600"/>
            </a:lvl3pPr>
            <a:lvl4pPr marL="1463612" indent="0">
              <a:buNone/>
              <a:defRPr sz="2200"/>
            </a:lvl4pPr>
            <a:lvl5pPr marL="1951483" indent="0">
              <a:buNone/>
              <a:defRPr sz="2200"/>
            </a:lvl5pPr>
            <a:lvl6pPr marL="2439355" indent="0">
              <a:buNone/>
              <a:defRPr sz="2200"/>
            </a:lvl6pPr>
            <a:lvl7pPr marL="2927226" indent="0">
              <a:buNone/>
              <a:defRPr sz="2200"/>
            </a:lvl7pPr>
            <a:lvl8pPr marL="3415096" indent="0">
              <a:buNone/>
              <a:defRPr sz="2200"/>
            </a:lvl8pPr>
            <a:lvl9pPr marL="3902967" indent="0">
              <a:buNone/>
              <a:defRPr sz="2200"/>
            </a:lvl9pPr>
          </a:lstStyle>
          <a:p>
            <a:endParaRPr kumimoji="1" lang="ja-JP" altLang="en-US"/>
          </a:p>
        </p:txBody>
      </p:sp>
      <p:sp>
        <p:nvSpPr>
          <p:cNvPr id="4" name="テキスト プレースホルダ 3"/>
          <p:cNvSpPr>
            <a:spLocks noGrp="1"/>
          </p:cNvSpPr>
          <p:nvPr>
            <p:ph type="body" sz="half" idx="2"/>
          </p:nvPr>
        </p:nvSpPr>
        <p:spPr>
          <a:xfrm>
            <a:off x="2046508" y="5917739"/>
            <a:ext cx="6264593" cy="887397"/>
          </a:xfrm>
        </p:spPr>
        <p:txBody>
          <a:bodyPr/>
          <a:lstStyle>
            <a:lvl1pPr marL="0" indent="0">
              <a:buNone/>
              <a:defRPr sz="1400"/>
            </a:lvl1pPr>
            <a:lvl2pPr marL="487871" indent="0">
              <a:buNone/>
              <a:defRPr sz="1200"/>
            </a:lvl2pPr>
            <a:lvl3pPr marL="975742" indent="0">
              <a:buNone/>
              <a:defRPr sz="1000"/>
            </a:lvl3pPr>
            <a:lvl4pPr marL="1463612" indent="0">
              <a:buNone/>
              <a:defRPr sz="900"/>
            </a:lvl4pPr>
            <a:lvl5pPr marL="1951483" indent="0">
              <a:buNone/>
              <a:defRPr sz="900"/>
            </a:lvl5pPr>
            <a:lvl6pPr marL="2439355" indent="0">
              <a:buNone/>
              <a:defRPr sz="900"/>
            </a:lvl6pPr>
            <a:lvl7pPr marL="2927226" indent="0">
              <a:buNone/>
              <a:defRPr sz="900"/>
            </a:lvl7pPr>
            <a:lvl8pPr marL="3415096" indent="0">
              <a:buNone/>
              <a:defRPr sz="900"/>
            </a:lvl8pPr>
            <a:lvl9pPr marL="3902967"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2016/9/6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522051" y="302801"/>
            <a:ext cx="9396890" cy="1260211"/>
          </a:xfrm>
          <a:prstGeom prst="rect">
            <a:avLst/>
          </a:prstGeom>
        </p:spPr>
        <p:txBody>
          <a:bodyPr vert="horz" lIns="97574" tIns="48787" rIns="97574" bIns="48787"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22051" y="1764298"/>
            <a:ext cx="9396890" cy="4990084"/>
          </a:xfrm>
          <a:prstGeom prst="rect">
            <a:avLst/>
          </a:prstGeom>
        </p:spPr>
        <p:txBody>
          <a:bodyPr vert="horz" lIns="97574" tIns="48787" rIns="97574" bIns="48787"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522049" y="7008172"/>
            <a:ext cx="2436231" cy="402567"/>
          </a:xfrm>
          <a:prstGeom prst="rect">
            <a:avLst/>
          </a:prstGeom>
        </p:spPr>
        <p:txBody>
          <a:bodyPr vert="horz" lIns="97574" tIns="48787" rIns="97574" bIns="48787" rtlCol="0" anchor="ctr"/>
          <a:lstStyle>
            <a:lvl1pPr algn="l">
              <a:defRPr sz="1200">
                <a:solidFill>
                  <a:schemeClr val="tx1">
                    <a:tint val="75000"/>
                  </a:schemeClr>
                </a:solidFill>
              </a:defRPr>
            </a:lvl1pPr>
          </a:lstStyle>
          <a:p>
            <a:fld id="{E90ED720-0104-4369-84BC-D37694168613}" type="datetimeFigureOut">
              <a:rPr kumimoji="1" lang="ja-JP" altLang="en-US" smtClean="0"/>
              <a:t>2016/9/6</a:t>
            </a:fld>
            <a:endParaRPr kumimoji="1" lang="ja-JP" altLang="en-US"/>
          </a:p>
        </p:txBody>
      </p:sp>
      <p:sp>
        <p:nvSpPr>
          <p:cNvPr id="5" name="フッター プレースホルダ 4"/>
          <p:cNvSpPr>
            <a:spLocks noGrp="1"/>
          </p:cNvSpPr>
          <p:nvPr>
            <p:ph type="ftr" sz="quarter" idx="3"/>
          </p:nvPr>
        </p:nvSpPr>
        <p:spPr>
          <a:xfrm>
            <a:off x="3567338" y="7008172"/>
            <a:ext cx="3306313" cy="402567"/>
          </a:xfrm>
          <a:prstGeom prst="rect">
            <a:avLst/>
          </a:prstGeom>
        </p:spPr>
        <p:txBody>
          <a:bodyPr vert="horz" lIns="97574" tIns="48787" rIns="97574" bIns="48787"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482708" y="7008172"/>
            <a:ext cx="2436231" cy="402567"/>
          </a:xfrm>
          <a:prstGeom prst="rect">
            <a:avLst/>
          </a:prstGeom>
        </p:spPr>
        <p:txBody>
          <a:bodyPr vert="horz" lIns="97574" tIns="48787" rIns="97574" bIns="48787"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75742" rtl="0" eaLnBrk="1" latinLnBrk="0" hangingPunct="1">
        <a:spcBef>
          <a:spcPct val="0"/>
        </a:spcBef>
        <a:buNone/>
        <a:defRPr kumimoji="1" sz="4700" kern="1200">
          <a:solidFill>
            <a:schemeClr val="tx1"/>
          </a:solidFill>
          <a:latin typeface="+mj-lt"/>
          <a:ea typeface="+mj-ea"/>
          <a:cs typeface="+mj-cs"/>
        </a:defRPr>
      </a:lvl1pPr>
    </p:titleStyle>
    <p:bodyStyle>
      <a:lvl1pPr marL="365903" indent="-365903" algn="l" defTabSz="975742" rtl="0" eaLnBrk="1" latinLnBrk="0" hangingPunct="1">
        <a:spcBef>
          <a:spcPct val="20000"/>
        </a:spcBef>
        <a:buFont typeface="Arial" pitchFamily="34" charset="0"/>
        <a:buChar char="•"/>
        <a:defRPr kumimoji="1" sz="3400" kern="1200">
          <a:solidFill>
            <a:schemeClr val="tx1"/>
          </a:solidFill>
          <a:latin typeface="+mn-lt"/>
          <a:ea typeface="+mn-ea"/>
          <a:cs typeface="+mn-cs"/>
        </a:defRPr>
      </a:lvl1pPr>
      <a:lvl2pPr marL="792790" indent="-304919" algn="l" defTabSz="975742" rtl="0" eaLnBrk="1" latinLnBrk="0" hangingPunct="1">
        <a:spcBef>
          <a:spcPct val="20000"/>
        </a:spcBef>
        <a:buFont typeface="Arial" pitchFamily="34" charset="0"/>
        <a:buChar char="–"/>
        <a:defRPr kumimoji="1" sz="3000" kern="1200">
          <a:solidFill>
            <a:schemeClr val="tx1"/>
          </a:solidFill>
          <a:latin typeface="+mn-lt"/>
          <a:ea typeface="+mn-ea"/>
          <a:cs typeface="+mn-cs"/>
        </a:defRPr>
      </a:lvl2pPr>
      <a:lvl3pPr marL="1219677" indent="-243936" algn="l" defTabSz="975742"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07548" indent="-243936" algn="l" defTabSz="975742"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195419" indent="-243936" algn="l" defTabSz="975742"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683290" indent="-243936" algn="l" defTabSz="975742"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171160" indent="-243936" algn="l" defTabSz="975742"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659031" indent="-243936" algn="l" defTabSz="975742"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146903" indent="-243936" algn="l" defTabSz="975742"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975742" rtl="0" eaLnBrk="1" latinLnBrk="0" hangingPunct="1">
        <a:defRPr kumimoji="1" sz="2000" kern="1200">
          <a:solidFill>
            <a:schemeClr val="tx1"/>
          </a:solidFill>
          <a:latin typeface="+mn-lt"/>
          <a:ea typeface="+mn-ea"/>
          <a:cs typeface="+mn-cs"/>
        </a:defRPr>
      </a:lvl1pPr>
      <a:lvl2pPr marL="487871" algn="l" defTabSz="975742" rtl="0" eaLnBrk="1" latinLnBrk="0" hangingPunct="1">
        <a:defRPr kumimoji="1" sz="2000" kern="1200">
          <a:solidFill>
            <a:schemeClr val="tx1"/>
          </a:solidFill>
          <a:latin typeface="+mn-lt"/>
          <a:ea typeface="+mn-ea"/>
          <a:cs typeface="+mn-cs"/>
        </a:defRPr>
      </a:lvl2pPr>
      <a:lvl3pPr marL="975742" algn="l" defTabSz="975742" rtl="0" eaLnBrk="1" latinLnBrk="0" hangingPunct="1">
        <a:defRPr kumimoji="1" sz="2000" kern="1200">
          <a:solidFill>
            <a:schemeClr val="tx1"/>
          </a:solidFill>
          <a:latin typeface="+mn-lt"/>
          <a:ea typeface="+mn-ea"/>
          <a:cs typeface="+mn-cs"/>
        </a:defRPr>
      </a:lvl3pPr>
      <a:lvl4pPr marL="1463612" algn="l" defTabSz="975742" rtl="0" eaLnBrk="1" latinLnBrk="0" hangingPunct="1">
        <a:defRPr kumimoji="1" sz="2000" kern="1200">
          <a:solidFill>
            <a:schemeClr val="tx1"/>
          </a:solidFill>
          <a:latin typeface="+mn-lt"/>
          <a:ea typeface="+mn-ea"/>
          <a:cs typeface="+mn-cs"/>
        </a:defRPr>
      </a:lvl4pPr>
      <a:lvl5pPr marL="1951483" algn="l" defTabSz="975742" rtl="0" eaLnBrk="1" latinLnBrk="0" hangingPunct="1">
        <a:defRPr kumimoji="1" sz="2000" kern="1200">
          <a:solidFill>
            <a:schemeClr val="tx1"/>
          </a:solidFill>
          <a:latin typeface="+mn-lt"/>
          <a:ea typeface="+mn-ea"/>
          <a:cs typeface="+mn-cs"/>
        </a:defRPr>
      </a:lvl5pPr>
      <a:lvl6pPr marL="2439355" algn="l" defTabSz="975742" rtl="0" eaLnBrk="1" latinLnBrk="0" hangingPunct="1">
        <a:defRPr kumimoji="1" sz="2000" kern="1200">
          <a:solidFill>
            <a:schemeClr val="tx1"/>
          </a:solidFill>
          <a:latin typeface="+mn-lt"/>
          <a:ea typeface="+mn-ea"/>
          <a:cs typeface="+mn-cs"/>
        </a:defRPr>
      </a:lvl6pPr>
      <a:lvl7pPr marL="2927226" algn="l" defTabSz="975742" rtl="0" eaLnBrk="1" latinLnBrk="0" hangingPunct="1">
        <a:defRPr kumimoji="1" sz="2000" kern="1200">
          <a:solidFill>
            <a:schemeClr val="tx1"/>
          </a:solidFill>
          <a:latin typeface="+mn-lt"/>
          <a:ea typeface="+mn-ea"/>
          <a:cs typeface="+mn-cs"/>
        </a:defRPr>
      </a:lvl7pPr>
      <a:lvl8pPr marL="3415096" algn="l" defTabSz="975742" rtl="0" eaLnBrk="1" latinLnBrk="0" hangingPunct="1">
        <a:defRPr kumimoji="1" sz="2000" kern="1200">
          <a:solidFill>
            <a:schemeClr val="tx1"/>
          </a:solidFill>
          <a:latin typeface="+mn-lt"/>
          <a:ea typeface="+mn-ea"/>
          <a:cs typeface="+mn-cs"/>
        </a:defRPr>
      </a:lvl8pPr>
      <a:lvl9pPr marL="3902967" algn="l" defTabSz="975742"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4971173" y="1332359"/>
            <a:ext cx="5436000" cy="6192000"/>
          </a:xfrm>
          <a:prstGeom prst="rect">
            <a:avLst/>
          </a:prstGeom>
          <a:solidFill>
            <a:schemeClr val="accent6">
              <a:lumMod val="20000"/>
              <a:lumOff val="80000"/>
            </a:schemeClr>
          </a:solidFill>
        </p:spPr>
        <p:txBody>
          <a:bodyPr wrap="square" lIns="97574" tIns="48787" rIns="97574" bIns="48787" rtlCol="0">
            <a:spAutoFit/>
          </a:bodyPr>
          <a:lstStyle/>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smtClean="0"/>
          </a:p>
          <a:p>
            <a:pPr>
              <a:lnSpc>
                <a:spcPts val="600"/>
              </a:lnSpc>
            </a:pPr>
            <a:endParaRPr lang="en-US" altLang="ja-JP" sz="900" dirty="0"/>
          </a:p>
        </p:txBody>
      </p:sp>
      <p:sp>
        <p:nvSpPr>
          <p:cNvPr id="38" name="正方形/長方形 37"/>
          <p:cNvSpPr/>
          <p:nvPr/>
        </p:nvSpPr>
        <p:spPr>
          <a:xfrm>
            <a:off x="98408" y="1332359"/>
            <a:ext cx="4743608" cy="33120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lIns="97574" tIns="48787" rIns="97574" bIns="48787" rtlCol="0" anchor="ctr"/>
          <a:lstStyle/>
          <a:p>
            <a:pPr algn="ctr"/>
            <a:endParaRPr kumimoji="1" lang="ja-JP" altLang="en-US" dirty="0"/>
          </a:p>
        </p:txBody>
      </p:sp>
      <p:sp>
        <p:nvSpPr>
          <p:cNvPr id="4" name="正方形/長方形 3"/>
          <p:cNvSpPr/>
          <p:nvPr/>
        </p:nvSpPr>
        <p:spPr>
          <a:xfrm>
            <a:off x="733829" y="108223"/>
            <a:ext cx="9373266" cy="375526"/>
          </a:xfrm>
          <a:prstGeom prst="rect">
            <a:avLst/>
          </a:prstGeom>
        </p:spPr>
        <p:txBody>
          <a:bodyPr wrap="square" lIns="97574" tIns="48787" rIns="97574" bIns="48787">
            <a:spAutoFit/>
          </a:bodyPr>
          <a:lstStyle/>
          <a:p>
            <a:pPr algn="ctr"/>
            <a:r>
              <a:rPr lang="ja-JP" altLang="en-US" sz="1800" b="1" dirty="0" smtClean="0">
                <a:latin typeface="HGPｺﾞｼｯｸE" panose="020B0900000000000000" pitchFamily="50" charset="-128"/>
                <a:ea typeface="HGPｺﾞｼｯｸE" panose="020B0900000000000000" pitchFamily="50" charset="-128"/>
              </a:rPr>
              <a:t>大阪府立大学の「学士課程教育の充実」の取組と成果</a:t>
            </a:r>
            <a:endParaRPr lang="ja-JP" altLang="en-US" sz="1800" b="1" i="1" dirty="0">
              <a:latin typeface="HGPｺﾞｼｯｸE" panose="020B0900000000000000" pitchFamily="50" charset="-128"/>
              <a:ea typeface="HGPｺﾞｼｯｸE" panose="020B0900000000000000" pitchFamily="50" charset="-128"/>
            </a:endParaRPr>
          </a:p>
        </p:txBody>
      </p:sp>
      <p:sp>
        <p:nvSpPr>
          <p:cNvPr id="5" name="正方形/長方形 4"/>
          <p:cNvSpPr/>
          <p:nvPr/>
        </p:nvSpPr>
        <p:spPr>
          <a:xfrm>
            <a:off x="179934" y="468263"/>
            <a:ext cx="10076928" cy="828000"/>
          </a:xfrm>
          <a:prstGeom prst="rect">
            <a:avLst/>
          </a:prstGeom>
          <a:ln w="9525">
            <a:solidFill>
              <a:schemeClr val="accent1">
                <a:shade val="50000"/>
              </a:schemeClr>
            </a:solidFill>
            <a:prstDash val="dashDot"/>
          </a:ln>
        </p:spPr>
        <p:txBody>
          <a:bodyPr wrap="square" lIns="97574" tIns="48787" rIns="97574" bIns="48787">
            <a:spAutoFit/>
          </a:bodyPr>
          <a:lstStyle/>
          <a:p>
            <a:pPr>
              <a:lnSpc>
                <a:spcPts val="1200"/>
              </a:lnSpc>
            </a:pPr>
            <a:r>
              <a:rPr lang="en-US" altLang="ja-JP" sz="950" dirty="0" smtClean="0">
                <a:latin typeface="+mn-ea"/>
              </a:rPr>
              <a:t>【</a:t>
            </a:r>
            <a:r>
              <a:rPr lang="ja-JP" altLang="en-US" sz="950" dirty="0" smtClean="0">
                <a:latin typeface="+mn-ea"/>
              </a:rPr>
              <a:t>参考</a:t>
            </a:r>
            <a:r>
              <a:rPr lang="en-US" altLang="ja-JP" sz="950" dirty="0" smtClean="0">
                <a:latin typeface="+mn-ea"/>
              </a:rPr>
              <a:t>】  </a:t>
            </a:r>
            <a:r>
              <a:rPr lang="ja-JP" altLang="en-US" sz="950" dirty="0" smtClean="0">
                <a:latin typeface="+mn-ea"/>
              </a:rPr>
              <a:t>■学則第</a:t>
            </a:r>
            <a:r>
              <a:rPr lang="en-US" altLang="ja-JP" sz="950" dirty="0" smtClean="0">
                <a:latin typeface="+mn-ea"/>
              </a:rPr>
              <a:t>1</a:t>
            </a:r>
            <a:r>
              <a:rPr lang="ja-JP" altLang="en-US" sz="950" dirty="0" smtClean="0">
                <a:latin typeface="+mn-ea"/>
              </a:rPr>
              <a:t>条（抜粋）</a:t>
            </a:r>
            <a:endParaRPr lang="en-US" altLang="ja-JP" sz="950" dirty="0" smtClean="0">
              <a:latin typeface="+mn-ea"/>
            </a:endParaRPr>
          </a:p>
          <a:p>
            <a:pPr>
              <a:lnSpc>
                <a:spcPts val="1200"/>
              </a:lnSpc>
            </a:pPr>
            <a:r>
              <a:rPr lang="ja-JP" altLang="en-US" sz="950" dirty="0">
                <a:latin typeface="+mn-ea"/>
              </a:rPr>
              <a:t>　</a:t>
            </a:r>
            <a:r>
              <a:rPr lang="ja-JP" altLang="en-US" sz="950" dirty="0" smtClean="0">
                <a:latin typeface="+mn-ea"/>
              </a:rPr>
              <a:t>　　           広い</a:t>
            </a:r>
            <a:r>
              <a:rPr lang="ja-JP" altLang="en-US" sz="950" dirty="0">
                <a:latin typeface="+mn-ea"/>
              </a:rPr>
              <a:t>分野の総合的な知識と深い専門的学術を教授研究し、豊かな人間性、高い知性及び倫理観を備えるとともに応用力や実践力に富む有為な人材の育成を図り、（</a:t>
            </a:r>
            <a:r>
              <a:rPr lang="ja-JP" altLang="en-US" sz="950" dirty="0" smtClean="0">
                <a:latin typeface="+mn-ea"/>
              </a:rPr>
              <a:t>中略</a:t>
            </a:r>
            <a:r>
              <a:rPr lang="ja-JP" altLang="en-US" sz="950" dirty="0">
                <a:latin typeface="+mn-ea"/>
              </a:rPr>
              <a:t>）　貢献</a:t>
            </a:r>
            <a:r>
              <a:rPr lang="ja-JP" altLang="en-US" sz="950" dirty="0" smtClean="0">
                <a:latin typeface="+mn-ea"/>
              </a:rPr>
              <a:t>する</a:t>
            </a:r>
            <a:endParaRPr lang="en-US" altLang="ja-JP" sz="950" dirty="0" smtClean="0">
              <a:latin typeface="+mn-ea"/>
            </a:endParaRPr>
          </a:p>
          <a:p>
            <a:pPr>
              <a:lnSpc>
                <a:spcPts val="1200"/>
              </a:lnSpc>
            </a:pPr>
            <a:r>
              <a:rPr lang="ja-JP" altLang="en-US" sz="950" dirty="0">
                <a:latin typeface="+mn-ea"/>
              </a:rPr>
              <a:t>　</a:t>
            </a:r>
            <a:r>
              <a:rPr lang="ja-JP" altLang="en-US" sz="950" dirty="0" smtClean="0">
                <a:latin typeface="+mn-ea"/>
              </a:rPr>
              <a:t>　　　　　　　こと</a:t>
            </a:r>
            <a:r>
              <a:rPr lang="ja-JP" altLang="en-US" sz="950" dirty="0">
                <a:latin typeface="+mn-ea"/>
              </a:rPr>
              <a:t>を目的と</a:t>
            </a:r>
            <a:r>
              <a:rPr lang="ja-JP" altLang="en-US" sz="950" dirty="0" smtClean="0">
                <a:latin typeface="+mn-ea"/>
              </a:rPr>
              <a:t>する。</a:t>
            </a:r>
            <a:endParaRPr lang="en-US" altLang="ja-JP" sz="950" dirty="0" smtClean="0">
              <a:latin typeface="+mn-ea"/>
            </a:endParaRPr>
          </a:p>
          <a:p>
            <a:pPr>
              <a:lnSpc>
                <a:spcPts val="1200"/>
              </a:lnSpc>
            </a:pPr>
            <a:r>
              <a:rPr lang="ja-JP" altLang="en-US" sz="950" dirty="0" smtClean="0">
                <a:latin typeface="+mn-ea"/>
              </a:rPr>
              <a:t>            ■大阪府立大学学士課程が目指す学習成果（抜粋）</a:t>
            </a:r>
            <a:endParaRPr lang="en-US" altLang="ja-JP" sz="950" dirty="0" smtClean="0">
              <a:latin typeface="+mn-ea"/>
            </a:endParaRPr>
          </a:p>
          <a:p>
            <a:pPr>
              <a:lnSpc>
                <a:spcPts val="1200"/>
              </a:lnSpc>
            </a:pPr>
            <a:r>
              <a:rPr lang="ja-JP" altLang="en-US" sz="950" dirty="0" smtClean="0">
                <a:latin typeface="+mn-ea"/>
              </a:rPr>
              <a:t>　　　           学士</a:t>
            </a:r>
            <a:r>
              <a:rPr lang="ja-JP" altLang="en-US" sz="950" dirty="0">
                <a:latin typeface="+mn-ea"/>
              </a:rPr>
              <a:t>課程教育を通して、自律的な判断基準を形成し他者の意見を尊重しつつ自分の責任で判断と行動ができ、また、卒業後も生涯にわたって学び成長できる学生を</a:t>
            </a:r>
            <a:r>
              <a:rPr lang="ja-JP" altLang="en-US" sz="950" dirty="0" smtClean="0">
                <a:latin typeface="+mn-ea"/>
              </a:rPr>
              <a:t>養成する。</a:t>
            </a:r>
            <a:endParaRPr lang="ja-JP" altLang="en-US" sz="950" dirty="0">
              <a:latin typeface="+mn-ea"/>
            </a:endParaRPr>
          </a:p>
        </p:txBody>
      </p:sp>
      <p:sp>
        <p:nvSpPr>
          <p:cNvPr id="33" name="テキスト ボックス 32"/>
          <p:cNvSpPr txBox="1"/>
          <p:nvPr/>
        </p:nvSpPr>
        <p:spPr>
          <a:xfrm>
            <a:off x="179934" y="1436296"/>
            <a:ext cx="4601078" cy="267804"/>
          </a:xfrm>
          <a:prstGeom prst="rect">
            <a:avLst/>
          </a:prstGeom>
          <a:solidFill>
            <a:schemeClr val="accent6">
              <a:lumMod val="60000"/>
              <a:lumOff val="40000"/>
            </a:schemeClr>
          </a:solidFill>
          <a:ln>
            <a:solidFill>
              <a:schemeClr val="tx1"/>
            </a:solidFill>
            <a:prstDash val="sysDash"/>
          </a:ln>
        </p:spPr>
        <p:txBody>
          <a:bodyPr wrap="square" lIns="97574" tIns="48787" rIns="97574" bIns="48787" rtlCol="0">
            <a:spAutoFit/>
          </a:bodyPr>
          <a:lstStyle/>
          <a:p>
            <a:pPr algn="ctr"/>
            <a:r>
              <a:rPr lang="ja-JP" altLang="en-US" sz="1100" b="1" i="1" dirty="0" smtClean="0">
                <a:latin typeface="HGPｺﾞｼｯｸE" panose="020B0900000000000000" pitchFamily="50" charset="-128"/>
                <a:ea typeface="HGPｺﾞｼｯｸE" panose="020B0900000000000000" pitchFamily="50" charset="-128"/>
              </a:rPr>
              <a:t>教育研究組織再編とカリキュラム再構築</a:t>
            </a:r>
            <a:endParaRPr kumimoji="1" lang="ja-JP" altLang="en-US" sz="1100" dirty="0"/>
          </a:p>
        </p:txBody>
      </p:sp>
      <p:sp>
        <p:nvSpPr>
          <p:cNvPr id="9" name="下矢印 8"/>
          <p:cNvSpPr/>
          <p:nvPr/>
        </p:nvSpPr>
        <p:spPr>
          <a:xfrm>
            <a:off x="1980134" y="6156895"/>
            <a:ext cx="682808" cy="144016"/>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179934" y="1692727"/>
            <a:ext cx="4727772" cy="2952000"/>
          </a:xfrm>
          <a:prstGeom prst="rect">
            <a:avLst/>
          </a:prstGeom>
          <a:noFill/>
          <a:ln w="9525">
            <a:noFill/>
          </a:ln>
        </p:spPr>
        <p:txBody>
          <a:bodyPr wrap="square" lIns="97574" tIns="48787" rIns="97574" bIns="48787" rtlCol="0">
            <a:spAutoFit/>
          </a:bodyPr>
          <a:lstStyle/>
          <a:p>
            <a:pPr>
              <a:lnSpc>
                <a:spcPts val="600"/>
              </a:lnSpc>
            </a:pPr>
            <a:r>
              <a:rPr lang="ja-JP" altLang="en-US" sz="1100" dirty="0"/>
              <a:t>　</a:t>
            </a:r>
            <a:endParaRPr lang="en-US" altLang="ja-JP" sz="1100" dirty="0"/>
          </a:p>
          <a:p>
            <a:r>
              <a:rPr lang="ja-JP" altLang="en-US" sz="900" dirty="0" smtClean="0"/>
              <a:t>○４</a:t>
            </a:r>
            <a:r>
              <a:rPr lang="ja-JP" altLang="en-US" sz="900" dirty="0"/>
              <a:t>学域に</a:t>
            </a:r>
            <a:r>
              <a:rPr lang="ja-JP" altLang="en-US" sz="900" dirty="0" smtClean="0"/>
              <a:t>再編</a:t>
            </a:r>
            <a:r>
              <a:rPr lang="en-US" altLang="ja-JP" sz="900" dirty="0"/>
              <a:t>【H24</a:t>
            </a:r>
            <a:r>
              <a:rPr lang="ja-JP" altLang="en-US" sz="900" dirty="0"/>
              <a:t>～</a:t>
            </a:r>
            <a:r>
              <a:rPr lang="en-US" altLang="ja-JP" sz="900" dirty="0" smtClean="0"/>
              <a:t>】</a:t>
            </a:r>
          </a:p>
          <a:p>
            <a:r>
              <a:rPr lang="ja-JP" altLang="en-US" sz="900" dirty="0" smtClean="0"/>
              <a:t>　・基礎</a:t>
            </a:r>
            <a:r>
              <a:rPr lang="ja-JP" altLang="en-US" sz="900" dirty="0"/>
              <a:t>を共有する</a:t>
            </a:r>
            <a:r>
              <a:rPr lang="ja-JP" altLang="en-US" sz="900" dirty="0" smtClean="0"/>
              <a:t>幅広い学問領域を大括りした組織（学域）に再編</a:t>
            </a:r>
            <a:endParaRPr lang="en-US" altLang="ja-JP" sz="900" dirty="0" smtClean="0"/>
          </a:p>
          <a:p>
            <a:r>
              <a:rPr lang="ja-JP" altLang="en-US" sz="900" dirty="0" smtClean="0"/>
              <a:t>　　　　　</a:t>
            </a:r>
            <a:r>
              <a:rPr lang="en-US" altLang="ja-JP" sz="900" dirty="0" smtClean="0"/>
              <a:t>7</a:t>
            </a:r>
            <a:r>
              <a:rPr lang="ja-JP" altLang="en-US" sz="900" dirty="0" smtClean="0"/>
              <a:t>学部</a:t>
            </a:r>
            <a:r>
              <a:rPr lang="en-US" altLang="ja-JP" sz="900" dirty="0" smtClean="0"/>
              <a:t>28</a:t>
            </a:r>
            <a:r>
              <a:rPr lang="ja-JP" altLang="en-US" sz="900" dirty="0" smtClean="0"/>
              <a:t>学科　→　</a:t>
            </a:r>
            <a:r>
              <a:rPr lang="en-US" altLang="ja-JP" sz="900" dirty="0" smtClean="0"/>
              <a:t>4</a:t>
            </a:r>
            <a:r>
              <a:rPr lang="ja-JP" altLang="en-US" sz="900" dirty="0" smtClean="0"/>
              <a:t>学域</a:t>
            </a:r>
            <a:r>
              <a:rPr lang="en-US" altLang="ja-JP" sz="900" dirty="0" smtClean="0"/>
              <a:t>13</a:t>
            </a:r>
            <a:r>
              <a:rPr lang="ja-JP" altLang="en-US" sz="900" dirty="0" smtClean="0"/>
              <a:t>学類</a:t>
            </a:r>
            <a:endParaRPr lang="en-US" altLang="ja-JP" sz="900" dirty="0" smtClean="0"/>
          </a:p>
          <a:p>
            <a:r>
              <a:rPr lang="ja-JP" altLang="en-US" sz="900" dirty="0" smtClean="0"/>
              <a:t>　・</a:t>
            </a:r>
            <a:r>
              <a:rPr lang="ja-JP" altLang="en-US" sz="900" dirty="0"/>
              <a:t>複雑化する現代社会の課題解決に必要となる学際性を重視し、社会のニーズ</a:t>
            </a:r>
            <a:r>
              <a:rPr lang="ja-JP" altLang="en-US" sz="900" dirty="0" smtClean="0"/>
              <a:t>に柔軟に</a:t>
            </a:r>
            <a:endParaRPr lang="en-US" altLang="ja-JP" sz="900" dirty="0" smtClean="0"/>
          </a:p>
          <a:p>
            <a:r>
              <a:rPr lang="ja-JP" altLang="en-US" sz="900" dirty="0"/>
              <a:t>　</a:t>
            </a:r>
            <a:r>
              <a:rPr lang="ja-JP" altLang="en-US" sz="900" dirty="0" smtClean="0"/>
              <a:t>  対応</a:t>
            </a:r>
            <a:r>
              <a:rPr lang="ja-JP" altLang="en-US" sz="900" dirty="0"/>
              <a:t>できる教育体制を</a:t>
            </a:r>
            <a:r>
              <a:rPr lang="ja-JP" altLang="en-US" sz="900" dirty="0" smtClean="0"/>
              <a:t>構築</a:t>
            </a:r>
            <a:endParaRPr lang="ja-JP" altLang="en-US" sz="900" dirty="0"/>
          </a:p>
          <a:p>
            <a:r>
              <a:rPr lang="ja-JP" altLang="en-US" sz="900" dirty="0" smtClean="0"/>
              <a:t>　・</a:t>
            </a:r>
            <a:r>
              <a:rPr lang="ja-JP" altLang="ja-JP" sz="900" dirty="0" smtClean="0"/>
              <a:t>「</a:t>
            </a:r>
            <a:r>
              <a:rPr lang="ja-JP" altLang="ja-JP" sz="900" dirty="0"/>
              <a:t>現代システム科学域」については</a:t>
            </a:r>
            <a:r>
              <a:rPr lang="ja-JP" altLang="ja-JP" sz="900" dirty="0" smtClean="0"/>
              <a:t>、マネジメント</a:t>
            </a:r>
            <a:r>
              <a:rPr lang="ja-JP" altLang="en-US" sz="900" dirty="0" smtClean="0"/>
              <a:t>力や</a:t>
            </a:r>
            <a:r>
              <a:rPr lang="ja-JP" altLang="ja-JP" sz="900" dirty="0" smtClean="0"/>
              <a:t>国際性</a:t>
            </a:r>
            <a:r>
              <a:rPr lang="ja-JP" altLang="ja-JP" sz="900" dirty="0"/>
              <a:t>を</a:t>
            </a:r>
            <a:r>
              <a:rPr lang="ja-JP" altLang="ja-JP" sz="900" dirty="0" smtClean="0"/>
              <a:t>兼ね備えた</a:t>
            </a:r>
            <a:r>
              <a:rPr lang="ja-JP" altLang="en-US" sz="900" dirty="0" smtClean="0"/>
              <a:t>、応用力と実</a:t>
            </a:r>
            <a:endParaRPr lang="en-US" altLang="ja-JP" sz="900" dirty="0" smtClean="0"/>
          </a:p>
          <a:p>
            <a:r>
              <a:rPr lang="ja-JP" altLang="en-US" sz="900" dirty="0"/>
              <a:t>　</a:t>
            </a:r>
            <a:r>
              <a:rPr lang="ja-JP" altLang="en-US" sz="900" dirty="0" smtClean="0"/>
              <a:t>  践力に富む人材の育成</a:t>
            </a:r>
            <a:r>
              <a:rPr lang="ja-JP" altLang="ja-JP" sz="900" dirty="0" smtClean="0"/>
              <a:t>が</a:t>
            </a:r>
            <a:r>
              <a:rPr lang="ja-JP" altLang="ja-JP" sz="900" dirty="0"/>
              <a:t>必要になるとの観点から</a:t>
            </a:r>
            <a:r>
              <a:rPr lang="ja-JP" altLang="ja-JP" sz="900" dirty="0" smtClean="0"/>
              <a:t>、</a:t>
            </a:r>
            <a:r>
              <a:rPr lang="ja-JP" altLang="en-US" sz="900" dirty="0" smtClean="0"/>
              <a:t>文</a:t>
            </a:r>
            <a:r>
              <a:rPr lang="ja-JP" altLang="ja-JP" sz="900" dirty="0" smtClean="0"/>
              <a:t>理融合</a:t>
            </a:r>
            <a:r>
              <a:rPr lang="ja-JP" altLang="en-US" sz="900" dirty="0" smtClean="0"/>
              <a:t>の</a:t>
            </a:r>
            <a:r>
              <a:rPr lang="ja-JP" altLang="ja-JP" sz="900" dirty="0" smtClean="0"/>
              <a:t>新</a:t>
            </a:r>
            <a:r>
              <a:rPr lang="ja-JP" altLang="en-US" sz="900" dirty="0" smtClean="0"/>
              <a:t>しい学域として設置</a:t>
            </a:r>
            <a:endParaRPr lang="en-US" altLang="ja-JP" sz="900" dirty="0"/>
          </a:p>
          <a:p>
            <a:pPr>
              <a:lnSpc>
                <a:spcPts val="600"/>
              </a:lnSpc>
            </a:pPr>
            <a:endParaRPr lang="en-US" altLang="ja-JP" sz="900" dirty="0" smtClean="0"/>
          </a:p>
          <a:p>
            <a:r>
              <a:rPr lang="ja-JP" altLang="en-US" sz="900" dirty="0" smtClean="0"/>
              <a:t>○カリキュラムの再構築</a:t>
            </a:r>
            <a:r>
              <a:rPr lang="en-US" altLang="ja-JP" sz="900" dirty="0"/>
              <a:t>【H24</a:t>
            </a:r>
            <a:r>
              <a:rPr lang="ja-JP" altLang="en-US" sz="900" dirty="0"/>
              <a:t>～</a:t>
            </a:r>
            <a:r>
              <a:rPr lang="en-US" altLang="ja-JP" sz="900" dirty="0"/>
              <a:t>】</a:t>
            </a:r>
            <a:endParaRPr lang="en-US" altLang="ja-JP" sz="900" dirty="0" smtClean="0"/>
          </a:p>
          <a:p>
            <a:r>
              <a:rPr lang="ja-JP" altLang="en-US" sz="900" dirty="0"/>
              <a:t>　</a:t>
            </a:r>
            <a:r>
              <a:rPr lang="ja-JP" altLang="en-US" sz="900" dirty="0" smtClean="0"/>
              <a:t>・共通</a:t>
            </a:r>
            <a:r>
              <a:rPr lang="ja-JP" altLang="en-US" sz="900" dirty="0"/>
              <a:t>教育科目、学域共通科目、学類基盤科目を</a:t>
            </a:r>
            <a:r>
              <a:rPr lang="ja-JP" altLang="en-US" sz="900" dirty="0" smtClean="0"/>
              <a:t>配置</a:t>
            </a:r>
            <a:endParaRPr lang="en-US" altLang="ja-JP" sz="900" dirty="0" smtClean="0"/>
          </a:p>
          <a:p>
            <a:r>
              <a:rPr lang="ja-JP" altLang="en-US" sz="900" dirty="0" smtClean="0"/>
              <a:t>　　　基礎教育の充実　経過選択型の進路選択に対応</a:t>
            </a:r>
            <a:endParaRPr lang="en-US" altLang="ja-JP" sz="900" dirty="0" smtClean="0"/>
          </a:p>
          <a:p>
            <a:r>
              <a:rPr lang="ja-JP" altLang="en-US" sz="900" dirty="0" smtClean="0"/>
              <a:t>　・初年</a:t>
            </a:r>
            <a:r>
              <a:rPr lang="ja-JP" altLang="en-US" sz="900" dirty="0"/>
              <a:t>次ゼミナールの</a:t>
            </a:r>
            <a:r>
              <a:rPr lang="ja-JP" altLang="en-US" sz="900" dirty="0" smtClean="0"/>
              <a:t>開講</a:t>
            </a:r>
            <a:endParaRPr lang="en-US" altLang="ja-JP" sz="900" dirty="0"/>
          </a:p>
          <a:p>
            <a:r>
              <a:rPr lang="ja-JP" altLang="en-US" sz="900" dirty="0"/>
              <a:t>　　　能動的な学習姿勢への転換のため科目開講</a:t>
            </a:r>
            <a:r>
              <a:rPr lang="ja-JP" altLang="en-US" sz="900" dirty="0" smtClean="0"/>
              <a:t>（１年次生</a:t>
            </a:r>
            <a:r>
              <a:rPr lang="ja-JP" altLang="en-US" sz="900" dirty="0"/>
              <a:t>必修科目、学域</a:t>
            </a:r>
            <a:r>
              <a:rPr lang="ja-JP" altLang="en-US" sz="900" dirty="0" smtClean="0"/>
              <a:t>混合クラス）</a:t>
            </a:r>
            <a:endParaRPr lang="ja-JP" altLang="en-US" sz="900" dirty="0"/>
          </a:p>
          <a:p>
            <a:r>
              <a:rPr lang="ja-JP" altLang="en-US" sz="900" dirty="0" smtClean="0"/>
              <a:t>　・副専攻</a:t>
            </a:r>
            <a:r>
              <a:rPr lang="ja-JP" altLang="en-US" sz="900" dirty="0"/>
              <a:t>の</a:t>
            </a:r>
            <a:r>
              <a:rPr lang="ja-JP" altLang="en-US" sz="900" dirty="0" smtClean="0"/>
              <a:t>開講（</a:t>
            </a:r>
            <a:r>
              <a:rPr lang="en-US" altLang="ja-JP" sz="900" dirty="0"/>
              <a:t>H27</a:t>
            </a:r>
            <a:r>
              <a:rPr lang="ja-JP" altLang="en-US" sz="900" dirty="0"/>
              <a:t>年度修了生　</a:t>
            </a:r>
            <a:r>
              <a:rPr lang="en-US" altLang="ja-JP" sz="900" dirty="0"/>
              <a:t>62</a:t>
            </a:r>
            <a:r>
              <a:rPr lang="ja-JP" altLang="en-US" sz="900" dirty="0"/>
              <a:t>名</a:t>
            </a:r>
            <a:r>
              <a:rPr lang="ja-JP" altLang="en-US" sz="900" dirty="0" smtClean="0"/>
              <a:t>）</a:t>
            </a:r>
            <a:endParaRPr lang="en-US" altLang="ja-JP" sz="900" dirty="0" smtClean="0"/>
          </a:p>
          <a:p>
            <a:r>
              <a:rPr lang="ja-JP" altLang="en-US" sz="900" dirty="0"/>
              <a:t>　　　</a:t>
            </a:r>
            <a:r>
              <a:rPr lang="ja-JP" altLang="en-US" sz="900" dirty="0" smtClean="0"/>
              <a:t>複数の専門性を学ぶことで幅広い思考力を育成</a:t>
            </a:r>
            <a:endParaRPr lang="en-US" altLang="ja-JP" sz="900" dirty="0" smtClean="0"/>
          </a:p>
          <a:p>
            <a:r>
              <a:rPr lang="ja-JP" altLang="en-US" sz="900" dirty="0"/>
              <a:t>　</a:t>
            </a:r>
            <a:r>
              <a:rPr lang="ja-JP" altLang="en-US" sz="900" dirty="0" smtClean="0"/>
              <a:t>　　「</a:t>
            </a:r>
            <a:r>
              <a:rPr lang="ja-JP" altLang="en-US" sz="900" dirty="0"/>
              <a:t>現代システム科学域</a:t>
            </a:r>
            <a:r>
              <a:rPr lang="ja-JP" altLang="en-US" sz="900" dirty="0" smtClean="0"/>
              <a:t>」の授業科目を中心に、人材</a:t>
            </a:r>
            <a:r>
              <a:rPr lang="ja-JP" altLang="en-US" sz="900" dirty="0"/>
              <a:t>育成の理念を全学に</a:t>
            </a:r>
            <a:r>
              <a:rPr lang="ja-JP" altLang="en-US" sz="900" dirty="0" smtClean="0"/>
              <a:t>広めるため、</a:t>
            </a:r>
            <a:endParaRPr lang="en-US" altLang="ja-JP" sz="900" dirty="0" smtClean="0"/>
          </a:p>
          <a:p>
            <a:r>
              <a:rPr lang="ja-JP" altLang="en-US" sz="900" dirty="0"/>
              <a:t>　</a:t>
            </a:r>
            <a:r>
              <a:rPr lang="ja-JP" altLang="en-US" sz="900" dirty="0" smtClean="0"/>
              <a:t>　　他学域に副専攻として提供</a:t>
            </a:r>
            <a:endParaRPr lang="en-US" altLang="ja-JP" sz="900" dirty="0" smtClean="0"/>
          </a:p>
          <a:p>
            <a:r>
              <a:rPr lang="ja-JP" altLang="en-US" sz="900" dirty="0" smtClean="0"/>
              <a:t>　・新た</a:t>
            </a:r>
            <a:r>
              <a:rPr lang="ja-JP" altLang="en-US" sz="900" dirty="0"/>
              <a:t>な外国語カリキュラム「</a:t>
            </a:r>
            <a:r>
              <a:rPr lang="en-US" altLang="ja-JP" sz="900" dirty="0"/>
              <a:t>Academic</a:t>
            </a:r>
            <a:r>
              <a:rPr lang="ja-JP" altLang="en-US" sz="900" dirty="0"/>
              <a:t>　</a:t>
            </a:r>
            <a:r>
              <a:rPr lang="en-US" altLang="ja-JP" sz="900" dirty="0"/>
              <a:t>English</a:t>
            </a:r>
            <a:r>
              <a:rPr lang="ja-JP" altLang="en-US" sz="900" dirty="0"/>
              <a:t>」</a:t>
            </a:r>
            <a:r>
              <a:rPr lang="ja-JP" altLang="en-US" sz="900" dirty="0" smtClean="0"/>
              <a:t>を開設</a:t>
            </a:r>
            <a:endParaRPr lang="en-US" altLang="ja-JP" sz="900" dirty="0"/>
          </a:p>
          <a:p>
            <a:r>
              <a:rPr lang="ja-JP" altLang="en-US" sz="900" dirty="0"/>
              <a:t>　　　</a:t>
            </a:r>
            <a:r>
              <a:rPr lang="en-US" altLang="ja-JP" sz="900" dirty="0"/>
              <a:t>1</a:t>
            </a:r>
            <a:r>
              <a:rPr lang="ja-JP" altLang="en-US" sz="900" dirty="0"/>
              <a:t>クラス最大</a:t>
            </a:r>
            <a:r>
              <a:rPr lang="en-US" altLang="ja-JP" sz="900" dirty="0"/>
              <a:t>25</a:t>
            </a:r>
            <a:r>
              <a:rPr lang="ja-JP" altLang="en-US" sz="900" dirty="0"/>
              <a:t>名程度の</a:t>
            </a:r>
            <a:r>
              <a:rPr lang="ja-JP" altLang="en-US" sz="900" dirty="0" smtClean="0"/>
              <a:t>少人数制　語学力の強化　　　　　　　　　　　　など</a:t>
            </a:r>
            <a:endParaRPr lang="en-US" altLang="ja-JP" sz="900" dirty="0"/>
          </a:p>
        </p:txBody>
      </p:sp>
      <p:sp>
        <p:nvSpPr>
          <p:cNvPr id="32" name="正方形/長方形 31"/>
          <p:cNvSpPr/>
          <p:nvPr/>
        </p:nvSpPr>
        <p:spPr>
          <a:xfrm>
            <a:off x="104775" y="6372919"/>
            <a:ext cx="4772025" cy="936000"/>
          </a:xfrm>
          <a:prstGeom prst="rect">
            <a:avLst/>
          </a:prstGeom>
          <a:solidFill>
            <a:schemeClr val="accent6"/>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600"/>
              </a:lnSpc>
            </a:pPr>
            <a:endParaRPr lang="en-US" altLang="ja-JP" sz="1100" b="1" i="1" u="sng" dirty="0" smtClean="0">
              <a:solidFill>
                <a:schemeClr val="tx1"/>
              </a:solidFill>
            </a:endParaRPr>
          </a:p>
          <a:p>
            <a:r>
              <a:rPr lang="ja-JP" altLang="en-US" sz="1100" b="1" i="1" dirty="0" smtClean="0">
                <a:solidFill>
                  <a:schemeClr val="tx1"/>
                </a:solidFill>
              </a:rPr>
              <a:t>■今後の方向</a:t>
            </a:r>
            <a:endParaRPr lang="en-US" altLang="ja-JP" sz="1100" b="1" i="1" dirty="0" smtClean="0">
              <a:solidFill>
                <a:schemeClr val="tx1"/>
              </a:solidFill>
            </a:endParaRPr>
          </a:p>
          <a:p>
            <a:r>
              <a:rPr lang="ja-JP" altLang="en-US" sz="1100" b="1" i="1" dirty="0" smtClean="0">
                <a:solidFill>
                  <a:schemeClr val="tx1"/>
                </a:solidFill>
              </a:rPr>
              <a:t>　継続的に検証を進めつつ、教育に対する教職員の意識改革をさらに進め、ディプロマポリシー、カリキュラムポリシー、アドミッションポリシーに沿った教育の改善・改革に向けた取組を進める</a:t>
            </a:r>
            <a:endParaRPr lang="ja-JP" altLang="en-US" sz="1100" b="1" i="1" dirty="0">
              <a:solidFill>
                <a:schemeClr val="tx1"/>
              </a:solidFill>
            </a:endParaRPr>
          </a:p>
        </p:txBody>
      </p:sp>
      <p:sp>
        <p:nvSpPr>
          <p:cNvPr id="8" name="Rectangle 2"/>
          <p:cNvSpPr>
            <a:spLocks noChangeArrowheads="1"/>
          </p:cNvSpPr>
          <p:nvPr/>
        </p:nvSpPr>
        <p:spPr bwMode="auto">
          <a:xfrm>
            <a:off x="4954033" y="2196455"/>
            <a:ext cx="2852063"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pPr>
            <a:r>
              <a:rPr kumimoji="1" lang="en-US" altLang="ja-JP" sz="8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a:t>
            </a:r>
            <a:r>
              <a:rPr kumimoji="1" lang="ja-JP" altLang="en-US" sz="8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質問項目</a:t>
            </a:r>
            <a:r>
              <a:rPr kumimoji="1" lang="en-US" altLang="ja-JP" sz="8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a:t>
            </a:r>
            <a:r>
              <a:rPr kumimoji="1" lang="ja-JP" altLang="en-US" sz="8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最終的に決定した就職先は第一志望でしたか</a:t>
            </a:r>
            <a:endParaRPr kumimoji="1" lang="ja-JP" altLang="en-US" sz="7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pic>
        <p:nvPicPr>
          <p:cNvPr id="1025" name="図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49425" y="2359634"/>
            <a:ext cx="4947359" cy="909247"/>
          </a:xfrm>
          <a:prstGeom prst="rect">
            <a:avLst/>
          </a:prstGeom>
          <a:solidFill>
            <a:schemeClr val="bg1"/>
          </a:solidFill>
          <a:extLst/>
        </p:spPr>
      </p:pic>
      <p:pic>
        <p:nvPicPr>
          <p:cNvPr id="34" name="Picture 2"/>
          <p:cNvPicPr>
            <a:picLocks noChangeAspect="1" noChangeArrowheads="1"/>
          </p:cNvPicPr>
          <p:nvPr/>
        </p:nvPicPr>
        <p:blipFill>
          <a:blip r:embed="rId4" cstate="print"/>
          <a:srcRect/>
          <a:stretch>
            <a:fillRect/>
          </a:stretch>
        </p:blipFill>
        <p:spPr bwMode="auto">
          <a:xfrm>
            <a:off x="5458188" y="3617304"/>
            <a:ext cx="4658850" cy="2395575"/>
          </a:xfrm>
          <a:prstGeom prst="rect">
            <a:avLst/>
          </a:prstGeom>
          <a:solidFill>
            <a:schemeClr val="bg1"/>
          </a:solidFill>
          <a:ln w="9525">
            <a:noFill/>
            <a:miter lim="800000"/>
            <a:headEnd/>
            <a:tailEnd/>
          </a:ln>
          <a:effectLst/>
        </p:spPr>
      </p:pic>
      <p:sp>
        <p:nvSpPr>
          <p:cNvPr id="41" name="正方形/長方形 40"/>
          <p:cNvSpPr/>
          <p:nvPr/>
        </p:nvSpPr>
        <p:spPr>
          <a:xfrm>
            <a:off x="8244830" y="3692277"/>
            <a:ext cx="153017" cy="181654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3" name="正方形/長方形 42"/>
          <p:cNvSpPr/>
          <p:nvPr/>
        </p:nvSpPr>
        <p:spPr>
          <a:xfrm>
            <a:off x="9255732" y="4699312"/>
            <a:ext cx="933314" cy="1169551"/>
          </a:xfrm>
          <a:prstGeom prst="rect">
            <a:avLst/>
          </a:prstGeom>
        </p:spPr>
        <p:txBody>
          <a:bodyPr wrap="square">
            <a:spAutoFit/>
          </a:bodyPr>
          <a:lstStyle/>
          <a:p>
            <a:r>
              <a:rPr lang="ja-JP" altLang="en-US" sz="700" dirty="0" smtClean="0"/>
              <a:t>出典</a:t>
            </a:r>
            <a:endParaRPr lang="en-US" altLang="ja-JP" sz="700" dirty="0" smtClean="0"/>
          </a:p>
          <a:p>
            <a:r>
              <a:rPr lang="ja-JP" altLang="en-US" sz="700" dirty="0" smtClean="0"/>
              <a:t>：溝</a:t>
            </a:r>
            <a:r>
              <a:rPr lang="ja-JP" altLang="en-US" sz="700" dirty="0"/>
              <a:t>上進一「学部体制から学域体制に転換して府大一年生の学習行動・能力等に変化は見られたか「一年生調査</a:t>
            </a:r>
            <a:r>
              <a:rPr lang="en-US" altLang="ja-JP" sz="700" dirty="0"/>
              <a:t>2009-2012</a:t>
            </a:r>
            <a:r>
              <a:rPr lang="ja-JP" altLang="en-US" sz="700" dirty="0"/>
              <a:t>年」比較分析報告書</a:t>
            </a:r>
            <a:r>
              <a:rPr lang="ja-JP" altLang="en-US" sz="700" dirty="0" smtClean="0"/>
              <a:t>」</a:t>
            </a:r>
            <a:r>
              <a:rPr lang="en-US" altLang="ja-JP" sz="700" dirty="0" smtClean="0"/>
              <a:t>25</a:t>
            </a:r>
            <a:r>
              <a:rPr lang="ja-JP" altLang="en-US" sz="700" dirty="0" smtClean="0"/>
              <a:t>頁より抜粋</a:t>
            </a:r>
            <a:endParaRPr lang="ja-JP" altLang="en-US" sz="700" dirty="0"/>
          </a:p>
        </p:txBody>
      </p:sp>
      <p:sp>
        <p:nvSpPr>
          <p:cNvPr id="12" name="正方形/長方形 11"/>
          <p:cNvSpPr/>
          <p:nvPr/>
        </p:nvSpPr>
        <p:spPr>
          <a:xfrm>
            <a:off x="5001766" y="1980431"/>
            <a:ext cx="4755232" cy="216000"/>
          </a:xfrm>
          <a:prstGeom prst="rect">
            <a:avLst/>
          </a:prstGeom>
          <a:solidFill>
            <a:schemeClr val="bg1"/>
          </a:solidFill>
          <a:ln w="6350">
            <a:solidFill>
              <a:schemeClr val="tx1"/>
            </a:solidFill>
            <a:prstDash val="sysDot"/>
          </a:ln>
        </p:spPr>
        <p:txBody>
          <a:bodyPr wrap="square">
            <a:spAutoFit/>
          </a:bodyPr>
          <a:lstStyle/>
          <a:p>
            <a:r>
              <a:rPr lang="ja-JP" altLang="en-US" sz="900" dirty="0" smtClean="0"/>
              <a:t>→　学域</a:t>
            </a:r>
            <a:r>
              <a:rPr lang="ja-JP" altLang="en-US" sz="900" dirty="0"/>
              <a:t>１期生</a:t>
            </a:r>
            <a:r>
              <a:rPr lang="ja-JP" altLang="en-US" sz="900" dirty="0" smtClean="0"/>
              <a:t>の就職内定者のうち「第１</a:t>
            </a:r>
            <a:r>
              <a:rPr lang="ja-JP" altLang="en-US" sz="900" dirty="0"/>
              <a:t>志望で</a:t>
            </a:r>
            <a:r>
              <a:rPr lang="ja-JP" altLang="en-US" sz="900" dirty="0" smtClean="0"/>
              <a:t>満足」と回答した学生の割合</a:t>
            </a:r>
            <a:r>
              <a:rPr lang="ja-JP" altLang="en-US" sz="900" dirty="0"/>
              <a:t>が増えている</a:t>
            </a:r>
          </a:p>
        </p:txBody>
      </p:sp>
      <p:sp>
        <p:nvSpPr>
          <p:cNvPr id="44" name="正方形/長方形 43"/>
          <p:cNvSpPr/>
          <p:nvPr/>
        </p:nvSpPr>
        <p:spPr>
          <a:xfrm>
            <a:off x="5004470" y="3405783"/>
            <a:ext cx="5328000" cy="180000"/>
          </a:xfrm>
          <a:prstGeom prst="rect">
            <a:avLst/>
          </a:prstGeom>
          <a:solidFill>
            <a:schemeClr val="bg1"/>
          </a:solidFill>
          <a:ln w="6350">
            <a:solidFill>
              <a:schemeClr val="tx1"/>
            </a:solidFill>
            <a:prstDash val="sysDot"/>
          </a:ln>
        </p:spPr>
        <p:txBody>
          <a:bodyPr wrap="square">
            <a:spAutoFit/>
          </a:bodyPr>
          <a:lstStyle/>
          <a:p>
            <a:r>
              <a:rPr lang="ja-JP" altLang="en-US" sz="900" dirty="0" smtClean="0"/>
              <a:t>→　１年次後期の時点で学域生は学部生よりも特に「プレゼンテーションの能力」が大きく伸びたと自己評価</a:t>
            </a:r>
            <a:endParaRPr lang="ja-JP" altLang="en-US" sz="900" dirty="0"/>
          </a:p>
        </p:txBody>
      </p:sp>
      <p:sp>
        <p:nvSpPr>
          <p:cNvPr id="19" name="下矢印 18"/>
          <p:cNvSpPr/>
          <p:nvPr/>
        </p:nvSpPr>
        <p:spPr>
          <a:xfrm>
            <a:off x="1980134" y="4860767"/>
            <a:ext cx="682808" cy="108000"/>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5035037" y="1356819"/>
            <a:ext cx="5261747" cy="565321"/>
          </a:xfrm>
          <a:prstGeom prst="rect">
            <a:avLst/>
          </a:prstGeom>
          <a:solidFill>
            <a:schemeClr val="bg1"/>
          </a:solidFill>
          <a:ln>
            <a:solidFill>
              <a:schemeClr val="tx1"/>
            </a:solidFill>
            <a:prstDash val="sysDot"/>
          </a:ln>
        </p:spPr>
        <p:txBody>
          <a:bodyPr wrap="square" lIns="97574" tIns="48787" rIns="97574" bIns="48787" rtlCol="0">
            <a:spAutoFit/>
          </a:bodyPr>
          <a:lstStyle/>
          <a:p>
            <a:pPr>
              <a:lnSpc>
                <a:spcPts val="400"/>
              </a:lnSpc>
            </a:pPr>
            <a:endParaRPr lang="en-US" altLang="ja-JP" sz="950" dirty="0" smtClean="0"/>
          </a:p>
          <a:p>
            <a:r>
              <a:rPr lang="ja-JP" altLang="en-US" sz="900" dirty="0"/>
              <a:t>一般入試志願倍率　　 　　</a:t>
            </a:r>
            <a:r>
              <a:rPr lang="en-US" altLang="ja-JP" sz="900" dirty="0"/>
              <a:t>H24</a:t>
            </a:r>
            <a:r>
              <a:rPr lang="ja-JP" altLang="en-US" sz="900" dirty="0"/>
              <a:t>～</a:t>
            </a:r>
            <a:r>
              <a:rPr lang="en-US" altLang="ja-JP" sz="900" dirty="0"/>
              <a:t>H28 </a:t>
            </a:r>
            <a:r>
              <a:rPr lang="ja-JP" altLang="en-US" sz="900" dirty="0"/>
              <a:t>：</a:t>
            </a:r>
            <a:r>
              <a:rPr lang="en-US" altLang="ja-JP" sz="900" dirty="0"/>
              <a:t>7.5</a:t>
            </a:r>
            <a:r>
              <a:rPr lang="ja-JP" altLang="en-US" sz="900" dirty="0"/>
              <a:t>～</a:t>
            </a:r>
            <a:r>
              <a:rPr lang="en-US" altLang="ja-JP" sz="900" dirty="0"/>
              <a:t>8.3</a:t>
            </a:r>
            <a:r>
              <a:rPr lang="ja-JP" altLang="en-US" sz="900" dirty="0"/>
              <a:t>倍を推移 （参考 </a:t>
            </a:r>
            <a:r>
              <a:rPr lang="en-US" altLang="ja-JP" sz="900" dirty="0"/>
              <a:t>H19</a:t>
            </a:r>
            <a:r>
              <a:rPr lang="ja-JP" altLang="en-US" sz="900" dirty="0"/>
              <a:t>～</a:t>
            </a:r>
            <a:r>
              <a:rPr lang="en-US" altLang="ja-JP" sz="900" dirty="0"/>
              <a:t>H22 </a:t>
            </a:r>
            <a:r>
              <a:rPr lang="ja-JP" altLang="en-US" sz="900" dirty="0"/>
              <a:t>：</a:t>
            </a:r>
            <a:r>
              <a:rPr lang="en-US" altLang="ja-JP" sz="900" dirty="0"/>
              <a:t>8.0</a:t>
            </a:r>
            <a:r>
              <a:rPr lang="ja-JP" altLang="en-US" sz="900" dirty="0"/>
              <a:t>～</a:t>
            </a:r>
            <a:r>
              <a:rPr lang="en-US" altLang="ja-JP" sz="900" dirty="0"/>
              <a:t>8.9</a:t>
            </a:r>
            <a:r>
              <a:rPr lang="ja-JP" altLang="en-US" sz="900" dirty="0"/>
              <a:t>倍）　　　</a:t>
            </a:r>
          </a:p>
          <a:p>
            <a:r>
              <a:rPr lang="ja-JP" altLang="en-US" sz="900" dirty="0" smtClean="0"/>
              <a:t>就</a:t>
            </a:r>
            <a:r>
              <a:rPr lang="ja-JP" altLang="en-US" sz="900" dirty="0"/>
              <a:t>職率（学域生）　　　　 　  </a:t>
            </a:r>
            <a:r>
              <a:rPr lang="en-US" altLang="ja-JP" sz="900" dirty="0"/>
              <a:t>H27</a:t>
            </a:r>
            <a:r>
              <a:rPr lang="ja-JP" altLang="en-US" sz="900" dirty="0"/>
              <a:t>：</a:t>
            </a:r>
            <a:r>
              <a:rPr lang="en-US" altLang="ja-JP" sz="900" dirty="0"/>
              <a:t>98.4</a:t>
            </a:r>
            <a:r>
              <a:rPr lang="ja-JP" altLang="en-US" sz="900" dirty="0"/>
              <a:t>％  （参考 </a:t>
            </a:r>
            <a:r>
              <a:rPr lang="en-US" altLang="ja-JP" sz="900" dirty="0"/>
              <a:t>H23</a:t>
            </a:r>
            <a:r>
              <a:rPr lang="ja-JP" altLang="en-US" sz="900" dirty="0"/>
              <a:t>～</a:t>
            </a:r>
            <a:r>
              <a:rPr lang="en-US" altLang="ja-JP" sz="900" dirty="0"/>
              <a:t>26</a:t>
            </a:r>
            <a:r>
              <a:rPr lang="ja-JP" altLang="en-US" sz="900" dirty="0"/>
              <a:t>： </a:t>
            </a:r>
            <a:r>
              <a:rPr lang="en-US" altLang="ja-JP" sz="900" dirty="0"/>
              <a:t>95.7</a:t>
            </a:r>
            <a:r>
              <a:rPr lang="ja-JP" altLang="en-US" sz="900" dirty="0"/>
              <a:t>～</a:t>
            </a:r>
            <a:r>
              <a:rPr lang="en-US" altLang="ja-JP" sz="900" dirty="0"/>
              <a:t>96.3</a:t>
            </a:r>
            <a:r>
              <a:rPr lang="ja-JP" altLang="en-US" sz="900" dirty="0" smtClean="0"/>
              <a:t>％）</a:t>
            </a:r>
            <a:endParaRPr lang="en-US" altLang="ja-JP" sz="900" dirty="0" smtClean="0"/>
          </a:p>
          <a:p>
            <a:r>
              <a:rPr lang="ja-JP" altLang="en-US" sz="900" dirty="0" smtClean="0"/>
              <a:t>　　　　　　　　　　　　　　　　　</a:t>
            </a:r>
            <a:r>
              <a:rPr lang="ja-JP" altLang="en-US" sz="850" dirty="0" smtClean="0"/>
              <a:t>現代システム科学域の学生は、従来と比較し多様な業種に就職</a:t>
            </a:r>
            <a:endParaRPr lang="ja-JP" altLang="en-US" sz="850" dirty="0"/>
          </a:p>
        </p:txBody>
      </p:sp>
      <p:pic>
        <p:nvPicPr>
          <p:cNvPr id="2" name="図 1"/>
          <p:cNvPicPr>
            <a:picLocks noChangeAspect="1"/>
          </p:cNvPicPr>
          <p:nvPr/>
        </p:nvPicPr>
        <p:blipFill>
          <a:blip r:embed="rId5"/>
          <a:stretch>
            <a:fillRect/>
          </a:stretch>
        </p:blipFill>
        <p:spPr>
          <a:xfrm>
            <a:off x="5408612" y="6163633"/>
            <a:ext cx="3204335" cy="1218086"/>
          </a:xfrm>
          <a:prstGeom prst="rect">
            <a:avLst/>
          </a:prstGeom>
        </p:spPr>
      </p:pic>
      <p:sp>
        <p:nvSpPr>
          <p:cNvPr id="23" name="正方形/長方形 22"/>
          <p:cNvSpPr/>
          <p:nvPr/>
        </p:nvSpPr>
        <p:spPr>
          <a:xfrm>
            <a:off x="5292502" y="7327665"/>
            <a:ext cx="3428478" cy="184666"/>
          </a:xfrm>
          <a:prstGeom prst="rect">
            <a:avLst/>
          </a:prstGeom>
        </p:spPr>
        <p:txBody>
          <a:bodyPr wrap="square">
            <a:spAutoFit/>
          </a:bodyPr>
          <a:lstStyle/>
          <a:p>
            <a:r>
              <a:rPr lang="ja-JP" altLang="en-US" sz="600" dirty="0" smtClean="0">
                <a:latin typeface="+mn-ea"/>
              </a:rPr>
              <a:t>出典：</a:t>
            </a:r>
            <a:r>
              <a:rPr lang="ja-JP" altLang="ja-JP" sz="600" dirty="0">
                <a:latin typeface="+mn-ea"/>
              </a:rPr>
              <a:t>「英語学習に関するアンケート」集計結果</a:t>
            </a:r>
            <a:r>
              <a:rPr lang="ja-JP" altLang="ja-JP" sz="600" dirty="0" smtClean="0">
                <a:latin typeface="+mn-ea"/>
              </a:rPr>
              <a:t>報告書</a:t>
            </a:r>
            <a:r>
              <a:rPr lang="ja-JP" altLang="en-US" sz="600" dirty="0" smtClean="0">
                <a:latin typeface="+mn-ea"/>
              </a:rPr>
              <a:t>平成</a:t>
            </a:r>
            <a:r>
              <a:rPr lang="en-US" altLang="ja-JP" sz="600" dirty="0" smtClean="0">
                <a:latin typeface="+mn-ea"/>
              </a:rPr>
              <a:t>27</a:t>
            </a:r>
            <a:r>
              <a:rPr lang="ja-JP" altLang="en-US" sz="600" dirty="0" smtClean="0">
                <a:latin typeface="+mn-ea"/>
              </a:rPr>
              <a:t>年度第</a:t>
            </a:r>
            <a:r>
              <a:rPr lang="en-US" altLang="ja-JP" sz="600" dirty="0" smtClean="0">
                <a:latin typeface="+mn-ea"/>
              </a:rPr>
              <a:t>1</a:t>
            </a:r>
            <a:r>
              <a:rPr lang="ja-JP" altLang="en-US" sz="600" dirty="0" smtClean="0">
                <a:latin typeface="+mn-ea"/>
              </a:rPr>
              <a:t>回教育運営委員会報告　</a:t>
            </a:r>
            <a:r>
              <a:rPr lang="en-US" altLang="ja-JP" sz="600" dirty="0" smtClean="0">
                <a:latin typeface="+mn-ea"/>
              </a:rPr>
              <a:t>27</a:t>
            </a:r>
            <a:r>
              <a:rPr lang="ja-JP" altLang="en-US" sz="600" dirty="0" smtClean="0">
                <a:latin typeface="+mn-ea"/>
              </a:rPr>
              <a:t>頁</a:t>
            </a:r>
            <a:endParaRPr lang="ja-JP" altLang="ja-JP" sz="600" dirty="0">
              <a:latin typeface="+mn-ea"/>
            </a:endParaRPr>
          </a:p>
        </p:txBody>
      </p:sp>
      <p:sp>
        <p:nvSpPr>
          <p:cNvPr id="24" name="正方形/長方形 23"/>
          <p:cNvSpPr/>
          <p:nvPr/>
        </p:nvSpPr>
        <p:spPr>
          <a:xfrm>
            <a:off x="8720980" y="6095539"/>
            <a:ext cx="1487412" cy="1200329"/>
          </a:xfrm>
          <a:prstGeom prst="rect">
            <a:avLst/>
          </a:prstGeom>
          <a:solidFill>
            <a:schemeClr val="bg1"/>
          </a:solidFill>
          <a:ln w="6350">
            <a:solidFill>
              <a:schemeClr val="tx1"/>
            </a:solidFill>
            <a:prstDash val="sysDot"/>
          </a:ln>
        </p:spPr>
        <p:txBody>
          <a:bodyPr wrap="square">
            <a:spAutoFit/>
          </a:bodyPr>
          <a:lstStyle/>
          <a:p>
            <a:r>
              <a:rPr lang="ja-JP" altLang="en-US" sz="900" dirty="0" smtClean="0"/>
              <a:t>→　４</a:t>
            </a:r>
            <a:r>
              <a:rPr lang="ja-JP" altLang="en-US" sz="900" dirty="0"/>
              <a:t>技能の伸びを問う設問に「そう思う」「ややそう思う」と回答した学</a:t>
            </a:r>
            <a:r>
              <a:rPr lang="ja-JP" altLang="en-US" sz="900" dirty="0" smtClean="0"/>
              <a:t>生（・</a:t>
            </a:r>
            <a:r>
              <a:rPr lang="ja-JP" altLang="en-US" sz="900" dirty="0"/>
              <a:t>読む力</a:t>
            </a:r>
            <a:r>
              <a:rPr lang="en-US" altLang="ja-JP" sz="900" dirty="0"/>
              <a:t>46.5%</a:t>
            </a:r>
            <a:r>
              <a:rPr lang="ja-JP" altLang="en-US" sz="900" dirty="0" smtClean="0"/>
              <a:t>・聞く力</a:t>
            </a:r>
            <a:r>
              <a:rPr lang="en-US" altLang="ja-JP" sz="900" dirty="0"/>
              <a:t>65.9%</a:t>
            </a:r>
            <a:r>
              <a:rPr lang="ja-JP" altLang="en-US" sz="900" dirty="0" smtClean="0"/>
              <a:t>・書く力</a:t>
            </a:r>
            <a:r>
              <a:rPr lang="en-US" altLang="ja-JP" sz="900" dirty="0"/>
              <a:t>56%</a:t>
            </a:r>
            <a:r>
              <a:rPr lang="ja-JP" altLang="en-US" sz="900" dirty="0"/>
              <a:t>・話す力</a:t>
            </a:r>
            <a:r>
              <a:rPr lang="en-US" altLang="ja-JP" sz="900" dirty="0"/>
              <a:t>55.5</a:t>
            </a:r>
            <a:r>
              <a:rPr lang="en-US" altLang="ja-JP" sz="900" dirty="0" smtClean="0"/>
              <a:t>%</a:t>
            </a:r>
            <a:r>
              <a:rPr lang="ja-JP" altLang="en-US" sz="900" dirty="0" smtClean="0"/>
              <a:t>）</a:t>
            </a:r>
            <a:endParaRPr lang="en-US" altLang="ja-JP" sz="900" dirty="0"/>
          </a:p>
          <a:p>
            <a:r>
              <a:rPr lang="ja-JP" altLang="en-US" sz="900" dirty="0" smtClean="0"/>
              <a:t>ス</a:t>
            </a:r>
            <a:r>
              <a:rPr lang="ja-JP" altLang="en-US" sz="900" dirty="0"/>
              <a:t>ピーチやプレゼンテーショ</a:t>
            </a:r>
            <a:r>
              <a:rPr lang="ja-JP" altLang="en-US" sz="900" dirty="0" smtClean="0"/>
              <a:t>ンに関する設問では</a:t>
            </a:r>
            <a:r>
              <a:rPr lang="en-US" altLang="ja-JP" sz="900" dirty="0" smtClean="0"/>
              <a:t>75.2</a:t>
            </a:r>
            <a:r>
              <a:rPr lang="ja-JP" altLang="en-US" sz="900" dirty="0" smtClean="0"/>
              <a:t>％という高い割合</a:t>
            </a:r>
            <a:endParaRPr lang="ja-JP" altLang="en-US" sz="900" dirty="0"/>
          </a:p>
        </p:txBody>
      </p:sp>
      <p:sp>
        <p:nvSpPr>
          <p:cNvPr id="25" name="正方形/長方形 24"/>
          <p:cNvSpPr/>
          <p:nvPr/>
        </p:nvSpPr>
        <p:spPr>
          <a:xfrm>
            <a:off x="8598546" y="7295868"/>
            <a:ext cx="1878532" cy="200055"/>
          </a:xfrm>
          <a:prstGeom prst="rect">
            <a:avLst/>
          </a:prstGeom>
          <a:noFill/>
          <a:ln w="6350">
            <a:noFill/>
            <a:prstDash val="sysDot"/>
          </a:ln>
        </p:spPr>
        <p:txBody>
          <a:bodyPr wrap="square">
            <a:spAutoFit/>
          </a:bodyPr>
          <a:lstStyle/>
          <a:p>
            <a:r>
              <a:rPr lang="ja-JP" altLang="en-US" sz="700" dirty="0" smtClean="0"/>
              <a:t>（</a:t>
            </a:r>
            <a:r>
              <a:rPr lang="en-US" altLang="ja-JP" sz="700" dirty="0" smtClean="0"/>
              <a:t>2015</a:t>
            </a:r>
            <a:r>
              <a:rPr lang="ja-JP" altLang="en-US" sz="700" dirty="0" smtClean="0"/>
              <a:t>年１～</a:t>
            </a:r>
            <a:r>
              <a:rPr lang="en-US" altLang="ja-JP" sz="700" dirty="0" smtClean="0"/>
              <a:t>2</a:t>
            </a:r>
            <a:r>
              <a:rPr lang="ja-JP" altLang="en-US" sz="700" dirty="0" smtClean="0"/>
              <a:t>月実施、回答者　</a:t>
            </a:r>
            <a:r>
              <a:rPr lang="en-US" altLang="ja-JP" sz="700" dirty="0" smtClean="0"/>
              <a:t>2</a:t>
            </a:r>
            <a:r>
              <a:rPr lang="ja-JP" altLang="en-US" sz="700" dirty="0" smtClean="0"/>
              <a:t>年生</a:t>
            </a:r>
            <a:r>
              <a:rPr lang="en-US" altLang="ja-JP" sz="700" dirty="0" smtClean="0"/>
              <a:t>1285</a:t>
            </a:r>
            <a:r>
              <a:rPr lang="ja-JP" altLang="en-US" sz="700" dirty="0" smtClean="0"/>
              <a:t>名）</a:t>
            </a:r>
            <a:endParaRPr lang="ja-JP" altLang="en-US" sz="700" dirty="0"/>
          </a:p>
        </p:txBody>
      </p:sp>
      <p:sp>
        <p:nvSpPr>
          <p:cNvPr id="26" name="Rectangle 2"/>
          <p:cNvSpPr>
            <a:spLocks noChangeArrowheads="1"/>
          </p:cNvSpPr>
          <p:nvPr/>
        </p:nvSpPr>
        <p:spPr bwMode="auto">
          <a:xfrm>
            <a:off x="5350321" y="5956713"/>
            <a:ext cx="1600118" cy="223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850" b="0" i="0" u="none" strike="noStrike" cap="none" normalizeH="0" baseline="0" dirty="0" smtClean="0">
                <a:ln>
                  <a:noFill/>
                </a:ln>
                <a:effectLst/>
                <a:latin typeface="ＭＳ Ｐ明朝" panose="02020600040205080304" pitchFamily="18" charset="-128"/>
                <a:ea typeface="ＭＳ Ｐ明朝" panose="02020600040205080304" pitchFamily="18" charset="-128"/>
                <a:cs typeface="Times New Roman" pitchFamily="18" charset="0"/>
              </a:rPr>
              <a:t>【</a:t>
            </a:r>
            <a:r>
              <a:rPr kumimoji="1" lang="ja-JP" altLang="en-US" sz="850" b="0" i="0" u="none" strike="noStrike" cap="none" normalizeH="0" baseline="0" dirty="0" smtClean="0">
                <a:ln>
                  <a:noFill/>
                </a:ln>
                <a:effectLst/>
                <a:latin typeface="ＭＳ Ｐ明朝" panose="02020600040205080304" pitchFamily="18" charset="-128"/>
                <a:ea typeface="ＭＳ Ｐ明朝" panose="02020600040205080304" pitchFamily="18" charset="-128"/>
                <a:cs typeface="Times New Roman" pitchFamily="18" charset="0"/>
              </a:rPr>
              <a:t>英語学習に関するアンケート</a:t>
            </a:r>
            <a:r>
              <a:rPr kumimoji="1" lang="en-US" altLang="ja-JP" sz="850" b="0" i="0" u="none" strike="noStrike" cap="none" normalizeH="0" baseline="0" dirty="0" smtClean="0">
                <a:ln>
                  <a:noFill/>
                </a:ln>
                <a:effectLst/>
                <a:latin typeface="ＭＳ Ｐ明朝" panose="02020600040205080304" pitchFamily="18" charset="-128"/>
                <a:ea typeface="ＭＳ Ｐ明朝" panose="02020600040205080304" pitchFamily="18" charset="-128"/>
                <a:cs typeface="Times New Roman" pitchFamily="18" charset="0"/>
              </a:rPr>
              <a:t>】</a:t>
            </a:r>
            <a:endParaRPr kumimoji="1" lang="ja-JP" altLang="en-US" sz="850" b="0" i="0" u="none" strike="noStrike" cap="none" normalizeH="0" baseline="0" dirty="0" smtClean="0">
              <a:ln>
                <a:noFill/>
              </a:ln>
              <a:effectLst/>
              <a:latin typeface="ＭＳ Ｐ明朝" panose="02020600040205080304" pitchFamily="18" charset="-128"/>
              <a:ea typeface="ＭＳ Ｐ明朝" panose="02020600040205080304" pitchFamily="18" charset="-128"/>
              <a:cs typeface="ＭＳ Ｐゴシック" pitchFamily="50" charset="-128"/>
            </a:endParaRPr>
          </a:p>
        </p:txBody>
      </p:sp>
      <p:sp>
        <p:nvSpPr>
          <p:cNvPr id="27" name="正方形/長方形 26"/>
          <p:cNvSpPr/>
          <p:nvPr/>
        </p:nvSpPr>
        <p:spPr>
          <a:xfrm>
            <a:off x="107926" y="5040879"/>
            <a:ext cx="4754840" cy="972000"/>
          </a:xfrm>
          <a:prstGeom prst="rect">
            <a:avLst/>
          </a:prstGeom>
          <a:solidFill>
            <a:schemeClr val="accent6"/>
          </a:solidFill>
          <a:ln w="254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
              </a:lnSpc>
            </a:pPr>
            <a:endParaRPr kumimoji="1" lang="en-US" altLang="ja-JP" sz="1000" b="1" dirty="0" smtClean="0">
              <a:solidFill>
                <a:srgbClr val="FF0000"/>
              </a:solidFill>
            </a:endParaRPr>
          </a:p>
          <a:p>
            <a:r>
              <a:rPr kumimoji="1" lang="ja-JP" altLang="en-US" sz="1100" b="1" dirty="0" smtClean="0">
                <a:solidFill>
                  <a:schemeClr val="tx1"/>
                </a:solidFill>
              </a:rPr>
              <a:t>■文理融合の「</a:t>
            </a:r>
            <a:r>
              <a:rPr lang="ja-JP" altLang="en-US" sz="1100" b="1" dirty="0">
                <a:solidFill>
                  <a:schemeClr val="tx1"/>
                </a:solidFill>
              </a:rPr>
              <a:t>現代</a:t>
            </a:r>
            <a:r>
              <a:rPr kumimoji="1" lang="ja-JP" altLang="en-US" sz="1100" b="1" dirty="0" smtClean="0">
                <a:solidFill>
                  <a:schemeClr val="tx1"/>
                </a:solidFill>
              </a:rPr>
              <a:t>システム科学域」の設置をはじめとする学際性を重視した</a:t>
            </a:r>
            <a:endParaRPr kumimoji="1" lang="en-US" altLang="ja-JP" sz="1100" b="1" dirty="0" smtClean="0">
              <a:solidFill>
                <a:schemeClr val="tx1"/>
              </a:solidFill>
            </a:endParaRPr>
          </a:p>
          <a:p>
            <a:r>
              <a:rPr lang="ja-JP" altLang="en-US" sz="1100" b="1" dirty="0" smtClean="0">
                <a:solidFill>
                  <a:schemeClr val="tx1"/>
                </a:solidFill>
              </a:rPr>
              <a:t>　 </a:t>
            </a:r>
            <a:r>
              <a:rPr kumimoji="1" lang="ja-JP" altLang="en-US" sz="1100" b="1" dirty="0" smtClean="0">
                <a:solidFill>
                  <a:schemeClr val="tx1"/>
                </a:solidFill>
              </a:rPr>
              <a:t>学域制導入とカリキュラムの再構築など</a:t>
            </a:r>
            <a:r>
              <a:rPr lang="ja-JP" altLang="en-US" sz="1100" b="1" dirty="0" smtClean="0">
                <a:solidFill>
                  <a:schemeClr val="tx1"/>
                </a:solidFill>
              </a:rPr>
              <a:t>の大きな教育改革</a:t>
            </a:r>
            <a:r>
              <a:rPr kumimoji="1" lang="ja-JP" altLang="en-US" sz="1100" b="1" dirty="0" smtClean="0">
                <a:solidFill>
                  <a:schemeClr val="tx1"/>
                </a:solidFill>
              </a:rPr>
              <a:t>を成し遂げた</a:t>
            </a:r>
            <a:endParaRPr kumimoji="1" lang="en-US" altLang="ja-JP" sz="1100" b="1" dirty="0" smtClean="0">
              <a:solidFill>
                <a:schemeClr val="tx1"/>
              </a:solidFill>
            </a:endParaRPr>
          </a:p>
          <a:p>
            <a:r>
              <a:rPr lang="ja-JP" altLang="en-US" sz="1100" b="1" dirty="0" smtClean="0">
                <a:solidFill>
                  <a:schemeClr val="tx1"/>
                </a:solidFill>
              </a:rPr>
              <a:t>■</a:t>
            </a:r>
            <a:r>
              <a:rPr lang="en-US" altLang="ja-JP" sz="1100" b="1" dirty="0" smtClean="0">
                <a:solidFill>
                  <a:schemeClr val="tx1"/>
                </a:solidFill>
              </a:rPr>
              <a:t>H27</a:t>
            </a:r>
            <a:r>
              <a:rPr lang="ja-JP" altLang="en-US" sz="1100" b="1" dirty="0" smtClean="0">
                <a:solidFill>
                  <a:schemeClr val="tx1"/>
                </a:solidFill>
              </a:rPr>
              <a:t>年度に、</a:t>
            </a:r>
            <a:r>
              <a:rPr kumimoji="1" lang="ja-JP" altLang="en-US" sz="1100" b="1" dirty="0" smtClean="0">
                <a:solidFill>
                  <a:schemeClr val="tx1"/>
                </a:solidFill>
              </a:rPr>
              <a:t>学域第</a:t>
            </a:r>
            <a:r>
              <a:rPr kumimoji="1" lang="en-US" altLang="ja-JP" sz="1100" b="1" dirty="0" smtClean="0">
                <a:solidFill>
                  <a:schemeClr val="tx1"/>
                </a:solidFill>
              </a:rPr>
              <a:t>1</a:t>
            </a:r>
            <a:r>
              <a:rPr kumimoji="1" lang="ja-JP" altLang="en-US" sz="1100" b="1" dirty="0" smtClean="0">
                <a:solidFill>
                  <a:schemeClr val="tx1"/>
                </a:solidFill>
              </a:rPr>
              <a:t>期生の卒業を迎え、その就職状況や、学生調査の結</a:t>
            </a:r>
            <a:endParaRPr kumimoji="1" lang="en-US" altLang="ja-JP" sz="1100" b="1" dirty="0" smtClean="0">
              <a:solidFill>
                <a:schemeClr val="tx1"/>
              </a:solidFill>
            </a:endParaRPr>
          </a:p>
          <a:p>
            <a:r>
              <a:rPr lang="ja-JP" altLang="en-US" sz="1100" b="1" dirty="0">
                <a:solidFill>
                  <a:schemeClr val="tx1"/>
                </a:solidFill>
              </a:rPr>
              <a:t>　</a:t>
            </a:r>
            <a:r>
              <a:rPr lang="ja-JP" altLang="en-US" sz="1100" b="1" dirty="0" smtClean="0">
                <a:solidFill>
                  <a:schemeClr val="tx1"/>
                </a:solidFill>
              </a:rPr>
              <a:t> </a:t>
            </a:r>
            <a:r>
              <a:rPr kumimoji="1" lang="ja-JP" altLang="en-US" sz="1100" b="1" dirty="0" smtClean="0">
                <a:solidFill>
                  <a:schemeClr val="tx1"/>
                </a:solidFill>
              </a:rPr>
              <a:t>果</a:t>
            </a:r>
            <a:r>
              <a:rPr lang="ja-JP" altLang="en-US" sz="1100" b="1" dirty="0" smtClean="0">
                <a:solidFill>
                  <a:schemeClr val="tx1"/>
                </a:solidFill>
              </a:rPr>
              <a:t>など</a:t>
            </a:r>
            <a:r>
              <a:rPr kumimoji="1" lang="ja-JP" altLang="en-US" sz="1100" b="1" dirty="0" smtClean="0">
                <a:solidFill>
                  <a:schemeClr val="tx1"/>
                </a:solidFill>
              </a:rPr>
              <a:t>から、その学習成果が上がっているこ</a:t>
            </a:r>
            <a:r>
              <a:rPr lang="ja-JP" altLang="en-US" sz="1100" b="1" dirty="0">
                <a:solidFill>
                  <a:schemeClr val="tx1"/>
                </a:solidFill>
              </a:rPr>
              <a:t>と</a:t>
            </a:r>
            <a:r>
              <a:rPr lang="ja-JP" altLang="en-US" sz="1100" b="1" dirty="0" smtClean="0">
                <a:solidFill>
                  <a:schemeClr val="tx1"/>
                </a:solidFill>
              </a:rPr>
              <a:t>が</a:t>
            </a:r>
            <a:r>
              <a:rPr kumimoji="1" lang="ja-JP" altLang="en-US" sz="1100" b="1" dirty="0" smtClean="0">
                <a:solidFill>
                  <a:schemeClr val="tx1"/>
                </a:solidFill>
              </a:rPr>
              <a:t>伺える</a:t>
            </a:r>
            <a:endParaRPr kumimoji="1" lang="ja-JP" altLang="en-US" sz="1100" b="1" i="1" u="sng" dirty="0">
              <a:solidFill>
                <a:schemeClr val="tx1"/>
              </a:solidFill>
            </a:endParaRPr>
          </a:p>
        </p:txBody>
      </p:sp>
      <p:sp>
        <p:nvSpPr>
          <p:cNvPr id="28" name="Rectangle 2"/>
          <p:cNvSpPr>
            <a:spLocks noChangeArrowheads="1"/>
          </p:cNvSpPr>
          <p:nvPr/>
        </p:nvSpPr>
        <p:spPr bwMode="auto">
          <a:xfrm>
            <a:off x="8191654" y="3212256"/>
            <a:ext cx="2249334" cy="200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pPr>
            <a:r>
              <a:rPr lang="ja-JP" altLang="ja-JP" sz="700" dirty="0" smtClean="0">
                <a:latin typeface="ＭＳ 明朝" pitchFamily="17" charset="-128"/>
                <a:ea typeface="ＭＳ 明朝" pitchFamily="17" charset="-128"/>
                <a:cs typeface="Times New Roman" pitchFamily="18" charset="0"/>
              </a:rPr>
              <a:t>（</a:t>
            </a:r>
            <a:r>
              <a:rPr lang="ja-JP" altLang="ja-JP" sz="700" dirty="0">
                <a:latin typeface="ＭＳ 明朝" pitchFamily="17" charset="-128"/>
                <a:ea typeface="ＭＳ 明朝" pitchFamily="17" charset="-128"/>
                <a:cs typeface="Times New Roman" pitchFamily="18" charset="0"/>
              </a:rPr>
              <a:t>出典</a:t>
            </a:r>
            <a:r>
              <a:rPr lang="en-US" altLang="ja-JP" sz="700" dirty="0">
                <a:latin typeface="ＭＳ 明朝" pitchFamily="17" charset="-128"/>
                <a:ea typeface="ＭＳ 明朝" pitchFamily="17" charset="-128"/>
                <a:cs typeface="Times New Roman" pitchFamily="18" charset="0"/>
              </a:rPr>
              <a:t> 2014</a:t>
            </a:r>
            <a:r>
              <a:rPr lang="ja-JP" altLang="en-US" sz="700" dirty="0">
                <a:latin typeface="ＭＳ 明朝" pitchFamily="17" charset="-128"/>
                <a:ea typeface="ＭＳ 明朝" pitchFamily="17" charset="-128"/>
                <a:cs typeface="Times New Roman" pitchFamily="18" charset="0"/>
              </a:rPr>
              <a:t>年及び</a:t>
            </a:r>
            <a:r>
              <a:rPr lang="en-US" altLang="ja-JP" sz="700" dirty="0">
                <a:latin typeface="ＭＳ 明朝" pitchFamily="17" charset="-128"/>
                <a:ea typeface="ＭＳ 明朝" pitchFamily="17" charset="-128"/>
                <a:cs typeface="Times New Roman" pitchFamily="18" charset="0"/>
              </a:rPr>
              <a:t>2015</a:t>
            </a:r>
            <a:r>
              <a:rPr lang="ja-JP" altLang="en-US" sz="700" dirty="0">
                <a:latin typeface="ＭＳ 明朝" pitchFamily="17" charset="-128"/>
                <a:ea typeface="ＭＳ 明朝" pitchFamily="17" charset="-128"/>
                <a:cs typeface="Times New Roman" pitchFamily="18" charset="0"/>
              </a:rPr>
              <a:t>年 卒業予定者アンケート）</a:t>
            </a:r>
            <a:endParaRPr kumimoji="1" lang="ja-JP" altLang="en-US" sz="7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テキスト ボックス 2"/>
          <p:cNvSpPr txBox="1"/>
          <p:nvPr/>
        </p:nvSpPr>
        <p:spPr>
          <a:xfrm>
            <a:off x="8820894" y="108223"/>
            <a:ext cx="1387498" cy="369332"/>
          </a:xfrm>
          <a:prstGeom prst="rect">
            <a:avLst/>
          </a:prstGeom>
          <a:noFill/>
          <a:ln w="6350">
            <a:solidFill>
              <a:schemeClr val="tx1"/>
            </a:solidFill>
          </a:ln>
        </p:spPr>
        <p:txBody>
          <a:bodyPr wrap="square" rtlCol="0">
            <a:spAutoFit/>
          </a:bodyPr>
          <a:lstStyle/>
          <a:p>
            <a:pPr algn="ctr"/>
            <a:r>
              <a:rPr kumimoji="1" lang="ja-JP" altLang="en-US" sz="1800" dirty="0" smtClean="0">
                <a:latin typeface="+mj-ea"/>
                <a:ea typeface="+mj-ea"/>
              </a:rPr>
              <a:t>参考資料２</a:t>
            </a:r>
            <a:endParaRPr kumimoji="1" lang="ja-JP" altLang="en-US" sz="1800" dirty="0">
              <a:latin typeface="+mj-ea"/>
              <a:ea typeface="+mj-ea"/>
            </a:endParaRPr>
          </a:p>
        </p:txBody>
      </p:sp>
    </p:spTree>
    <p:extLst>
      <p:ext uri="{BB962C8B-B14F-4D97-AF65-F5344CB8AC3E}">
        <p14:creationId xmlns:p14="http://schemas.microsoft.com/office/powerpoint/2010/main" val="11520055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正方形/長方形 41"/>
          <p:cNvSpPr/>
          <p:nvPr/>
        </p:nvSpPr>
        <p:spPr>
          <a:xfrm>
            <a:off x="107926" y="1549031"/>
            <a:ext cx="4960831" cy="58320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lIns="97574" tIns="48787" rIns="97574" bIns="48787" rtlCol="0" anchor="ctr"/>
          <a:lstStyle/>
          <a:p>
            <a:pPr algn="ctr"/>
            <a:r>
              <a:rPr kumimoji="1" lang="ja-JP" altLang="en-US" dirty="0" smtClean="0"/>
              <a:t>　</a:t>
            </a:r>
            <a:endParaRPr kumimoji="1" lang="ja-JP" altLang="en-US" dirty="0"/>
          </a:p>
        </p:txBody>
      </p:sp>
      <p:sp>
        <p:nvSpPr>
          <p:cNvPr id="5" name="正方形/長方形 4"/>
          <p:cNvSpPr/>
          <p:nvPr/>
        </p:nvSpPr>
        <p:spPr>
          <a:xfrm>
            <a:off x="144810" y="540271"/>
            <a:ext cx="10116244" cy="828000"/>
          </a:xfrm>
          <a:prstGeom prst="rect">
            <a:avLst/>
          </a:prstGeom>
          <a:ln>
            <a:solidFill>
              <a:srgbClr val="002060"/>
            </a:solidFill>
            <a:prstDash val="lgDashDot"/>
          </a:ln>
        </p:spPr>
        <p:txBody>
          <a:bodyPr wrap="square">
            <a:spAutoFit/>
          </a:bodyPr>
          <a:lstStyle/>
          <a:p>
            <a:r>
              <a:rPr lang="ja-JP" altLang="en-US" sz="900" dirty="0" smtClean="0"/>
              <a:t>第</a:t>
            </a:r>
            <a:r>
              <a:rPr lang="en-US" altLang="ja-JP" sz="900" dirty="0" smtClean="0"/>
              <a:t>1</a:t>
            </a:r>
            <a:r>
              <a:rPr lang="ja-JP" altLang="en-US" sz="900" dirty="0" smtClean="0"/>
              <a:t>期中期計画期間（</a:t>
            </a:r>
            <a:r>
              <a:rPr lang="en-US" altLang="ja-JP" sz="900" dirty="0" smtClean="0"/>
              <a:t>H17</a:t>
            </a:r>
            <a:r>
              <a:rPr lang="ja-JP" altLang="en-US" sz="900" dirty="0" smtClean="0"/>
              <a:t>年度～</a:t>
            </a:r>
            <a:r>
              <a:rPr lang="en-US" altLang="ja-JP" sz="900" dirty="0" smtClean="0"/>
              <a:t>H22</a:t>
            </a:r>
            <a:r>
              <a:rPr lang="ja-JP" altLang="en-US" sz="900" dirty="0" smtClean="0"/>
              <a:t>年度）</a:t>
            </a:r>
            <a:endParaRPr lang="en-US" altLang="ja-JP" sz="900" dirty="0" smtClean="0"/>
          </a:p>
          <a:p>
            <a:r>
              <a:rPr lang="ja-JP" altLang="en-US" sz="900" dirty="0"/>
              <a:t>　　</a:t>
            </a:r>
            <a:r>
              <a:rPr lang="ja-JP" altLang="en-US" sz="900" dirty="0" smtClean="0"/>
              <a:t>府民</a:t>
            </a:r>
            <a:r>
              <a:rPr lang="ja-JP" altLang="en-US" sz="900" dirty="0"/>
              <a:t>の生涯学習への</a:t>
            </a:r>
            <a:r>
              <a:rPr lang="ja-JP" altLang="en-US" sz="900" dirty="0" smtClean="0"/>
              <a:t>ニーズに対応した公開講座の提供や、民間ニーズ</a:t>
            </a:r>
            <a:r>
              <a:rPr lang="ja-JP" altLang="en-US" sz="900" dirty="0"/>
              <a:t>に即したプロジェクト研究等の推進、知的財産マネジメント活動や共同研究・受託</a:t>
            </a:r>
            <a:r>
              <a:rPr lang="ja-JP" altLang="en-US" sz="900" dirty="0" smtClean="0"/>
              <a:t>研究などの産学官連携の推進、</a:t>
            </a:r>
            <a:endParaRPr lang="en-US" altLang="ja-JP" sz="900" dirty="0" smtClean="0"/>
          </a:p>
          <a:p>
            <a:r>
              <a:rPr lang="ja-JP" altLang="en-US" sz="900" dirty="0"/>
              <a:t>　</a:t>
            </a:r>
            <a:r>
              <a:rPr lang="ja-JP" altLang="en-US" sz="900" dirty="0" smtClean="0"/>
              <a:t>   府政と連携したシンクタンク的</a:t>
            </a:r>
            <a:r>
              <a:rPr lang="ja-JP" altLang="en-US" sz="900" dirty="0"/>
              <a:t>機能の</a:t>
            </a:r>
            <a:r>
              <a:rPr lang="ja-JP" altLang="en-US" sz="900" dirty="0" smtClean="0"/>
              <a:t>強化などの取組を推進</a:t>
            </a:r>
            <a:endParaRPr lang="en-US" altLang="ja-JP" sz="900" dirty="0" smtClean="0"/>
          </a:p>
          <a:p>
            <a:pPr>
              <a:lnSpc>
                <a:spcPts val="600"/>
              </a:lnSpc>
            </a:pPr>
            <a:endParaRPr lang="en-US" altLang="ja-JP" sz="900" dirty="0" smtClean="0"/>
          </a:p>
          <a:p>
            <a:r>
              <a:rPr lang="ja-JP" altLang="en-US" sz="900" dirty="0" smtClean="0"/>
              <a:t>第</a:t>
            </a:r>
            <a:r>
              <a:rPr lang="en-US" altLang="ja-JP" sz="900" dirty="0" smtClean="0"/>
              <a:t>2</a:t>
            </a:r>
            <a:r>
              <a:rPr lang="ja-JP" altLang="en-US" sz="900" dirty="0" smtClean="0"/>
              <a:t>期中期計画期間（</a:t>
            </a:r>
            <a:r>
              <a:rPr lang="en-US" altLang="ja-JP" sz="900" dirty="0" smtClean="0"/>
              <a:t>H23</a:t>
            </a:r>
            <a:r>
              <a:rPr lang="ja-JP" altLang="en-US" sz="900" dirty="0" smtClean="0"/>
              <a:t>年度～</a:t>
            </a:r>
            <a:r>
              <a:rPr lang="en-US" altLang="ja-JP" sz="900" dirty="0" smtClean="0"/>
              <a:t>H28</a:t>
            </a:r>
            <a:r>
              <a:rPr lang="ja-JP" altLang="en-US" sz="900" dirty="0" smtClean="0"/>
              <a:t>年度）</a:t>
            </a:r>
            <a:endParaRPr lang="en-US" altLang="ja-JP" sz="900" dirty="0" smtClean="0"/>
          </a:p>
          <a:p>
            <a:r>
              <a:rPr lang="ja-JP" altLang="en-US" sz="900" dirty="0" smtClean="0"/>
              <a:t>　　地域貢献が公立大学の重要な使命の</a:t>
            </a:r>
            <a:r>
              <a:rPr lang="en-US" altLang="ja-JP" sz="900" dirty="0" smtClean="0"/>
              <a:t>1</a:t>
            </a:r>
            <a:r>
              <a:rPr lang="ja-JP" altLang="en-US" sz="900" dirty="0" err="1" smtClean="0"/>
              <a:t>つで</a:t>
            </a:r>
            <a:r>
              <a:rPr lang="ja-JP" altLang="en-US" sz="900" dirty="0" smtClean="0"/>
              <a:t>あることを自覚し、府民に開かれた大学として、地域社会のニーズに応じた活動を展開。諸機関と連携し社会貢献の推進を強化</a:t>
            </a:r>
            <a:endParaRPr lang="en-US" altLang="ja-JP" sz="900" dirty="0" smtClean="0"/>
          </a:p>
        </p:txBody>
      </p:sp>
      <p:sp>
        <p:nvSpPr>
          <p:cNvPr id="10" name="正方形/長方形 9"/>
          <p:cNvSpPr/>
          <p:nvPr/>
        </p:nvSpPr>
        <p:spPr>
          <a:xfrm>
            <a:off x="733829" y="177616"/>
            <a:ext cx="9373266" cy="375526"/>
          </a:xfrm>
          <a:prstGeom prst="rect">
            <a:avLst/>
          </a:prstGeom>
        </p:spPr>
        <p:txBody>
          <a:bodyPr wrap="square" lIns="97574" tIns="48787" rIns="97574" bIns="48787">
            <a:spAutoFit/>
          </a:bodyPr>
          <a:lstStyle/>
          <a:p>
            <a:pPr algn="ctr"/>
            <a:r>
              <a:rPr lang="ja-JP" altLang="en-US" sz="1800" b="1" dirty="0" smtClean="0">
                <a:latin typeface="HGPｺﾞｼｯｸE" panose="020B0900000000000000" pitchFamily="50" charset="-128"/>
                <a:ea typeface="HGPｺﾞｼｯｸE" panose="020B0900000000000000" pitchFamily="50" charset="-128"/>
              </a:rPr>
              <a:t>大阪府立大学の「地域貢献の更なる拡充」の取組と成果</a:t>
            </a:r>
            <a:endParaRPr lang="ja-JP" altLang="en-US" sz="1800" b="1" i="1" dirty="0">
              <a:latin typeface="HGPｺﾞｼｯｸE" panose="020B0900000000000000" pitchFamily="50" charset="-128"/>
              <a:ea typeface="HGPｺﾞｼｯｸE" panose="020B0900000000000000" pitchFamily="50" charset="-128"/>
            </a:endParaRPr>
          </a:p>
        </p:txBody>
      </p:sp>
      <p:sp>
        <p:nvSpPr>
          <p:cNvPr id="11" name="テキスト ボックス 10"/>
          <p:cNvSpPr txBox="1"/>
          <p:nvPr/>
        </p:nvSpPr>
        <p:spPr>
          <a:xfrm>
            <a:off x="188765" y="1626629"/>
            <a:ext cx="4815705" cy="288000"/>
          </a:xfrm>
          <a:prstGeom prst="rect">
            <a:avLst/>
          </a:prstGeom>
          <a:solidFill>
            <a:schemeClr val="accent6">
              <a:lumMod val="40000"/>
              <a:lumOff val="60000"/>
            </a:schemeClr>
          </a:solidFill>
          <a:ln>
            <a:solidFill>
              <a:schemeClr val="tx1"/>
            </a:solidFill>
            <a:prstDash val="sysDash"/>
          </a:ln>
        </p:spPr>
        <p:txBody>
          <a:bodyPr wrap="square" lIns="97574" tIns="48787" rIns="97574" bIns="48787" rtlCol="0" anchor="ctr">
            <a:spAutoFit/>
          </a:bodyPr>
          <a:lstStyle/>
          <a:p>
            <a:pPr algn="ctr">
              <a:lnSpc>
                <a:spcPts val="1400"/>
              </a:lnSpc>
            </a:pPr>
            <a:r>
              <a:rPr lang="ja-JP" altLang="en-US" sz="1100" b="1" i="1" dirty="0" smtClean="0">
                <a:latin typeface="HGPｺﾞｼｯｸE" panose="020B0900000000000000" pitchFamily="50" charset="-128"/>
                <a:ea typeface="HGPｺﾞｼｯｸE" panose="020B0900000000000000" pitchFamily="50" charset="-128"/>
              </a:rPr>
              <a:t>地域貢献の取組を重視し活動を展開</a:t>
            </a:r>
            <a:endParaRPr kumimoji="1" lang="ja-JP" altLang="en-US" sz="1100" dirty="0"/>
          </a:p>
        </p:txBody>
      </p:sp>
      <p:sp>
        <p:nvSpPr>
          <p:cNvPr id="40" name="テキスト ボックス 39"/>
          <p:cNvSpPr txBox="1"/>
          <p:nvPr/>
        </p:nvSpPr>
        <p:spPr>
          <a:xfrm>
            <a:off x="5261052" y="4284687"/>
            <a:ext cx="5009777" cy="3119867"/>
          </a:xfrm>
          <a:prstGeom prst="rect">
            <a:avLst/>
          </a:prstGeom>
          <a:solidFill>
            <a:schemeClr val="bg1"/>
          </a:solidFill>
          <a:ln>
            <a:solidFill>
              <a:schemeClr val="tx1"/>
            </a:solidFill>
            <a:prstDash val="sysDot"/>
          </a:ln>
        </p:spPr>
        <p:txBody>
          <a:bodyPr wrap="square" lIns="97574" tIns="48787" rIns="97574" bIns="48787" rtlCol="0">
            <a:spAutoFit/>
          </a:bodyPr>
          <a:lstStyle/>
          <a:p>
            <a:pPr>
              <a:lnSpc>
                <a:spcPts val="400"/>
              </a:lnSpc>
            </a:pPr>
            <a:endParaRPr lang="en-US" altLang="ja-JP" sz="950" dirty="0" smtClean="0"/>
          </a:p>
          <a:p>
            <a:r>
              <a:rPr lang="ja-JP" altLang="en-US" sz="900" dirty="0" smtClean="0"/>
              <a:t>●産</a:t>
            </a:r>
            <a:r>
              <a:rPr lang="ja-JP" altLang="en-US" sz="900" dirty="0"/>
              <a:t>業界で活躍する博士人材の</a:t>
            </a:r>
            <a:r>
              <a:rPr lang="ja-JP" altLang="en-US" sz="900" dirty="0" smtClean="0"/>
              <a:t>輩出</a:t>
            </a:r>
            <a:endParaRPr lang="en-US" altLang="ja-JP" sz="900" dirty="0" smtClean="0"/>
          </a:p>
          <a:p>
            <a:r>
              <a:rPr lang="ja-JP" altLang="en-US" sz="900" dirty="0"/>
              <a:t>　</a:t>
            </a:r>
            <a:r>
              <a:rPr lang="ja-JP" altLang="en-US" sz="900" dirty="0" smtClean="0"/>
              <a:t>　　</a:t>
            </a:r>
            <a:r>
              <a:rPr lang="en-US" altLang="ja-JP" sz="900" dirty="0" smtClean="0"/>
              <a:t>H20</a:t>
            </a:r>
            <a:r>
              <a:rPr lang="ja-JP" altLang="en-US" sz="900" dirty="0"/>
              <a:t>年度からの累計では、</a:t>
            </a:r>
            <a:r>
              <a:rPr lang="en-US" altLang="ja-JP" sz="900" dirty="0"/>
              <a:t>375</a:t>
            </a:r>
            <a:r>
              <a:rPr lang="ja-JP" altLang="en-US" sz="900" dirty="0"/>
              <a:t>名（博士後期課程学生</a:t>
            </a:r>
            <a:r>
              <a:rPr lang="en-US" altLang="ja-JP" sz="900" dirty="0"/>
              <a:t>308</a:t>
            </a:r>
            <a:r>
              <a:rPr lang="ja-JP" altLang="en-US" sz="900" dirty="0"/>
              <a:t>名、ポスドク</a:t>
            </a:r>
            <a:r>
              <a:rPr lang="en-US" altLang="ja-JP" sz="900" dirty="0"/>
              <a:t>67</a:t>
            </a:r>
            <a:r>
              <a:rPr lang="ja-JP" altLang="en-US" sz="900" dirty="0"/>
              <a:t>名</a:t>
            </a:r>
            <a:r>
              <a:rPr lang="ja-JP" altLang="en-US" sz="900" dirty="0" smtClean="0"/>
              <a:t>） を</a:t>
            </a:r>
            <a:r>
              <a:rPr lang="ja-JP" altLang="en-US" sz="900" dirty="0"/>
              <a:t>養成し、</a:t>
            </a:r>
            <a:r>
              <a:rPr lang="en-US" altLang="ja-JP" sz="900" dirty="0"/>
              <a:t>165</a:t>
            </a:r>
            <a:r>
              <a:rPr lang="ja-JP" altLang="en-US" sz="900" dirty="0"/>
              <a:t>名（</a:t>
            </a:r>
            <a:r>
              <a:rPr lang="ja-JP" altLang="en-US" sz="900" dirty="0" smtClean="0"/>
              <a:t>博</a:t>
            </a:r>
            <a:endParaRPr lang="en-US" altLang="ja-JP" sz="900" dirty="0" smtClean="0"/>
          </a:p>
          <a:p>
            <a:r>
              <a:rPr lang="ja-JP" altLang="en-US" sz="900" dirty="0"/>
              <a:t>　</a:t>
            </a:r>
            <a:r>
              <a:rPr lang="ja-JP" altLang="en-US" sz="900" dirty="0" smtClean="0"/>
              <a:t>　　士</a:t>
            </a:r>
            <a:r>
              <a:rPr lang="ja-JP" altLang="en-US" sz="900" dirty="0"/>
              <a:t>後期課程学生</a:t>
            </a:r>
            <a:r>
              <a:rPr lang="en-US" altLang="ja-JP" sz="900" dirty="0"/>
              <a:t>117</a:t>
            </a:r>
            <a:r>
              <a:rPr lang="ja-JP" altLang="en-US" sz="900" dirty="0"/>
              <a:t>名、ポスドク</a:t>
            </a:r>
            <a:r>
              <a:rPr lang="en-US" altLang="ja-JP" sz="900" dirty="0"/>
              <a:t>48</a:t>
            </a:r>
            <a:r>
              <a:rPr lang="ja-JP" altLang="en-US" sz="900" dirty="0"/>
              <a:t>名）を企業などに</a:t>
            </a:r>
            <a:r>
              <a:rPr lang="ja-JP" altLang="en-US" sz="900" dirty="0" smtClean="0"/>
              <a:t>輩出</a:t>
            </a:r>
            <a:endParaRPr lang="en-US" altLang="ja-JP" sz="900" dirty="0" smtClean="0"/>
          </a:p>
          <a:p>
            <a:pPr>
              <a:lnSpc>
                <a:spcPts val="600"/>
              </a:lnSpc>
            </a:pPr>
            <a:endParaRPr lang="ja-JP" altLang="en-US" sz="900" dirty="0"/>
          </a:p>
          <a:p>
            <a:r>
              <a:rPr lang="ja-JP" altLang="en-US" sz="900" dirty="0" smtClean="0"/>
              <a:t>●企業</a:t>
            </a:r>
            <a:r>
              <a:rPr lang="ja-JP" altLang="en-US" sz="900" dirty="0"/>
              <a:t>等との</a:t>
            </a:r>
            <a:r>
              <a:rPr lang="ja-JP" altLang="en-US" sz="900" dirty="0" smtClean="0"/>
              <a:t>連携による成果の還元</a:t>
            </a:r>
            <a:endParaRPr lang="ja-JP" altLang="en-US" sz="900" dirty="0"/>
          </a:p>
          <a:p>
            <a:r>
              <a:rPr lang="ja-JP" altLang="en-US" sz="900" dirty="0"/>
              <a:t>　</a:t>
            </a:r>
            <a:r>
              <a:rPr lang="ja-JP" altLang="en-US" sz="900" dirty="0" smtClean="0"/>
              <a:t>　　文部科学省「平成</a:t>
            </a:r>
            <a:r>
              <a:rPr lang="en-US" altLang="ja-JP" sz="900" dirty="0" smtClean="0"/>
              <a:t>26</a:t>
            </a:r>
            <a:r>
              <a:rPr lang="ja-JP" altLang="en-US" sz="900" dirty="0" smtClean="0"/>
              <a:t>年度大学</a:t>
            </a:r>
            <a:r>
              <a:rPr lang="ja-JP" altLang="en-US" sz="900" dirty="0"/>
              <a:t>等における産学連携等実施状況調査</a:t>
            </a:r>
            <a:r>
              <a:rPr lang="ja-JP" altLang="en-US" sz="900" dirty="0" smtClean="0"/>
              <a:t>」で、</a:t>
            </a:r>
            <a:r>
              <a:rPr lang="ja-JP" altLang="en-US" sz="900" dirty="0"/>
              <a:t>共同研究等の</a:t>
            </a:r>
            <a:r>
              <a:rPr lang="ja-JP" altLang="en-US" sz="900" dirty="0" smtClean="0"/>
              <a:t>複数項</a:t>
            </a:r>
            <a:endParaRPr lang="en-US" altLang="ja-JP" sz="900" dirty="0" smtClean="0"/>
          </a:p>
          <a:p>
            <a:r>
              <a:rPr lang="ja-JP" altLang="en-US" sz="900" dirty="0"/>
              <a:t>　</a:t>
            </a:r>
            <a:r>
              <a:rPr lang="ja-JP" altLang="en-US" sz="900" dirty="0" smtClean="0"/>
              <a:t>　　目</a:t>
            </a:r>
            <a:r>
              <a:rPr lang="ja-JP" altLang="en-US" sz="900" dirty="0"/>
              <a:t>で、約</a:t>
            </a:r>
            <a:r>
              <a:rPr lang="en-US" altLang="ja-JP" sz="900" dirty="0"/>
              <a:t>1,000</a:t>
            </a:r>
            <a:r>
              <a:rPr lang="ja-JP" altLang="en-US" sz="900" dirty="0"/>
              <a:t>大学の中の</a:t>
            </a:r>
            <a:r>
              <a:rPr lang="en-US" altLang="ja-JP" sz="900" dirty="0"/>
              <a:t>30</a:t>
            </a:r>
            <a:r>
              <a:rPr lang="ja-JP" altLang="en-US" sz="900" dirty="0"/>
              <a:t>位以内</a:t>
            </a:r>
            <a:r>
              <a:rPr lang="ja-JP" altLang="en-US" sz="900" dirty="0" smtClean="0"/>
              <a:t>、</a:t>
            </a:r>
            <a:r>
              <a:rPr lang="en-US" altLang="ja-JP" sz="900" dirty="0" smtClean="0"/>
              <a:t>8</a:t>
            </a:r>
            <a:r>
              <a:rPr lang="ja-JP" altLang="en-US" sz="900" dirty="0" smtClean="0"/>
              <a:t>部門において、公立大学で</a:t>
            </a:r>
            <a:r>
              <a:rPr lang="en-US" altLang="ja-JP" sz="900" dirty="0" smtClean="0"/>
              <a:t>1</a:t>
            </a:r>
            <a:r>
              <a:rPr lang="ja-JP" altLang="en-US" sz="900" dirty="0" smtClean="0"/>
              <a:t>位の実績</a:t>
            </a:r>
            <a:endParaRPr lang="en-US" altLang="ja-JP" sz="900" dirty="0" smtClean="0"/>
          </a:p>
          <a:p>
            <a:r>
              <a:rPr lang="ja-JP" altLang="en-US" sz="800" dirty="0"/>
              <a:t>　</a:t>
            </a:r>
            <a:r>
              <a:rPr lang="ja-JP" altLang="en-US" sz="800" dirty="0" smtClean="0"/>
              <a:t>　参考）　　民間</a:t>
            </a:r>
            <a:r>
              <a:rPr lang="ja-JP" altLang="en-US" sz="800" dirty="0"/>
              <a:t>企業との共同研究（実施件数）、同（研究費受入額</a:t>
            </a:r>
            <a:r>
              <a:rPr lang="ja-JP" altLang="en-US" sz="800" dirty="0" smtClean="0"/>
              <a:t>）</a:t>
            </a:r>
            <a:r>
              <a:rPr lang="ja-JP" altLang="en-US" sz="800" dirty="0"/>
              <a:t>　 </a:t>
            </a:r>
            <a:r>
              <a:rPr lang="en-US" altLang="ja-JP" sz="800" dirty="0"/>
              <a:t>4</a:t>
            </a:r>
            <a:r>
              <a:rPr lang="ja-JP" altLang="en-US" sz="800" dirty="0"/>
              <a:t>年連続　公立大学　</a:t>
            </a:r>
            <a:r>
              <a:rPr lang="en-US" altLang="ja-JP" sz="800" dirty="0"/>
              <a:t>1</a:t>
            </a:r>
            <a:r>
              <a:rPr lang="ja-JP" altLang="en-US" sz="800" dirty="0"/>
              <a:t>位（</a:t>
            </a:r>
            <a:r>
              <a:rPr lang="en-US" altLang="ja-JP" sz="800" dirty="0"/>
              <a:t>H23</a:t>
            </a:r>
            <a:r>
              <a:rPr lang="ja-JP" altLang="en-US" sz="800" dirty="0"/>
              <a:t>～</a:t>
            </a:r>
            <a:r>
              <a:rPr lang="en-US" altLang="ja-JP" sz="800" dirty="0" smtClean="0"/>
              <a:t>H26</a:t>
            </a:r>
            <a:r>
              <a:rPr lang="ja-JP" altLang="en-US" sz="800" dirty="0" smtClean="0"/>
              <a:t>）</a:t>
            </a:r>
            <a:endParaRPr lang="ja-JP" altLang="en-US" sz="800" dirty="0"/>
          </a:p>
          <a:p>
            <a:r>
              <a:rPr lang="ja-JP" altLang="en-US" sz="800" dirty="0" smtClean="0"/>
              <a:t>　　　　　　　　中</a:t>
            </a:r>
            <a:r>
              <a:rPr lang="ja-JP" altLang="en-US" sz="800" dirty="0"/>
              <a:t>小企業との共同研究（研究費受入額）　　　　　　 　　　　　</a:t>
            </a:r>
            <a:r>
              <a:rPr lang="en-US" altLang="ja-JP" sz="800" dirty="0"/>
              <a:t>4</a:t>
            </a:r>
            <a:r>
              <a:rPr lang="ja-JP" altLang="en-US" sz="800" dirty="0"/>
              <a:t>年連続　公立大学　</a:t>
            </a:r>
            <a:r>
              <a:rPr lang="en-US" altLang="ja-JP" sz="800" dirty="0"/>
              <a:t>1</a:t>
            </a:r>
            <a:r>
              <a:rPr lang="ja-JP" altLang="en-US" sz="800" dirty="0"/>
              <a:t>位（</a:t>
            </a:r>
            <a:r>
              <a:rPr lang="en-US" altLang="ja-JP" sz="800" dirty="0"/>
              <a:t>H23</a:t>
            </a:r>
            <a:r>
              <a:rPr lang="ja-JP" altLang="en-US" sz="800" dirty="0"/>
              <a:t>～</a:t>
            </a:r>
            <a:r>
              <a:rPr lang="en-US" altLang="ja-JP" sz="800" dirty="0" smtClean="0"/>
              <a:t>H26</a:t>
            </a:r>
            <a:r>
              <a:rPr lang="ja-JP" altLang="en-US" sz="800" dirty="0" smtClean="0"/>
              <a:t>）</a:t>
            </a:r>
            <a:endParaRPr lang="ja-JP" altLang="en-US" sz="800" dirty="0"/>
          </a:p>
          <a:p>
            <a:r>
              <a:rPr lang="ja-JP" altLang="en-US" sz="800" dirty="0" smtClean="0"/>
              <a:t>　　　　　　　　特許権</a:t>
            </a:r>
            <a:r>
              <a:rPr lang="ja-JP" altLang="en-US" sz="800" dirty="0"/>
              <a:t>（実施等件数）　　　　　　　</a:t>
            </a:r>
            <a:r>
              <a:rPr lang="ja-JP" altLang="en-US" sz="800" dirty="0" smtClean="0"/>
              <a:t>　　　　　　</a:t>
            </a:r>
            <a:r>
              <a:rPr lang="ja-JP" altLang="en-US" sz="800" dirty="0"/>
              <a:t>　　　               　　</a:t>
            </a:r>
            <a:r>
              <a:rPr lang="en-US" altLang="ja-JP" sz="800" dirty="0"/>
              <a:t>4</a:t>
            </a:r>
            <a:r>
              <a:rPr lang="ja-JP" altLang="en-US" sz="800" dirty="0"/>
              <a:t>年連続　公立大学　</a:t>
            </a:r>
            <a:r>
              <a:rPr lang="en-US" altLang="ja-JP" sz="800" dirty="0"/>
              <a:t>1</a:t>
            </a:r>
            <a:r>
              <a:rPr lang="ja-JP" altLang="en-US" sz="800" dirty="0"/>
              <a:t>位（</a:t>
            </a:r>
            <a:r>
              <a:rPr lang="en-US" altLang="ja-JP" sz="800" dirty="0"/>
              <a:t>H23</a:t>
            </a:r>
            <a:r>
              <a:rPr lang="ja-JP" altLang="en-US" sz="800" dirty="0"/>
              <a:t>～</a:t>
            </a:r>
            <a:r>
              <a:rPr lang="en-US" altLang="ja-JP" sz="800" dirty="0" smtClean="0"/>
              <a:t>H26</a:t>
            </a:r>
            <a:r>
              <a:rPr lang="ja-JP" altLang="en-US" sz="800" dirty="0" smtClean="0"/>
              <a:t>）</a:t>
            </a:r>
            <a:endParaRPr lang="ja-JP" altLang="en-US" sz="800" dirty="0"/>
          </a:p>
          <a:p>
            <a:pPr>
              <a:lnSpc>
                <a:spcPts val="600"/>
              </a:lnSpc>
            </a:pPr>
            <a:endParaRPr lang="en-US" altLang="ja-JP" sz="900" dirty="0" smtClean="0"/>
          </a:p>
          <a:p>
            <a:r>
              <a:rPr lang="ja-JP" altLang="en-US" sz="900" dirty="0" smtClean="0"/>
              <a:t>●中小企業支援</a:t>
            </a:r>
            <a:endParaRPr lang="en-US" altLang="ja-JP" sz="900" dirty="0"/>
          </a:p>
          <a:p>
            <a:r>
              <a:rPr lang="ja-JP" altLang="en-US" sz="900" dirty="0" smtClean="0"/>
              <a:t>　　　経済</a:t>
            </a:r>
            <a:r>
              <a:rPr lang="ja-JP" altLang="en-US" sz="900" dirty="0"/>
              <a:t>産業省「ものづくり・商業・サービス革新補助金」（ものづくり補助金</a:t>
            </a:r>
            <a:r>
              <a:rPr lang="ja-JP" altLang="en-US" sz="900" dirty="0" smtClean="0"/>
              <a:t>）で全国、大阪府内と比</a:t>
            </a:r>
            <a:endParaRPr lang="en-US" altLang="ja-JP" sz="900" dirty="0" smtClean="0"/>
          </a:p>
          <a:p>
            <a:r>
              <a:rPr lang="ja-JP" altLang="en-US" sz="900" dirty="0" smtClean="0"/>
              <a:t>　　　</a:t>
            </a:r>
            <a:r>
              <a:rPr lang="ja-JP" altLang="en-US" sz="900" dirty="0" err="1" smtClean="0"/>
              <a:t>較して</a:t>
            </a:r>
            <a:r>
              <a:rPr lang="ja-JP" altLang="en-US" sz="900" dirty="0"/>
              <a:t>、高い</a:t>
            </a:r>
            <a:r>
              <a:rPr lang="ja-JP" altLang="en-US" sz="900" dirty="0" smtClean="0"/>
              <a:t>採択率で中小企業の試作品の作成等に貢献</a:t>
            </a:r>
            <a:endParaRPr lang="en-US" altLang="ja-JP" sz="900" dirty="0" smtClean="0"/>
          </a:p>
          <a:p>
            <a:r>
              <a:rPr lang="ja-JP" altLang="en-US" sz="900" dirty="0"/>
              <a:t>　</a:t>
            </a:r>
            <a:r>
              <a:rPr lang="ja-JP" altLang="en-US" sz="900" dirty="0" smtClean="0"/>
              <a:t>　　　　府</a:t>
            </a:r>
            <a:r>
              <a:rPr lang="ja-JP" altLang="en-US" sz="900" dirty="0"/>
              <a:t>大支援企業の採択率　</a:t>
            </a:r>
            <a:r>
              <a:rPr lang="en-US" altLang="ja-JP" sz="900" dirty="0"/>
              <a:t>68.8</a:t>
            </a:r>
            <a:r>
              <a:rPr lang="ja-JP" altLang="en-US" sz="900" dirty="0"/>
              <a:t>％（ </a:t>
            </a:r>
            <a:r>
              <a:rPr lang="en-US" altLang="ja-JP" sz="900" dirty="0"/>
              <a:t>H25</a:t>
            </a:r>
            <a:r>
              <a:rPr lang="ja-JP" altLang="en-US" sz="900" dirty="0"/>
              <a:t>～</a:t>
            </a:r>
            <a:r>
              <a:rPr lang="en-US" altLang="ja-JP" sz="900" dirty="0"/>
              <a:t>H27</a:t>
            </a:r>
            <a:r>
              <a:rPr lang="ja-JP" altLang="en-US" sz="900" dirty="0"/>
              <a:t>平均）</a:t>
            </a:r>
          </a:p>
          <a:p>
            <a:r>
              <a:rPr lang="ja-JP" altLang="en-US" sz="900" dirty="0"/>
              <a:t>　　　　　参考　  全国平均採択率　</a:t>
            </a:r>
            <a:r>
              <a:rPr lang="en-US" altLang="ja-JP" sz="900" dirty="0"/>
              <a:t>41.7</a:t>
            </a:r>
            <a:r>
              <a:rPr lang="ja-JP" altLang="en-US" sz="900" dirty="0"/>
              <a:t>％（ </a:t>
            </a:r>
            <a:r>
              <a:rPr lang="ja-JP" altLang="en-US" sz="900" dirty="0" smtClean="0"/>
              <a:t>同）　　大阪府内平均</a:t>
            </a:r>
            <a:r>
              <a:rPr lang="ja-JP" altLang="en-US" sz="900" dirty="0"/>
              <a:t>採択率　</a:t>
            </a:r>
            <a:r>
              <a:rPr lang="en-US" altLang="ja-JP" sz="900" dirty="0" smtClean="0"/>
              <a:t>41.9</a:t>
            </a:r>
            <a:r>
              <a:rPr lang="ja-JP" altLang="en-US" sz="900" dirty="0" smtClean="0"/>
              <a:t>％</a:t>
            </a:r>
            <a:r>
              <a:rPr lang="ja-JP" altLang="en-US" sz="900" dirty="0"/>
              <a:t>（ 同） </a:t>
            </a:r>
            <a:r>
              <a:rPr lang="ja-JP" altLang="en-US" sz="900" dirty="0" smtClean="0"/>
              <a:t>　</a:t>
            </a:r>
            <a:endParaRPr lang="ja-JP" altLang="en-US" sz="900" dirty="0"/>
          </a:p>
          <a:p>
            <a:pPr>
              <a:lnSpc>
                <a:spcPts val="600"/>
              </a:lnSpc>
            </a:pPr>
            <a:endParaRPr lang="en-US" altLang="ja-JP" sz="900" dirty="0" smtClean="0"/>
          </a:p>
          <a:p>
            <a:r>
              <a:rPr lang="ja-JP" altLang="en-US" sz="900" dirty="0" smtClean="0"/>
              <a:t>●先端的</a:t>
            </a:r>
            <a:r>
              <a:rPr lang="ja-JP" altLang="en-US" sz="900" dirty="0"/>
              <a:t>研究</a:t>
            </a:r>
            <a:r>
              <a:rPr lang="ja-JP" altLang="en-US" sz="900" dirty="0" smtClean="0"/>
              <a:t>分野の取組成果</a:t>
            </a:r>
            <a:r>
              <a:rPr lang="ja-JP" altLang="en-US" sz="900" dirty="0"/>
              <a:t>を</a:t>
            </a:r>
            <a:r>
              <a:rPr lang="ja-JP" altLang="en-US" sz="900" dirty="0" smtClean="0"/>
              <a:t>還元</a:t>
            </a:r>
            <a:endParaRPr lang="ja-JP" altLang="en-US" sz="900" dirty="0"/>
          </a:p>
          <a:p>
            <a:r>
              <a:rPr lang="ja-JP" altLang="en-US" sz="900" dirty="0"/>
              <a:t>　</a:t>
            </a:r>
            <a:r>
              <a:rPr lang="ja-JP" altLang="en-US" sz="900" dirty="0" smtClean="0"/>
              <a:t>　　</a:t>
            </a:r>
            <a:r>
              <a:rPr lang="ja-JP" altLang="en-US" sz="900" dirty="0"/>
              <a:t>新たな産学連携拠点と</a:t>
            </a:r>
            <a:r>
              <a:rPr lang="ja-JP" altLang="en-US" sz="900" dirty="0" smtClean="0"/>
              <a:t>してスタートした植物</a:t>
            </a:r>
            <a:r>
              <a:rPr lang="ja-JP" altLang="en-US" sz="900" dirty="0"/>
              <a:t>工場研究</a:t>
            </a:r>
            <a:r>
              <a:rPr lang="ja-JP" altLang="en-US" sz="900" dirty="0" smtClean="0"/>
              <a:t>センターや</a:t>
            </a:r>
            <a:r>
              <a:rPr lang="en-US" altLang="ja-JP" sz="900" dirty="0" smtClean="0"/>
              <a:t>BNCT</a:t>
            </a:r>
            <a:r>
              <a:rPr lang="ja-JP" altLang="en-US" sz="900" dirty="0" smtClean="0"/>
              <a:t>研究センターについて、補</a:t>
            </a:r>
            <a:endParaRPr lang="en-US" altLang="ja-JP" sz="900" dirty="0" smtClean="0"/>
          </a:p>
          <a:p>
            <a:r>
              <a:rPr lang="ja-JP" altLang="en-US" sz="900" dirty="0"/>
              <a:t>　</a:t>
            </a:r>
            <a:r>
              <a:rPr lang="ja-JP" altLang="en-US" sz="900" dirty="0" smtClean="0"/>
              <a:t>　　助金よる施設整備を進め、企業と共に市場化に向けた実証・評価を実施</a:t>
            </a:r>
            <a:endParaRPr lang="ja-JP" altLang="en-US" sz="900" dirty="0"/>
          </a:p>
          <a:p>
            <a:r>
              <a:rPr lang="ja-JP" altLang="en-US" sz="900" dirty="0"/>
              <a:t>　　　</a:t>
            </a:r>
            <a:r>
              <a:rPr lang="ja-JP" altLang="en-US" sz="900" dirty="0" smtClean="0"/>
              <a:t>　　「</a:t>
            </a:r>
            <a:r>
              <a:rPr lang="ja-JP" altLang="en-US" sz="900" dirty="0"/>
              <a:t>グリーンクロックス新世代（</a:t>
            </a:r>
            <a:r>
              <a:rPr lang="en-US" altLang="ja-JP" sz="900" dirty="0"/>
              <a:t>GCN</a:t>
            </a:r>
            <a:r>
              <a:rPr lang="ja-JP" altLang="en-US" sz="900" dirty="0" smtClean="0"/>
              <a:t>）植物</a:t>
            </a:r>
            <a:r>
              <a:rPr lang="ja-JP" altLang="en-US" sz="900" dirty="0"/>
              <a:t>工場」の開所・運営</a:t>
            </a:r>
            <a:r>
              <a:rPr lang="en-US" altLang="ja-JP" sz="900" dirty="0"/>
              <a:t>【H26</a:t>
            </a:r>
            <a:r>
              <a:rPr lang="ja-JP" altLang="en-US" sz="900" dirty="0"/>
              <a:t>～</a:t>
            </a:r>
            <a:r>
              <a:rPr lang="en-US" altLang="ja-JP" sz="900" dirty="0"/>
              <a:t>】</a:t>
            </a:r>
          </a:p>
          <a:p>
            <a:r>
              <a:rPr lang="ja-JP" altLang="en-US" sz="900" dirty="0"/>
              <a:t>　</a:t>
            </a:r>
            <a:r>
              <a:rPr lang="ja-JP" altLang="en-US" sz="900" dirty="0" smtClean="0"/>
              <a:t>　　　　</a:t>
            </a:r>
            <a:r>
              <a:rPr lang="en-US" altLang="ja-JP" sz="900" dirty="0" smtClean="0"/>
              <a:t>BNCT</a:t>
            </a:r>
            <a:r>
              <a:rPr lang="ja-JP" altLang="en-US" sz="900" dirty="0"/>
              <a:t>研究センターの開所</a:t>
            </a:r>
            <a:r>
              <a:rPr lang="ja-JP" altLang="en-US" sz="900" dirty="0" smtClean="0"/>
              <a:t>、</a:t>
            </a:r>
            <a:r>
              <a:rPr lang="en-US" altLang="ja-JP" sz="900" dirty="0" smtClean="0"/>
              <a:t>BNCT</a:t>
            </a:r>
            <a:r>
              <a:rPr lang="ja-JP" altLang="en-US" sz="900" dirty="0"/>
              <a:t>ホウ素薬剤の実証</a:t>
            </a:r>
            <a:r>
              <a:rPr lang="ja-JP" altLang="en-US" sz="900" dirty="0" smtClean="0"/>
              <a:t>・評価</a:t>
            </a:r>
            <a:r>
              <a:rPr lang="ja-JP" altLang="en-US" sz="900" dirty="0"/>
              <a:t>を実施</a:t>
            </a:r>
            <a:r>
              <a:rPr lang="en-US" altLang="ja-JP" sz="900" dirty="0"/>
              <a:t>【H26</a:t>
            </a:r>
            <a:r>
              <a:rPr lang="ja-JP" altLang="en-US" sz="900" dirty="0"/>
              <a:t>～</a:t>
            </a:r>
            <a:r>
              <a:rPr lang="en-US" altLang="ja-JP" sz="900" dirty="0"/>
              <a:t>】</a:t>
            </a:r>
          </a:p>
          <a:p>
            <a:pPr>
              <a:lnSpc>
                <a:spcPts val="600"/>
              </a:lnSpc>
            </a:pPr>
            <a:r>
              <a:rPr lang="ja-JP" altLang="en-US" sz="950" dirty="0"/>
              <a:t>　</a:t>
            </a:r>
          </a:p>
          <a:p>
            <a:pPr>
              <a:lnSpc>
                <a:spcPts val="600"/>
              </a:lnSpc>
            </a:pPr>
            <a:endParaRPr lang="en-US" altLang="ja-JP" sz="900" dirty="0"/>
          </a:p>
        </p:txBody>
      </p:sp>
      <p:sp>
        <p:nvSpPr>
          <p:cNvPr id="53" name="正方形/長方形 52"/>
          <p:cNvSpPr/>
          <p:nvPr/>
        </p:nvSpPr>
        <p:spPr>
          <a:xfrm>
            <a:off x="5434425" y="2921868"/>
            <a:ext cx="4672669" cy="1224136"/>
          </a:xfrm>
          <a:prstGeom prst="rect">
            <a:avLst/>
          </a:prstGeom>
          <a:solidFill>
            <a:schemeClr val="accent6"/>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i="1" dirty="0" smtClean="0">
                <a:solidFill>
                  <a:schemeClr val="tx1"/>
                </a:solidFill>
              </a:rPr>
              <a:t>■今後の方向</a:t>
            </a:r>
            <a:endParaRPr lang="en-US" altLang="ja-JP" sz="1100" b="1" i="1" dirty="0" smtClean="0">
              <a:solidFill>
                <a:schemeClr val="tx1"/>
              </a:solidFill>
            </a:endParaRPr>
          </a:p>
          <a:p>
            <a:r>
              <a:rPr lang="ja-JP" altLang="en-US" sz="1100" b="1" i="1" dirty="0" smtClean="0">
                <a:solidFill>
                  <a:schemeClr val="tx1"/>
                </a:solidFill>
              </a:rPr>
              <a:t>　・　数値目標の達成</a:t>
            </a:r>
            <a:r>
              <a:rPr lang="ja-JP" altLang="en-US" sz="1100" b="1" i="1" dirty="0">
                <a:solidFill>
                  <a:schemeClr val="tx1"/>
                </a:solidFill>
              </a:rPr>
              <a:t>を目指して活動の量的</a:t>
            </a:r>
            <a:r>
              <a:rPr lang="ja-JP" altLang="en-US" sz="1100" b="1" i="1" dirty="0" smtClean="0">
                <a:solidFill>
                  <a:schemeClr val="tx1"/>
                </a:solidFill>
              </a:rPr>
              <a:t>拡大に取り組んできたが、活動</a:t>
            </a:r>
            <a:endParaRPr lang="en-US" altLang="ja-JP" sz="1100" b="1" i="1" dirty="0" smtClean="0">
              <a:solidFill>
                <a:schemeClr val="tx1"/>
              </a:solidFill>
            </a:endParaRPr>
          </a:p>
          <a:p>
            <a:r>
              <a:rPr lang="ja-JP" altLang="en-US" sz="1100" b="1" i="1" dirty="0">
                <a:solidFill>
                  <a:schemeClr val="tx1"/>
                </a:solidFill>
              </a:rPr>
              <a:t>　</a:t>
            </a:r>
            <a:r>
              <a:rPr lang="ja-JP" altLang="en-US" sz="1100" b="1" i="1" dirty="0" smtClean="0">
                <a:solidFill>
                  <a:schemeClr val="tx1"/>
                </a:solidFill>
              </a:rPr>
              <a:t>　　の質的転換</a:t>
            </a:r>
            <a:r>
              <a:rPr lang="ja-JP" altLang="en-US" sz="1100" b="1" i="1" dirty="0">
                <a:solidFill>
                  <a:schemeClr val="tx1"/>
                </a:solidFill>
              </a:rPr>
              <a:t>が</a:t>
            </a:r>
            <a:r>
              <a:rPr lang="ja-JP" altLang="en-US" sz="1100" b="1" i="1" dirty="0" smtClean="0">
                <a:solidFill>
                  <a:schemeClr val="tx1"/>
                </a:solidFill>
              </a:rPr>
              <a:t>必要</a:t>
            </a:r>
            <a:endParaRPr lang="ja-JP" altLang="en-US" sz="1100" b="1" i="1" dirty="0">
              <a:solidFill>
                <a:schemeClr val="tx1"/>
              </a:solidFill>
            </a:endParaRPr>
          </a:p>
          <a:p>
            <a:r>
              <a:rPr lang="ja-JP" altLang="en-US" sz="1100" b="1" i="1" dirty="0" smtClean="0">
                <a:solidFill>
                  <a:schemeClr val="tx1"/>
                </a:solidFill>
              </a:rPr>
              <a:t>　・　引き続き社会貢献を重視する公立大学として、諸機関との連携を強化し</a:t>
            </a:r>
            <a:endParaRPr lang="en-US" altLang="ja-JP" sz="1100" b="1" i="1" dirty="0" smtClean="0">
              <a:solidFill>
                <a:schemeClr val="tx1"/>
              </a:solidFill>
            </a:endParaRPr>
          </a:p>
          <a:p>
            <a:r>
              <a:rPr lang="ja-JP" altLang="en-US" sz="1100" b="1" i="1" dirty="0">
                <a:solidFill>
                  <a:schemeClr val="tx1"/>
                </a:solidFill>
              </a:rPr>
              <a:t>　</a:t>
            </a:r>
            <a:r>
              <a:rPr lang="ja-JP" altLang="en-US" sz="1100" b="1" i="1" dirty="0" smtClean="0">
                <a:solidFill>
                  <a:schemeClr val="tx1"/>
                </a:solidFill>
              </a:rPr>
              <a:t>　  つつ、これまでの取組の発展を目指す</a:t>
            </a:r>
            <a:endParaRPr lang="en-US" altLang="ja-JP" sz="1100" b="1" i="1" dirty="0" smtClean="0">
              <a:solidFill>
                <a:schemeClr val="tx1"/>
              </a:solidFill>
            </a:endParaRPr>
          </a:p>
          <a:p>
            <a:r>
              <a:rPr lang="ja-JP" altLang="en-US" sz="1100" b="1" i="1" dirty="0">
                <a:solidFill>
                  <a:schemeClr val="tx1"/>
                </a:solidFill>
              </a:rPr>
              <a:t>　</a:t>
            </a:r>
            <a:r>
              <a:rPr lang="ja-JP" altLang="en-US" sz="1100" b="1" i="1" dirty="0" smtClean="0">
                <a:solidFill>
                  <a:schemeClr val="tx1"/>
                </a:solidFill>
              </a:rPr>
              <a:t>・　なお、適正な受益者負担等を考慮した活動の展開を検討する</a:t>
            </a:r>
            <a:endParaRPr lang="ja-JP" altLang="en-US" sz="1100" b="1" i="1" dirty="0">
              <a:solidFill>
                <a:schemeClr val="tx1"/>
              </a:solidFill>
            </a:endParaRPr>
          </a:p>
        </p:txBody>
      </p:sp>
      <p:sp>
        <p:nvSpPr>
          <p:cNvPr id="47" name="テキスト ボックス 46"/>
          <p:cNvSpPr txBox="1"/>
          <p:nvPr/>
        </p:nvSpPr>
        <p:spPr>
          <a:xfrm>
            <a:off x="156983" y="2052439"/>
            <a:ext cx="4881742" cy="4930619"/>
          </a:xfrm>
          <a:prstGeom prst="rect">
            <a:avLst/>
          </a:prstGeom>
          <a:noFill/>
          <a:ln w="9525">
            <a:noFill/>
          </a:ln>
        </p:spPr>
        <p:txBody>
          <a:bodyPr wrap="square" lIns="97574" tIns="48787" rIns="97574" bIns="48787" rtlCol="0">
            <a:spAutoFit/>
          </a:bodyPr>
          <a:lstStyle/>
          <a:p>
            <a:pPr>
              <a:lnSpc>
                <a:spcPts val="300"/>
              </a:lnSpc>
            </a:pPr>
            <a:r>
              <a:rPr lang="ja-JP" altLang="en-US" sz="1050" dirty="0"/>
              <a:t>　</a:t>
            </a:r>
            <a:endParaRPr lang="en-US" altLang="ja-JP" sz="1050" dirty="0"/>
          </a:p>
          <a:p>
            <a:pPr lvl="0" defTabSz="914400"/>
            <a:r>
              <a:rPr kumimoji="0" lang="ja-JP" altLang="en-US" sz="900" b="1" kern="0" dirty="0" smtClean="0">
                <a:solidFill>
                  <a:sysClr val="windowText" lastClr="000000"/>
                </a:solidFill>
              </a:rPr>
              <a:t>■地域連携研究機構を創設</a:t>
            </a:r>
            <a:r>
              <a:rPr kumimoji="0" lang="en-US" altLang="ja-JP" sz="900" b="1" kern="0" dirty="0" smtClean="0">
                <a:solidFill>
                  <a:sysClr val="windowText" lastClr="000000"/>
                </a:solidFill>
              </a:rPr>
              <a:t>【H23</a:t>
            </a:r>
            <a:r>
              <a:rPr kumimoji="0" lang="ja-JP" altLang="en-US" sz="900" b="1" kern="0" dirty="0" smtClean="0">
                <a:solidFill>
                  <a:sysClr val="windowText" lastClr="000000"/>
                </a:solidFill>
              </a:rPr>
              <a:t>～</a:t>
            </a:r>
            <a:r>
              <a:rPr kumimoji="0" lang="en-US" altLang="ja-JP" sz="900" b="1" kern="0" dirty="0" smtClean="0">
                <a:solidFill>
                  <a:sysClr val="windowText" lastClr="000000"/>
                </a:solidFill>
              </a:rPr>
              <a:t>】</a:t>
            </a:r>
          </a:p>
          <a:p>
            <a:pPr lvl="0" defTabSz="914400"/>
            <a:r>
              <a:rPr kumimoji="0" lang="ja-JP" altLang="en-US" sz="900" kern="0" dirty="0" smtClean="0">
                <a:solidFill>
                  <a:sysClr val="windowText" lastClr="000000"/>
                </a:solidFill>
              </a:rPr>
              <a:t>　　　機能分散していた地域貢献活動を総合的に担当する「地域連携研究機構」を創設</a:t>
            </a:r>
            <a:endParaRPr kumimoji="0" lang="en-US" altLang="ja-JP" sz="900" kern="0" dirty="0">
              <a:solidFill>
                <a:sysClr val="windowText" lastClr="000000"/>
              </a:solidFill>
            </a:endParaRPr>
          </a:p>
          <a:p>
            <a:pPr lvl="0" defTabSz="914400">
              <a:lnSpc>
                <a:spcPts val="400"/>
              </a:lnSpc>
            </a:pPr>
            <a:endParaRPr kumimoji="0" lang="en-US" altLang="ja-JP" sz="900" kern="0" dirty="0" smtClean="0">
              <a:solidFill>
                <a:sysClr val="windowText" lastClr="000000"/>
              </a:solidFill>
            </a:endParaRPr>
          </a:p>
          <a:p>
            <a:pPr lvl="0" defTabSz="914400"/>
            <a:r>
              <a:rPr kumimoji="0" lang="ja-JP" altLang="en-US" sz="900" b="1" kern="0" dirty="0" smtClean="0">
                <a:solidFill>
                  <a:sysClr val="windowText" lastClr="000000"/>
                </a:solidFill>
              </a:rPr>
              <a:t>■社会に貢献する優秀な人材の育成</a:t>
            </a:r>
            <a:endParaRPr kumimoji="0" lang="en-US" altLang="ja-JP" sz="900" b="1" kern="0" dirty="0" smtClean="0">
              <a:solidFill>
                <a:sysClr val="windowText" lastClr="000000"/>
              </a:solidFill>
            </a:endParaRPr>
          </a:p>
          <a:p>
            <a:pPr lvl="0" defTabSz="914400">
              <a:lnSpc>
                <a:spcPts val="300"/>
              </a:lnSpc>
            </a:pPr>
            <a:endParaRPr kumimoji="0" lang="en-US" altLang="ja-JP" sz="900" b="1" kern="0" dirty="0" smtClean="0">
              <a:solidFill>
                <a:sysClr val="windowText" lastClr="000000"/>
              </a:solidFill>
            </a:endParaRPr>
          </a:p>
          <a:p>
            <a:pPr lvl="0" defTabSz="914400"/>
            <a:r>
              <a:rPr kumimoji="0" lang="ja-JP" altLang="en-US" sz="900" b="1" kern="0" dirty="0" smtClean="0">
                <a:solidFill>
                  <a:sysClr val="windowText" lastClr="000000"/>
                </a:solidFill>
              </a:rPr>
              <a:t>　</a:t>
            </a:r>
            <a:r>
              <a:rPr kumimoji="0" lang="ja-JP" altLang="en-US" sz="900" kern="0" dirty="0">
                <a:solidFill>
                  <a:sysClr val="windowText" lastClr="000000"/>
                </a:solidFill>
              </a:rPr>
              <a:t>○産業</a:t>
            </a:r>
            <a:r>
              <a:rPr kumimoji="0" lang="ja-JP" altLang="en-US" sz="900" kern="0" dirty="0" smtClean="0">
                <a:solidFill>
                  <a:sysClr val="windowText" lastClr="000000"/>
                </a:solidFill>
              </a:rPr>
              <a:t>界で活躍する博士人材の育成</a:t>
            </a:r>
            <a:r>
              <a:rPr kumimoji="0" lang="en-US" altLang="ja-JP" sz="900" kern="0" dirty="0" smtClean="0">
                <a:solidFill>
                  <a:sysClr val="windowText" lastClr="000000"/>
                </a:solidFill>
              </a:rPr>
              <a:t>【H20</a:t>
            </a:r>
            <a:r>
              <a:rPr kumimoji="0" lang="ja-JP" altLang="en-US" sz="900" kern="0" dirty="0" smtClean="0">
                <a:solidFill>
                  <a:sysClr val="windowText" lastClr="000000"/>
                </a:solidFill>
              </a:rPr>
              <a:t>～</a:t>
            </a:r>
            <a:r>
              <a:rPr kumimoji="0" lang="en-US" altLang="ja-JP" sz="900" kern="0" dirty="0" smtClean="0">
                <a:solidFill>
                  <a:sysClr val="windowText" lastClr="000000"/>
                </a:solidFill>
              </a:rPr>
              <a:t>】</a:t>
            </a:r>
          </a:p>
          <a:p>
            <a:pPr lvl="0" defTabSz="914400"/>
            <a:r>
              <a:rPr kumimoji="0" lang="ja-JP" altLang="en-US" sz="900" kern="0" dirty="0" smtClean="0">
                <a:solidFill>
                  <a:sysClr val="windowText" lastClr="000000"/>
                </a:solidFill>
              </a:rPr>
              <a:t>　　　博士前期</a:t>
            </a:r>
            <a:r>
              <a:rPr kumimoji="0" lang="ja-JP" altLang="en-US" sz="900" kern="0" dirty="0">
                <a:solidFill>
                  <a:sysClr val="windowText" lastClr="000000"/>
                </a:solidFill>
              </a:rPr>
              <a:t>・後期課程の学生を対象とした産学協同による研究者育成</a:t>
            </a:r>
            <a:r>
              <a:rPr kumimoji="0" lang="ja-JP" altLang="en-US" sz="900" kern="0" dirty="0" smtClean="0">
                <a:solidFill>
                  <a:sysClr val="windowText" lastClr="000000"/>
                </a:solidFill>
              </a:rPr>
              <a:t>プログラムを実施・</a:t>
            </a:r>
            <a:endParaRPr kumimoji="0" lang="en-US" altLang="ja-JP" sz="900" kern="0" dirty="0" smtClean="0">
              <a:solidFill>
                <a:sysClr val="windowText" lastClr="000000"/>
              </a:solidFill>
            </a:endParaRPr>
          </a:p>
          <a:p>
            <a:pPr lvl="0" defTabSz="914400"/>
            <a:r>
              <a:rPr kumimoji="0" lang="ja-JP" altLang="en-US" sz="900" kern="0" dirty="0">
                <a:solidFill>
                  <a:sysClr val="windowText" lastClr="000000"/>
                </a:solidFill>
              </a:rPr>
              <a:t>　</a:t>
            </a:r>
            <a:r>
              <a:rPr kumimoji="0" lang="ja-JP" altLang="en-US" sz="900" kern="0" dirty="0" smtClean="0">
                <a:solidFill>
                  <a:sysClr val="windowText" lastClr="000000"/>
                </a:solidFill>
              </a:rPr>
              <a:t>　　定着。そのプログラムをリーディング</a:t>
            </a:r>
            <a:r>
              <a:rPr kumimoji="0" lang="ja-JP" altLang="en-US" sz="900" kern="0" dirty="0">
                <a:solidFill>
                  <a:sysClr val="windowText" lastClr="000000"/>
                </a:solidFill>
              </a:rPr>
              <a:t>大学院</a:t>
            </a:r>
            <a:r>
              <a:rPr kumimoji="0" lang="ja-JP" altLang="en-US" sz="900" kern="0" dirty="0" smtClean="0">
                <a:solidFill>
                  <a:sysClr val="windowText" lastClr="000000"/>
                </a:solidFill>
              </a:rPr>
              <a:t>やグローバルアントレプレナー育成促進事</a:t>
            </a:r>
            <a:endParaRPr kumimoji="0" lang="en-US" altLang="ja-JP" sz="900" kern="0" dirty="0" smtClean="0">
              <a:solidFill>
                <a:sysClr val="windowText" lastClr="000000"/>
              </a:solidFill>
            </a:endParaRPr>
          </a:p>
          <a:p>
            <a:pPr lvl="0" defTabSz="914400"/>
            <a:r>
              <a:rPr kumimoji="0" lang="ja-JP" altLang="en-US" sz="900" kern="0" dirty="0">
                <a:solidFill>
                  <a:sysClr val="windowText" lastClr="000000"/>
                </a:solidFill>
              </a:rPr>
              <a:t>　</a:t>
            </a:r>
            <a:r>
              <a:rPr kumimoji="0" lang="ja-JP" altLang="en-US" sz="900" kern="0" dirty="0" smtClean="0">
                <a:solidFill>
                  <a:sysClr val="windowText" lastClr="000000"/>
                </a:solidFill>
              </a:rPr>
              <a:t>　　業</a:t>
            </a:r>
            <a:r>
              <a:rPr kumimoji="0" lang="ja-JP" altLang="en-US" sz="900" kern="0" dirty="0">
                <a:solidFill>
                  <a:sysClr val="windowText" lastClr="000000"/>
                </a:solidFill>
              </a:rPr>
              <a:t>（</a:t>
            </a:r>
            <a:r>
              <a:rPr kumimoji="0" lang="en-US" altLang="ja-JP" sz="900" kern="0" dirty="0">
                <a:solidFill>
                  <a:sysClr val="windowText" lastClr="000000"/>
                </a:solidFill>
              </a:rPr>
              <a:t>EDGE</a:t>
            </a:r>
            <a:r>
              <a:rPr kumimoji="0" lang="ja-JP" altLang="en-US" sz="900" kern="0" dirty="0" smtClean="0">
                <a:solidFill>
                  <a:sysClr val="windowText" lastClr="000000"/>
                </a:solidFill>
              </a:rPr>
              <a:t>）にも活用</a:t>
            </a:r>
            <a:endParaRPr kumimoji="0" lang="en-US" altLang="ja-JP" sz="900" kern="0" dirty="0">
              <a:solidFill>
                <a:sysClr val="windowText" lastClr="000000"/>
              </a:solidFill>
            </a:endParaRPr>
          </a:p>
          <a:p>
            <a:pPr lvl="0" defTabSz="914400">
              <a:lnSpc>
                <a:spcPts val="400"/>
              </a:lnSpc>
            </a:pPr>
            <a:r>
              <a:rPr kumimoji="0" lang="ja-JP" altLang="en-US" sz="900" kern="0" dirty="0">
                <a:solidFill>
                  <a:sysClr val="windowText" lastClr="000000"/>
                </a:solidFill>
              </a:rPr>
              <a:t>　　　</a:t>
            </a:r>
            <a:endParaRPr kumimoji="0" lang="en-US" altLang="ja-JP" sz="900" kern="0" dirty="0" smtClean="0">
              <a:solidFill>
                <a:sysClr val="windowText" lastClr="000000"/>
              </a:solidFill>
            </a:endParaRPr>
          </a:p>
          <a:p>
            <a:pPr lvl="0" defTabSz="914400"/>
            <a:r>
              <a:rPr kumimoji="0" lang="ja-JP" altLang="en-US" sz="900" b="1" kern="0" dirty="0" smtClean="0">
                <a:solidFill>
                  <a:sysClr val="windowText" lastClr="000000"/>
                </a:solidFill>
              </a:rPr>
              <a:t>■大阪の産業活性化への貢献</a:t>
            </a:r>
            <a:endParaRPr kumimoji="0" lang="en-US" altLang="ja-JP" sz="900" b="1" kern="0" dirty="0" smtClean="0">
              <a:solidFill>
                <a:sysClr val="windowText" lastClr="000000"/>
              </a:solidFill>
            </a:endParaRPr>
          </a:p>
          <a:p>
            <a:pPr lvl="0" defTabSz="914400">
              <a:lnSpc>
                <a:spcPts val="300"/>
              </a:lnSpc>
            </a:pPr>
            <a:endParaRPr kumimoji="0" lang="en-US" altLang="ja-JP" sz="900" kern="0" dirty="0" smtClean="0">
              <a:solidFill>
                <a:sysClr val="windowText" lastClr="000000"/>
              </a:solidFill>
            </a:endParaRPr>
          </a:p>
          <a:p>
            <a:pPr lvl="0" defTabSz="914400"/>
            <a:r>
              <a:rPr kumimoji="0" lang="ja-JP" altLang="en-US" sz="900" kern="0" dirty="0">
                <a:solidFill>
                  <a:sysClr val="windowText" lastClr="000000"/>
                </a:solidFill>
              </a:rPr>
              <a:t>　</a:t>
            </a:r>
            <a:r>
              <a:rPr kumimoji="0" lang="ja-JP" altLang="en-US" sz="900" kern="0" dirty="0" smtClean="0">
                <a:solidFill>
                  <a:sysClr val="windowText" lastClr="000000"/>
                </a:solidFill>
              </a:rPr>
              <a:t>○企業</a:t>
            </a:r>
            <a:r>
              <a:rPr kumimoji="0" lang="ja-JP" altLang="en-US" sz="900" kern="0" dirty="0">
                <a:solidFill>
                  <a:sysClr val="windowText" lastClr="000000"/>
                </a:solidFill>
              </a:rPr>
              <a:t>等との連携促進</a:t>
            </a:r>
          </a:p>
          <a:p>
            <a:pPr lvl="0" defTabSz="914400"/>
            <a:r>
              <a:rPr kumimoji="0" lang="ja-JP" altLang="en-US" sz="900" kern="0" dirty="0" smtClean="0">
                <a:solidFill>
                  <a:sysClr val="windowText" lastClr="000000"/>
                </a:solidFill>
              </a:rPr>
              <a:t>　　　・大学の研究シーズと企業ニーズのマッチングを通じた共同研究・受託研究を推進</a:t>
            </a:r>
            <a:r>
              <a:rPr kumimoji="0" lang="ja-JP" altLang="en-US" sz="900" kern="0" dirty="0">
                <a:solidFill>
                  <a:sysClr val="windowText" lastClr="000000"/>
                </a:solidFill>
              </a:rPr>
              <a:t>　</a:t>
            </a:r>
          </a:p>
          <a:p>
            <a:pPr lvl="0" defTabSz="914400"/>
            <a:r>
              <a:rPr kumimoji="0" lang="ja-JP" altLang="en-US" sz="900" kern="0" dirty="0">
                <a:solidFill>
                  <a:sysClr val="windowText" lastClr="000000"/>
                </a:solidFill>
              </a:rPr>
              <a:t>　　</a:t>
            </a:r>
            <a:r>
              <a:rPr kumimoji="0" lang="ja-JP" altLang="en-US" sz="900" kern="0" dirty="0" smtClean="0">
                <a:solidFill>
                  <a:sysClr val="windowText" lastClr="000000"/>
                </a:solidFill>
              </a:rPr>
              <a:t>   ・特許の権利化を通じた知的財産の管理・活用を推進</a:t>
            </a:r>
            <a:r>
              <a:rPr kumimoji="0" lang="ja-JP" altLang="en-US" sz="900" kern="0" dirty="0">
                <a:solidFill>
                  <a:sysClr val="windowText" lastClr="000000"/>
                </a:solidFill>
              </a:rPr>
              <a:t>　</a:t>
            </a:r>
            <a:endParaRPr kumimoji="0" lang="en-US" altLang="ja-JP" sz="900" kern="0" dirty="0" smtClean="0">
              <a:solidFill>
                <a:sysClr val="windowText" lastClr="000000"/>
              </a:solidFill>
            </a:endParaRPr>
          </a:p>
          <a:p>
            <a:pPr lvl="0" defTabSz="914400"/>
            <a:r>
              <a:rPr kumimoji="0" lang="ja-JP" altLang="en-US" sz="900" kern="0" dirty="0" smtClean="0">
                <a:solidFill>
                  <a:sysClr val="windowText" lastClr="000000"/>
                </a:solidFill>
              </a:rPr>
              <a:t>　　　・コンソーシアムの運営などを通じた技術開発の促進</a:t>
            </a:r>
            <a:endParaRPr kumimoji="0" lang="en-US" altLang="ja-JP" sz="900" kern="0" dirty="0" smtClean="0">
              <a:solidFill>
                <a:sysClr val="windowText" lastClr="000000"/>
              </a:solidFill>
            </a:endParaRPr>
          </a:p>
          <a:p>
            <a:pPr lvl="0" defTabSz="914400">
              <a:lnSpc>
                <a:spcPts val="400"/>
              </a:lnSpc>
            </a:pPr>
            <a:endParaRPr kumimoji="0" lang="en-US" altLang="ja-JP" sz="900" kern="0" dirty="0" smtClean="0">
              <a:solidFill>
                <a:sysClr val="windowText" lastClr="000000"/>
              </a:solidFill>
            </a:endParaRPr>
          </a:p>
          <a:p>
            <a:pPr lvl="0" defTabSz="914400"/>
            <a:r>
              <a:rPr kumimoji="0" lang="ja-JP" altLang="en-US" sz="900" kern="0" dirty="0">
                <a:solidFill>
                  <a:sysClr val="windowText" lastClr="000000"/>
                </a:solidFill>
              </a:rPr>
              <a:t>　</a:t>
            </a:r>
            <a:r>
              <a:rPr kumimoji="0" lang="ja-JP" altLang="en-US" sz="900" kern="0" dirty="0" smtClean="0">
                <a:solidFill>
                  <a:sysClr val="windowText" lastClr="000000"/>
                </a:solidFill>
              </a:rPr>
              <a:t>○地域連携研究機構内に、リサーチ</a:t>
            </a:r>
            <a:r>
              <a:rPr kumimoji="0" lang="ja-JP" altLang="en-US" sz="900" kern="0" dirty="0">
                <a:solidFill>
                  <a:sysClr val="windowText" lastClr="000000"/>
                </a:solidFill>
              </a:rPr>
              <a:t>・アドミニストレーション（</a:t>
            </a:r>
            <a:r>
              <a:rPr kumimoji="0" lang="en-US" altLang="ja-JP" sz="900" kern="0" dirty="0">
                <a:solidFill>
                  <a:sysClr val="windowText" lastClr="000000"/>
                </a:solidFill>
              </a:rPr>
              <a:t>URA</a:t>
            </a:r>
            <a:r>
              <a:rPr kumimoji="0" lang="ja-JP" altLang="en-US" sz="900" kern="0" dirty="0">
                <a:solidFill>
                  <a:sysClr val="windowText" lastClr="000000"/>
                </a:solidFill>
              </a:rPr>
              <a:t>）</a:t>
            </a:r>
            <a:r>
              <a:rPr kumimoji="0" lang="ja-JP" altLang="en-US" sz="900" kern="0" dirty="0" smtClean="0">
                <a:solidFill>
                  <a:sysClr val="windowText" lastClr="000000"/>
                </a:solidFill>
              </a:rPr>
              <a:t>センターを設置し活動</a:t>
            </a:r>
            <a:endParaRPr kumimoji="0" lang="en-US" altLang="ja-JP" sz="900" kern="0" dirty="0" smtClean="0">
              <a:solidFill>
                <a:sysClr val="windowText" lastClr="000000"/>
              </a:solidFill>
            </a:endParaRPr>
          </a:p>
          <a:p>
            <a:pPr lvl="0" defTabSz="914400"/>
            <a:r>
              <a:rPr kumimoji="0" lang="ja-JP" altLang="en-US" sz="900" kern="0" dirty="0">
                <a:solidFill>
                  <a:sysClr val="windowText" lastClr="000000"/>
                </a:solidFill>
              </a:rPr>
              <a:t>　</a:t>
            </a:r>
            <a:r>
              <a:rPr kumimoji="0" lang="ja-JP" altLang="en-US" sz="900" kern="0" dirty="0" smtClean="0">
                <a:solidFill>
                  <a:sysClr val="windowText" lastClr="000000"/>
                </a:solidFill>
              </a:rPr>
              <a:t>　 を強化</a:t>
            </a:r>
            <a:r>
              <a:rPr kumimoji="0" lang="en-US" altLang="ja-JP" sz="900" kern="0" dirty="0" smtClean="0">
                <a:solidFill>
                  <a:sysClr val="windowText" lastClr="000000"/>
                </a:solidFill>
              </a:rPr>
              <a:t>【H24</a:t>
            </a:r>
            <a:r>
              <a:rPr kumimoji="0" lang="ja-JP" altLang="en-US" sz="900" kern="0" dirty="0" smtClean="0">
                <a:solidFill>
                  <a:sysClr val="windowText" lastClr="000000"/>
                </a:solidFill>
              </a:rPr>
              <a:t>～</a:t>
            </a:r>
            <a:r>
              <a:rPr kumimoji="0" lang="en-US" altLang="ja-JP" sz="900" kern="0" dirty="0" smtClean="0">
                <a:solidFill>
                  <a:sysClr val="windowText" lastClr="000000"/>
                </a:solidFill>
              </a:rPr>
              <a:t>】</a:t>
            </a:r>
          </a:p>
          <a:p>
            <a:pPr lvl="0" defTabSz="914400"/>
            <a:r>
              <a:rPr kumimoji="0" lang="ja-JP" altLang="en-US" sz="900" kern="0" dirty="0" smtClean="0">
                <a:solidFill>
                  <a:sysClr val="windowText" lastClr="000000"/>
                </a:solidFill>
              </a:rPr>
              <a:t>　　</a:t>
            </a:r>
            <a:r>
              <a:rPr kumimoji="0" lang="ja-JP" altLang="en-US" sz="900" kern="0" dirty="0">
                <a:solidFill>
                  <a:sysClr val="windowText" lastClr="000000"/>
                </a:solidFill>
              </a:rPr>
              <a:t>　・産業活性化の一環としての中小企業支援を強化</a:t>
            </a:r>
          </a:p>
          <a:p>
            <a:pPr lvl="0" defTabSz="914400"/>
            <a:r>
              <a:rPr kumimoji="0" lang="ja-JP" altLang="en-US" sz="900" kern="0" dirty="0">
                <a:solidFill>
                  <a:sysClr val="windowText" lastClr="000000"/>
                </a:solidFill>
              </a:rPr>
              <a:t>　　　</a:t>
            </a:r>
            <a:r>
              <a:rPr kumimoji="0" lang="ja-JP" altLang="en-US" sz="900" kern="0" dirty="0" smtClean="0">
                <a:solidFill>
                  <a:sysClr val="windowText" lastClr="000000"/>
                </a:solidFill>
              </a:rPr>
              <a:t>　　取組</a:t>
            </a:r>
            <a:r>
              <a:rPr kumimoji="0" lang="ja-JP" altLang="en-US" sz="900" kern="0" dirty="0">
                <a:solidFill>
                  <a:sysClr val="windowText" lastClr="000000"/>
                </a:solidFill>
              </a:rPr>
              <a:t>の１つとして、ものづくり補助金への申請支援を実施</a:t>
            </a:r>
            <a:endParaRPr kumimoji="0" lang="en-US" altLang="ja-JP" sz="900" kern="0" dirty="0" smtClean="0">
              <a:solidFill>
                <a:sysClr val="windowText" lastClr="000000"/>
              </a:solidFill>
            </a:endParaRPr>
          </a:p>
          <a:p>
            <a:pPr lvl="0" defTabSz="914400">
              <a:lnSpc>
                <a:spcPts val="400"/>
              </a:lnSpc>
            </a:pPr>
            <a:endParaRPr kumimoji="0" lang="en-US" altLang="ja-JP" sz="900" kern="0" dirty="0" smtClean="0">
              <a:solidFill>
                <a:sysClr val="windowText" lastClr="000000"/>
              </a:solidFill>
            </a:endParaRPr>
          </a:p>
          <a:p>
            <a:pPr lvl="0" defTabSz="914400"/>
            <a:r>
              <a:rPr kumimoji="0" lang="ja-JP" altLang="en-US" sz="900" kern="0" dirty="0" smtClean="0">
                <a:solidFill>
                  <a:sysClr val="windowText" lastClr="000000"/>
                </a:solidFill>
              </a:rPr>
              <a:t>　○先端的研究分野の取組成果を還元</a:t>
            </a:r>
            <a:endParaRPr kumimoji="0" lang="en-US" altLang="ja-JP" sz="900" kern="0" dirty="0" smtClean="0">
              <a:solidFill>
                <a:sysClr val="windowText" lastClr="000000"/>
              </a:solidFill>
            </a:endParaRPr>
          </a:p>
          <a:p>
            <a:pPr lvl="0" defTabSz="914400"/>
            <a:r>
              <a:rPr kumimoji="0" lang="ja-JP" altLang="en-US" sz="900" kern="0" dirty="0" smtClean="0">
                <a:solidFill>
                  <a:sysClr val="windowText" lastClr="000000"/>
                </a:solidFill>
              </a:rPr>
              <a:t>　　　・</a:t>
            </a:r>
            <a:r>
              <a:rPr kumimoji="0" lang="en-US" altLang="ja-JP" sz="900" kern="0" dirty="0" smtClean="0">
                <a:solidFill>
                  <a:sysClr val="windowText" lastClr="000000"/>
                </a:solidFill>
              </a:rPr>
              <a:t>21</a:t>
            </a:r>
            <a:r>
              <a:rPr kumimoji="0" lang="ja-JP" altLang="en-US" sz="900" kern="0" dirty="0">
                <a:solidFill>
                  <a:sysClr val="windowText" lastClr="000000"/>
                </a:solidFill>
              </a:rPr>
              <a:t>世紀科学研究機構に分野横断的研究所群を</a:t>
            </a:r>
            <a:r>
              <a:rPr kumimoji="0" lang="ja-JP" altLang="en-US" sz="900" kern="0" dirty="0" smtClean="0">
                <a:solidFill>
                  <a:sysClr val="windowText" lastClr="000000"/>
                </a:solidFill>
              </a:rPr>
              <a:t>構成</a:t>
            </a:r>
            <a:endParaRPr kumimoji="0" lang="ja-JP" altLang="en-US" sz="900" kern="0" dirty="0">
              <a:solidFill>
                <a:sysClr val="windowText" lastClr="000000"/>
              </a:solidFill>
            </a:endParaRPr>
          </a:p>
          <a:p>
            <a:pPr lvl="0" defTabSz="914400"/>
            <a:r>
              <a:rPr kumimoji="0" lang="ja-JP" altLang="en-US" sz="900" kern="0" dirty="0">
                <a:solidFill>
                  <a:sysClr val="windowText" lastClr="000000"/>
                </a:solidFill>
              </a:rPr>
              <a:t>　　　　</a:t>
            </a:r>
            <a:r>
              <a:rPr kumimoji="0" lang="ja-JP" altLang="en-US" sz="900" kern="0" dirty="0" smtClean="0">
                <a:solidFill>
                  <a:sysClr val="windowText" lastClr="000000"/>
                </a:solidFill>
              </a:rPr>
              <a:t>　客員</a:t>
            </a:r>
            <a:r>
              <a:rPr kumimoji="0" lang="ja-JP" altLang="en-US" sz="900" kern="0" dirty="0">
                <a:solidFill>
                  <a:sysClr val="windowText" lastClr="000000"/>
                </a:solidFill>
              </a:rPr>
              <a:t>研究員を受入れオープンイノベーション</a:t>
            </a:r>
            <a:r>
              <a:rPr kumimoji="0" lang="ja-JP" altLang="en-US" sz="900" kern="0" dirty="0" smtClean="0">
                <a:solidFill>
                  <a:sysClr val="windowText" lastClr="000000"/>
                </a:solidFill>
              </a:rPr>
              <a:t>の場と</a:t>
            </a:r>
            <a:r>
              <a:rPr kumimoji="0" lang="ja-JP" altLang="en-US" sz="900" kern="0" dirty="0">
                <a:solidFill>
                  <a:sysClr val="windowText" lastClr="000000"/>
                </a:solidFill>
              </a:rPr>
              <a:t>して</a:t>
            </a:r>
            <a:r>
              <a:rPr kumimoji="0" lang="ja-JP" altLang="en-US" sz="900" kern="0" dirty="0" smtClean="0">
                <a:solidFill>
                  <a:sysClr val="windowText" lastClr="000000"/>
                </a:solidFill>
              </a:rPr>
              <a:t>活動</a:t>
            </a:r>
            <a:endParaRPr kumimoji="0" lang="en-US" altLang="ja-JP" sz="900" kern="0" dirty="0" smtClean="0">
              <a:solidFill>
                <a:sysClr val="windowText" lastClr="000000"/>
              </a:solidFill>
            </a:endParaRPr>
          </a:p>
          <a:p>
            <a:pPr lvl="0" defTabSz="914400"/>
            <a:r>
              <a:rPr kumimoji="0" lang="ja-JP" altLang="en-US" sz="900" kern="0" dirty="0" smtClean="0">
                <a:solidFill>
                  <a:sysClr val="windowText" lastClr="000000"/>
                </a:solidFill>
              </a:rPr>
              <a:t>　　　　　　</a:t>
            </a:r>
            <a:r>
              <a:rPr kumimoji="0" lang="ja-JP" altLang="en-US" sz="900" kern="0" dirty="0" smtClean="0"/>
              <a:t>　</a:t>
            </a:r>
            <a:r>
              <a:rPr kumimoji="0" lang="en-US" altLang="ja-JP" sz="900" kern="0" dirty="0"/>
              <a:t> </a:t>
            </a:r>
            <a:r>
              <a:rPr kumimoji="0" lang="en-US" altLang="ja-JP" sz="900" kern="0" dirty="0" smtClean="0"/>
              <a:t>H28.4 </a:t>
            </a:r>
            <a:r>
              <a:rPr kumimoji="0" lang="ja-JP" altLang="en-US" sz="900" kern="0" dirty="0" smtClean="0"/>
              <a:t>時点</a:t>
            </a:r>
            <a:r>
              <a:rPr kumimoji="0" lang="en-US" altLang="ja-JP" sz="900" kern="0" dirty="0" smtClean="0"/>
              <a:t>:</a:t>
            </a:r>
            <a:r>
              <a:rPr kumimoji="0" lang="en-US" altLang="ja-JP" sz="900" kern="0" dirty="0"/>
              <a:t> </a:t>
            </a:r>
            <a:r>
              <a:rPr kumimoji="0" lang="en-US" altLang="ja-JP" sz="900" kern="0" dirty="0" smtClean="0"/>
              <a:t>49</a:t>
            </a:r>
            <a:r>
              <a:rPr kumimoji="0" lang="ja-JP" altLang="en-US" sz="900" kern="0" dirty="0" smtClean="0"/>
              <a:t>研究所、研究員</a:t>
            </a:r>
            <a:r>
              <a:rPr kumimoji="0" lang="ja-JP" altLang="en-US" sz="900" kern="0" dirty="0"/>
              <a:t>延べ</a:t>
            </a:r>
            <a:r>
              <a:rPr kumimoji="0" lang="en-US" altLang="ja-JP" sz="900" kern="0" dirty="0"/>
              <a:t>619</a:t>
            </a:r>
            <a:r>
              <a:rPr kumimoji="0" lang="ja-JP" altLang="en-US" sz="900" kern="0" dirty="0" smtClean="0"/>
              <a:t>名、うち</a:t>
            </a:r>
            <a:r>
              <a:rPr kumimoji="0" lang="ja-JP" altLang="en-US" sz="900" kern="0" dirty="0"/>
              <a:t>客員研究員</a:t>
            </a:r>
            <a:r>
              <a:rPr kumimoji="0" lang="en-US" altLang="ja-JP" sz="900" kern="0" dirty="0" smtClean="0"/>
              <a:t>111</a:t>
            </a:r>
            <a:r>
              <a:rPr kumimoji="0" lang="ja-JP" altLang="en-US" sz="900" kern="0" dirty="0" smtClean="0"/>
              <a:t>名</a:t>
            </a:r>
            <a:endParaRPr kumimoji="0" lang="ja-JP" altLang="en-US" sz="900" kern="0" dirty="0"/>
          </a:p>
          <a:p>
            <a:pPr lvl="0" defTabSz="914400"/>
            <a:r>
              <a:rPr kumimoji="0" lang="ja-JP" altLang="en-US" sz="900" kern="0" dirty="0"/>
              <a:t>　　　　</a:t>
            </a:r>
            <a:r>
              <a:rPr kumimoji="0" lang="ja-JP" altLang="en-US" sz="900" kern="0" dirty="0" smtClean="0"/>
              <a:t>　　　（</a:t>
            </a:r>
            <a:r>
              <a:rPr kumimoji="0" lang="en-US" altLang="ja-JP" sz="900" kern="0" dirty="0"/>
              <a:t>H23.4</a:t>
            </a:r>
            <a:r>
              <a:rPr kumimoji="0" lang="ja-JP" altLang="en-US" sz="900" kern="0" dirty="0"/>
              <a:t>時点：</a:t>
            </a:r>
            <a:r>
              <a:rPr kumimoji="0" lang="en-US" altLang="ja-JP" sz="900" kern="0" dirty="0"/>
              <a:t>34</a:t>
            </a:r>
            <a:r>
              <a:rPr kumimoji="0" lang="ja-JP" altLang="en-US" sz="900" kern="0" dirty="0"/>
              <a:t>研究所、研究員延べ</a:t>
            </a:r>
            <a:r>
              <a:rPr kumimoji="0" lang="en-US" altLang="ja-JP" sz="900" kern="0" dirty="0"/>
              <a:t>404</a:t>
            </a:r>
            <a:r>
              <a:rPr kumimoji="0" lang="ja-JP" altLang="en-US" sz="900" kern="0" dirty="0"/>
              <a:t>名、うち客員研究員</a:t>
            </a:r>
            <a:r>
              <a:rPr kumimoji="0" lang="en-US" altLang="ja-JP" sz="900" kern="0" dirty="0"/>
              <a:t>7</a:t>
            </a:r>
            <a:r>
              <a:rPr kumimoji="0" lang="ja-JP" altLang="en-US" sz="900" kern="0" dirty="0"/>
              <a:t>名）　</a:t>
            </a:r>
            <a:endParaRPr kumimoji="0" lang="en-US" altLang="ja-JP" sz="900" kern="0" dirty="0"/>
          </a:p>
          <a:p>
            <a:pPr defTabSz="914400">
              <a:lnSpc>
                <a:spcPts val="400"/>
              </a:lnSpc>
            </a:pPr>
            <a:endParaRPr kumimoji="0" lang="en-US" altLang="ja-JP" sz="900" kern="0" dirty="0" smtClean="0">
              <a:solidFill>
                <a:sysClr val="windowText" lastClr="000000"/>
              </a:solidFill>
            </a:endParaRPr>
          </a:p>
          <a:p>
            <a:pPr defTabSz="914400"/>
            <a:r>
              <a:rPr kumimoji="0" lang="ja-JP" altLang="en-US" sz="900" b="1" kern="0" dirty="0" smtClean="0">
                <a:solidFill>
                  <a:sysClr val="windowText" lastClr="000000"/>
                </a:solidFill>
              </a:rPr>
              <a:t>■府民のシンクタンクとしての機能の強化</a:t>
            </a:r>
            <a:endParaRPr kumimoji="0" lang="en-US" altLang="ja-JP" sz="900" b="1" kern="0" dirty="0" smtClean="0">
              <a:solidFill>
                <a:sysClr val="windowText" lastClr="000000"/>
              </a:solidFill>
            </a:endParaRPr>
          </a:p>
          <a:p>
            <a:pPr defTabSz="914400">
              <a:lnSpc>
                <a:spcPts val="300"/>
              </a:lnSpc>
            </a:pPr>
            <a:endParaRPr kumimoji="0" lang="en-US" altLang="ja-JP" sz="900" kern="0" dirty="0" smtClean="0">
              <a:solidFill>
                <a:sysClr val="windowText" lastClr="000000"/>
              </a:solidFill>
            </a:endParaRPr>
          </a:p>
          <a:p>
            <a:pPr defTabSz="914400"/>
            <a:r>
              <a:rPr kumimoji="0" lang="ja-JP" altLang="en-US" sz="900" kern="0" dirty="0" smtClean="0">
                <a:solidFill>
                  <a:sysClr val="windowText" lastClr="000000"/>
                </a:solidFill>
              </a:rPr>
              <a:t>　○地域</a:t>
            </a:r>
            <a:r>
              <a:rPr kumimoji="0" lang="ja-JP" altLang="en-US" sz="900" kern="0" dirty="0">
                <a:solidFill>
                  <a:sysClr val="windowText" lastClr="000000"/>
                </a:solidFill>
              </a:rPr>
              <a:t>課題に取り組む人材の</a:t>
            </a:r>
            <a:r>
              <a:rPr kumimoji="0" lang="ja-JP" altLang="en-US" sz="900" kern="0" dirty="0" smtClean="0">
                <a:solidFill>
                  <a:sysClr val="windowText" lastClr="000000"/>
                </a:solidFill>
              </a:rPr>
              <a:t>育成</a:t>
            </a:r>
            <a:endParaRPr kumimoji="0" lang="ja-JP" altLang="en-US" sz="900" kern="0" dirty="0">
              <a:solidFill>
                <a:sysClr val="windowText" lastClr="000000"/>
              </a:solidFill>
            </a:endParaRPr>
          </a:p>
          <a:p>
            <a:pPr defTabSz="914400"/>
            <a:r>
              <a:rPr kumimoji="0" lang="ja-JP" altLang="en-US" sz="900" kern="0" dirty="0">
                <a:solidFill>
                  <a:sysClr val="windowText" lastClr="000000"/>
                </a:solidFill>
              </a:rPr>
              <a:t>　　　・「大学ＣＯＣ事業」（大阪市大と共同）</a:t>
            </a:r>
            <a:r>
              <a:rPr kumimoji="0" lang="en-US" altLang="ja-JP" sz="900" kern="0" dirty="0">
                <a:solidFill>
                  <a:sysClr val="windowText" lastClr="000000"/>
                </a:solidFill>
              </a:rPr>
              <a:t>【H25</a:t>
            </a:r>
            <a:r>
              <a:rPr kumimoji="0" lang="ja-JP" altLang="en-US" sz="900" kern="0" dirty="0">
                <a:solidFill>
                  <a:sysClr val="windowText" lastClr="000000"/>
                </a:solidFill>
              </a:rPr>
              <a:t>採択</a:t>
            </a:r>
            <a:r>
              <a:rPr kumimoji="0" lang="en-US" altLang="ja-JP" sz="900" kern="0" dirty="0">
                <a:solidFill>
                  <a:sysClr val="windowText" lastClr="000000"/>
                </a:solidFill>
              </a:rPr>
              <a:t>】</a:t>
            </a:r>
            <a:r>
              <a:rPr kumimoji="0" lang="ja-JP" altLang="en-US" sz="900" kern="0" dirty="0">
                <a:solidFill>
                  <a:sysClr val="windowText" lastClr="000000"/>
                </a:solidFill>
              </a:rPr>
              <a:t>を活用し地域志向教育を推進</a:t>
            </a:r>
          </a:p>
          <a:p>
            <a:pPr defTabSz="914400"/>
            <a:r>
              <a:rPr kumimoji="0" lang="ja-JP" altLang="en-US" sz="900" kern="0" dirty="0">
                <a:solidFill>
                  <a:sysClr val="windowText" lastClr="000000"/>
                </a:solidFill>
              </a:rPr>
              <a:t>　　　　　</a:t>
            </a:r>
            <a:r>
              <a:rPr kumimoji="0" lang="ja-JP" altLang="en-US" sz="900" kern="0" dirty="0" smtClean="0">
                <a:solidFill>
                  <a:sysClr val="windowText" lastClr="000000"/>
                </a:solidFill>
              </a:rPr>
              <a:t>研修や講座による人材育成だけでなく、学生の教育プログラム「副専攻」として取</a:t>
            </a:r>
            <a:endParaRPr kumimoji="0" lang="en-US" altLang="ja-JP" sz="900" kern="0" dirty="0" smtClean="0">
              <a:solidFill>
                <a:sysClr val="windowText" lastClr="000000"/>
              </a:solidFill>
            </a:endParaRPr>
          </a:p>
          <a:p>
            <a:pPr defTabSz="914400"/>
            <a:r>
              <a:rPr kumimoji="0" lang="ja-JP" altLang="en-US" sz="900" kern="0" dirty="0">
                <a:solidFill>
                  <a:sysClr val="windowText" lastClr="000000"/>
                </a:solidFill>
              </a:rPr>
              <a:t>　</a:t>
            </a:r>
            <a:r>
              <a:rPr kumimoji="0" lang="ja-JP" altLang="en-US" sz="900" kern="0" dirty="0" smtClean="0">
                <a:solidFill>
                  <a:sysClr val="windowText" lastClr="000000"/>
                </a:solidFill>
              </a:rPr>
              <a:t>　　　　</a:t>
            </a:r>
            <a:r>
              <a:rPr kumimoji="0" lang="ja-JP" altLang="en-US" sz="900" kern="0" dirty="0" err="1" smtClean="0">
                <a:solidFill>
                  <a:sysClr val="windowText" lastClr="000000"/>
                </a:solidFill>
              </a:rPr>
              <a:t>り</a:t>
            </a:r>
            <a:r>
              <a:rPr kumimoji="0" lang="ja-JP" altLang="en-US" sz="900" kern="0" dirty="0" smtClean="0">
                <a:solidFill>
                  <a:sysClr val="windowText" lastClr="000000"/>
                </a:solidFill>
              </a:rPr>
              <a:t>入れる取組をスタート</a:t>
            </a:r>
            <a:r>
              <a:rPr kumimoji="0" lang="en-US" altLang="ja-JP" sz="900" kern="0" dirty="0" smtClean="0">
                <a:solidFill>
                  <a:sysClr val="windowText" lastClr="000000"/>
                </a:solidFill>
              </a:rPr>
              <a:t>【</a:t>
            </a:r>
            <a:r>
              <a:rPr kumimoji="0" lang="en-US" altLang="ja-JP" sz="900" kern="0" dirty="0">
                <a:solidFill>
                  <a:sysClr val="windowText" lastClr="000000"/>
                </a:solidFill>
              </a:rPr>
              <a:t>H27</a:t>
            </a:r>
            <a:r>
              <a:rPr kumimoji="0" lang="ja-JP" altLang="en-US" sz="900" kern="0" dirty="0" smtClean="0">
                <a:solidFill>
                  <a:sysClr val="windowText" lastClr="000000"/>
                </a:solidFill>
              </a:rPr>
              <a:t>～</a:t>
            </a:r>
            <a:r>
              <a:rPr kumimoji="0" lang="en-US" altLang="ja-JP" sz="900" kern="0" dirty="0" smtClean="0">
                <a:solidFill>
                  <a:sysClr val="windowText" lastClr="000000"/>
                </a:solidFill>
              </a:rPr>
              <a:t>】</a:t>
            </a:r>
          </a:p>
          <a:p>
            <a:pPr defTabSz="914400"/>
            <a:r>
              <a:rPr kumimoji="0" lang="en-US" altLang="ja-JP" sz="900" kern="0" dirty="0"/>
              <a:t> </a:t>
            </a:r>
            <a:r>
              <a:rPr kumimoji="0" lang="en-US" altLang="ja-JP" sz="900" kern="0" dirty="0" smtClean="0"/>
              <a:t>                  </a:t>
            </a:r>
            <a:r>
              <a:rPr kumimoji="0" lang="ja-JP" altLang="en-US" sz="900" kern="0" dirty="0" smtClean="0"/>
              <a:t>副専攻</a:t>
            </a:r>
            <a:r>
              <a:rPr kumimoji="0" lang="ja-JP" altLang="en-US" sz="900" kern="0" dirty="0"/>
              <a:t>「地域再生</a:t>
            </a:r>
            <a:r>
              <a:rPr kumimoji="0" lang="en-US" altLang="ja-JP" sz="900" kern="0" dirty="0"/>
              <a:t>CR</a:t>
            </a:r>
            <a:r>
              <a:rPr kumimoji="0" lang="ja-JP" altLang="en-US" sz="900" kern="0" dirty="0"/>
              <a:t>」　</a:t>
            </a:r>
            <a:r>
              <a:rPr kumimoji="0" lang="en-US" altLang="ja-JP" sz="900" kern="0" dirty="0"/>
              <a:t>H27</a:t>
            </a:r>
            <a:r>
              <a:rPr kumimoji="0" lang="ja-JP" altLang="en-US" sz="900" kern="0" dirty="0"/>
              <a:t>　延べ受講者数</a:t>
            </a:r>
            <a:r>
              <a:rPr kumimoji="0" lang="en-US" altLang="ja-JP" sz="900" kern="0" dirty="0"/>
              <a:t>291</a:t>
            </a:r>
            <a:r>
              <a:rPr kumimoji="0" lang="ja-JP" altLang="en-US" sz="900" kern="0" dirty="0"/>
              <a:t>名</a:t>
            </a:r>
            <a:endParaRPr kumimoji="0" lang="en-US" altLang="ja-JP" sz="900" kern="0" dirty="0" smtClean="0"/>
          </a:p>
          <a:p>
            <a:pPr defTabSz="914400">
              <a:lnSpc>
                <a:spcPts val="400"/>
              </a:lnSpc>
            </a:pPr>
            <a:endParaRPr kumimoji="0" lang="en-US" altLang="ja-JP" sz="900" b="1" kern="0" dirty="0" smtClean="0"/>
          </a:p>
          <a:p>
            <a:pPr defTabSz="914400"/>
            <a:r>
              <a:rPr kumimoji="0" lang="ja-JP" altLang="en-US" sz="900" b="1" kern="0" dirty="0" smtClean="0"/>
              <a:t>■高専と連携した活動の推進</a:t>
            </a:r>
            <a:endParaRPr kumimoji="0" lang="en-US" altLang="ja-JP" sz="900" b="1" kern="0" dirty="0"/>
          </a:p>
          <a:p>
            <a:pPr defTabSz="914400">
              <a:lnSpc>
                <a:spcPts val="300"/>
              </a:lnSpc>
            </a:pPr>
            <a:endParaRPr kumimoji="0" lang="en-US" altLang="ja-JP" sz="900" kern="0" dirty="0"/>
          </a:p>
          <a:p>
            <a:pPr defTabSz="914400"/>
            <a:r>
              <a:rPr kumimoji="0" lang="ja-JP" altLang="en-US" sz="900" kern="0" dirty="0"/>
              <a:t>　</a:t>
            </a:r>
            <a:r>
              <a:rPr kumimoji="0" lang="ja-JP" altLang="en-US" sz="900" kern="0" dirty="0" smtClean="0"/>
              <a:t>　　・府大、高専共同での産学連携オフィスを設置し、活動をスタート</a:t>
            </a:r>
            <a:r>
              <a:rPr kumimoji="0" lang="en-US" altLang="ja-JP" sz="900" kern="0" dirty="0"/>
              <a:t>【</a:t>
            </a:r>
            <a:r>
              <a:rPr kumimoji="0" lang="en-US" altLang="ja-JP" sz="900" kern="0" dirty="0" smtClean="0"/>
              <a:t>H27</a:t>
            </a:r>
            <a:r>
              <a:rPr kumimoji="0" lang="ja-JP" altLang="en-US" sz="900" kern="0" dirty="0" smtClean="0"/>
              <a:t>～</a:t>
            </a:r>
            <a:r>
              <a:rPr kumimoji="0" lang="en-US" altLang="ja-JP" sz="900" kern="0" dirty="0"/>
              <a:t>】</a:t>
            </a:r>
          </a:p>
          <a:p>
            <a:pPr lvl="0" defTabSz="914400"/>
            <a:r>
              <a:rPr kumimoji="0" lang="ja-JP" altLang="en-US" sz="900" kern="0" dirty="0" smtClean="0"/>
              <a:t>　　   ・堺市、堺商工会議所等との連携による泰日工業大学留学生支援事業で、留学生を受</a:t>
            </a:r>
            <a:endParaRPr kumimoji="0" lang="en-US" altLang="ja-JP" sz="900" kern="0" dirty="0" smtClean="0"/>
          </a:p>
          <a:p>
            <a:pPr lvl="0" defTabSz="914400"/>
            <a:r>
              <a:rPr kumimoji="0" lang="ja-JP" altLang="en-US" sz="900" kern="0" dirty="0"/>
              <a:t>　</a:t>
            </a:r>
            <a:r>
              <a:rPr kumimoji="0" lang="ja-JP" altLang="en-US" sz="900" kern="0" dirty="0" smtClean="0"/>
              <a:t>　　　入れ、府大、高専で教育・実験実習の場を提供</a:t>
            </a:r>
            <a:r>
              <a:rPr kumimoji="0" lang="en-US" altLang="ja-JP" sz="900" kern="0" dirty="0"/>
              <a:t>【</a:t>
            </a:r>
            <a:r>
              <a:rPr kumimoji="0" lang="en-US" altLang="ja-JP" sz="900" kern="0" dirty="0" smtClean="0"/>
              <a:t>H26</a:t>
            </a:r>
            <a:r>
              <a:rPr kumimoji="0" lang="ja-JP" altLang="en-US" sz="900" kern="0" dirty="0" smtClean="0"/>
              <a:t>～</a:t>
            </a:r>
            <a:r>
              <a:rPr kumimoji="0" lang="en-US" altLang="ja-JP" sz="900" kern="0" dirty="0" smtClean="0"/>
              <a:t>】</a:t>
            </a:r>
            <a:r>
              <a:rPr kumimoji="0" lang="ja-JP" altLang="en-US" sz="900" kern="0" dirty="0" smtClean="0"/>
              <a:t>　　　　　　　</a:t>
            </a:r>
            <a:r>
              <a:rPr kumimoji="0" lang="ja-JP" altLang="en-US" sz="900" kern="0" dirty="0" smtClean="0">
                <a:solidFill>
                  <a:srgbClr val="FF0000"/>
                </a:solidFill>
              </a:rPr>
              <a:t>　　　　　　　　　　</a:t>
            </a:r>
            <a:r>
              <a:rPr kumimoji="0" lang="ja-JP" altLang="en-US" sz="900" kern="0" dirty="0" smtClean="0"/>
              <a:t>など</a:t>
            </a:r>
            <a:endParaRPr lang="en-US" altLang="ja-JP" sz="1050" dirty="0"/>
          </a:p>
        </p:txBody>
      </p:sp>
      <p:sp>
        <p:nvSpPr>
          <p:cNvPr id="13" name="正方形/長方形 12"/>
          <p:cNvSpPr/>
          <p:nvPr/>
        </p:nvSpPr>
        <p:spPr>
          <a:xfrm>
            <a:off x="5436518" y="1589965"/>
            <a:ext cx="4644000" cy="1188000"/>
          </a:xfrm>
          <a:prstGeom prst="rect">
            <a:avLst/>
          </a:prstGeom>
          <a:solidFill>
            <a:schemeClr val="accent6"/>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
              </a:lnSpc>
            </a:pPr>
            <a:endParaRPr kumimoji="1" lang="en-US" altLang="ja-JP" sz="1000" b="1" dirty="0" smtClean="0">
              <a:solidFill>
                <a:srgbClr val="FF0000"/>
              </a:solidFill>
            </a:endParaRPr>
          </a:p>
          <a:p>
            <a:r>
              <a:rPr kumimoji="1" lang="ja-JP" altLang="en-US" sz="1100" b="1" dirty="0" smtClean="0">
                <a:solidFill>
                  <a:schemeClr val="tx1"/>
                </a:solidFill>
              </a:rPr>
              <a:t>■企業への博士人材の輩出のほか、企業等との産学連携を全学的に推進</a:t>
            </a:r>
            <a:endParaRPr kumimoji="1" lang="en-US" altLang="ja-JP" sz="1100" b="1" dirty="0" smtClean="0">
              <a:solidFill>
                <a:schemeClr val="tx1"/>
              </a:solidFill>
            </a:endParaRPr>
          </a:p>
          <a:p>
            <a:r>
              <a:rPr lang="ja-JP" altLang="en-US" sz="1100" b="1" dirty="0" smtClean="0">
                <a:solidFill>
                  <a:schemeClr val="tx1"/>
                </a:solidFill>
              </a:rPr>
              <a:t>　　</a:t>
            </a:r>
            <a:r>
              <a:rPr kumimoji="1" lang="ja-JP" altLang="en-US" sz="1100" b="1" dirty="0" smtClean="0">
                <a:solidFill>
                  <a:schemeClr val="tx1"/>
                </a:solidFill>
              </a:rPr>
              <a:t>し、公立大学ではトップクラスの共同研究件数を達成</a:t>
            </a:r>
            <a:endParaRPr kumimoji="1" lang="en-US" altLang="ja-JP" sz="1100" b="1" dirty="0" smtClean="0">
              <a:solidFill>
                <a:schemeClr val="tx1"/>
              </a:solidFill>
            </a:endParaRPr>
          </a:p>
          <a:p>
            <a:r>
              <a:rPr lang="ja-JP" altLang="en-US" sz="1100" b="1" dirty="0" smtClean="0">
                <a:solidFill>
                  <a:schemeClr val="tx1"/>
                </a:solidFill>
              </a:rPr>
              <a:t>■先端的研究分野においては、植物工場研究センターやＢＮＣＴ研究セン</a:t>
            </a:r>
            <a:endParaRPr lang="en-US" altLang="ja-JP" sz="1100" b="1" dirty="0" smtClean="0">
              <a:solidFill>
                <a:schemeClr val="tx1"/>
              </a:solidFill>
            </a:endParaRPr>
          </a:p>
          <a:p>
            <a:r>
              <a:rPr lang="ja-JP" altLang="en-US" sz="1100" b="1" dirty="0">
                <a:solidFill>
                  <a:schemeClr val="tx1"/>
                </a:solidFill>
              </a:rPr>
              <a:t>　 </a:t>
            </a:r>
            <a:r>
              <a:rPr lang="ja-JP" altLang="en-US" sz="1100" b="1" dirty="0" smtClean="0">
                <a:solidFill>
                  <a:schemeClr val="tx1"/>
                </a:solidFill>
              </a:rPr>
              <a:t>ターなどの実証・評価を通じて、研究成果を社会に還元</a:t>
            </a:r>
            <a:endParaRPr kumimoji="1" lang="ja-JP" altLang="en-US" sz="1100" b="1" i="1" u="sng" dirty="0">
              <a:solidFill>
                <a:schemeClr val="tx1"/>
              </a:solidFill>
            </a:endParaRPr>
          </a:p>
        </p:txBody>
      </p:sp>
      <p:sp>
        <p:nvSpPr>
          <p:cNvPr id="14" name="下矢印 13"/>
          <p:cNvSpPr/>
          <p:nvPr/>
        </p:nvSpPr>
        <p:spPr>
          <a:xfrm>
            <a:off x="4919648" y="2084640"/>
            <a:ext cx="682808" cy="144016"/>
          </a:xfrm>
          <a:prstGeom prst="downArrow">
            <a:avLst/>
          </a:prstGeom>
          <a:solidFill>
            <a:srgbClr val="002060"/>
          </a:solidFill>
          <a:ln>
            <a:solidFill>
              <a:srgbClr val="002060"/>
            </a:solidFill>
          </a:ln>
          <a:scene3d>
            <a:camera prst="orthographicFront">
              <a:rot lat="0" lon="0" rev="5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下矢印 15"/>
          <p:cNvSpPr/>
          <p:nvPr/>
        </p:nvSpPr>
        <p:spPr>
          <a:xfrm>
            <a:off x="7345998" y="2749277"/>
            <a:ext cx="682808" cy="144016"/>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24339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1" name="カギ線コネクタ 50"/>
          <p:cNvCxnSpPr/>
          <p:nvPr/>
        </p:nvCxnSpPr>
        <p:spPr>
          <a:xfrm rot="10800000" flipV="1">
            <a:off x="4824526" y="1836974"/>
            <a:ext cx="684000" cy="5040000"/>
          </a:xfrm>
          <a:prstGeom prst="bentConnector3">
            <a:avLst/>
          </a:prstGeom>
          <a:ln w="82550" cmpd="sng">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正方形/長方形 37"/>
          <p:cNvSpPr/>
          <p:nvPr/>
        </p:nvSpPr>
        <p:spPr>
          <a:xfrm>
            <a:off x="107926" y="1332359"/>
            <a:ext cx="4968552" cy="439248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lIns="97574" tIns="48787" rIns="97574" bIns="48787" rtlCol="0" anchor="ctr"/>
          <a:lstStyle/>
          <a:p>
            <a:pPr algn="ctr"/>
            <a:endParaRPr kumimoji="1" lang="ja-JP" altLang="en-US" dirty="0"/>
          </a:p>
        </p:txBody>
      </p:sp>
      <p:sp>
        <p:nvSpPr>
          <p:cNvPr id="20" name="角丸四角形 19"/>
          <p:cNvSpPr/>
          <p:nvPr/>
        </p:nvSpPr>
        <p:spPr>
          <a:xfrm>
            <a:off x="5345139" y="2844527"/>
            <a:ext cx="4920802" cy="4320480"/>
          </a:xfrm>
          <a:prstGeom prst="roundRect">
            <a:avLst>
              <a:gd name="adj" fmla="val 2155"/>
            </a:avLst>
          </a:prstGeom>
          <a:noFill/>
          <a:ln w="15875"/>
        </p:spPr>
        <p:style>
          <a:lnRef idx="2">
            <a:schemeClr val="accent1">
              <a:shade val="50000"/>
            </a:schemeClr>
          </a:lnRef>
          <a:fillRef idx="1">
            <a:schemeClr val="accent1"/>
          </a:fillRef>
          <a:effectRef idx="0">
            <a:schemeClr val="accent1"/>
          </a:effectRef>
          <a:fontRef idx="minor">
            <a:schemeClr val="lt1"/>
          </a:fontRef>
        </p:style>
        <p:txBody>
          <a:bodyPr lIns="97574" tIns="48787" rIns="97574" bIns="48787" rtlCol="0" anchor="t"/>
          <a:lstStyle/>
          <a:p>
            <a:r>
              <a:rPr lang="ja-JP" altLang="en-US" sz="1100" b="1" dirty="0" smtClean="0">
                <a:solidFill>
                  <a:srgbClr val="002060"/>
                </a:solidFill>
              </a:rPr>
              <a:t>「大阪府</a:t>
            </a:r>
            <a:r>
              <a:rPr lang="ja-JP" altLang="en-US" sz="1100" b="1" dirty="0">
                <a:solidFill>
                  <a:srgbClr val="002060"/>
                </a:solidFill>
              </a:rPr>
              <a:t>立大学グローバル化戦略」</a:t>
            </a:r>
            <a:endParaRPr kumimoji="1" lang="ja-JP" altLang="en-US" sz="1100" dirty="0"/>
          </a:p>
        </p:txBody>
      </p:sp>
      <p:sp>
        <p:nvSpPr>
          <p:cNvPr id="4" name="正方形/長方形 3"/>
          <p:cNvSpPr/>
          <p:nvPr/>
        </p:nvSpPr>
        <p:spPr>
          <a:xfrm>
            <a:off x="733829" y="108223"/>
            <a:ext cx="9373266" cy="375526"/>
          </a:xfrm>
          <a:prstGeom prst="rect">
            <a:avLst/>
          </a:prstGeom>
        </p:spPr>
        <p:txBody>
          <a:bodyPr wrap="square" lIns="97574" tIns="48787" rIns="97574" bIns="48787">
            <a:spAutoFit/>
          </a:bodyPr>
          <a:lstStyle/>
          <a:p>
            <a:pPr algn="ctr"/>
            <a:r>
              <a:rPr lang="ja-JP" altLang="en-US" sz="1800" b="1" dirty="0" smtClean="0">
                <a:latin typeface="HGPｺﾞｼｯｸE" panose="020B0900000000000000" pitchFamily="50" charset="-128"/>
                <a:ea typeface="HGPｺﾞｼｯｸE" panose="020B0900000000000000" pitchFamily="50" charset="-128"/>
              </a:rPr>
              <a:t>大阪府立大学の「国際化への対応」の取組と成果</a:t>
            </a:r>
            <a:endParaRPr lang="ja-JP" altLang="en-US" sz="1800" b="1" i="1" dirty="0">
              <a:latin typeface="HGPｺﾞｼｯｸE" panose="020B0900000000000000" pitchFamily="50" charset="-128"/>
              <a:ea typeface="HGPｺﾞｼｯｸE" panose="020B0900000000000000" pitchFamily="50" charset="-128"/>
            </a:endParaRPr>
          </a:p>
        </p:txBody>
      </p:sp>
      <p:sp>
        <p:nvSpPr>
          <p:cNvPr id="5" name="正方形/長方形 4"/>
          <p:cNvSpPr/>
          <p:nvPr/>
        </p:nvSpPr>
        <p:spPr>
          <a:xfrm>
            <a:off x="404672" y="556724"/>
            <a:ext cx="9784374" cy="714080"/>
          </a:xfrm>
          <a:prstGeom prst="rect">
            <a:avLst/>
          </a:prstGeom>
          <a:ln w="9525">
            <a:solidFill>
              <a:schemeClr val="accent1">
                <a:shade val="50000"/>
              </a:schemeClr>
            </a:solidFill>
            <a:prstDash val="dashDot"/>
          </a:ln>
        </p:spPr>
        <p:txBody>
          <a:bodyPr wrap="square" lIns="97574" tIns="48787" rIns="97574" bIns="48787">
            <a:spAutoFit/>
          </a:bodyPr>
          <a:lstStyle/>
          <a:p>
            <a:pPr>
              <a:lnSpc>
                <a:spcPts val="1600"/>
              </a:lnSpc>
            </a:pPr>
            <a:r>
              <a:rPr lang="ja-JP" altLang="en-US" sz="1000" dirty="0">
                <a:latin typeface="+mn-ea"/>
              </a:rPr>
              <a:t>　</a:t>
            </a:r>
            <a:r>
              <a:rPr lang="ja-JP" altLang="ja-JP" sz="1000" dirty="0">
                <a:latin typeface="+mn-ea"/>
              </a:rPr>
              <a:t>・</a:t>
            </a:r>
            <a:r>
              <a:rPr lang="en-US" altLang="ja-JP" sz="1000" dirty="0" smtClean="0">
                <a:latin typeface="+mn-ea"/>
              </a:rPr>
              <a:t>H20</a:t>
            </a:r>
            <a:r>
              <a:rPr lang="ja-JP" altLang="ja-JP" sz="1000" dirty="0" smtClean="0">
                <a:latin typeface="+mn-ea"/>
              </a:rPr>
              <a:t>年</a:t>
            </a:r>
            <a:r>
              <a:rPr lang="en-US" altLang="ja-JP" sz="1000" dirty="0">
                <a:latin typeface="+mn-ea"/>
              </a:rPr>
              <a:t>6</a:t>
            </a:r>
            <a:r>
              <a:rPr lang="ja-JP" altLang="ja-JP" sz="1000" dirty="0">
                <a:latin typeface="+mn-ea"/>
              </a:rPr>
              <a:t>月　「大阪府立大学の国際交流方針」策定</a:t>
            </a:r>
            <a:r>
              <a:rPr lang="ja-JP" altLang="en-US" sz="1000" dirty="0">
                <a:latin typeface="+mn-ea"/>
              </a:rPr>
              <a:t>、行動計画に基づき取組を継続的に実行</a:t>
            </a:r>
            <a:endParaRPr lang="en-US" altLang="ja-JP" sz="1000" dirty="0">
              <a:latin typeface="+mn-ea"/>
            </a:endParaRPr>
          </a:p>
          <a:p>
            <a:pPr>
              <a:lnSpc>
                <a:spcPts val="1600"/>
              </a:lnSpc>
            </a:pPr>
            <a:r>
              <a:rPr lang="ja-JP" altLang="en-US" sz="1000" dirty="0">
                <a:latin typeface="+mn-ea"/>
              </a:rPr>
              <a:t>　・</a:t>
            </a:r>
            <a:r>
              <a:rPr lang="en-US" altLang="ja-JP" sz="1000" dirty="0">
                <a:latin typeface="+mn-ea"/>
              </a:rPr>
              <a:t>H26</a:t>
            </a:r>
            <a:r>
              <a:rPr lang="ja-JP" altLang="en-US" sz="1000" dirty="0">
                <a:latin typeface="+mn-ea"/>
              </a:rPr>
              <a:t>年</a:t>
            </a:r>
            <a:r>
              <a:rPr lang="en-US" altLang="ja-JP" sz="1000" dirty="0">
                <a:latin typeface="+mn-ea"/>
              </a:rPr>
              <a:t>9</a:t>
            </a:r>
            <a:r>
              <a:rPr lang="ja-JP" altLang="en-US" sz="1000" dirty="0">
                <a:latin typeface="+mn-ea"/>
              </a:rPr>
              <a:t>月　上記方針</a:t>
            </a:r>
            <a:r>
              <a:rPr lang="ja-JP" altLang="ja-JP" sz="1000" dirty="0"/>
              <a:t>を進展させ、様々な視点から本学のグローバル化を推進するため</a:t>
            </a:r>
            <a:r>
              <a:rPr lang="ja-JP" altLang="en-US" sz="1000" dirty="0"/>
              <a:t>、プロジェクトチームを設置し、新たな</a:t>
            </a:r>
            <a:r>
              <a:rPr lang="ja-JP" altLang="en-US" sz="1000" dirty="0" smtClean="0"/>
              <a:t>グローバル化戦略</a:t>
            </a:r>
            <a:r>
              <a:rPr lang="ja-JP" altLang="en-US" sz="1000" dirty="0"/>
              <a:t>（たたき台）を策定</a:t>
            </a:r>
            <a:endParaRPr lang="en-US" altLang="ja-JP" sz="1000" dirty="0"/>
          </a:p>
          <a:p>
            <a:pPr>
              <a:lnSpc>
                <a:spcPts val="1600"/>
              </a:lnSpc>
            </a:pPr>
            <a:r>
              <a:rPr lang="ja-JP" altLang="en-US" sz="1000" dirty="0"/>
              <a:t>　</a:t>
            </a:r>
            <a:r>
              <a:rPr lang="ja-JP" altLang="en-US" sz="1000" dirty="0" smtClean="0"/>
              <a:t>・</a:t>
            </a:r>
            <a:r>
              <a:rPr lang="en-US" altLang="ja-JP" sz="1000" dirty="0" smtClean="0">
                <a:latin typeface="+mn-ea"/>
              </a:rPr>
              <a:t>H28</a:t>
            </a:r>
            <a:r>
              <a:rPr lang="ja-JP" altLang="en-US" sz="1000" dirty="0" smtClean="0">
                <a:latin typeface="+mn-ea"/>
              </a:rPr>
              <a:t>年</a:t>
            </a:r>
            <a:r>
              <a:rPr lang="en-US" altLang="ja-JP" sz="1000" dirty="0" smtClean="0">
                <a:latin typeface="+mn-ea"/>
              </a:rPr>
              <a:t>3</a:t>
            </a:r>
            <a:r>
              <a:rPr lang="ja-JP" altLang="en-US" sz="1000" dirty="0" smtClean="0">
                <a:latin typeface="+mn-ea"/>
              </a:rPr>
              <a:t>月</a:t>
            </a:r>
            <a:r>
              <a:rPr lang="ja-JP" altLang="en-US" sz="1000" dirty="0">
                <a:latin typeface="+mn-ea"/>
              </a:rPr>
              <a:t>　</a:t>
            </a:r>
            <a:r>
              <a:rPr lang="ja-JP" altLang="en-US" sz="1000" dirty="0" smtClean="0"/>
              <a:t>国際</a:t>
            </a:r>
            <a:r>
              <a:rPr lang="ja-JP" altLang="en-US" sz="1000" dirty="0"/>
              <a:t>交流専門部会において、さらに国際化戦略について</a:t>
            </a:r>
            <a:r>
              <a:rPr lang="ja-JP" altLang="en-US" sz="1000" dirty="0" smtClean="0"/>
              <a:t>検討し、</a:t>
            </a:r>
            <a:r>
              <a:rPr lang="ja-JP" altLang="en-US" sz="1000" b="1" dirty="0" smtClean="0"/>
              <a:t>「大阪府立大学グローバル化戦略」</a:t>
            </a:r>
            <a:r>
              <a:rPr lang="ja-JP" altLang="en-US" sz="1000" dirty="0" smtClean="0"/>
              <a:t>を策定</a:t>
            </a:r>
            <a:endParaRPr lang="en-US" altLang="ja-JP" sz="1000" dirty="0"/>
          </a:p>
        </p:txBody>
      </p:sp>
      <p:sp>
        <p:nvSpPr>
          <p:cNvPr id="26" name="テキスト ボックス 25"/>
          <p:cNvSpPr txBox="1"/>
          <p:nvPr/>
        </p:nvSpPr>
        <p:spPr>
          <a:xfrm>
            <a:off x="5580534" y="3119395"/>
            <a:ext cx="4576030" cy="1144967"/>
          </a:xfrm>
          <a:prstGeom prst="rect">
            <a:avLst/>
          </a:prstGeom>
          <a:noFill/>
          <a:ln>
            <a:solidFill>
              <a:schemeClr val="tx1"/>
            </a:solidFill>
            <a:prstDash val="sysDash"/>
          </a:ln>
        </p:spPr>
        <p:txBody>
          <a:bodyPr wrap="square" lIns="97574" tIns="48787" rIns="97574" bIns="48787" rtlCol="0">
            <a:spAutoFit/>
          </a:bodyPr>
          <a:lstStyle/>
          <a:p>
            <a:r>
              <a:rPr lang="ja-JP" altLang="en-US" sz="1000" b="1" dirty="0" smtClean="0"/>
              <a:t>◆大学の理念「高度研究型大学～世界に翔</a:t>
            </a:r>
            <a:r>
              <a:rPr lang="ja-JP" altLang="en-US" sz="1000" b="1" dirty="0" err="1" smtClean="0"/>
              <a:t>く</a:t>
            </a:r>
            <a:r>
              <a:rPr lang="ja-JP" altLang="en-US" sz="1000" b="1" dirty="0" smtClean="0"/>
              <a:t>地域の信頼拠点～」の理念のもと、</a:t>
            </a:r>
            <a:endParaRPr lang="en-US" altLang="ja-JP" sz="1000" b="1" dirty="0" smtClean="0"/>
          </a:p>
          <a:p>
            <a:r>
              <a:rPr lang="ja-JP" altLang="en-US" sz="1000" b="1" dirty="0"/>
              <a:t>　</a:t>
            </a:r>
            <a:r>
              <a:rPr lang="ja-JP" altLang="en-US" sz="1000" b="1" dirty="0" smtClean="0"/>
              <a:t>　以下の必要性を</a:t>
            </a:r>
            <a:r>
              <a:rPr lang="ja-JP" altLang="en-US" sz="1000" b="1" dirty="0"/>
              <a:t>大阪の公立大学法人として認識</a:t>
            </a:r>
          </a:p>
          <a:p>
            <a:endParaRPr lang="en-US" altLang="ja-JP" sz="1000" b="1" dirty="0" smtClean="0"/>
          </a:p>
          <a:p>
            <a:endParaRPr lang="en-US" altLang="ja-JP" sz="1100" b="1" dirty="0" smtClean="0"/>
          </a:p>
          <a:p>
            <a:endParaRPr lang="en-US" altLang="ja-JP" sz="1100" b="1" dirty="0" smtClean="0"/>
          </a:p>
          <a:p>
            <a:endParaRPr lang="en-US" altLang="ja-JP" sz="1100" b="1" dirty="0"/>
          </a:p>
          <a:p>
            <a:pPr>
              <a:lnSpc>
                <a:spcPts val="600"/>
              </a:lnSpc>
            </a:pPr>
            <a:endParaRPr lang="ja-JP" altLang="en-US" sz="1100" b="1" dirty="0"/>
          </a:p>
        </p:txBody>
      </p:sp>
      <p:sp>
        <p:nvSpPr>
          <p:cNvPr id="33" name="テキスト ボックス 32"/>
          <p:cNvSpPr txBox="1"/>
          <p:nvPr/>
        </p:nvSpPr>
        <p:spPr>
          <a:xfrm>
            <a:off x="347086" y="1404367"/>
            <a:ext cx="4557445" cy="267804"/>
          </a:xfrm>
          <a:prstGeom prst="rect">
            <a:avLst/>
          </a:prstGeom>
          <a:solidFill>
            <a:schemeClr val="accent6">
              <a:lumMod val="40000"/>
              <a:lumOff val="60000"/>
            </a:schemeClr>
          </a:solidFill>
          <a:ln>
            <a:solidFill>
              <a:schemeClr val="tx1"/>
            </a:solidFill>
            <a:prstDash val="sysDash"/>
          </a:ln>
        </p:spPr>
        <p:txBody>
          <a:bodyPr wrap="square" lIns="97574" tIns="48787" rIns="97574" bIns="48787" rtlCol="0">
            <a:spAutoFit/>
          </a:bodyPr>
          <a:lstStyle/>
          <a:p>
            <a:pPr algn="ctr"/>
            <a:r>
              <a:rPr lang="ja-JP" altLang="en-US" sz="1100" b="1" i="1" dirty="0" smtClean="0">
                <a:latin typeface="HGPｺﾞｼｯｸE" panose="020B0900000000000000" pitchFamily="50" charset="-128"/>
                <a:ea typeface="HGPｺﾞｼｯｸE" panose="020B0900000000000000" pitchFamily="50" charset="-128"/>
              </a:rPr>
              <a:t>国際交流を中心に取組を推進</a:t>
            </a:r>
            <a:endParaRPr kumimoji="1" lang="ja-JP" altLang="en-US" sz="1100" dirty="0"/>
          </a:p>
        </p:txBody>
      </p:sp>
      <p:sp>
        <p:nvSpPr>
          <p:cNvPr id="35" name="テキスト ボックス 34"/>
          <p:cNvSpPr txBox="1"/>
          <p:nvPr/>
        </p:nvSpPr>
        <p:spPr>
          <a:xfrm>
            <a:off x="5724550" y="6439894"/>
            <a:ext cx="4392488" cy="437081"/>
          </a:xfrm>
          <a:prstGeom prst="rect">
            <a:avLst/>
          </a:prstGeom>
          <a:solidFill>
            <a:schemeClr val="accent6">
              <a:lumMod val="20000"/>
              <a:lumOff val="80000"/>
            </a:schemeClr>
          </a:solidFill>
          <a:ln>
            <a:solidFill>
              <a:schemeClr val="tx1"/>
            </a:solidFill>
            <a:prstDash val="sysDot"/>
          </a:ln>
        </p:spPr>
        <p:txBody>
          <a:bodyPr wrap="square" lIns="97574" tIns="48787" rIns="97574" bIns="48787" rtlCol="0">
            <a:spAutoFit/>
          </a:bodyPr>
          <a:lstStyle/>
          <a:p>
            <a:r>
              <a:rPr lang="ja-JP" altLang="en-US" sz="1050" b="1" dirty="0" smtClean="0"/>
              <a:t>◆「教育」「研究」「社会貢献」の取組を相互に有機的に関連させながらグローバル化を推進</a:t>
            </a:r>
            <a:endParaRPr lang="en-US" altLang="ja-JP" sz="1050" b="1" dirty="0" smtClean="0"/>
          </a:p>
        </p:txBody>
      </p:sp>
      <p:sp>
        <p:nvSpPr>
          <p:cNvPr id="36" name="テキスト ボックス 35"/>
          <p:cNvSpPr txBox="1"/>
          <p:nvPr/>
        </p:nvSpPr>
        <p:spPr>
          <a:xfrm>
            <a:off x="5796557" y="3492599"/>
            <a:ext cx="4257637" cy="714080"/>
          </a:xfrm>
          <a:prstGeom prst="rect">
            <a:avLst/>
          </a:prstGeom>
          <a:solidFill>
            <a:schemeClr val="accent6">
              <a:lumMod val="20000"/>
              <a:lumOff val="80000"/>
            </a:schemeClr>
          </a:solidFill>
        </p:spPr>
        <p:txBody>
          <a:bodyPr wrap="square" lIns="97574" tIns="48787" rIns="97574" bIns="48787" rtlCol="0">
            <a:spAutoFit/>
          </a:bodyPr>
          <a:lstStyle/>
          <a:p>
            <a:r>
              <a:rPr lang="ja-JP" altLang="en-US" sz="1000" b="1" dirty="0" smtClean="0"/>
              <a:t>・地域の自治体や産業界と連携しつつ世界的な視野をもって行動できる</a:t>
            </a:r>
            <a:endParaRPr lang="en-US" altLang="ja-JP" sz="1000" b="1" dirty="0" smtClean="0"/>
          </a:p>
          <a:p>
            <a:r>
              <a:rPr lang="ja-JP" altLang="en-US" sz="1000" b="1" dirty="0"/>
              <a:t>　</a:t>
            </a:r>
            <a:r>
              <a:rPr lang="ja-JP" altLang="en-US" sz="1000" b="1" dirty="0" smtClean="0"/>
              <a:t>リーダー育成を、「地域</a:t>
            </a:r>
            <a:r>
              <a:rPr lang="ja-JP" altLang="en-US" sz="1000" b="1" dirty="0"/>
              <a:t>　⇆</a:t>
            </a:r>
            <a:r>
              <a:rPr lang="ja-JP" altLang="en-US" sz="1000" b="1" dirty="0" smtClean="0"/>
              <a:t>　国際」の双方向の観点から展開する必要性</a:t>
            </a:r>
            <a:endParaRPr lang="en-US" altLang="ja-JP" sz="1000" b="1" dirty="0" smtClean="0"/>
          </a:p>
          <a:p>
            <a:r>
              <a:rPr lang="ja-JP" altLang="en-US" sz="1000" b="1" dirty="0" smtClean="0"/>
              <a:t>・特に、アセアン地域諸国などアジアとの相互の国際交流をより一層進める</a:t>
            </a:r>
            <a:endParaRPr lang="en-US" altLang="ja-JP" sz="1000" b="1" dirty="0" smtClean="0"/>
          </a:p>
          <a:p>
            <a:r>
              <a:rPr lang="ja-JP" altLang="en-US" sz="1000" b="1" dirty="0"/>
              <a:t>　</a:t>
            </a:r>
            <a:r>
              <a:rPr lang="ja-JP" altLang="en-US" sz="1000" b="1" dirty="0" smtClean="0"/>
              <a:t>必要性　　　　　　　　　　　　</a:t>
            </a:r>
            <a:endParaRPr lang="ja-JP" altLang="en-US" sz="1000" b="1" dirty="0"/>
          </a:p>
        </p:txBody>
      </p:sp>
      <p:sp>
        <p:nvSpPr>
          <p:cNvPr id="3" name="正方形/長方形 2"/>
          <p:cNvSpPr/>
          <p:nvPr/>
        </p:nvSpPr>
        <p:spPr>
          <a:xfrm>
            <a:off x="5724550" y="4347145"/>
            <a:ext cx="4360006" cy="1809750"/>
          </a:xfrm>
          <a:prstGeom prst="rect">
            <a:avLst/>
          </a:prstGeom>
          <a:solidFill>
            <a:schemeClr val="accent6">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100" b="1" dirty="0" smtClean="0">
                <a:solidFill>
                  <a:schemeClr val="tx1"/>
                </a:solidFill>
                <a:latin typeface="+mj-ea"/>
                <a:ea typeface="+mj-ea"/>
              </a:rPr>
              <a:t>【</a:t>
            </a:r>
            <a:r>
              <a:rPr kumimoji="1" lang="ja-JP" altLang="en-US" sz="1100" b="1" dirty="0" smtClean="0">
                <a:solidFill>
                  <a:schemeClr val="tx1"/>
                </a:solidFill>
                <a:latin typeface="+mj-ea"/>
                <a:ea typeface="+mj-ea"/>
              </a:rPr>
              <a:t>基本目標</a:t>
            </a:r>
            <a:r>
              <a:rPr lang="en-US" altLang="ja-JP" sz="1100" b="1" dirty="0">
                <a:solidFill>
                  <a:schemeClr val="tx1"/>
                </a:solidFill>
                <a:latin typeface="+mj-ea"/>
              </a:rPr>
              <a:t>】</a:t>
            </a:r>
            <a:endParaRPr kumimoji="1" lang="ja-JP" altLang="en-US" sz="1100" b="1" dirty="0">
              <a:solidFill>
                <a:schemeClr val="tx1"/>
              </a:solidFill>
              <a:latin typeface="+mj-ea"/>
              <a:ea typeface="+mj-ea"/>
            </a:endParaRPr>
          </a:p>
        </p:txBody>
      </p:sp>
      <p:sp>
        <p:nvSpPr>
          <p:cNvPr id="15" name="角丸四角形 14"/>
          <p:cNvSpPr/>
          <p:nvPr/>
        </p:nvSpPr>
        <p:spPr>
          <a:xfrm>
            <a:off x="5948388" y="5649094"/>
            <a:ext cx="4043325" cy="441820"/>
          </a:xfrm>
          <a:prstGeom prst="roundRect">
            <a:avLst/>
          </a:prstGeom>
          <a:ln w="12700"/>
        </p:spPr>
        <p:style>
          <a:lnRef idx="2">
            <a:schemeClr val="accent6"/>
          </a:lnRef>
          <a:fillRef idx="1">
            <a:schemeClr val="lt1"/>
          </a:fillRef>
          <a:effectRef idx="0">
            <a:schemeClr val="accent6"/>
          </a:effectRef>
          <a:fontRef idx="minor">
            <a:schemeClr val="dk1"/>
          </a:fontRef>
        </p:style>
        <p:txBody>
          <a:bodyPr rot="0" spcFirstLastPara="0" vert="horz" wrap="square" lIns="97574" tIns="48787" rIns="97574" bIns="48787" numCol="1" spcCol="0" rtlCol="0" fromWordArt="0" anchor="ctr" anchorCtr="0" forceAA="0" compatLnSpc="1">
            <a:prstTxWarp prst="textNoShape">
              <a:avLst/>
            </a:prstTxWarp>
            <a:noAutofit/>
          </a:bodyPr>
          <a:lstStyle/>
          <a:p>
            <a:r>
              <a:rPr lang="ja-JP" altLang="en-US" sz="1000" b="1" kern="100" dirty="0" smtClean="0">
                <a:latin typeface="+mn-ea"/>
                <a:cs typeface="Times New Roman"/>
              </a:rPr>
              <a:t>③大阪・日本の歴史、および文化への理解を深め、かつ国籍、民族、</a:t>
            </a:r>
            <a:endParaRPr lang="en-US" altLang="ja-JP" sz="1000" b="1" kern="100" dirty="0" smtClean="0">
              <a:latin typeface="+mn-ea"/>
              <a:cs typeface="Times New Roman"/>
            </a:endParaRPr>
          </a:p>
          <a:p>
            <a:r>
              <a:rPr lang="ja-JP" altLang="en-US" sz="1000" b="1" kern="100" dirty="0" smtClean="0">
                <a:latin typeface="+mn-ea"/>
                <a:cs typeface="Times New Roman"/>
              </a:rPr>
              <a:t>　 宗教が異なる多様な人々を尊重し交流できる人間を育成する。</a:t>
            </a:r>
            <a:endParaRPr lang="ja-JP" altLang="en-US" sz="1000" kern="100" dirty="0">
              <a:latin typeface="+mn-ea"/>
              <a:cs typeface="Times New Roman"/>
            </a:endParaRPr>
          </a:p>
        </p:txBody>
      </p:sp>
      <p:sp>
        <p:nvSpPr>
          <p:cNvPr id="18" name="角丸四角形 17"/>
          <p:cNvSpPr/>
          <p:nvPr/>
        </p:nvSpPr>
        <p:spPr>
          <a:xfrm>
            <a:off x="5948388" y="5104581"/>
            <a:ext cx="4043324" cy="476250"/>
          </a:xfrm>
          <a:prstGeom prst="roundRect">
            <a:avLst/>
          </a:prstGeom>
          <a:ln w="12700"/>
        </p:spPr>
        <p:style>
          <a:lnRef idx="2">
            <a:schemeClr val="accent6"/>
          </a:lnRef>
          <a:fillRef idx="1">
            <a:schemeClr val="lt1"/>
          </a:fillRef>
          <a:effectRef idx="0">
            <a:schemeClr val="accent6"/>
          </a:effectRef>
          <a:fontRef idx="minor">
            <a:schemeClr val="dk1"/>
          </a:fontRef>
        </p:style>
        <p:txBody>
          <a:bodyPr rot="0" spcFirstLastPara="0" vert="horz" wrap="square" lIns="97574" tIns="48787" rIns="97574" bIns="48787" numCol="1" spcCol="0" rtlCol="0" fromWordArt="0" anchor="ctr" anchorCtr="0" forceAA="0" compatLnSpc="1">
            <a:prstTxWarp prst="textNoShape">
              <a:avLst/>
            </a:prstTxWarp>
            <a:noAutofit/>
          </a:bodyPr>
          <a:lstStyle/>
          <a:p>
            <a:r>
              <a:rPr lang="ja-JP" altLang="en-US" sz="1000" b="1" kern="100" dirty="0" smtClean="0">
                <a:latin typeface="+mn-ea"/>
                <a:cs typeface="Times New Roman"/>
              </a:rPr>
              <a:t>②持続可能な社会を構築するため、グローバルな視点および国内外</a:t>
            </a:r>
            <a:endParaRPr lang="en-US" altLang="ja-JP" sz="1000" b="1" kern="100" dirty="0" smtClean="0">
              <a:latin typeface="+mn-ea"/>
              <a:cs typeface="Times New Roman"/>
            </a:endParaRPr>
          </a:p>
          <a:p>
            <a:r>
              <a:rPr lang="ja-JP" altLang="en-US" sz="1000" b="1" kern="100" dirty="0">
                <a:latin typeface="+mn-ea"/>
                <a:cs typeface="Times New Roman"/>
              </a:rPr>
              <a:t>　</a:t>
            </a:r>
            <a:r>
              <a:rPr lang="ja-JP" altLang="en-US" sz="1000" b="1" kern="100" dirty="0" smtClean="0">
                <a:latin typeface="+mn-ea"/>
                <a:cs typeface="Times New Roman"/>
              </a:rPr>
              <a:t> の地域課題への対応能力の涵養を目指す。</a:t>
            </a:r>
            <a:endParaRPr lang="ja-JP" altLang="en-US" sz="1000" b="1" kern="100" dirty="0">
              <a:latin typeface="+mn-ea"/>
              <a:cs typeface="Times New Roman"/>
            </a:endParaRPr>
          </a:p>
        </p:txBody>
      </p:sp>
      <p:sp>
        <p:nvSpPr>
          <p:cNvPr id="17" name="角丸四角形 16"/>
          <p:cNvSpPr/>
          <p:nvPr/>
        </p:nvSpPr>
        <p:spPr>
          <a:xfrm>
            <a:off x="5954005" y="4608752"/>
            <a:ext cx="4051139" cy="447344"/>
          </a:xfrm>
          <a:prstGeom prst="roundRect">
            <a:avLst/>
          </a:prstGeom>
          <a:ln w="12700" cmpd="sng">
            <a:prstDash val="solid"/>
          </a:ln>
        </p:spPr>
        <p:style>
          <a:lnRef idx="2">
            <a:schemeClr val="accent6"/>
          </a:lnRef>
          <a:fillRef idx="1">
            <a:schemeClr val="lt1"/>
          </a:fillRef>
          <a:effectRef idx="0">
            <a:schemeClr val="accent6"/>
          </a:effectRef>
          <a:fontRef idx="minor">
            <a:schemeClr val="dk1"/>
          </a:fontRef>
        </p:style>
        <p:txBody>
          <a:bodyPr rot="0" spcFirstLastPara="0" vert="horz" wrap="square" lIns="97574" tIns="48787" rIns="97574" bIns="48787" numCol="1" spcCol="0" rtlCol="0" fromWordArt="0" anchor="ctr" anchorCtr="0" forceAA="0" compatLnSpc="1">
            <a:prstTxWarp prst="textNoShape">
              <a:avLst/>
            </a:prstTxWarp>
            <a:noAutofit/>
          </a:bodyPr>
          <a:lstStyle/>
          <a:p>
            <a:r>
              <a:rPr lang="ja-JP" altLang="en-US" sz="1000" b="1" kern="100" dirty="0" smtClean="0">
                <a:latin typeface="+mn-ea"/>
                <a:cs typeface="Times New Roman"/>
              </a:rPr>
              <a:t>①世界との多様な交流を通じ卓越した教育研究を推進し、その成果を</a:t>
            </a:r>
            <a:endParaRPr lang="en-US" altLang="ja-JP" sz="1000" b="1" kern="100" dirty="0" smtClean="0">
              <a:latin typeface="+mn-ea"/>
              <a:cs typeface="Times New Roman"/>
            </a:endParaRPr>
          </a:p>
          <a:p>
            <a:r>
              <a:rPr lang="ja-JP" altLang="en-US" sz="1000" b="1" kern="100" dirty="0" smtClean="0">
                <a:latin typeface="+mn-ea"/>
                <a:cs typeface="Times New Roman"/>
              </a:rPr>
              <a:t>　 国内外の社会に還元する。</a:t>
            </a:r>
            <a:endParaRPr lang="ja-JP" altLang="en-US" sz="1000" kern="100" dirty="0">
              <a:latin typeface="+mn-ea"/>
              <a:cs typeface="Times New Roman"/>
            </a:endParaRPr>
          </a:p>
        </p:txBody>
      </p:sp>
      <p:sp>
        <p:nvSpPr>
          <p:cNvPr id="9" name="下矢印 8"/>
          <p:cNvSpPr/>
          <p:nvPr/>
        </p:nvSpPr>
        <p:spPr>
          <a:xfrm>
            <a:off x="7668766" y="6228903"/>
            <a:ext cx="682808" cy="144016"/>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368027" y="1620391"/>
            <a:ext cx="4564435" cy="3668735"/>
          </a:xfrm>
          <a:prstGeom prst="rect">
            <a:avLst/>
          </a:prstGeom>
          <a:noFill/>
          <a:ln w="9525">
            <a:noFill/>
          </a:ln>
        </p:spPr>
        <p:txBody>
          <a:bodyPr wrap="square" lIns="97574" tIns="48787" rIns="97574" bIns="48787" rtlCol="0">
            <a:spAutoFit/>
          </a:bodyPr>
          <a:lstStyle/>
          <a:p>
            <a:pPr>
              <a:lnSpc>
                <a:spcPts val="600"/>
              </a:lnSpc>
            </a:pPr>
            <a:r>
              <a:rPr lang="ja-JP" altLang="en-US" sz="1050" dirty="0"/>
              <a:t>　</a:t>
            </a:r>
            <a:endParaRPr lang="en-US" altLang="ja-JP" sz="1050" dirty="0"/>
          </a:p>
          <a:p>
            <a:r>
              <a:rPr lang="ja-JP" altLang="en-US" sz="900" b="1" dirty="0" smtClean="0"/>
              <a:t>■「海</a:t>
            </a:r>
            <a:r>
              <a:rPr lang="ja-JP" altLang="en-US" sz="900" b="1" dirty="0"/>
              <a:t>外とのネットワークの確</a:t>
            </a:r>
            <a:r>
              <a:rPr lang="ja-JP" altLang="en-US" sz="900" b="1" dirty="0" smtClean="0"/>
              <a:t>保」、「留</a:t>
            </a:r>
            <a:r>
              <a:rPr lang="ja-JP" altLang="en-US" sz="900" b="1" dirty="0"/>
              <a:t>学生受入れ環境の整</a:t>
            </a:r>
            <a:r>
              <a:rPr lang="ja-JP" altLang="en-US" sz="900" b="1" dirty="0" smtClean="0"/>
              <a:t>備」、「本</a:t>
            </a:r>
            <a:r>
              <a:rPr lang="ja-JP" altLang="en-US" sz="900" b="1" dirty="0"/>
              <a:t>学の学生の留学先の確保、留学支</a:t>
            </a:r>
            <a:r>
              <a:rPr lang="ja-JP" altLang="en-US" sz="900" b="1" dirty="0" smtClean="0"/>
              <a:t>援」、「学</a:t>
            </a:r>
            <a:r>
              <a:rPr lang="ja-JP" altLang="en-US" sz="900" b="1" dirty="0"/>
              <a:t>内における異文化交流の場の提</a:t>
            </a:r>
            <a:r>
              <a:rPr lang="ja-JP" altLang="en-US" sz="900" b="1" dirty="0" smtClean="0"/>
              <a:t>供」、「留</a:t>
            </a:r>
            <a:r>
              <a:rPr lang="ja-JP" altLang="en-US" sz="900" b="1" dirty="0"/>
              <a:t>学意欲の増進の促</a:t>
            </a:r>
            <a:r>
              <a:rPr lang="ja-JP" altLang="en-US" sz="900" b="1" dirty="0" smtClean="0"/>
              <a:t>進」　等を推進</a:t>
            </a:r>
            <a:endParaRPr lang="en-US" altLang="ja-JP" sz="900" b="1" dirty="0" smtClean="0"/>
          </a:p>
          <a:p>
            <a:endParaRPr lang="en-US" altLang="ja-JP" sz="900" dirty="0"/>
          </a:p>
          <a:p>
            <a:r>
              <a:rPr lang="ja-JP" altLang="en-US" sz="900" dirty="0"/>
              <a:t>　</a:t>
            </a:r>
            <a:r>
              <a:rPr lang="ja-JP" altLang="en-US" sz="900" dirty="0" smtClean="0"/>
              <a:t>○</a:t>
            </a:r>
            <a:r>
              <a:rPr lang="ja-JP" altLang="en-US" sz="900" dirty="0"/>
              <a:t>学術交流</a:t>
            </a:r>
            <a:r>
              <a:rPr lang="ja-JP" altLang="en-US" sz="900" dirty="0" smtClean="0"/>
              <a:t>協定校と</a:t>
            </a:r>
            <a:r>
              <a:rPr lang="ja-JP" altLang="en-US" sz="900" dirty="0"/>
              <a:t>の</a:t>
            </a:r>
            <a:r>
              <a:rPr lang="ja-JP" altLang="en-US" sz="900" dirty="0" smtClean="0"/>
              <a:t>連携強化を通じ留学生受入、交換留学等を推進</a:t>
            </a:r>
            <a:endParaRPr lang="en-US" altLang="ja-JP" sz="900" dirty="0" smtClean="0"/>
          </a:p>
          <a:p>
            <a:r>
              <a:rPr lang="ja-JP" altLang="en-US" sz="900" dirty="0" smtClean="0"/>
              <a:t>　　　　　　　　　　　　　　　　　　　協定校</a:t>
            </a:r>
            <a:r>
              <a:rPr lang="ja-JP" altLang="en-US" sz="900" dirty="0"/>
              <a:t>（機関）数　</a:t>
            </a:r>
            <a:r>
              <a:rPr lang="en-US" altLang="ja-JP" sz="900" dirty="0"/>
              <a:t>H23</a:t>
            </a:r>
            <a:r>
              <a:rPr lang="ja-JP" altLang="en-US" sz="900" dirty="0"/>
              <a:t>：</a:t>
            </a:r>
            <a:r>
              <a:rPr lang="en-US" altLang="ja-JP" sz="900" dirty="0"/>
              <a:t>107</a:t>
            </a:r>
            <a:r>
              <a:rPr lang="ja-JP" altLang="en-US" sz="900" dirty="0"/>
              <a:t>件→</a:t>
            </a:r>
            <a:r>
              <a:rPr lang="en-US" altLang="ja-JP" sz="900" dirty="0"/>
              <a:t>H27</a:t>
            </a:r>
            <a:r>
              <a:rPr lang="ja-JP" altLang="en-US" sz="900" dirty="0"/>
              <a:t>：</a:t>
            </a:r>
            <a:r>
              <a:rPr lang="en-US" altLang="ja-JP" sz="900" dirty="0"/>
              <a:t>156</a:t>
            </a:r>
            <a:r>
              <a:rPr lang="ja-JP" altLang="en-US" sz="900" dirty="0"/>
              <a:t>件</a:t>
            </a:r>
          </a:p>
          <a:p>
            <a:r>
              <a:rPr lang="ja-JP" altLang="en-US" sz="900" dirty="0"/>
              <a:t>　　　</a:t>
            </a:r>
            <a:r>
              <a:rPr lang="ja-JP" altLang="en-US" sz="900" dirty="0" smtClean="0"/>
              <a:t>・外国人</a:t>
            </a:r>
            <a:r>
              <a:rPr lang="ja-JP" altLang="en-US" sz="900" dirty="0"/>
              <a:t>留学生特別選抜入試制度の整備・運用</a:t>
            </a:r>
            <a:r>
              <a:rPr lang="en-US" altLang="ja-JP" sz="900" dirty="0"/>
              <a:t>【H25</a:t>
            </a:r>
            <a:r>
              <a:rPr lang="ja-JP" altLang="en-US" sz="900" dirty="0"/>
              <a:t>～</a:t>
            </a:r>
            <a:r>
              <a:rPr lang="en-US" altLang="ja-JP" sz="900" dirty="0"/>
              <a:t>】</a:t>
            </a:r>
          </a:p>
          <a:p>
            <a:r>
              <a:rPr lang="en-US" altLang="ja-JP" sz="900" dirty="0"/>
              <a:t>  </a:t>
            </a:r>
            <a:r>
              <a:rPr lang="ja-JP" altLang="en-US" sz="900" dirty="0"/>
              <a:t>　　 　　</a:t>
            </a:r>
            <a:r>
              <a:rPr lang="ja-JP" altLang="en-US" sz="900" dirty="0" smtClean="0"/>
              <a:t>　中国</a:t>
            </a:r>
            <a:r>
              <a:rPr lang="ja-JP" altLang="en-US" sz="900" dirty="0"/>
              <a:t>・華東理工大学の工学域</a:t>
            </a:r>
            <a:r>
              <a:rPr lang="ja-JP" altLang="en-US" sz="900" dirty="0" smtClean="0"/>
              <a:t>編入学</a:t>
            </a:r>
            <a:endParaRPr lang="en-US" altLang="ja-JP" sz="900" dirty="0" smtClean="0"/>
          </a:p>
          <a:p>
            <a:r>
              <a:rPr lang="ja-JP" altLang="en-US" sz="900" dirty="0"/>
              <a:t>　　　・渡日前入学許可制度の</a:t>
            </a:r>
            <a:r>
              <a:rPr lang="ja-JP" altLang="en-US" sz="900" dirty="0" smtClean="0"/>
              <a:t>導入</a:t>
            </a:r>
            <a:endParaRPr lang="en-US" altLang="ja-JP" sz="900" dirty="0"/>
          </a:p>
          <a:p>
            <a:r>
              <a:rPr lang="ja-JP" altLang="en-US" sz="900" dirty="0"/>
              <a:t>　　　・口頭試問等への遠隔システムの活用</a:t>
            </a:r>
            <a:r>
              <a:rPr lang="en-US" altLang="ja-JP" sz="900" dirty="0"/>
              <a:t>【H26</a:t>
            </a:r>
            <a:r>
              <a:rPr lang="ja-JP" altLang="en-US" sz="900" dirty="0" smtClean="0"/>
              <a:t>～</a:t>
            </a:r>
            <a:r>
              <a:rPr lang="en-US" altLang="ja-JP" sz="900" dirty="0" smtClean="0"/>
              <a:t>】</a:t>
            </a:r>
          </a:p>
          <a:p>
            <a:r>
              <a:rPr lang="ja-JP" altLang="en-US" sz="900" dirty="0"/>
              <a:t>　</a:t>
            </a:r>
            <a:r>
              <a:rPr lang="ja-JP" altLang="en-US" sz="900" dirty="0" smtClean="0"/>
              <a:t>　　・交換留学プログラムの実施、短期研究留学等への助成</a:t>
            </a:r>
            <a:endParaRPr lang="en-US" altLang="ja-JP" sz="900" dirty="0"/>
          </a:p>
          <a:p>
            <a:pPr>
              <a:lnSpc>
                <a:spcPts val="600"/>
              </a:lnSpc>
            </a:pPr>
            <a:endParaRPr lang="en-US" altLang="ja-JP" sz="900" dirty="0" smtClean="0"/>
          </a:p>
          <a:p>
            <a:r>
              <a:rPr lang="ja-JP" altLang="en-US" sz="900" dirty="0"/>
              <a:t>　○海外留学支援事業 </a:t>
            </a:r>
            <a:r>
              <a:rPr lang="ja-JP" altLang="en-US" sz="900" dirty="0" smtClean="0"/>
              <a:t>などにより、留学や学生交流を推進</a:t>
            </a:r>
            <a:endParaRPr lang="ja-JP" altLang="en-US" sz="900" dirty="0"/>
          </a:p>
          <a:p>
            <a:r>
              <a:rPr lang="ja-JP" altLang="en-US" sz="900" dirty="0"/>
              <a:t>　　　・文科省奨学金「トビタテ！留学</a:t>
            </a:r>
            <a:r>
              <a:rPr lang="en-US" altLang="ja-JP" sz="900" dirty="0"/>
              <a:t>JAPAN</a:t>
            </a:r>
            <a:r>
              <a:rPr lang="ja-JP" altLang="en-US" sz="900" dirty="0"/>
              <a:t>日本代表プログラム」</a:t>
            </a:r>
            <a:r>
              <a:rPr lang="ja-JP" altLang="en-US" sz="900" dirty="0" smtClean="0"/>
              <a:t>へ</a:t>
            </a:r>
            <a:endParaRPr lang="en-US" altLang="ja-JP" sz="900" dirty="0" smtClean="0"/>
          </a:p>
          <a:p>
            <a:r>
              <a:rPr lang="ja-JP" altLang="en-US" sz="900" dirty="0" smtClean="0"/>
              <a:t>　　　　サポート</a:t>
            </a:r>
          </a:p>
          <a:p>
            <a:r>
              <a:rPr lang="ja-JP" altLang="en-US" sz="900" dirty="0"/>
              <a:t>　　　・緊急事故支援システムへ加入</a:t>
            </a:r>
            <a:r>
              <a:rPr lang="en-US" altLang="ja-JP" sz="900" dirty="0"/>
              <a:t>【H26</a:t>
            </a:r>
            <a:r>
              <a:rPr lang="ja-JP" altLang="en-US" sz="900" dirty="0"/>
              <a:t>～</a:t>
            </a:r>
            <a:r>
              <a:rPr lang="en-US" altLang="ja-JP" sz="900" dirty="0"/>
              <a:t>】</a:t>
            </a:r>
          </a:p>
          <a:p>
            <a:r>
              <a:rPr lang="ja-JP" altLang="en-US" sz="900" dirty="0"/>
              <a:t>　　　・語学研修</a:t>
            </a:r>
            <a:r>
              <a:rPr lang="ja-JP" altLang="en-US" sz="900" dirty="0" smtClean="0"/>
              <a:t>プログラムを開講</a:t>
            </a:r>
            <a:endParaRPr lang="ja-JP" altLang="en-US" sz="900" dirty="0"/>
          </a:p>
          <a:p>
            <a:r>
              <a:rPr lang="ja-JP" altLang="en-US" sz="900" dirty="0"/>
              <a:t>　　　・</a:t>
            </a:r>
            <a:r>
              <a:rPr lang="en-US" altLang="ja-JP" sz="900" dirty="0"/>
              <a:t>JST</a:t>
            </a:r>
            <a:r>
              <a:rPr lang="ja-JP" altLang="en-US" sz="900" dirty="0"/>
              <a:t>事業「さくらサイエンスプラン」にてアジアの学生を短期招聘</a:t>
            </a:r>
          </a:p>
          <a:p>
            <a:pPr>
              <a:lnSpc>
                <a:spcPts val="600"/>
              </a:lnSpc>
            </a:pPr>
            <a:r>
              <a:rPr lang="ja-JP" altLang="en-US" sz="900" dirty="0" smtClean="0"/>
              <a:t>　</a:t>
            </a:r>
            <a:endParaRPr lang="en-US" altLang="ja-JP" sz="900" dirty="0" smtClean="0"/>
          </a:p>
          <a:p>
            <a:r>
              <a:rPr lang="ja-JP" altLang="en-US" sz="900" dirty="0"/>
              <a:t>　</a:t>
            </a:r>
            <a:r>
              <a:rPr lang="ja-JP" altLang="en-US" sz="900" dirty="0" smtClean="0"/>
              <a:t>○</a:t>
            </a:r>
            <a:r>
              <a:rPr lang="ja-JP" altLang="en-US" sz="900" dirty="0" err="1"/>
              <a:t>外国人招へい</a:t>
            </a:r>
            <a:r>
              <a:rPr lang="ja-JP" altLang="en-US" sz="900" dirty="0"/>
              <a:t>教員</a:t>
            </a:r>
            <a:r>
              <a:rPr lang="ja-JP" altLang="en-US" sz="900" dirty="0" smtClean="0"/>
              <a:t>事業</a:t>
            </a:r>
            <a:r>
              <a:rPr lang="ja-JP" altLang="en-US" sz="900" dirty="0"/>
              <a:t>（年</a:t>
            </a:r>
            <a:r>
              <a:rPr lang="en-US" altLang="ja-JP" sz="900" dirty="0"/>
              <a:t>11</a:t>
            </a:r>
            <a:r>
              <a:rPr lang="ja-JP" altLang="en-US" sz="900" dirty="0"/>
              <a:t>～</a:t>
            </a:r>
            <a:r>
              <a:rPr lang="en-US" altLang="ja-JP" sz="900" dirty="0"/>
              <a:t>15</a:t>
            </a:r>
            <a:r>
              <a:rPr lang="ja-JP" altLang="en-US" sz="900" dirty="0"/>
              <a:t>名）</a:t>
            </a:r>
            <a:r>
              <a:rPr lang="ja-JP" altLang="en-US" sz="900" dirty="0" smtClean="0"/>
              <a:t>を実施し、英語による特別講義、</a:t>
            </a:r>
            <a:endParaRPr lang="en-US" altLang="ja-JP" sz="900" dirty="0" smtClean="0"/>
          </a:p>
          <a:p>
            <a:r>
              <a:rPr lang="ja-JP" altLang="en-US" sz="900" dirty="0"/>
              <a:t>　</a:t>
            </a:r>
            <a:r>
              <a:rPr lang="ja-JP" altLang="en-US" sz="900" dirty="0" smtClean="0"/>
              <a:t>　　交流会等を開催</a:t>
            </a:r>
            <a:endParaRPr lang="en-US" altLang="ja-JP" sz="900" dirty="0" smtClean="0"/>
          </a:p>
          <a:p>
            <a:pPr>
              <a:lnSpc>
                <a:spcPts val="600"/>
              </a:lnSpc>
            </a:pPr>
            <a:r>
              <a:rPr lang="ja-JP" altLang="en-US" sz="900" dirty="0"/>
              <a:t>　</a:t>
            </a:r>
            <a:endParaRPr lang="en-US" altLang="ja-JP" sz="900" dirty="0" smtClean="0"/>
          </a:p>
          <a:p>
            <a:r>
              <a:rPr lang="ja-JP" altLang="en-US" sz="900" dirty="0"/>
              <a:t>　</a:t>
            </a:r>
            <a:r>
              <a:rPr lang="ja-JP" altLang="en-US" sz="900" dirty="0" smtClean="0"/>
              <a:t>○学生の海外での学会発表、国際会議参加に対して部局長裁量経費</a:t>
            </a:r>
            <a:endParaRPr lang="en-US" altLang="ja-JP" sz="900" dirty="0" smtClean="0"/>
          </a:p>
          <a:p>
            <a:r>
              <a:rPr lang="ja-JP" altLang="en-US" sz="900" dirty="0"/>
              <a:t>　</a:t>
            </a:r>
            <a:r>
              <a:rPr lang="ja-JP" altLang="en-US" sz="900" dirty="0" smtClean="0"/>
              <a:t>　　等による支援を実施</a:t>
            </a:r>
            <a:endParaRPr lang="en-US" altLang="ja-JP" sz="900" dirty="0" smtClean="0"/>
          </a:p>
          <a:p>
            <a:pPr>
              <a:lnSpc>
                <a:spcPts val="600"/>
              </a:lnSpc>
            </a:pPr>
            <a:r>
              <a:rPr lang="ja-JP" altLang="en-US" sz="900" dirty="0"/>
              <a:t>　</a:t>
            </a:r>
            <a:endParaRPr lang="en-US" altLang="ja-JP" sz="900" dirty="0" smtClean="0"/>
          </a:p>
          <a:p>
            <a:r>
              <a:rPr lang="ja-JP" altLang="en-US" sz="900" dirty="0" smtClean="0"/>
              <a:t>　○</a:t>
            </a:r>
            <a:r>
              <a:rPr lang="ja-JP" altLang="en-US" sz="900" dirty="0"/>
              <a:t>国際交流会館（</a:t>
            </a:r>
            <a:r>
              <a:rPr lang="en-US" altLang="ja-JP" sz="900" dirty="0"/>
              <a:t>I-wing</a:t>
            </a:r>
            <a:r>
              <a:rPr lang="ja-JP" altLang="en-US" sz="900" dirty="0"/>
              <a:t>なかもず</a:t>
            </a:r>
            <a:r>
              <a:rPr lang="ja-JP" altLang="en-US" sz="900" dirty="0" smtClean="0"/>
              <a:t>）を開設</a:t>
            </a:r>
            <a:r>
              <a:rPr lang="en-US" altLang="ja-JP" sz="900" dirty="0"/>
              <a:t>【H27</a:t>
            </a:r>
            <a:r>
              <a:rPr lang="ja-JP" altLang="en-US" sz="900" dirty="0"/>
              <a:t>～</a:t>
            </a:r>
            <a:r>
              <a:rPr lang="en-US" altLang="ja-JP" sz="900" dirty="0" smtClean="0"/>
              <a:t>】</a:t>
            </a:r>
          </a:p>
          <a:p>
            <a:r>
              <a:rPr lang="ja-JP" altLang="en-US" sz="900" dirty="0"/>
              <a:t>　</a:t>
            </a:r>
            <a:r>
              <a:rPr lang="ja-JP" altLang="en-US" sz="900" dirty="0" smtClean="0"/>
              <a:t>　　　　　　　　　　　　　　　　　　　　　　　　　　　　　　　　　　　　　　　　　など</a:t>
            </a:r>
            <a:endParaRPr lang="en-US" altLang="ja-JP" sz="900" dirty="0"/>
          </a:p>
        </p:txBody>
      </p:sp>
      <p:sp>
        <p:nvSpPr>
          <p:cNvPr id="31" name="テキスト ボックス 30"/>
          <p:cNvSpPr txBox="1"/>
          <p:nvPr/>
        </p:nvSpPr>
        <p:spPr>
          <a:xfrm>
            <a:off x="381992" y="5252020"/>
            <a:ext cx="4420419" cy="406303"/>
          </a:xfrm>
          <a:prstGeom prst="rect">
            <a:avLst/>
          </a:prstGeom>
          <a:solidFill>
            <a:schemeClr val="bg1"/>
          </a:solidFill>
          <a:ln>
            <a:solidFill>
              <a:schemeClr val="tx1"/>
            </a:solidFill>
            <a:prstDash val="sysDot"/>
          </a:ln>
        </p:spPr>
        <p:txBody>
          <a:bodyPr wrap="square" lIns="97574" tIns="48787" rIns="97574" bIns="48787" rtlCol="0">
            <a:spAutoFit/>
          </a:bodyPr>
          <a:lstStyle/>
          <a:p>
            <a:r>
              <a:rPr lang="ja-JP" altLang="en-US" sz="1000" dirty="0"/>
              <a:t>　</a:t>
            </a:r>
            <a:r>
              <a:rPr lang="ja-JP" altLang="en-US" sz="1000" dirty="0" smtClean="0"/>
              <a:t>　受入留学生数　</a:t>
            </a:r>
            <a:r>
              <a:rPr lang="ja-JP" altLang="en-US" sz="1000" kern="100" dirty="0" smtClean="0">
                <a:latin typeface="+mn-ea"/>
                <a:cs typeface="Times New Roman"/>
              </a:rPr>
              <a:t>　</a:t>
            </a:r>
            <a:r>
              <a:rPr lang="ja-JP" altLang="en-US" sz="1000" kern="100" dirty="0">
                <a:latin typeface="+mn-ea"/>
                <a:cs typeface="Times New Roman"/>
              </a:rPr>
              <a:t>　</a:t>
            </a:r>
            <a:r>
              <a:rPr lang="en-US" altLang="ja-JP" sz="1000" kern="100" dirty="0" smtClean="0">
                <a:latin typeface="+mn-ea"/>
                <a:cs typeface="Times New Roman"/>
              </a:rPr>
              <a:t>H23</a:t>
            </a:r>
            <a:r>
              <a:rPr lang="ja-JP" altLang="en-US" sz="1000" kern="100" dirty="0" smtClean="0">
                <a:latin typeface="+mn-ea"/>
                <a:cs typeface="Times New Roman"/>
              </a:rPr>
              <a:t>：</a:t>
            </a:r>
            <a:r>
              <a:rPr lang="en-US" altLang="ja-JP" sz="1000" kern="100" dirty="0" smtClean="0">
                <a:latin typeface="+mn-ea"/>
                <a:cs typeface="Times New Roman"/>
              </a:rPr>
              <a:t>204</a:t>
            </a:r>
            <a:r>
              <a:rPr lang="ja-JP" altLang="en-US" sz="1000" kern="100" dirty="0" smtClean="0">
                <a:latin typeface="+mn-ea"/>
                <a:cs typeface="Times New Roman"/>
              </a:rPr>
              <a:t>人</a:t>
            </a:r>
            <a:r>
              <a:rPr lang="ja-JP" altLang="en-US" sz="1000" kern="100" dirty="0">
                <a:latin typeface="+mn-ea"/>
                <a:cs typeface="Times New Roman"/>
              </a:rPr>
              <a:t>→　</a:t>
            </a:r>
            <a:r>
              <a:rPr lang="en-US" altLang="ja-JP" sz="1000" kern="100" dirty="0">
                <a:latin typeface="+mn-ea"/>
                <a:cs typeface="Times New Roman"/>
              </a:rPr>
              <a:t>H27</a:t>
            </a:r>
            <a:r>
              <a:rPr lang="ja-JP" altLang="en-US" sz="1000" kern="100" dirty="0">
                <a:latin typeface="+mn-ea"/>
                <a:cs typeface="Times New Roman"/>
              </a:rPr>
              <a:t>：</a:t>
            </a:r>
            <a:r>
              <a:rPr lang="en-US" altLang="ja-JP" sz="1000" kern="100" dirty="0">
                <a:latin typeface="+mn-ea"/>
                <a:cs typeface="Times New Roman"/>
              </a:rPr>
              <a:t>283</a:t>
            </a:r>
            <a:r>
              <a:rPr lang="ja-JP" altLang="en-US" sz="1000" kern="100" dirty="0" smtClean="0">
                <a:latin typeface="+mn-ea"/>
                <a:cs typeface="Times New Roman"/>
              </a:rPr>
              <a:t>人　</a:t>
            </a:r>
            <a:r>
              <a:rPr lang="ja-JP" altLang="en-US" sz="1000" kern="100" spc="-150" dirty="0" smtClean="0">
                <a:latin typeface="+mn-ea"/>
                <a:cs typeface="Times New Roman"/>
              </a:rPr>
              <a:t>（中期計画目標：</a:t>
            </a:r>
            <a:r>
              <a:rPr lang="en-US" altLang="ja-JP" sz="1000" kern="100" spc="-150" dirty="0" smtClean="0">
                <a:latin typeface="+mn-ea"/>
                <a:cs typeface="Times New Roman"/>
              </a:rPr>
              <a:t>300</a:t>
            </a:r>
            <a:r>
              <a:rPr lang="ja-JP" altLang="en-US" sz="1000" kern="100" spc="-150" dirty="0" smtClean="0">
                <a:latin typeface="+mn-ea"/>
                <a:cs typeface="Times New Roman"/>
              </a:rPr>
              <a:t>人）</a:t>
            </a:r>
            <a:endParaRPr lang="en-US" altLang="ja-JP" sz="1000" kern="100" spc="-150" dirty="0" smtClean="0">
              <a:latin typeface="+mn-ea"/>
              <a:cs typeface="Times New Roman"/>
            </a:endParaRPr>
          </a:p>
          <a:p>
            <a:r>
              <a:rPr lang="ja-JP" altLang="en-US" sz="1000" dirty="0" smtClean="0"/>
              <a:t>　　学生</a:t>
            </a:r>
            <a:r>
              <a:rPr lang="ja-JP" altLang="en-US" sz="1000" dirty="0"/>
              <a:t>海外</a:t>
            </a:r>
            <a:r>
              <a:rPr lang="ja-JP" altLang="en-US" sz="1000" dirty="0" smtClean="0"/>
              <a:t>派遣数　 </a:t>
            </a:r>
            <a:r>
              <a:rPr lang="en-US" altLang="ja-JP" sz="1000" kern="100" dirty="0" smtClean="0">
                <a:latin typeface="+mn-ea"/>
                <a:cs typeface="Times New Roman"/>
              </a:rPr>
              <a:t>H23</a:t>
            </a:r>
            <a:r>
              <a:rPr lang="ja-JP" altLang="en-US" sz="1000" kern="100" dirty="0" smtClean="0">
                <a:latin typeface="+mn-ea"/>
                <a:cs typeface="Times New Roman"/>
              </a:rPr>
              <a:t>：</a:t>
            </a:r>
            <a:r>
              <a:rPr lang="en-US" altLang="ja-JP" sz="1000" kern="100" dirty="0" smtClean="0">
                <a:latin typeface="+mn-ea"/>
                <a:cs typeface="Times New Roman"/>
              </a:rPr>
              <a:t>123</a:t>
            </a:r>
            <a:r>
              <a:rPr lang="ja-JP" altLang="en-US" sz="1000" kern="100" dirty="0" smtClean="0">
                <a:latin typeface="+mn-ea"/>
                <a:cs typeface="Times New Roman"/>
              </a:rPr>
              <a:t>人</a:t>
            </a:r>
            <a:r>
              <a:rPr lang="ja-JP" altLang="en-US" sz="1000" kern="100" dirty="0">
                <a:latin typeface="+mn-ea"/>
                <a:cs typeface="Times New Roman"/>
              </a:rPr>
              <a:t>→　</a:t>
            </a:r>
            <a:r>
              <a:rPr lang="en-US" altLang="ja-JP" sz="1000" kern="100" dirty="0">
                <a:latin typeface="+mn-ea"/>
                <a:cs typeface="Times New Roman"/>
              </a:rPr>
              <a:t>H27</a:t>
            </a:r>
            <a:r>
              <a:rPr lang="ja-JP" altLang="en-US" sz="1000" kern="100" dirty="0" smtClean="0">
                <a:latin typeface="+mn-ea"/>
                <a:cs typeface="Times New Roman"/>
              </a:rPr>
              <a:t>：</a:t>
            </a:r>
            <a:r>
              <a:rPr lang="en-US" altLang="ja-JP" sz="1000" kern="100" dirty="0" smtClean="0">
                <a:latin typeface="+mn-ea"/>
                <a:cs typeface="Times New Roman"/>
              </a:rPr>
              <a:t>170</a:t>
            </a:r>
            <a:r>
              <a:rPr lang="ja-JP" altLang="en-US" sz="1000" kern="100" dirty="0" smtClean="0">
                <a:latin typeface="+mn-ea"/>
                <a:cs typeface="Times New Roman"/>
              </a:rPr>
              <a:t>人　　　　　　　　　　　　に拡大</a:t>
            </a:r>
            <a:r>
              <a:rPr lang="ja-JP" altLang="en-US" sz="1000" dirty="0"/>
              <a:t>　　　　　</a:t>
            </a:r>
          </a:p>
        </p:txBody>
      </p:sp>
      <p:sp>
        <p:nvSpPr>
          <p:cNvPr id="32" name="正方形/長方形 31"/>
          <p:cNvSpPr/>
          <p:nvPr/>
        </p:nvSpPr>
        <p:spPr>
          <a:xfrm>
            <a:off x="5508527" y="1404366"/>
            <a:ext cx="4680520" cy="1118285"/>
          </a:xfrm>
          <a:prstGeom prst="rect">
            <a:avLst/>
          </a:prstGeom>
          <a:solidFill>
            <a:schemeClr val="accent6"/>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b="1" i="1" u="sng" dirty="0" smtClean="0">
                <a:solidFill>
                  <a:srgbClr val="002060"/>
                </a:solidFill>
              </a:rPr>
              <a:t>H28</a:t>
            </a:r>
            <a:r>
              <a:rPr lang="ja-JP" altLang="en-US" sz="1200" b="1" i="1" u="sng" dirty="0">
                <a:solidFill>
                  <a:srgbClr val="002060"/>
                </a:solidFill>
              </a:rPr>
              <a:t>年</a:t>
            </a:r>
            <a:r>
              <a:rPr lang="en-US" altLang="ja-JP" sz="1200" b="1" i="1" u="sng" dirty="0">
                <a:solidFill>
                  <a:srgbClr val="002060"/>
                </a:solidFill>
              </a:rPr>
              <a:t>3</a:t>
            </a:r>
            <a:r>
              <a:rPr lang="ja-JP" altLang="en-US" sz="1200" b="1" i="1" u="sng" dirty="0">
                <a:solidFill>
                  <a:srgbClr val="002060"/>
                </a:solidFill>
              </a:rPr>
              <a:t>月　「大阪府立大学グローバル化戦略」を策定</a:t>
            </a:r>
          </a:p>
          <a:p>
            <a:pPr>
              <a:lnSpc>
                <a:spcPts val="600"/>
              </a:lnSpc>
            </a:pPr>
            <a:endParaRPr lang="en-US" altLang="ja-JP" sz="1100" b="1" i="1" u="sng" dirty="0" smtClean="0">
              <a:solidFill>
                <a:schemeClr val="tx1"/>
              </a:solidFill>
            </a:endParaRPr>
          </a:p>
          <a:p>
            <a:endParaRPr lang="en-US" altLang="ja-JP" sz="1100" b="1" i="1" u="sng" dirty="0" smtClean="0">
              <a:solidFill>
                <a:schemeClr val="tx1"/>
              </a:solidFill>
            </a:endParaRPr>
          </a:p>
          <a:p>
            <a:r>
              <a:rPr lang="ja-JP" altLang="en-US" sz="1100" b="1" i="1" dirty="0" smtClean="0">
                <a:solidFill>
                  <a:schemeClr val="tx1"/>
                </a:solidFill>
              </a:rPr>
              <a:t>■今後の方向</a:t>
            </a:r>
            <a:endParaRPr lang="en-US" altLang="ja-JP" sz="1100" b="1" i="1" dirty="0" smtClean="0">
              <a:solidFill>
                <a:schemeClr val="tx1"/>
              </a:solidFill>
            </a:endParaRPr>
          </a:p>
          <a:p>
            <a:r>
              <a:rPr lang="ja-JP" altLang="en-US" sz="1100" b="1" i="1" dirty="0" smtClean="0">
                <a:solidFill>
                  <a:schemeClr val="tx1"/>
                </a:solidFill>
              </a:rPr>
              <a:t> </a:t>
            </a:r>
            <a:r>
              <a:rPr lang="ja-JP" altLang="en-US" sz="1100" b="1" i="1" dirty="0">
                <a:solidFill>
                  <a:schemeClr val="tx1"/>
                </a:solidFill>
              </a:rPr>
              <a:t>「大阪府立大学グローバル化戦略」を具現化するためのアクションプランを策定し、その実現に</a:t>
            </a:r>
            <a:r>
              <a:rPr lang="ja-JP" altLang="en-US" sz="1100" b="1" i="1" dirty="0" smtClean="0">
                <a:solidFill>
                  <a:schemeClr val="tx1"/>
                </a:solidFill>
              </a:rPr>
              <a:t>向け取組を進める</a:t>
            </a:r>
            <a:endParaRPr lang="ja-JP" altLang="en-US" sz="1100" b="1" i="1" dirty="0">
              <a:solidFill>
                <a:schemeClr val="tx1"/>
              </a:solidFill>
            </a:endParaRPr>
          </a:p>
        </p:txBody>
      </p:sp>
      <p:sp>
        <p:nvSpPr>
          <p:cNvPr id="23" name="下矢印 22"/>
          <p:cNvSpPr/>
          <p:nvPr/>
        </p:nvSpPr>
        <p:spPr>
          <a:xfrm>
            <a:off x="2161422" y="5818499"/>
            <a:ext cx="682808" cy="122372"/>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156719" y="6012879"/>
            <a:ext cx="4932000" cy="1188000"/>
          </a:xfrm>
          <a:prstGeom prst="rect">
            <a:avLst/>
          </a:prstGeom>
          <a:solidFill>
            <a:schemeClr val="accent6"/>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100" b="1" dirty="0">
                <a:solidFill>
                  <a:schemeClr val="tx1"/>
                </a:solidFill>
                <a:latin typeface="ＭＳ Ｐゴシック"/>
              </a:rPr>
              <a:t>■国際</a:t>
            </a:r>
            <a:r>
              <a:rPr lang="ja-JP" altLang="en-US" sz="1100" b="1" dirty="0" smtClean="0">
                <a:solidFill>
                  <a:schemeClr val="tx1"/>
                </a:solidFill>
                <a:latin typeface="ＭＳ Ｐゴシック"/>
              </a:rPr>
              <a:t>交流会館</a:t>
            </a:r>
            <a:r>
              <a:rPr lang="ja-JP" altLang="en-US" sz="1100" b="1" dirty="0">
                <a:solidFill>
                  <a:schemeClr val="tx1"/>
                </a:solidFill>
                <a:latin typeface="ＭＳ Ｐゴシック"/>
              </a:rPr>
              <a:t>の開設など留学生の受入環境の整備、海外留学支援制度の</a:t>
            </a:r>
            <a:r>
              <a:rPr lang="ja-JP" altLang="en-US" sz="1100" b="1" dirty="0" smtClean="0">
                <a:solidFill>
                  <a:schemeClr val="tx1"/>
                </a:solidFill>
                <a:latin typeface="ＭＳ Ｐゴシック"/>
              </a:rPr>
              <a:t>拡</a:t>
            </a:r>
            <a:endParaRPr lang="en-US" altLang="ja-JP" sz="1100" b="1" dirty="0" smtClean="0">
              <a:solidFill>
                <a:schemeClr val="tx1"/>
              </a:solidFill>
              <a:latin typeface="ＭＳ Ｐゴシック"/>
            </a:endParaRPr>
          </a:p>
          <a:p>
            <a:pPr lvl="0"/>
            <a:r>
              <a:rPr lang="ja-JP" altLang="en-US" sz="1100" b="1" dirty="0">
                <a:solidFill>
                  <a:schemeClr val="tx1"/>
                </a:solidFill>
                <a:latin typeface="ＭＳ Ｐゴシック"/>
              </a:rPr>
              <a:t>　</a:t>
            </a:r>
            <a:r>
              <a:rPr lang="ja-JP" altLang="en-US" sz="1100" b="1" dirty="0" smtClean="0">
                <a:solidFill>
                  <a:schemeClr val="tx1"/>
                </a:solidFill>
                <a:latin typeface="ＭＳ Ｐゴシック"/>
              </a:rPr>
              <a:t> 充など</a:t>
            </a:r>
            <a:r>
              <a:rPr lang="ja-JP" altLang="en-US" sz="1100" b="1" dirty="0">
                <a:solidFill>
                  <a:schemeClr val="tx1"/>
                </a:solidFill>
                <a:latin typeface="ＭＳ Ｐゴシック"/>
              </a:rPr>
              <a:t>により、受入留学生と学生海外派遣数</a:t>
            </a:r>
            <a:r>
              <a:rPr lang="ja-JP" altLang="en-US" sz="1100" b="1" dirty="0" smtClean="0">
                <a:solidFill>
                  <a:schemeClr val="tx1"/>
                </a:solidFill>
                <a:latin typeface="ＭＳ Ｐゴシック"/>
              </a:rPr>
              <a:t>は増加</a:t>
            </a:r>
            <a:endParaRPr lang="en-US" altLang="ja-JP" sz="1100" b="1" dirty="0">
              <a:solidFill>
                <a:schemeClr val="tx1"/>
              </a:solidFill>
              <a:latin typeface="ＭＳ Ｐゴシック"/>
            </a:endParaRPr>
          </a:p>
          <a:p>
            <a:pPr lvl="0"/>
            <a:r>
              <a:rPr lang="ja-JP" altLang="en-US" sz="1100" b="1" dirty="0">
                <a:solidFill>
                  <a:schemeClr val="tx1"/>
                </a:solidFill>
              </a:rPr>
              <a:t>■一方、国際通用性のある受入体制は、他大学と比べて十分とはいえず、さら</a:t>
            </a:r>
            <a:r>
              <a:rPr lang="ja-JP" altLang="en-US" sz="1100" b="1" dirty="0" smtClean="0">
                <a:solidFill>
                  <a:schemeClr val="tx1"/>
                </a:solidFill>
              </a:rPr>
              <a:t>な</a:t>
            </a:r>
            <a:endParaRPr lang="en-US" altLang="ja-JP" sz="1100" b="1" dirty="0" smtClean="0">
              <a:solidFill>
                <a:schemeClr val="tx1"/>
              </a:solidFill>
            </a:endParaRPr>
          </a:p>
          <a:p>
            <a:pPr lvl="0"/>
            <a:r>
              <a:rPr lang="ja-JP" altLang="en-US" sz="1100" b="1" dirty="0">
                <a:solidFill>
                  <a:schemeClr val="tx1"/>
                </a:solidFill>
              </a:rPr>
              <a:t>　</a:t>
            </a:r>
            <a:r>
              <a:rPr lang="ja-JP" altLang="en-US" sz="1100" b="1" dirty="0" smtClean="0">
                <a:solidFill>
                  <a:schemeClr val="tx1"/>
                </a:solidFill>
              </a:rPr>
              <a:t> </a:t>
            </a:r>
            <a:r>
              <a:rPr lang="ja-JP" altLang="en-US" sz="1100" b="1" dirty="0" err="1" smtClean="0">
                <a:solidFill>
                  <a:schemeClr val="tx1"/>
                </a:solidFill>
              </a:rPr>
              <a:t>る</a:t>
            </a:r>
            <a:r>
              <a:rPr lang="ja-JP" altLang="en-US" sz="1100" b="1" dirty="0" smtClean="0">
                <a:solidFill>
                  <a:schemeClr val="tx1"/>
                </a:solidFill>
              </a:rPr>
              <a:t>グローバル化</a:t>
            </a:r>
            <a:r>
              <a:rPr lang="ja-JP" altLang="en-US" sz="1100" b="1" dirty="0">
                <a:solidFill>
                  <a:schemeClr val="tx1"/>
                </a:solidFill>
              </a:rPr>
              <a:t>に対応するため、平成</a:t>
            </a:r>
            <a:r>
              <a:rPr lang="en-US" altLang="ja-JP" sz="1100" b="1" dirty="0">
                <a:solidFill>
                  <a:schemeClr val="tx1"/>
                </a:solidFill>
              </a:rPr>
              <a:t>28</a:t>
            </a:r>
            <a:r>
              <a:rPr lang="ja-JP" altLang="en-US" sz="1100" b="1" dirty="0">
                <a:solidFill>
                  <a:schemeClr val="tx1"/>
                </a:solidFill>
              </a:rPr>
              <a:t>年</a:t>
            </a:r>
            <a:r>
              <a:rPr lang="en-US" altLang="ja-JP" sz="1100" b="1" dirty="0">
                <a:solidFill>
                  <a:schemeClr val="tx1"/>
                </a:solidFill>
              </a:rPr>
              <a:t>3</a:t>
            </a:r>
            <a:r>
              <a:rPr lang="ja-JP" altLang="en-US" sz="1100" b="1" dirty="0">
                <a:solidFill>
                  <a:schemeClr val="tx1"/>
                </a:solidFill>
              </a:rPr>
              <a:t>月に「大阪府立大学</a:t>
            </a:r>
            <a:r>
              <a:rPr lang="ja-JP" altLang="en-US" sz="1100" b="1" dirty="0" smtClean="0">
                <a:solidFill>
                  <a:schemeClr val="tx1"/>
                </a:solidFill>
              </a:rPr>
              <a:t>グローバル化</a:t>
            </a:r>
            <a:endParaRPr lang="en-US" altLang="ja-JP" sz="1100" b="1" dirty="0" smtClean="0">
              <a:solidFill>
                <a:schemeClr val="tx1"/>
              </a:solidFill>
            </a:endParaRPr>
          </a:p>
          <a:p>
            <a:pPr lvl="0"/>
            <a:r>
              <a:rPr lang="ja-JP" altLang="en-US" sz="1100" b="1" dirty="0">
                <a:solidFill>
                  <a:schemeClr val="tx1"/>
                </a:solidFill>
              </a:rPr>
              <a:t>　</a:t>
            </a:r>
            <a:r>
              <a:rPr lang="ja-JP" altLang="en-US" sz="1100" b="1" dirty="0" smtClean="0">
                <a:solidFill>
                  <a:schemeClr val="tx1"/>
                </a:solidFill>
              </a:rPr>
              <a:t> 戦略」を策定</a:t>
            </a:r>
            <a:r>
              <a:rPr lang="ja-JP" altLang="en-US" sz="1100" b="1" dirty="0">
                <a:solidFill>
                  <a:schemeClr val="tx1"/>
                </a:solidFill>
              </a:rPr>
              <a:t>したところであり、その成果が現れるよう努めている</a:t>
            </a:r>
            <a:endParaRPr lang="en-US" altLang="ja-JP" sz="1100" b="1" dirty="0">
              <a:solidFill>
                <a:schemeClr val="tx1"/>
              </a:solidFill>
            </a:endParaRPr>
          </a:p>
        </p:txBody>
      </p:sp>
    </p:spTree>
    <p:extLst>
      <p:ext uri="{BB962C8B-B14F-4D97-AF65-F5344CB8AC3E}">
        <p14:creationId xmlns:p14="http://schemas.microsoft.com/office/powerpoint/2010/main" val="1655037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正方形/長方形 51"/>
          <p:cNvSpPr/>
          <p:nvPr/>
        </p:nvSpPr>
        <p:spPr>
          <a:xfrm>
            <a:off x="5257074" y="1480526"/>
            <a:ext cx="5095006" cy="1653047"/>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lIns="97574" tIns="48787" rIns="97574" bIns="48787" rtlCol="0" anchor="ctr"/>
          <a:lstStyle/>
          <a:p>
            <a:pPr algn="ctr"/>
            <a:endParaRPr kumimoji="1" lang="ja-JP" altLang="en-US" dirty="0"/>
          </a:p>
        </p:txBody>
      </p:sp>
      <p:sp>
        <p:nvSpPr>
          <p:cNvPr id="43" name="正方形/長方形 42"/>
          <p:cNvSpPr/>
          <p:nvPr/>
        </p:nvSpPr>
        <p:spPr>
          <a:xfrm>
            <a:off x="107926" y="4788743"/>
            <a:ext cx="5095006" cy="237725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lIns="97574" tIns="48787" rIns="97574" bIns="48787" rtlCol="0" anchor="ctr"/>
          <a:lstStyle/>
          <a:p>
            <a:pPr algn="ctr"/>
            <a:endParaRPr kumimoji="1" lang="ja-JP" altLang="en-US" dirty="0"/>
          </a:p>
        </p:txBody>
      </p:sp>
      <p:sp>
        <p:nvSpPr>
          <p:cNvPr id="42" name="正方形/長方形 41"/>
          <p:cNvSpPr/>
          <p:nvPr/>
        </p:nvSpPr>
        <p:spPr>
          <a:xfrm>
            <a:off x="107926" y="1476375"/>
            <a:ext cx="5095006" cy="322136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lIns="97574" tIns="48787" rIns="97574" bIns="48787" rtlCol="0" anchor="ctr"/>
          <a:lstStyle/>
          <a:p>
            <a:pPr algn="ctr"/>
            <a:endParaRPr kumimoji="1" lang="ja-JP" altLang="en-US" dirty="0"/>
          </a:p>
        </p:txBody>
      </p:sp>
      <p:sp>
        <p:nvSpPr>
          <p:cNvPr id="5" name="正方形/長方形 4"/>
          <p:cNvSpPr/>
          <p:nvPr/>
        </p:nvSpPr>
        <p:spPr>
          <a:xfrm>
            <a:off x="144810" y="409830"/>
            <a:ext cx="10116244" cy="1028487"/>
          </a:xfrm>
          <a:prstGeom prst="rect">
            <a:avLst/>
          </a:prstGeom>
          <a:ln>
            <a:solidFill>
              <a:srgbClr val="002060"/>
            </a:solidFill>
            <a:prstDash val="lgDashDot"/>
          </a:ln>
        </p:spPr>
        <p:txBody>
          <a:bodyPr wrap="square">
            <a:spAutoFit/>
          </a:bodyPr>
          <a:lstStyle/>
          <a:p>
            <a:pPr>
              <a:lnSpc>
                <a:spcPts val="1000"/>
              </a:lnSpc>
            </a:pPr>
            <a:r>
              <a:rPr lang="ja-JP" altLang="en-US" sz="900" dirty="0" smtClean="0"/>
              <a:t>第</a:t>
            </a:r>
            <a:r>
              <a:rPr lang="en-US" altLang="ja-JP" sz="900" dirty="0" smtClean="0"/>
              <a:t>1</a:t>
            </a:r>
            <a:r>
              <a:rPr lang="ja-JP" altLang="en-US" sz="900" dirty="0" smtClean="0"/>
              <a:t>期中期計画期間（</a:t>
            </a:r>
            <a:r>
              <a:rPr lang="en-US" altLang="ja-JP" sz="900" dirty="0" smtClean="0"/>
              <a:t>H17</a:t>
            </a:r>
            <a:r>
              <a:rPr lang="ja-JP" altLang="en-US" sz="900" dirty="0" smtClean="0"/>
              <a:t>年度～</a:t>
            </a:r>
            <a:r>
              <a:rPr lang="en-US" altLang="ja-JP" sz="900" dirty="0" smtClean="0"/>
              <a:t>H22</a:t>
            </a:r>
            <a:r>
              <a:rPr lang="ja-JP" altLang="en-US" sz="900" dirty="0" smtClean="0"/>
              <a:t>年度）</a:t>
            </a:r>
            <a:endParaRPr lang="en-US" altLang="ja-JP" sz="900" dirty="0" smtClean="0"/>
          </a:p>
          <a:p>
            <a:pPr>
              <a:lnSpc>
                <a:spcPts val="1000"/>
              </a:lnSpc>
            </a:pPr>
            <a:r>
              <a:rPr lang="ja-JP" altLang="en-US" sz="900" dirty="0" smtClean="0"/>
              <a:t>　　　平成</a:t>
            </a:r>
            <a:r>
              <a:rPr lang="en-US" altLang="ja-JP" sz="900" dirty="0"/>
              <a:t>17</a:t>
            </a:r>
            <a:r>
              <a:rPr lang="ja-JP" altLang="en-US" sz="900" dirty="0"/>
              <a:t>年度に公立大学法人化、三大学統合などの大規模大学改革を</a:t>
            </a:r>
            <a:r>
              <a:rPr lang="ja-JP" altLang="en-US" sz="900" dirty="0" smtClean="0"/>
              <a:t>実施し、運営の効</a:t>
            </a:r>
            <a:r>
              <a:rPr lang="ja-JP" altLang="en-US" sz="900" dirty="0"/>
              <a:t>率</a:t>
            </a:r>
            <a:r>
              <a:rPr lang="ja-JP" altLang="en-US" sz="900" dirty="0" smtClean="0"/>
              <a:t>化を図った</a:t>
            </a:r>
            <a:endParaRPr lang="en-US" altLang="ja-JP" sz="900" dirty="0" smtClean="0"/>
          </a:p>
          <a:p>
            <a:pPr>
              <a:lnSpc>
                <a:spcPts val="300"/>
              </a:lnSpc>
            </a:pPr>
            <a:endParaRPr lang="en-US" altLang="ja-JP" sz="900" dirty="0" smtClean="0"/>
          </a:p>
          <a:p>
            <a:pPr>
              <a:lnSpc>
                <a:spcPts val="1000"/>
              </a:lnSpc>
            </a:pPr>
            <a:r>
              <a:rPr lang="ja-JP" altLang="en-US" sz="900" dirty="0" smtClean="0"/>
              <a:t>第</a:t>
            </a:r>
            <a:r>
              <a:rPr lang="en-US" altLang="ja-JP" sz="900" dirty="0" smtClean="0"/>
              <a:t>2</a:t>
            </a:r>
            <a:r>
              <a:rPr lang="ja-JP" altLang="en-US" sz="900" dirty="0" smtClean="0"/>
              <a:t>期中期計画期間（</a:t>
            </a:r>
            <a:r>
              <a:rPr lang="en-US" altLang="ja-JP" sz="900" dirty="0" smtClean="0"/>
              <a:t>H23</a:t>
            </a:r>
            <a:r>
              <a:rPr lang="ja-JP" altLang="en-US" sz="900" dirty="0" smtClean="0"/>
              <a:t>年度～</a:t>
            </a:r>
            <a:r>
              <a:rPr lang="en-US" altLang="ja-JP" sz="900" dirty="0" smtClean="0"/>
              <a:t>H28</a:t>
            </a:r>
            <a:r>
              <a:rPr lang="ja-JP" altLang="en-US" sz="900" dirty="0" smtClean="0"/>
              <a:t>年度）</a:t>
            </a:r>
            <a:endParaRPr lang="en-US" altLang="ja-JP" sz="900" dirty="0" smtClean="0"/>
          </a:p>
          <a:p>
            <a:pPr>
              <a:lnSpc>
                <a:spcPts val="1000"/>
              </a:lnSpc>
            </a:pPr>
            <a:r>
              <a:rPr lang="ja-JP" altLang="en-US" sz="900" dirty="0" smtClean="0"/>
              <a:t>　　　「設立</a:t>
            </a:r>
            <a:r>
              <a:rPr lang="ja-JP" altLang="en-US" sz="900" dirty="0"/>
              <a:t>団体（大阪府）の引続く財政的逼迫や大学淘汰、大学評価時代を迎えるという厳しい環境等、今後の大学を取り巻く外部環境を考えれば、いまの形態をその</a:t>
            </a:r>
            <a:r>
              <a:rPr lang="ja-JP" altLang="en-US" sz="900" dirty="0" smtClean="0"/>
              <a:t>まま継続するのではなく</a:t>
            </a:r>
            <a:r>
              <a:rPr lang="ja-JP" altLang="en-US" sz="900" dirty="0"/>
              <a:t>、課題解決に</a:t>
            </a:r>
            <a:r>
              <a:rPr lang="ja-JP" altLang="en-US" sz="900" dirty="0" smtClean="0"/>
              <a:t>向</a:t>
            </a:r>
            <a:endParaRPr lang="en-US" altLang="ja-JP" sz="900" dirty="0" smtClean="0"/>
          </a:p>
          <a:p>
            <a:pPr>
              <a:lnSpc>
                <a:spcPts val="1000"/>
              </a:lnSpc>
            </a:pPr>
            <a:r>
              <a:rPr lang="ja-JP" altLang="en-US" sz="900" dirty="0"/>
              <a:t>　</a:t>
            </a:r>
            <a:r>
              <a:rPr lang="ja-JP" altLang="en-US" sz="900" dirty="0" smtClean="0"/>
              <a:t>　　けさ</a:t>
            </a:r>
            <a:r>
              <a:rPr lang="ja-JP" altLang="en-US" sz="900" dirty="0"/>
              <a:t>らなる検討が必要で</a:t>
            </a:r>
            <a:r>
              <a:rPr lang="ja-JP" altLang="en-US" sz="900" dirty="0" smtClean="0"/>
              <a:t>ある」などの、問題提起を受け、</a:t>
            </a:r>
            <a:endParaRPr lang="en-US" altLang="ja-JP" sz="900" dirty="0" smtClean="0"/>
          </a:p>
          <a:p>
            <a:pPr>
              <a:lnSpc>
                <a:spcPts val="1000"/>
              </a:lnSpc>
            </a:pPr>
            <a:r>
              <a:rPr lang="ja-JP" altLang="en-US" sz="900" dirty="0" smtClean="0"/>
              <a:t>　　　　　　</a:t>
            </a:r>
            <a:r>
              <a:rPr lang="ja-JP" altLang="ja-JP" sz="900" dirty="0" smtClean="0"/>
              <a:t>・４</a:t>
            </a:r>
            <a:r>
              <a:rPr lang="ja-JP" altLang="ja-JP" sz="900" dirty="0"/>
              <a:t>学域体制へ移行し理系を</a:t>
            </a:r>
            <a:r>
              <a:rPr lang="ja-JP" altLang="ja-JP" sz="900" dirty="0" smtClean="0"/>
              <a:t>強化</a:t>
            </a:r>
            <a:r>
              <a:rPr lang="ja-JP" altLang="en-US" sz="900" dirty="0" smtClean="0"/>
              <a:t>　　</a:t>
            </a:r>
            <a:r>
              <a:rPr lang="ja-JP" altLang="ja-JP" sz="900" dirty="0" smtClean="0"/>
              <a:t>・専門性</a:t>
            </a:r>
            <a:r>
              <a:rPr lang="ja-JP" altLang="ja-JP" sz="900" dirty="0"/>
              <a:t>と実践力を有し社会をリードする人材</a:t>
            </a:r>
            <a:r>
              <a:rPr lang="ja-JP" altLang="ja-JP" sz="900" dirty="0" smtClean="0"/>
              <a:t>育成</a:t>
            </a:r>
            <a:r>
              <a:rPr lang="ja-JP" altLang="en-US" sz="900" dirty="0" smtClean="0"/>
              <a:t>　　</a:t>
            </a:r>
            <a:r>
              <a:rPr lang="ja-JP" altLang="ja-JP" sz="900" dirty="0" smtClean="0"/>
              <a:t>・地域</a:t>
            </a:r>
            <a:r>
              <a:rPr lang="ja-JP" altLang="ja-JP" sz="900" dirty="0"/>
              <a:t>発展をもたらす社会貢献の更なる</a:t>
            </a:r>
            <a:r>
              <a:rPr lang="ja-JP" altLang="ja-JP" sz="900" dirty="0" smtClean="0"/>
              <a:t>拡充</a:t>
            </a:r>
            <a:r>
              <a:rPr lang="ja-JP" altLang="en-US" sz="900" dirty="0" smtClean="0"/>
              <a:t>　　</a:t>
            </a:r>
            <a:r>
              <a:rPr lang="ja-JP" altLang="ja-JP" sz="900" dirty="0" smtClean="0"/>
              <a:t>・教職員</a:t>
            </a:r>
            <a:r>
              <a:rPr lang="ja-JP" altLang="ja-JP" sz="900" dirty="0"/>
              <a:t>組織改革による自律的な</a:t>
            </a:r>
            <a:r>
              <a:rPr lang="ja-JP" altLang="ja-JP" sz="900" dirty="0" smtClean="0"/>
              <a:t>運営</a:t>
            </a:r>
            <a:endParaRPr lang="en-US" altLang="ja-JP" sz="900" dirty="0" smtClean="0"/>
          </a:p>
          <a:p>
            <a:pPr>
              <a:lnSpc>
                <a:spcPts val="1000"/>
              </a:lnSpc>
            </a:pPr>
            <a:r>
              <a:rPr lang="ja-JP" altLang="ja-JP" sz="900" dirty="0"/>
              <a:t>　　</a:t>
            </a:r>
            <a:r>
              <a:rPr lang="ja-JP" altLang="en-US" sz="900" dirty="0" smtClean="0"/>
              <a:t>　</a:t>
            </a:r>
            <a:r>
              <a:rPr lang="ja-JP" altLang="ja-JP" sz="900" dirty="0" smtClean="0"/>
              <a:t>を通じて</a:t>
            </a:r>
            <a:r>
              <a:rPr lang="ja-JP" altLang="en-US" sz="900" dirty="0" smtClean="0"/>
              <a:t>、</a:t>
            </a:r>
            <a:r>
              <a:rPr lang="ja-JP" altLang="ja-JP" sz="900" dirty="0" smtClean="0"/>
              <a:t>“</a:t>
            </a:r>
            <a:r>
              <a:rPr lang="ja-JP" altLang="ja-JP" sz="900" dirty="0"/>
              <a:t>高いレベルの教育・研究を通して社会に貢献し、府民に愛され、信頼され、高く評価される大学”へ変革</a:t>
            </a:r>
            <a:r>
              <a:rPr lang="ja-JP" altLang="ja-JP" sz="900" dirty="0" smtClean="0"/>
              <a:t>する</a:t>
            </a:r>
            <a:r>
              <a:rPr lang="ja-JP" altLang="en-US" sz="900" dirty="0" smtClean="0"/>
              <a:t>「大学改革」を推進</a:t>
            </a:r>
            <a:endParaRPr lang="en-US" altLang="ja-JP" sz="900" dirty="0" smtClean="0"/>
          </a:p>
        </p:txBody>
      </p:sp>
      <p:sp>
        <p:nvSpPr>
          <p:cNvPr id="10" name="正方形/長方形 9"/>
          <p:cNvSpPr/>
          <p:nvPr/>
        </p:nvSpPr>
        <p:spPr>
          <a:xfrm>
            <a:off x="733829" y="36215"/>
            <a:ext cx="9373266" cy="375526"/>
          </a:xfrm>
          <a:prstGeom prst="rect">
            <a:avLst/>
          </a:prstGeom>
        </p:spPr>
        <p:txBody>
          <a:bodyPr wrap="square" lIns="97574" tIns="48787" rIns="97574" bIns="48787">
            <a:spAutoFit/>
          </a:bodyPr>
          <a:lstStyle/>
          <a:p>
            <a:pPr algn="ctr"/>
            <a:r>
              <a:rPr lang="ja-JP" altLang="en-US" sz="1800" b="1" dirty="0" smtClean="0">
                <a:latin typeface="HGPｺﾞｼｯｸE" panose="020B0900000000000000" pitchFamily="50" charset="-128"/>
                <a:ea typeface="HGPｺﾞｼｯｸE" panose="020B0900000000000000" pitchFamily="50" charset="-128"/>
              </a:rPr>
              <a:t>大阪府立大学の「大学改革への対応（組</a:t>
            </a:r>
            <a:r>
              <a:rPr lang="ja-JP" altLang="en-US" sz="1800" b="1" dirty="0">
                <a:latin typeface="HGPｺﾞｼｯｸE" panose="020B0900000000000000" pitchFamily="50" charset="-128"/>
                <a:ea typeface="HGPｺﾞｼｯｸE" panose="020B0900000000000000" pitchFamily="50" charset="-128"/>
              </a:rPr>
              <a:t>織・運営</a:t>
            </a:r>
            <a:r>
              <a:rPr lang="ja-JP" altLang="en-US" sz="1800" b="1" dirty="0" smtClean="0">
                <a:latin typeface="HGPｺﾞｼｯｸE" panose="020B0900000000000000" pitchFamily="50" charset="-128"/>
                <a:ea typeface="HGPｺﾞｼｯｸE" panose="020B0900000000000000" pitchFamily="50" charset="-128"/>
              </a:rPr>
              <a:t>面）」の取組と成果</a:t>
            </a:r>
            <a:endParaRPr lang="ja-JP" altLang="en-US" sz="1800" b="1" i="1" dirty="0">
              <a:latin typeface="HGPｺﾞｼｯｸE" panose="020B0900000000000000" pitchFamily="50" charset="-128"/>
              <a:ea typeface="HGPｺﾞｼｯｸE" panose="020B0900000000000000" pitchFamily="50" charset="-128"/>
            </a:endParaRPr>
          </a:p>
        </p:txBody>
      </p:sp>
      <p:sp>
        <p:nvSpPr>
          <p:cNvPr id="11" name="テキスト ボックス 10"/>
          <p:cNvSpPr txBox="1"/>
          <p:nvPr/>
        </p:nvSpPr>
        <p:spPr>
          <a:xfrm>
            <a:off x="179934" y="1548382"/>
            <a:ext cx="4925466" cy="278063"/>
          </a:xfrm>
          <a:prstGeom prst="rect">
            <a:avLst/>
          </a:prstGeom>
          <a:solidFill>
            <a:schemeClr val="accent6">
              <a:lumMod val="40000"/>
              <a:lumOff val="60000"/>
            </a:schemeClr>
          </a:solidFill>
          <a:ln>
            <a:solidFill>
              <a:schemeClr val="tx1"/>
            </a:solidFill>
            <a:prstDash val="sysDash"/>
          </a:ln>
        </p:spPr>
        <p:txBody>
          <a:bodyPr wrap="square" lIns="97574" tIns="48787" rIns="97574" bIns="48787" rtlCol="0">
            <a:spAutoFit/>
          </a:bodyPr>
          <a:lstStyle/>
          <a:p>
            <a:pPr algn="ctr">
              <a:lnSpc>
                <a:spcPts val="1400"/>
              </a:lnSpc>
            </a:pPr>
            <a:r>
              <a:rPr lang="ja-JP" altLang="en-US" sz="1050" b="1" i="1" dirty="0" smtClean="0">
                <a:latin typeface="HGPｺﾞｼｯｸE" panose="020B0900000000000000" pitchFamily="50" charset="-128"/>
                <a:ea typeface="HGPｺﾞｼｯｸE" panose="020B0900000000000000" pitchFamily="50" charset="-128"/>
              </a:rPr>
              <a:t>組織</a:t>
            </a:r>
            <a:r>
              <a:rPr lang="ja-JP" altLang="en-US" sz="1050" b="1" i="1" dirty="0">
                <a:latin typeface="HGPｺﾞｼｯｸE" panose="020B0900000000000000" pitchFamily="50" charset="-128"/>
                <a:ea typeface="HGPｺﾞｼｯｸE" panose="020B0900000000000000" pitchFamily="50" charset="-128"/>
              </a:rPr>
              <a:t>改編　</a:t>
            </a:r>
            <a:r>
              <a:rPr lang="ja-JP" altLang="en-US" sz="1050" b="1" i="1" dirty="0" smtClean="0">
                <a:latin typeface="HGPｺﾞｼｯｸE" panose="020B0900000000000000" pitchFamily="50" charset="-128"/>
                <a:ea typeface="HGPｺﾞｼｯｸE" panose="020B0900000000000000" pitchFamily="50" charset="-128"/>
              </a:rPr>
              <a:t>～法人化以降、２度</a:t>
            </a:r>
            <a:r>
              <a:rPr lang="ja-JP" altLang="en-US" sz="1050" b="1" i="1" dirty="0">
                <a:latin typeface="HGPｺﾞｼｯｸE" panose="020B0900000000000000" pitchFamily="50" charset="-128"/>
                <a:ea typeface="HGPｺﾞｼｯｸE" panose="020B0900000000000000" pitchFamily="50" charset="-128"/>
              </a:rPr>
              <a:t>にわたる大きな組織改編</a:t>
            </a:r>
            <a:r>
              <a:rPr lang="ja-JP" altLang="en-US" sz="1050" b="1" i="1" dirty="0" smtClean="0">
                <a:latin typeface="HGPｺﾞｼｯｸE" panose="020B0900000000000000" pitchFamily="50" charset="-128"/>
                <a:ea typeface="HGPｺﾞｼｯｸE" panose="020B0900000000000000" pitchFamily="50" charset="-128"/>
              </a:rPr>
              <a:t>～</a:t>
            </a:r>
            <a:endParaRPr kumimoji="1" lang="ja-JP" altLang="en-US" sz="1050" dirty="0"/>
          </a:p>
        </p:txBody>
      </p:sp>
      <p:sp>
        <p:nvSpPr>
          <p:cNvPr id="12" name="額縁 11"/>
          <p:cNvSpPr/>
          <p:nvPr/>
        </p:nvSpPr>
        <p:spPr>
          <a:xfrm>
            <a:off x="170956" y="1928500"/>
            <a:ext cx="1339297" cy="213764"/>
          </a:xfrm>
          <a:prstGeom prst="bevel">
            <a:avLst/>
          </a:prstGeom>
          <a:solidFill>
            <a:schemeClr val="tx2">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latin typeface="HG丸ｺﾞｼｯｸM-PRO" pitchFamily="50" charset="-128"/>
                <a:ea typeface="HG丸ｺﾞｼｯｸM-PRO" pitchFamily="50" charset="-128"/>
              </a:rPr>
              <a:t>直営（～</a:t>
            </a:r>
            <a:r>
              <a:rPr lang="en-US" altLang="ja-JP" sz="900" dirty="0">
                <a:solidFill>
                  <a:schemeClr val="tx1"/>
                </a:solidFill>
                <a:latin typeface="HG丸ｺﾞｼｯｸM-PRO" pitchFamily="50" charset="-128"/>
                <a:ea typeface="HG丸ｺﾞｼｯｸM-PRO" pitchFamily="50" charset="-128"/>
              </a:rPr>
              <a:t>H16</a:t>
            </a:r>
            <a:r>
              <a:rPr lang="ja-JP" altLang="en-US" sz="900" dirty="0">
                <a:solidFill>
                  <a:schemeClr val="tx1"/>
                </a:solidFill>
                <a:latin typeface="HG丸ｺﾞｼｯｸM-PRO" pitchFamily="50" charset="-128"/>
                <a:ea typeface="HG丸ｺﾞｼｯｸM-PRO" pitchFamily="50" charset="-128"/>
              </a:rPr>
              <a:t>）</a:t>
            </a:r>
          </a:p>
        </p:txBody>
      </p:sp>
      <p:sp>
        <p:nvSpPr>
          <p:cNvPr id="13" name="額縁 12"/>
          <p:cNvSpPr/>
          <p:nvPr/>
        </p:nvSpPr>
        <p:spPr>
          <a:xfrm>
            <a:off x="1692101" y="1908422"/>
            <a:ext cx="3456161" cy="237961"/>
          </a:xfrm>
          <a:prstGeom prst="bevel">
            <a:avLst/>
          </a:prstGeom>
          <a:solidFill>
            <a:schemeClr val="tx2">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latin typeface="HG丸ｺﾞｼｯｸM-PRO" pitchFamily="50" charset="-128"/>
                <a:ea typeface="HG丸ｺﾞｼｯｸM-PRO" pitchFamily="50" charset="-128"/>
              </a:rPr>
              <a:t>公立大学法人</a:t>
            </a:r>
            <a:r>
              <a:rPr lang="ja-JP" altLang="en-US" sz="900" dirty="0" smtClean="0">
                <a:solidFill>
                  <a:schemeClr val="tx1"/>
                </a:solidFill>
                <a:latin typeface="HG丸ｺﾞｼｯｸM-PRO" pitchFamily="50" charset="-128"/>
                <a:ea typeface="HG丸ｺﾞｼｯｸM-PRO" pitchFamily="50" charset="-128"/>
              </a:rPr>
              <a:t>（</a:t>
            </a:r>
            <a:r>
              <a:rPr lang="en-US" altLang="ja-JP" sz="900" dirty="0" smtClean="0">
                <a:solidFill>
                  <a:schemeClr val="tx1"/>
                </a:solidFill>
                <a:latin typeface="HG丸ｺﾞｼｯｸM-PRO" pitchFamily="50" charset="-128"/>
                <a:ea typeface="HG丸ｺﾞｼｯｸM-PRO" pitchFamily="50" charset="-128"/>
              </a:rPr>
              <a:t>H1</a:t>
            </a:r>
            <a:r>
              <a:rPr lang="ja-JP" altLang="en-US" sz="900" dirty="0" smtClean="0">
                <a:solidFill>
                  <a:schemeClr val="tx1"/>
                </a:solidFill>
                <a:latin typeface="HG丸ｺﾞｼｯｸM-PRO" pitchFamily="50" charset="-128"/>
                <a:ea typeface="HG丸ｺﾞｼｯｸM-PRO" pitchFamily="50" charset="-128"/>
              </a:rPr>
              <a:t>７～）　</a:t>
            </a:r>
            <a:r>
              <a:rPr lang="ja-JP" altLang="en-US" sz="900" b="1" dirty="0" smtClean="0">
                <a:solidFill>
                  <a:schemeClr val="tx1"/>
                </a:solidFill>
                <a:latin typeface="HG丸ｺﾞｼｯｸM-PRO" pitchFamily="50" charset="-128"/>
                <a:ea typeface="HG丸ｺﾞｼｯｸM-PRO" pitchFamily="50" charset="-128"/>
              </a:rPr>
              <a:t>～</a:t>
            </a:r>
            <a:r>
              <a:rPr lang="ja-JP" altLang="en-US" sz="900" b="1" dirty="0">
                <a:solidFill>
                  <a:schemeClr val="tx1"/>
                </a:solidFill>
                <a:latin typeface="HG丸ｺﾞｼｯｸM-PRO" pitchFamily="50" charset="-128"/>
                <a:ea typeface="HG丸ｺﾞｼｯｸM-PRO" pitchFamily="50" charset="-128"/>
              </a:rPr>
              <a:t>法人制度を積極的に活用～</a:t>
            </a:r>
          </a:p>
        </p:txBody>
      </p:sp>
      <p:sp>
        <p:nvSpPr>
          <p:cNvPr id="15" name="Rectangle 15"/>
          <p:cNvSpPr>
            <a:spLocks noChangeArrowheads="1"/>
          </p:cNvSpPr>
          <p:nvPr/>
        </p:nvSpPr>
        <p:spPr bwMode="auto">
          <a:xfrm>
            <a:off x="179934" y="2636660"/>
            <a:ext cx="856223" cy="351882"/>
          </a:xfrm>
          <a:prstGeom prst="rect">
            <a:avLst/>
          </a:prstGeom>
          <a:solidFill>
            <a:srgbClr val="E4F2C0"/>
          </a:solidFill>
          <a:ln>
            <a:solidFill>
              <a:schemeClr val="bg1">
                <a:lumMod val="50000"/>
              </a:schemeClr>
            </a:solidFill>
          </a:ln>
          <a:effectLst>
            <a:outerShdw dist="38100" dir="2700000" algn="ctr" rotWithShape="0">
              <a:srgbClr val="000000">
                <a:alpha val="43137"/>
              </a:srgbClr>
            </a:outerShdw>
          </a:effectLst>
        </p:spPr>
        <p:txBody>
          <a:bodyPr lIns="0" tIns="0" rIns="0" bIns="0" anchor="ctr"/>
          <a:lstStyle/>
          <a:p>
            <a:pPr algn="ctr">
              <a:lnSpc>
                <a:spcPct val="110000"/>
              </a:lnSpc>
              <a:buFont typeface="Calibri" pitchFamily="34" charset="0"/>
              <a:buNone/>
              <a:defRPr/>
            </a:pPr>
            <a:r>
              <a:rPr lang="ja-JP" altLang="en-US" sz="900" dirty="0" smtClean="0">
                <a:solidFill>
                  <a:srgbClr val="292929"/>
                </a:solidFill>
                <a:latin typeface="HG丸ｺﾞｼｯｸM-PRO" pitchFamily="50" charset="-128"/>
                <a:ea typeface="HG丸ｺﾞｼｯｸM-PRO" pitchFamily="50" charset="-128"/>
              </a:rPr>
              <a:t>大阪</a:t>
            </a:r>
            <a:r>
              <a:rPr lang="ja-JP" altLang="en-US" sz="900" dirty="0">
                <a:solidFill>
                  <a:srgbClr val="292929"/>
                </a:solidFill>
                <a:latin typeface="HG丸ｺﾞｼｯｸM-PRO" pitchFamily="50" charset="-128"/>
                <a:ea typeface="HG丸ｺﾞｼｯｸM-PRO" pitchFamily="50" charset="-128"/>
              </a:rPr>
              <a:t>女子</a:t>
            </a:r>
            <a:r>
              <a:rPr lang="ja-JP" altLang="en-US" sz="900" dirty="0" smtClean="0">
                <a:solidFill>
                  <a:srgbClr val="292929"/>
                </a:solidFill>
                <a:latin typeface="HG丸ｺﾞｼｯｸM-PRO" pitchFamily="50" charset="-128"/>
                <a:ea typeface="HG丸ｺﾞｼｯｸM-PRO" pitchFamily="50" charset="-128"/>
              </a:rPr>
              <a:t>大学</a:t>
            </a:r>
            <a:endParaRPr lang="ja-JP" altLang="en-US" sz="900" dirty="0">
              <a:solidFill>
                <a:srgbClr val="292929"/>
              </a:solidFill>
              <a:latin typeface="HG丸ｺﾞｼｯｸM-PRO" pitchFamily="50" charset="-128"/>
              <a:ea typeface="HG丸ｺﾞｼｯｸM-PRO" pitchFamily="50" charset="-128"/>
            </a:endParaRPr>
          </a:p>
        </p:txBody>
      </p:sp>
      <p:sp>
        <p:nvSpPr>
          <p:cNvPr id="16" name="Rectangle 15"/>
          <p:cNvSpPr>
            <a:spLocks noChangeArrowheads="1"/>
          </p:cNvSpPr>
          <p:nvPr/>
        </p:nvSpPr>
        <p:spPr bwMode="auto">
          <a:xfrm>
            <a:off x="179934" y="3060550"/>
            <a:ext cx="856223" cy="360040"/>
          </a:xfrm>
          <a:prstGeom prst="rect">
            <a:avLst/>
          </a:prstGeom>
          <a:solidFill>
            <a:srgbClr val="E4F2C0"/>
          </a:solidFill>
          <a:ln>
            <a:solidFill>
              <a:schemeClr val="bg1">
                <a:lumMod val="50000"/>
              </a:schemeClr>
            </a:solidFill>
          </a:ln>
          <a:effectLst>
            <a:outerShdw dist="38100" dir="2700000" algn="ctr" rotWithShape="0">
              <a:srgbClr val="000000">
                <a:alpha val="43137"/>
              </a:srgbClr>
            </a:outerShdw>
          </a:effectLst>
        </p:spPr>
        <p:txBody>
          <a:bodyPr lIns="0" tIns="0" rIns="0" bIns="0" anchor="ctr"/>
          <a:lstStyle/>
          <a:p>
            <a:pPr algn="ctr">
              <a:lnSpc>
                <a:spcPct val="110000"/>
              </a:lnSpc>
              <a:buFont typeface="Calibri" pitchFamily="34" charset="0"/>
              <a:buNone/>
              <a:defRPr/>
            </a:pPr>
            <a:r>
              <a:rPr lang="ja-JP" altLang="en-US" sz="900" dirty="0" smtClean="0">
                <a:solidFill>
                  <a:srgbClr val="292929"/>
                </a:solidFill>
                <a:latin typeface="HG丸ｺﾞｼｯｸM-PRO" pitchFamily="50" charset="-128"/>
                <a:ea typeface="HG丸ｺﾞｼｯｸM-PRO" pitchFamily="50" charset="-128"/>
              </a:rPr>
              <a:t>大阪府立</a:t>
            </a:r>
            <a:endParaRPr lang="en-US" altLang="ja-JP" sz="900" dirty="0" smtClean="0">
              <a:solidFill>
                <a:srgbClr val="292929"/>
              </a:solidFill>
              <a:latin typeface="HG丸ｺﾞｼｯｸM-PRO" pitchFamily="50" charset="-128"/>
              <a:ea typeface="HG丸ｺﾞｼｯｸM-PRO" pitchFamily="50" charset="-128"/>
            </a:endParaRPr>
          </a:p>
          <a:p>
            <a:pPr algn="ctr">
              <a:lnSpc>
                <a:spcPct val="110000"/>
              </a:lnSpc>
              <a:buFont typeface="Calibri" pitchFamily="34" charset="0"/>
              <a:buNone/>
              <a:defRPr/>
            </a:pPr>
            <a:r>
              <a:rPr lang="ja-JP" altLang="en-US" sz="900" dirty="0" smtClean="0">
                <a:solidFill>
                  <a:srgbClr val="292929"/>
                </a:solidFill>
                <a:latin typeface="HG丸ｺﾞｼｯｸM-PRO" pitchFamily="50" charset="-128"/>
                <a:ea typeface="HG丸ｺﾞｼｯｸM-PRO" pitchFamily="50" charset="-128"/>
              </a:rPr>
              <a:t>看護大学</a:t>
            </a:r>
            <a:endParaRPr lang="ja-JP" altLang="en-US" sz="900" dirty="0">
              <a:solidFill>
                <a:srgbClr val="292929"/>
              </a:solidFill>
              <a:latin typeface="HG丸ｺﾞｼｯｸM-PRO" pitchFamily="50" charset="-128"/>
              <a:ea typeface="HG丸ｺﾞｼｯｸM-PRO" pitchFamily="50" charset="-128"/>
            </a:endParaRPr>
          </a:p>
        </p:txBody>
      </p:sp>
      <p:sp>
        <p:nvSpPr>
          <p:cNvPr id="17" name="Rectangle 15"/>
          <p:cNvSpPr>
            <a:spLocks noChangeArrowheads="1"/>
          </p:cNvSpPr>
          <p:nvPr/>
        </p:nvSpPr>
        <p:spPr bwMode="auto">
          <a:xfrm>
            <a:off x="179934" y="2199878"/>
            <a:ext cx="864096" cy="364774"/>
          </a:xfrm>
          <a:prstGeom prst="rect">
            <a:avLst/>
          </a:prstGeom>
          <a:solidFill>
            <a:srgbClr val="E4F2C0"/>
          </a:solidFill>
          <a:ln>
            <a:solidFill>
              <a:schemeClr val="bg1">
                <a:lumMod val="50000"/>
              </a:schemeClr>
            </a:solidFill>
          </a:ln>
          <a:effectLst>
            <a:outerShdw dist="38100" dir="2700000" algn="ctr" rotWithShape="0">
              <a:srgbClr val="000000">
                <a:alpha val="43137"/>
              </a:srgbClr>
            </a:outerShdw>
          </a:effectLst>
        </p:spPr>
        <p:txBody>
          <a:bodyPr lIns="0" tIns="0" rIns="0" bIns="0" anchor="ctr"/>
          <a:lstStyle/>
          <a:p>
            <a:pPr algn="ctr">
              <a:lnSpc>
                <a:spcPct val="110000"/>
              </a:lnSpc>
              <a:buFont typeface="Calibri" pitchFamily="34" charset="0"/>
              <a:buNone/>
              <a:defRPr/>
            </a:pPr>
            <a:r>
              <a:rPr lang="ja-JP" altLang="en-US" sz="900" dirty="0" smtClean="0">
                <a:solidFill>
                  <a:srgbClr val="292929"/>
                </a:solidFill>
                <a:latin typeface="HG丸ｺﾞｼｯｸM-PRO" pitchFamily="50" charset="-128"/>
                <a:ea typeface="HG丸ｺﾞｼｯｸM-PRO" pitchFamily="50" charset="-128"/>
              </a:rPr>
              <a:t>大阪府</a:t>
            </a:r>
            <a:r>
              <a:rPr lang="ja-JP" altLang="en-US" sz="900" dirty="0">
                <a:solidFill>
                  <a:srgbClr val="292929"/>
                </a:solidFill>
                <a:latin typeface="HG丸ｺﾞｼｯｸM-PRO" pitchFamily="50" charset="-128"/>
                <a:ea typeface="HG丸ｺﾞｼｯｸM-PRO" pitchFamily="50" charset="-128"/>
              </a:rPr>
              <a:t>立</a:t>
            </a:r>
            <a:r>
              <a:rPr lang="ja-JP" altLang="en-US" sz="900" dirty="0" smtClean="0">
                <a:solidFill>
                  <a:srgbClr val="292929"/>
                </a:solidFill>
                <a:latin typeface="HG丸ｺﾞｼｯｸM-PRO" pitchFamily="50" charset="-128"/>
                <a:ea typeface="HG丸ｺﾞｼｯｸM-PRO" pitchFamily="50" charset="-128"/>
              </a:rPr>
              <a:t>大学</a:t>
            </a:r>
            <a:endParaRPr lang="en-US" altLang="ja-JP" sz="900" dirty="0">
              <a:solidFill>
                <a:srgbClr val="292929"/>
              </a:solidFill>
              <a:latin typeface="HG丸ｺﾞｼｯｸM-PRO" pitchFamily="50" charset="-128"/>
              <a:ea typeface="HG丸ｺﾞｼｯｸM-PRO" pitchFamily="50" charset="-128"/>
            </a:endParaRPr>
          </a:p>
        </p:txBody>
      </p:sp>
      <p:sp>
        <p:nvSpPr>
          <p:cNvPr id="21" name="右矢印 20"/>
          <p:cNvSpPr/>
          <p:nvPr/>
        </p:nvSpPr>
        <p:spPr>
          <a:xfrm>
            <a:off x="1116038" y="2193612"/>
            <a:ext cx="585315" cy="1533594"/>
          </a:xfrm>
          <a:prstGeom prst="rightArrow">
            <a:avLst>
              <a:gd name="adj1" fmla="val 50000"/>
              <a:gd name="adj2" fmla="val 25381"/>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900" dirty="0" smtClean="0"/>
              <a:t>法人化・大学再編統合</a:t>
            </a:r>
            <a:endParaRPr kumimoji="1" lang="ja-JP" altLang="en-US" sz="900" dirty="0"/>
          </a:p>
        </p:txBody>
      </p:sp>
      <p:sp>
        <p:nvSpPr>
          <p:cNvPr id="24" name="Rectangle 15"/>
          <p:cNvSpPr>
            <a:spLocks noChangeArrowheads="1"/>
          </p:cNvSpPr>
          <p:nvPr/>
        </p:nvSpPr>
        <p:spPr bwMode="auto">
          <a:xfrm>
            <a:off x="1726688" y="2199878"/>
            <a:ext cx="1261558" cy="2013423"/>
          </a:xfrm>
          <a:prstGeom prst="rect">
            <a:avLst/>
          </a:prstGeom>
          <a:solidFill>
            <a:srgbClr val="E4F2C0"/>
          </a:solidFill>
          <a:ln>
            <a:solidFill>
              <a:schemeClr val="bg1">
                <a:lumMod val="50000"/>
              </a:schemeClr>
            </a:solidFill>
          </a:ln>
          <a:effectLst>
            <a:outerShdw dist="38100" dir="2700000" algn="ctr" rotWithShape="0">
              <a:srgbClr val="000000">
                <a:alpha val="43137"/>
              </a:srgbClr>
            </a:outerShdw>
          </a:effectLst>
        </p:spPr>
        <p:txBody>
          <a:bodyPr lIns="0" tIns="0" rIns="0" bIns="0" anchor="t" anchorCtr="0"/>
          <a:lstStyle/>
          <a:p>
            <a:pPr>
              <a:lnSpc>
                <a:spcPct val="110000"/>
              </a:lnSpc>
              <a:buFont typeface="Calibri" pitchFamily="34" charset="0"/>
              <a:buNone/>
              <a:defRPr/>
            </a:pPr>
            <a:r>
              <a:rPr lang="ja-JP" altLang="en-US" sz="900" b="1" dirty="0" smtClean="0">
                <a:solidFill>
                  <a:srgbClr val="292929"/>
                </a:solidFill>
                <a:latin typeface="HG丸ｺﾞｼｯｸM-PRO" pitchFamily="50" charset="-128"/>
                <a:ea typeface="HG丸ｺﾞｼｯｸM-PRO" pitchFamily="50" charset="-128"/>
              </a:rPr>
              <a:t>大阪府立大学</a:t>
            </a:r>
            <a:r>
              <a:rPr lang="ja-JP" altLang="en-US" sz="800" b="1" dirty="0" smtClean="0">
                <a:solidFill>
                  <a:srgbClr val="292929"/>
                </a:solidFill>
                <a:latin typeface="HG丸ｺﾞｼｯｸM-PRO" pitchFamily="50" charset="-128"/>
                <a:ea typeface="HG丸ｺﾞｼｯｸM-PRO" pitchFamily="50" charset="-128"/>
              </a:rPr>
              <a:t>（～</a:t>
            </a:r>
            <a:r>
              <a:rPr lang="en-US" altLang="ja-JP" sz="800" b="1" dirty="0" smtClean="0">
                <a:solidFill>
                  <a:srgbClr val="292929"/>
                </a:solidFill>
                <a:latin typeface="HG丸ｺﾞｼｯｸM-PRO" pitchFamily="50" charset="-128"/>
                <a:ea typeface="HG丸ｺﾞｼｯｸM-PRO" pitchFamily="50" charset="-128"/>
              </a:rPr>
              <a:t>H22</a:t>
            </a:r>
            <a:r>
              <a:rPr lang="ja-JP" altLang="en-US" sz="800" b="1" dirty="0" smtClean="0">
                <a:solidFill>
                  <a:srgbClr val="292929"/>
                </a:solidFill>
                <a:latin typeface="HG丸ｺﾞｼｯｸM-PRO" pitchFamily="50" charset="-128"/>
                <a:ea typeface="HG丸ｺﾞｼｯｸM-PRO" pitchFamily="50" charset="-128"/>
              </a:rPr>
              <a:t>）</a:t>
            </a:r>
            <a:endParaRPr lang="en-US" altLang="ja-JP" sz="800" b="1" dirty="0" smtClean="0">
              <a:solidFill>
                <a:srgbClr val="292929"/>
              </a:solidFill>
              <a:latin typeface="HG丸ｺﾞｼｯｸM-PRO" pitchFamily="50" charset="-128"/>
              <a:ea typeface="HG丸ｺﾞｼｯｸM-PRO" pitchFamily="50" charset="-128"/>
            </a:endParaRPr>
          </a:p>
          <a:p>
            <a:pPr>
              <a:lnSpc>
                <a:spcPts val="600"/>
              </a:lnSpc>
              <a:buFont typeface="Calibri" pitchFamily="34" charset="0"/>
              <a:buNone/>
              <a:defRPr/>
            </a:pPr>
            <a:endParaRPr lang="en-US" altLang="ja-JP" sz="900" dirty="0" smtClean="0">
              <a:solidFill>
                <a:srgbClr val="292929"/>
              </a:solidFill>
              <a:latin typeface="HG丸ｺﾞｼｯｸM-PRO" pitchFamily="50" charset="-128"/>
              <a:ea typeface="HG丸ｺﾞｼｯｸM-PRO" pitchFamily="50" charset="-128"/>
            </a:endParaRPr>
          </a:p>
          <a:p>
            <a:pPr>
              <a:lnSpc>
                <a:spcPct val="110000"/>
              </a:lnSpc>
              <a:buFont typeface="Calibri" pitchFamily="34" charset="0"/>
              <a:buNone/>
              <a:defRPr/>
            </a:pPr>
            <a:r>
              <a:rPr lang="en-US" altLang="ja-JP" sz="900" dirty="0" smtClean="0">
                <a:solidFill>
                  <a:srgbClr val="292929"/>
                </a:solidFill>
                <a:latin typeface="HG丸ｺﾞｼｯｸM-PRO" pitchFamily="50" charset="-128"/>
                <a:ea typeface="HG丸ｺﾞｼｯｸM-PRO" pitchFamily="50" charset="-128"/>
              </a:rPr>
              <a:t>〔</a:t>
            </a:r>
            <a:r>
              <a:rPr lang="ja-JP" altLang="en-US" sz="900" dirty="0" smtClean="0">
                <a:solidFill>
                  <a:srgbClr val="292929"/>
                </a:solidFill>
                <a:latin typeface="HG丸ｺﾞｼｯｸM-PRO" pitchFamily="50" charset="-128"/>
                <a:ea typeface="HG丸ｺﾞｼｯｸM-PRO" pitchFamily="50" charset="-128"/>
              </a:rPr>
              <a:t>学部・研究科</a:t>
            </a:r>
            <a:r>
              <a:rPr lang="en-US" altLang="ja-JP" sz="900" dirty="0" smtClean="0">
                <a:solidFill>
                  <a:srgbClr val="292929"/>
                </a:solidFill>
                <a:latin typeface="HG丸ｺﾞｼｯｸM-PRO" pitchFamily="50" charset="-128"/>
                <a:ea typeface="HG丸ｺﾞｼｯｸM-PRO" pitchFamily="50" charset="-128"/>
              </a:rPr>
              <a:t>〕</a:t>
            </a:r>
          </a:p>
          <a:p>
            <a:pPr>
              <a:lnSpc>
                <a:spcPct val="110000"/>
              </a:lnSpc>
              <a:buFont typeface="Calibri" pitchFamily="34" charset="0"/>
              <a:buNone/>
              <a:defRPr/>
            </a:pPr>
            <a:r>
              <a:rPr lang="ja-JP" altLang="en-US" sz="900" b="1" dirty="0" smtClean="0">
                <a:solidFill>
                  <a:srgbClr val="292929"/>
                </a:solidFill>
                <a:latin typeface="HG丸ｺﾞｼｯｸM-PRO" pitchFamily="50" charset="-128"/>
                <a:ea typeface="HG丸ｺﾞｼｯｸM-PRO" pitchFamily="50" charset="-128"/>
              </a:rPr>
              <a:t>○</a:t>
            </a:r>
            <a:r>
              <a:rPr lang="en-US" altLang="ja-JP" sz="900" b="1" dirty="0" smtClean="0">
                <a:solidFill>
                  <a:srgbClr val="292929"/>
                </a:solidFill>
                <a:latin typeface="HG丸ｺﾞｼｯｸM-PRO" pitchFamily="50" charset="-128"/>
                <a:ea typeface="HG丸ｺﾞｼｯｸM-PRO" pitchFamily="50" charset="-128"/>
              </a:rPr>
              <a:t>7</a:t>
            </a:r>
            <a:r>
              <a:rPr lang="ja-JP" altLang="en-US" sz="900" b="1" dirty="0" smtClean="0">
                <a:solidFill>
                  <a:srgbClr val="292929"/>
                </a:solidFill>
                <a:latin typeface="HG丸ｺﾞｼｯｸM-PRO" pitchFamily="50" charset="-128"/>
                <a:ea typeface="HG丸ｺﾞｼｯｸM-PRO" pitchFamily="50" charset="-128"/>
              </a:rPr>
              <a:t>学部</a:t>
            </a:r>
            <a:r>
              <a:rPr lang="en-US" altLang="ja-JP" sz="900" b="1" dirty="0" smtClean="0">
                <a:solidFill>
                  <a:srgbClr val="292929"/>
                </a:solidFill>
                <a:latin typeface="HG丸ｺﾞｼｯｸM-PRO" pitchFamily="50" charset="-128"/>
                <a:ea typeface="HG丸ｺﾞｼｯｸM-PRO" pitchFamily="50" charset="-128"/>
              </a:rPr>
              <a:t>28</a:t>
            </a:r>
            <a:r>
              <a:rPr lang="ja-JP" altLang="en-US" sz="900" b="1" dirty="0" smtClean="0">
                <a:latin typeface="HG丸ｺﾞｼｯｸM-PRO" pitchFamily="50" charset="-128"/>
                <a:ea typeface="HG丸ｺﾞｼｯｸM-PRO" pitchFamily="50" charset="-128"/>
              </a:rPr>
              <a:t>学科</a:t>
            </a:r>
            <a:endParaRPr lang="en-US" altLang="ja-JP" sz="900" dirty="0" smtClean="0">
              <a:solidFill>
                <a:srgbClr val="292929"/>
              </a:solidFill>
              <a:latin typeface="HG丸ｺﾞｼｯｸM-PRO" pitchFamily="50" charset="-128"/>
              <a:ea typeface="HG丸ｺﾞｼｯｸM-PRO" pitchFamily="50" charset="-128"/>
            </a:endParaRPr>
          </a:p>
          <a:p>
            <a:pPr>
              <a:lnSpc>
                <a:spcPct val="110000"/>
              </a:lnSpc>
              <a:buFont typeface="Calibri" pitchFamily="34" charset="0"/>
              <a:buNone/>
              <a:defRPr/>
            </a:pPr>
            <a:r>
              <a:rPr lang="ja-JP" altLang="en-US" sz="900" dirty="0" smtClean="0">
                <a:solidFill>
                  <a:srgbClr val="292929"/>
                </a:solidFill>
                <a:latin typeface="HG丸ｺﾞｼｯｸM-PRO" pitchFamily="50" charset="-128"/>
                <a:ea typeface="HG丸ｺﾞｼｯｸM-PRO" pitchFamily="50" charset="-128"/>
              </a:rPr>
              <a:t>○</a:t>
            </a:r>
            <a:r>
              <a:rPr lang="en-US" altLang="ja-JP" sz="900" spc="-150" dirty="0" smtClean="0">
                <a:solidFill>
                  <a:srgbClr val="292929"/>
                </a:solidFill>
                <a:latin typeface="HG丸ｺﾞｼｯｸM-PRO" pitchFamily="50" charset="-128"/>
                <a:ea typeface="HG丸ｺﾞｼｯｸM-PRO" pitchFamily="50" charset="-128"/>
              </a:rPr>
              <a:t>7</a:t>
            </a:r>
            <a:r>
              <a:rPr lang="ja-JP" altLang="en-US" sz="900" spc="-150" dirty="0" smtClean="0">
                <a:solidFill>
                  <a:srgbClr val="292929"/>
                </a:solidFill>
                <a:latin typeface="HG丸ｺﾞｼｯｸM-PRO" pitchFamily="50" charset="-128"/>
                <a:ea typeface="HG丸ｺﾞｼｯｸM-PRO" pitchFamily="50" charset="-128"/>
              </a:rPr>
              <a:t>研究科１９専攻・領域</a:t>
            </a:r>
            <a:endParaRPr lang="en-US" altLang="ja-JP" sz="900" spc="-150" dirty="0" smtClean="0">
              <a:solidFill>
                <a:srgbClr val="292929"/>
              </a:solidFill>
              <a:latin typeface="HG丸ｺﾞｼｯｸM-PRO" pitchFamily="50" charset="-128"/>
              <a:ea typeface="HG丸ｺﾞｼｯｸM-PRO" pitchFamily="50" charset="-128"/>
            </a:endParaRPr>
          </a:p>
          <a:p>
            <a:pPr>
              <a:lnSpc>
                <a:spcPct val="110000"/>
              </a:lnSpc>
              <a:buFont typeface="Calibri" pitchFamily="34" charset="0"/>
              <a:buNone/>
              <a:defRPr/>
            </a:pPr>
            <a:endParaRPr lang="en-US" altLang="ja-JP" sz="900" dirty="0">
              <a:solidFill>
                <a:srgbClr val="292929"/>
              </a:solidFill>
              <a:latin typeface="HG丸ｺﾞｼｯｸM-PRO" pitchFamily="50" charset="-128"/>
              <a:ea typeface="HG丸ｺﾞｼｯｸM-PRO" pitchFamily="50" charset="-128"/>
            </a:endParaRPr>
          </a:p>
          <a:p>
            <a:pPr>
              <a:lnSpc>
                <a:spcPct val="110000"/>
              </a:lnSpc>
              <a:buFont typeface="Calibri" pitchFamily="34" charset="0"/>
              <a:buNone/>
              <a:defRPr/>
            </a:pPr>
            <a:r>
              <a:rPr lang="en-US" altLang="ja-JP" sz="900" dirty="0" smtClean="0">
                <a:solidFill>
                  <a:srgbClr val="292929"/>
                </a:solidFill>
                <a:latin typeface="HG丸ｺﾞｼｯｸM-PRO" pitchFamily="50" charset="-128"/>
                <a:ea typeface="HG丸ｺﾞｼｯｸM-PRO" pitchFamily="50" charset="-128"/>
              </a:rPr>
              <a:t>〔</a:t>
            </a:r>
            <a:r>
              <a:rPr lang="ja-JP" altLang="en-US" sz="900" dirty="0" smtClean="0">
                <a:solidFill>
                  <a:srgbClr val="292929"/>
                </a:solidFill>
                <a:latin typeface="HG丸ｺﾞｼｯｸM-PRO" pitchFamily="50" charset="-128"/>
                <a:ea typeface="HG丸ｺﾞｼｯｸM-PRO" pitchFamily="50" charset="-128"/>
              </a:rPr>
              <a:t>全学教育研究組織</a:t>
            </a:r>
            <a:r>
              <a:rPr lang="en-US" altLang="ja-JP" sz="900" dirty="0" smtClean="0">
                <a:solidFill>
                  <a:srgbClr val="292929"/>
                </a:solidFill>
                <a:latin typeface="HG丸ｺﾞｼｯｸM-PRO" pitchFamily="50" charset="-128"/>
                <a:ea typeface="HG丸ｺﾞｼｯｸM-PRO" pitchFamily="50" charset="-128"/>
              </a:rPr>
              <a:t>〕</a:t>
            </a:r>
          </a:p>
          <a:p>
            <a:pPr>
              <a:lnSpc>
                <a:spcPct val="110000"/>
              </a:lnSpc>
              <a:buFont typeface="Calibri" pitchFamily="34" charset="0"/>
              <a:buNone/>
              <a:defRPr/>
            </a:pPr>
            <a:r>
              <a:rPr lang="ja-JP" altLang="en-US" sz="900" dirty="0" smtClean="0">
                <a:solidFill>
                  <a:srgbClr val="292929"/>
                </a:solidFill>
                <a:latin typeface="HG丸ｺﾞｼｯｸM-PRO" pitchFamily="50" charset="-128"/>
                <a:ea typeface="HG丸ｺﾞｼｯｸM-PRO" pitchFamily="50" charset="-128"/>
              </a:rPr>
              <a:t>○総合教育研究機構</a:t>
            </a:r>
            <a:endParaRPr lang="en-US" altLang="ja-JP" sz="900" dirty="0" smtClean="0">
              <a:solidFill>
                <a:srgbClr val="292929"/>
              </a:solidFill>
              <a:latin typeface="HG丸ｺﾞｼｯｸM-PRO" pitchFamily="50" charset="-128"/>
              <a:ea typeface="HG丸ｺﾞｼｯｸM-PRO" pitchFamily="50" charset="-128"/>
            </a:endParaRPr>
          </a:p>
          <a:p>
            <a:pPr>
              <a:lnSpc>
                <a:spcPct val="110000"/>
              </a:lnSpc>
              <a:buFont typeface="Calibri" pitchFamily="34" charset="0"/>
              <a:buNone/>
              <a:defRPr/>
            </a:pPr>
            <a:r>
              <a:rPr lang="ja-JP" altLang="en-US" sz="900" dirty="0" smtClean="0">
                <a:solidFill>
                  <a:srgbClr val="292929"/>
                </a:solidFill>
                <a:latin typeface="HG丸ｺﾞｼｯｸM-PRO" pitchFamily="50" charset="-128"/>
                <a:ea typeface="HG丸ｺﾞｼｯｸM-PRO" pitchFamily="50" charset="-128"/>
              </a:rPr>
              <a:t>○産学官連携機構</a:t>
            </a:r>
            <a:endParaRPr lang="en-US" altLang="ja-JP" sz="900" dirty="0" smtClean="0">
              <a:solidFill>
                <a:srgbClr val="292929"/>
              </a:solidFill>
              <a:latin typeface="HG丸ｺﾞｼｯｸM-PRO" pitchFamily="50" charset="-128"/>
              <a:ea typeface="HG丸ｺﾞｼｯｸM-PRO" pitchFamily="50" charset="-128"/>
            </a:endParaRPr>
          </a:p>
          <a:p>
            <a:pPr>
              <a:lnSpc>
                <a:spcPct val="110000"/>
              </a:lnSpc>
              <a:buFont typeface="Calibri" pitchFamily="34" charset="0"/>
              <a:buNone/>
              <a:defRPr/>
            </a:pPr>
            <a:r>
              <a:rPr lang="ja-JP" altLang="en-US" sz="900" dirty="0">
                <a:solidFill>
                  <a:srgbClr val="292929"/>
                </a:solidFill>
                <a:latin typeface="HG丸ｺﾞｼｯｸM-PRO" pitchFamily="50" charset="-128"/>
                <a:ea typeface="HG丸ｺﾞｼｯｸM-PRO" pitchFamily="50" charset="-128"/>
              </a:rPr>
              <a:t> 　　　　</a:t>
            </a:r>
            <a:r>
              <a:rPr lang="en-US" altLang="ja-JP" sz="900" dirty="0">
                <a:solidFill>
                  <a:srgbClr val="292929"/>
                </a:solidFill>
                <a:latin typeface="HG丸ｺﾞｼｯｸM-PRO" pitchFamily="50" charset="-128"/>
                <a:ea typeface="HG丸ｺﾞｼｯｸM-PRO" pitchFamily="50" charset="-128"/>
              </a:rPr>
              <a:t>(H17</a:t>
            </a:r>
            <a:r>
              <a:rPr lang="ja-JP" altLang="en-US" sz="900" dirty="0" smtClean="0">
                <a:solidFill>
                  <a:srgbClr val="292929"/>
                </a:solidFill>
                <a:latin typeface="HG丸ｺﾞｼｯｸM-PRO" pitchFamily="50" charset="-128"/>
                <a:ea typeface="HG丸ｺﾞｼｯｸM-PRO" pitchFamily="50" charset="-128"/>
              </a:rPr>
              <a:t>設置</a:t>
            </a:r>
            <a:r>
              <a:rPr lang="en-US" altLang="ja-JP" sz="900" dirty="0" smtClean="0">
                <a:solidFill>
                  <a:srgbClr val="292929"/>
                </a:solidFill>
                <a:latin typeface="HG丸ｺﾞｼｯｸM-PRO" pitchFamily="50" charset="-128"/>
                <a:ea typeface="HG丸ｺﾞｼｯｸM-PRO" pitchFamily="50" charset="-128"/>
              </a:rPr>
              <a:t>)</a:t>
            </a:r>
          </a:p>
          <a:p>
            <a:pPr>
              <a:lnSpc>
                <a:spcPct val="110000"/>
              </a:lnSpc>
              <a:defRPr/>
            </a:pPr>
            <a:r>
              <a:rPr lang="ja-JP" altLang="en-US" sz="900" spc="-150" dirty="0">
                <a:latin typeface="HG丸ｺﾞｼｯｸM-PRO" pitchFamily="50" charset="-128"/>
                <a:ea typeface="HG丸ｺﾞｼｯｸM-PRO" pitchFamily="50" charset="-128"/>
              </a:rPr>
              <a:t>○</a:t>
            </a:r>
            <a:r>
              <a:rPr lang="en-US" altLang="ja-JP" sz="900" spc="-150" dirty="0">
                <a:latin typeface="HG丸ｺﾞｼｯｸM-PRO" pitchFamily="50" charset="-128"/>
                <a:ea typeface="HG丸ｺﾞｼｯｸM-PRO" pitchFamily="50" charset="-128"/>
              </a:rPr>
              <a:t>21</a:t>
            </a:r>
            <a:r>
              <a:rPr lang="ja-JP" altLang="en-US" sz="900" spc="-150" dirty="0">
                <a:latin typeface="HG丸ｺﾞｼｯｸM-PRO" pitchFamily="50" charset="-128"/>
                <a:ea typeface="HG丸ｺﾞｼｯｸM-PRO" pitchFamily="50" charset="-128"/>
              </a:rPr>
              <a:t>世紀科学研究</a:t>
            </a:r>
            <a:r>
              <a:rPr lang="ja-JP" altLang="en-US" sz="900" spc="-150" dirty="0" smtClean="0">
                <a:latin typeface="HG丸ｺﾞｼｯｸM-PRO" pitchFamily="50" charset="-128"/>
                <a:ea typeface="HG丸ｺﾞｼｯｸM-PRO" pitchFamily="50" charset="-128"/>
              </a:rPr>
              <a:t>機構</a:t>
            </a:r>
            <a:endParaRPr lang="en-US" altLang="ja-JP" sz="900" spc="-150" dirty="0" smtClean="0">
              <a:latin typeface="HG丸ｺﾞｼｯｸM-PRO" pitchFamily="50" charset="-128"/>
              <a:ea typeface="HG丸ｺﾞｼｯｸM-PRO" pitchFamily="50" charset="-128"/>
            </a:endParaRPr>
          </a:p>
          <a:p>
            <a:pPr>
              <a:lnSpc>
                <a:spcPct val="110000"/>
              </a:lnSpc>
              <a:defRPr/>
            </a:pPr>
            <a:r>
              <a:rPr lang="ja-JP" altLang="en-US" sz="900" spc="-150" dirty="0" smtClean="0">
                <a:latin typeface="HG丸ｺﾞｼｯｸM-PRO" pitchFamily="50" charset="-128"/>
                <a:ea typeface="HG丸ｺﾞｼｯｸM-PRO" pitchFamily="50" charset="-128"/>
              </a:rPr>
              <a:t>　　　　　（</a:t>
            </a:r>
            <a:r>
              <a:rPr lang="en-US" altLang="ja-JP" sz="900" spc="-150" dirty="0">
                <a:latin typeface="HG丸ｺﾞｼｯｸM-PRO" pitchFamily="50" charset="-128"/>
                <a:ea typeface="HG丸ｺﾞｼｯｸM-PRO" pitchFamily="50" charset="-128"/>
              </a:rPr>
              <a:t>H21</a:t>
            </a:r>
            <a:r>
              <a:rPr lang="ja-JP" altLang="en-US" sz="900" spc="-150" dirty="0">
                <a:latin typeface="HG丸ｺﾞｼｯｸM-PRO" pitchFamily="50" charset="-128"/>
                <a:ea typeface="HG丸ｺﾞｼｯｸM-PRO" pitchFamily="50" charset="-128"/>
              </a:rPr>
              <a:t>設置</a:t>
            </a:r>
            <a:r>
              <a:rPr lang="ja-JP" altLang="en-US" sz="900" spc="-150" dirty="0" smtClean="0">
                <a:latin typeface="HG丸ｺﾞｼｯｸM-PRO" pitchFamily="50" charset="-128"/>
                <a:ea typeface="HG丸ｺﾞｼｯｸM-PRO" pitchFamily="50" charset="-128"/>
              </a:rPr>
              <a:t>）</a:t>
            </a:r>
            <a:endParaRPr lang="en-US" altLang="ja-JP" sz="900" dirty="0" smtClean="0">
              <a:solidFill>
                <a:srgbClr val="292929"/>
              </a:solidFill>
              <a:latin typeface="HG丸ｺﾞｼｯｸM-PRO" pitchFamily="50" charset="-128"/>
              <a:ea typeface="HG丸ｺﾞｼｯｸM-PRO" pitchFamily="50" charset="-128"/>
            </a:endParaRPr>
          </a:p>
          <a:p>
            <a:pPr>
              <a:lnSpc>
                <a:spcPct val="110000"/>
              </a:lnSpc>
              <a:buFont typeface="Calibri" pitchFamily="34" charset="0"/>
              <a:buNone/>
              <a:defRPr/>
            </a:pPr>
            <a:endParaRPr lang="en-US" altLang="ja-JP" sz="900" dirty="0" smtClean="0">
              <a:solidFill>
                <a:srgbClr val="292929"/>
              </a:solidFill>
              <a:latin typeface="HG丸ｺﾞｼｯｸM-PRO" pitchFamily="50" charset="-128"/>
              <a:ea typeface="HG丸ｺﾞｼｯｸM-PRO" pitchFamily="50" charset="-128"/>
            </a:endParaRPr>
          </a:p>
          <a:p>
            <a:pPr>
              <a:lnSpc>
                <a:spcPct val="110000"/>
              </a:lnSpc>
              <a:buFont typeface="Calibri" pitchFamily="34" charset="0"/>
              <a:buNone/>
              <a:defRPr/>
            </a:pPr>
            <a:r>
              <a:rPr lang="ja-JP" altLang="en-US" sz="900" dirty="0" smtClean="0">
                <a:solidFill>
                  <a:srgbClr val="292929"/>
                </a:solidFill>
                <a:latin typeface="HG丸ｺﾞｼｯｸM-PRO" pitchFamily="50" charset="-128"/>
                <a:ea typeface="HG丸ｺﾞｼｯｸM-PRO" pitchFamily="50" charset="-128"/>
              </a:rPr>
              <a:t>　</a:t>
            </a:r>
            <a:endParaRPr lang="ja-JP" altLang="en-US" sz="900" dirty="0">
              <a:solidFill>
                <a:srgbClr val="292929"/>
              </a:solidFill>
              <a:latin typeface="HG丸ｺﾞｼｯｸM-PRO" pitchFamily="50" charset="-128"/>
              <a:ea typeface="HG丸ｺﾞｼｯｸM-PRO" pitchFamily="50" charset="-128"/>
            </a:endParaRPr>
          </a:p>
        </p:txBody>
      </p:sp>
      <p:sp>
        <p:nvSpPr>
          <p:cNvPr id="25" name="Rectangle 15"/>
          <p:cNvSpPr>
            <a:spLocks noChangeArrowheads="1"/>
          </p:cNvSpPr>
          <p:nvPr/>
        </p:nvSpPr>
        <p:spPr bwMode="auto">
          <a:xfrm>
            <a:off x="3420295" y="2196454"/>
            <a:ext cx="1727968" cy="2016847"/>
          </a:xfrm>
          <a:prstGeom prst="rect">
            <a:avLst/>
          </a:prstGeom>
          <a:solidFill>
            <a:srgbClr val="E4F2C0"/>
          </a:solidFill>
          <a:ln>
            <a:solidFill>
              <a:schemeClr val="bg1">
                <a:lumMod val="50000"/>
              </a:schemeClr>
            </a:solidFill>
          </a:ln>
          <a:effectLst>
            <a:outerShdw blurRad="50800" dist="38100" dir="2700000" algn="tl" rotWithShape="0">
              <a:prstClr val="black">
                <a:alpha val="40000"/>
              </a:prstClr>
            </a:outerShdw>
          </a:effectLst>
        </p:spPr>
        <p:txBody>
          <a:bodyPr lIns="0" tIns="0" rIns="0" bIns="0"/>
          <a:lstStyle/>
          <a:p>
            <a:pPr>
              <a:lnSpc>
                <a:spcPct val="110000"/>
              </a:lnSpc>
              <a:buFont typeface="Calibri" pitchFamily="34" charset="0"/>
              <a:buNone/>
              <a:defRPr/>
            </a:pPr>
            <a:r>
              <a:rPr lang="zh-CN" altLang="en-US" sz="900" b="1" dirty="0" smtClean="0">
                <a:solidFill>
                  <a:srgbClr val="292929"/>
                </a:solidFill>
                <a:latin typeface="HG丸ｺﾞｼｯｸM-PRO" pitchFamily="50" charset="-128"/>
                <a:ea typeface="HG丸ｺﾞｼｯｸM-PRO" pitchFamily="50" charset="-128"/>
              </a:rPr>
              <a:t>大阪府</a:t>
            </a:r>
            <a:r>
              <a:rPr lang="zh-CN" altLang="en-US" sz="900" b="1" dirty="0">
                <a:solidFill>
                  <a:srgbClr val="292929"/>
                </a:solidFill>
                <a:latin typeface="HG丸ｺﾞｼｯｸM-PRO" pitchFamily="50" charset="-128"/>
                <a:ea typeface="HG丸ｺﾞｼｯｸM-PRO" pitchFamily="50" charset="-128"/>
              </a:rPr>
              <a:t>立大学</a:t>
            </a:r>
            <a:r>
              <a:rPr lang="zh-CN" altLang="en-US" sz="900" b="1" dirty="0" smtClean="0">
                <a:solidFill>
                  <a:srgbClr val="292929"/>
                </a:solidFill>
                <a:latin typeface="HG丸ｺﾞｼｯｸM-PRO" pitchFamily="50" charset="-128"/>
                <a:ea typeface="HG丸ｺﾞｼｯｸM-PRO" pitchFamily="50" charset="-128"/>
              </a:rPr>
              <a:t>（</a:t>
            </a:r>
            <a:r>
              <a:rPr lang="ja-JP" altLang="en-US" sz="900" b="1" dirty="0" smtClean="0">
                <a:solidFill>
                  <a:srgbClr val="292929"/>
                </a:solidFill>
                <a:latin typeface="HG丸ｺﾞｼｯｸM-PRO" pitchFamily="50" charset="-128"/>
                <a:ea typeface="HG丸ｺﾞｼｯｸM-PRO" pitchFamily="50" charset="-128"/>
              </a:rPr>
              <a:t>現在</a:t>
            </a:r>
            <a:r>
              <a:rPr lang="zh-CN" altLang="en-US" sz="900" b="1" dirty="0" smtClean="0">
                <a:solidFill>
                  <a:srgbClr val="292929"/>
                </a:solidFill>
                <a:latin typeface="HG丸ｺﾞｼｯｸM-PRO" pitchFamily="50" charset="-128"/>
                <a:ea typeface="HG丸ｺﾞｼｯｸM-PRO" pitchFamily="50" charset="-128"/>
              </a:rPr>
              <a:t>）</a:t>
            </a:r>
            <a:endParaRPr lang="en-US" altLang="ja-JP" sz="900" b="1" dirty="0">
              <a:solidFill>
                <a:srgbClr val="292929"/>
              </a:solidFill>
              <a:latin typeface="HG丸ｺﾞｼｯｸM-PRO" pitchFamily="50" charset="-128"/>
              <a:ea typeface="HG丸ｺﾞｼｯｸM-PRO" pitchFamily="50" charset="-128"/>
            </a:endParaRPr>
          </a:p>
          <a:p>
            <a:pPr>
              <a:lnSpc>
                <a:spcPts val="600"/>
              </a:lnSpc>
              <a:buFont typeface="Calibri" pitchFamily="34" charset="0"/>
              <a:buNone/>
              <a:defRPr/>
            </a:pPr>
            <a:endParaRPr lang="en-US" altLang="ja-JP" sz="900" dirty="0" smtClean="0">
              <a:solidFill>
                <a:srgbClr val="292929"/>
              </a:solidFill>
              <a:latin typeface="HG丸ｺﾞｼｯｸM-PRO" pitchFamily="50" charset="-128"/>
              <a:ea typeface="HG丸ｺﾞｼｯｸM-PRO" pitchFamily="50" charset="-128"/>
            </a:endParaRPr>
          </a:p>
          <a:p>
            <a:pPr>
              <a:lnSpc>
                <a:spcPct val="110000"/>
              </a:lnSpc>
              <a:buFont typeface="Calibri" pitchFamily="34" charset="0"/>
              <a:buNone/>
              <a:defRPr/>
            </a:pPr>
            <a:r>
              <a:rPr lang="en-US" altLang="ja-JP" sz="900" dirty="0" smtClean="0">
                <a:solidFill>
                  <a:srgbClr val="292929"/>
                </a:solidFill>
                <a:latin typeface="HG丸ｺﾞｼｯｸM-PRO" pitchFamily="50" charset="-128"/>
                <a:ea typeface="HG丸ｺﾞｼｯｸM-PRO" pitchFamily="50" charset="-128"/>
              </a:rPr>
              <a:t>〔</a:t>
            </a:r>
            <a:r>
              <a:rPr lang="ja-JP" altLang="en-US" sz="900" dirty="0" smtClean="0">
                <a:latin typeface="HG丸ｺﾞｼｯｸM-PRO" pitchFamily="50" charset="-128"/>
                <a:ea typeface="HG丸ｺﾞｼｯｸM-PRO" pitchFamily="50" charset="-128"/>
              </a:rPr>
              <a:t>学域・研究科</a:t>
            </a:r>
            <a:r>
              <a:rPr lang="en-US" altLang="ja-JP" sz="900" dirty="0" smtClean="0">
                <a:latin typeface="HG丸ｺﾞｼｯｸM-PRO" pitchFamily="50" charset="-128"/>
                <a:ea typeface="HG丸ｺﾞｼｯｸM-PRO" pitchFamily="50" charset="-128"/>
              </a:rPr>
              <a:t>〕</a:t>
            </a:r>
            <a:endParaRPr lang="en-US" altLang="ja-JP" sz="900" dirty="0">
              <a:latin typeface="HG丸ｺﾞｼｯｸM-PRO" pitchFamily="50" charset="-128"/>
              <a:ea typeface="HG丸ｺﾞｼｯｸM-PRO" pitchFamily="50" charset="-128"/>
            </a:endParaRPr>
          </a:p>
          <a:p>
            <a:pPr>
              <a:lnSpc>
                <a:spcPct val="110000"/>
              </a:lnSpc>
              <a:buFont typeface="Calibri" pitchFamily="34" charset="0"/>
              <a:buNone/>
              <a:defRPr/>
            </a:pPr>
            <a:r>
              <a:rPr lang="ja-JP" altLang="en-US" sz="900" b="1" dirty="0" smtClean="0">
                <a:latin typeface="HG丸ｺﾞｼｯｸM-PRO" pitchFamily="50" charset="-128"/>
                <a:ea typeface="HG丸ｺﾞｼｯｸM-PRO" pitchFamily="50" charset="-128"/>
              </a:rPr>
              <a:t>○</a:t>
            </a:r>
            <a:r>
              <a:rPr lang="en-US" altLang="ja-JP" sz="900" b="1" dirty="0" smtClean="0">
                <a:latin typeface="HG丸ｺﾞｼｯｸM-PRO" pitchFamily="50" charset="-128"/>
                <a:ea typeface="HG丸ｺﾞｼｯｸM-PRO" pitchFamily="50" charset="-128"/>
              </a:rPr>
              <a:t>4</a:t>
            </a:r>
            <a:r>
              <a:rPr lang="ja-JP" altLang="en-US" sz="900" b="1" dirty="0" smtClean="0">
                <a:latin typeface="HG丸ｺﾞｼｯｸM-PRO" pitchFamily="50" charset="-128"/>
                <a:ea typeface="HG丸ｺﾞｼｯｸM-PRO" pitchFamily="50" charset="-128"/>
              </a:rPr>
              <a:t>学域</a:t>
            </a:r>
            <a:r>
              <a:rPr lang="en-US" altLang="ja-JP" sz="900" b="1" dirty="0" smtClean="0">
                <a:latin typeface="HG丸ｺﾞｼｯｸM-PRO" pitchFamily="50" charset="-128"/>
                <a:ea typeface="HG丸ｺﾞｼｯｸM-PRO" pitchFamily="50" charset="-128"/>
              </a:rPr>
              <a:t>13</a:t>
            </a:r>
            <a:r>
              <a:rPr lang="ja-JP" altLang="en-US" sz="900" b="1" dirty="0" smtClean="0">
                <a:latin typeface="HG丸ｺﾞｼｯｸM-PRO" pitchFamily="50" charset="-128"/>
                <a:ea typeface="HG丸ｺﾞｼｯｸM-PRO" pitchFamily="50" charset="-128"/>
              </a:rPr>
              <a:t>学類</a:t>
            </a:r>
            <a:endParaRPr lang="en-US" altLang="ja-JP" sz="900" b="1" dirty="0">
              <a:latin typeface="HG丸ｺﾞｼｯｸM-PRO" pitchFamily="50" charset="-128"/>
              <a:ea typeface="HG丸ｺﾞｼｯｸM-PRO" pitchFamily="50" charset="-128"/>
            </a:endParaRPr>
          </a:p>
          <a:p>
            <a:pPr>
              <a:lnSpc>
                <a:spcPct val="110000"/>
              </a:lnSpc>
              <a:buFont typeface="Calibri" pitchFamily="34" charset="0"/>
              <a:buNone/>
              <a:defRPr/>
            </a:pPr>
            <a:r>
              <a:rPr lang="ja-JP" altLang="en-US" sz="900" dirty="0" smtClean="0">
                <a:latin typeface="HG丸ｺﾞｼｯｸM-PRO" pitchFamily="50" charset="-128"/>
                <a:ea typeface="HG丸ｺﾞｼｯｸM-PRO" pitchFamily="50" charset="-128"/>
              </a:rPr>
              <a:t>○</a:t>
            </a:r>
            <a:r>
              <a:rPr lang="en-US" altLang="ja-JP" sz="900" dirty="0" smtClean="0">
                <a:latin typeface="HG丸ｺﾞｼｯｸM-PRO" pitchFamily="50" charset="-128"/>
                <a:ea typeface="HG丸ｺﾞｼｯｸM-PRO" pitchFamily="50" charset="-128"/>
              </a:rPr>
              <a:t>7</a:t>
            </a:r>
            <a:r>
              <a:rPr lang="ja-JP" altLang="en-US" sz="900" dirty="0" smtClean="0">
                <a:latin typeface="HG丸ｺﾞｼｯｸM-PRO" pitchFamily="50" charset="-128"/>
                <a:ea typeface="HG丸ｺﾞｼｯｸM-PRO" pitchFamily="50" charset="-128"/>
              </a:rPr>
              <a:t>研究科</a:t>
            </a:r>
            <a:r>
              <a:rPr lang="en-US" altLang="ja-JP" sz="900" dirty="0" smtClean="0">
                <a:latin typeface="HG丸ｺﾞｼｯｸM-PRO" pitchFamily="50" charset="-128"/>
                <a:ea typeface="HG丸ｺﾞｼｯｸM-PRO" pitchFamily="50" charset="-128"/>
              </a:rPr>
              <a:t>22</a:t>
            </a:r>
            <a:r>
              <a:rPr lang="ja-JP" altLang="en-US" sz="900" dirty="0" smtClean="0">
                <a:latin typeface="HG丸ｺﾞｼｯｸM-PRO" pitchFamily="50" charset="-128"/>
                <a:ea typeface="HG丸ｺﾞｼｯｸM-PRO" pitchFamily="50" charset="-128"/>
              </a:rPr>
              <a:t>専攻・領域</a:t>
            </a:r>
            <a:endParaRPr lang="en-US" altLang="ja-JP" sz="900" dirty="0" smtClean="0">
              <a:latin typeface="HG丸ｺﾞｼｯｸM-PRO" pitchFamily="50" charset="-128"/>
              <a:ea typeface="HG丸ｺﾞｼｯｸM-PRO" pitchFamily="50" charset="-128"/>
            </a:endParaRPr>
          </a:p>
          <a:p>
            <a:pPr>
              <a:lnSpc>
                <a:spcPts val="600"/>
              </a:lnSpc>
              <a:buFont typeface="Calibri" pitchFamily="34" charset="0"/>
              <a:buNone/>
              <a:defRPr/>
            </a:pPr>
            <a:endParaRPr lang="en-US" altLang="ja-JP" sz="900" b="1" dirty="0" smtClean="0">
              <a:latin typeface="HG丸ｺﾞｼｯｸM-PRO" pitchFamily="50" charset="-128"/>
              <a:ea typeface="HG丸ｺﾞｼｯｸM-PRO" pitchFamily="50" charset="-128"/>
            </a:endParaRPr>
          </a:p>
          <a:p>
            <a:pPr>
              <a:lnSpc>
                <a:spcPct val="110000"/>
              </a:lnSpc>
              <a:buFont typeface="Calibri" pitchFamily="34" charset="0"/>
              <a:buNone/>
              <a:defRPr/>
            </a:pPr>
            <a:r>
              <a:rPr lang="en-US" altLang="ja-JP" sz="900" b="1" dirty="0" smtClean="0">
                <a:latin typeface="HG丸ｺﾞｼｯｸM-PRO" pitchFamily="50" charset="-128"/>
                <a:ea typeface="HG丸ｺﾞｼｯｸM-PRO" pitchFamily="50" charset="-128"/>
              </a:rPr>
              <a:t>〔</a:t>
            </a:r>
            <a:r>
              <a:rPr lang="ja-JP" altLang="en-US" sz="900" b="1" dirty="0" smtClean="0">
                <a:latin typeface="HG丸ｺﾞｼｯｸM-PRO" pitchFamily="50" charset="-128"/>
                <a:ea typeface="HG丸ｺﾞｼｯｸM-PRO" pitchFamily="50" charset="-128"/>
              </a:rPr>
              <a:t>全学教育研究組織</a:t>
            </a:r>
            <a:r>
              <a:rPr lang="en-US" altLang="ja-JP" sz="900" b="1" dirty="0" smtClean="0">
                <a:latin typeface="HG丸ｺﾞｼｯｸM-PRO" pitchFamily="50" charset="-128"/>
                <a:ea typeface="HG丸ｺﾞｼｯｸM-PRO" pitchFamily="50" charset="-128"/>
              </a:rPr>
              <a:t>〕</a:t>
            </a:r>
          </a:p>
          <a:p>
            <a:pPr>
              <a:lnSpc>
                <a:spcPct val="110000"/>
              </a:lnSpc>
              <a:buFont typeface="Calibri" pitchFamily="34" charset="0"/>
              <a:buNone/>
              <a:defRPr/>
            </a:pPr>
            <a:r>
              <a:rPr lang="ja-JP" altLang="en-US" sz="900" spc="-150" dirty="0" smtClean="0">
                <a:latin typeface="HG丸ｺﾞｼｯｸM-PRO" pitchFamily="50" charset="-128"/>
                <a:ea typeface="HG丸ｺﾞｼｯｸM-PRO" pitchFamily="50" charset="-128"/>
              </a:rPr>
              <a:t>○高等教育推進機構（</a:t>
            </a:r>
            <a:r>
              <a:rPr lang="en-US" altLang="ja-JP" sz="900" spc="-150" dirty="0" smtClean="0">
                <a:latin typeface="HG丸ｺﾞｼｯｸM-PRO" pitchFamily="50" charset="-128"/>
                <a:ea typeface="HG丸ｺﾞｼｯｸM-PRO" pitchFamily="50" charset="-128"/>
              </a:rPr>
              <a:t>H23</a:t>
            </a:r>
            <a:r>
              <a:rPr lang="ja-JP" altLang="en-US" sz="900" spc="-150" dirty="0" smtClean="0">
                <a:latin typeface="HG丸ｺﾞｼｯｸM-PRO" pitchFamily="50" charset="-128"/>
                <a:ea typeface="HG丸ｺﾞｼｯｸM-PRO" pitchFamily="50" charset="-128"/>
              </a:rPr>
              <a:t>改編）</a:t>
            </a:r>
            <a:endParaRPr lang="en-US" altLang="ja-JP" sz="900" spc="-150" dirty="0" smtClean="0">
              <a:latin typeface="HG丸ｺﾞｼｯｸM-PRO" pitchFamily="50" charset="-128"/>
              <a:ea typeface="HG丸ｺﾞｼｯｸM-PRO" pitchFamily="50" charset="-128"/>
            </a:endParaRPr>
          </a:p>
          <a:p>
            <a:pPr>
              <a:lnSpc>
                <a:spcPct val="110000"/>
              </a:lnSpc>
              <a:buFont typeface="Calibri" pitchFamily="34" charset="0"/>
              <a:buNone/>
              <a:defRPr/>
            </a:pPr>
            <a:r>
              <a:rPr lang="ja-JP" altLang="en-US" sz="900" spc="-150" dirty="0" smtClean="0">
                <a:latin typeface="HG丸ｺﾞｼｯｸM-PRO" pitchFamily="50" charset="-128"/>
                <a:ea typeface="HG丸ｺﾞｼｯｸM-PRO" pitchFamily="50" charset="-128"/>
              </a:rPr>
              <a:t>○地域連携研究機構（　  </a:t>
            </a:r>
            <a:r>
              <a:rPr lang="en-US" altLang="ja-JP" sz="900" spc="-150" dirty="0" smtClean="0">
                <a:latin typeface="HG丸ｺﾞｼｯｸM-PRO" pitchFamily="50" charset="-128"/>
                <a:ea typeface="HG丸ｺﾞｼｯｸM-PRO" pitchFamily="50" charset="-128"/>
              </a:rPr>
              <a:t>〃 </a:t>
            </a:r>
            <a:r>
              <a:rPr lang="ja-JP" altLang="en-US" sz="900" spc="-150" dirty="0" smtClean="0">
                <a:latin typeface="HG丸ｺﾞｼｯｸM-PRO" pitchFamily="50" charset="-128"/>
                <a:ea typeface="HG丸ｺﾞｼｯｸM-PRO" pitchFamily="50" charset="-128"/>
              </a:rPr>
              <a:t>　）</a:t>
            </a:r>
            <a:endParaRPr lang="en-US" altLang="ja-JP" sz="900" spc="-150" dirty="0" smtClean="0">
              <a:latin typeface="HG丸ｺﾞｼｯｸM-PRO" pitchFamily="50" charset="-128"/>
              <a:ea typeface="HG丸ｺﾞｼｯｸM-PRO" pitchFamily="50" charset="-128"/>
            </a:endParaRPr>
          </a:p>
          <a:p>
            <a:pPr lvl="0">
              <a:lnSpc>
                <a:spcPct val="110000"/>
              </a:lnSpc>
              <a:defRPr/>
            </a:pPr>
            <a:r>
              <a:rPr lang="ja-JP" altLang="en-US" sz="900" spc="-90" dirty="0" smtClean="0">
                <a:solidFill>
                  <a:srgbClr val="292929"/>
                </a:solidFill>
                <a:latin typeface="HG丸ｺﾞｼｯｸM-PRO" pitchFamily="50" charset="-128"/>
                <a:ea typeface="HG丸ｺﾞｼｯｸM-PRO" pitchFamily="50" charset="-128"/>
              </a:rPr>
              <a:t>○</a:t>
            </a:r>
            <a:r>
              <a:rPr lang="en-US" altLang="ja-JP" sz="900" spc="-90" dirty="0" smtClean="0">
                <a:solidFill>
                  <a:srgbClr val="292929"/>
                </a:solidFill>
                <a:latin typeface="HG丸ｺﾞｼｯｸM-PRO" pitchFamily="50" charset="-128"/>
                <a:ea typeface="HG丸ｺﾞｼｯｸM-PRO" pitchFamily="50" charset="-128"/>
              </a:rPr>
              <a:t>21</a:t>
            </a:r>
            <a:r>
              <a:rPr lang="ja-JP" altLang="en-US" sz="900" spc="-90" dirty="0" smtClean="0">
                <a:solidFill>
                  <a:srgbClr val="292929"/>
                </a:solidFill>
                <a:latin typeface="HG丸ｺﾞｼｯｸM-PRO" pitchFamily="50" charset="-128"/>
                <a:ea typeface="HG丸ｺﾞｼｯｸM-PRO" pitchFamily="50" charset="-128"/>
              </a:rPr>
              <a:t>世紀科学研究機構（</a:t>
            </a:r>
            <a:r>
              <a:rPr lang="en-US" altLang="ja-JP" sz="900" spc="-90" dirty="0" smtClean="0">
                <a:solidFill>
                  <a:srgbClr val="292929"/>
                </a:solidFill>
                <a:latin typeface="HG丸ｺﾞｼｯｸM-PRO" pitchFamily="50" charset="-128"/>
                <a:ea typeface="HG丸ｺﾞｼｯｸM-PRO" pitchFamily="50" charset="-128"/>
              </a:rPr>
              <a:t>H21</a:t>
            </a:r>
            <a:r>
              <a:rPr lang="ja-JP" altLang="en-US" sz="900" spc="-90" dirty="0" smtClean="0">
                <a:solidFill>
                  <a:srgbClr val="292929"/>
                </a:solidFill>
                <a:latin typeface="HG丸ｺﾞｼｯｸM-PRO" pitchFamily="50" charset="-128"/>
                <a:ea typeface="HG丸ｺﾞｼｯｸM-PRO" pitchFamily="50" charset="-128"/>
              </a:rPr>
              <a:t>設置）</a:t>
            </a:r>
            <a:endParaRPr lang="en-US" altLang="ja-JP" sz="900" spc="-90" dirty="0">
              <a:solidFill>
                <a:srgbClr val="292929"/>
              </a:solidFill>
              <a:latin typeface="HG丸ｺﾞｼｯｸM-PRO" pitchFamily="50" charset="-128"/>
              <a:ea typeface="HG丸ｺﾞｼｯｸM-PRO" pitchFamily="50" charset="-128"/>
            </a:endParaRPr>
          </a:p>
          <a:p>
            <a:pPr>
              <a:lnSpc>
                <a:spcPct val="110000"/>
              </a:lnSpc>
              <a:buFont typeface="Calibri" pitchFamily="34" charset="0"/>
              <a:buNone/>
              <a:defRPr/>
            </a:pPr>
            <a:r>
              <a:rPr lang="ja-JP" altLang="en-US" sz="900" spc="-150" dirty="0" smtClean="0">
                <a:latin typeface="HG丸ｺﾞｼｯｸM-PRO" pitchFamily="50" charset="-128"/>
                <a:ea typeface="HG丸ｺﾞｼｯｸM-PRO" pitchFamily="50" charset="-128"/>
              </a:rPr>
              <a:t>○</a:t>
            </a:r>
            <a:r>
              <a:rPr lang="ja-JP" altLang="en-US" sz="900" spc="-150" dirty="0">
                <a:latin typeface="HG丸ｺﾞｼｯｸM-PRO" pitchFamily="50" charset="-128"/>
                <a:ea typeface="HG丸ｺﾞｼｯｸM-PRO" pitchFamily="50" charset="-128"/>
              </a:rPr>
              <a:t>国際交流推進</a:t>
            </a:r>
            <a:r>
              <a:rPr lang="ja-JP" altLang="en-US" sz="900" spc="-150" dirty="0" smtClean="0">
                <a:latin typeface="HG丸ｺﾞｼｯｸM-PRO" pitchFamily="50" charset="-128"/>
                <a:ea typeface="HG丸ｺﾞｼｯｸM-PRO" pitchFamily="50" charset="-128"/>
              </a:rPr>
              <a:t>機構（</a:t>
            </a:r>
            <a:r>
              <a:rPr lang="en-US" altLang="ja-JP" sz="900" spc="-150" dirty="0" smtClean="0">
                <a:latin typeface="HG丸ｺﾞｼｯｸM-PRO" pitchFamily="50" charset="-128"/>
                <a:ea typeface="HG丸ｺﾞｼｯｸM-PRO" pitchFamily="50" charset="-128"/>
              </a:rPr>
              <a:t>H23</a:t>
            </a:r>
            <a:r>
              <a:rPr lang="ja-JP" altLang="en-US" sz="900" spc="-150" dirty="0" smtClean="0">
                <a:latin typeface="HG丸ｺﾞｼｯｸM-PRO" pitchFamily="50" charset="-128"/>
                <a:ea typeface="HG丸ｺﾞｼｯｸM-PRO" pitchFamily="50" charset="-128"/>
              </a:rPr>
              <a:t>設置）</a:t>
            </a:r>
            <a:endParaRPr lang="en-US" altLang="ja-JP" sz="900" spc="-150" dirty="0" smtClean="0">
              <a:latin typeface="HG丸ｺﾞｼｯｸM-PRO" pitchFamily="50" charset="-128"/>
              <a:ea typeface="HG丸ｺﾞｼｯｸM-PRO" pitchFamily="50" charset="-128"/>
            </a:endParaRPr>
          </a:p>
          <a:p>
            <a:pPr>
              <a:lnSpc>
                <a:spcPts val="600"/>
              </a:lnSpc>
              <a:buFont typeface="Calibri" pitchFamily="34" charset="0"/>
              <a:buNone/>
              <a:defRPr/>
            </a:pPr>
            <a:endParaRPr lang="en-US" altLang="ja-JP" sz="900" b="1" dirty="0" smtClean="0">
              <a:latin typeface="HG丸ｺﾞｼｯｸM-PRO" pitchFamily="50" charset="-128"/>
              <a:ea typeface="HG丸ｺﾞｼｯｸM-PRO" pitchFamily="50" charset="-128"/>
            </a:endParaRPr>
          </a:p>
          <a:p>
            <a:pPr>
              <a:lnSpc>
                <a:spcPct val="110000"/>
              </a:lnSpc>
              <a:buFont typeface="Calibri" pitchFamily="34" charset="0"/>
              <a:buNone/>
              <a:defRPr/>
            </a:pPr>
            <a:r>
              <a:rPr lang="en-US" altLang="ja-JP" sz="900" b="1" dirty="0" smtClean="0">
                <a:latin typeface="HG丸ｺﾞｼｯｸM-PRO" pitchFamily="50" charset="-128"/>
                <a:ea typeface="HG丸ｺﾞｼｯｸM-PRO" pitchFamily="50" charset="-128"/>
              </a:rPr>
              <a:t>〔</a:t>
            </a:r>
            <a:r>
              <a:rPr lang="ja-JP" altLang="en-US" sz="900" b="1" dirty="0" smtClean="0">
                <a:latin typeface="HG丸ｺﾞｼｯｸM-PRO" pitchFamily="50" charset="-128"/>
                <a:ea typeface="HG丸ｺﾞｼｯｸM-PRO" pitchFamily="50" charset="-128"/>
              </a:rPr>
              <a:t>教員</a:t>
            </a:r>
            <a:r>
              <a:rPr lang="ja-JP" altLang="en-US" sz="900" b="1" dirty="0">
                <a:latin typeface="HG丸ｺﾞｼｯｸM-PRO" pitchFamily="50" charset="-128"/>
                <a:ea typeface="HG丸ｺﾞｼｯｸM-PRO" pitchFamily="50" charset="-128"/>
              </a:rPr>
              <a:t>組織</a:t>
            </a:r>
            <a:r>
              <a:rPr lang="en-US" altLang="ja-JP" sz="900" b="1" dirty="0">
                <a:latin typeface="HG丸ｺﾞｼｯｸM-PRO" pitchFamily="50" charset="-128"/>
                <a:ea typeface="HG丸ｺﾞｼｯｸM-PRO" pitchFamily="50" charset="-128"/>
              </a:rPr>
              <a:t>〕</a:t>
            </a:r>
          </a:p>
          <a:p>
            <a:pPr>
              <a:lnSpc>
                <a:spcPct val="110000"/>
              </a:lnSpc>
              <a:defRPr/>
            </a:pPr>
            <a:r>
              <a:rPr lang="ja-JP" altLang="en-US" sz="900" spc="-150" dirty="0" smtClean="0">
                <a:latin typeface="HG丸ｺﾞｼｯｸM-PRO" pitchFamily="50" charset="-128"/>
                <a:ea typeface="HG丸ｺﾞｼｯｸM-PRO" pitchFamily="50" charset="-128"/>
              </a:rPr>
              <a:t>○</a:t>
            </a:r>
            <a:r>
              <a:rPr lang="ja-JP" altLang="en-US" sz="900" spc="-150" dirty="0">
                <a:latin typeface="HG丸ｺﾞｼｯｸM-PRO" pitchFamily="50" charset="-128"/>
                <a:ea typeface="HG丸ｺﾞｼｯｸM-PRO" pitchFamily="50" charset="-128"/>
              </a:rPr>
              <a:t>学術</a:t>
            </a:r>
            <a:r>
              <a:rPr lang="ja-JP" altLang="en-US" sz="900" spc="-150" dirty="0" smtClean="0">
                <a:latin typeface="HG丸ｺﾞｼｯｸM-PRO" pitchFamily="50" charset="-128"/>
                <a:ea typeface="HG丸ｺﾞｼｯｸM-PRO" pitchFamily="50" charset="-128"/>
              </a:rPr>
              <a:t>研究院（</a:t>
            </a:r>
            <a:r>
              <a:rPr lang="en-US" altLang="ja-JP" sz="900" spc="-150" dirty="0" smtClean="0">
                <a:latin typeface="HG丸ｺﾞｼｯｸM-PRO" pitchFamily="50" charset="-128"/>
                <a:ea typeface="HG丸ｺﾞｼｯｸM-PRO" pitchFamily="50" charset="-128"/>
              </a:rPr>
              <a:t>H23</a:t>
            </a:r>
            <a:r>
              <a:rPr lang="ja-JP" altLang="en-US" sz="900" spc="-150" dirty="0" smtClean="0">
                <a:latin typeface="HG丸ｺﾞｼｯｸM-PRO" pitchFamily="50" charset="-128"/>
                <a:ea typeface="HG丸ｺﾞｼｯｸM-PRO" pitchFamily="50" charset="-128"/>
              </a:rPr>
              <a:t>設置）</a:t>
            </a:r>
            <a:endParaRPr lang="ja-JP" altLang="en-US" sz="900" spc="-150" dirty="0">
              <a:latin typeface="HG丸ｺﾞｼｯｸM-PRO" pitchFamily="50" charset="-128"/>
              <a:ea typeface="HG丸ｺﾞｼｯｸM-PRO" pitchFamily="50" charset="-128"/>
            </a:endParaRPr>
          </a:p>
        </p:txBody>
      </p:sp>
      <p:sp>
        <p:nvSpPr>
          <p:cNvPr id="27" name="テキスト ボックス 12"/>
          <p:cNvSpPr txBox="1">
            <a:spLocks noChangeArrowheads="1"/>
          </p:cNvSpPr>
          <p:nvPr/>
        </p:nvSpPr>
        <p:spPr bwMode="auto">
          <a:xfrm>
            <a:off x="1652693" y="4284686"/>
            <a:ext cx="1335553" cy="369332"/>
          </a:xfrm>
          <a:prstGeom prst="rect">
            <a:avLst/>
          </a:prstGeom>
          <a:solidFill>
            <a:schemeClr val="bg1"/>
          </a:solidFill>
          <a:ln w="12700">
            <a:solidFill>
              <a:schemeClr val="tx1"/>
            </a:solidFill>
            <a:prstDash val="dash"/>
            <a:miter lim="800000"/>
            <a:headEnd/>
            <a:tailEnd/>
          </a:ln>
          <a:extLst/>
        </p:spPr>
        <p:txBody>
          <a:bodyPr wrap="square" anchor="ctr" anchorCtr="1">
            <a:spAutoFit/>
          </a:bodyPr>
          <a:lstStyle>
            <a:lvl1pPr eaLnBrk="0" hangingPunct="0">
              <a:defRPr kumimoji="1">
                <a:solidFill>
                  <a:schemeClr val="tx1"/>
                </a:solidFill>
                <a:latin typeface="Gill Sans MT" pitchFamily="34" charset="0"/>
                <a:ea typeface="ＭＳ Ｐゴシック" charset="-128"/>
              </a:defRPr>
            </a:lvl1pPr>
            <a:lvl2pPr marL="742950" indent="-285750" eaLnBrk="0" hangingPunct="0">
              <a:defRPr kumimoji="1">
                <a:solidFill>
                  <a:schemeClr val="tx1"/>
                </a:solidFill>
                <a:latin typeface="Gill Sans MT" pitchFamily="34" charset="0"/>
                <a:ea typeface="ＭＳ Ｐゴシック" charset="-128"/>
              </a:defRPr>
            </a:lvl2pPr>
            <a:lvl3pPr marL="1143000" indent="-228600" eaLnBrk="0" hangingPunct="0">
              <a:defRPr kumimoji="1">
                <a:solidFill>
                  <a:schemeClr val="tx1"/>
                </a:solidFill>
                <a:latin typeface="Gill Sans MT" pitchFamily="34" charset="0"/>
                <a:ea typeface="ＭＳ Ｐゴシック" charset="-128"/>
              </a:defRPr>
            </a:lvl3pPr>
            <a:lvl4pPr marL="1600200" indent="-228600" eaLnBrk="0" hangingPunct="0">
              <a:defRPr kumimoji="1">
                <a:solidFill>
                  <a:schemeClr val="tx1"/>
                </a:solidFill>
                <a:latin typeface="Gill Sans MT" pitchFamily="34" charset="0"/>
                <a:ea typeface="ＭＳ Ｐゴシック" charset="-128"/>
              </a:defRPr>
            </a:lvl4pPr>
            <a:lvl5pPr marL="2057400" indent="-228600" eaLnBrk="0" hangingPunct="0">
              <a:defRPr kumimoji="1">
                <a:solidFill>
                  <a:schemeClr val="tx1"/>
                </a:solidFill>
                <a:latin typeface="Gill Sans MT"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Gill Sans MT"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Gill Sans MT"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Gill Sans MT"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Gill Sans MT" pitchFamily="34" charset="0"/>
                <a:ea typeface="ＭＳ Ｐゴシック" charset="-128"/>
              </a:defRPr>
            </a:lvl9pPr>
          </a:lstStyle>
          <a:p>
            <a:pPr eaLnBrk="1" hangingPunct="1"/>
            <a:r>
              <a:rPr lang="ja-JP" altLang="en-US" sz="900" dirty="0" smtClean="0">
                <a:latin typeface="HG丸ｺﾞｼｯｸM-PRO" pitchFamily="50" charset="-128"/>
                <a:ea typeface="HG丸ｺﾞｼｯｸM-PRO" pitchFamily="50" charset="-128"/>
              </a:rPr>
              <a:t>府立工業高等専門学校</a:t>
            </a:r>
            <a:endParaRPr lang="en-US" altLang="ja-JP" sz="900" dirty="0" smtClean="0">
              <a:latin typeface="HG丸ｺﾞｼｯｸM-PRO" pitchFamily="50" charset="-128"/>
              <a:ea typeface="HG丸ｺﾞｼｯｸM-PRO" pitchFamily="50" charset="-128"/>
            </a:endParaRPr>
          </a:p>
          <a:p>
            <a:pPr eaLnBrk="1" hangingPunct="1"/>
            <a:r>
              <a:rPr lang="ja-JP" altLang="en-US" sz="900" spc="-150" dirty="0" smtClean="0">
                <a:latin typeface="HG丸ｺﾞｼｯｸM-PRO" pitchFamily="50" charset="-128"/>
                <a:ea typeface="HG丸ｺﾞｼｯｸM-PRO" pitchFamily="50" charset="-128"/>
              </a:rPr>
              <a:t>（～</a:t>
            </a:r>
            <a:r>
              <a:rPr lang="en-US" altLang="ja-JP" sz="900" spc="-150" dirty="0" smtClean="0">
                <a:latin typeface="HG丸ｺﾞｼｯｸM-PRO" pitchFamily="50" charset="-128"/>
                <a:ea typeface="HG丸ｺﾞｼｯｸM-PRO" pitchFamily="50" charset="-128"/>
              </a:rPr>
              <a:t>H2</a:t>
            </a:r>
            <a:r>
              <a:rPr lang="ja-JP" altLang="en-US" sz="900" spc="-150" dirty="0" smtClean="0">
                <a:latin typeface="HG丸ｺﾞｼｯｸM-PRO" pitchFamily="50" charset="-128"/>
                <a:ea typeface="HG丸ｺﾞｼｯｸM-PRO" pitchFamily="50" charset="-128"/>
              </a:rPr>
              <a:t>２）</a:t>
            </a:r>
            <a:r>
              <a:rPr lang="ja-JP" altLang="en-US" sz="900" spc="-150" dirty="0" smtClean="0">
                <a:solidFill>
                  <a:schemeClr val="accent3">
                    <a:lumMod val="50000"/>
                  </a:schemeClr>
                </a:solidFill>
                <a:latin typeface="HG丸ｺﾞｼｯｸM-PRO" pitchFamily="50" charset="-128"/>
                <a:ea typeface="HG丸ｺﾞｼｯｸM-PRO" pitchFamily="50" charset="-128"/>
              </a:rPr>
              <a:t>大阪府の直営</a:t>
            </a:r>
            <a:endParaRPr lang="ja-JP" altLang="en-US" sz="900" spc="-150" dirty="0">
              <a:solidFill>
                <a:schemeClr val="accent3">
                  <a:lumMod val="50000"/>
                </a:schemeClr>
              </a:solidFill>
              <a:latin typeface="HG丸ｺﾞｼｯｸM-PRO" pitchFamily="50" charset="-128"/>
              <a:ea typeface="HG丸ｺﾞｼｯｸM-PRO" pitchFamily="50" charset="-128"/>
            </a:endParaRPr>
          </a:p>
        </p:txBody>
      </p:sp>
      <p:sp>
        <p:nvSpPr>
          <p:cNvPr id="28" name="テキスト ボックス 12"/>
          <p:cNvSpPr txBox="1">
            <a:spLocks noChangeArrowheads="1"/>
          </p:cNvSpPr>
          <p:nvPr/>
        </p:nvSpPr>
        <p:spPr bwMode="auto">
          <a:xfrm>
            <a:off x="3420717" y="4294501"/>
            <a:ext cx="1727546" cy="359517"/>
          </a:xfrm>
          <a:prstGeom prst="rect">
            <a:avLst/>
          </a:prstGeom>
          <a:solidFill>
            <a:schemeClr val="tx2">
              <a:lumMod val="40000"/>
              <a:lumOff val="60000"/>
            </a:schemeClr>
          </a:solidFill>
          <a:ln>
            <a:solidFill>
              <a:schemeClr val="bg1">
                <a:lumMod val="50000"/>
              </a:schemeClr>
            </a:solidFill>
          </a:ln>
          <a:effectLst>
            <a:outerShdw blurRad="50800" dist="38100" dir="2700000" algn="tl" rotWithShape="0">
              <a:prstClr val="black">
                <a:alpha val="40000"/>
              </a:prstClr>
            </a:outerShdw>
          </a:effectLst>
          <a:extLst/>
        </p:spPr>
        <p:txBody>
          <a:bodyPr wrap="square" rIns="36000" bIns="36000" anchor="ctr" anchorCtr="1">
            <a:spAutoFit/>
          </a:bodyPr>
          <a:lstStyle>
            <a:lvl1pPr eaLnBrk="0" hangingPunct="0">
              <a:defRPr kumimoji="1">
                <a:solidFill>
                  <a:schemeClr val="tx1"/>
                </a:solidFill>
                <a:latin typeface="Gill Sans MT" pitchFamily="34" charset="0"/>
                <a:ea typeface="ＭＳ Ｐゴシック" charset="-128"/>
              </a:defRPr>
            </a:lvl1pPr>
            <a:lvl2pPr marL="742950" indent="-285750" eaLnBrk="0" hangingPunct="0">
              <a:defRPr kumimoji="1">
                <a:solidFill>
                  <a:schemeClr val="tx1"/>
                </a:solidFill>
                <a:latin typeface="Gill Sans MT" pitchFamily="34" charset="0"/>
                <a:ea typeface="ＭＳ Ｐゴシック" charset="-128"/>
              </a:defRPr>
            </a:lvl2pPr>
            <a:lvl3pPr marL="1143000" indent="-228600" eaLnBrk="0" hangingPunct="0">
              <a:defRPr kumimoji="1">
                <a:solidFill>
                  <a:schemeClr val="tx1"/>
                </a:solidFill>
                <a:latin typeface="Gill Sans MT" pitchFamily="34" charset="0"/>
                <a:ea typeface="ＭＳ Ｐゴシック" charset="-128"/>
              </a:defRPr>
            </a:lvl3pPr>
            <a:lvl4pPr marL="1600200" indent="-228600" eaLnBrk="0" hangingPunct="0">
              <a:defRPr kumimoji="1">
                <a:solidFill>
                  <a:schemeClr val="tx1"/>
                </a:solidFill>
                <a:latin typeface="Gill Sans MT" pitchFamily="34" charset="0"/>
                <a:ea typeface="ＭＳ Ｐゴシック" charset="-128"/>
              </a:defRPr>
            </a:lvl4pPr>
            <a:lvl5pPr marL="2057400" indent="-228600" eaLnBrk="0" hangingPunct="0">
              <a:defRPr kumimoji="1">
                <a:solidFill>
                  <a:schemeClr val="tx1"/>
                </a:solidFill>
                <a:latin typeface="Gill Sans MT"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Gill Sans MT"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Gill Sans MT"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Gill Sans MT"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Gill Sans MT" pitchFamily="34" charset="0"/>
                <a:ea typeface="ＭＳ Ｐゴシック" charset="-128"/>
              </a:defRPr>
            </a:lvl9pPr>
          </a:lstStyle>
          <a:p>
            <a:pPr eaLnBrk="1" hangingPunct="1"/>
            <a:r>
              <a:rPr lang="ja-JP" altLang="en-US" sz="900" dirty="0" smtClean="0">
                <a:latin typeface="HG丸ｺﾞｼｯｸM-PRO" pitchFamily="50" charset="-128"/>
                <a:ea typeface="HG丸ｺﾞｼｯｸM-PRO" pitchFamily="50" charset="-128"/>
              </a:rPr>
              <a:t>府立大学工業高等専門学校（</a:t>
            </a:r>
            <a:r>
              <a:rPr lang="en-US" altLang="ja-JP" sz="900" dirty="0" smtClean="0">
                <a:latin typeface="HG丸ｺﾞｼｯｸM-PRO" pitchFamily="50" charset="-128"/>
                <a:ea typeface="HG丸ｺﾞｼｯｸM-PRO" pitchFamily="50" charset="-128"/>
              </a:rPr>
              <a:t>H23</a:t>
            </a:r>
            <a:r>
              <a:rPr lang="ja-JP" altLang="en-US" sz="900" dirty="0" smtClean="0">
                <a:latin typeface="HG丸ｺﾞｼｯｸM-PRO" pitchFamily="50" charset="-128"/>
                <a:ea typeface="HG丸ｺﾞｼｯｸM-PRO" pitchFamily="50" charset="-128"/>
              </a:rPr>
              <a:t>～）　</a:t>
            </a:r>
            <a:r>
              <a:rPr lang="ja-JP" altLang="en-US" sz="900" dirty="0" smtClean="0">
                <a:solidFill>
                  <a:schemeClr val="accent3">
                    <a:lumMod val="50000"/>
                  </a:schemeClr>
                </a:solidFill>
                <a:latin typeface="HG丸ｺﾞｼｯｸM-PRO" pitchFamily="50" charset="-128"/>
                <a:ea typeface="HG丸ｺﾞｼｯｸM-PRO" pitchFamily="50" charset="-128"/>
              </a:rPr>
              <a:t>法人運営</a:t>
            </a:r>
            <a:endParaRPr lang="ja-JP" altLang="en-US" sz="900" dirty="0">
              <a:solidFill>
                <a:schemeClr val="accent3">
                  <a:lumMod val="50000"/>
                </a:schemeClr>
              </a:solidFill>
              <a:latin typeface="HG丸ｺﾞｼｯｸM-PRO" pitchFamily="50" charset="-128"/>
              <a:ea typeface="HG丸ｺﾞｼｯｸM-PRO" pitchFamily="50" charset="-128"/>
            </a:endParaRPr>
          </a:p>
        </p:txBody>
      </p:sp>
      <p:sp>
        <p:nvSpPr>
          <p:cNvPr id="26" name="右矢印 25"/>
          <p:cNvSpPr/>
          <p:nvPr/>
        </p:nvSpPr>
        <p:spPr>
          <a:xfrm>
            <a:off x="2988246" y="2247036"/>
            <a:ext cx="402972" cy="1533594"/>
          </a:xfrm>
          <a:prstGeom prst="rightArrow">
            <a:avLst>
              <a:gd name="adj1" fmla="val 50000"/>
              <a:gd name="adj2" fmla="val 27590"/>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900" dirty="0" smtClean="0"/>
              <a:t>学域制へ</a:t>
            </a:r>
            <a:endParaRPr kumimoji="1" lang="ja-JP" altLang="en-US" sz="900" dirty="0"/>
          </a:p>
        </p:txBody>
      </p:sp>
      <p:sp>
        <p:nvSpPr>
          <p:cNvPr id="29" name="右矢印 28"/>
          <p:cNvSpPr/>
          <p:nvPr/>
        </p:nvSpPr>
        <p:spPr>
          <a:xfrm>
            <a:off x="2988246" y="4356694"/>
            <a:ext cx="388155" cy="1530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anchor="ctr" anchorCtr="1"/>
          <a:lstStyle/>
          <a:p>
            <a:pPr algn="ctr">
              <a:defRPr/>
            </a:pPr>
            <a:endParaRPr lang="ja-JP" altLang="en-US" sz="1400" dirty="0">
              <a:latin typeface="HG丸ｺﾞｼｯｸM-PRO" pitchFamily="50" charset="-128"/>
              <a:ea typeface="HG丸ｺﾞｼｯｸM-PRO" pitchFamily="50" charset="-128"/>
            </a:endParaRPr>
          </a:p>
        </p:txBody>
      </p:sp>
      <p:sp>
        <p:nvSpPr>
          <p:cNvPr id="30" name="テキスト ボックス 29"/>
          <p:cNvSpPr txBox="1"/>
          <p:nvPr/>
        </p:nvSpPr>
        <p:spPr>
          <a:xfrm>
            <a:off x="179934" y="4820251"/>
            <a:ext cx="4925466" cy="278063"/>
          </a:xfrm>
          <a:prstGeom prst="rect">
            <a:avLst/>
          </a:prstGeom>
          <a:solidFill>
            <a:schemeClr val="accent6">
              <a:lumMod val="40000"/>
              <a:lumOff val="60000"/>
            </a:schemeClr>
          </a:solidFill>
          <a:ln>
            <a:solidFill>
              <a:schemeClr val="tx1"/>
            </a:solidFill>
            <a:prstDash val="sysDash"/>
          </a:ln>
        </p:spPr>
        <p:txBody>
          <a:bodyPr wrap="square" lIns="97574" tIns="48787" rIns="97574" bIns="48787" rtlCol="0">
            <a:spAutoFit/>
          </a:bodyPr>
          <a:lstStyle/>
          <a:p>
            <a:pPr algn="ctr">
              <a:lnSpc>
                <a:spcPts val="1400"/>
              </a:lnSpc>
            </a:pPr>
            <a:r>
              <a:rPr lang="ja-JP" altLang="en-US" sz="1050" b="1" i="1" dirty="0" smtClean="0">
                <a:latin typeface="HGPｺﾞｼｯｸE" panose="020B0900000000000000" pitchFamily="50" charset="-128"/>
                <a:ea typeface="HGPｺﾞｼｯｸE" panose="020B0900000000000000" pitchFamily="50" charset="-128"/>
              </a:rPr>
              <a:t>教員</a:t>
            </a:r>
            <a:r>
              <a:rPr lang="ja-JP" altLang="en-US" sz="1050" b="1" i="1" dirty="0">
                <a:latin typeface="HGPｺﾞｼｯｸE" panose="020B0900000000000000" pitchFamily="50" charset="-128"/>
                <a:ea typeface="HGPｺﾞｼｯｸE" panose="020B0900000000000000" pitchFamily="50" charset="-128"/>
              </a:rPr>
              <a:t>組織や事務組織の大胆な</a:t>
            </a:r>
            <a:r>
              <a:rPr lang="ja-JP" altLang="en-US" sz="1050" b="1" i="1" dirty="0" smtClean="0">
                <a:latin typeface="HGPｺﾞｼｯｸE" panose="020B0900000000000000" pitchFamily="50" charset="-128"/>
                <a:ea typeface="HGPｺﾞｼｯｸE" panose="020B0900000000000000" pitchFamily="50" charset="-128"/>
              </a:rPr>
              <a:t>改革を推進</a:t>
            </a:r>
            <a:endParaRPr kumimoji="1" lang="ja-JP" altLang="en-US" sz="1050" dirty="0"/>
          </a:p>
        </p:txBody>
      </p:sp>
      <p:sp>
        <p:nvSpPr>
          <p:cNvPr id="31" name="テキスト ボックス 30"/>
          <p:cNvSpPr txBox="1"/>
          <p:nvPr/>
        </p:nvSpPr>
        <p:spPr>
          <a:xfrm>
            <a:off x="5364510" y="1517536"/>
            <a:ext cx="4925466" cy="421692"/>
          </a:xfrm>
          <a:prstGeom prst="rect">
            <a:avLst/>
          </a:prstGeom>
          <a:solidFill>
            <a:schemeClr val="accent6">
              <a:lumMod val="40000"/>
              <a:lumOff val="60000"/>
            </a:schemeClr>
          </a:solidFill>
          <a:ln>
            <a:solidFill>
              <a:schemeClr val="tx1"/>
            </a:solidFill>
            <a:prstDash val="sysDash"/>
          </a:ln>
        </p:spPr>
        <p:txBody>
          <a:bodyPr wrap="square" lIns="97574" tIns="48787" rIns="97574" bIns="48787" rtlCol="0" anchor="ctr">
            <a:spAutoFit/>
          </a:bodyPr>
          <a:lstStyle/>
          <a:p>
            <a:r>
              <a:rPr lang="ja-JP" altLang="en-US" sz="1050" b="1" i="1" spc="-70" dirty="0">
                <a:latin typeface="HGPｺﾞｼｯｸE" panose="020B0900000000000000" pitchFamily="50" charset="-128"/>
                <a:ea typeface="HGPｺﾞｼｯｸE" panose="020B0900000000000000" pitchFamily="50" charset="-128"/>
              </a:rPr>
              <a:t>高コスト構造の理系を中心とし</a:t>
            </a:r>
            <a:r>
              <a:rPr lang="ja-JP" altLang="en-US" sz="1050" b="1" i="1" spc="-70" dirty="0" smtClean="0">
                <a:latin typeface="HGPｺﾞｼｯｸE" panose="020B0900000000000000" pitchFamily="50" charset="-128"/>
                <a:ea typeface="HGPｺﾞｼｯｸE" panose="020B0900000000000000" pitchFamily="50" charset="-128"/>
              </a:rPr>
              <a:t>た中</a:t>
            </a:r>
            <a:r>
              <a:rPr lang="ja-JP" altLang="en-US" sz="1050" b="1" i="1" spc="-70" dirty="0">
                <a:latin typeface="HGPｺﾞｼｯｸE" panose="020B0900000000000000" pitchFamily="50" charset="-128"/>
                <a:ea typeface="HGPｺﾞｼｯｸE" panose="020B0900000000000000" pitchFamily="50" charset="-128"/>
              </a:rPr>
              <a:t>でも</a:t>
            </a:r>
            <a:r>
              <a:rPr lang="ja-JP" altLang="en-US" sz="1050" b="1" i="1" spc="-70" dirty="0" smtClean="0">
                <a:latin typeface="HGPｺﾞｼｯｸE" panose="020B0900000000000000" pitchFamily="50" charset="-128"/>
                <a:ea typeface="HGPｺﾞｼｯｸE" panose="020B0900000000000000" pitchFamily="50" charset="-128"/>
              </a:rPr>
              <a:t>、自主財源の確保や効率的な運営により、自律性</a:t>
            </a:r>
            <a:r>
              <a:rPr lang="ja-JP" altLang="en-US" sz="1050" b="1" i="1" spc="-70" dirty="0">
                <a:latin typeface="HGPｺﾞｼｯｸE" panose="020B0900000000000000" pitchFamily="50" charset="-128"/>
                <a:ea typeface="HGPｺﾞｼｯｸE" panose="020B0900000000000000" pitchFamily="50" charset="-128"/>
              </a:rPr>
              <a:t>の高い経営をめざし</a:t>
            </a:r>
            <a:r>
              <a:rPr lang="ja-JP" altLang="en-US" sz="1050" b="1" i="1" spc="-70" dirty="0" smtClean="0">
                <a:latin typeface="HGPｺﾞｼｯｸE" panose="020B0900000000000000" pitchFamily="50" charset="-128"/>
                <a:ea typeface="HGPｺﾞｼｯｸE" panose="020B0900000000000000" pitchFamily="50" charset="-128"/>
              </a:rPr>
              <a:t>、運営費</a:t>
            </a:r>
            <a:r>
              <a:rPr lang="ja-JP" altLang="en-US" sz="1050" b="1" i="1" spc="-70" dirty="0">
                <a:latin typeface="HGPｺﾞｼｯｸE" panose="020B0900000000000000" pitchFamily="50" charset="-128"/>
                <a:ea typeface="HGPｺﾞｼｯｸE" panose="020B0900000000000000" pitchFamily="50" charset="-128"/>
              </a:rPr>
              <a:t>交付金</a:t>
            </a:r>
            <a:r>
              <a:rPr lang="ja-JP" altLang="en-US" sz="1050" b="1" i="1" spc="-70" dirty="0" smtClean="0">
                <a:latin typeface="HGPｺﾞｼｯｸE" panose="020B0900000000000000" pitchFamily="50" charset="-128"/>
                <a:ea typeface="HGPｺﾞｼｯｸE" panose="020B0900000000000000" pitchFamily="50" charset="-128"/>
              </a:rPr>
              <a:t>の縮減に対応</a:t>
            </a:r>
            <a:endParaRPr kumimoji="1" lang="ja-JP" altLang="en-US" sz="1050" spc="-70" dirty="0"/>
          </a:p>
        </p:txBody>
      </p:sp>
      <p:sp>
        <p:nvSpPr>
          <p:cNvPr id="32" name="正方形/長方形 31"/>
          <p:cNvSpPr/>
          <p:nvPr/>
        </p:nvSpPr>
        <p:spPr>
          <a:xfrm>
            <a:off x="349844" y="5850526"/>
            <a:ext cx="4850756" cy="507831"/>
          </a:xfrm>
          <a:prstGeom prst="rect">
            <a:avLst/>
          </a:prstGeom>
        </p:spPr>
        <p:txBody>
          <a:bodyPr wrap="square">
            <a:spAutoFit/>
          </a:bodyPr>
          <a:lstStyle/>
          <a:p>
            <a:r>
              <a:rPr lang="ja-JP" altLang="en-US" sz="900" dirty="0" smtClean="0"/>
              <a:t>○教育</a:t>
            </a:r>
            <a:r>
              <a:rPr lang="ja-JP" altLang="en-US" sz="900" dirty="0"/>
              <a:t>研究組織と教員組織を分離し、教員は教員組織の所属</a:t>
            </a:r>
            <a:r>
              <a:rPr lang="ja-JP" altLang="en-US" sz="900" dirty="0" smtClean="0"/>
              <a:t>とし、従来の組織の枠を越え、機</a:t>
            </a:r>
            <a:endParaRPr lang="en-US" altLang="ja-JP" sz="900" dirty="0" smtClean="0"/>
          </a:p>
          <a:p>
            <a:r>
              <a:rPr lang="ja-JP" altLang="en-US" sz="900" dirty="0"/>
              <a:t>　 </a:t>
            </a:r>
            <a:r>
              <a:rPr lang="ja-JP" altLang="en-US" sz="900" dirty="0" smtClean="0"/>
              <a:t>動的・柔軟に対応できる体制を実現</a:t>
            </a:r>
            <a:endParaRPr lang="ja-JP" altLang="en-US" sz="900" dirty="0"/>
          </a:p>
          <a:p>
            <a:r>
              <a:rPr lang="ja-JP" altLang="en-US" sz="900" dirty="0" smtClean="0"/>
              <a:t>○教育</a:t>
            </a:r>
            <a:r>
              <a:rPr lang="ja-JP" altLang="en-US" sz="900" dirty="0"/>
              <a:t>研究組織や教員組織の改革に伴い、教員数の</a:t>
            </a:r>
            <a:r>
              <a:rPr lang="ja-JP" altLang="en-US" sz="900" dirty="0" smtClean="0"/>
              <a:t>適正化（削減）を推進</a:t>
            </a:r>
            <a:endParaRPr lang="ja-JP" altLang="en-US" sz="900" dirty="0"/>
          </a:p>
        </p:txBody>
      </p:sp>
      <p:sp>
        <p:nvSpPr>
          <p:cNvPr id="33" name="正方形/長方形 32"/>
          <p:cNvSpPr/>
          <p:nvPr/>
        </p:nvSpPr>
        <p:spPr>
          <a:xfrm>
            <a:off x="232048" y="5691702"/>
            <a:ext cx="4787652" cy="230832"/>
          </a:xfrm>
          <a:prstGeom prst="rect">
            <a:avLst/>
          </a:prstGeom>
        </p:spPr>
        <p:txBody>
          <a:bodyPr wrap="square">
            <a:spAutoFit/>
          </a:bodyPr>
          <a:lstStyle/>
          <a:p>
            <a:r>
              <a:rPr lang="ja-JP" altLang="en-US" sz="900" b="1" dirty="0"/>
              <a:t>■教員組織の</a:t>
            </a:r>
            <a:r>
              <a:rPr lang="ja-JP" altLang="en-US" sz="900" b="1" dirty="0" smtClean="0"/>
              <a:t>改革</a:t>
            </a:r>
            <a:r>
              <a:rPr lang="ja-JP" altLang="en-US" sz="900" b="1" dirty="0"/>
              <a:t>　　　</a:t>
            </a:r>
            <a:r>
              <a:rPr lang="ja-JP" altLang="en-US" sz="900" b="1" dirty="0" smtClean="0"/>
              <a:t> </a:t>
            </a:r>
            <a:r>
              <a:rPr lang="ja-JP" altLang="en-US" sz="900" b="1" dirty="0"/>
              <a:t>～教育研究組織との分離～</a:t>
            </a:r>
          </a:p>
        </p:txBody>
      </p:sp>
      <p:sp>
        <p:nvSpPr>
          <p:cNvPr id="34" name="正方形/長方形 33"/>
          <p:cNvSpPr/>
          <p:nvPr/>
        </p:nvSpPr>
        <p:spPr>
          <a:xfrm>
            <a:off x="232048" y="6372919"/>
            <a:ext cx="4459164" cy="230832"/>
          </a:xfrm>
          <a:prstGeom prst="rect">
            <a:avLst/>
          </a:prstGeom>
        </p:spPr>
        <p:txBody>
          <a:bodyPr wrap="square">
            <a:spAutoFit/>
          </a:bodyPr>
          <a:lstStyle/>
          <a:p>
            <a:r>
              <a:rPr lang="ja-JP" altLang="en-US" sz="900" b="1" dirty="0"/>
              <a:t>■事務組織の改革　　　～プロフェッショナル化の促進～</a:t>
            </a:r>
          </a:p>
        </p:txBody>
      </p:sp>
      <p:sp>
        <p:nvSpPr>
          <p:cNvPr id="35" name="正方形/長方形 34"/>
          <p:cNvSpPr/>
          <p:nvPr/>
        </p:nvSpPr>
        <p:spPr>
          <a:xfrm>
            <a:off x="376064" y="6543578"/>
            <a:ext cx="4764460" cy="646331"/>
          </a:xfrm>
          <a:prstGeom prst="rect">
            <a:avLst/>
          </a:prstGeom>
        </p:spPr>
        <p:txBody>
          <a:bodyPr wrap="square">
            <a:spAutoFit/>
          </a:bodyPr>
          <a:lstStyle/>
          <a:p>
            <a:r>
              <a:rPr lang="ja-JP" altLang="en-US" sz="900" dirty="0" smtClean="0"/>
              <a:t>○事務組織</a:t>
            </a:r>
            <a:r>
              <a:rPr lang="ja-JP" altLang="en-US" sz="900" dirty="0"/>
              <a:t>の強化を図るため</a:t>
            </a:r>
            <a:r>
              <a:rPr lang="ja-JP" altLang="en-US" sz="900" dirty="0" smtClean="0"/>
              <a:t>、早期</a:t>
            </a:r>
            <a:r>
              <a:rPr lang="ja-JP" altLang="en-US" sz="900" dirty="0"/>
              <a:t>に府職員の派遣引き上げ、事務職員の</a:t>
            </a:r>
            <a:r>
              <a:rPr lang="ja-JP" altLang="en-US" sz="900" dirty="0" smtClean="0"/>
              <a:t>プロフェッショナル</a:t>
            </a:r>
            <a:endParaRPr lang="en-US" altLang="ja-JP" sz="900" dirty="0" smtClean="0"/>
          </a:p>
          <a:p>
            <a:r>
              <a:rPr lang="ja-JP" altLang="en-US" sz="900" dirty="0"/>
              <a:t>　</a:t>
            </a:r>
            <a:r>
              <a:rPr lang="ja-JP" altLang="en-US" sz="900" dirty="0" smtClean="0"/>
              <a:t> 化</a:t>
            </a:r>
            <a:r>
              <a:rPr lang="ja-JP" altLang="en-US" sz="900" dirty="0"/>
              <a:t>、法人独自職員化</a:t>
            </a:r>
            <a:r>
              <a:rPr lang="ja-JP" altLang="en-US" sz="900" dirty="0" smtClean="0"/>
              <a:t>を推進</a:t>
            </a:r>
            <a:endParaRPr lang="en-US" altLang="ja-JP" sz="900" dirty="0" smtClean="0"/>
          </a:p>
          <a:p>
            <a:r>
              <a:rPr lang="ja-JP" altLang="en-US" sz="900" dirty="0" smtClean="0"/>
              <a:t>○業務の外部化</a:t>
            </a:r>
            <a:r>
              <a:rPr lang="ja-JP" altLang="en-US" sz="900" dirty="0"/>
              <a:t>の領域をさらに広め、常勤職員数を</a:t>
            </a:r>
            <a:r>
              <a:rPr lang="ja-JP" altLang="en-US" sz="900" dirty="0" smtClean="0"/>
              <a:t>減少</a:t>
            </a:r>
            <a:endParaRPr lang="en-US" altLang="ja-JP" sz="900" dirty="0" smtClean="0"/>
          </a:p>
          <a:p>
            <a:r>
              <a:rPr lang="ja-JP" altLang="en-US" sz="900" dirty="0" smtClean="0"/>
              <a:t>　　　　　　　　　　　　　　　　　　　　　　　　　　　　　　　　　　　　　　　　　　　　　　　　　　　　　　　　など</a:t>
            </a:r>
            <a:endParaRPr lang="en-US" altLang="ja-JP" sz="900" dirty="0" smtClean="0"/>
          </a:p>
        </p:txBody>
      </p:sp>
      <p:sp>
        <p:nvSpPr>
          <p:cNvPr id="37" name="正方形/長方形 36"/>
          <p:cNvSpPr/>
          <p:nvPr/>
        </p:nvSpPr>
        <p:spPr>
          <a:xfrm>
            <a:off x="232048" y="5127719"/>
            <a:ext cx="4869808" cy="230832"/>
          </a:xfrm>
          <a:prstGeom prst="rect">
            <a:avLst/>
          </a:prstGeom>
        </p:spPr>
        <p:txBody>
          <a:bodyPr wrap="square">
            <a:spAutoFit/>
          </a:bodyPr>
          <a:lstStyle/>
          <a:p>
            <a:r>
              <a:rPr lang="ja-JP" altLang="ja-JP" sz="900" b="1" dirty="0"/>
              <a:t>■全学教育研究組織の改革　　　～新たに地域連携研究機構を創設～</a:t>
            </a:r>
            <a:endParaRPr lang="ja-JP" altLang="en-US" sz="900" dirty="0"/>
          </a:p>
        </p:txBody>
      </p:sp>
      <p:sp>
        <p:nvSpPr>
          <p:cNvPr id="38" name="正方形/長方形 37"/>
          <p:cNvSpPr/>
          <p:nvPr/>
        </p:nvSpPr>
        <p:spPr>
          <a:xfrm>
            <a:off x="364132" y="5292798"/>
            <a:ext cx="4836468" cy="369332"/>
          </a:xfrm>
          <a:prstGeom prst="rect">
            <a:avLst/>
          </a:prstGeom>
        </p:spPr>
        <p:txBody>
          <a:bodyPr wrap="square">
            <a:spAutoFit/>
          </a:bodyPr>
          <a:lstStyle/>
          <a:p>
            <a:r>
              <a:rPr lang="ja-JP" altLang="en-US" sz="900" dirty="0" smtClean="0"/>
              <a:t>○教育</a:t>
            </a:r>
            <a:r>
              <a:rPr lang="ja-JP" altLang="en-US" sz="900" dirty="0"/>
              <a:t>研究体制の新しい展開や地域貢献の充実・強化に伴い、従来の全学教育研究組織の</a:t>
            </a:r>
            <a:r>
              <a:rPr lang="ja-JP" altLang="en-US" sz="900" dirty="0" smtClean="0"/>
              <a:t>見</a:t>
            </a:r>
            <a:endParaRPr lang="en-US" altLang="ja-JP" sz="900" dirty="0" smtClean="0"/>
          </a:p>
          <a:p>
            <a:r>
              <a:rPr lang="ja-JP" altLang="en-US" sz="900" dirty="0"/>
              <a:t>　</a:t>
            </a:r>
            <a:r>
              <a:rPr lang="ja-JP" altLang="en-US" sz="900" dirty="0" smtClean="0"/>
              <a:t> 直し</a:t>
            </a:r>
            <a:r>
              <a:rPr lang="ja-JP" altLang="en-US" sz="900" dirty="0"/>
              <a:t>も実施し、新しい全学教育研究組織で全学的取組を</a:t>
            </a:r>
            <a:r>
              <a:rPr lang="ja-JP" altLang="en-US" sz="900" dirty="0" smtClean="0"/>
              <a:t>推進</a:t>
            </a:r>
            <a:endParaRPr lang="ja-JP" altLang="en-US" sz="900" dirty="0"/>
          </a:p>
        </p:txBody>
      </p:sp>
      <p:sp>
        <p:nvSpPr>
          <p:cNvPr id="39" name="テキスト ボックス 38"/>
          <p:cNvSpPr txBox="1"/>
          <p:nvPr/>
        </p:nvSpPr>
        <p:spPr>
          <a:xfrm>
            <a:off x="5236486" y="3204567"/>
            <a:ext cx="5136239" cy="3456000"/>
          </a:xfrm>
          <a:prstGeom prst="rect">
            <a:avLst/>
          </a:prstGeom>
          <a:solidFill>
            <a:schemeClr val="accent6">
              <a:lumMod val="20000"/>
              <a:lumOff val="80000"/>
            </a:schemeClr>
          </a:solidFill>
        </p:spPr>
        <p:txBody>
          <a:bodyPr wrap="square" lIns="97574" tIns="48787" rIns="97574" bIns="48787" rtlCol="0">
            <a:spAutoFit/>
          </a:bodyPr>
          <a:lstStyle/>
          <a:p>
            <a:endParaRPr lang="en-US" altLang="ja-JP" sz="1050" dirty="0" smtClean="0"/>
          </a:p>
          <a:p>
            <a:endParaRPr lang="en-US" altLang="ja-JP" sz="1050" dirty="0" smtClean="0"/>
          </a:p>
          <a:p>
            <a:endParaRPr lang="en-US" altLang="ja-JP" sz="1050" dirty="0" smtClean="0"/>
          </a:p>
          <a:p>
            <a:endParaRPr lang="en-US" altLang="ja-JP" sz="1050" dirty="0"/>
          </a:p>
          <a:p>
            <a:endParaRPr lang="en-US" altLang="ja-JP" sz="1050" dirty="0" smtClean="0"/>
          </a:p>
          <a:p>
            <a:endParaRPr lang="en-US" altLang="ja-JP" sz="1050" dirty="0"/>
          </a:p>
          <a:p>
            <a:endParaRPr lang="en-US" altLang="ja-JP" sz="1050" dirty="0" smtClean="0"/>
          </a:p>
          <a:p>
            <a:endParaRPr lang="en-US" altLang="ja-JP" sz="1050" dirty="0"/>
          </a:p>
          <a:p>
            <a:endParaRPr lang="en-US" altLang="ja-JP" sz="1050" dirty="0"/>
          </a:p>
          <a:p>
            <a:endParaRPr lang="en-US" altLang="ja-JP" sz="1050" dirty="0" smtClean="0"/>
          </a:p>
          <a:p>
            <a:endParaRPr lang="en-US" altLang="ja-JP" sz="1050" dirty="0"/>
          </a:p>
          <a:p>
            <a:endParaRPr lang="en-US" altLang="ja-JP" sz="1050" dirty="0"/>
          </a:p>
          <a:p>
            <a:endParaRPr lang="en-US" altLang="ja-JP" sz="1050" dirty="0" smtClean="0"/>
          </a:p>
          <a:p>
            <a:endParaRPr lang="en-US" altLang="ja-JP" sz="1050" dirty="0"/>
          </a:p>
          <a:p>
            <a:endParaRPr lang="en-US" altLang="ja-JP" sz="1050" dirty="0" smtClean="0"/>
          </a:p>
          <a:p>
            <a:endParaRPr lang="en-US" altLang="ja-JP" sz="1050" dirty="0" smtClean="0"/>
          </a:p>
          <a:p>
            <a:r>
              <a:rPr lang="ja-JP" altLang="en-US" sz="1050" dirty="0" smtClean="0"/>
              <a:t>　　　　　　　　　　　　　　　　　　　　　　　　　　　　　　　</a:t>
            </a:r>
            <a:endParaRPr lang="en-US" altLang="ja-JP" sz="800" dirty="0" smtClean="0"/>
          </a:p>
          <a:p>
            <a:pPr>
              <a:lnSpc>
                <a:spcPts val="600"/>
              </a:lnSpc>
            </a:pPr>
            <a:endParaRPr lang="ja-JP" altLang="en-US" sz="800" dirty="0"/>
          </a:p>
        </p:txBody>
      </p:sp>
      <p:sp>
        <p:nvSpPr>
          <p:cNvPr id="40" name="テキスト ボックス 39"/>
          <p:cNvSpPr txBox="1"/>
          <p:nvPr/>
        </p:nvSpPr>
        <p:spPr>
          <a:xfrm>
            <a:off x="5324848" y="4529286"/>
            <a:ext cx="5004000" cy="2034954"/>
          </a:xfrm>
          <a:prstGeom prst="rect">
            <a:avLst/>
          </a:prstGeom>
          <a:solidFill>
            <a:schemeClr val="bg1"/>
          </a:solidFill>
          <a:ln>
            <a:solidFill>
              <a:schemeClr val="tx1"/>
            </a:solidFill>
            <a:prstDash val="sysDot"/>
          </a:ln>
        </p:spPr>
        <p:txBody>
          <a:bodyPr wrap="square" lIns="97574" tIns="48787" rIns="97574" bIns="48787" rtlCol="0">
            <a:spAutoFit/>
          </a:bodyPr>
          <a:lstStyle/>
          <a:p>
            <a:pPr>
              <a:lnSpc>
                <a:spcPts val="100"/>
              </a:lnSpc>
            </a:pPr>
            <a:endParaRPr lang="en-US" altLang="ja-JP" sz="950" dirty="0" smtClean="0"/>
          </a:p>
          <a:p>
            <a:pPr>
              <a:lnSpc>
                <a:spcPts val="1000"/>
              </a:lnSpc>
            </a:pPr>
            <a:r>
              <a:rPr lang="ja-JP" altLang="en-US" sz="900" dirty="0" smtClean="0"/>
              <a:t>●教員数　</a:t>
            </a:r>
            <a:r>
              <a:rPr lang="ja-JP" altLang="en-US" sz="900" kern="100" dirty="0" smtClean="0">
                <a:latin typeface="+mn-ea"/>
                <a:cs typeface="Times New Roman"/>
              </a:rPr>
              <a:t>　</a:t>
            </a:r>
            <a:r>
              <a:rPr lang="en-US" altLang="ja-JP" sz="900" kern="100" dirty="0" smtClean="0">
                <a:latin typeface="+mn-ea"/>
                <a:cs typeface="Times New Roman"/>
              </a:rPr>
              <a:t>H16</a:t>
            </a:r>
            <a:r>
              <a:rPr lang="ja-JP" altLang="en-US" sz="900" kern="100" dirty="0" smtClean="0">
                <a:latin typeface="+mn-ea"/>
                <a:cs typeface="Times New Roman"/>
              </a:rPr>
              <a:t>：</a:t>
            </a:r>
            <a:r>
              <a:rPr lang="en-US" altLang="ja-JP" sz="900" kern="100" dirty="0" smtClean="0">
                <a:latin typeface="+mn-ea"/>
                <a:cs typeface="Times New Roman"/>
              </a:rPr>
              <a:t>833</a:t>
            </a:r>
            <a:r>
              <a:rPr lang="ja-JP" altLang="en-US" sz="900" kern="100" dirty="0" smtClean="0">
                <a:latin typeface="+mn-ea"/>
                <a:cs typeface="Times New Roman"/>
              </a:rPr>
              <a:t>人</a:t>
            </a:r>
            <a:r>
              <a:rPr lang="ja-JP" altLang="en-US" sz="900" kern="100" dirty="0">
                <a:latin typeface="+mn-ea"/>
                <a:cs typeface="Times New Roman"/>
              </a:rPr>
              <a:t>→　</a:t>
            </a:r>
            <a:r>
              <a:rPr lang="en-US" altLang="ja-JP" sz="900" kern="100" dirty="0" smtClean="0">
                <a:latin typeface="+mn-ea"/>
                <a:cs typeface="Times New Roman"/>
              </a:rPr>
              <a:t>H22</a:t>
            </a:r>
            <a:r>
              <a:rPr lang="ja-JP" altLang="en-US" sz="900" kern="100" dirty="0" smtClean="0">
                <a:latin typeface="+mn-ea"/>
                <a:cs typeface="Times New Roman"/>
              </a:rPr>
              <a:t>：</a:t>
            </a:r>
            <a:r>
              <a:rPr lang="en-US" altLang="ja-JP" sz="900" kern="100" dirty="0" smtClean="0">
                <a:latin typeface="+mn-ea"/>
                <a:cs typeface="Times New Roman"/>
              </a:rPr>
              <a:t>707</a:t>
            </a:r>
            <a:r>
              <a:rPr lang="ja-JP" altLang="en-US" sz="900" kern="100" dirty="0" smtClean="0">
                <a:latin typeface="+mn-ea"/>
                <a:cs typeface="Times New Roman"/>
              </a:rPr>
              <a:t>人→</a:t>
            </a:r>
            <a:r>
              <a:rPr lang="ja-JP" altLang="en-US" sz="900" kern="100" dirty="0">
                <a:latin typeface="+mn-ea"/>
                <a:cs typeface="Times New Roman"/>
              </a:rPr>
              <a:t>　</a:t>
            </a:r>
            <a:r>
              <a:rPr lang="en-US" altLang="ja-JP" sz="900" kern="100" dirty="0" smtClean="0">
                <a:latin typeface="+mn-ea"/>
                <a:cs typeface="Times New Roman"/>
              </a:rPr>
              <a:t>H28</a:t>
            </a:r>
            <a:r>
              <a:rPr lang="ja-JP" altLang="en-US" sz="900" kern="100" dirty="0" smtClean="0">
                <a:latin typeface="+mn-ea"/>
                <a:cs typeface="Times New Roman"/>
              </a:rPr>
              <a:t>：</a:t>
            </a:r>
            <a:r>
              <a:rPr lang="en-US" altLang="ja-JP" sz="900" kern="100" dirty="0" smtClean="0">
                <a:latin typeface="+mn-ea"/>
                <a:cs typeface="Times New Roman"/>
              </a:rPr>
              <a:t>646</a:t>
            </a:r>
            <a:r>
              <a:rPr lang="ja-JP" altLang="en-US" sz="900" kern="100" dirty="0" smtClean="0">
                <a:latin typeface="+mn-ea"/>
                <a:cs typeface="Times New Roman"/>
              </a:rPr>
              <a:t>人</a:t>
            </a:r>
            <a:endParaRPr lang="en-US" altLang="ja-JP" sz="900" kern="100" dirty="0" smtClean="0">
              <a:latin typeface="+mn-ea"/>
              <a:cs typeface="Times New Roman"/>
            </a:endParaRPr>
          </a:p>
          <a:p>
            <a:pPr>
              <a:lnSpc>
                <a:spcPts val="1000"/>
              </a:lnSpc>
            </a:pPr>
            <a:r>
              <a:rPr lang="ja-JP" altLang="en-US" sz="900" kern="100" dirty="0">
                <a:latin typeface="+mn-ea"/>
                <a:cs typeface="Times New Roman"/>
              </a:rPr>
              <a:t>　</a:t>
            </a:r>
            <a:r>
              <a:rPr lang="ja-JP" altLang="en-US" sz="900" kern="100" dirty="0" smtClean="0">
                <a:latin typeface="+mn-ea"/>
                <a:cs typeface="Times New Roman"/>
              </a:rPr>
              <a:t>　　　　　　　　　　　　　　　　　　　　　　　　　　</a:t>
            </a:r>
            <a:r>
              <a:rPr lang="ja-JP" altLang="en-US" sz="900" dirty="0" smtClean="0"/>
              <a:t>（中期計画目標：</a:t>
            </a:r>
            <a:r>
              <a:rPr lang="en-US" altLang="ja-JP" sz="900" dirty="0" smtClean="0"/>
              <a:t>H28</a:t>
            </a:r>
            <a:r>
              <a:rPr lang="ja-JP" altLang="en-US" sz="900" dirty="0" smtClean="0"/>
              <a:t>年度末の</a:t>
            </a:r>
            <a:r>
              <a:rPr lang="en-US" altLang="ja-JP" sz="900" dirty="0" smtClean="0"/>
              <a:t>637</a:t>
            </a:r>
            <a:r>
              <a:rPr lang="ja-JP" altLang="en-US" sz="900" dirty="0" smtClean="0"/>
              <a:t>人達成に目処）</a:t>
            </a:r>
            <a:endParaRPr lang="ja-JP" altLang="en-US" sz="900" dirty="0"/>
          </a:p>
          <a:p>
            <a:pPr>
              <a:lnSpc>
                <a:spcPts val="1000"/>
              </a:lnSpc>
            </a:pPr>
            <a:r>
              <a:rPr lang="ja-JP" altLang="en-US" sz="900" dirty="0" smtClean="0"/>
              <a:t>●職員数　　</a:t>
            </a:r>
            <a:r>
              <a:rPr lang="en-US" altLang="ja-JP" sz="900" kern="100" dirty="0" smtClean="0">
                <a:latin typeface="+mn-ea"/>
                <a:cs typeface="Times New Roman"/>
              </a:rPr>
              <a:t>H16</a:t>
            </a:r>
            <a:r>
              <a:rPr lang="ja-JP" altLang="en-US" sz="900" kern="100" dirty="0" smtClean="0">
                <a:latin typeface="+mn-ea"/>
                <a:cs typeface="Times New Roman"/>
              </a:rPr>
              <a:t>：</a:t>
            </a:r>
            <a:r>
              <a:rPr lang="en-US" altLang="ja-JP" sz="900" kern="100" dirty="0" smtClean="0">
                <a:latin typeface="+mn-ea"/>
                <a:cs typeface="Times New Roman"/>
              </a:rPr>
              <a:t>296</a:t>
            </a:r>
            <a:r>
              <a:rPr lang="ja-JP" altLang="en-US" sz="900" kern="100" dirty="0" smtClean="0">
                <a:latin typeface="+mn-ea"/>
                <a:cs typeface="Times New Roman"/>
              </a:rPr>
              <a:t>人</a:t>
            </a:r>
            <a:r>
              <a:rPr lang="ja-JP" altLang="en-US" sz="900" kern="100" dirty="0">
                <a:latin typeface="+mn-ea"/>
                <a:cs typeface="Times New Roman"/>
              </a:rPr>
              <a:t>→　</a:t>
            </a:r>
            <a:r>
              <a:rPr lang="en-US" altLang="ja-JP" sz="900" kern="100" dirty="0">
                <a:latin typeface="+mn-ea"/>
                <a:cs typeface="Times New Roman"/>
              </a:rPr>
              <a:t>H22</a:t>
            </a:r>
            <a:r>
              <a:rPr lang="ja-JP" altLang="en-US" sz="900" kern="100" dirty="0" smtClean="0">
                <a:latin typeface="+mn-ea"/>
                <a:cs typeface="Times New Roman"/>
              </a:rPr>
              <a:t>：</a:t>
            </a:r>
            <a:r>
              <a:rPr lang="en-US" altLang="ja-JP" sz="900" kern="100" dirty="0" smtClean="0">
                <a:latin typeface="+mn-ea"/>
                <a:cs typeface="Times New Roman"/>
              </a:rPr>
              <a:t>211</a:t>
            </a:r>
            <a:r>
              <a:rPr lang="ja-JP" altLang="en-US" sz="900" kern="100" dirty="0" smtClean="0">
                <a:latin typeface="+mn-ea"/>
                <a:cs typeface="Times New Roman"/>
              </a:rPr>
              <a:t>人</a:t>
            </a:r>
            <a:r>
              <a:rPr lang="ja-JP" altLang="en-US" sz="900" kern="100" dirty="0">
                <a:latin typeface="+mn-ea"/>
                <a:cs typeface="Times New Roman"/>
              </a:rPr>
              <a:t>→　</a:t>
            </a:r>
            <a:r>
              <a:rPr lang="en-US" altLang="ja-JP" sz="900" kern="100" dirty="0">
                <a:latin typeface="+mn-ea"/>
                <a:cs typeface="Times New Roman"/>
              </a:rPr>
              <a:t>H28</a:t>
            </a:r>
            <a:r>
              <a:rPr lang="ja-JP" altLang="en-US" sz="900" kern="100" dirty="0" smtClean="0">
                <a:latin typeface="+mn-ea"/>
                <a:cs typeface="Times New Roman"/>
              </a:rPr>
              <a:t>：</a:t>
            </a:r>
            <a:r>
              <a:rPr lang="en-US" altLang="ja-JP" sz="900" kern="100" dirty="0" smtClean="0">
                <a:latin typeface="+mn-ea"/>
                <a:cs typeface="Times New Roman"/>
              </a:rPr>
              <a:t>164</a:t>
            </a:r>
            <a:r>
              <a:rPr lang="ja-JP" altLang="en-US" sz="900" kern="100" dirty="0" smtClean="0">
                <a:latin typeface="+mn-ea"/>
                <a:cs typeface="Times New Roman"/>
              </a:rPr>
              <a:t>人</a:t>
            </a:r>
            <a:endParaRPr lang="en-US" altLang="ja-JP" sz="900" kern="100" dirty="0" smtClean="0">
              <a:latin typeface="+mn-ea"/>
              <a:cs typeface="Times New Roman"/>
            </a:endParaRPr>
          </a:p>
          <a:p>
            <a:pPr>
              <a:lnSpc>
                <a:spcPts val="1000"/>
              </a:lnSpc>
            </a:pPr>
            <a:r>
              <a:rPr lang="ja-JP" altLang="en-US" sz="900" dirty="0" smtClean="0"/>
              <a:t>　　　　　　　　　　　　　　　　　　　　　　　　　　　（</a:t>
            </a:r>
            <a:r>
              <a:rPr lang="ja-JP" altLang="en-US" sz="900" dirty="0"/>
              <a:t>中期計画目標</a:t>
            </a:r>
            <a:r>
              <a:rPr lang="ja-JP" altLang="en-US" sz="900" dirty="0" smtClean="0"/>
              <a:t>：</a:t>
            </a:r>
            <a:r>
              <a:rPr lang="en-US" altLang="ja-JP" sz="900" dirty="0" smtClean="0"/>
              <a:t>160</a:t>
            </a:r>
            <a:r>
              <a:rPr lang="ja-JP" altLang="en-US" sz="900" dirty="0" smtClean="0"/>
              <a:t>名程度達成　</a:t>
            </a:r>
            <a:r>
              <a:rPr lang="en-US" altLang="ja-JP" sz="900" dirty="0" smtClean="0"/>
              <a:t>4</a:t>
            </a:r>
            <a:r>
              <a:rPr lang="ja-JP" altLang="en-US" sz="900" dirty="0"/>
              <a:t>名は統合担当</a:t>
            </a:r>
            <a:r>
              <a:rPr lang="ja-JP" altLang="en-US" sz="900" dirty="0" smtClean="0"/>
              <a:t>要員）</a:t>
            </a:r>
            <a:endParaRPr lang="en-US" altLang="ja-JP" sz="900" dirty="0"/>
          </a:p>
          <a:p>
            <a:pPr>
              <a:lnSpc>
                <a:spcPts val="1000"/>
              </a:lnSpc>
            </a:pPr>
            <a:r>
              <a:rPr lang="ja-JP" altLang="en-US" sz="900" dirty="0" smtClean="0"/>
              <a:t>●府</a:t>
            </a:r>
            <a:r>
              <a:rPr lang="ja-JP" altLang="en-US" sz="900" dirty="0"/>
              <a:t>職員の派遣</a:t>
            </a:r>
            <a:r>
              <a:rPr lang="ja-JP" altLang="en-US" sz="900" dirty="0" smtClean="0"/>
              <a:t>引上げ</a:t>
            </a:r>
            <a:endParaRPr lang="en-US" altLang="ja-JP" sz="900" dirty="0" smtClean="0"/>
          </a:p>
          <a:p>
            <a:pPr>
              <a:lnSpc>
                <a:spcPts val="1000"/>
              </a:lnSpc>
            </a:pPr>
            <a:r>
              <a:rPr lang="ja-JP" altLang="en-US" sz="900" dirty="0" smtClean="0"/>
              <a:t>　　　　　　　　</a:t>
            </a:r>
            <a:r>
              <a:rPr lang="en-US" altLang="ja-JP" sz="900" kern="100" dirty="0" smtClean="0">
                <a:latin typeface="+mn-ea"/>
                <a:cs typeface="Times New Roman"/>
              </a:rPr>
              <a:t>H17</a:t>
            </a:r>
            <a:r>
              <a:rPr lang="ja-JP" altLang="en-US" sz="900" kern="100" dirty="0" smtClean="0">
                <a:latin typeface="+mn-ea"/>
                <a:cs typeface="Times New Roman"/>
              </a:rPr>
              <a:t>：</a:t>
            </a:r>
            <a:r>
              <a:rPr lang="en-US" altLang="ja-JP" sz="900" kern="100" dirty="0" smtClean="0">
                <a:latin typeface="+mn-ea"/>
                <a:cs typeface="Times New Roman"/>
              </a:rPr>
              <a:t>260</a:t>
            </a:r>
            <a:r>
              <a:rPr lang="ja-JP" altLang="en-US" sz="900" kern="100" dirty="0" smtClean="0">
                <a:latin typeface="+mn-ea"/>
                <a:cs typeface="Times New Roman"/>
              </a:rPr>
              <a:t>人</a:t>
            </a:r>
            <a:r>
              <a:rPr lang="ja-JP" altLang="en-US" sz="900" kern="100" dirty="0">
                <a:latin typeface="+mn-ea"/>
                <a:cs typeface="Times New Roman"/>
              </a:rPr>
              <a:t>→　</a:t>
            </a:r>
            <a:r>
              <a:rPr lang="en-US" altLang="ja-JP" sz="900" kern="100" dirty="0">
                <a:latin typeface="+mn-ea"/>
                <a:cs typeface="Times New Roman"/>
              </a:rPr>
              <a:t>H22</a:t>
            </a:r>
            <a:r>
              <a:rPr lang="ja-JP" altLang="en-US" sz="900" kern="100" dirty="0" smtClean="0">
                <a:latin typeface="+mn-ea"/>
                <a:cs typeface="Times New Roman"/>
              </a:rPr>
              <a:t>：</a:t>
            </a:r>
            <a:r>
              <a:rPr lang="en-US" altLang="ja-JP" sz="900" kern="100" dirty="0" smtClean="0">
                <a:latin typeface="+mn-ea"/>
                <a:cs typeface="Times New Roman"/>
              </a:rPr>
              <a:t>170</a:t>
            </a:r>
            <a:r>
              <a:rPr lang="ja-JP" altLang="en-US" sz="900" kern="100" dirty="0" smtClean="0">
                <a:latin typeface="+mn-ea"/>
                <a:cs typeface="Times New Roman"/>
              </a:rPr>
              <a:t>人</a:t>
            </a:r>
            <a:r>
              <a:rPr lang="ja-JP" altLang="en-US" sz="900" kern="100" dirty="0">
                <a:latin typeface="+mn-ea"/>
                <a:cs typeface="Times New Roman"/>
              </a:rPr>
              <a:t>→　</a:t>
            </a:r>
            <a:r>
              <a:rPr lang="en-US" altLang="ja-JP" sz="900" kern="100" dirty="0">
                <a:latin typeface="+mn-ea"/>
                <a:cs typeface="Times New Roman"/>
              </a:rPr>
              <a:t>H28</a:t>
            </a:r>
            <a:r>
              <a:rPr lang="ja-JP" altLang="en-US" sz="900" kern="100" dirty="0" smtClean="0">
                <a:latin typeface="+mn-ea"/>
                <a:cs typeface="Times New Roman"/>
              </a:rPr>
              <a:t>：</a:t>
            </a:r>
            <a:r>
              <a:rPr lang="en-US" altLang="ja-JP" sz="900" kern="100" dirty="0" smtClean="0">
                <a:latin typeface="+mn-ea"/>
                <a:cs typeface="Times New Roman"/>
              </a:rPr>
              <a:t>17</a:t>
            </a:r>
            <a:r>
              <a:rPr lang="ja-JP" altLang="en-US" sz="900" kern="100" dirty="0" smtClean="0">
                <a:latin typeface="+mn-ea"/>
                <a:cs typeface="Times New Roman"/>
              </a:rPr>
              <a:t>人</a:t>
            </a:r>
            <a:r>
              <a:rPr lang="ja-JP" altLang="en-US" sz="900" dirty="0"/>
              <a:t>（中期計画目標</a:t>
            </a:r>
            <a:r>
              <a:rPr lang="ja-JP" altLang="en-US" sz="900" dirty="0" smtClean="0"/>
              <a:t>：</a:t>
            </a:r>
            <a:r>
              <a:rPr lang="en-US" altLang="ja-JP" sz="900" dirty="0" smtClean="0"/>
              <a:t>15</a:t>
            </a:r>
            <a:r>
              <a:rPr lang="ja-JP" altLang="en-US" sz="900" dirty="0" smtClean="0"/>
              <a:t>名程度達成に目処）</a:t>
            </a:r>
            <a:endParaRPr lang="en-US" altLang="ja-JP" sz="900" dirty="0" smtClean="0"/>
          </a:p>
          <a:p>
            <a:pPr>
              <a:lnSpc>
                <a:spcPts val="1000"/>
              </a:lnSpc>
            </a:pPr>
            <a:r>
              <a:rPr lang="ja-JP" altLang="en-US" sz="900" dirty="0" smtClean="0"/>
              <a:t>●外部研究資金</a:t>
            </a:r>
            <a:endParaRPr lang="en-US" altLang="ja-JP" sz="900" dirty="0" smtClean="0"/>
          </a:p>
          <a:p>
            <a:pPr>
              <a:lnSpc>
                <a:spcPts val="1000"/>
              </a:lnSpc>
            </a:pPr>
            <a:r>
              <a:rPr lang="ja-JP" altLang="en-US" sz="900" dirty="0" smtClean="0"/>
              <a:t>　　　　　　　　</a:t>
            </a:r>
            <a:r>
              <a:rPr lang="en-US" altLang="ja-JP" sz="900" kern="100" dirty="0" smtClean="0">
                <a:latin typeface="+mn-ea"/>
                <a:cs typeface="Times New Roman"/>
              </a:rPr>
              <a:t>H16</a:t>
            </a:r>
            <a:r>
              <a:rPr lang="ja-JP" altLang="en-US" sz="900" kern="100" dirty="0">
                <a:latin typeface="+mn-ea"/>
                <a:cs typeface="Times New Roman"/>
              </a:rPr>
              <a:t>：</a:t>
            </a:r>
            <a:r>
              <a:rPr lang="en-US" altLang="ja-JP" sz="900" kern="100" dirty="0">
                <a:latin typeface="+mn-ea"/>
                <a:cs typeface="Times New Roman"/>
              </a:rPr>
              <a:t> </a:t>
            </a:r>
            <a:r>
              <a:rPr lang="en-US" altLang="ja-JP" sz="900" kern="100" dirty="0" smtClean="0">
                <a:latin typeface="+mn-ea"/>
                <a:cs typeface="Times New Roman"/>
              </a:rPr>
              <a:t>1,543</a:t>
            </a:r>
            <a:r>
              <a:rPr lang="ja-JP" altLang="en-US" sz="900" kern="100" dirty="0" smtClean="0">
                <a:latin typeface="+mn-ea"/>
                <a:cs typeface="Times New Roman"/>
              </a:rPr>
              <a:t>百万円</a:t>
            </a:r>
            <a:r>
              <a:rPr lang="ja-JP" altLang="en-US" sz="900" kern="100" dirty="0">
                <a:latin typeface="+mn-ea"/>
                <a:cs typeface="Times New Roman"/>
              </a:rPr>
              <a:t>→　</a:t>
            </a:r>
            <a:r>
              <a:rPr lang="en-US" altLang="ja-JP" sz="900" kern="100" dirty="0">
                <a:latin typeface="+mn-ea"/>
                <a:cs typeface="Times New Roman"/>
              </a:rPr>
              <a:t>H22</a:t>
            </a:r>
            <a:r>
              <a:rPr lang="ja-JP" altLang="en-US" sz="900" kern="100" dirty="0" smtClean="0">
                <a:latin typeface="+mn-ea"/>
                <a:cs typeface="Times New Roman"/>
              </a:rPr>
              <a:t>： </a:t>
            </a:r>
            <a:r>
              <a:rPr lang="en-US" altLang="ja-JP" sz="900" kern="100" dirty="0" smtClean="0">
                <a:latin typeface="+mn-ea"/>
                <a:cs typeface="Times New Roman"/>
              </a:rPr>
              <a:t>3,333</a:t>
            </a:r>
            <a:r>
              <a:rPr lang="ja-JP" altLang="en-US" sz="900" kern="100" dirty="0" smtClean="0">
                <a:latin typeface="+mn-ea"/>
                <a:cs typeface="Times New Roman"/>
              </a:rPr>
              <a:t>百万円</a:t>
            </a:r>
            <a:r>
              <a:rPr lang="ja-JP" altLang="en-US" sz="900" kern="100" dirty="0">
                <a:latin typeface="+mn-ea"/>
                <a:cs typeface="Times New Roman"/>
              </a:rPr>
              <a:t>→　</a:t>
            </a:r>
            <a:r>
              <a:rPr lang="en-US" altLang="ja-JP" sz="900" kern="100" dirty="0" smtClean="0">
                <a:latin typeface="+mn-ea"/>
                <a:cs typeface="Times New Roman"/>
              </a:rPr>
              <a:t>H27</a:t>
            </a:r>
            <a:r>
              <a:rPr lang="ja-JP" altLang="en-US" sz="900" kern="100" dirty="0" smtClean="0">
                <a:latin typeface="+mn-ea"/>
                <a:cs typeface="Times New Roman"/>
              </a:rPr>
              <a:t>：</a:t>
            </a:r>
            <a:r>
              <a:rPr lang="en-US" altLang="ja-JP" sz="900" kern="100" dirty="0" smtClean="0">
                <a:latin typeface="+mn-ea"/>
                <a:cs typeface="Times New Roman"/>
              </a:rPr>
              <a:t> 2,832</a:t>
            </a:r>
            <a:r>
              <a:rPr lang="ja-JP" altLang="en-US" sz="900" kern="100" dirty="0" smtClean="0">
                <a:latin typeface="+mn-ea"/>
                <a:cs typeface="Times New Roman"/>
              </a:rPr>
              <a:t>百万円</a:t>
            </a:r>
            <a:endParaRPr lang="en-US" altLang="ja-JP" sz="900" kern="100" dirty="0">
              <a:latin typeface="+mn-ea"/>
              <a:cs typeface="Times New Roman"/>
            </a:endParaRPr>
          </a:p>
          <a:p>
            <a:pPr>
              <a:lnSpc>
                <a:spcPts val="1000"/>
              </a:lnSpc>
            </a:pPr>
            <a:r>
              <a:rPr lang="ja-JP" altLang="en-US" sz="900" dirty="0" smtClean="0"/>
              <a:t>●運営費交付金</a:t>
            </a:r>
            <a:endParaRPr lang="en-US" altLang="ja-JP" sz="900" dirty="0" smtClean="0"/>
          </a:p>
          <a:p>
            <a:pPr>
              <a:lnSpc>
                <a:spcPts val="1000"/>
              </a:lnSpc>
            </a:pPr>
            <a:r>
              <a:rPr lang="ja-JP" altLang="en-US" sz="900" kern="100" dirty="0" smtClean="0">
                <a:latin typeface="+mn-ea"/>
                <a:cs typeface="Times New Roman"/>
              </a:rPr>
              <a:t>　　　　　　　　</a:t>
            </a:r>
            <a:r>
              <a:rPr lang="en-US" altLang="ja-JP" sz="900" kern="100" dirty="0" smtClean="0">
                <a:latin typeface="+mn-ea"/>
                <a:cs typeface="Times New Roman"/>
              </a:rPr>
              <a:t>H16</a:t>
            </a:r>
            <a:r>
              <a:rPr lang="ja-JP" altLang="en-US" sz="900" kern="100" dirty="0" smtClean="0">
                <a:latin typeface="+mn-ea"/>
                <a:cs typeface="Times New Roman"/>
              </a:rPr>
              <a:t>：</a:t>
            </a:r>
            <a:r>
              <a:rPr lang="en-US" altLang="ja-JP" sz="900" kern="100" dirty="0">
                <a:latin typeface="+mn-ea"/>
                <a:cs typeface="Times New Roman"/>
              </a:rPr>
              <a:t> </a:t>
            </a:r>
            <a:r>
              <a:rPr lang="en-US" altLang="ja-JP" sz="900" kern="100" dirty="0" smtClean="0">
                <a:latin typeface="+mn-ea"/>
                <a:cs typeface="Times New Roman"/>
              </a:rPr>
              <a:t>13,750</a:t>
            </a:r>
            <a:r>
              <a:rPr lang="ja-JP" altLang="en-US" sz="900" kern="100" dirty="0" smtClean="0">
                <a:latin typeface="+mn-ea"/>
                <a:cs typeface="Times New Roman"/>
              </a:rPr>
              <a:t>百万円→</a:t>
            </a:r>
            <a:r>
              <a:rPr lang="ja-JP" altLang="en-US" sz="900" kern="100" dirty="0">
                <a:latin typeface="+mn-ea"/>
                <a:cs typeface="Times New Roman"/>
              </a:rPr>
              <a:t>　</a:t>
            </a:r>
            <a:r>
              <a:rPr lang="en-US" altLang="ja-JP" sz="900" kern="100" dirty="0">
                <a:latin typeface="+mn-ea"/>
                <a:cs typeface="Times New Roman"/>
              </a:rPr>
              <a:t>H22</a:t>
            </a:r>
            <a:r>
              <a:rPr lang="ja-JP" altLang="en-US" sz="900" kern="100" dirty="0" smtClean="0">
                <a:latin typeface="+mn-ea"/>
                <a:cs typeface="Times New Roman"/>
              </a:rPr>
              <a:t>：</a:t>
            </a:r>
            <a:r>
              <a:rPr lang="en-US" altLang="ja-JP" sz="900" kern="100" dirty="0" smtClean="0">
                <a:latin typeface="+mn-ea"/>
                <a:cs typeface="Times New Roman"/>
              </a:rPr>
              <a:t>10,184</a:t>
            </a:r>
            <a:r>
              <a:rPr lang="ja-JP" altLang="en-US" sz="900" kern="100" dirty="0" smtClean="0">
                <a:latin typeface="+mn-ea"/>
                <a:cs typeface="Times New Roman"/>
              </a:rPr>
              <a:t>百万円→</a:t>
            </a:r>
            <a:r>
              <a:rPr lang="ja-JP" altLang="en-US" sz="900" kern="100" dirty="0">
                <a:latin typeface="+mn-ea"/>
                <a:cs typeface="Times New Roman"/>
              </a:rPr>
              <a:t>　</a:t>
            </a:r>
            <a:r>
              <a:rPr lang="en-US" altLang="ja-JP" sz="900" kern="100" dirty="0" smtClean="0">
                <a:latin typeface="+mn-ea"/>
                <a:cs typeface="Times New Roman"/>
              </a:rPr>
              <a:t>H27</a:t>
            </a:r>
            <a:r>
              <a:rPr lang="ja-JP" altLang="en-US" sz="900" kern="100" dirty="0" smtClean="0">
                <a:latin typeface="+mn-ea"/>
                <a:cs typeface="Times New Roman"/>
              </a:rPr>
              <a:t>：</a:t>
            </a:r>
            <a:r>
              <a:rPr lang="en-US" altLang="ja-JP" sz="900" kern="100" dirty="0">
                <a:latin typeface="+mn-ea"/>
                <a:cs typeface="Times New Roman"/>
              </a:rPr>
              <a:t> </a:t>
            </a:r>
            <a:r>
              <a:rPr lang="en-US" altLang="ja-JP" sz="900" kern="100" dirty="0" smtClean="0">
                <a:latin typeface="+mn-ea"/>
                <a:cs typeface="Times New Roman"/>
              </a:rPr>
              <a:t>10,139</a:t>
            </a:r>
            <a:r>
              <a:rPr lang="ja-JP" altLang="en-US" sz="900" kern="100" dirty="0" smtClean="0">
                <a:latin typeface="+mn-ea"/>
                <a:cs typeface="Times New Roman"/>
              </a:rPr>
              <a:t>百万円</a:t>
            </a:r>
            <a:endParaRPr lang="en-US" altLang="ja-JP" sz="900" kern="100" dirty="0" smtClean="0">
              <a:latin typeface="+mn-ea"/>
              <a:cs typeface="Times New Roman"/>
            </a:endParaRPr>
          </a:p>
          <a:p>
            <a:pPr>
              <a:lnSpc>
                <a:spcPts val="1000"/>
              </a:lnSpc>
            </a:pPr>
            <a:r>
              <a:rPr lang="ja-JP" altLang="en-US" sz="900" kern="100" dirty="0" smtClean="0">
                <a:latin typeface="+mn-ea"/>
                <a:cs typeface="Times New Roman"/>
              </a:rPr>
              <a:t>　　</a:t>
            </a:r>
            <a:r>
              <a:rPr lang="ja-JP" altLang="en-US" sz="900" kern="100" dirty="0">
                <a:latin typeface="+mn-ea"/>
                <a:cs typeface="Times New Roman"/>
              </a:rPr>
              <a:t>　</a:t>
            </a:r>
            <a:r>
              <a:rPr lang="ja-JP" altLang="en-US" sz="900" kern="100" dirty="0" smtClean="0">
                <a:latin typeface="+mn-ea"/>
                <a:cs typeface="Times New Roman"/>
              </a:rPr>
              <a:t>　　　　　　　　</a:t>
            </a:r>
            <a:r>
              <a:rPr lang="ja-JP" altLang="en-US" sz="900" dirty="0" smtClean="0"/>
              <a:t>（給与改訂</a:t>
            </a:r>
            <a:r>
              <a:rPr lang="ja-JP" altLang="en-US" sz="900" dirty="0"/>
              <a:t>に</a:t>
            </a:r>
            <a:r>
              <a:rPr lang="ja-JP" altLang="en-US" sz="900" dirty="0" smtClean="0"/>
              <a:t>よる増要因を除き、中期計画</a:t>
            </a:r>
            <a:r>
              <a:rPr lang="ja-JP" altLang="en-US" sz="900" dirty="0"/>
              <a:t>目標</a:t>
            </a:r>
            <a:r>
              <a:rPr lang="ja-JP" altLang="en-US" sz="900" dirty="0" smtClean="0"/>
              <a:t>：</a:t>
            </a:r>
            <a:r>
              <a:rPr lang="en-US" altLang="ja-JP" sz="900" dirty="0" smtClean="0"/>
              <a:t>H28</a:t>
            </a:r>
            <a:r>
              <a:rPr lang="ja-JP" altLang="en-US" sz="900" dirty="0" smtClean="0"/>
              <a:t>年度予算で</a:t>
            </a:r>
            <a:r>
              <a:rPr lang="en-US" altLang="ja-JP" sz="900" dirty="0" smtClean="0"/>
              <a:t>90</a:t>
            </a:r>
            <a:r>
              <a:rPr lang="ja-JP" altLang="en-US" sz="900" dirty="0" smtClean="0"/>
              <a:t>億円達成）</a:t>
            </a:r>
            <a:endParaRPr lang="en-US" altLang="ja-JP" sz="900" dirty="0" smtClean="0"/>
          </a:p>
          <a:p>
            <a:pPr>
              <a:lnSpc>
                <a:spcPts val="1000"/>
              </a:lnSpc>
            </a:pPr>
            <a:r>
              <a:rPr lang="ja-JP" altLang="en-US" sz="900" dirty="0"/>
              <a:t>●施設整備費補助</a:t>
            </a:r>
            <a:r>
              <a:rPr lang="ja-JP" altLang="en-US" sz="900" dirty="0" smtClean="0"/>
              <a:t>金</a:t>
            </a:r>
            <a:endParaRPr lang="en-US" altLang="ja-JP" sz="900" dirty="0" smtClean="0"/>
          </a:p>
          <a:p>
            <a:pPr>
              <a:lnSpc>
                <a:spcPts val="1000"/>
              </a:lnSpc>
            </a:pPr>
            <a:r>
              <a:rPr lang="en-US" altLang="ja-JP" sz="900" kern="100" dirty="0" smtClean="0">
                <a:latin typeface="+mn-ea"/>
                <a:cs typeface="Times New Roman"/>
              </a:rPr>
              <a:t> </a:t>
            </a:r>
            <a:r>
              <a:rPr lang="ja-JP" altLang="en-US" sz="900" kern="100" dirty="0" smtClean="0">
                <a:latin typeface="+mn-ea"/>
                <a:cs typeface="Times New Roman"/>
              </a:rPr>
              <a:t>　　　　　　　 （</a:t>
            </a:r>
            <a:r>
              <a:rPr lang="en-US" altLang="ja-JP" sz="900" kern="100" dirty="0" smtClean="0">
                <a:latin typeface="+mn-ea"/>
                <a:cs typeface="Times New Roman"/>
              </a:rPr>
              <a:t>H16</a:t>
            </a:r>
            <a:r>
              <a:rPr lang="ja-JP" altLang="en-US" sz="900" kern="100" dirty="0" smtClean="0">
                <a:latin typeface="+mn-ea"/>
                <a:cs typeface="Times New Roman"/>
              </a:rPr>
              <a:t>：</a:t>
            </a:r>
            <a:r>
              <a:rPr lang="en-US" altLang="ja-JP" sz="900" kern="100" dirty="0" smtClean="0">
                <a:latin typeface="+mn-ea"/>
                <a:cs typeface="Times New Roman"/>
              </a:rPr>
              <a:t> </a:t>
            </a:r>
            <a:r>
              <a:rPr lang="ja-JP" altLang="en-US" sz="900" kern="100" dirty="0" smtClean="0">
                <a:latin typeface="+mn-ea"/>
                <a:cs typeface="Times New Roman"/>
              </a:rPr>
              <a:t>　　</a:t>
            </a:r>
            <a:r>
              <a:rPr lang="en-US" altLang="ja-JP" sz="900" kern="100" dirty="0" smtClean="0">
                <a:latin typeface="+mn-ea"/>
                <a:cs typeface="Times New Roman"/>
              </a:rPr>
              <a:t>0</a:t>
            </a:r>
            <a:r>
              <a:rPr lang="ja-JP" altLang="en-US" sz="900" kern="100" dirty="0" smtClean="0">
                <a:latin typeface="+mn-ea"/>
                <a:cs typeface="Times New Roman"/>
              </a:rPr>
              <a:t>百万円）→</a:t>
            </a:r>
            <a:r>
              <a:rPr lang="ja-JP" altLang="en-US" sz="900" kern="100" dirty="0">
                <a:latin typeface="+mn-ea"/>
                <a:cs typeface="Times New Roman"/>
              </a:rPr>
              <a:t>　</a:t>
            </a:r>
            <a:r>
              <a:rPr lang="en-US" altLang="ja-JP" sz="900" kern="100" dirty="0">
                <a:latin typeface="+mn-ea"/>
                <a:cs typeface="Times New Roman"/>
              </a:rPr>
              <a:t>H22</a:t>
            </a:r>
            <a:r>
              <a:rPr lang="ja-JP" altLang="en-US" sz="900" kern="100" dirty="0" smtClean="0">
                <a:latin typeface="+mn-ea"/>
                <a:cs typeface="Times New Roman"/>
              </a:rPr>
              <a:t>： </a:t>
            </a:r>
            <a:r>
              <a:rPr lang="en-US" altLang="ja-JP" sz="900" kern="100" dirty="0" smtClean="0">
                <a:latin typeface="+mn-ea"/>
                <a:cs typeface="Times New Roman"/>
              </a:rPr>
              <a:t>1,388</a:t>
            </a:r>
            <a:r>
              <a:rPr lang="ja-JP" altLang="en-US" sz="900" kern="100" dirty="0" smtClean="0">
                <a:latin typeface="+mn-ea"/>
                <a:cs typeface="Times New Roman"/>
              </a:rPr>
              <a:t>百万円</a:t>
            </a:r>
            <a:r>
              <a:rPr lang="ja-JP" altLang="en-US" sz="900" kern="100" dirty="0">
                <a:latin typeface="+mn-ea"/>
                <a:cs typeface="Times New Roman"/>
              </a:rPr>
              <a:t>→　</a:t>
            </a:r>
            <a:r>
              <a:rPr lang="en-US" altLang="ja-JP" sz="900" kern="100" dirty="0">
                <a:latin typeface="+mn-ea"/>
                <a:cs typeface="Times New Roman"/>
              </a:rPr>
              <a:t>H27</a:t>
            </a:r>
            <a:r>
              <a:rPr lang="ja-JP" altLang="en-US" sz="900" kern="100" dirty="0">
                <a:latin typeface="+mn-ea"/>
                <a:cs typeface="Times New Roman"/>
              </a:rPr>
              <a:t>：</a:t>
            </a:r>
            <a:r>
              <a:rPr lang="en-US" altLang="ja-JP" sz="900" kern="100" dirty="0">
                <a:latin typeface="+mn-ea"/>
                <a:cs typeface="Times New Roman"/>
              </a:rPr>
              <a:t> </a:t>
            </a:r>
            <a:r>
              <a:rPr lang="en-US" altLang="ja-JP" sz="900" kern="100" dirty="0" smtClean="0">
                <a:latin typeface="+mn-ea"/>
                <a:cs typeface="Times New Roman"/>
              </a:rPr>
              <a:t>1,549</a:t>
            </a:r>
            <a:r>
              <a:rPr lang="ja-JP" altLang="en-US" sz="900" kern="100" dirty="0" smtClean="0">
                <a:latin typeface="+mn-ea"/>
                <a:cs typeface="Times New Roman"/>
              </a:rPr>
              <a:t>百万円</a:t>
            </a:r>
            <a:endParaRPr lang="en-US" altLang="ja-JP" sz="900" kern="100" dirty="0" smtClean="0">
              <a:latin typeface="+mn-ea"/>
              <a:cs typeface="Times New Roman"/>
            </a:endParaRPr>
          </a:p>
          <a:p>
            <a:pPr>
              <a:lnSpc>
                <a:spcPts val="1000"/>
              </a:lnSpc>
            </a:pPr>
            <a:r>
              <a:rPr lang="ja-JP" altLang="en-US" sz="900" kern="100" dirty="0">
                <a:latin typeface="+mn-ea"/>
                <a:cs typeface="Times New Roman"/>
              </a:rPr>
              <a:t>　</a:t>
            </a:r>
            <a:r>
              <a:rPr lang="ja-JP" altLang="en-US" sz="900" kern="100" dirty="0" smtClean="0">
                <a:latin typeface="+mn-ea"/>
                <a:cs typeface="Times New Roman"/>
              </a:rPr>
              <a:t>　　　　　　　教育棟、先端バイオ棟、サイエンス棟などの整備や</a:t>
            </a:r>
            <a:r>
              <a:rPr lang="en-US" altLang="ja-JP" sz="900" kern="100" dirty="0" smtClean="0">
                <a:latin typeface="+mn-ea"/>
                <a:cs typeface="Times New Roman"/>
              </a:rPr>
              <a:t>14</a:t>
            </a:r>
            <a:r>
              <a:rPr lang="ja-JP" altLang="en-US" sz="900" kern="100" dirty="0" smtClean="0">
                <a:latin typeface="+mn-ea"/>
                <a:cs typeface="Times New Roman"/>
              </a:rPr>
              <a:t>棟の耐震改修などを実施</a:t>
            </a:r>
            <a:endParaRPr lang="en-US" altLang="ja-JP" sz="900" kern="100" dirty="0" smtClean="0">
              <a:latin typeface="+mn-ea"/>
              <a:cs typeface="Times New Roman"/>
            </a:endParaRPr>
          </a:p>
          <a:p>
            <a:pPr algn="r">
              <a:lnSpc>
                <a:spcPts val="1000"/>
              </a:lnSpc>
            </a:pPr>
            <a:r>
              <a:rPr lang="ja-JP" altLang="en-US" sz="900" dirty="0"/>
              <a:t>　</a:t>
            </a:r>
            <a:r>
              <a:rPr lang="ja-JP" altLang="en-US" sz="800" dirty="0"/>
              <a:t>（数値はいずれも大学</a:t>
            </a:r>
            <a:r>
              <a:rPr lang="ja-JP" altLang="en-US" sz="800" dirty="0" smtClean="0"/>
              <a:t>）</a:t>
            </a:r>
            <a:r>
              <a:rPr lang="ja-JP" altLang="en-US" sz="950" dirty="0" smtClean="0"/>
              <a:t>　　　　　　　　　　　　　　　　　　　　　　　　　　　　　　　　</a:t>
            </a:r>
            <a:endParaRPr lang="en-US" altLang="ja-JP" sz="800" dirty="0"/>
          </a:p>
        </p:txBody>
      </p:sp>
      <p:sp>
        <p:nvSpPr>
          <p:cNvPr id="44" name="正方形/長方形 43"/>
          <p:cNvSpPr/>
          <p:nvPr/>
        </p:nvSpPr>
        <p:spPr>
          <a:xfrm>
            <a:off x="5364510" y="1908423"/>
            <a:ext cx="4869808" cy="230832"/>
          </a:xfrm>
          <a:prstGeom prst="rect">
            <a:avLst/>
          </a:prstGeom>
        </p:spPr>
        <p:txBody>
          <a:bodyPr wrap="square">
            <a:spAutoFit/>
          </a:bodyPr>
          <a:lstStyle/>
          <a:p>
            <a:r>
              <a:rPr lang="ja-JP" altLang="ja-JP" sz="900" b="1" dirty="0" smtClean="0"/>
              <a:t>■</a:t>
            </a:r>
            <a:r>
              <a:rPr lang="ja-JP" altLang="en-US" sz="900" b="1" dirty="0" smtClean="0"/>
              <a:t>経常経費の抑制</a:t>
            </a:r>
            <a:r>
              <a:rPr lang="ja-JP" altLang="ja-JP" sz="900" b="1" dirty="0"/>
              <a:t>　　　</a:t>
            </a:r>
            <a:r>
              <a:rPr lang="ja-JP" altLang="ja-JP" sz="900" b="1" dirty="0" smtClean="0"/>
              <a:t>～</a:t>
            </a:r>
            <a:r>
              <a:rPr lang="ja-JP" altLang="en-US" sz="900" b="1" dirty="0" smtClean="0"/>
              <a:t>効率的な経営</a:t>
            </a:r>
            <a:r>
              <a:rPr lang="ja-JP" altLang="ja-JP" sz="900" b="1" dirty="0" smtClean="0"/>
              <a:t>～</a:t>
            </a:r>
            <a:endParaRPr lang="ja-JP" altLang="en-US" sz="900" dirty="0"/>
          </a:p>
        </p:txBody>
      </p:sp>
      <p:sp>
        <p:nvSpPr>
          <p:cNvPr id="45" name="正方形/長方形 44"/>
          <p:cNvSpPr/>
          <p:nvPr/>
        </p:nvSpPr>
        <p:spPr>
          <a:xfrm>
            <a:off x="5496594" y="2052439"/>
            <a:ext cx="4836468" cy="369332"/>
          </a:xfrm>
          <a:prstGeom prst="rect">
            <a:avLst/>
          </a:prstGeom>
        </p:spPr>
        <p:txBody>
          <a:bodyPr wrap="square">
            <a:spAutoFit/>
          </a:bodyPr>
          <a:lstStyle/>
          <a:p>
            <a:r>
              <a:rPr lang="ja-JP" altLang="en-US" sz="900" dirty="0" smtClean="0"/>
              <a:t>○教育</a:t>
            </a:r>
            <a:r>
              <a:rPr lang="ja-JP" altLang="en-US" sz="900" dirty="0"/>
              <a:t>研究水準の維持・向上を念頭に置きながら、教育研究組織や事務組織の再編等に</a:t>
            </a:r>
            <a:r>
              <a:rPr lang="ja-JP" altLang="en-US" sz="900" dirty="0" smtClean="0"/>
              <a:t>伴って</a:t>
            </a:r>
            <a:endParaRPr lang="en-US" altLang="ja-JP" sz="900" dirty="0" smtClean="0"/>
          </a:p>
          <a:p>
            <a:r>
              <a:rPr lang="ja-JP" altLang="en-US" sz="900" dirty="0"/>
              <a:t>　</a:t>
            </a:r>
            <a:r>
              <a:rPr lang="ja-JP" altLang="en-US" sz="900" dirty="0" smtClean="0"/>
              <a:t> 教職</a:t>
            </a:r>
            <a:r>
              <a:rPr lang="ja-JP" altLang="en-US" sz="900" dirty="0"/>
              <a:t>員数の適正化を図り、経常経費中大きなウエイトを占める人件費総額を</a:t>
            </a:r>
            <a:r>
              <a:rPr lang="ja-JP" altLang="en-US" sz="900" dirty="0" smtClean="0"/>
              <a:t>抑制</a:t>
            </a:r>
            <a:endParaRPr lang="ja-JP" altLang="en-US" sz="900" dirty="0"/>
          </a:p>
        </p:txBody>
      </p:sp>
      <p:sp>
        <p:nvSpPr>
          <p:cNvPr id="48" name="正方形/長方形 47"/>
          <p:cNvSpPr/>
          <p:nvPr/>
        </p:nvSpPr>
        <p:spPr>
          <a:xfrm>
            <a:off x="5293062" y="3204567"/>
            <a:ext cx="5040000" cy="1228751"/>
          </a:xfrm>
          <a:prstGeom prst="rect">
            <a:avLst/>
          </a:prstGeom>
          <a:solidFill>
            <a:schemeClr val="accent6"/>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000" b="1" dirty="0" smtClean="0">
              <a:solidFill>
                <a:srgbClr val="FF0000"/>
              </a:solidFill>
            </a:endParaRPr>
          </a:p>
          <a:p>
            <a:r>
              <a:rPr kumimoji="1" lang="ja-JP" altLang="en-US" sz="1100" b="1" spc="-50" dirty="0" smtClean="0">
                <a:solidFill>
                  <a:schemeClr val="tx1"/>
                </a:solidFill>
              </a:rPr>
              <a:t>■学域制への移行や教職員の削減などの大きな改革を着実に実行しながら、教育研</a:t>
            </a:r>
            <a:endParaRPr kumimoji="1" lang="en-US" altLang="ja-JP" sz="1100" b="1" spc="-50" dirty="0" smtClean="0">
              <a:solidFill>
                <a:schemeClr val="tx1"/>
              </a:solidFill>
            </a:endParaRPr>
          </a:p>
          <a:p>
            <a:r>
              <a:rPr lang="ja-JP" altLang="en-US" sz="1100" b="1" spc="-50" dirty="0">
                <a:solidFill>
                  <a:schemeClr val="tx1"/>
                </a:solidFill>
              </a:rPr>
              <a:t>　</a:t>
            </a:r>
            <a:r>
              <a:rPr lang="ja-JP" altLang="en-US" sz="1100" b="1" spc="-50" dirty="0" smtClean="0">
                <a:solidFill>
                  <a:schemeClr val="tx1"/>
                </a:solidFill>
              </a:rPr>
              <a:t>  </a:t>
            </a:r>
            <a:r>
              <a:rPr kumimoji="1" lang="ja-JP" altLang="en-US" sz="1100" b="1" spc="-50" dirty="0" smtClean="0">
                <a:solidFill>
                  <a:schemeClr val="tx1"/>
                </a:solidFill>
              </a:rPr>
              <a:t>究の質の維持・向上に努力</a:t>
            </a:r>
            <a:endParaRPr kumimoji="1" lang="en-US" altLang="ja-JP" sz="1100" b="1" spc="-50" dirty="0" smtClean="0">
              <a:solidFill>
                <a:schemeClr val="tx1"/>
              </a:solidFill>
            </a:endParaRPr>
          </a:p>
          <a:p>
            <a:r>
              <a:rPr lang="ja-JP" altLang="en-US" sz="1100" b="1" spc="-50" dirty="0" smtClean="0">
                <a:solidFill>
                  <a:schemeClr val="tx1"/>
                </a:solidFill>
              </a:rPr>
              <a:t>■全学教育研究組織や教員組織の改革を通じて、従来の教育研究組織の枠を越えた</a:t>
            </a:r>
            <a:endParaRPr lang="en-US" altLang="ja-JP" sz="1100" b="1" spc="-50" dirty="0" smtClean="0">
              <a:solidFill>
                <a:schemeClr val="tx1"/>
              </a:solidFill>
            </a:endParaRPr>
          </a:p>
          <a:p>
            <a:r>
              <a:rPr lang="ja-JP" altLang="en-US" sz="1100" b="1" spc="-50" dirty="0">
                <a:solidFill>
                  <a:schemeClr val="tx1"/>
                </a:solidFill>
              </a:rPr>
              <a:t>　</a:t>
            </a:r>
            <a:r>
              <a:rPr lang="ja-JP" altLang="en-US" sz="1100" b="1" spc="-50" dirty="0" smtClean="0">
                <a:solidFill>
                  <a:schemeClr val="tx1"/>
                </a:solidFill>
              </a:rPr>
              <a:t>  体制を実現し、より機動的・柔軟に教育活動を実践している</a:t>
            </a:r>
            <a:endParaRPr lang="en-US" altLang="ja-JP" sz="1100" b="1" spc="-50" dirty="0" smtClean="0">
              <a:solidFill>
                <a:schemeClr val="tx1"/>
              </a:solidFill>
            </a:endParaRPr>
          </a:p>
          <a:p>
            <a:r>
              <a:rPr lang="ja-JP" altLang="en-US" sz="1100" b="1" spc="-50" dirty="0" smtClean="0">
                <a:solidFill>
                  <a:schemeClr val="tx1"/>
                </a:solidFill>
              </a:rPr>
              <a:t>■</a:t>
            </a:r>
            <a:r>
              <a:rPr lang="ja-JP" altLang="en-US" sz="1100" b="1" spc="-80" dirty="0" smtClean="0">
                <a:solidFill>
                  <a:schemeClr val="tx1"/>
                </a:solidFill>
              </a:rPr>
              <a:t>運営費交付金の削減については、経費の削減と収入の確保を徹底し、目標を概ね達成</a:t>
            </a:r>
            <a:endParaRPr lang="en-US" altLang="ja-JP" sz="1100" b="1" spc="-80" dirty="0" smtClean="0">
              <a:solidFill>
                <a:schemeClr val="tx1"/>
              </a:solidFill>
            </a:endParaRPr>
          </a:p>
          <a:p>
            <a:r>
              <a:rPr lang="ja-JP" altLang="en-US" sz="1100" b="1" spc="-80" dirty="0">
                <a:solidFill>
                  <a:schemeClr val="tx1"/>
                </a:solidFill>
              </a:rPr>
              <a:t>■運営費交付金の削減額を財源とした学舎耐震補強の実施等、計画的に教育</a:t>
            </a:r>
            <a:r>
              <a:rPr lang="ja-JP" altLang="en-US" sz="1100" b="1" spc="-80" dirty="0" smtClean="0">
                <a:solidFill>
                  <a:schemeClr val="tx1"/>
                </a:solidFill>
              </a:rPr>
              <a:t>研究環境</a:t>
            </a:r>
            <a:endParaRPr lang="en-US" altLang="ja-JP" sz="1100" b="1" spc="-80" dirty="0" smtClean="0">
              <a:solidFill>
                <a:schemeClr val="tx1"/>
              </a:solidFill>
            </a:endParaRPr>
          </a:p>
          <a:p>
            <a:r>
              <a:rPr lang="ja-JP" altLang="en-US" sz="1100" b="1" spc="-80" dirty="0">
                <a:solidFill>
                  <a:schemeClr val="tx1"/>
                </a:solidFill>
              </a:rPr>
              <a:t>　 </a:t>
            </a:r>
            <a:r>
              <a:rPr lang="ja-JP" altLang="en-US" sz="1100" b="1" spc="-80" dirty="0" smtClean="0">
                <a:solidFill>
                  <a:schemeClr val="tx1"/>
                </a:solidFill>
              </a:rPr>
              <a:t>  の</a:t>
            </a:r>
            <a:r>
              <a:rPr lang="ja-JP" altLang="en-US" sz="1100" b="1" spc="-80" dirty="0">
                <a:solidFill>
                  <a:schemeClr val="tx1"/>
                </a:solidFill>
              </a:rPr>
              <a:t>整備を推進</a:t>
            </a:r>
            <a:endParaRPr lang="en-US" altLang="ja-JP" sz="1100" b="1" spc="-80" dirty="0" smtClean="0">
              <a:solidFill>
                <a:schemeClr val="tx1"/>
              </a:solidFill>
            </a:endParaRPr>
          </a:p>
          <a:p>
            <a:endParaRPr kumimoji="1" lang="ja-JP" altLang="en-US" sz="1100" b="1" i="1" u="sng" spc="-50" dirty="0">
              <a:solidFill>
                <a:srgbClr val="0070C0"/>
              </a:solidFill>
            </a:endParaRPr>
          </a:p>
        </p:txBody>
      </p:sp>
      <p:sp>
        <p:nvSpPr>
          <p:cNvPr id="49" name="下矢印 48"/>
          <p:cNvSpPr/>
          <p:nvPr/>
        </p:nvSpPr>
        <p:spPr>
          <a:xfrm>
            <a:off x="7381656" y="3060551"/>
            <a:ext cx="684000" cy="108000"/>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p:cNvSpPr/>
          <p:nvPr/>
        </p:nvSpPr>
        <p:spPr>
          <a:xfrm>
            <a:off x="5364510" y="2377229"/>
            <a:ext cx="4869808" cy="230832"/>
          </a:xfrm>
          <a:prstGeom prst="rect">
            <a:avLst/>
          </a:prstGeom>
        </p:spPr>
        <p:txBody>
          <a:bodyPr wrap="square">
            <a:spAutoFit/>
          </a:bodyPr>
          <a:lstStyle/>
          <a:p>
            <a:r>
              <a:rPr lang="ja-JP" altLang="ja-JP" sz="900" b="1" dirty="0" smtClean="0"/>
              <a:t>■</a:t>
            </a:r>
            <a:r>
              <a:rPr lang="ja-JP" altLang="en-US" sz="900" b="1" dirty="0" smtClean="0"/>
              <a:t>自主財源の捻出</a:t>
            </a:r>
            <a:r>
              <a:rPr lang="ja-JP" altLang="ja-JP" sz="900" b="1" dirty="0"/>
              <a:t>　　　</a:t>
            </a:r>
            <a:r>
              <a:rPr lang="ja-JP" altLang="ja-JP" sz="900" b="1" dirty="0" smtClean="0"/>
              <a:t>～</a:t>
            </a:r>
            <a:r>
              <a:rPr lang="ja-JP" altLang="en-US" sz="900" b="1" dirty="0" smtClean="0"/>
              <a:t>外部資金の戦略的獲得</a:t>
            </a:r>
            <a:r>
              <a:rPr lang="ja-JP" altLang="ja-JP" sz="900" b="1" dirty="0" smtClean="0"/>
              <a:t>～</a:t>
            </a:r>
            <a:endParaRPr lang="ja-JP" altLang="en-US" sz="900" dirty="0"/>
          </a:p>
        </p:txBody>
      </p:sp>
      <p:sp>
        <p:nvSpPr>
          <p:cNvPr id="51" name="正方形/長方形 50"/>
          <p:cNvSpPr/>
          <p:nvPr/>
        </p:nvSpPr>
        <p:spPr>
          <a:xfrm>
            <a:off x="5482076" y="2541904"/>
            <a:ext cx="4836468" cy="646331"/>
          </a:xfrm>
          <a:prstGeom prst="rect">
            <a:avLst/>
          </a:prstGeom>
        </p:spPr>
        <p:txBody>
          <a:bodyPr wrap="square">
            <a:spAutoFit/>
          </a:bodyPr>
          <a:lstStyle/>
          <a:p>
            <a:r>
              <a:rPr lang="ja-JP" altLang="en-US" sz="900" dirty="0" smtClean="0"/>
              <a:t>○教育研究資金や共同・受託研究による資金などの各種外部</a:t>
            </a:r>
            <a:r>
              <a:rPr lang="ja-JP" altLang="en-US" sz="900" dirty="0"/>
              <a:t>資金の獲得など、自主財源獲得</a:t>
            </a:r>
            <a:r>
              <a:rPr lang="ja-JP" altLang="en-US" sz="900" dirty="0" smtClean="0"/>
              <a:t>に</a:t>
            </a:r>
            <a:endParaRPr lang="en-US" altLang="ja-JP" sz="900" dirty="0" smtClean="0"/>
          </a:p>
          <a:p>
            <a:r>
              <a:rPr lang="ja-JP" altLang="en-US" sz="900" dirty="0"/>
              <a:t>　 </a:t>
            </a:r>
            <a:r>
              <a:rPr lang="ja-JP" altLang="en-US" sz="900" dirty="0" smtClean="0"/>
              <a:t>向けた支援体制を</a:t>
            </a:r>
            <a:r>
              <a:rPr lang="ja-JP" altLang="en-US" sz="900" dirty="0"/>
              <a:t>構築し、戦略的に財源を</a:t>
            </a:r>
            <a:r>
              <a:rPr lang="ja-JP" altLang="en-US" sz="900" dirty="0" smtClean="0"/>
              <a:t>確保</a:t>
            </a:r>
            <a:endParaRPr lang="en-US" altLang="ja-JP" sz="900" dirty="0" smtClean="0"/>
          </a:p>
          <a:p>
            <a:r>
              <a:rPr lang="ja-JP" altLang="en-US" sz="900" dirty="0" smtClean="0"/>
              <a:t>○ふるさと納税制度を活用した寄附金募集活動や卒業生ネットワークを活用した募金活動を展開</a:t>
            </a:r>
            <a:endParaRPr lang="en-US" altLang="ja-JP" sz="900" dirty="0" smtClean="0"/>
          </a:p>
          <a:p>
            <a:r>
              <a:rPr lang="ja-JP" altLang="en-US" sz="900" dirty="0" smtClean="0"/>
              <a:t>　　　　　　　　　　　　　　　　　　　　　　　　　　　　　　　　　　　　　　　　　　　　　　　　　　　　　　　　　など</a:t>
            </a:r>
            <a:endParaRPr lang="ja-JP" altLang="en-US" sz="900" dirty="0"/>
          </a:p>
        </p:txBody>
      </p:sp>
      <p:sp>
        <p:nvSpPr>
          <p:cNvPr id="53" name="正方形/長方形 52"/>
          <p:cNvSpPr/>
          <p:nvPr/>
        </p:nvSpPr>
        <p:spPr>
          <a:xfrm>
            <a:off x="5291973" y="6660951"/>
            <a:ext cx="5042652" cy="778074"/>
          </a:xfrm>
          <a:prstGeom prst="rect">
            <a:avLst/>
          </a:prstGeom>
          <a:solidFill>
            <a:schemeClr val="accent6"/>
          </a:solidFill>
          <a:ln w="25400" cmpd="sng">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i="1" dirty="0" smtClean="0">
                <a:solidFill>
                  <a:schemeClr val="tx1"/>
                </a:solidFill>
              </a:rPr>
              <a:t>■今後の方向</a:t>
            </a:r>
            <a:endParaRPr lang="en-US" altLang="ja-JP" sz="1100" b="1" i="1" dirty="0" smtClean="0">
              <a:solidFill>
                <a:schemeClr val="tx1"/>
              </a:solidFill>
            </a:endParaRPr>
          </a:p>
          <a:p>
            <a:r>
              <a:rPr lang="ja-JP" altLang="en-US" sz="1100" b="1" i="1" dirty="0" smtClean="0">
                <a:solidFill>
                  <a:schemeClr val="tx1"/>
                </a:solidFill>
              </a:rPr>
              <a:t>　・　さらに人員や運営費交付金の削減を実現することは難しく、慎重な対応が必要　</a:t>
            </a:r>
            <a:endParaRPr lang="en-US" altLang="ja-JP" sz="1100" b="1" i="1" dirty="0" smtClean="0">
              <a:solidFill>
                <a:schemeClr val="tx1"/>
              </a:solidFill>
            </a:endParaRPr>
          </a:p>
          <a:p>
            <a:r>
              <a:rPr lang="ja-JP" altLang="en-US" sz="1100" b="1" i="1" dirty="0" smtClean="0">
                <a:solidFill>
                  <a:schemeClr val="tx1"/>
                </a:solidFill>
              </a:rPr>
              <a:t>　・　大阪市</a:t>
            </a:r>
            <a:r>
              <a:rPr lang="ja-JP" altLang="en-US" sz="1100" b="1" i="1" dirty="0">
                <a:solidFill>
                  <a:schemeClr val="tx1"/>
                </a:solidFill>
              </a:rPr>
              <a:t>立大学との統合による新大学の実現に向け、準備を進める中で市大</a:t>
            </a:r>
            <a:r>
              <a:rPr lang="ja-JP" altLang="en-US" sz="1100" b="1" i="1" dirty="0" smtClean="0">
                <a:solidFill>
                  <a:schemeClr val="tx1"/>
                </a:solidFill>
              </a:rPr>
              <a:t>と</a:t>
            </a:r>
            <a:endParaRPr lang="en-US" altLang="ja-JP" sz="1100" b="1" i="1" dirty="0" smtClean="0">
              <a:solidFill>
                <a:schemeClr val="tx1"/>
              </a:solidFill>
            </a:endParaRPr>
          </a:p>
          <a:p>
            <a:r>
              <a:rPr lang="ja-JP" altLang="en-US" sz="1100" b="1" i="1" dirty="0">
                <a:solidFill>
                  <a:schemeClr val="tx1"/>
                </a:solidFill>
              </a:rPr>
              <a:t>　</a:t>
            </a:r>
            <a:r>
              <a:rPr lang="ja-JP" altLang="en-US" sz="1100" b="1" i="1" dirty="0" smtClean="0">
                <a:solidFill>
                  <a:schemeClr val="tx1"/>
                </a:solidFill>
              </a:rPr>
              <a:t>　　の連携</a:t>
            </a:r>
            <a:r>
              <a:rPr lang="ja-JP" altLang="en-US" sz="1100" b="1" i="1" dirty="0">
                <a:solidFill>
                  <a:schemeClr val="tx1"/>
                </a:solidFill>
              </a:rPr>
              <a:t>・共同化が可能なものについて、先行して実施に取り組んで</a:t>
            </a:r>
            <a:r>
              <a:rPr lang="ja-JP" altLang="en-US" sz="1100" b="1" i="1" dirty="0" smtClean="0">
                <a:solidFill>
                  <a:schemeClr val="tx1"/>
                </a:solidFill>
              </a:rPr>
              <a:t>いく</a:t>
            </a:r>
            <a:endParaRPr lang="ja-JP" altLang="en-US" sz="1100" b="1" i="1" dirty="0">
              <a:solidFill>
                <a:schemeClr val="tx1"/>
              </a:solidFill>
            </a:endParaRPr>
          </a:p>
        </p:txBody>
      </p:sp>
      <p:sp>
        <p:nvSpPr>
          <p:cNvPr id="54" name="下矢印 53"/>
          <p:cNvSpPr/>
          <p:nvPr/>
        </p:nvSpPr>
        <p:spPr>
          <a:xfrm>
            <a:off x="7345998" y="6575367"/>
            <a:ext cx="682808" cy="144016"/>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838548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855</TotalTime>
  <Words>814</Words>
  <Application>Microsoft Office PowerPoint</Application>
  <PresentationFormat>ユーザー設定</PresentationFormat>
  <Paragraphs>338</Paragraphs>
  <Slides>4</Slides>
  <Notes>3</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2016-08-08T06:33:10Z</cp:lastPrinted>
  <dcterms:created xsi:type="dcterms:W3CDTF">2015-08-18T02:41:01Z</dcterms:created>
  <dcterms:modified xsi:type="dcterms:W3CDTF">2016-09-06T04:39:40Z</dcterms:modified>
</cp:coreProperties>
</file>