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801600" cy="9601200" type="A3"/>
  <p:notesSz cx="6807200" cy="9939338"/>
  <p:defaultTextStyle>
    <a:defPPr>
      <a:defRPr lang="ja-JP"/>
    </a:defPPr>
    <a:lvl1pPr marL="0" algn="l" defTabSz="1221913" rtl="0" eaLnBrk="1" latinLnBrk="0" hangingPunct="1">
      <a:defRPr kumimoji="1" sz="2400" kern="1200">
        <a:solidFill>
          <a:schemeClr val="tx1"/>
        </a:solidFill>
        <a:latin typeface="+mn-lt"/>
        <a:ea typeface="+mn-ea"/>
        <a:cs typeface="+mn-cs"/>
      </a:defRPr>
    </a:lvl1pPr>
    <a:lvl2pPr marL="610956" algn="l" defTabSz="1221913" rtl="0" eaLnBrk="1" latinLnBrk="0" hangingPunct="1">
      <a:defRPr kumimoji="1" sz="2400" kern="1200">
        <a:solidFill>
          <a:schemeClr val="tx1"/>
        </a:solidFill>
        <a:latin typeface="+mn-lt"/>
        <a:ea typeface="+mn-ea"/>
        <a:cs typeface="+mn-cs"/>
      </a:defRPr>
    </a:lvl2pPr>
    <a:lvl3pPr marL="1221913" algn="l" defTabSz="1221913" rtl="0" eaLnBrk="1" latinLnBrk="0" hangingPunct="1">
      <a:defRPr kumimoji="1" sz="2400" kern="1200">
        <a:solidFill>
          <a:schemeClr val="tx1"/>
        </a:solidFill>
        <a:latin typeface="+mn-lt"/>
        <a:ea typeface="+mn-ea"/>
        <a:cs typeface="+mn-cs"/>
      </a:defRPr>
    </a:lvl3pPr>
    <a:lvl4pPr marL="1832869" algn="l" defTabSz="1221913" rtl="0" eaLnBrk="1" latinLnBrk="0" hangingPunct="1">
      <a:defRPr kumimoji="1" sz="2400" kern="1200">
        <a:solidFill>
          <a:schemeClr val="tx1"/>
        </a:solidFill>
        <a:latin typeface="+mn-lt"/>
        <a:ea typeface="+mn-ea"/>
        <a:cs typeface="+mn-cs"/>
      </a:defRPr>
    </a:lvl4pPr>
    <a:lvl5pPr marL="2443825" algn="l" defTabSz="1221913" rtl="0" eaLnBrk="1" latinLnBrk="0" hangingPunct="1">
      <a:defRPr kumimoji="1" sz="2400" kern="1200">
        <a:solidFill>
          <a:schemeClr val="tx1"/>
        </a:solidFill>
        <a:latin typeface="+mn-lt"/>
        <a:ea typeface="+mn-ea"/>
        <a:cs typeface="+mn-cs"/>
      </a:defRPr>
    </a:lvl5pPr>
    <a:lvl6pPr marL="3054782" algn="l" defTabSz="1221913" rtl="0" eaLnBrk="1" latinLnBrk="0" hangingPunct="1">
      <a:defRPr kumimoji="1" sz="2400" kern="1200">
        <a:solidFill>
          <a:schemeClr val="tx1"/>
        </a:solidFill>
        <a:latin typeface="+mn-lt"/>
        <a:ea typeface="+mn-ea"/>
        <a:cs typeface="+mn-cs"/>
      </a:defRPr>
    </a:lvl6pPr>
    <a:lvl7pPr marL="3665738" algn="l" defTabSz="1221913" rtl="0" eaLnBrk="1" latinLnBrk="0" hangingPunct="1">
      <a:defRPr kumimoji="1" sz="2400" kern="1200">
        <a:solidFill>
          <a:schemeClr val="tx1"/>
        </a:solidFill>
        <a:latin typeface="+mn-lt"/>
        <a:ea typeface="+mn-ea"/>
        <a:cs typeface="+mn-cs"/>
      </a:defRPr>
    </a:lvl7pPr>
    <a:lvl8pPr marL="4276695" algn="l" defTabSz="1221913" rtl="0" eaLnBrk="1" latinLnBrk="0" hangingPunct="1">
      <a:defRPr kumimoji="1" sz="2400" kern="1200">
        <a:solidFill>
          <a:schemeClr val="tx1"/>
        </a:solidFill>
        <a:latin typeface="+mn-lt"/>
        <a:ea typeface="+mn-ea"/>
        <a:cs typeface="+mn-cs"/>
      </a:defRPr>
    </a:lvl8pPr>
    <a:lvl9pPr marL="4887651" algn="l" defTabSz="1221913" rtl="0" eaLnBrk="1" latinLnBrk="0" hangingPunct="1">
      <a:defRPr kumimoji="1"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CFFCC"/>
    <a:srgbClr val="CCFFFF"/>
    <a:srgbClr val="66FF33"/>
    <a:srgbClr val="66FFFF"/>
    <a:srgbClr val="99FF99"/>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345" autoAdjust="0"/>
    <p:restoredTop sz="94604" autoAdjust="0"/>
  </p:normalViewPr>
  <p:slideViewPr>
    <p:cSldViewPr showGuides="1">
      <p:cViewPr>
        <p:scale>
          <a:sx n="75" d="100"/>
          <a:sy n="75" d="100"/>
        </p:scale>
        <p:origin x="-810"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10956" indent="0" algn="ctr">
              <a:buNone/>
              <a:defRPr>
                <a:solidFill>
                  <a:schemeClr val="tx1">
                    <a:tint val="75000"/>
                  </a:schemeClr>
                </a:solidFill>
              </a:defRPr>
            </a:lvl2pPr>
            <a:lvl3pPr marL="1221913" indent="0" algn="ctr">
              <a:buNone/>
              <a:defRPr>
                <a:solidFill>
                  <a:schemeClr val="tx1">
                    <a:tint val="75000"/>
                  </a:schemeClr>
                </a:solidFill>
              </a:defRPr>
            </a:lvl3pPr>
            <a:lvl4pPr marL="1832869" indent="0" algn="ctr">
              <a:buNone/>
              <a:defRPr>
                <a:solidFill>
                  <a:schemeClr val="tx1">
                    <a:tint val="75000"/>
                  </a:schemeClr>
                </a:solidFill>
              </a:defRPr>
            </a:lvl4pPr>
            <a:lvl5pPr marL="2443825" indent="0" algn="ctr">
              <a:buNone/>
              <a:defRPr>
                <a:solidFill>
                  <a:schemeClr val="tx1">
                    <a:tint val="75000"/>
                  </a:schemeClr>
                </a:solidFill>
              </a:defRPr>
            </a:lvl5pPr>
            <a:lvl6pPr marL="3054782" indent="0" algn="ctr">
              <a:buNone/>
              <a:defRPr>
                <a:solidFill>
                  <a:schemeClr val="tx1">
                    <a:tint val="75000"/>
                  </a:schemeClr>
                </a:solidFill>
              </a:defRPr>
            </a:lvl6pPr>
            <a:lvl7pPr marL="3665738" indent="0" algn="ctr">
              <a:buNone/>
              <a:defRPr>
                <a:solidFill>
                  <a:schemeClr val="tx1">
                    <a:tint val="75000"/>
                  </a:schemeClr>
                </a:solidFill>
              </a:defRPr>
            </a:lvl7pPr>
            <a:lvl8pPr marL="4276695" indent="0" algn="ctr">
              <a:buNone/>
              <a:defRPr>
                <a:solidFill>
                  <a:schemeClr val="tx1">
                    <a:tint val="75000"/>
                  </a:schemeClr>
                </a:solidFill>
              </a:defRPr>
            </a:lvl8pPr>
            <a:lvl9pPr marL="488765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37E95F9-4F80-4674-B681-8B658595BB20}" type="datetimeFigureOut">
              <a:rPr kumimoji="1" lang="ja-JP" altLang="en-US" smtClean="0"/>
              <a:t>2015/7/27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2031327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37E95F9-4F80-4674-B681-8B658595BB20}" type="datetimeFigureOut">
              <a:rPr kumimoji="1" lang="ja-JP" altLang="en-US" smtClean="0"/>
              <a:t>2015/7/27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1258351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5"/>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37E95F9-4F80-4674-B681-8B658595BB20}" type="datetimeFigureOut">
              <a:rPr kumimoji="1" lang="ja-JP" altLang="en-US" smtClean="0"/>
              <a:t>2015/7/27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2331370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37E95F9-4F80-4674-B681-8B658595BB20}" type="datetimeFigureOut">
              <a:rPr kumimoji="1" lang="ja-JP" altLang="en-US" smtClean="0"/>
              <a:t>2015/7/27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2316847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3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700">
                <a:solidFill>
                  <a:schemeClr val="tx1">
                    <a:tint val="75000"/>
                  </a:schemeClr>
                </a:solidFill>
              </a:defRPr>
            </a:lvl1pPr>
            <a:lvl2pPr marL="610956" indent="0">
              <a:buNone/>
              <a:defRPr sz="2400">
                <a:solidFill>
                  <a:schemeClr val="tx1">
                    <a:tint val="75000"/>
                  </a:schemeClr>
                </a:solidFill>
              </a:defRPr>
            </a:lvl2pPr>
            <a:lvl3pPr marL="1221913" indent="0">
              <a:buNone/>
              <a:defRPr sz="2100">
                <a:solidFill>
                  <a:schemeClr val="tx1">
                    <a:tint val="75000"/>
                  </a:schemeClr>
                </a:solidFill>
              </a:defRPr>
            </a:lvl3pPr>
            <a:lvl4pPr marL="1832869" indent="0">
              <a:buNone/>
              <a:defRPr sz="1900">
                <a:solidFill>
                  <a:schemeClr val="tx1">
                    <a:tint val="75000"/>
                  </a:schemeClr>
                </a:solidFill>
              </a:defRPr>
            </a:lvl4pPr>
            <a:lvl5pPr marL="2443825" indent="0">
              <a:buNone/>
              <a:defRPr sz="1900">
                <a:solidFill>
                  <a:schemeClr val="tx1">
                    <a:tint val="75000"/>
                  </a:schemeClr>
                </a:solidFill>
              </a:defRPr>
            </a:lvl5pPr>
            <a:lvl6pPr marL="3054782" indent="0">
              <a:buNone/>
              <a:defRPr sz="1900">
                <a:solidFill>
                  <a:schemeClr val="tx1">
                    <a:tint val="75000"/>
                  </a:schemeClr>
                </a:solidFill>
              </a:defRPr>
            </a:lvl6pPr>
            <a:lvl7pPr marL="3665738" indent="0">
              <a:buNone/>
              <a:defRPr sz="1900">
                <a:solidFill>
                  <a:schemeClr val="tx1">
                    <a:tint val="75000"/>
                  </a:schemeClr>
                </a:solidFill>
              </a:defRPr>
            </a:lvl7pPr>
            <a:lvl8pPr marL="4276695" indent="0">
              <a:buNone/>
              <a:defRPr sz="1900">
                <a:solidFill>
                  <a:schemeClr val="tx1">
                    <a:tint val="75000"/>
                  </a:schemeClr>
                </a:solidFill>
              </a:defRPr>
            </a:lvl8pPr>
            <a:lvl9pPr marL="4887651" indent="0">
              <a:buNone/>
              <a:defRPr sz="1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37E95F9-4F80-4674-B681-8B658595BB20}" type="datetimeFigureOut">
              <a:rPr kumimoji="1" lang="ja-JP" altLang="en-US" smtClean="0"/>
              <a:t>2015/7/27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221711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2"/>
            <a:ext cx="5654040" cy="6336348"/>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2"/>
            <a:ext cx="5654040" cy="6336348"/>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37E95F9-4F80-4674-B681-8B658595BB20}" type="datetimeFigureOut">
              <a:rPr kumimoji="1" lang="ja-JP" altLang="en-US" smtClean="0"/>
              <a:t>2015/7/27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778875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200" b="1"/>
            </a:lvl1pPr>
            <a:lvl2pPr marL="610956" indent="0">
              <a:buNone/>
              <a:defRPr sz="2700" b="1"/>
            </a:lvl2pPr>
            <a:lvl3pPr marL="1221913" indent="0">
              <a:buNone/>
              <a:defRPr sz="2400" b="1"/>
            </a:lvl3pPr>
            <a:lvl4pPr marL="1832869" indent="0">
              <a:buNone/>
              <a:defRPr sz="2100" b="1"/>
            </a:lvl4pPr>
            <a:lvl5pPr marL="2443825" indent="0">
              <a:buNone/>
              <a:defRPr sz="2100" b="1"/>
            </a:lvl5pPr>
            <a:lvl6pPr marL="3054782" indent="0">
              <a:buNone/>
              <a:defRPr sz="2100" b="1"/>
            </a:lvl6pPr>
            <a:lvl7pPr marL="3665738" indent="0">
              <a:buNone/>
              <a:defRPr sz="2100" b="1"/>
            </a:lvl7pPr>
            <a:lvl8pPr marL="4276695" indent="0">
              <a:buNone/>
              <a:defRPr sz="2100" b="1"/>
            </a:lvl8pPr>
            <a:lvl9pPr marL="4887651" indent="0">
              <a:buNone/>
              <a:defRPr sz="21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6" cy="895667"/>
          </a:xfrm>
        </p:spPr>
        <p:txBody>
          <a:bodyPr anchor="b"/>
          <a:lstStyle>
            <a:lvl1pPr marL="0" indent="0">
              <a:buNone/>
              <a:defRPr sz="3200" b="1"/>
            </a:lvl1pPr>
            <a:lvl2pPr marL="610956" indent="0">
              <a:buNone/>
              <a:defRPr sz="2700" b="1"/>
            </a:lvl2pPr>
            <a:lvl3pPr marL="1221913" indent="0">
              <a:buNone/>
              <a:defRPr sz="2400" b="1"/>
            </a:lvl3pPr>
            <a:lvl4pPr marL="1832869" indent="0">
              <a:buNone/>
              <a:defRPr sz="2100" b="1"/>
            </a:lvl4pPr>
            <a:lvl5pPr marL="2443825" indent="0">
              <a:buNone/>
              <a:defRPr sz="2100" b="1"/>
            </a:lvl5pPr>
            <a:lvl6pPr marL="3054782" indent="0">
              <a:buNone/>
              <a:defRPr sz="2100" b="1"/>
            </a:lvl6pPr>
            <a:lvl7pPr marL="3665738" indent="0">
              <a:buNone/>
              <a:defRPr sz="2100" b="1"/>
            </a:lvl7pPr>
            <a:lvl8pPr marL="4276695" indent="0">
              <a:buNone/>
              <a:defRPr sz="2100" b="1"/>
            </a:lvl8pPr>
            <a:lvl9pPr marL="4887651" indent="0">
              <a:buNone/>
              <a:defRPr sz="21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6" cy="55318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37E95F9-4F80-4674-B681-8B658595BB20}" type="datetimeFigureOut">
              <a:rPr kumimoji="1" lang="ja-JP" altLang="en-US" smtClean="0"/>
              <a:t>2015/7/27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266532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37E95F9-4F80-4674-B681-8B658595BB20}" type="datetimeFigureOut">
              <a:rPr kumimoji="1" lang="ja-JP" altLang="en-US" smtClean="0"/>
              <a:t>2015/7/27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3476962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37E95F9-4F80-4674-B681-8B658595BB20}" type="datetimeFigureOut">
              <a:rPr kumimoji="1" lang="ja-JP" altLang="en-US" smtClean="0"/>
              <a:t>2015/7/27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1019678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2270"/>
            <a:ext cx="4211639" cy="1626870"/>
          </a:xfrm>
        </p:spPr>
        <p:txBody>
          <a:bodyPr anchor="b"/>
          <a:lstStyle>
            <a:lvl1pPr algn="l">
              <a:defRPr sz="27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2"/>
            <a:ext cx="7156450" cy="8194358"/>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0" y="2009142"/>
            <a:ext cx="4211639" cy="6567488"/>
          </a:xfrm>
        </p:spPr>
        <p:txBody>
          <a:bodyPr/>
          <a:lstStyle>
            <a:lvl1pPr marL="0" indent="0">
              <a:buNone/>
              <a:defRPr sz="1900"/>
            </a:lvl1pPr>
            <a:lvl2pPr marL="610956" indent="0">
              <a:buNone/>
              <a:defRPr sz="1600"/>
            </a:lvl2pPr>
            <a:lvl3pPr marL="1221913" indent="0">
              <a:buNone/>
              <a:defRPr sz="1300"/>
            </a:lvl3pPr>
            <a:lvl4pPr marL="1832869" indent="0">
              <a:buNone/>
              <a:defRPr sz="1200"/>
            </a:lvl4pPr>
            <a:lvl5pPr marL="2443825" indent="0">
              <a:buNone/>
              <a:defRPr sz="1200"/>
            </a:lvl5pPr>
            <a:lvl6pPr marL="3054782" indent="0">
              <a:buNone/>
              <a:defRPr sz="1200"/>
            </a:lvl6pPr>
            <a:lvl7pPr marL="3665738" indent="0">
              <a:buNone/>
              <a:defRPr sz="1200"/>
            </a:lvl7pPr>
            <a:lvl8pPr marL="4276695" indent="0">
              <a:buNone/>
              <a:defRPr sz="1200"/>
            </a:lvl8pPr>
            <a:lvl9pPr marL="4887651"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37E95F9-4F80-4674-B681-8B658595BB20}" type="datetimeFigureOut">
              <a:rPr kumimoji="1" lang="ja-JP" altLang="en-US" smtClean="0"/>
              <a:t>2015/7/27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1441045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7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300"/>
            </a:lvl1pPr>
            <a:lvl2pPr marL="610956" indent="0">
              <a:buNone/>
              <a:defRPr sz="3700"/>
            </a:lvl2pPr>
            <a:lvl3pPr marL="1221913" indent="0">
              <a:buNone/>
              <a:defRPr sz="3200"/>
            </a:lvl3pPr>
            <a:lvl4pPr marL="1832869" indent="0">
              <a:buNone/>
              <a:defRPr sz="2700"/>
            </a:lvl4pPr>
            <a:lvl5pPr marL="2443825" indent="0">
              <a:buNone/>
              <a:defRPr sz="2700"/>
            </a:lvl5pPr>
            <a:lvl6pPr marL="3054782" indent="0">
              <a:buNone/>
              <a:defRPr sz="2700"/>
            </a:lvl6pPr>
            <a:lvl7pPr marL="3665738" indent="0">
              <a:buNone/>
              <a:defRPr sz="2700"/>
            </a:lvl7pPr>
            <a:lvl8pPr marL="4276695" indent="0">
              <a:buNone/>
              <a:defRPr sz="2700"/>
            </a:lvl8pPr>
            <a:lvl9pPr marL="4887651" indent="0">
              <a:buNone/>
              <a:defRPr sz="27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00"/>
            </a:lvl1pPr>
            <a:lvl2pPr marL="610956" indent="0">
              <a:buNone/>
              <a:defRPr sz="1600"/>
            </a:lvl2pPr>
            <a:lvl3pPr marL="1221913" indent="0">
              <a:buNone/>
              <a:defRPr sz="1300"/>
            </a:lvl3pPr>
            <a:lvl4pPr marL="1832869" indent="0">
              <a:buNone/>
              <a:defRPr sz="1200"/>
            </a:lvl4pPr>
            <a:lvl5pPr marL="2443825" indent="0">
              <a:buNone/>
              <a:defRPr sz="1200"/>
            </a:lvl5pPr>
            <a:lvl6pPr marL="3054782" indent="0">
              <a:buNone/>
              <a:defRPr sz="1200"/>
            </a:lvl6pPr>
            <a:lvl7pPr marL="3665738" indent="0">
              <a:buNone/>
              <a:defRPr sz="1200"/>
            </a:lvl7pPr>
            <a:lvl8pPr marL="4276695" indent="0">
              <a:buNone/>
              <a:defRPr sz="1200"/>
            </a:lvl8pPr>
            <a:lvl9pPr marL="4887651"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37E95F9-4F80-4674-B681-8B658595BB20}" type="datetimeFigureOut">
              <a:rPr kumimoji="1" lang="ja-JP" altLang="en-US" smtClean="0"/>
              <a:t>2015/7/27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334775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2191" tIns="61096" rIns="122191" bIns="6109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2"/>
            <a:ext cx="11521440" cy="6336348"/>
          </a:xfrm>
          <a:prstGeom prst="rect">
            <a:avLst/>
          </a:prstGeom>
        </p:spPr>
        <p:txBody>
          <a:bodyPr vert="horz" lIns="122191" tIns="61096" rIns="122191" bIns="6109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2"/>
            <a:ext cx="2987040" cy="511175"/>
          </a:xfrm>
          <a:prstGeom prst="rect">
            <a:avLst/>
          </a:prstGeom>
        </p:spPr>
        <p:txBody>
          <a:bodyPr vert="horz" lIns="122191" tIns="61096" rIns="122191" bIns="61096" rtlCol="0" anchor="ctr"/>
          <a:lstStyle>
            <a:lvl1pPr algn="l">
              <a:defRPr sz="1600">
                <a:solidFill>
                  <a:schemeClr val="tx1">
                    <a:tint val="75000"/>
                  </a:schemeClr>
                </a:solidFill>
              </a:defRPr>
            </a:lvl1pPr>
          </a:lstStyle>
          <a:p>
            <a:fld id="{D37E95F9-4F80-4674-B681-8B658595BB20}" type="datetimeFigureOut">
              <a:rPr kumimoji="1" lang="ja-JP" altLang="en-US" smtClean="0"/>
              <a:t>2015/7/27</a:t>
            </a:fld>
            <a:endParaRPr kumimoji="1" lang="ja-JP" altLang="en-US"/>
          </a:p>
        </p:txBody>
      </p:sp>
      <p:sp>
        <p:nvSpPr>
          <p:cNvPr id="5" name="フッター プレースホルダー 4"/>
          <p:cNvSpPr>
            <a:spLocks noGrp="1"/>
          </p:cNvSpPr>
          <p:nvPr>
            <p:ph type="ftr" sz="quarter" idx="3"/>
          </p:nvPr>
        </p:nvSpPr>
        <p:spPr>
          <a:xfrm>
            <a:off x="4373880" y="8898892"/>
            <a:ext cx="4053840" cy="511175"/>
          </a:xfrm>
          <a:prstGeom prst="rect">
            <a:avLst/>
          </a:prstGeom>
        </p:spPr>
        <p:txBody>
          <a:bodyPr vert="horz" lIns="122191" tIns="61096" rIns="122191" bIns="61096"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2"/>
            <a:ext cx="2987040" cy="511175"/>
          </a:xfrm>
          <a:prstGeom prst="rect">
            <a:avLst/>
          </a:prstGeom>
        </p:spPr>
        <p:txBody>
          <a:bodyPr vert="horz" lIns="122191" tIns="61096" rIns="122191" bIns="61096" rtlCol="0" anchor="ctr"/>
          <a:lstStyle>
            <a:lvl1pPr algn="r">
              <a:defRPr sz="1600">
                <a:solidFill>
                  <a:schemeClr val="tx1">
                    <a:tint val="75000"/>
                  </a:schemeClr>
                </a:solidFill>
              </a:defRPr>
            </a:lvl1pPr>
          </a:lstStyle>
          <a:p>
            <a:fld id="{B07C27F5-556E-4B2B-89CA-A70F28E75390}" type="slidenum">
              <a:rPr kumimoji="1" lang="ja-JP" altLang="en-US" smtClean="0"/>
              <a:t>‹#›</a:t>
            </a:fld>
            <a:endParaRPr kumimoji="1" lang="ja-JP" altLang="en-US"/>
          </a:p>
        </p:txBody>
      </p:sp>
    </p:spTree>
    <p:extLst>
      <p:ext uri="{BB962C8B-B14F-4D97-AF65-F5344CB8AC3E}">
        <p14:creationId xmlns:p14="http://schemas.microsoft.com/office/powerpoint/2010/main" val="4058475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21913" rtl="0" eaLnBrk="1" latinLnBrk="0" hangingPunct="1">
        <a:spcBef>
          <a:spcPct val="0"/>
        </a:spcBef>
        <a:buNone/>
        <a:defRPr kumimoji="1" sz="5900" kern="1200">
          <a:solidFill>
            <a:schemeClr val="tx1"/>
          </a:solidFill>
          <a:latin typeface="+mj-lt"/>
          <a:ea typeface="+mj-ea"/>
          <a:cs typeface="+mj-cs"/>
        </a:defRPr>
      </a:lvl1pPr>
    </p:titleStyle>
    <p:bodyStyle>
      <a:lvl1pPr marL="458217" indent="-458217" algn="l" defTabSz="1221913"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1pPr>
      <a:lvl2pPr marL="992804" indent="-381848" algn="l" defTabSz="1221913"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2pPr>
      <a:lvl3pPr marL="1527391" indent="-305478" algn="l" defTabSz="122191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3pPr>
      <a:lvl4pPr marL="2138347"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4pPr>
      <a:lvl5pPr marL="2749304"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5pPr>
      <a:lvl6pPr marL="3360260"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6pPr>
      <a:lvl7pPr marL="3971216"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7pPr>
      <a:lvl8pPr marL="4582173"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8pPr>
      <a:lvl9pPr marL="5193129"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9pPr>
    </p:bodyStyle>
    <p:otherStyle>
      <a:defPPr>
        <a:defRPr lang="ja-JP"/>
      </a:defPPr>
      <a:lvl1pPr marL="0" algn="l" defTabSz="1221913" rtl="0" eaLnBrk="1" latinLnBrk="0" hangingPunct="1">
        <a:defRPr kumimoji="1" sz="2400" kern="1200">
          <a:solidFill>
            <a:schemeClr val="tx1"/>
          </a:solidFill>
          <a:latin typeface="+mn-lt"/>
          <a:ea typeface="+mn-ea"/>
          <a:cs typeface="+mn-cs"/>
        </a:defRPr>
      </a:lvl1pPr>
      <a:lvl2pPr marL="610956" algn="l" defTabSz="1221913" rtl="0" eaLnBrk="1" latinLnBrk="0" hangingPunct="1">
        <a:defRPr kumimoji="1" sz="2400" kern="1200">
          <a:solidFill>
            <a:schemeClr val="tx1"/>
          </a:solidFill>
          <a:latin typeface="+mn-lt"/>
          <a:ea typeface="+mn-ea"/>
          <a:cs typeface="+mn-cs"/>
        </a:defRPr>
      </a:lvl2pPr>
      <a:lvl3pPr marL="1221913" algn="l" defTabSz="1221913" rtl="0" eaLnBrk="1" latinLnBrk="0" hangingPunct="1">
        <a:defRPr kumimoji="1" sz="2400" kern="1200">
          <a:solidFill>
            <a:schemeClr val="tx1"/>
          </a:solidFill>
          <a:latin typeface="+mn-lt"/>
          <a:ea typeface="+mn-ea"/>
          <a:cs typeface="+mn-cs"/>
        </a:defRPr>
      </a:lvl3pPr>
      <a:lvl4pPr marL="1832869" algn="l" defTabSz="1221913" rtl="0" eaLnBrk="1" latinLnBrk="0" hangingPunct="1">
        <a:defRPr kumimoji="1" sz="2400" kern="1200">
          <a:solidFill>
            <a:schemeClr val="tx1"/>
          </a:solidFill>
          <a:latin typeface="+mn-lt"/>
          <a:ea typeface="+mn-ea"/>
          <a:cs typeface="+mn-cs"/>
        </a:defRPr>
      </a:lvl4pPr>
      <a:lvl5pPr marL="2443825" algn="l" defTabSz="1221913" rtl="0" eaLnBrk="1" latinLnBrk="0" hangingPunct="1">
        <a:defRPr kumimoji="1" sz="2400" kern="1200">
          <a:solidFill>
            <a:schemeClr val="tx1"/>
          </a:solidFill>
          <a:latin typeface="+mn-lt"/>
          <a:ea typeface="+mn-ea"/>
          <a:cs typeface="+mn-cs"/>
        </a:defRPr>
      </a:lvl5pPr>
      <a:lvl6pPr marL="3054782" algn="l" defTabSz="1221913" rtl="0" eaLnBrk="1" latinLnBrk="0" hangingPunct="1">
        <a:defRPr kumimoji="1" sz="2400" kern="1200">
          <a:solidFill>
            <a:schemeClr val="tx1"/>
          </a:solidFill>
          <a:latin typeface="+mn-lt"/>
          <a:ea typeface="+mn-ea"/>
          <a:cs typeface="+mn-cs"/>
        </a:defRPr>
      </a:lvl6pPr>
      <a:lvl7pPr marL="3665738" algn="l" defTabSz="1221913" rtl="0" eaLnBrk="1" latinLnBrk="0" hangingPunct="1">
        <a:defRPr kumimoji="1" sz="2400" kern="1200">
          <a:solidFill>
            <a:schemeClr val="tx1"/>
          </a:solidFill>
          <a:latin typeface="+mn-lt"/>
          <a:ea typeface="+mn-ea"/>
          <a:cs typeface="+mn-cs"/>
        </a:defRPr>
      </a:lvl7pPr>
      <a:lvl8pPr marL="4276695" algn="l" defTabSz="1221913" rtl="0" eaLnBrk="1" latinLnBrk="0" hangingPunct="1">
        <a:defRPr kumimoji="1" sz="2400" kern="1200">
          <a:solidFill>
            <a:schemeClr val="tx1"/>
          </a:solidFill>
          <a:latin typeface="+mn-lt"/>
          <a:ea typeface="+mn-ea"/>
          <a:cs typeface="+mn-cs"/>
        </a:defRPr>
      </a:lvl8pPr>
      <a:lvl9pPr marL="4887651" algn="l" defTabSz="1221913"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9075" y="1522140"/>
            <a:ext cx="7987485" cy="369607"/>
          </a:xfrm>
          <a:prstGeom prst="rect">
            <a:avLst/>
          </a:prstGeom>
          <a:noFill/>
          <a:ln>
            <a:noFill/>
          </a:ln>
        </p:spPr>
        <p:txBody>
          <a:bodyPr wrap="square" lIns="122191" tIns="61096" rIns="122191" bIns="61096">
            <a:spAutoFit/>
          </a:bodyPr>
          <a:lstStyle/>
          <a:p>
            <a:pPr algn="ctr"/>
            <a:r>
              <a:rPr lang="ja-JP" altLang="en-US" sz="1600" dirty="0"/>
              <a:t>第</a:t>
            </a:r>
            <a:r>
              <a:rPr lang="en-US" altLang="ja-JP" sz="1600" dirty="0"/>
              <a:t>1</a:t>
            </a:r>
            <a:r>
              <a:rPr lang="ja-JP" altLang="en-US" sz="1600" dirty="0" smtClean="0"/>
              <a:t>期中期計画期間の業務総括と課題（</a:t>
            </a:r>
            <a:r>
              <a:rPr lang="en-US" altLang="ja-JP" sz="1600" dirty="0" smtClean="0"/>
              <a:t>Check</a:t>
            </a:r>
            <a:r>
              <a:rPr lang="ja-JP" altLang="en-US" sz="1600" dirty="0" smtClean="0"/>
              <a:t>）</a:t>
            </a:r>
          </a:p>
        </p:txBody>
      </p:sp>
      <p:sp>
        <p:nvSpPr>
          <p:cNvPr id="24" name="角丸四角形 23"/>
          <p:cNvSpPr/>
          <p:nvPr/>
        </p:nvSpPr>
        <p:spPr>
          <a:xfrm>
            <a:off x="14767" y="7575550"/>
            <a:ext cx="7777938" cy="1085850"/>
          </a:xfrm>
          <a:prstGeom prst="roundRect">
            <a:avLst>
              <a:gd name="adj" fmla="val 8599"/>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6" name="正方形/長方形 5"/>
          <p:cNvSpPr/>
          <p:nvPr/>
        </p:nvSpPr>
        <p:spPr>
          <a:xfrm>
            <a:off x="857661" y="-23936"/>
            <a:ext cx="10943739" cy="400384"/>
          </a:xfrm>
          <a:prstGeom prst="rect">
            <a:avLst/>
          </a:prstGeom>
        </p:spPr>
        <p:txBody>
          <a:bodyPr wrap="square" lIns="122191" tIns="61096" rIns="122191" bIns="61096">
            <a:spAutoFit/>
          </a:bodyPr>
          <a:lstStyle/>
          <a:p>
            <a:pPr algn="ctr"/>
            <a:r>
              <a:rPr lang="ja-JP" altLang="en-US" sz="1800" b="1" dirty="0" smtClean="0"/>
              <a:t>（地独）大阪府立</a:t>
            </a:r>
            <a:r>
              <a:rPr lang="ja-JP" altLang="ja-JP" sz="1800" b="1" dirty="0" smtClean="0"/>
              <a:t>環境農林水産総合研究所の第</a:t>
            </a:r>
            <a:r>
              <a:rPr lang="en-US" altLang="ja-JP" sz="1800" b="1" dirty="0" smtClean="0"/>
              <a:t>1</a:t>
            </a:r>
            <a:r>
              <a:rPr lang="ja-JP" altLang="ja-JP" sz="1800" b="1" dirty="0" smtClean="0"/>
              <a:t>期</a:t>
            </a:r>
            <a:r>
              <a:rPr lang="ja-JP" altLang="en-US" sz="1800" b="1" dirty="0" smtClean="0"/>
              <a:t>中期計画期間</a:t>
            </a:r>
            <a:r>
              <a:rPr lang="ja-JP" altLang="ja-JP" sz="1800" b="1" dirty="0" smtClean="0"/>
              <a:t>の</a:t>
            </a:r>
            <a:r>
              <a:rPr lang="ja-JP" altLang="en-US" sz="1800" b="1" dirty="0" smtClean="0"/>
              <a:t>業務</a:t>
            </a:r>
            <a:r>
              <a:rPr lang="ja-JP" altLang="ja-JP" sz="1800" b="1" dirty="0" smtClean="0"/>
              <a:t>総括と第</a:t>
            </a:r>
            <a:r>
              <a:rPr lang="en-US" altLang="ja-JP" sz="1800" b="1" dirty="0" smtClean="0"/>
              <a:t>2</a:t>
            </a:r>
            <a:r>
              <a:rPr lang="ja-JP" altLang="ja-JP" sz="1800" b="1" dirty="0" smtClean="0"/>
              <a:t>期</a:t>
            </a:r>
            <a:r>
              <a:rPr lang="ja-JP" altLang="en-US" sz="1800" b="1" dirty="0" smtClean="0"/>
              <a:t>中期目標（素案）の策定</a:t>
            </a:r>
            <a:endParaRPr lang="ja-JP" altLang="ja-JP" sz="1800" dirty="0"/>
          </a:p>
        </p:txBody>
      </p:sp>
      <p:sp>
        <p:nvSpPr>
          <p:cNvPr id="15" name="正方形/長方形 14"/>
          <p:cNvSpPr/>
          <p:nvPr/>
        </p:nvSpPr>
        <p:spPr>
          <a:xfrm>
            <a:off x="8273008" y="5960029"/>
            <a:ext cx="4418917" cy="2127094"/>
          </a:xfrm>
          <a:prstGeom prst="rect">
            <a:avLst/>
          </a:prstGeom>
        </p:spPr>
        <p:txBody>
          <a:bodyPr wrap="square" lIns="122191" tIns="61096" rIns="122191" bIns="61096">
            <a:noAutofit/>
          </a:bodyPr>
          <a:lstStyle/>
          <a:p>
            <a:r>
              <a:rPr lang="ja-JP" altLang="en-US" sz="1100" b="1" dirty="0" smtClean="0">
                <a:latin typeface="ＭＳ ゴシック" panose="020B0609070205080204" pitchFamily="49" charset="-128"/>
                <a:ea typeface="ＭＳ ゴシック" panose="020B0609070205080204" pitchFamily="49" charset="-128"/>
              </a:rPr>
              <a:t>○</a:t>
            </a:r>
            <a:r>
              <a:rPr lang="ja-JP" altLang="en-US" sz="1100" b="1" dirty="0" smtClean="0"/>
              <a:t>重点的かつ計画的に調査研究を行う分野を</a:t>
            </a:r>
            <a:r>
              <a:rPr lang="ja-JP" altLang="en-US" sz="1100" b="1" dirty="0"/>
              <a:t>具体的</a:t>
            </a:r>
            <a:r>
              <a:rPr lang="ja-JP" altLang="en-US" sz="1100" b="1" dirty="0" smtClean="0"/>
              <a:t>に</a:t>
            </a:r>
            <a:r>
              <a:rPr lang="ja-JP" altLang="en-US" sz="1100" b="1" dirty="0"/>
              <a:t>例示</a:t>
            </a:r>
            <a:r>
              <a:rPr lang="ja-JP" altLang="en-US" sz="1100" b="1" dirty="0" smtClean="0"/>
              <a:t>する。</a:t>
            </a:r>
            <a:r>
              <a:rPr lang="ja-JP" altLang="en-US" sz="1200" b="1" dirty="0" smtClean="0">
                <a:latin typeface="ＭＳ ゴシック" panose="020B0609070205080204" pitchFamily="49" charset="-128"/>
                <a:ea typeface="ＭＳ ゴシック" panose="020B0609070205080204" pitchFamily="49" charset="-128"/>
              </a:rPr>
              <a:t>　</a:t>
            </a:r>
            <a:endParaRPr lang="en-US" altLang="ja-JP" sz="1200" b="1" dirty="0" smtClean="0"/>
          </a:p>
          <a:p>
            <a:pPr marL="361950" indent="-180975">
              <a:buFont typeface="Arial" panose="020B0604020202020204" pitchFamily="34" charset="0"/>
              <a:buChar char="•"/>
            </a:pPr>
            <a:r>
              <a:rPr lang="ja-JP" altLang="en-US" sz="1100" b="1" dirty="0"/>
              <a:t>農林水産業</a:t>
            </a:r>
            <a:r>
              <a:rPr lang="ja-JP" altLang="en-US" sz="1100" b="1" dirty="0" smtClean="0"/>
              <a:t>の将来的な発展</a:t>
            </a:r>
            <a:r>
              <a:rPr lang="en-US" altLang="ja-JP" sz="1100" b="1" dirty="0" smtClean="0"/>
              <a:t>(</a:t>
            </a:r>
            <a:r>
              <a:rPr lang="ja-JP" altLang="en-US" sz="1100" b="1" dirty="0"/>
              <a:t>６次産業化</a:t>
            </a:r>
            <a:r>
              <a:rPr lang="en-US" altLang="ja-JP" sz="1100" b="1" dirty="0"/>
              <a:t>)</a:t>
            </a:r>
          </a:p>
          <a:p>
            <a:pPr marL="361950" indent="-180975">
              <a:buFont typeface="Arial" panose="020B0604020202020204" pitchFamily="34" charset="0"/>
              <a:buChar char="•"/>
            </a:pPr>
            <a:r>
              <a:rPr lang="ja-JP" altLang="en-US" sz="1100" b="1" dirty="0" smtClean="0"/>
              <a:t>地球温暖化</a:t>
            </a:r>
            <a:r>
              <a:rPr lang="ja-JP" altLang="en-US" sz="1100" b="1" dirty="0"/>
              <a:t>対策の推進</a:t>
            </a:r>
            <a:endParaRPr lang="en-US" altLang="ja-JP" sz="1100" b="1" dirty="0"/>
          </a:p>
          <a:p>
            <a:pPr marL="361950" indent="-180975">
              <a:buFont typeface="Arial" panose="020B0604020202020204" pitchFamily="34" charset="0"/>
              <a:buChar char="•"/>
            </a:pPr>
            <a:r>
              <a:rPr lang="ja-JP" altLang="en-US" sz="1100" b="1" dirty="0"/>
              <a:t>新たな環境汚染への対策</a:t>
            </a:r>
            <a:endParaRPr lang="en-US" altLang="ja-JP" sz="1100" b="1" dirty="0"/>
          </a:p>
          <a:p>
            <a:pPr marL="361950" indent="-180975">
              <a:buFont typeface="Arial" panose="020B0604020202020204" pitchFamily="34" charset="0"/>
              <a:buChar char="•"/>
            </a:pPr>
            <a:r>
              <a:rPr lang="ja-JP" altLang="en-US" sz="1100" b="1" dirty="0"/>
              <a:t>循環型社会の構築</a:t>
            </a:r>
            <a:endParaRPr lang="en-US" altLang="ja-JP" sz="1100" b="1" dirty="0"/>
          </a:p>
          <a:p>
            <a:pPr marL="171450" indent="-171450">
              <a:buFont typeface="Arial" panose="020B0604020202020204" pitchFamily="34" charset="0"/>
              <a:buChar char="•"/>
            </a:pPr>
            <a:endParaRPr lang="en-US" altLang="ja-JP" sz="1100" dirty="0" smtClean="0">
              <a:latin typeface="ＭＳ 明朝" panose="02020609040205080304" pitchFamily="17" charset="-128"/>
              <a:ea typeface="ＭＳ 明朝" panose="02020609040205080304" pitchFamily="17" charset="-128"/>
            </a:endParaRPr>
          </a:p>
          <a:p>
            <a:pPr marL="177800" indent="-177800"/>
            <a:r>
              <a:rPr lang="ja-JP" altLang="en-US" sz="1100" b="1" dirty="0" smtClean="0">
                <a:latin typeface="ＭＳ ゴシック" panose="020B0609070205080204" pitchFamily="49" charset="-128"/>
                <a:ea typeface="ＭＳ ゴシック" panose="020B0609070205080204" pitchFamily="49" charset="-128"/>
              </a:rPr>
              <a:t>○府と</a:t>
            </a:r>
            <a:r>
              <a:rPr lang="ja-JP" altLang="en-US" sz="1100" b="1" dirty="0" smtClean="0"/>
              <a:t>行政課題を共有し、数値目標による進捗管理を行うことを記載。</a:t>
            </a:r>
            <a:endParaRPr lang="en-US" altLang="ja-JP" sz="1100" b="1" dirty="0" smtClean="0">
              <a:latin typeface="ＭＳ ゴシック" panose="020B0609070205080204" pitchFamily="49" charset="-128"/>
              <a:ea typeface="ＭＳ ゴシック" panose="020B0609070205080204" pitchFamily="49" charset="-128"/>
            </a:endParaRPr>
          </a:p>
          <a:p>
            <a:pPr marL="177800" indent="-177800"/>
            <a:endParaRPr lang="en-US" altLang="ja-JP" sz="1100" b="1" dirty="0">
              <a:latin typeface="ＭＳ ゴシック" panose="020B0609070205080204" pitchFamily="49" charset="-128"/>
              <a:ea typeface="ＭＳ ゴシック" panose="020B0609070205080204" pitchFamily="49" charset="-128"/>
            </a:endParaRPr>
          </a:p>
          <a:p>
            <a:pPr marL="361950" indent="-180975">
              <a:buFont typeface="Arial" panose="020B0604020202020204" pitchFamily="34" charset="0"/>
              <a:buChar char="•"/>
            </a:pPr>
            <a:r>
              <a:rPr lang="ja-JP" altLang="en-US" sz="1100" dirty="0" smtClean="0">
                <a:latin typeface="ＭＳ 明朝" panose="02020609040205080304" pitchFamily="17" charset="-128"/>
                <a:ea typeface="ＭＳ 明朝" panose="02020609040205080304" pitchFamily="17" charset="-128"/>
              </a:rPr>
              <a:t>計画</a:t>
            </a:r>
            <a:r>
              <a:rPr lang="ja-JP" altLang="en-US" sz="1100" dirty="0">
                <a:latin typeface="ＭＳ 明朝" panose="02020609040205080304" pitchFamily="17" charset="-128"/>
                <a:ea typeface="ＭＳ 明朝" panose="02020609040205080304" pitchFamily="17" charset="-128"/>
              </a:rPr>
              <a:t>には環境農林水産分野の研究を戦略的に推進するための機能を大阪府と共同で設置し、研究マネジメントを強化する方針を記載。</a:t>
            </a:r>
            <a:endParaRPr lang="en-US" altLang="ja-JP" sz="1100" dirty="0">
              <a:latin typeface="ＭＳ 明朝" panose="02020609040205080304" pitchFamily="17" charset="-128"/>
              <a:ea typeface="ＭＳ 明朝" panose="02020609040205080304" pitchFamily="17" charset="-128"/>
            </a:endParaRPr>
          </a:p>
          <a:p>
            <a:pPr lvl="0"/>
            <a:endParaRPr lang="en-US" altLang="ja-JP" sz="1200" dirty="0">
              <a:solidFill>
                <a:srgbClr val="0070C0"/>
              </a:solidFill>
              <a:latin typeface="ＭＳ 明朝" panose="02020609040205080304" pitchFamily="17" charset="-128"/>
              <a:ea typeface="ＭＳ 明朝" panose="02020609040205080304" pitchFamily="17" charset="-128"/>
            </a:endParaRPr>
          </a:p>
          <a:p>
            <a:endParaRPr lang="en-US" altLang="ja-JP" sz="1100" dirty="0" smtClean="0">
              <a:latin typeface="ＭＳ 明朝" panose="02020609040205080304" pitchFamily="17" charset="-128"/>
              <a:ea typeface="ＭＳ 明朝" panose="02020609040205080304" pitchFamily="17" charset="-128"/>
            </a:endParaRPr>
          </a:p>
        </p:txBody>
      </p:sp>
      <p:sp>
        <p:nvSpPr>
          <p:cNvPr id="16" name="正方形/長方形 15"/>
          <p:cNvSpPr/>
          <p:nvPr/>
        </p:nvSpPr>
        <p:spPr>
          <a:xfrm>
            <a:off x="470039" y="7549604"/>
            <a:ext cx="6956817" cy="800494"/>
          </a:xfrm>
          <a:prstGeom prst="rect">
            <a:avLst/>
          </a:prstGeom>
        </p:spPr>
        <p:txBody>
          <a:bodyPr wrap="square" lIns="122191" tIns="61096" rIns="122191" bIns="61096">
            <a:spAutoFit/>
          </a:bodyPr>
          <a:lstStyle/>
          <a:p>
            <a:r>
              <a:rPr lang="en-US" altLang="ja-JP" sz="1100" dirty="0" smtClean="0"/>
              <a:t>【</a:t>
            </a:r>
            <a:r>
              <a:rPr lang="ja-JP" altLang="en-US" sz="1100" dirty="0" smtClean="0"/>
              <a:t>主な業務</a:t>
            </a:r>
            <a:r>
              <a:rPr lang="en-US" altLang="ja-JP" sz="1100" dirty="0" smtClean="0"/>
              <a:t>】</a:t>
            </a:r>
          </a:p>
          <a:p>
            <a:r>
              <a:rPr lang="ja-JP" altLang="en-US" sz="1100" dirty="0"/>
              <a:t>　</a:t>
            </a:r>
            <a:r>
              <a:rPr lang="en-US" altLang="ja-JP" sz="1100" dirty="0" smtClean="0"/>
              <a:t>NPO</a:t>
            </a:r>
            <a:r>
              <a:rPr lang="ja-JP" altLang="en-US" sz="1100" dirty="0" smtClean="0"/>
              <a:t>等への技術支援、生物多様性保全のための取組み、ハートフル企業農の参入促進事業の支援</a:t>
            </a:r>
            <a:endParaRPr lang="en-US" altLang="ja-JP" sz="1100" dirty="0"/>
          </a:p>
          <a:p>
            <a:pPr marL="355600" indent="-177800">
              <a:buFont typeface="Arial" panose="020B0604020202020204" pitchFamily="34" charset="0"/>
              <a:buChar char="•"/>
            </a:pPr>
            <a:r>
              <a:rPr lang="ja-JP" altLang="en-US" sz="1100" dirty="0"/>
              <a:t>イタセンパラの野生復帰</a:t>
            </a:r>
            <a:r>
              <a:rPr lang="ja-JP" altLang="en-US" sz="1100" dirty="0" smtClean="0"/>
              <a:t>や環境配慮活動の啓発に関して、地域社会と連携により成果をあげている。</a:t>
            </a:r>
            <a:endParaRPr lang="en-US" altLang="ja-JP" sz="1100" dirty="0" smtClean="0"/>
          </a:p>
          <a:p>
            <a:endParaRPr lang="ja-JP" altLang="en-US" sz="1100" dirty="0"/>
          </a:p>
        </p:txBody>
      </p:sp>
      <p:sp>
        <p:nvSpPr>
          <p:cNvPr id="17" name="正方形/長方形 16"/>
          <p:cNvSpPr/>
          <p:nvPr/>
        </p:nvSpPr>
        <p:spPr>
          <a:xfrm>
            <a:off x="-79920" y="7672904"/>
            <a:ext cx="800766" cy="884812"/>
          </a:xfrm>
          <a:prstGeom prst="rect">
            <a:avLst/>
          </a:prstGeom>
        </p:spPr>
        <p:txBody>
          <a:bodyPr vert="eaVert" wrap="none" lIns="122191" tIns="61096" rIns="122191" bIns="61096">
            <a:spAutoFit/>
          </a:bodyPr>
          <a:lstStyle/>
          <a:p>
            <a:r>
              <a:rPr lang="ja-JP" altLang="en-US" sz="1200" b="1" dirty="0" smtClean="0"/>
              <a:t>地域社会</a:t>
            </a:r>
            <a:endParaRPr lang="en-US" altLang="ja-JP" sz="1200" b="1" dirty="0" smtClean="0"/>
          </a:p>
          <a:p>
            <a:r>
              <a:rPr lang="ja-JP" altLang="en-US" sz="1200" b="1" dirty="0" smtClean="0"/>
              <a:t>における</a:t>
            </a:r>
            <a:endParaRPr lang="en-US" altLang="ja-JP" sz="1200" b="1" dirty="0" smtClean="0"/>
          </a:p>
          <a:p>
            <a:r>
              <a:rPr lang="ja-JP" altLang="en-US" sz="1200" b="1" dirty="0" smtClean="0"/>
              <a:t>先導的役割</a:t>
            </a:r>
            <a:endParaRPr lang="ja-JP" altLang="ja-JP" sz="1200" b="1" dirty="0"/>
          </a:p>
        </p:txBody>
      </p:sp>
      <p:sp>
        <p:nvSpPr>
          <p:cNvPr id="4" name="テキスト ボックス 3"/>
          <p:cNvSpPr txBox="1"/>
          <p:nvPr/>
        </p:nvSpPr>
        <p:spPr>
          <a:xfrm>
            <a:off x="8489032" y="1495007"/>
            <a:ext cx="3970607" cy="531189"/>
          </a:xfrm>
          <a:prstGeom prst="rect">
            <a:avLst/>
          </a:prstGeom>
          <a:noFill/>
          <a:ln>
            <a:noFill/>
          </a:ln>
        </p:spPr>
        <p:txBody>
          <a:bodyPr wrap="square" lIns="122191" tIns="61096" rIns="122191" bIns="61096" rtlCol="0">
            <a:spAutoFit/>
          </a:bodyPr>
          <a:lstStyle/>
          <a:p>
            <a:pPr algn="ctr"/>
            <a:r>
              <a:rPr lang="ja-JP" altLang="en-US" sz="1600" b="1" dirty="0" smtClean="0"/>
              <a:t>第</a:t>
            </a:r>
            <a:r>
              <a:rPr lang="en-US" altLang="ja-JP" sz="1600" b="1" dirty="0" smtClean="0"/>
              <a:t>2</a:t>
            </a:r>
            <a:r>
              <a:rPr lang="ja-JP" altLang="en-US" sz="1600" b="1" dirty="0" smtClean="0"/>
              <a:t>期中期目標へ課題を反映（</a:t>
            </a:r>
            <a:r>
              <a:rPr lang="en-US" altLang="ja-JP" sz="1600" b="1" dirty="0" smtClean="0"/>
              <a:t>Action)</a:t>
            </a:r>
          </a:p>
          <a:p>
            <a:pPr algn="ctr"/>
            <a:r>
              <a:rPr lang="ja-JP" altLang="en-US" sz="1050" dirty="0" smtClean="0"/>
              <a:t>（</a:t>
            </a:r>
            <a:r>
              <a:rPr lang="ja-JP" altLang="en-US" sz="1050" b="1" dirty="0" smtClean="0"/>
              <a:t>太字：目標に記載</a:t>
            </a:r>
            <a:r>
              <a:rPr lang="ja-JP" altLang="en-US" sz="1050" dirty="0" smtClean="0"/>
              <a:t>、</a:t>
            </a:r>
            <a:r>
              <a:rPr lang="ja-JP" altLang="en-US" sz="1050" dirty="0" smtClean="0">
                <a:latin typeface="ＭＳ 明朝" panose="02020609040205080304" pitchFamily="17" charset="-128"/>
                <a:ea typeface="ＭＳ 明朝" panose="02020609040205080304" pitchFamily="17" charset="-128"/>
              </a:rPr>
              <a:t>細字：計画に記載</a:t>
            </a:r>
            <a:r>
              <a:rPr lang="ja-JP" altLang="en-US" sz="1050" dirty="0" smtClean="0"/>
              <a:t>）</a:t>
            </a:r>
            <a:endParaRPr lang="ja-JP" altLang="en-US" sz="1050" dirty="0"/>
          </a:p>
        </p:txBody>
      </p:sp>
      <p:sp>
        <p:nvSpPr>
          <p:cNvPr id="3" name="正方形/長方形 2"/>
          <p:cNvSpPr/>
          <p:nvPr/>
        </p:nvSpPr>
        <p:spPr>
          <a:xfrm>
            <a:off x="1000200" y="8070515"/>
            <a:ext cx="6696744" cy="631217"/>
          </a:xfrm>
          <a:prstGeom prst="rect">
            <a:avLst/>
          </a:prstGeom>
        </p:spPr>
        <p:txBody>
          <a:bodyPr wrap="square" lIns="122191" tIns="61096" rIns="122191" bIns="61096">
            <a:spAutoFit/>
          </a:bodyPr>
          <a:lstStyle/>
          <a:p>
            <a:r>
              <a:rPr lang="ja-JP" altLang="en-US" sz="1100" b="1" dirty="0" smtClean="0"/>
              <a:t>課題</a:t>
            </a:r>
            <a:endParaRPr lang="en-US" altLang="ja-JP" sz="1100" b="1" dirty="0" smtClean="0"/>
          </a:p>
          <a:p>
            <a:pPr marL="171450" indent="-171450">
              <a:buFont typeface="Wingdings" panose="05000000000000000000" pitchFamily="2" charset="2"/>
              <a:buChar char="n"/>
            </a:pPr>
            <a:r>
              <a:rPr lang="ja-JP" altLang="ja-JP" sz="1100" dirty="0" smtClean="0"/>
              <a:t>環境</a:t>
            </a:r>
            <a:r>
              <a:rPr lang="ja-JP" altLang="ja-JP" sz="1100" dirty="0"/>
              <a:t>関連の</a:t>
            </a:r>
            <a:r>
              <a:rPr lang="en-US" altLang="ja-JP" sz="1100" dirty="0"/>
              <a:t>NPO</a:t>
            </a:r>
            <a:r>
              <a:rPr lang="ja-JP" altLang="ja-JP" sz="1100" dirty="0"/>
              <a:t>法人の</a:t>
            </a:r>
            <a:r>
              <a:rPr lang="ja-JP" altLang="ja-JP" sz="1100" dirty="0" smtClean="0"/>
              <a:t>支援</a:t>
            </a:r>
            <a:r>
              <a:rPr lang="ja-JP" altLang="en-US" sz="1100" dirty="0" smtClean="0"/>
              <a:t>や生物多様性分野での</a:t>
            </a:r>
            <a:r>
              <a:rPr lang="ja-JP" altLang="en-US" sz="1100" dirty="0"/>
              <a:t>啓発</a:t>
            </a:r>
            <a:r>
              <a:rPr lang="ja-JP" altLang="en-US" sz="1100" dirty="0" smtClean="0"/>
              <a:t>活動</a:t>
            </a:r>
            <a:r>
              <a:rPr lang="ja-JP" altLang="ja-JP" sz="1100" dirty="0" smtClean="0"/>
              <a:t>等、学校</a:t>
            </a:r>
            <a:r>
              <a:rPr lang="ja-JP" altLang="ja-JP" sz="1100" dirty="0"/>
              <a:t>教育への協力など</a:t>
            </a:r>
            <a:r>
              <a:rPr lang="ja-JP" altLang="ja-JP" sz="1100" dirty="0" smtClean="0"/>
              <a:t>、</a:t>
            </a:r>
            <a:endParaRPr lang="en-US" altLang="ja-JP" sz="1100" dirty="0" smtClean="0"/>
          </a:p>
          <a:p>
            <a:r>
              <a:rPr lang="ja-JP" altLang="en-US" sz="1100" dirty="0" smtClean="0"/>
              <a:t>　　</a:t>
            </a:r>
            <a:r>
              <a:rPr lang="ja-JP" altLang="ja-JP" sz="1100" u="sng" dirty="0" smtClean="0"/>
              <a:t>地域</a:t>
            </a:r>
            <a:r>
              <a:rPr lang="ja-JP" altLang="en-US" sz="1100" u="sng" dirty="0"/>
              <a:t>社会への</a:t>
            </a:r>
            <a:r>
              <a:rPr lang="ja-JP" altLang="en-US" sz="1100" u="sng" dirty="0" smtClean="0"/>
              <a:t>貢献</a:t>
            </a:r>
            <a:r>
              <a:rPr lang="ja-JP" altLang="en-US" sz="1100" dirty="0" smtClean="0"/>
              <a:t>を強化し、より府民に身近に感じてもらう必要がある</a:t>
            </a:r>
            <a:r>
              <a:rPr lang="ja-JP" altLang="ja-JP" sz="1100" dirty="0" smtClean="0"/>
              <a:t>。</a:t>
            </a:r>
            <a:endParaRPr lang="ja-JP" altLang="ja-JP" sz="1100" dirty="0"/>
          </a:p>
        </p:txBody>
      </p:sp>
      <p:sp>
        <p:nvSpPr>
          <p:cNvPr id="25" name="正方形/長方形 24"/>
          <p:cNvSpPr/>
          <p:nvPr/>
        </p:nvSpPr>
        <p:spPr>
          <a:xfrm>
            <a:off x="8273008" y="8197676"/>
            <a:ext cx="4418917" cy="461940"/>
          </a:xfrm>
          <a:prstGeom prst="rect">
            <a:avLst/>
          </a:prstGeom>
        </p:spPr>
        <p:txBody>
          <a:bodyPr wrap="square" lIns="122191" tIns="61096" rIns="122191" bIns="61096">
            <a:spAutoFit/>
          </a:bodyPr>
          <a:lstStyle/>
          <a:p>
            <a:r>
              <a:rPr lang="ja-JP" altLang="en-US" sz="1100" b="1" dirty="0" smtClean="0"/>
              <a:t>○ </a:t>
            </a:r>
            <a:r>
              <a:rPr lang="ja-JP" altLang="ja-JP" sz="1100" b="1" dirty="0" smtClean="0"/>
              <a:t>「</a:t>
            </a:r>
            <a:r>
              <a:rPr lang="ja-JP" altLang="ja-JP" sz="1100" b="1" dirty="0"/>
              <a:t>地域における先導的役割」を「地域社会への貢献」に</a:t>
            </a:r>
            <a:r>
              <a:rPr lang="ja-JP" altLang="ja-JP" sz="1100" b="1" dirty="0" smtClean="0"/>
              <a:t>改め</a:t>
            </a:r>
            <a:endParaRPr lang="en-US" altLang="ja-JP" sz="1100" b="1" dirty="0" smtClean="0"/>
          </a:p>
          <a:p>
            <a:r>
              <a:rPr lang="ja-JP" altLang="en-US" sz="1100" b="1" dirty="0"/>
              <a:t>　</a:t>
            </a:r>
            <a:r>
              <a:rPr lang="ja-JP" altLang="en-US" sz="1100" b="1" dirty="0" smtClean="0"/>
              <a:t>　</a:t>
            </a:r>
            <a:r>
              <a:rPr lang="ja-JP" altLang="ja-JP" sz="1100" b="1" dirty="0" smtClean="0"/>
              <a:t>地域</a:t>
            </a:r>
            <a:r>
              <a:rPr lang="ja-JP" altLang="ja-JP" sz="1100" b="1" dirty="0"/>
              <a:t>社会への技術</a:t>
            </a:r>
            <a:r>
              <a:rPr lang="ja-JP" altLang="ja-JP" sz="1100" b="1" dirty="0" smtClean="0"/>
              <a:t>支援</a:t>
            </a:r>
            <a:r>
              <a:rPr lang="ja-JP" altLang="en-US" sz="1100" b="1" dirty="0" smtClean="0"/>
              <a:t>や</a:t>
            </a:r>
            <a:r>
              <a:rPr lang="ja-JP" altLang="ja-JP" sz="1100" b="1" dirty="0" smtClean="0"/>
              <a:t>府民</a:t>
            </a:r>
            <a:r>
              <a:rPr lang="ja-JP" altLang="ja-JP" sz="1100" b="1" dirty="0"/>
              <a:t>への広報活動について記載</a:t>
            </a:r>
            <a:r>
              <a:rPr lang="ja-JP" altLang="ja-JP" sz="1100" b="1" dirty="0" smtClean="0"/>
              <a:t>。</a:t>
            </a:r>
            <a:endParaRPr lang="en-US" altLang="ja-JP" sz="1100" b="1" dirty="0" smtClean="0"/>
          </a:p>
        </p:txBody>
      </p:sp>
      <p:sp>
        <p:nvSpPr>
          <p:cNvPr id="28" name="正方形/長方形 27"/>
          <p:cNvSpPr/>
          <p:nvPr/>
        </p:nvSpPr>
        <p:spPr>
          <a:xfrm>
            <a:off x="1000200" y="8660004"/>
            <a:ext cx="6400800" cy="969771"/>
          </a:xfrm>
          <a:prstGeom prst="rect">
            <a:avLst/>
          </a:prstGeom>
        </p:spPr>
        <p:txBody>
          <a:bodyPr wrap="square" lIns="122191" tIns="61096" rIns="122191" bIns="61096">
            <a:spAutoFit/>
          </a:bodyPr>
          <a:lstStyle/>
          <a:p>
            <a:r>
              <a:rPr lang="ja-JP" altLang="en-US" sz="1100" b="1" dirty="0" smtClean="0"/>
              <a:t>課題</a:t>
            </a:r>
            <a:endParaRPr lang="en-US" altLang="ja-JP" sz="1100" b="1" dirty="0" smtClean="0"/>
          </a:p>
          <a:p>
            <a:pPr marL="171450" indent="-171450">
              <a:buFont typeface="Wingdings" panose="05000000000000000000" pitchFamily="2" charset="2"/>
              <a:buChar char="n"/>
            </a:pPr>
            <a:r>
              <a:rPr lang="ja-JP" altLang="ja-JP" sz="1100" dirty="0" smtClean="0"/>
              <a:t>「行財政</a:t>
            </a:r>
            <a:r>
              <a:rPr lang="ja-JP" altLang="ja-JP" sz="1100" dirty="0"/>
              <a:t>改革推進プラン」で、自己収入の確保と運営費交付金の見直しに</a:t>
            </a:r>
            <a:r>
              <a:rPr lang="ja-JP" altLang="ja-JP" sz="1100" dirty="0" smtClean="0"/>
              <a:t>言及</a:t>
            </a:r>
            <a:r>
              <a:rPr lang="ja-JP" altLang="en-US" sz="1100" dirty="0" smtClean="0"/>
              <a:t>されており、適切なバランスのもと、自己収入の確保を目指す必要がある。</a:t>
            </a:r>
            <a:endParaRPr lang="ja-JP" altLang="ja-JP" sz="1100" dirty="0"/>
          </a:p>
          <a:p>
            <a:pPr marL="171450" indent="-171450">
              <a:buFont typeface="Wingdings" panose="05000000000000000000" pitchFamily="2" charset="2"/>
              <a:buChar char="n"/>
            </a:pPr>
            <a:r>
              <a:rPr lang="ja-JP" altLang="ja-JP" sz="1100" dirty="0" smtClean="0"/>
              <a:t>広域</a:t>
            </a:r>
            <a:r>
              <a:rPr lang="ja-JP" altLang="ja-JP" sz="1100" dirty="0"/>
              <a:t>にわたる行政課題への対処やニーズの把握において、外部とのさらなる連携が求められている。</a:t>
            </a:r>
          </a:p>
          <a:p>
            <a:pPr marL="171450" indent="-171450">
              <a:buFont typeface="Wingdings" panose="05000000000000000000" pitchFamily="2" charset="2"/>
              <a:buChar char="n"/>
            </a:pPr>
            <a:r>
              <a:rPr lang="ja-JP" altLang="ja-JP" sz="1100" dirty="0" smtClean="0"/>
              <a:t>食み</a:t>
            </a:r>
            <a:r>
              <a:rPr lang="en-US" altLang="ja-JP" sz="1100" dirty="0"/>
              <a:t>C</a:t>
            </a:r>
            <a:r>
              <a:rPr lang="ja-JP" altLang="ja-JP" sz="1100" dirty="0"/>
              <a:t>の建替えと環境科学</a:t>
            </a:r>
            <a:r>
              <a:rPr lang="en-US" altLang="ja-JP" sz="1100" dirty="0"/>
              <a:t>C</a:t>
            </a:r>
            <a:r>
              <a:rPr lang="ja-JP" altLang="ja-JP" sz="1100" dirty="0"/>
              <a:t>の集約が期間中に</a:t>
            </a:r>
            <a:r>
              <a:rPr lang="ja-JP" altLang="ja-JP" sz="1100" dirty="0" smtClean="0"/>
              <a:t>実現</a:t>
            </a:r>
            <a:r>
              <a:rPr lang="ja-JP" altLang="en-US" sz="1100" dirty="0" smtClean="0"/>
              <a:t>するため、集約の効果が求められる。</a:t>
            </a:r>
            <a:endParaRPr lang="ja-JP" altLang="ja-JP" sz="1100" dirty="0"/>
          </a:p>
        </p:txBody>
      </p:sp>
      <p:sp>
        <p:nvSpPr>
          <p:cNvPr id="31" name="正方形/長方形 30"/>
          <p:cNvSpPr/>
          <p:nvPr/>
        </p:nvSpPr>
        <p:spPr>
          <a:xfrm>
            <a:off x="8273008" y="8955115"/>
            <a:ext cx="4464496" cy="461940"/>
          </a:xfrm>
          <a:prstGeom prst="rect">
            <a:avLst/>
          </a:prstGeom>
        </p:spPr>
        <p:txBody>
          <a:bodyPr wrap="square" lIns="122191" tIns="61096" rIns="122191" bIns="61096">
            <a:spAutoFit/>
          </a:bodyPr>
          <a:lstStyle/>
          <a:p>
            <a:r>
              <a:rPr lang="ja-JP" altLang="en-US" sz="1100" b="1" dirty="0" smtClean="0"/>
              <a:t>○ </a:t>
            </a:r>
            <a:r>
              <a:rPr lang="ja-JP" altLang="ja-JP" sz="1100" b="1" dirty="0" smtClean="0"/>
              <a:t>知的</a:t>
            </a:r>
            <a:r>
              <a:rPr lang="ja-JP" altLang="ja-JP" sz="1100" b="1" dirty="0"/>
              <a:t>財産権の活用を含め、自己収入の確保</a:t>
            </a:r>
            <a:r>
              <a:rPr lang="ja-JP" altLang="ja-JP" sz="1100" b="1" dirty="0" smtClean="0"/>
              <a:t>を</a:t>
            </a:r>
            <a:r>
              <a:rPr lang="ja-JP" altLang="en-US" sz="1100" b="1" dirty="0"/>
              <a:t>記載</a:t>
            </a:r>
            <a:r>
              <a:rPr lang="ja-JP" altLang="ja-JP" sz="1100" b="1" dirty="0" smtClean="0"/>
              <a:t>。</a:t>
            </a:r>
            <a:endParaRPr lang="en-US" altLang="ja-JP" sz="1100" b="1" dirty="0" smtClean="0"/>
          </a:p>
          <a:p>
            <a:r>
              <a:rPr lang="ja-JP" altLang="en-US" sz="1100" b="1" dirty="0" smtClean="0"/>
              <a:t>○ </a:t>
            </a:r>
            <a:r>
              <a:rPr lang="ja-JP" altLang="ja-JP" sz="1100" b="1" dirty="0" smtClean="0"/>
              <a:t>共同</a:t>
            </a:r>
            <a:r>
              <a:rPr lang="ja-JP" altLang="ja-JP" sz="1100" b="1" dirty="0"/>
              <a:t>研究への参画、外部とのネットワーク構築</a:t>
            </a:r>
            <a:r>
              <a:rPr lang="ja-JP" altLang="ja-JP" sz="1100" b="1" dirty="0" smtClean="0"/>
              <a:t>、</a:t>
            </a:r>
            <a:r>
              <a:rPr lang="ja-JP" altLang="en-US" sz="1100" b="1" dirty="0"/>
              <a:t>府県</a:t>
            </a:r>
            <a:r>
              <a:rPr lang="ja-JP" altLang="ja-JP" sz="1100" b="1" dirty="0" smtClean="0"/>
              <a:t>連携</a:t>
            </a:r>
            <a:r>
              <a:rPr lang="ja-JP" altLang="ja-JP" sz="1100" b="1" dirty="0"/>
              <a:t>等を記載</a:t>
            </a:r>
            <a:r>
              <a:rPr lang="ja-JP" altLang="ja-JP" sz="1100" b="1" dirty="0" smtClean="0"/>
              <a:t>。</a:t>
            </a:r>
            <a:r>
              <a:rPr lang="ja-JP" altLang="en-US" sz="1100" b="1" dirty="0" smtClean="0"/>
              <a:t>　</a:t>
            </a:r>
            <a:endParaRPr lang="ja-JP" altLang="ja-JP" sz="1100" b="1" dirty="0"/>
          </a:p>
        </p:txBody>
      </p:sp>
      <p:sp>
        <p:nvSpPr>
          <p:cNvPr id="32" name="正方形/長方形 31"/>
          <p:cNvSpPr/>
          <p:nvPr/>
        </p:nvSpPr>
        <p:spPr>
          <a:xfrm>
            <a:off x="-79920" y="8710498"/>
            <a:ext cx="616100" cy="868782"/>
          </a:xfrm>
          <a:prstGeom prst="rect">
            <a:avLst/>
          </a:prstGeom>
        </p:spPr>
        <p:txBody>
          <a:bodyPr vert="eaVert" wrap="none" lIns="122191" tIns="61096" rIns="122191" bIns="61096">
            <a:spAutoFit/>
          </a:bodyPr>
          <a:lstStyle/>
          <a:p>
            <a:r>
              <a:rPr lang="ja-JP" altLang="en-US" sz="1200" b="1" dirty="0" smtClean="0"/>
              <a:t>業務運営の</a:t>
            </a:r>
            <a:endParaRPr lang="en-US" altLang="ja-JP" sz="1200" b="1" dirty="0" smtClean="0"/>
          </a:p>
          <a:p>
            <a:r>
              <a:rPr lang="ja-JP" altLang="en-US" sz="1200" b="1" dirty="0" smtClean="0"/>
              <a:t>改善</a:t>
            </a:r>
            <a:endParaRPr lang="ja-JP" altLang="ja-JP" sz="1200" b="1" dirty="0"/>
          </a:p>
        </p:txBody>
      </p:sp>
      <p:sp>
        <p:nvSpPr>
          <p:cNvPr id="34" name="正方形/長方形 33"/>
          <p:cNvSpPr/>
          <p:nvPr/>
        </p:nvSpPr>
        <p:spPr>
          <a:xfrm>
            <a:off x="8273008" y="5260722"/>
            <a:ext cx="4167444" cy="615828"/>
          </a:xfrm>
          <a:prstGeom prst="rect">
            <a:avLst/>
          </a:prstGeom>
        </p:spPr>
        <p:txBody>
          <a:bodyPr wrap="square" lIns="122191" tIns="61096" rIns="122191" bIns="61096">
            <a:noAutofit/>
          </a:bodyPr>
          <a:lstStyle/>
          <a:p>
            <a:r>
              <a:rPr lang="ja-JP" altLang="en-US" sz="1100" b="1" dirty="0" smtClean="0"/>
              <a:t>○ </a:t>
            </a:r>
            <a:r>
              <a:rPr lang="ja-JP" altLang="ja-JP" sz="1100" b="1" dirty="0" smtClean="0"/>
              <a:t>「</a:t>
            </a:r>
            <a:r>
              <a:rPr lang="ja-JP" altLang="ja-JP" sz="1100" b="1" dirty="0"/>
              <a:t>農業大学校の運営」を行政支援の項目に</a:t>
            </a:r>
            <a:r>
              <a:rPr lang="ja-JP" altLang="ja-JP" sz="1100" b="1" dirty="0" smtClean="0"/>
              <a:t>追加</a:t>
            </a:r>
            <a:r>
              <a:rPr lang="ja-JP" altLang="en-US" sz="1100" b="1" dirty="0" smtClean="0"/>
              <a:t>。</a:t>
            </a:r>
            <a:endParaRPr lang="en-US" altLang="ja-JP" sz="1100" b="1" dirty="0" smtClean="0"/>
          </a:p>
          <a:p>
            <a:endParaRPr lang="ja-JP" altLang="ja-JP" sz="1100" b="1" dirty="0" smtClean="0">
              <a:latin typeface="ＭＳ 明朝" panose="02020609040205080304" pitchFamily="17" charset="-128"/>
              <a:ea typeface="ＭＳ 明朝" panose="02020609040205080304" pitchFamily="17" charset="-128"/>
            </a:endParaRPr>
          </a:p>
          <a:p>
            <a:pPr marL="361950" indent="-180975">
              <a:buFont typeface="Arial" panose="020B0604020202020204" pitchFamily="34" charset="0"/>
              <a:buChar char="•"/>
            </a:pPr>
            <a:r>
              <a:rPr lang="ja-JP" altLang="en-US" sz="1100" dirty="0" smtClean="0">
                <a:latin typeface="ＭＳ 明朝" panose="02020609040205080304" pitchFamily="17" charset="-128"/>
                <a:ea typeface="ＭＳ 明朝" panose="02020609040205080304" pitchFamily="17" charset="-128"/>
              </a:rPr>
              <a:t>カリキュラムの充実（と新たなコースの設置を検討）</a:t>
            </a:r>
            <a:endParaRPr lang="en-US" altLang="ja-JP" sz="1100" dirty="0">
              <a:latin typeface="ＭＳ 明朝" panose="02020609040205080304" pitchFamily="17" charset="-128"/>
              <a:ea typeface="ＭＳ 明朝" panose="02020609040205080304" pitchFamily="17" charset="-128"/>
            </a:endParaRPr>
          </a:p>
        </p:txBody>
      </p:sp>
      <p:sp>
        <p:nvSpPr>
          <p:cNvPr id="43" name="角丸四角形 42"/>
          <p:cNvSpPr/>
          <p:nvPr/>
        </p:nvSpPr>
        <p:spPr>
          <a:xfrm>
            <a:off x="8238349" y="8905056"/>
            <a:ext cx="4483251" cy="523177"/>
          </a:xfrm>
          <a:prstGeom prst="roundRect">
            <a:avLst>
              <a:gd name="adj" fmla="val 15881"/>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22" name="角丸四角形 21"/>
          <p:cNvSpPr/>
          <p:nvPr/>
        </p:nvSpPr>
        <p:spPr>
          <a:xfrm>
            <a:off x="14767" y="3639963"/>
            <a:ext cx="7780223" cy="2301260"/>
          </a:xfrm>
          <a:prstGeom prst="roundRect">
            <a:avLst>
              <a:gd name="adj" fmla="val 5991"/>
            </a:avLst>
          </a:prstGeom>
          <a:solidFill>
            <a:srgbClr val="CCFFFF"/>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dirty="0"/>
          </a:p>
        </p:txBody>
      </p:sp>
      <p:sp>
        <p:nvSpPr>
          <p:cNvPr id="5" name="正方形/長方形 4"/>
          <p:cNvSpPr/>
          <p:nvPr/>
        </p:nvSpPr>
        <p:spPr>
          <a:xfrm>
            <a:off x="-151928" y="3928580"/>
            <a:ext cx="780761" cy="2375680"/>
          </a:xfrm>
          <a:prstGeom prst="rect">
            <a:avLst/>
          </a:prstGeom>
        </p:spPr>
        <p:txBody>
          <a:bodyPr vert="eaVert" wrap="square" lIns="122191" tIns="61096" rIns="122191" bIns="61096">
            <a:spAutoFit/>
          </a:bodyPr>
          <a:lstStyle/>
          <a:p>
            <a:r>
              <a:rPr lang="ja-JP" altLang="en-US" sz="1600" b="1" dirty="0" smtClean="0"/>
              <a:t>（緊急時の</a:t>
            </a:r>
            <a:r>
              <a:rPr lang="ja-JP" altLang="ja-JP" sz="1600" b="1" dirty="0" smtClean="0"/>
              <a:t>対応</a:t>
            </a:r>
            <a:r>
              <a:rPr lang="ja-JP" altLang="en-US" sz="1600" b="1" dirty="0" smtClean="0"/>
              <a:t>等）</a:t>
            </a:r>
            <a:endParaRPr lang="en-US" altLang="ja-JP" sz="1600" b="1" dirty="0" smtClean="0"/>
          </a:p>
          <a:p>
            <a:r>
              <a:rPr lang="ja-JP" altLang="en-US" sz="1600" b="1" dirty="0" smtClean="0"/>
              <a:t>行政支援</a:t>
            </a:r>
            <a:endParaRPr lang="ja-JP" altLang="ja-JP" sz="1600" dirty="0"/>
          </a:p>
        </p:txBody>
      </p:sp>
      <p:sp>
        <p:nvSpPr>
          <p:cNvPr id="9" name="正方形/長方形 8"/>
          <p:cNvSpPr/>
          <p:nvPr/>
        </p:nvSpPr>
        <p:spPr>
          <a:xfrm>
            <a:off x="1000200" y="5181161"/>
            <a:ext cx="6724158" cy="800494"/>
          </a:xfrm>
          <a:prstGeom prst="rect">
            <a:avLst/>
          </a:prstGeom>
        </p:spPr>
        <p:txBody>
          <a:bodyPr wrap="square" lIns="122191" tIns="61096" rIns="122191" bIns="61096">
            <a:spAutoFit/>
          </a:bodyPr>
          <a:lstStyle/>
          <a:p>
            <a:r>
              <a:rPr lang="ja-JP" altLang="en-US" sz="1100" b="1" dirty="0" smtClean="0"/>
              <a:t>課題</a:t>
            </a:r>
            <a:endParaRPr lang="en-US" altLang="ja-JP" sz="1100" b="1" dirty="0" smtClean="0"/>
          </a:p>
          <a:p>
            <a:pPr marL="171450" indent="-171450">
              <a:buFont typeface="Wingdings" panose="05000000000000000000" pitchFamily="2" charset="2"/>
              <a:buChar char="n"/>
            </a:pPr>
            <a:r>
              <a:rPr lang="ja-JP" altLang="en-US" sz="1100" u="sng" dirty="0" smtClean="0"/>
              <a:t>近い</a:t>
            </a:r>
            <a:r>
              <a:rPr lang="ja-JP" altLang="en-US" sz="1100" u="sng" dirty="0"/>
              <a:t>将来起こり得る事象を想定し</a:t>
            </a:r>
            <a:r>
              <a:rPr lang="ja-JP" altLang="en-US" sz="1100" u="sng" dirty="0" smtClean="0"/>
              <a:t>、知見</a:t>
            </a:r>
            <a:r>
              <a:rPr lang="ja-JP" altLang="en-US" sz="1100" u="sng" dirty="0"/>
              <a:t>の</a:t>
            </a:r>
            <a:r>
              <a:rPr lang="ja-JP" altLang="en-US" sz="1100" u="sng" dirty="0" smtClean="0"/>
              <a:t>集積や研究能力の向上に引き続き取り組む必要がある。</a:t>
            </a:r>
            <a:endParaRPr lang="en-US" altLang="ja-JP" sz="1100" u="sng" dirty="0" smtClean="0"/>
          </a:p>
          <a:p>
            <a:pPr marL="171450" indent="-171450">
              <a:buFont typeface="Wingdings" panose="05000000000000000000" pitchFamily="2" charset="2"/>
              <a:buChar char="n"/>
            </a:pPr>
            <a:r>
              <a:rPr lang="ja-JP" altLang="en-US" sz="1100" u="sng" dirty="0"/>
              <a:t>農業大学校では</a:t>
            </a:r>
            <a:r>
              <a:rPr lang="ja-JP" altLang="en-US" sz="1100" u="sng" dirty="0" smtClean="0"/>
              <a:t>、農の成長産業化に資する人材、多様な担い手を育てるためのカリキュラムをさらに充実させる必要がある。</a:t>
            </a:r>
            <a:endParaRPr lang="en-US" altLang="ja-JP" sz="1100" u="sng" dirty="0" smtClean="0"/>
          </a:p>
        </p:txBody>
      </p:sp>
      <p:sp>
        <p:nvSpPr>
          <p:cNvPr id="33" name="正方形/長方形 32"/>
          <p:cNvSpPr/>
          <p:nvPr/>
        </p:nvSpPr>
        <p:spPr>
          <a:xfrm>
            <a:off x="470038" y="3668136"/>
            <a:ext cx="7324951" cy="1615827"/>
          </a:xfrm>
          <a:prstGeom prst="rect">
            <a:avLst/>
          </a:prstGeom>
        </p:spPr>
        <p:txBody>
          <a:bodyPr wrap="square">
            <a:spAutoFit/>
          </a:bodyPr>
          <a:lstStyle/>
          <a:p>
            <a:r>
              <a:rPr lang="ja-JP" altLang="en-US" sz="1100" dirty="0" smtClean="0"/>
              <a:t>　</a:t>
            </a:r>
            <a:r>
              <a:rPr lang="en-US" altLang="ja-JP" sz="1100" dirty="0" smtClean="0"/>
              <a:t>【</a:t>
            </a:r>
            <a:r>
              <a:rPr lang="ja-JP" altLang="en-US" sz="1100" dirty="0"/>
              <a:t>主な業務</a:t>
            </a:r>
            <a:r>
              <a:rPr lang="en-US" altLang="ja-JP" sz="1100" dirty="0" smtClean="0"/>
              <a:t>】</a:t>
            </a:r>
          </a:p>
          <a:p>
            <a:r>
              <a:rPr lang="ja-JP" altLang="en-US" sz="1100" dirty="0" smtClean="0"/>
              <a:t>　　</a:t>
            </a:r>
            <a:r>
              <a:rPr lang="ja-JP" altLang="en-US" sz="1100" dirty="0"/>
              <a:t>大気、海域、森林等の環境</a:t>
            </a:r>
            <a:r>
              <a:rPr lang="ja-JP" altLang="en-US" sz="1100" dirty="0" smtClean="0"/>
              <a:t>モニタリングの</a:t>
            </a:r>
            <a:r>
              <a:rPr lang="ja-JP" altLang="en-US" sz="1100" dirty="0"/>
              <a:t>堅実な</a:t>
            </a:r>
            <a:r>
              <a:rPr lang="ja-JP" altLang="en-US" sz="1100" dirty="0" smtClean="0"/>
              <a:t>実施、</a:t>
            </a:r>
            <a:r>
              <a:rPr lang="en-US" altLang="ja-JP" sz="1100" dirty="0" smtClean="0"/>
              <a:t>PM2.5</a:t>
            </a:r>
            <a:r>
              <a:rPr lang="ja-JP" altLang="en-US" sz="1100" dirty="0" err="1"/>
              <a:t>、</a:t>
            </a:r>
            <a:r>
              <a:rPr lang="ja-JP" altLang="en-US" sz="1100" dirty="0" smtClean="0"/>
              <a:t>アスベスト、貝毒プランクトンなど</a:t>
            </a:r>
            <a:r>
              <a:rPr lang="ja-JP" altLang="en-US" sz="1100" dirty="0"/>
              <a:t>の健康被害・環境汚染物質の迅速な</a:t>
            </a:r>
            <a:r>
              <a:rPr lang="ja-JP" altLang="en-US" sz="1100" dirty="0" smtClean="0"/>
              <a:t>調査分析、</a:t>
            </a:r>
            <a:r>
              <a:rPr lang="en-US" altLang="ja-JP" sz="1100" dirty="0" smtClean="0"/>
              <a:t>H25</a:t>
            </a:r>
            <a:r>
              <a:rPr lang="ja-JP" altLang="en-US" sz="1100" dirty="0"/>
              <a:t>年度末に発生した豊能町での残土崩落事故に係る緊急</a:t>
            </a:r>
            <a:r>
              <a:rPr lang="ja-JP" altLang="en-US" sz="1100" dirty="0" smtClean="0"/>
              <a:t>分析、埋立</a:t>
            </a:r>
            <a:r>
              <a:rPr lang="ja-JP" altLang="en-US" sz="1100" dirty="0"/>
              <a:t>処分場への廃棄物不正搬入問題にかかるダイオキシン類緊急</a:t>
            </a:r>
            <a:r>
              <a:rPr lang="ja-JP" altLang="en-US" sz="1100" dirty="0" smtClean="0"/>
              <a:t>分析、病</a:t>
            </a:r>
            <a:r>
              <a:rPr lang="ja-JP" altLang="en-US" sz="1100" dirty="0"/>
              <a:t>害虫発生時の緊急診断、農業</a:t>
            </a:r>
            <a:r>
              <a:rPr lang="ja-JP" altLang="en-US" sz="1100" dirty="0" smtClean="0"/>
              <a:t>大学校</a:t>
            </a:r>
            <a:r>
              <a:rPr lang="ja-JP" altLang="en-US" sz="1100" dirty="0"/>
              <a:t>における</a:t>
            </a:r>
            <a:r>
              <a:rPr lang="ja-JP" altLang="en-US" sz="1100" dirty="0" smtClean="0"/>
              <a:t>実践的</a:t>
            </a:r>
            <a:r>
              <a:rPr lang="ja-JP" altLang="en-US" sz="1100" dirty="0"/>
              <a:t>な教育の</a:t>
            </a:r>
            <a:r>
              <a:rPr lang="ja-JP" altLang="en-US" sz="1100" dirty="0" smtClean="0"/>
              <a:t>実施、兼業</a:t>
            </a:r>
            <a:r>
              <a:rPr lang="ja-JP" altLang="en-US" sz="1100" dirty="0"/>
              <a:t>農家等を</a:t>
            </a:r>
            <a:r>
              <a:rPr lang="ja-JP" altLang="en-US" sz="1100" dirty="0" smtClean="0"/>
              <a:t>対象とした短期</a:t>
            </a:r>
            <a:r>
              <a:rPr lang="ja-JP" altLang="en-US" sz="1100" dirty="0"/>
              <a:t>プロ農家養成</a:t>
            </a:r>
            <a:r>
              <a:rPr lang="ja-JP" altLang="en-US" sz="1100" dirty="0" smtClean="0"/>
              <a:t>コースの運営</a:t>
            </a:r>
            <a:endParaRPr lang="en-US" altLang="ja-JP" sz="1100" dirty="0" smtClean="0"/>
          </a:p>
          <a:p>
            <a:pPr marL="449263" indent="-274638">
              <a:buFont typeface="Arial" panose="020B0604020202020204" pitchFamily="34" charset="0"/>
              <a:buChar char="•"/>
            </a:pPr>
            <a:r>
              <a:rPr lang="ja-JP" altLang="en-US" sz="1100" dirty="0" smtClean="0"/>
              <a:t>緊急時の対応を含め幅広い</a:t>
            </a:r>
            <a:r>
              <a:rPr lang="ja-JP" altLang="en-US" sz="1100" dirty="0"/>
              <a:t>事象に対し、適切に対応できて</a:t>
            </a:r>
            <a:r>
              <a:rPr lang="ja-JP" altLang="en-US" sz="1100" dirty="0" smtClean="0"/>
              <a:t>いる</a:t>
            </a:r>
            <a:endParaRPr lang="en-US" altLang="ja-JP" sz="1100" dirty="0"/>
          </a:p>
          <a:p>
            <a:pPr marL="449263" indent="-274638">
              <a:buFont typeface="Arial" panose="020B0604020202020204" pitchFamily="34" charset="0"/>
              <a:buChar char="•"/>
            </a:pPr>
            <a:r>
              <a:rPr lang="ja-JP" altLang="ja-JP" sz="1100" dirty="0" smtClean="0"/>
              <a:t>モニタリング</a:t>
            </a:r>
            <a:r>
              <a:rPr lang="ja-JP" altLang="ja-JP" sz="1100" dirty="0"/>
              <a:t>業務を中心とする調査業務は、施策の判断基準と</a:t>
            </a:r>
            <a:r>
              <a:rPr lang="ja-JP" altLang="en-US" sz="1100" dirty="0"/>
              <a:t>し</a:t>
            </a:r>
            <a:r>
              <a:rPr lang="ja-JP" altLang="ja-JP" sz="1100" dirty="0"/>
              <a:t>て重要である。</a:t>
            </a:r>
            <a:endParaRPr lang="en-US" altLang="ja-JP" sz="1100" dirty="0"/>
          </a:p>
          <a:p>
            <a:pPr marL="449263" indent="-274638">
              <a:buFont typeface="Arial" panose="020B0604020202020204" pitchFamily="34" charset="0"/>
              <a:buChar char="•"/>
            </a:pPr>
            <a:r>
              <a:rPr lang="ja-JP" altLang="en-US" sz="1100" dirty="0" smtClean="0"/>
              <a:t>農業大学校</a:t>
            </a:r>
            <a:r>
              <a:rPr lang="ja-JP" altLang="en-US" sz="1100" dirty="0"/>
              <a:t>から</a:t>
            </a:r>
            <a:r>
              <a:rPr lang="ja-JP" altLang="en-US" sz="1100" dirty="0" smtClean="0"/>
              <a:t>は着実に就農または農業関係へ就職する人材を輩出</a:t>
            </a:r>
            <a:endParaRPr lang="ja-JP" altLang="en-US" sz="1100" dirty="0"/>
          </a:p>
          <a:p>
            <a:pPr marL="171450" indent="-171450">
              <a:buFont typeface="Arial" panose="020B0604020202020204" pitchFamily="34" charset="0"/>
              <a:buChar char="•"/>
            </a:pPr>
            <a:endParaRPr lang="en-US" altLang="ja-JP" sz="1100" dirty="0"/>
          </a:p>
        </p:txBody>
      </p:sp>
      <p:sp>
        <p:nvSpPr>
          <p:cNvPr id="23" name="角丸四角形 22"/>
          <p:cNvSpPr/>
          <p:nvPr/>
        </p:nvSpPr>
        <p:spPr>
          <a:xfrm>
            <a:off x="14767" y="1811231"/>
            <a:ext cx="7755634" cy="1790633"/>
          </a:xfrm>
          <a:prstGeom prst="roundRect">
            <a:avLst>
              <a:gd name="adj" fmla="val 4485"/>
            </a:avLst>
          </a:prstGeom>
          <a:solidFill>
            <a:srgbClr val="FFFF00"/>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13" name="正方形/長方形 12"/>
          <p:cNvSpPr/>
          <p:nvPr/>
        </p:nvSpPr>
        <p:spPr>
          <a:xfrm>
            <a:off x="-17417" y="2281596"/>
            <a:ext cx="511739" cy="1133277"/>
          </a:xfrm>
          <a:prstGeom prst="rect">
            <a:avLst/>
          </a:prstGeom>
        </p:spPr>
        <p:txBody>
          <a:bodyPr vert="eaVert" wrap="none" lIns="122191" tIns="61096" rIns="122191" bIns="61096">
            <a:spAutoFit/>
          </a:bodyPr>
          <a:lstStyle/>
          <a:p>
            <a:r>
              <a:rPr lang="ja-JP" altLang="en-US" sz="1600" b="1" dirty="0"/>
              <a:t>事業者支援</a:t>
            </a:r>
            <a:endParaRPr lang="ja-JP" altLang="ja-JP" sz="1600" dirty="0"/>
          </a:p>
        </p:txBody>
      </p:sp>
      <p:sp>
        <p:nvSpPr>
          <p:cNvPr id="8" name="正方形/長方形 7"/>
          <p:cNvSpPr/>
          <p:nvPr/>
        </p:nvSpPr>
        <p:spPr>
          <a:xfrm>
            <a:off x="1000200" y="3001700"/>
            <a:ext cx="6644229" cy="600164"/>
          </a:xfrm>
          <a:prstGeom prst="rect">
            <a:avLst/>
          </a:prstGeom>
        </p:spPr>
        <p:txBody>
          <a:bodyPr>
            <a:spAutoFit/>
          </a:bodyPr>
          <a:lstStyle/>
          <a:p>
            <a:r>
              <a:rPr lang="ja-JP" altLang="en-US" sz="1100" b="1" dirty="0" smtClean="0"/>
              <a:t>課題</a:t>
            </a:r>
            <a:endParaRPr lang="en-US" altLang="ja-JP" sz="1100" b="1" dirty="0" smtClean="0"/>
          </a:p>
          <a:p>
            <a:pPr marL="171450" indent="-171450">
              <a:buFont typeface="Wingdings" panose="05000000000000000000" pitchFamily="2" charset="2"/>
              <a:buChar char="n"/>
            </a:pPr>
            <a:r>
              <a:rPr lang="ja-JP" altLang="en-US" sz="1100" u="sng" dirty="0"/>
              <a:t>技術開発から製品化、商品化まで一貫した支援のニーズが高い。</a:t>
            </a:r>
            <a:endParaRPr lang="en-US" altLang="ja-JP" sz="1100" u="sng" dirty="0"/>
          </a:p>
          <a:p>
            <a:pPr marL="171450" indent="-171450">
              <a:buFont typeface="Wingdings" panose="05000000000000000000" pitchFamily="2" charset="2"/>
              <a:buChar char="n"/>
            </a:pPr>
            <a:r>
              <a:rPr lang="ja-JP" altLang="en-US" sz="1100" u="sng" dirty="0" smtClean="0"/>
              <a:t>研究所で開発した技術・製品のなかには、普及がすすんでいないものもある。</a:t>
            </a:r>
            <a:endParaRPr lang="en-US" altLang="ja-JP" sz="1100" u="sng" dirty="0" smtClean="0"/>
          </a:p>
        </p:txBody>
      </p:sp>
      <p:sp>
        <p:nvSpPr>
          <p:cNvPr id="48" name="正方形/長方形 47"/>
          <p:cNvSpPr/>
          <p:nvPr/>
        </p:nvSpPr>
        <p:spPr>
          <a:xfrm>
            <a:off x="470038" y="1801664"/>
            <a:ext cx="7322667" cy="1277273"/>
          </a:xfrm>
          <a:prstGeom prst="rect">
            <a:avLst/>
          </a:prstGeom>
        </p:spPr>
        <p:txBody>
          <a:bodyPr wrap="square">
            <a:spAutoFit/>
          </a:bodyPr>
          <a:lstStyle/>
          <a:p>
            <a:r>
              <a:rPr lang="ja-JP" altLang="en-US" sz="1100" dirty="0" smtClean="0"/>
              <a:t>　</a:t>
            </a:r>
            <a:r>
              <a:rPr lang="en-US" altLang="ja-JP" sz="1100" dirty="0" smtClean="0"/>
              <a:t>【</a:t>
            </a:r>
            <a:r>
              <a:rPr lang="ja-JP" altLang="en-US" sz="1100" dirty="0"/>
              <a:t>主な業務</a:t>
            </a:r>
            <a:r>
              <a:rPr lang="en-US" altLang="ja-JP" sz="1100" dirty="0" smtClean="0"/>
              <a:t>】</a:t>
            </a:r>
          </a:p>
          <a:p>
            <a:r>
              <a:rPr lang="ja-JP" altLang="en-US" sz="1100" dirty="0" smtClean="0"/>
              <a:t>　</a:t>
            </a:r>
            <a:r>
              <a:rPr lang="ja-JP" altLang="en-US" sz="1100" dirty="0"/>
              <a:t>　</a:t>
            </a:r>
            <a:r>
              <a:rPr lang="ja-JP" altLang="en-US" sz="1100" dirty="0" smtClean="0"/>
              <a:t>事</a:t>
            </a:r>
            <a:r>
              <a:rPr lang="ja-JP" altLang="en-US" sz="1100" dirty="0"/>
              <a:t>業者からの技術相談対応、受託研究・共同研究・依頼試験の</a:t>
            </a:r>
            <a:r>
              <a:rPr lang="ja-JP" altLang="en-US" sz="1100" dirty="0" smtClean="0"/>
              <a:t>実施、省エネ</a:t>
            </a:r>
            <a:r>
              <a:rPr lang="ja-JP" altLang="en-US" sz="1100" dirty="0"/>
              <a:t>・省ＣＯ₂相談窓口の</a:t>
            </a:r>
            <a:r>
              <a:rPr lang="ja-JP" altLang="en-US" sz="1100" dirty="0" smtClean="0"/>
              <a:t>運営、大阪産</a:t>
            </a:r>
            <a:r>
              <a:rPr lang="ja-JP" altLang="en-US" sz="1100" dirty="0"/>
              <a:t>（もん）の農林水産物を活用した新商品開発</a:t>
            </a:r>
            <a:r>
              <a:rPr lang="ja-JP" altLang="en-US" sz="1100" dirty="0" smtClean="0"/>
              <a:t>支援、「</a:t>
            </a:r>
            <a:r>
              <a:rPr lang="ja-JP" altLang="en-US" sz="1100" dirty="0"/>
              <a:t>大阪産</a:t>
            </a:r>
            <a:r>
              <a:rPr lang="en-US" altLang="ja-JP" sz="1100" dirty="0"/>
              <a:t>(</a:t>
            </a:r>
            <a:r>
              <a:rPr lang="ja-JP" altLang="en-US" sz="1100" dirty="0"/>
              <a:t>もん</a:t>
            </a:r>
            <a:r>
              <a:rPr lang="en-US" altLang="ja-JP" sz="1100" dirty="0"/>
              <a:t>)6</a:t>
            </a:r>
            <a:r>
              <a:rPr lang="ja-JP" altLang="en-US" sz="1100" dirty="0"/>
              <a:t>次産業化サポートセンター」受託による</a:t>
            </a:r>
            <a:r>
              <a:rPr lang="en-US" altLang="ja-JP" sz="1100" dirty="0"/>
              <a:t>6</a:t>
            </a:r>
            <a:r>
              <a:rPr lang="ja-JP" altLang="en-US" sz="1100" dirty="0"/>
              <a:t>次産業化の</a:t>
            </a:r>
            <a:r>
              <a:rPr lang="ja-JP" altLang="en-US" sz="1100" dirty="0" smtClean="0"/>
              <a:t>推進、高級魚</a:t>
            </a:r>
            <a:r>
              <a:rPr lang="ja-JP" altLang="en-US" sz="1100" dirty="0"/>
              <a:t>キジハタ放流用種苗</a:t>
            </a:r>
            <a:r>
              <a:rPr lang="en-US" altLang="ja-JP" sz="1100" dirty="0"/>
              <a:t>10</a:t>
            </a:r>
            <a:r>
              <a:rPr lang="ja-JP" altLang="en-US" sz="1100" dirty="0"/>
              <a:t>万尾生産の</a:t>
            </a:r>
            <a:r>
              <a:rPr lang="ja-JP" altLang="en-US" sz="1100" dirty="0" smtClean="0"/>
              <a:t>安定化</a:t>
            </a:r>
            <a:endParaRPr lang="en-US" altLang="ja-JP" sz="1100" dirty="0" smtClean="0"/>
          </a:p>
          <a:p>
            <a:pPr marL="449263" indent="-274638">
              <a:buFont typeface="Arial" panose="020B0604020202020204" pitchFamily="34" charset="0"/>
              <a:buChar char="•"/>
            </a:pPr>
            <a:r>
              <a:rPr lang="ja-JP" altLang="en-US" sz="1100" dirty="0" smtClean="0"/>
              <a:t>ラボツアーや見学会を開催し、新たなニーズの掘起しに取組み、実験室の共同利用数の増加につなげた。</a:t>
            </a:r>
            <a:endParaRPr lang="en-US" altLang="ja-JP" sz="1100" dirty="0" smtClean="0"/>
          </a:p>
          <a:p>
            <a:pPr marL="449263" indent="-274638">
              <a:buFont typeface="Arial" panose="020B0604020202020204" pitchFamily="34" charset="0"/>
              <a:buChar char="•"/>
            </a:pPr>
            <a:r>
              <a:rPr lang="ja-JP" altLang="en-US" sz="1100" dirty="0" smtClean="0"/>
              <a:t>キジハタ</a:t>
            </a:r>
            <a:r>
              <a:rPr lang="ja-JP" altLang="en-US" sz="1100" dirty="0"/>
              <a:t>の稚魚放流技術の向上など大阪の漁業に大きく貢献している</a:t>
            </a:r>
            <a:r>
              <a:rPr lang="ja-JP" altLang="en-US" sz="1100" dirty="0" smtClean="0"/>
              <a:t>。</a:t>
            </a:r>
            <a:endParaRPr lang="en-US" altLang="ja-JP" sz="1100" dirty="0" smtClean="0"/>
          </a:p>
          <a:p>
            <a:pPr marL="449263" indent="-274638">
              <a:buFont typeface="Arial" panose="020B0604020202020204" pitchFamily="34" charset="0"/>
              <a:buChar char="•"/>
            </a:pPr>
            <a:r>
              <a:rPr lang="ja-JP" altLang="en-US" sz="1100" dirty="0" smtClean="0"/>
              <a:t>開発したブドウ新品種の</a:t>
            </a:r>
            <a:r>
              <a:rPr lang="ja-JP" altLang="en-US" sz="1100" dirty="0"/>
              <a:t>登録</a:t>
            </a:r>
            <a:r>
              <a:rPr lang="ja-JP" altLang="en-US" sz="1100" dirty="0" smtClean="0"/>
              <a:t>や高温化対策技術の特許取得等、研究を確実にアウトプットしている。</a:t>
            </a:r>
            <a:endParaRPr lang="en-US" altLang="ja-JP" sz="1100" dirty="0" smtClean="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2620" y="2848907"/>
            <a:ext cx="328380" cy="367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正方形/長方形 10"/>
          <p:cNvSpPr/>
          <p:nvPr/>
        </p:nvSpPr>
        <p:spPr>
          <a:xfrm>
            <a:off x="8273008" y="4368552"/>
            <a:ext cx="4448592" cy="800494"/>
          </a:xfrm>
          <a:prstGeom prst="rect">
            <a:avLst/>
          </a:prstGeom>
        </p:spPr>
        <p:txBody>
          <a:bodyPr wrap="square" lIns="122191" tIns="61096" rIns="122191" bIns="61096">
            <a:spAutoFit/>
          </a:bodyPr>
          <a:lstStyle/>
          <a:p>
            <a:r>
              <a:rPr lang="ja-JP" altLang="en-US" sz="1100" b="1" dirty="0" smtClean="0"/>
              <a:t>○ 緊急時の対応に加えて、「危機事象への備え」を明記。</a:t>
            </a:r>
            <a:endParaRPr lang="en-US" altLang="ja-JP" sz="1100" b="1" dirty="0" smtClean="0"/>
          </a:p>
          <a:p>
            <a:endParaRPr lang="en-US" altLang="ja-JP" sz="1100" dirty="0" smtClean="0"/>
          </a:p>
          <a:p>
            <a:pPr marL="361950" indent="-180975">
              <a:buFont typeface="Arial" panose="020B0604020202020204" pitchFamily="34" charset="0"/>
              <a:buChar char="•"/>
            </a:pPr>
            <a:r>
              <a:rPr lang="ja-JP" altLang="en-US" sz="1100" dirty="0" smtClean="0">
                <a:latin typeface="ＭＳ 明朝" panose="02020609040205080304" pitchFamily="17" charset="-128"/>
                <a:ea typeface="ＭＳ 明朝" panose="02020609040205080304" pitchFamily="17" charset="-128"/>
              </a:rPr>
              <a:t>緊急時への対応に加えて「危機事象への備え」に対応するための計画を環農水研が策定する。</a:t>
            </a: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2620" y="4780538"/>
            <a:ext cx="328380" cy="367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角丸四角形 9"/>
          <p:cNvSpPr/>
          <p:nvPr/>
        </p:nvSpPr>
        <p:spPr>
          <a:xfrm>
            <a:off x="114299" y="304800"/>
            <a:ext cx="12571187" cy="1217340"/>
          </a:xfrm>
          <a:prstGeom prst="roundRect">
            <a:avLst>
              <a:gd name="adj" fmla="val 1160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kumimoji="1" lang="ja-JP" altLang="en-US" dirty="0">
              <a:solidFill>
                <a:schemeClr val="tx1"/>
              </a:solidFill>
            </a:endParaRPr>
          </a:p>
        </p:txBody>
      </p:sp>
      <p:sp>
        <p:nvSpPr>
          <p:cNvPr id="26" name="正方形/長方形 25"/>
          <p:cNvSpPr/>
          <p:nvPr/>
        </p:nvSpPr>
        <p:spPr>
          <a:xfrm>
            <a:off x="1953800" y="289496"/>
            <a:ext cx="8767480" cy="278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創英角ﾎﾟｯﾌﾟ体" panose="040B0A09000000000000" pitchFamily="49" charset="-128"/>
                <a:ea typeface="HG創英角ﾎﾟｯﾌﾟ体" panose="040B0A09000000000000" pitchFamily="49" charset="-128"/>
              </a:rPr>
              <a:t>環農水研の目指すべき</a:t>
            </a:r>
            <a:r>
              <a:rPr lang="ja-JP" altLang="en-US" sz="1600" dirty="0">
                <a:solidFill>
                  <a:schemeClr val="tx1"/>
                </a:solidFill>
                <a:latin typeface="HG創英角ﾎﾟｯﾌﾟ体" panose="040B0A09000000000000" pitchFamily="49" charset="-128"/>
                <a:ea typeface="HG創英角ﾎﾟｯﾌﾟ体" panose="040B0A09000000000000" pitchFamily="49" charset="-128"/>
              </a:rPr>
              <a:t>姿</a:t>
            </a:r>
            <a:r>
              <a:rPr lang="ja-JP" altLang="en-US" sz="1600" dirty="0" smtClean="0">
                <a:solidFill>
                  <a:schemeClr val="tx1"/>
                </a:solidFill>
                <a:latin typeface="HG創英角ﾎﾟｯﾌﾟ体" panose="040B0A09000000000000" pitchFamily="49" charset="-128"/>
                <a:ea typeface="HG創英角ﾎﾟｯﾌﾟ体" panose="040B0A09000000000000" pitchFamily="49" charset="-128"/>
              </a:rPr>
              <a:t>　→　事業者・行政・地域社会に対してプレゼンスのある研究所</a:t>
            </a:r>
            <a:endParaRPr lang="en-US" altLang="ja-JP" sz="1600" dirty="0" smtClean="0">
              <a:solidFill>
                <a:schemeClr val="tx1"/>
              </a:solidFill>
              <a:latin typeface="HG創英角ﾎﾟｯﾌﾟ体" panose="040B0A09000000000000" pitchFamily="49" charset="-128"/>
              <a:ea typeface="HG創英角ﾎﾟｯﾌﾟ体" panose="040B0A09000000000000" pitchFamily="49" charset="-128"/>
            </a:endParaRPr>
          </a:p>
        </p:txBody>
      </p:sp>
      <p:sp>
        <p:nvSpPr>
          <p:cNvPr id="42" name="正方形/長方形 41"/>
          <p:cNvSpPr/>
          <p:nvPr/>
        </p:nvSpPr>
        <p:spPr>
          <a:xfrm>
            <a:off x="280120" y="374740"/>
            <a:ext cx="12303662" cy="1257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第</a:t>
            </a:r>
            <a:r>
              <a:rPr lang="en-US" altLang="ja-JP" sz="1200" b="1" dirty="0" smtClean="0">
                <a:solidFill>
                  <a:schemeClr val="tx1"/>
                </a:solidFill>
              </a:rPr>
              <a:t>1</a:t>
            </a:r>
            <a:r>
              <a:rPr lang="ja-JP" altLang="en-US" sz="1200" b="1" dirty="0" smtClean="0">
                <a:solidFill>
                  <a:schemeClr val="tx1"/>
                </a:solidFill>
              </a:rPr>
              <a:t>期中期計画期間の業務総括を踏まえた第</a:t>
            </a:r>
            <a:r>
              <a:rPr lang="en-US" altLang="ja-JP" sz="1200" b="1" dirty="0" smtClean="0">
                <a:solidFill>
                  <a:schemeClr val="tx1"/>
                </a:solidFill>
              </a:rPr>
              <a:t>2</a:t>
            </a:r>
            <a:r>
              <a:rPr lang="ja-JP" altLang="en-US" sz="1200" b="1" dirty="0" smtClean="0">
                <a:solidFill>
                  <a:schemeClr val="tx1"/>
                </a:solidFill>
              </a:rPr>
              <a:t>期中期目標策定の視点</a:t>
            </a:r>
            <a:endParaRPr lang="en-US" altLang="ja-JP" sz="1200" b="1" dirty="0">
              <a:solidFill>
                <a:schemeClr val="tx1"/>
              </a:solidFill>
            </a:endParaRPr>
          </a:p>
          <a:p>
            <a:pPr marL="542925" indent="-361950">
              <a:buFont typeface="Wingdings" panose="05000000000000000000" pitchFamily="2" charset="2"/>
              <a:buChar char="l"/>
            </a:pPr>
            <a:r>
              <a:rPr lang="ja-JP" altLang="en-US" sz="1200" b="1" dirty="0" smtClean="0">
                <a:solidFill>
                  <a:schemeClr val="tx1"/>
                </a:solidFill>
              </a:rPr>
              <a:t>環境分野と農林水産分野の融合した総合研究機関として、将来を見据えた先駆的な</a:t>
            </a:r>
            <a:r>
              <a:rPr lang="ja-JP" altLang="en-US" sz="1200" b="1" dirty="0">
                <a:solidFill>
                  <a:schemeClr val="tx1"/>
                </a:solidFill>
              </a:rPr>
              <a:t>技術開発</a:t>
            </a:r>
            <a:r>
              <a:rPr lang="ja-JP" altLang="en-US" sz="1200" b="1" dirty="0" smtClean="0">
                <a:solidFill>
                  <a:schemeClr val="tx1"/>
                </a:solidFill>
              </a:rPr>
              <a:t>を行う。</a:t>
            </a:r>
            <a:endParaRPr lang="en-US" altLang="ja-JP" sz="1200" b="1" dirty="0" smtClean="0">
              <a:solidFill>
                <a:schemeClr val="tx1"/>
              </a:solidFill>
            </a:endParaRPr>
          </a:p>
          <a:p>
            <a:pPr marL="542925" indent="-361950">
              <a:buFont typeface="Wingdings" panose="05000000000000000000" pitchFamily="2" charset="2"/>
              <a:buChar char="l"/>
            </a:pPr>
            <a:r>
              <a:rPr lang="ja-JP" altLang="en-US" sz="1200" b="1" u="sng" dirty="0" smtClean="0">
                <a:solidFill>
                  <a:schemeClr val="tx1"/>
                </a:solidFill>
              </a:rPr>
              <a:t>製品化</a:t>
            </a:r>
            <a:r>
              <a:rPr lang="ja-JP" altLang="en-US" sz="1200" b="1" u="sng" dirty="0">
                <a:solidFill>
                  <a:schemeClr val="tx1"/>
                </a:solidFill>
              </a:rPr>
              <a:t>・</a:t>
            </a:r>
            <a:r>
              <a:rPr lang="ja-JP" altLang="en-US" sz="1200" b="1" u="sng" dirty="0" smtClean="0">
                <a:solidFill>
                  <a:schemeClr val="tx1"/>
                </a:solidFill>
              </a:rPr>
              <a:t>商品化を意識し、</a:t>
            </a:r>
            <a:r>
              <a:rPr lang="ja-JP" altLang="en-US" sz="1200" b="1" dirty="0" smtClean="0">
                <a:solidFill>
                  <a:schemeClr val="tx1"/>
                </a:solidFill>
              </a:rPr>
              <a:t>農林水産業や食品産業の発展に資する</a:t>
            </a:r>
            <a:r>
              <a:rPr lang="ja-JP" altLang="en-US" sz="1200" b="1" u="sng" dirty="0" smtClean="0">
                <a:solidFill>
                  <a:schemeClr val="tx1"/>
                </a:solidFill>
              </a:rPr>
              <a:t>質</a:t>
            </a:r>
            <a:r>
              <a:rPr lang="ja-JP" altLang="en-US" sz="1200" b="1" u="sng" dirty="0">
                <a:solidFill>
                  <a:schemeClr val="tx1"/>
                </a:solidFill>
              </a:rPr>
              <a:t>の高い</a:t>
            </a:r>
            <a:r>
              <a:rPr lang="ja-JP" altLang="en-US" sz="1200" b="1" u="sng" dirty="0" smtClean="0">
                <a:solidFill>
                  <a:schemeClr val="tx1"/>
                </a:solidFill>
              </a:rPr>
              <a:t>技術支援</a:t>
            </a:r>
            <a:r>
              <a:rPr lang="ja-JP" altLang="en-US" sz="1200" b="1" dirty="0" smtClean="0">
                <a:solidFill>
                  <a:schemeClr val="tx1"/>
                </a:solidFill>
              </a:rPr>
              <a:t>と</a:t>
            </a:r>
            <a:r>
              <a:rPr lang="ja-JP" altLang="en-US" sz="1200" b="1" u="sng" dirty="0" smtClean="0">
                <a:solidFill>
                  <a:schemeClr val="tx1"/>
                </a:solidFill>
              </a:rPr>
              <a:t>研究成果のより一層の普及・拡大を通じ、</a:t>
            </a:r>
            <a:r>
              <a:rPr lang="ja-JP" altLang="en-US" sz="1200" b="1" dirty="0" smtClean="0">
                <a:solidFill>
                  <a:schemeClr val="tx1"/>
                </a:solidFill>
              </a:rPr>
              <a:t>事業者から頼られる存在を目指す。</a:t>
            </a:r>
            <a:endParaRPr lang="en-US" altLang="ja-JP" sz="1200" b="1" dirty="0">
              <a:solidFill>
                <a:schemeClr val="tx1"/>
              </a:solidFill>
            </a:endParaRPr>
          </a:p>
          <a:p>
            <a:pPr marL="542925" indent="-361950">
              <a:buFont typeface="Wingdings" panose="05000000000000000000" pitchFamily="2" charset="2"/>
              <a:buChar char="l"/>
            </a:pPr>
            <a:r>
              <a:rPr lang="ja-JP" altLang="en-US" sz="1200" b="1" u="sng" dirty="0" smtClean="0">
                <a:solidFill>
                  <a:schemeClr val="tx1"/>
                </a:solidFill>
              </a:rPr>
              <a:t>行政課題への対応力</a:t>
            </a:r>
            <a:r>
              <a:rPr lang="ja-JP" altLang="en-US" sz="1200" b="1" dirty="0" smtClean="0">
                <a:solidFill>
                  <a:schemeClr val="tx1"/>
                </a:solidFill>
              </a:rPr>
              <a:t>を</a:t>
            </a:r>
            <a:r>
              <a:rPr lang="ja-JP" altLang="en-US" sz="1200" b="1" dirty="0">
                <a:solidFill>
                  <a:schemeClr val="tx1"/>
                </a:solidFill>
              </a:rPr>
              <a:t>強化すると</a:t>
            </a:r>
            <a:r>
              <a:rPr lang="ja-JP" altLang="en-US" sz="1200" b="1" dirty="0" smtClean="0">
                <a:solidFill>
                  <a:schemeClr val="tx1"/>
                </a:solidFill>
              </a:rPr>
              <a:t>ともに、将来</a:t>
            </a:r>
            <a:r>
              <a:rPr lang="ja-JP" altLang="en-US" sz="1200" b="1" dirty="0">
                <a:solidFill>
                  <a:schemeClr val="tx1"/>
                </a:solidFill>
              </a:rPr>
              <a:t>起こり得る</a:t>
            </a:r>
            <a:r>
              <a:rPr lang="ja-JP" altLang="en-US" sz="1200" b="1" u="sng" dirty="0">
                <a:solidFill>
                  <a:schemeClr val="tx1"/>
                </a:solidFill>
              </a:rPr>
              <a:t>緊急</a:t>
            </a:r>
            <a:r>
              <a:rPr lang="ja-JP" altLang="en-US" sz="1200" b="1" u="sng" dirty="0" smtClean="0">
                <a:solidFill>
                  <a:schemeClr val="tx1"/>
                </a:solidFill>
              </a:rPr>
              <a:t>時などへ</a:t>
            </a:r>
            <a:r>
              <a:rPr lang="ja-JP" altLang="en-US" sz="1200" b="1" u="sng" dirty="0">
                <a:solidFill>
                  <a:schemeClr val="tx1"/>
                </a:solidFill>
              </a:rPr>
              <a:t>の対応に</a:t>
            </a:r>
            <a:r>
              <a:rPr lang="ja-JP" altLang="en-US" sz="1200" b="1" u="sng" dirty="0" smtClean="0">
                <a:solidFill>
                  <a:schemeClr val="tx1"/>
                </a:solidFill>
              </a:rPr>
              <a:t>備える</a:t>
            </a:r>
            <a:r>
              <a:rPr lang="ja-JP" altLang="en-US" sz="1200" b="1" dirty="0" smtClean="0">
                <a:solidFill>
                  <a:schemeClr val="tx1"/>
                </a:solidFill>
              </a:rPr>
              <a:t>。</a:t>
            </a:r>
            <a:endParaRPr lang="en-US" altLang="ja-JP" sz="1200" b="1" dirty="0" smtClean="0">
              <a:solidFill>
                <a:schemeClr val="tx1"/>
              </a:solidFill>
            </a:endParaRPr>
          </a:p>
          <a:p>
            <a:pPr marL="542925" indent="-361950">
              <a:buFont typeface="Wingdings" panose="05000000000000000000" pitchFamily="2" charset="2"/>
              <a:buChar char="l"/>
            </a:pPr>
            <a:r>
              <a:rPr lang="ja-JP" altLang="en-US" sz="1200" b="1" u="sng" dirty="0" smtClean="0">
                <a:solidFill>
                  <a:schemeClr val="tx1"/>
                </a:solidFill>
              </a:rPr>
              <a:t>地域</a:t>
            </a:r>
            <a:r>
              <a:rPr lang="ja-JP" altLang="en-US" sz="1200" b="1" u="sng" dirty="0">
                <a:solidFill>
                  <a:schemeClr val="tx1"/>
                </a:solidFill>
              </a:rPr>
              <a:t>社会への貢献</a:t>
            </a:r>
            <a:r>
              <a:rPr lang="ja-JP" altLang="en-US" sz="1200" b="1" dirty="0">
                <a:solidFill>
                  <a:schemeClr val="tx1"/>
                </a:solidFill>
              </a:rPr>
              <a:t>を強化し、</a:t>
            </a:r>
            <a:r>
              <a:rPr lang="ja-JP" altLang="en-US" sz="1200" b="1" dirty="0" smtClean="0">
                <a:solidFill>
                  <a:schemeClr val="tx1"/>
                </a:solidFill>
              </a:rPr>
              <a:t>府民に身近な研究所を目指す。</a:t>
            </a:r>
            <a:endParaRPr lang="en-US" altLang="ja-JP" sz="1200" b="1" dirty="0">
              <a:solidFill>
                <a:schemeClr val="tx1"/>
              </a:solidFill>
            </a:endParaRPr>
          </a:p>
        </p:txBody>
      </p:sp>
      <p:sp>
        <p:nvSpPr>
          <p:cNvPr id="38" name="角丸四角形 37"/>
          <p:cNvSpPr/>
          <p:nvPr/>
        </p:nvSpPr>
        <p:spPr>
          <a:xfrm>
            <a:off x="14767" y="5969000"/>
            <a:ext cx="7780223" cy="1571625"/>
          </a:xfrm>
          <a:prstGeom prst="roundRect">
            <a:avLst>
              <a:gd name="adj" fmla="val 8599"/>
            </a:avLst>
          </a:prstGeom>
          <a:solidFill>
            <a:srgbClr val="CCFFCC"/>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39" name="正方形/長方形 38"/>
          <p:cNvSpPr/>
          <p:nvPr/>
        </p:nvSpPr>
        <p:spPr>
          <a:xfrm>
            <a:off x="470039" y="5918820"/>
            <a:ext cx="7268051" cy="1139048"/>
          </a:xfrm>
          <a:prstGeom prst="rect">
            <a:avLst/>
          </a:prstGeom>
        </p:spPr>
        <p:txBody>
          <a:bodyPr wrap="square" lIns="122191" tIns="61096" rIns="122191" bIns="61096">
            <a:spAutoFit/>
          </a:bodyPr>
          <a:lstStyle/>
          <a:p>
            <a:r>
              <a:rPr lang="en-US" altLang="ja-JP" sz="1100" dirty="0" smtClean="0"/>
              <a:t>【</a:t>
            </a:r>
            <a:r>
              <a:rPr lang="ja-JP" altLang="en-US" sz="1100" dirty="0" smtClean="0"/>
              <a:t>主な業務</a:t>
            </a:r>
            <a:r>
              <a:rPr lang="en-US" altLang="ja-JP" sz="1100" dirty="0" smtClean="0"/>
              <a:t>】</a:t>
            </a:r>
          </a:p>
          <a:p>
            <a:r>
              <a:rPr lang="ja-JP" altLang="en-US" sz="1100" dirty="0"/>
              <a:t>　安全・安心な特産農産物生産を目指した総合的作物管理</a:t>
            </a:r>
            <a:r>
              <a:rPr lang="ja-JP" altLang="en-US" sz="1100" dirty="0" smtClean="0"/>
              <a:t>技術</a:t>
            </a:r>
            <a:r>
              <a:rPr lang="ja-JP" altLang="en-US" sz="1100" dirty="0"/>
              <a:t>の</a:t>
            </a:r>
            <a:r>
              <a:rPr lang="ja-JP" altLang="en-US" sz="1100" dirty="0" smtClean="0"/>
              <a:t>開発、都</a:t>
            </a:r>
            <a:r>
              <a:rPr lang="ja-JP" altLang="en-US" sz="1100" dirty="0"/>
              <a:t>市域におけるバイオマスの地域循環システムの</a:t>
            </a:r>
            <a:r>
              <a:rPr lang="ja-JP" altLang="en-US" sz="1100" dirty="0" smtClean="0"/>
              <a:t>研究、大阪</a:t>
            </a:r>
            <a:r>
              <a:rPr lang="ja-JP" altLang="en-US" sz="1100" dirty="0"/>
              <a:t>湾の栄養塩と水産資源の</a:t>
            </a:r>
            <a:r>
              <a:rPr lang="ja-JP" altLang="en-US" sz="1100" dirty="0" smtClean="0"/>
              <a:t>調査</a:t>
            </a:r>
            <a:endParaRPr lang="en-US" altLang="ja-JP" sz="1100" dirty="0" smtClean="0"/>
          </a:p>
          <a:p>
            <a:pPr marL="363538" indent="-188913">
              <a:buFont typeface="Arial" panose="020B0604020202020204" pitchFamily="34" charset="0"/>
              <a:buChar char="•"/>
            </a:pPr>
            <a:r>
              <a:rPr lang="ja-JP" altLang="en-US" sz="1100" dirty="0" smtClean="0"/>
              <a:t>重点研究分野、新たな研究分野で得た成果を論文等の発表や特許出願につなげている。</a:t>
            </a:r>
            <a:endParaRPr lang="en-US" altLang="ja-JP" sz="1100" dirty="0" smtClean="0"/>
          </a:p>
          <a:p>
            <a:pPr marL="363538" indent="-188913">
              <a:buFont typeface="Arial" panose="020B0604020202020204" pitchFamily="34" charset="0"/>
              <a:buChar char="•"/>
            </a:pPr>
            <a:r>
              <a:rPr lang="ja-JP" altLang="en-US" sz="1100" dirty="0"/>
              <a:t>大阪</a:t>
            </a:r>
            <a:r>
              <a:rPr lang="ja-JP" altLang="en-US" sz="1100" dirty="0" smtClean="0"/>
              <a:t>湾の良好な水質と豊かな水産資源の両立に向けて、有機物や窒素、底生動物などの現象を解明した。</a:t>
            </a:r>
            <a:endParaRPr lang="en-US" altLang="ja-JP" sz="1100" dirty="0" smtClean="0"/>
          </a:p>
          <a:p>
            <a:pPr marL="363538" indent="-188913">
              <a:buFont typeface="Arial" panose="020B0604020202020204" pitchFamily="34" charset="0"/>
              <a:buChar char="•"/>
            </a:pPr>
            <a:r>
              <a:rPr lang="ja-JP" altLang="en-US" sz="1100" dirty="0" smtClean="0"/>
              <a:t>積極的</a:t>
            </a:r>
            <a:r>
              <a:rPr lang="ja-JP" altLang="en-US" sz="1100" dirty="0"/>
              <a:t>に</a:t>
            </a:r>
            <a:r>
              <a:rPr lang="ja-JP" altLang="en-US" sz="1100" dirty="0" smtClean="0"/>
              <a:t>競争的資金へ応募し、高い採択率を維持している。</a:t>
            </a:r>
            <a:endParaRPr lang="en-US" altLang="ja-JP" sz="1100" dirty="0" smtClean="0"/>
          </a:p>
        </p:txBody>
      </p:sp>
      <p:sp>
        <p:nvSpPr>
          <p:cNvPr id="44" name="正方形/長方形 43"/>
          <p:cNvSpPr/>
          <p:nvPr/>
        </p:nvSpPr>
        <p:spPr>
          <a:xfrm>
            <a:off x="1000200" y="6943787"/>
            <a:ext cx="6696744" cy="631217"/>
          </a:xfrm>
          <a:prstGeom prst="rect">
            <a:avLst/>
          </a:prstGeom>
        </p:spPr>
        <p:txBody>
          <a:bodyPr wrap="square" lIns="122191" tIns="61096" rIns="122191" bIns="61096">
            <a:spAutoFit/>
          </a:bodyPr>
          <a:lstStyle/>
          <a:p>
            <a:r>
              <a:rPr lang="ja-JP" altLang="en-US" sz="1100" b="1" dirty="0" smtClean="0"/>
              <a:t>課題</a:t>
            </a:r>
            <a:endParaRPr lang="en-US" altLang="ja-JP" sz="1100" b="1" dirty="0" smtClean="0"/>
          </a:p>
          <a:p>
            <a:pPr marL="171450" indent="-171450">
              <a:buFont typeface="Wingdings" panose="05000000000000000000" pitchFamily="2" charset="2"/>
              <a:buChar char="n"/>
            </a:pPr>
            <a:r>
              <a:rPr lang="ja-JP" altLang="en-US" sz="1100" u="sng" dirty="0"/>
              <a:t>選択と集中の観点から</a:t>
            </a:r>
            <a:r>
              <a:rPr lang="ja-JP" altLang="en-US" sz="1100" u="sng" dirty="0" smtClean="0"/>
              <a:t>重点的かつ計画的に</a:t>
            </a:r>
            <a:r>
              <a:rPr lang="ja-JP" altLang="en-US" sz="1100" dirty="0" smtClean="0"/>
              <a:t>調査研究を進める必要がある。</a:t>
            </a:r>
            <a:endParaRPr lang="en-US" altLang="ja-JP" sz="1100" dirty="0" smtClean="0"/>
          </a:p>
          <a:p>
            <a:pPr marL="171450" indent="-171450">
              <a:buFont typeface="Wingdings" panose="05000000000000000000" pitchFamily="2" charset="2"/>
              <a:buChar char="n"/>
            </a:pPr>
            <a:r>
              <a:rPr lang="ja-JP" altLang="en-US" sz="1100" u="sng" dirty="0" smtClean="0"/>
              <a:t>行政課題</a:t>
            </a:r>
            <a:r>
              <a:rPr lang="ja-JP" altLang="en-US" sz="1100" dirty="0" smtClean="0"/>
              <a:t>に対応する調査研究については、府と目標などを共有し、</a:t>
            </a:r>
            <a:r>
              <a:rPr lang="ja-JP" altLang="en-US" sz="1100" u="sng" dirty="0" smtClean="0"/>
              <a:t>対応力を強化する</a:t>
            </a:r>
            <a:r>
              <a:rPr lang="ja-JP" altLang="en-US" sz="1100" dirty="0" smtClean="0"/>
              <a:t>必要がある。</a:t>
            </a:r>
            <a:endParaRPr lang="ja-JP" altLang="ja-JP" sz="1100" dirty="0"/>
          </a:p>
        </p:txBody>
      </p:sp>
      <p:sp>
        <p:nvSpPr>
          <p:cNvPr id="45" name="正方形/長方形 44"/>
          <p:cNvSpPr/>
          <p:nvPr/>
        </p:nvSpPr>
        <p:spPr>
          <a:xfrm>
            <a:off x="-100376" y="6201641"/>
            <a:ext cx="677656" cy="987404"/>
          </a:xfrm>
          <a:prstGeom prst="rect">
            <a:avLst/>
          </a:prstGeom>
        </p:spPr>
        <p:txBody>
          <a:bodyPr vert="eaVert" wrap="none" lIns="122191" tIns="61096" rIns="122191" bIns="61096">
            <a:spAutoFit/>
          </a:bodyPr>
          <a:lstStyle/>
          <a:p>
            <a:r>
              <a:rPr lang="ja-JP" altLang="en-US" sz="1400" b="1" dirty="0" smtClean="0"/>
              <a:t>調査研究の</a:t>
            </a:r>
            <a:endParaRPr lang="en-US" altLang="ja-JP" sz="1400" b="1" dirty="0" smtClean="0"/>
          </a:p>
          <a:p>
            <a:r>
              <a:rPr lang="ja-JP" altLang="en-US" sz="1400" b="1" dirty="0"/>
              <a:t>実施</a:t>
            </a:r>
            <a:endParaRPr lang="ja-JP" altLang="ja-JP" sz="1400" b="1" dirty="0"/>
          </a:p>
        </p:txBody>
      </p:sp>
      <p:sp>
        <p:nvSpPr>
          <p:cNvPr id="46" name="角丸四角形 45"/>
          <p:cNvSpPr/>
          <p:nvPr/>
        </p:nvSpPr>
        <p:spPr>
          <a:xfrm>
            <a:off x="14767" y="8705850"/>
            <a:ext cx="7780223" cy="890258"/>
          </a:xfrm>
          <a:prstGeom prst="roundRect">
            <a:avLst>
              <a:gd name="adj" fmla="val 8599"/>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47" name="正方形/長方形 46"/>
          <p:cNvSpPr/>
          <p:nvPr/>
        </p:nvSpPr>
        <p:spPr>
          <a:xfrm>
            <a:off x="8273008" y="1920280"/>
            <a:ext cx="4387974" cy="2019672"/>
          </a:xfrm>
          <a:prstGeom prst="rect">
            <a:avLst/>
          </a:prstGeom>
        </p:spPr>
        <p:txBody>
          <a:bodyPr wrap="square" lIns="122191" tIns="61096" rIns="122191" bIns="61096">
            <a:noAutofit/>
          </a:bodyPr>
          <a:lstStyle/>
          <a:p>
            <a:pPr lvl="0"/>
            <a:r>
              <a:rPr lang="ja-JP" altLang="en-US" sz="1100" b="1" dirty="0" smtClean="0">
                <a:latin typeface="ＭＳ ゴシック" panose="020B0609070205080204" pitchFamily="49" charset="-128"/>
                <a:ea typeface="ＭＳ ゴシック" panose="020B0609070205080204" pitchFamily="49" charset="-128"/>
              </a:rPr>
              <a:t>○ 環境分野と農林分野の融合した総合研究機関として、将来を</a:t>
            </a:r>
            <a:endParaRPr lang="en-US" altLang="ja-JP" sz="1100" b="1" dirty="0" smtClean="0">
              <a:latin typeface="ＭＳ ゴシック" panose="020B0609070205080204" pitchFamily="49" charset="-128"/>
              <a:ea typeface="ＭＳ ゴシック" panose="020B0609070205080204" pitchFamily="49" charset="-128"/>
            </a:endParaRPr>
          </a:p>
          <a:p>
            <a:pPr lvl="0"/>
            <a:r>
              <a:rPr lang="ja-JP" altLang="en-US" sz="1100" b="1" dirty="0">
                <a:latin typeface="ＭＳ ゴシック" panose="020B0609070205080204" pitchFamily="49" charset="-128"/>
                <a:ea typeface="ＭＳ ゴシック" panose="020B0609070205080204" pitchFamily="49" charset="-128"/>
              </a:rPr>
              <a:t>　 </a:t>
            </a:r>
            <a:r>
              <a:rPr lang="ja-JP" altLang="en-US" sz="1100" b="1" dirty="0" smtClean="0">
                <a:latin typeface="ＭＳ ゴシック" panose="020B0609070205080204" pitchFamily="49" charset="-128"/>
                <a:ea typeface="ＭＳ ゴシック" panose="020B0609070205080204" pitchFamily="49" charset="-128"/>
              </a:rPr>
              <a:t>見据えて先駆的な技術開発を行うことを前文に記載。</a:t>
            </a:r>
            <a:endParaRPr lang="en-US" altLang="ja-JP" sz="1100" b="1" dirty="0" smtClean="0">
              <a:latin typeface="ＭＳ ゴシック" panose="020B0609070205080204" pitchFamily="49" charset="-128"/>
              <a:ea typeface="ＭＳ ゴシック" panose="020B0609070205080204" pitchFamily="49" charset="-128"/>
            </a:endParaRPr>
          </a:p>
          <a:p>
            <a:pPr lvl="0"/>
            <a:endParaRPr lang="en-US" altLang="ja-JP" sz="1100" b="1" dirty="0" smtClean="0">
              <a:latin typeface="ＭＳ ゴシック" panose="020B0609070205080204" pitchFamily="49" charset="-128"/>
              <a:ea typeface="ＭＳ ゴシック" panose="020B0609070205080204" pitchFamily="49" charset="-128"/>
            </a:endParaRPr>
          </a:p>
          <a:p>
            <a:pPr lvl="0"/>
            <a:r>
              <a:rPr lang="ja-JP" altLang="en-US" sz="1100" b="1" dirty="0" smtClean="0">
                <a:latin typeface="ＭＳ ゴシック" panose="020B0609070205080204" pitchFamily="49" charset="-128"/>
                <a:ea typeface="ＭＳ ゴシック" panose="020B0609070205080204" pitchFamily="49" charset="-128"/>
              </a:rPr>
              <a:t>○ 農林水産業や食品産業が将来的に発展していけるよう、</a:t>
            </a:r>
            <a:endParaRPr lang="en-US" altLang="ja-JP" sz="1100" b="1" dirty="0" smtClean="0">
              <a:latin typeface="ＭＳ ゴシック" panose="020B0609070205080204" pitchFamily="49" charset="-128"/>
              <a:ea typeface="ＭＳ ゴシック" panose="020B0609070205080204" pitchFamily="49" charset="-128"/>
            </a:endParaRPr>
          </a:p>
          <a:p>
            <a:pPr lvl="0"/>
            <a:r>
              <a:rPr lang="ja-JP" altLang="en-US" sz="1100" b="1" dirty="0">
                <a:latin typeface="ＭＳ ゴシック" panose="020B0609070205080204" pitchFamily="49" charset="-128"/>
                <a:ea typeface="ＭＳ ゴシック" panose="020B0609070205080204" pitchFamily="49" charset="-128"/>
              </a:rPr>
              <a:t>　</a:t>
            </a:r>
            <a:r>
              <a:rPr lang="ja-JP" altLang="en-US" sz="1100" b="1" dirty="0" smtClean="0">
                <a:latin typeface="ＭＳ ゴシック" panose="020B0609070205080204" pitchFamily="49" charset="-128"/>
                <a:ea typeface="ＭＳ ゴシック" panose="020B0609070205080204" pitchFamily="49" charset="-128"/>
              </a:rPr>
              <a:t> 製品化・商品化を意識した質の高い技術支援を行うことを記載。</a:t>
            </a:r>
            <a:endParaRPr lang="en-US" altLang="ja-JP" sz="1100" b="1" dirty="0" smtClean="0">
              <a:latin typeface="ＭＳ ゴシック" panose="020B0609070205080204" pitchFamily="49" charset="-128"/>
              <a:ea typeface="ＭＳ ゴシック" panose="020B0609070205080204" pitchFamily="49" charset="-128"/>
            </a:endParaRPr>
          </a:p>
          <a:p>
            <a:pPr lvl="0"/>
            <a:endParaRPr lang="en-US" altLang="ja-JP" sz="1100" b="1" dirty="0" smtClean="0">
              <a:latin typeface="ＭＳ ゴシック" panose="020B0609070205080204" pitchFamily="49" charset="-128"/>
              <a:ea typeface="ＭＳ ゴシック" panose="020B0609070205080204" pitchFamily="49" charset="-128"/>
            </a:endParaRPr>
          </a:p>
          <a:p>
            <a:pPr lvl="0"/>
            <a:r>
              <a:rPr lang="ja-JP" altLang="en-US" sz="1100" b="1" dirty="0" smtClean="0">
                <a:latin typeface="ＭＳ ゴシック" panose="020B0609070205080204" pitchFamily="49" charset="-128"/>
                <a:ea typeface="ＭＳ ゴシック" panose="020B0609070205080204" pitchFamily="49" charset="-128"/>
              </a:rPr>
              <a:t>○ 研究所</a:t>
            </a:r>
            <a:r>
              <a:rPr lang="ja-JP" altLang="en-US" sz="1100" b="1" dirty="0">
                <a:latin typeface="ＭＳ ゴシック" panose="020B0609070205080204" pitchFamily="49" charset="-128"/>
                <a:ea typeface="ＭＳ ゴシック" panose="020B0609070205080204" pitchFamily="49" charset="-128"/>
              </a:rPr>
              <a:t>が得た新たな知見、技術及び優良品種等に</a:t>
            </a:r>
            <a:r>
              <a:rPr lang="ja-JP" altLang="en-US" sz="1100" b="1" dirty="0" smtClean="0">
                <a:latin typeface="ＭＳ ゴシック" panose="020B0609070205080204" pitchFamily="49" charset="-128"/>
                <a:ea typeface="ＭＳ ゴシック" panose="020B0609070205080204" pitchFamily="49" charset="-128"/>
              </a:rPr>
              <a:t>ついて府</a:t>
            </a:r>
            <a:r>
              <a:rPr lang="ja-JP" altLang="en-US" sz="1100" b="1" dirty="0">
                <a:latin typeface="ＭＳ ゴシック" panose="020B0609070205080204" pitchFamily="49" charset="-128"/>
                <a:ea typeface="ＭＳ ゴシック" panose="020B0609070205080204" pitchFamily="49" charset="-128"/>
              </a:rPr>
              <a:t>に</a:t>
            </a:r>
            <a:r>
              <a:rPr lang="ja-JP" altLang="en-US" sz="1100" b="1" dirty="0" smtClean="0">
                <a:latin typeface="ＭＳ ゴシック" panose="020B0609070205080204" pitchFamily="49" charset="-128"/>
                <a:ea typeface="ＭＳ ゴシック" panose="020B0609070205080204" pitchFamily="49" charset="-128"/>
              </a:rPr>
              <a:t>協</a:t>
            </a:r>
            <a:endParaRPr lang="en-US" altLang="ja-JP" sz="1100" b="1" dirty="0" smtClean="0">
              <a:latin typeface="ＭＳ ゴシック" panose="020B0609070205080204" pitchFamily="49" charset="-128"/>
              <a:ea typeface="ＭＳ ゴシック" panose="020B0609070205080204" pitchFamily="49" charset="-128"/>
            </a:endParaRPr>
          </a:p>
          <a:p>
            <a:pPr lvl="0"/>
            <a:r>
              <a:rPr lang="en-US" altLang="ja-JP" sz="1100" b="1" dirty="0">
                <a:latin typeface="ＭＳ ゴシック" panose="020B0609070205080204" pitchFamily="49" charset="-128"/>
                <a:ea typeface="ＭＳ ゴシック" panose="020B0609070205080204" pitchFamily="49" charset="-128"/>
              </a:rPr>
              <a:t> </a:t>
            </a:r>
            <a:r>
              <a:rPr lang="ja-JP" altLang="en-US" sz="1100" b="1" dirty="0" smtClean="0">
                <a:latin typeface="ＭＳ ゴシック" panose="020B0609070205080204" pitchFamily="49" charset="-128"/>
                <a:ea typeface="ＭＳ ゴシック" panose="020B0609070205080204" pitchFamily="49" charset="-128"/>
              </a:rPr>
              <a:t>　</a:t>
            </a:r>
            <a:r>
              <a:rPr lang="ja-JP" altLang="en-US" sz="1100" b="1" dirty="0" err="1" smtClean="0">
                <a:latin typeface="ＭＳ ゴシック" panose="020B0609070205080204" pitchFamily="49" charset="-128"/>
                <a:ea typeface="ＭＳ ゴシック" panose="020B0609070205080204" pitchFamily="49" charset="-128"/>
              </a:rPr>
              <a:t>力</a:t>
            </a:r>
            <a:r>
              <a:rPr lang="ja-JP" altLang="en-US" sz="1100" b="1" dirty="0" err="1">
                <a:latin typeface="ＭＳ ゴシック" panose="020B0609070205080204" pitchFamily="49" charset="-128"/>
                <a:ea typeface="ＭＳ ゴシック" panose="020B0609070205080204" pitchFamily="49" charset="-128"/>
              </a:rPr>
              <a:t>して</a:t>
            </a:r>
            <a:r>
              <a:rPr lang="ja-JP" altLang="en-US" sz="1100" b="1" dirty="0" smtClean="0">
                <a:latin typeface="ＭＳ ゴシック" panose="020B0609070205080204" pitchFamily="49" charset="-128"/>
                <a:ea typeface="ＭＳ ゴシック" panose="020B0609070205080204" pitchFamily="49" charset="-128"/>
              </a:rPr>
              <a:t>積極的</a:t>
            </a:r>
            <a:r>
              <a:rPr lang="ja-JP" altLang="en-US" sz="1100" b="1" dirty="0">
                <a:latin typeface="ＭＳ ゴシック" panose="020B0609070205080204" pitchFamily="49" charset="-128"/>
                <a:ea typeface="ＭＳ ゴシック" panose="020B0609070205080204" pitchFamily="49" charset="-128"/>
              </a:rPr>
              <a:t>に普及活動を</a:t>
            </a:r>
            <a:r>
              <a:rPr lang="ja-JP" altLang="en-US" sz="1100" b="1" dirty="0" smtClean="0">
                <a:latin typeface="ＭＳ ゴシック" panose="020B0609070205080204" pitchFamily="49" charset="-128"/>
                <a:ea typeface="ＭＳ ゴシック" panose="020B0609070205080204" pitchFamily="49" charset="-128"/>
              </a:rPr>
              <a:t>行う</a:t>
            </a:r>
            <a:r>
              <a:rPr lang="ja-JP" altLang="en-US" sz="1100" b="1" dirty="0">
                <a:latin typeface="ＭＳ ゴシック" panose="020B0609070205080204" pitchFamily="49" charset="-128"/>
                <a:ea typeface="ＭＳ ゴシック" panose="020B0609070205080204" pitchFamily="49" charset="-128"/>
              </a:rPr>
              <a:t>こと</a:t>
            </a:r>
            <a:r>
              <a:rPr lang="ja-JP" altLang="en-US" sz="1100" b="1" dirty="0" smtClean="0">
                <a:latin typeface="ＭＳ ゴシック" panose="020B0609070205080204" pitchFamily="49" charset="-128"/>
                <a:ea typeface="ＭＳ ゴシック" panose="020B0609070205080204" pitchFamily="49" charset="-128"/>
              </a:rPr>
              <a:t>を明記。</a:t>
            </a:r>
            <a:endParaRPr lang="en-US" altLang="ja-JP" sz="1100" b="1" dirty="0" smtClean="0">
              <a:latin typeface="ＭＳ ゴシック" panose="020B0609070205080204" pitchFamily="49" charset="-128"/>
              <a:ea typeface="ＭＳ ゴシック" panose="020B0609070205080204" pitchFamily="49" charset="-128"/>
            </a:endParaRPr>
          </a:p>
          <a:p>
            <a:pPr lvl="0"/>
            <a:endParaRPr lang="en-US" altLang="ja-JP" sz="1100" b="1" dirty="0" smtClean="0">
              <a:latin typeface="ＭＳ ゴシック" panose="020B0609070205080204" pitchFamily="49" charset="-128"/>
              <a:ea typeface="ＭＳ ゴシック" panose="020B0609070205080204" pitchFamily="49" charset="-128"/>
            </a:endParaRPr>
          </a:p>
          <a:p>
            <a:pPr marL="361950" indent="-180975">
              <a:buFont typeface="Arial" panose="020B0604020202020204" pitchFamily="34" charset="0"/>
              <a:buChar char="•"/>
            </a:pPr>
            <a:r>
              <a:rPr lang="ja-JP" altLang="en-US" sz="1100" dirty="0">
                <a:latin typeface="ＭＳ 明朝" panose="02020609040205080304" pitchFamily="17" charset="-128"/>
                <a:ea typeface="ＭＳ 明朝" panose="02020609040205080304" pitchFamily="17" charset="-128"/>
              </a:rPr>
              <a:t>調査研究を通じて得た知見、技術及び優良品種等について、府と連携して普及</a:t>
            </a:r>
            <a:r>
              <a:rPr lang="ja-JP" altLang="en-US" sz="1100" dirty="0" smtClean="0">
                <a:latin typeface="ＭＳ 明朝" panose="02020609040205080304" pitchFamily="17" charset="-128"/>
                <a:ea typeface="ＭＳ 明朝" panose="02020609040205080304" pitchFamily="17" charset="-128"/>
              </a:rPr>
              <a:t>。</a:t>
            </a:r>
            <a:endParaRPr lang="en-US" altLang="ja-JP" sz="1100" dirty="0" smtClean="0">
              <a:latin typeface="ＭＳ 明朝" panose="02020609040205080304" pitchFamily="17" charset="-128"/>
              <a:ea typeface="ＭＳ 明朝" panose="02020609040205080304" pitchFamily="17" charset="-128"/>
            </a:endParaRPr>
          </a:p>
          <a:p>
            <a:pPr marL="361950" indent="-180975">
              <a:buFont typeface="Arial" panose="020B0604020202020204" pitchFamily="34" charset="0"/>
              <a:buChar char="•"/>
            </a:pPr>
            <a:r>
              <a:rPr lang="ja-JP" altLang="en-US" sz="1100" dirty="0" smtClean="0">
                <a:latin typeface="ＭＳ 明朝" panose="02020609040205080304" pitchFamily="17" charset="-128"/>
                <a:ea typeface="ＭＳ 明朝" panose="02020609040205080304" pitchFamily="17" charset="-128"/>
              </a:rPr>
              <a:t>知的</a:t>
            </a:r>
            <a:r>
              <a:rPr lang="ja-JP" altLang="en-US" sz="1100" dirty="0">
                <a:latin typeface="ＭＳ 明朝" panose="02020609040205080304" pitchFamily="17" charset="-128"/>
                <a:ea typeface="ＭＳ 明朝" panose="02020609040205080304" pitchFamily="17" charset="-128"/>
              </a:rPr>
              <a:t>財産権の活用に努め、適切な範囲で事業者に実施権を許諾するなど収益化を図る</a:t>
            </a:r>
            <a:r>
              <a:rPr lang="ja-JP" altLang="en-US" sz="1100" dirty="0" smtClean="0">
                <a:latin typeface="ＭＳ 明朝" panose="02020609040205080304" pitchFamily="17" charset="-128"/>
                <a:ea typeface="ＭＳ 明朝" panose="02020609040205080304" pitchFamily="17" charset="-128"/>
              </a:rPr>
              <a:t>。</a:t>
            </a:r>
            <a:endParaRPr lang="en-US" altLang="ja-JP" sz="1100" b="1" dirty="0">
              <a:latin typeface="ＭＳ ゴシック" panose="020B0609070205080204" pitchFamily="49" charset="-128"/>
              <a:ea typeface="ＭＳ ゴシック" panose="020B0609070205080204" pitchFamily="49" charset="-128"/>
            </a:endParaRPr>
          </a:p>
          <a:p>
            <a:endParaRPr lang="en-US" altLang="ja-JP" sz="1200" dirty="0">
              <a:solidFill>
                <a:srgbClr val="0070C0"/>
              </a:solidFill>
              <a:latin typeface="ＭＳ 明朝" panose="02020609040205080304" pitchFamily="17" charset="-128"/>
              <a:ea typeface="ＭＳ 明朝" panose="02020609040205080304" pitchFamily="17" charset="-128"/>
            </a:endParaRPr>
          </a:p>
          <a:p>
            <a:endParaRPr lang="en-US" altLang="ja-JP" sz="1100" dirty="0" smtClean="0">
              <a:latin typeface="ＭＳ 明朝" panose="02020609040205080304" pitchFamily="17" charset="-128"/>
              <a:ea typeface="ＭＳ 明朝" panose="02020609040205080304" pitchFamily="17" charset="-128"/>
            </a:endParaRPr>
          </a:p>
        </p:txBody>
      </p:sp>
      <p:sp>
        <p:nvSpPr>
          <p:cNvPr id="50" name="角丸四角形 49"/>
          <p:cNvSpPr/>
          <p:nvPr/>
        </p:nvSpPr>
        <p:spPr>
          <a:xfrm>
            <a:off x="8238349" y="8184976"/>
            <a:ext cx="4499155" cy="461940"/>
          </a:xfrm>
          <a:prstGeom prst="roundRect">
            <a:avLst>
              <a:gd name="adj" fmla="val 19596"/>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51" name="角丸四角形 50"/>
          <p:cNvSpPr/>
          <p:nvPr/>
        </p:nvSpPr>
        <p:spPr>
          <a:xfrm>
            <a:off x="8238349" y="4368552"/>
            <a:ext cx="4499155" cy="1507998"/>
          </a:xfrm>
          <a:prstGeom prst="roundRect">
            <a:avLst>
              <a:gd name="adj" fmla="val 5782"/>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52" name="角丸四角形 51"/>
          <p:cNvSpPr/>
          <p:nvPr/>
        </p:nvSpPr>
        <p:spPr>
          <a:xfrm>
            <a:off x="8238349" y="5952728"/>
            <a:ext cx="4499155" cy="2095533"/>
          </a:xfrm>
          <a:prstGeom prst="roundRect">
            <a:avLst>
              <a:gd name="adj" fmla="val 5498"/>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53" name="角丸四角形 52"/>
          <p:cNvSpPr/>
          <p:nvPr/>
        </p:nvSpPr>
        <p:spPr>
          <a:xfrm>
            <a:off x="8238349" y="2482220"/>
            <a:ext cx="4499155" cy="1742316"/>
          </a:xfrm>
          <a:prstGeom prst="roundRect">
            <a:avLst>
              <a:gd name="adj" fmla="val 8599"/>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pic>
        <p:nvPicPr>
          <p:cNvPr id="5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2620" y="6392077"/>
            <a:ext cx="328380" cy="367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0330" y="8256984"/>
            <a:ext cx="328380" cy="367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2620" y="8977065"/>
            <a:ext cx="328380" cy="367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角丸四角形 48"/>
          <p:cNvSpPr/>
          <p:nvPr/>
        </p:nvSpPr>
        <p:spPr>
          <a:xfrm>
            <a:off x="8242863" y="1968500"/>
            <a:ext cx="4494641" cy="431800"/>
          </a:xfrm>
          <a:prstGeom prst="roundRect">
            <a:avLst>
              <a:gd name="adj" fmla="val 23305"/>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57" name="正方形/長方形 56"/>
          <p:cNvSpPr/>
          <p:nvPr/>
        </p:nvSpPr>
        <p:spPr>
          <a:xfrm>
            <a:off x="11801400" y="24815"/>
            <a:ext cx="944736" cy="241885"/>
          </a:xfrm>
          <a:prstGeom prst="rect">
            <a:avLst/>
          </a:prstGeom>
          <a:solidFill>
            <a:sysClr val="window" lastClr="FFFFFF"/>
          </a:solidFill>
          <a:ln w="9525"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ts val="1600"/>
              </a:lnSpc>
              <a:spcBef>
                <a:spcPts val="0"/>
              </a:spcBef>
              <a:spcAft>
                <a:spcPts val="0"/>
              </a:spcAft>
              <a:buClrTx/>
              <a:buSzTx/>
              <a:buFontTx/>
              <a:buNone/>
              <a:tabLst/>
              <a:defRPr/>
            </a:pPr>
            <a:r>
              <a:rPr kumimoji="0" lang="ja-JP" altLang="en-US" sz="1400" b="0" i="0" u="none" strike="noStrike" kern="100" cap="none" spc="0" normalizeH="0" baseline="0" noProof="0" dirty="0" smtClean="0">
                <a:ln>
                  <a:noFill/>
                </a:ln>
                <a:solidFill>
                  <a:sysClr val="windowText" lastClr="000000"/>
                </a:solidFill>
                <a:effectLst/>
                <a:uLnTx/>
                <a:uFillTx/>
                <a:latin typeface="Century"/>
                <a:ea typeface="ＭＳ 明朝"/>
                <a:cs typeface="Times New Roman"/>
              </a:rPr>
              <a:t>資料２</a:t>
            </a:r>
            <a:endParaRPr kumimoji="0" lang="ja-JP" altLang="en-US" sz="1100" b="0" i="0" u="none" strike="noStrike" kern="100" cap="none" spc="0" normalizeH="0" baseline="0" noProof="0" dirty="0">
              <a:ln>
                <a:noFill/>
              </a:ln>
              <a:solidFill>
                <a:sysClr val="windowText" lastClr="000000"/>
              </a:solidFill>
              <a:effectLst/>
              <a:uLnTx/>
              <a:uFillTx/>
              <a:latin typeface="Century"/>
              <a:ea typeface="ＭＳ 明朝"/>
              <a:cs typeface="Times New Roman"/>
            </a:endParaRPr>
          </a:p>
        </p:txBody>
      </p:sp>
    </p:spTree>
    <p:extLst>
      <p:ext uri="{BB962C8B-B14F-4D97-AF65-F5344CB8AC3E}">
        <p14:creationId xmlns:p14="http://schemas.microsoft.com/office/powerpoint/2010/main" val="27137623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2405</TotalTime>
  <Words>640</Words>
  <Application>Microsoft Office PowerPoint</Application>
  <PresentationFormat>A3 297x420 mm</PresentationFormat>
  <Paragraphs>85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　雄一郎</dc:creator>
  <cp:lastModifiedBy>HOSTNAME</cp:lastModifiedBy>
  <cp:revision>143</cp:revision>
  <cp:lastPrinted>2015-07-27T11:00:03Z</cp:lastPrinted>
  <dcterms:created xsi:type="dcterms:W3CDTF">2015-02-16T09:23:32Z</dcterms:created>
  <dcterms:modified xsi:type="dcterms:W3CDTF">2015-07-27T11:00:05Z</dcterms:modified>
</cp:coreProperties>
</file>