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0" y="-7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2015/9/24</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04664" y="750310"/>
            <a:ext cx="3312368" cy="343536"/>
          </a:xfrm>
          <a:prstGeom prst="rect">
            <a:avLst/>
          </a:prstGeom>
          <a:noFill/>
        </p:spPr>
        <p:txBody>
          <a:bodyPr wrap="square" lIns="126855" tIns="63427" rIns="126855" bIns="63427"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これ</a:t>
            </a:r>
            <a:r>
              <a:rPr lang="ja-JP" altLang="en-US" sz="1400" dirty="0">
                <a:latin typeface="HG丸ｺﾞｼｯｸM-PRO" panose="020F0600000000000000" pitchFamily="50" charset="-128"/>
                <a:ea typeface="HG丸ｺﾞｼｯｸM-PRO" panose="020F0600000000000000" pitchFamily="50" charset="-128"/>
              </a:rPr>
              <a:t>まで</a:t>
            </a:r>
            <a:r>
              <a:rPr lang="ja-JP" altLang="en-US" sz="1400" dirty="0" smtClean="0">
                <a:latin typeface="HG丸ｺﾞｼｯｸM-PRO" panose="020F0600000000000000" pitchFamily="50" charset="-128"/>
                <a:ea typeface="HG丸ｺﾞｼｯｸM-PRO" panose="020F0600000000000000" pitchFamily="50" charset="-128"/>
              </a:rPr>
              <a:t>の検討経過</a:t>
            </a:r>
            <a:endParaRPr lang="ja-JP" altLang="en-US" sz="1400" dirty="0">
              <a:latin typeface="HG丸ｺﾞｼｯｸM-PRO" panose="020F0600000000000000" pitchFamily="50" charset="-128"/>
              <a:ea typeface="HG丸ｺﾞｼｯｸM-PRO" panose="020F06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538598092"/>
              </p:ext>
            </p:extLst>
          </p:nvPr>
        </p:nvGraphicFramePr>
        <p:xfrm>
          <a:off x="548680" y="1115616"/>
          <a:ext cx="5760640" cy="7315350"/>
        </p:xfrm>
        <a:graphic>
          <a:graphicData uri="http://schemas.openxmlformats.org/drawingml/2006/table">
            <a:tbl>
              <a:tblPr firstRow="1" bandRow="1">
                <a:tableStyleId>{5940675A-B579-460E-94D1-54222C63F5DA}</a:tableStyleId>
              </a:tblPr>
              <a:tblGrid>
                <a:gridCol w="959507"/>
                <a:gridCol w="4801133"/>
              </a:tblGrid>
              <a:tr h="997894">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平成２５年</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en-US" altLang="ja-JP" sz="1200"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  １月</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48006"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solidFill>
                      <a:srgbClr val="FFC000"/>
                    </a:solidFill>
                  </a:tcPr>
                </a:tc>
                <a:tc>
                  <a:txBody>
                    <a:bodyPr/>
                    <a:lstStyle/>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新大学構想会議から府市に「新大学構想</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提言</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」を提出</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・両大学の現状と課題、統合後の新大学の姿、運営体制等を提言</a:t>
                      </a: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marL="108000" marR="72000" marT="48006"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dash"/>
                      <a:round/>
                      <a:headEnd type="none" w="med" len="med"/>
                      <a:tailEnd type="none" w="med" len="med"/>
                    </a:lnB>
                  </a:tcPr>
                </a:tc>
              </a:tr>
              <a:tr h="27535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９月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200" baseline="0" dirty="0" smtClean="0">
                        <a:latin typeface="HG丸ｺﾞｼｯｸM-PRO" panose="020F0600000000000000" pitchFamily="50" charset="-128"/>
                        <a:ea typeface="HG丸ｺﾞｼｯｸM-PRO" panose="020F0600000000000000" pitchFamily="50" charset="-128"/>
                      </a:endParaRPr>
                    </a:p>
                    <a:p>
                      <a:endParaRPr kumimoji="1" lang="en-US" altLang="ja-JP" sz="1200" baseline="0" dirty="0" smtClean="0">
                        <a:latin typeface="HG丸ｺﾞｼｯｸM-PRO" panose="020F0600000000000000" pitchFamily="50" charset="-128"/>
                        <a:ea typeface="HG丸ｺﾞｼｯｸM-PRO" panose="020F0600000000000000" pitchFamily="50" charset="-128"/>
                      </a:endParaRPr>
                    </a:p>
                    <a:p>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１０月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１１月</a:t>
                      </a:r>
                      <a:endParaRPr kumimoji="1" lang="ja-JP" altLang="en-US" sz="1200" dirty="0">
                        <a:latin typeface="HG丸ｺﾞｼｯｸM-PRO" panose="020F0600000000000000" pitchFamily="50" charset="-128"/>
                        <a:ea typeface="HG丸ｺﾞｼｯｸM-PRO" panose="020F0600000000000000" pitchFamily="50" charset="-128"/>
                      </a:endParaRPr>
                    </a:p>
                  </a:txBody>
                  <a:tcPr marL="72000" marR="72000" marT="48006"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9525" cap="flat" cmpd="sng" algn="ctr">
                      <a:solidFill>
                        <a:schemeClr val="tx1"/>
                      </a:solidFill>
                      <a:prstDash val="dash"/>
                      <a:round/>
                      <a:headEnd type="none" w="med" len="med"/>
                      <a:tailEnd type="none" w="med" len="med"/>
                    </a:lnB>
                    <a:solidFill>
                      <a:srgbClr val="FFC000"/>
                    </a:solidFill>
                  </a:tcPr>
                </a:tc>
                <a:tc>
                  <a:txBody>
                    <a:bodyPr/>
                    <a:lstStyle/>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新大学構想会議の提言を踏まえ、府市で「新大学ビジョン」を策定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・新大学のあり方とその骨格などを示す</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・新大学ビジョン（案）の公表（４月）後、パブリックコメント（５～</a:t>
                      </a:r>
                      <a:r>
                        <a:rPr kumimoji="1" lang="en-US" altLang="ja-JP" sz="1000" dirty="0" smtClean="0">
                          <a:latin typeface="HG丸ｺﾞｼｯｸM-PRO" panose="020F0600000000000000" pitchFamily="50" charset="-128"/>
                          <a:ea typeface="HG丸ｺﾞｼｯｸM-PRO" panose="020F0600000000000000" pitchFamily="50" charset="-128"/>
                        </a:rPr>
                        <a:t>7</a:t>
                      </a:r>
                      <a:r>
                        <a:rPr kumimoji="1" lang="ja-JP" altLang="en-US" sz="1000" dirty="0" smtClean="0">
                          <a:latin typeface="HG丸ｺﾞｼｯｸM-PRO" panose="020F0600000000000000" pitchFamily="50" charset="-128"/>
                          <a:ea typeface="HG丸ｺﾞｼｯｸM-PRO" panose="020F0600000000000000" pitchFamily="50" charset="-128"/>
                        </a:rPr>
                        <a:t>月）</a:t>
                      </a:r>
                      <a:r>
                        <a:rPr kumimoji="1" lang="en-US" altLang="ja-JP" sz="1000" dirty="0" smtClean="0">
                          <a:latin typeface="HG丸ｺﾞｼｯｸM-PRO" panose="020F0600000000000000" pitchFamily="50" charset="-128"/>
                          <a:ea typeface="HG丸ｺﾞｼｯｸM-PRO" panose="020F0600000000000000" pitchFamily="50" charset="-128"/>
                        </a:rPr>
                        <a:t/>
                      </a:r>
                      <a:br>
                        <a:rPr kumimoji="1" lang="en-US" altLang="ja-JP" sz="1000" dirty="0" smtClean="0">
                          <a:latin typeface="HG丸ｺﾞｼｯｸM-PRO" panose="020F0600000000000000" pitchFamily="50" charset="-128"/>
                          <a:ea typeface="HG丸ｺﾞｼｯｸM-PRO" panose="020F0600000000000000" pitchFamily="50" charset="-128"/>
                        </a:rPr>
                      </a:br>
                      <a:r>
                        <a:rPr kumimoji="1" lang="ja-JP" altLang="en-US" sz="1000" dirty="0" smtClean="0">
                          <a:latin typeface="HG丸ｺﾞｼｯｸM-PRO" panose="020F0600000000000000" pitchFamily="50" charset="-128"/>
                          <a:ea typeface="HG丸ｺﾞｼｯｸM-PRO" panose="020F0600000000000000" pitchFamily="50" charset="-128"/>
                        </a:rPr>
                        <a:t>　を経て策定</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府市及び両大学で「新大学案（平成</a:t>
                      </a:r>
                      <a:r>
                        <a:rPr kumimoji="1" lang="en-US" altLang="ja-JP" sz="1200" dirty="0" smtClean="0">
                          <a:latin typeface="HG丸ｺﾞｼｯｸM-PRO" panose="020F0600000000000000" pitchFamily="50" charset="-128"/>
                          <a:ea typeface="HG丸ｺﾞｼｯｸM-PRO" panose="020F0600000000000000" pitchFamily="50" charset="-128"/>
                        </a:rPr>
                        <a:t>25</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月版）」を策定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・文部科学省への設置認可申請に向け、必要な基本事項等を示す</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大学統合関連議案が大阪市会で否決、府は議案提出を見送り</a:t>
                      </a:r>
                      <a:endParaRPr kumimoji="1" lang="ja-JP" altLang="en-US" sz="1200" dirty="0">
                        <a:latin typeface="HG丸ｺﾞｼｯｸM-PRO" panose="020F0600000000000000" pitchFamily="50" charset="-128"/>
                        <a:ea typeface="HG丸ｺﾞｼｯｸM-PRO" panose="020F0600000000000000" pitchFamily="50" charset="-128"/>
                      </a:endParaRPr>
                    </a:p>
                  </a:txBody>
                  <a:tcPr marL="108000" marR="72000" marT="48006"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9525" cap="flat" cmpd="sng" algn="ctr">
                      <a:solidFill>
                        <a:schemeClr val="tx1"/>
                      </a:solidFill>
                      <a:prstDash val="dash"/>
                      <a:round/>
                      <a:headEnd type="none" w="med" len="med"/>
                      <a:tailEnd type="none" w="med" len="med"/>
                    </a:lnB>
                  </a:tcPr>
                </a:tc>
              </a:tr>
              <a:tr h="3563903">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平成２６年</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４月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１０月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平成２７年</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２月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48006"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府戦略本部会議で統合スケジュールの延期等を決定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・当初の統合スケジュール（Ｈ２７法人統合・Ｈ２８大学統合）は延期</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・両大学で主体的に、大阪における公立大学のあり方の検討を行う</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両大学が「</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新・公立大学</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大阪モデル（基本的な考え方）」を</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公表</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両大学が「</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新・公立大学</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大阪モデル（基本構想）」を公表</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・地域から世界を展望する視点を重視した国際通用性のある教育研究を推進し、</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「世界に展開する高度研究型大学」を目指す</a:t>
                      </a:r>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indent="0" algn="l" defTabSz="1268547" rtl="0" eaLnBrk="1" fontAlgn="auto" latinLnBrk="0" hangingPunct="1">
                        <a:lnSpc>
                          <a:spcPct val="100000"/>
                        </a:lnSpc>
                        <a:spcBef>
                          <a:spcPts val="0"/>
                        </a:spcBef>
                        <a:spcAft>
                          <a:spcPts val="0"/>
                        </a:spcAft>
                        <a:buClrTx/>
                        <a:buSzTx/>
                        <a:buFontTx/>
                        <a:buNone/>
                        <a:tabLst/>
                        <a:defRPr/>
                      </a:pPr>
                      <a:r>
                        <a:rPr kumimoji="1" lang="ja-JP" altLang="en-US" sz="1000" dirty="0" smtClean="0">
                          <a:latin typeface="HG丸ｺﾞｼｯｸM-PRO" panose="020F0600000000000000" pitchFamily="50" charset="-128"/>
                          <a:ea typeface="HG丸ｺﾞｼｯｸM-PRO" panose="020F0600000000000000" pitchFamily="50" charset="-128"/>
                        </a:rPr>
                        <a:t>　＊理　　　念 ･･･大阪の発展を牽引する「知の拠点」</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＊教　　　育 ･･･大阪を牽引するグローバル人材の育成</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＊研　　　究 ･･･先端研究・異分野融合研究に重点的に取り組む</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＊地</a:t>
                      </a:r>
                      <a:r>
                        <a:rPr kumimoji="1" lang="ja-JP" altLang="en-US" sz="1000" baseline="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域 貢 献 ･･･大阪の課題に積極的に取り組む</a:t>
                      </a:r>
                      <a:endParaRPr kumimoji="1" lang="en-US" altLang="ja-JP" sz="1000" dirty="0" smtClean="0">
                        <a:latin typeface="HG丸ｺﾞｼｯｸM-PRO" panose="020F0600000000000000" pitchFamily="50" charset="-128"/>
                        <a:ea typeface="HG丸ｺﾞｼｯｸM-PRO" panose="020F0600000000000000" pitchFamily="50" charset="-128"/>
                      </a:endParaRPr>
                    </a:p>
                  </a:txBody>
                  <a:tcPr marL="108000" marR="72000" marT="48006"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7" name="テキスト ボックス 6"/>
          <p:cNvSpPr txBox="1"/>
          <p:nvPr/>
        </p:nvSpPr>
        <p:spPr>
          <a:xfrm>
            <a:off x="5085185" y="315512"/>
            <a:ext cx="1224136" cy="504000"/>
          </a:xfrm>
          <a:prstGeom prst="rect">
            <a:avLst/>
          </a:prstGeom>
          <a:noFill/>
          <a:ln w="12700">
            <a:solidFill>
              <a:schemeClr val="tx1"/>
            </a:solidFill>
          </a:ln>
        </p:spPr>
        <p:txBody>
          <a:bodyPr wrap="square" lIns="126855" tIns="63427" rIns="126855" bIns="63427" rtlCol="0" anchor="ctr" anchorCtr="0">
            <a:spAutoFit/>
          </a:bodyPr>
          <a:lstStyle/>
          <a:p>
            <a:pPr algn="ctr"/>
            <a:r>
              <a:rPr lang="ja-JP" altLang="en-US" sz="1400" dirty="0">
                <a:latin typeface="ＭＳ ゴシック" panose="020B0609070205080204" pitchFamily="49" charset="-128"/>
                <a:ea typeface="ＭＳ ゴシック" panose="020B0609070205080204" pitchFamily="49" charset="-128"/>
              </a:rPr>
              <a:t>参考</a:t>
            </a:r>
            <a:r>
              <a:rPr lang="ja-JP" altLang="en-US" sz="1400" dirty="0" smtClean="0">
                <a:latin typeface="ＭＳ ゴシック" panose="020B0609070205080204" pitchFamily="49" charset="-128"/>
                <a:ea typeface="ＭＳ ゴシック" panose="020B0609070205080204" pitchFamily="49" charset="-128"/>
              </a:rPr>
              <a:t>資料１</a:t>
            </a:r>
            <a:endParaRPr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965150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207</Words>
  <Application>Microsoft Office PowerPoint</Application>
  <PresentationFormat>画面に合わせる (4:3)</PresentationFormat>
  <Paragraphs>59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前田　真治</dc:creator>
  <cp:lastModifiedBy>前田　真治</cp:lastModifiedBy>
  <cp:revision>6</cp:revision>
  <cp:lastPrinted>2015-09-17T09:25:55Z</cp:lastPrinted>
  <dcterms:created xsi:type="dcterms:W3CDTF">2015-09-17T07:03:20Z</dcterms:created>
  <dcterms:modified xsi:type="dcterms:W3CDTF">2015-09-24T04:51:47Z</dcterms:modified>
</cp:coreProperties>
</file>