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9" r:id="rId5"/>
    <p:sldId id="258" r:id="rId6"/>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03" autoAdjust="0"/>
    <p:restoredTop sz="94622" autoAdjust="0"/>
  </p:normalViewPr>
  <p:slideViewPr>
    <p:cSldViewPr>
      <p:cViewPr>
        <p:scale>
          <a:sx n="96" d="100"/>
          <a:sy n="96" d="100"/>
        </p:scale>
        <p:origin x="114"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0"/>
            <a:ext cx="4306888" cy="719137"/>
          </a:xfrm>
          <a:prstGeom prst="rect">
            <a:avLst/>
          </a:prstGeom>
        </p:spPr>
        <p:txBody>
          <a:bodyPr vert="horz" lIns="91400" tIns="45700" rIns="91400"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85" y="10"/>
            <a:ext cx="4308475" cy="719137"/>
          </a:xfrm>
          <a:prstGeom prst="rect">
            <a:avLst/>
          </a:prstGeom>
        </p:spPr>
        <p:txBody>
          <a:bodyPr vert="horz" lIns="91400" tIns="45700" rIns="91400" bIns="45700" rtlCol="0"/>
          <a:lstStyle>
            <a:lvl1pPr algn="r">
              <a:defRPr sz="1200"/>
            </a:lvl1pPr>
          </a:lstStyle>
          <a:p>
            <a:fld id="{12C35F4C-F7F5-40C3-BF8F-56F867D0C0F3}" type="datetimeFigureOut">
              <a:rPr kumimoji="1" lang="ja-JP" altLang="en-US" smtClean="0"/>
              <a:t>2014/8/19</a:t>
            </a:fld>
            <a:endParaRPr kumimoji="1" lang="ja-JP" altLang="en-US"/>
          </a:p>
        </p:txBody>
      </p:sp>
      <p:sp>
        <p:nvSpPr>
          <p:cNvPr id="4" name="スライド イメージ プレースホルダー 3"/>
          <p:cNvSpPr>
            <a:spLocks noGrp="1" noRot="1" noChangeAspect="1"/>
          </p:cNvSpPr>
          <p:nvPr>
            <p:ph type="sldImg" idx="2"/>
          </p:nvPr>
        </p:nvSpPr>
        <p:spPr>
          <a:xfrm>
            <a:off x="1379538" y="1077913"/>
            <a:ext cx="7183437" cy="5386387"/>
          </a:xfrm>
          <a:prstGeom prst="rect">
            <a:avLst/>
          </a:prstGeom>
          <a:noFill/>
          <a:ln w="12700">
            <a:solidFill>
              <a:prstClr val="black"/>
            </a:solidFill>
          </a:ln>
        </p:spPr>
        <p:txBody>
          <a:bodyPr vert="horz" lIns="91400" tIns="45700" rIns="91400" bIns="45700" rtlCol="0" anchor="ctr"/>
          <a:lstStyle/>
          <a:p>
            <a:endParaRPr lang="ja-JP" altLang="en-US"/>
          </a:p>
        </p:txBody>
      </p:sp>
      <p:sp>
        <p:nvSpPr>
          <p:cNvPr id="5" name="ノート プレースホルダー 4"/>
          <p:cNvSpPr>
            <a:spLocks noGrp="1"/>
          </p:cNvSpPr>
          <p:nvPr>
            <p:ph type="body" sz="quarter" idx="3"/>
          </p:nvPr>
        </p:nvSpPr>
        <p:spPr>
          <a:xfrm>
            <a:off x="993776" y="6824664"/>
            <a:ext cx="7951789" cy="6465888"/>
          </a:xfrm>
          <a:prstGeom prst="rect">
            <a:avLst/>
          </a:prstGeom>
        </p:spPr>
        <p:txBody>
          <a:bodyPr vert="horz" lIns="91400" tIns="45700" rIns="91400" bIns="457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739"/>
            <a:ext cx="4306888" cy="717550"/>
          </a:xfrm>
          <a:prstGeom prst="rect">
            <a:avLst/>
          </a:prstGeom>
        </p:spPr>
        <p:txBody>
          <a:bodyPr vert="horz" lIns="91400" tIns="45700" rIns="91400"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85" y="13647739"/>
            <a:ext cx="4308475" cy="717550"/>
          </a:xfrm>
          <a:prstGeom prst="rect">
            <a:avLst/>
          </a:prstGeom>
        </p:spPr>
        <p:txBody>
          <a:bodyPr vert="horz" lIns="91400" tIns="45700" rIns="91400" bIns="45700" rtlCol="0" anchor="b"/>
          <a:lstStyle>
            <a:lvl1pPr algn="r">
              <a:defRPr sz="1200"/>
            </a:lvl1pPr>
          </a:lstStyle>
          <a:p>
            <a:fld id="{D494EB4B-5902-496A-98E4-E34585EB1929}" type="slidenum">
              <a:rPr kumimoji="1" lang="ja-JP" altLang="en-US" smtClean="0"/>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t>2014/8/19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536266" y="714477"/>
            <a:ext cx="6220177" cy="7110459"/>
          </a:xfrm>
          <a:prstGeom prst="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 name="正方形/長方形 1"/>
          <p:cNvSpPr/>
          <p:nvPr/>
        </p:nvSpPr>
        <p:spPr>
          <a:xfrm>
            <a:off x="124178" y="714478"/>
            <a:ext cx="6141155" cy="1860292"/>
          </a:xfrm>
          <a:prstGeom prst="rect">
            <a:avLst/>
          </a:prstGeom>
          <a:ln w="12700"/>
        </p:spPr>
        <p:style>
          <a:lnRef idx="2">
            <a:schemeClr val="accent1"/>
          </a:lnRef>
          <a:fillRef idx="1">
            <a:schemeClr val="lt1"/>
          </a:fillRef>
          <a:effectRef idx="0">
            <a:schemeClr val="accent1"/>
          </a:effectRef>
          <a:fontRef idx="minor">
            <a:schemeClr val="dk1"/>
          </a:fontRef>
        </p:style>
        <p:txBody>
          <a:bodyPr rtlCol="0" anchor="ctr"/>
          <a:lstStyle/>
          <a:p>
            <a:pPr>
              <a:lnSpc>
                <a:spcPts val="1200"/>
              </a:lnSpc>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企業支援機能</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；両研究所の強みと総合力を活かし、</a:t>
            </a:r>
            <a:r>
              <a:rPr lang="ja-JP" altLang="en-US"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工業技術とものづくりを支える知と技術</a:t>
            </a:r>
            <a:endParaRPr lang="en-US" altLang="ja-JP"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の支援拠点「スーパー公設試」をめざす。</a:t>
            </a:r>
            <a:r>
              <a:rPr lang="ja-JP" altLang="en-US" sz="11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1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府市統合本部会議「基本的方向性」）</a:t>
            </a:r>
            <a:endParaRPr lang="en-US" altLang="ja-JP" sz="11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lang="ja-JP" altLang="en-US"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財政運営・組織体制</a:t>
            </a:r>
            <a:r>
              <a:rPr lang="ja-JP" altLang="en-US" sz="12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地方独立行政法人として、自主・自律的な法人運営と理事長の</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リーダーシップのもと、</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「攻め」の事業運営を更に向上させ、利用者の拡大を収入の増加に</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つなげ、それをもって支援機能の強化を図るといった好循環の運営をめざす</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5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財源等の運営基盤</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；円滑な法人運営の基盤となる財源（運営費交付金）等については、</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設立団体が責任を持って措置する。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56358349"/>
              </p:ext>
            </p:extLst>
          </p:nvPr>
        </p:nvGraphicFramePr>
        <p:xfrm>
          <a:off x="159025" y="2963947"/>
          <a:ext cx="6089110" cy="4928487"/>
        </p:xfrm>
        <a:graphic>
          <a:graphicData uri="http://schemas.openxmlformats.org/drawingml/2006/table">
            <a:tbl>
              <a:tblPr/>
              <a:tblGrid>
                <a:gridCol w="333875"/>
                <a:gridCol w="760703"/>
                <a:gridCol w="4994532"/>
              </a:tblGrid>
              <a:tr h="230059">
                <a:tc gridSpan="2">
                  <a:txBody>
                    <a:bodyPr/>
                    <a:lstStyle/>
                    <a:p>
                      <a:pPr marL="1270" algn="ctr">
                        <a:lnSpc>
                          <a:spcPts val="16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a:t>
                      </a:r>
                      <a:endParaRPr 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270" algn="ctr">
                        <a:lnSpc>
                          <a:spcPts val="1700"/>
                        </a:lnSpc>
                        <a:spcAft>
                          <a:spcPts val="0"/>
                        </a:spcAft>
                      </a:pP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ts val="1600"/>
                        </a:lnSpc>
                        <a:spcAft>
                          <a:spcPts val="0"/>
                        </a:spcAft>
                      </a:pPr>
                      <a:r>
                        <a:rPr lang="ja-JP" altLang="en-US" sz="1100" b="1" kern="100" dirty="0" smtClean="0">
                          <a:solidFill>
                            <a:schemeClr val="tx2"/>
                          </a:solidFill>
                          <a:effectLst/>
                          <a:latin typeface="Meiryo UI" panose="020B0604030504040204" pitchFamily="50" charset="-128"/>
                          <a:ea typeface="Meiryo UI" panose="020B0604030504040204" pitchFamily="50" charset="-128"/>
                          <a:cs typeface="Meiryo UI" panose="020B0604030504040204" pitchFamily="50" charset="-128"/>
                        </a:rPr>
                        <a:t>                                 　　　内   　　  　容　</a:t>
                      </a:r>
                      <a:endParaRPr lang="en-US" altLang="ja-JP" sz="1100" b="1" kern="100" dirty="0" smtClean="0">
                        <a:solidFill>
                          <a:schemeClr val="tx2"/>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60123">
                <a:tc rowSpan="5">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100" b="1" kern="100" spc="6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「定款」記載事項（主要なもの</a:t>
                      </a: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1280160" rtl="0" eaLnBrk="1" fontAlgn="auto" latinLnBrk="0" hangingPunct="1">
                        <a:lnSpc>
                          <a:spcPts val="1700"/>
                        </a:lnSpc>
                        <a:spcBef>
                          <a:spcPts val="0"/>
                        </a:spcBef>
                        <a:spcAft>
                          <a:spcPts val="0"/>
                        </a:spcAft>
                        <a:buClrTx/>
                        <a:buSzTx/>
                        <a:buFontTx/>
                        <a:buNone/>
                        <a:tabLst/>
                        <a:defRPr/>
                      </a:pPr>
                      <a:endParaRPr 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 marR="0" indent="0" algn="ctr" defTabSz="1280160" rtl="0" eaLnBrk="1" fontAlgn="auto" latinLnBrk="0" hangingPunct="1">
                        <a:lnSpc>
                          <a:spcPts val="1000"/>
                        </a:lnSpc>
                        <a:spcBef>
                          <a:spcPts val="0"/>
                        </a:spcBef>
                        <a:spcAft>
                          <a:spcPts val="0"/>
                        </a:spcAft>
                        <a:buClrTx/>
                        <a:buSzTx/>
                        <a:buFontTx/>
                        <a:buNone/>
                        <a:tabLst/>
                        <a:defRPr/>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1280160" rtl="0" eaLnBrk="1" fontAlgn="auto" latinLnBrk="0" hangingPunct="1">
                        <a:lnSpc>
                          <a:spcPts val="1000"/>
                        </a:lnSpc>
                        <a:spcBef>
                          <a:spcPts val="0"/>
                        </a:spcBef>
                        <a:spcAft>
                          <a:spcPts val="0"/>
                        </a:spcAft>
                        <a:buClrTx/>
                        <a:buSzTx/>
                        <a:buFontTx/>
                        <a:buNone/>
                        <a:tabLst/>
                        <a:defRPr/>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500"/>
                        </a:lnSpc>
                        <a:spcAft>
                          <a:spcPts val="0"/>
                        </a:spcAft>
                      </a:pP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産業技術に関する</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試験、研究、</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相談</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その他の支援を</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行うとともに、これら成果の普及</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実用化を</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産業技術とものづくりを支える知と技術の支援拠点と</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中小企業の振興等を図り、もって大阪経済及び産業の発展</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並びに住民生活の</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spcAft>
                          <a:spcPts val="0"/>
                        </a:spcAft>
                      </a:pP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向上</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に寄与すること目的とする。 </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722">
                <a:tc vMerge="1">
                  <a:txBody>
                    <a:bodyPr/>
                    <a:lstStyle/>
                    <a:p>
                      <a:pPr marL="1270" algn="ctr">
                        <a:lnSpc>
                          <a:spcPts val="17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270" algn="ctr">
                        <a:lnSpc>
                          <a:spcPts val="11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100"/>
                        </a:lnSpc>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280160" rtl="0" eaLnBrk="1" fontAlgn="auto" latinLnBrk="0" hangingPunct="1">
                        <a:lnSpc>
                          <a:spcPts val="300"/>
                        </a:lnSpc>
                        <a:spcBef>
                          <a:spcPts val="0"/>
                        </a:spcBef>
                        <a:spcAft>
                          <a:spcPts val="0"/>
                        </a:spcAft>
                        <a:buClrTx/>
                        <a:buSzTx/>
                        <a:buFontTx/>
                        <a:buNone/>
                        <a:tabLst/>
                        <a:defRPr/>
                      </a:pP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200"/>
                        </a:lnSpc>
                        <a:spcBef>
                          <a:spcPts val="0"/>
                        </a:spcBef>
                        <a:spcAft>
                          <a:spcPts val="0"/>
                        </a:spcAft>
                        <a:buClrTx/>
                        <a:buSzTx/>
                        <a:buFontTx/>
                        <a:buNone/>
                        <a:tabLst/>
                        <a:defRPr/>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6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□地方独立行政法人 大阪産業技術研究所</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2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722">
                <a:tc vMerge="1">
                  <a:txBody>
                    <a:bodyPr/>
                    <a:lstStyle/>
                    <a:p>
                      <a:endParaRPr kumimoji="1" lang="ja-JP" altLang="en-US"/>
                    </a:p>
                  </a:txBody>
                  <a:tcPr/>
                </a:tc>
                <a:tc>
                  <a:txBody>
                    <a:bodyPr/>
                    <a:lstStyle/>
                    <a:p>
                      <a:pPr marL="1270" algn="ctr">
                        <a:lnSpc>
                          <a:spcPts val="11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100"/>
                        </a:lnSpc>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280160" rtl="0" eaLnBrk="1" fontAlgn="auto" latinLnBrk="0" hangingPunct="1">
                        <a:lnSpc>
                          <a:spcPts val="200"/>
                        </a:lnSpc>
                        <a:spcBef>
                          <a:spcPts val="0"/>
                        </a:spcBef>
                        <a:spcAft>
                          <a:spcPts val="0"/>
                        </a:spcAft>
                        <a:buClrTx/>
                        <a:buSzTx/>
                        <a:buFontTx/>
                        <a:buNone/>
                        <a:tabLst/>
                        <a:defRPr/>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6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□大阪府及び大阪市</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9050">
                <a:tc vMerge="1">
                  <a:txBody>
                    <a:bodyPr/>
                    <a:lstStyle/>
                    <a:p>
                      <a:endParaRPr kumimoji="1" lang="ja-JP" altLang="en-US"/>
                    </a:p>
                  </a:txBody>
                  <a:tcPr/>
                </a:tc>
                <a:tc>
                  <a:txBody>
                    <a:bodyPr/>
                    <a:lstStyle/>
                    <a:p>
                      <a:pPr marL="1270" algn="ctr">
                        <a:lnSpc>
                          <a:spcPts val="15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5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所在地</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100"/>
                        </a:lnSpc>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□主たる事務所の所在地：和泉市（現・産技研）</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施設；両研究所</a:t>
                      </a:r>
                      <a:r>
                        <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施設を「和泉センター」「森之宮センター」</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（仮称）</a:t>
                      </a:r>
                      <a:r>
                        <a:rPr lang="ja-JP"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とし</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て併存活用</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組織・体制</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「経営企画本部（仮称）」を和泉センターに設置。企画・総務部門を集約</a:t>
                      </a:r>
                      <a:endPar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　　　　　　　　　研究・技術部門を</a:t>
                      </a:r>
                      <a:r>
                        <a:rPr lang="ja-JP" altLang="en-US"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統合</a:t>
                      </a:r>
                      <a:r>
                        <a:rPr lang="en-US" altLang="ja-JP"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年後を目途に、「</a:t>
                      </a:r>
                      <a:r>
                        <a:rPr lang="en-US" altLang="ja-JP"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13</a:t>
                      </a:r>
                      <a:r>
                        <a:rPr lang="ja-JP" altLang="en-US"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部門をおおよそ</a:t>
                      </a:r>
                      <a:r>
                        <a:rPr lang="en-US" altLang="ja-JP"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部門」に再編</a:t>
                      </a:r>
                      <a:endParaRPr lang="en-US" altLang="ja-JP" sz="1050" kern="100" baseline="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4430">
                <a:tc vMerge="1">
                  <a:txBody>
                    <a:bodyPr/>
                    <a:lstStyle/>
                    <a:p>
                      <a:endParaRPr kumimoji="1" lang="ja-JP" altLang="en-US"/>
                    </a:p>
                  </a:txBody>
                  <a:tcPr/>
                </a:tc>
                <a:tc>
                  <a:txBody>
                    <a:bodyPr/>
                    <a:lstStyle/>
                    <a:p>
                      <a:pPr marL="1270" algn="ctr">
                        <a:lnSpc>
                          <a:spcPts val="11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　　員</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100"/>
                        </a:lnSpc>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□常勤役員：</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理事長１</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、副理事長１</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、理事２</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名（非常勤役員：</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監事２</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常勤役員数から▲</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名減（現　産技研：３名、市工研：３名）</a:t>
                      </a: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8022">
                <a:tc gridSpan="2">
                  <a:txBody>
                    <a:bodyPr/>
                    <a:lstStyle/>
                    <a:p>
                      <a:pPr marL="1270" algn="ctr">
                        <a:lnSpc>
                          <a:spcPts val="17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設立方式</a:t>
                      </a:r>
                      <a:endParaRPr lang="ja-JP" alt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270" algn="ctr">
                        <a:lnSpc>
                          <a:spcPts val="1700"/>
                        </a:lnSpc>
                        <a:spcAft>
                          <a:spcPts val="0"/>
                        </a:spcAft>
                      </a:pPr>
                      <a:endParaRPr lang="ja-JP" alt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lnSpc>
                          <a:spcPts val="1600"/>
                        </a:lnSpc>
                        <a:spcAft>
                          <a:spcPts val="0"/>
                        </a:spcAft>
                      </a:pP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□地方独立行政法人法第</a:t>
                      </a:r>
                      <a:r>
                        <a:rPr lang="en-US" altLang="ja-JP" sz="1100" b="0" kern="100" dirty="0" smtClean="0">
                          <a:effectLst/>
                          <a:latin typeface="Meiryo UI" panose="020B0604030504040204" pitchFamily="50" charset="-128"/>
                          <a:ea typeface="Meiryo UI" panose="020B0604030504040204" pitchFamily="50" charset="-128"/>
                          <a:cs typeface="Meiryo UI" panose="020B0604030504040204" pitchFamily="50" charset="-128"/>
                        </a:rPr>
                        <a:t>112</a:t>
                      </a: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条に基づく「新設合併」方式。</a:t>
                      </a:r>
                      <a:r>
                        <a:rPr lang="en-US" altLang="ja-JP" sz="1100" b="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3835">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予算・人員等</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l" defTabSz="914400" rtl="0" eaLnBrk="1" fontAlgn="auto" latinLnBrk="0" hangingPunct="1">
                        <a:lnSpc>
                          <a:spcPts val="17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l" defTabSz="914400" rtl="0" eaLnBrk="1" fontAlgn="auto" latinLnBrk="0" hangingPunct="1">
                        <a:lnSpc>
                          <a:spcPts val="1700"/>
                        </a:lnSpc>
                        <a:spcBef>
                          <a:spcPts val="0"/>
                        </a:spcBef>
                        <a:spcAft>
                          <a:spcPts val="0"/>
                        </a:spcAft>
                        <a:buClrTx/>
                        <a:buSzTx/>
                        <a:buFontTx/>
                        <a:buNone/>
                        <a:tabLst/>
                        <a:defRPr/>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ベース）</a:t>
                      </a:r>
                      <a:endPar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a:lnSpc>
                          <a:spcPts val="1600"/>
                        </a:lnSpc>
                        <a:spcAft>
                          <a:spcPts val="0"/>
                        </a:spcAft>
                      </a:pP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□予算；４０億１</a:t>
                      </a:r>
                      <a:r>
                        <a:rPr lang="en-US" altLang="ja-JP" sz="11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１００万円　（うち、運営費交付金：３１億８</a:t>
                      </a:r>
                      <a:r>
                        <a:rPr lang="en-US" altLang="ja-JP" sz="11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６００万円）</a:t>
                      </a:r>
                      <a:endParaRPr lang="en-US" altLang="ja-JP" sz="1100" b="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600"/>
                        </a:lnSpc>
                        <a:spcBef>
                          <a:spcPts val="0"/>
                        </a:spcBef>
                        <a:spcAft>
                          <a:spcPts val="0"/>
                        </a:spcAft>
                        <a:buClrTx/>
                        <a:buSzTx/>
                        <a:buFontTx/>
                        <a:buNone/>
                        <a:tabLst/>
                        <a:defRPr/>
                      </a:pPr>
                      <a:r>
                        <a:rPr lang="ja-JP" altLang="en-US" sz="1100" b="0" kern="100" dirty="0" smtClean="0">
                          <a:effectLst/>
                          <a:latin typeface="Meiryo UI" panose="020B0604030504040204" pitchFamily="50" charset="-128"/>
                          <a:ea typeface="Meiryo UI" panose="020B0604030504040204" pitchFamily="50" charset="-128"/>
                          <a:cs typeface="Meiryo UI" panose="020B0604030504040204" pitchFamily="50" charset="-128"/>
                        </a:rPr>
                        <a:t>□人員；２５０名</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（うち、研究員２１０名）</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500"/>
                        </a:lnSpc>
                        <a:spcBef>
                          <a:spcPts val="0"/>
                        </a:spcBef>
                        <a:spcAft>
                          <a:spcPts val="0"/>
                        </a:spcAft>
                        <a:buClrTx/>
                        <a:buSzTx/>
                        <a:buFontTx/>
                        <a:buNone/>
                        <a:tabLst/>
                        <a:defRPr/>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法人統合後も、サービスの維持・向上及び法人の安定的経営を図るため、</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年当初</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500"/>
                        </a:lnSpc>
                        <a:spcBef>
                          <a:spcPts val="0"/>
                        </a:spcBef>
                        <a:spcAft>
                          <a:spcPts val="0"/>
                        </a:spcAft>
                        <a:buClrTx/>
                        <a:buSzTx/>
                        <a:buFontTx/>
                        <a:buNone/>
                        <a:tabLst/>
                        <a:defRPr/>
                      </a:pP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ベースの人員及び予算（運営費交付金等）を確保。</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500"/>
                        </a:lnSpc>
                        <a:spcBef>
                          <a:spcPts val="0"/>
                        </a:spcBef>
                        <a:spcAft>
                          <a:spcPts val="0"/>
                        </a:spcAft>
                        <a:buClrTx/>
                        <a:buSzTx/>
                        <a:buFontTx/>
                        <a:buNone/>
                        <a:tabLst/>
                        <a:defRPr/>
                      </a:pP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職員の勤務条件は、広域自治体（府）制度を基本に、両設立団体と協議のうえ、法</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500"/>
                        </a:lnSpc>
                        <a:spcBef>
                          <a:spcPts val="0"/>
                        </a:spcBef>
                        <a:spcAft>
                          <a:spcPts val="0"/>
                        </a:spcAft>
                        <a:buClrTx/>
                        <a:buSzTx/>
                        <a:buFontTx/>
                        <a:buNone/>
                        <a:tabLst/>
                        <a:defRPr/>
                      </a:pP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人の判断により設定。</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0555">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利用料金</a:t>
                      </a:r>
                      <a:endParaRPr lang="ja-JP" altLang="ja-JP" sz="11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600"/>
                        </a:lnSpc>
                        <a:defRPr/>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□利用料金の</a:t>
                      </a:r>
                      <a:r>
                        <a:rPr lang="ja-JP" altLang="en-US" sz="1050" kern="100" dirty="0" smtClean="0">
                          <a:latin typeface="Meiryo UI" panose="020B0604030504040204" pitchFamily="50" charset="-128"/>
                          <a:ea typeface="Meiryo UI" panose="020B0604030504040204" pitchFamily="50" charset="-128"/>
                          <a:cs typeface="Meiryo UI" panose="020B0604030504040204" pitchFamily="50" charset="-128"/>
                        </a:rPr>
                        <a:t>現行料金を維持　</a:t>
                      </a:r>
                      <a:r>
                        <a:rPr lang="en-US" altLang="ja-JP" sz="105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latin typeface="Meiryo UI" panose="020B0604030504040204" pitchFamily="50" charset="-128"/>
                          <a:ea typeface="Meiryo UI" panose="020B0604030504040204" pitchFamily="50" charset="-128"/>
                          <a:cs typeface="Meiryo UI" panose="020B0604030504040204" pitchFamily="50" charset="-128"/>
                        </a:rPr>
                        <a:t>同一サービスで料金差がある場合は統一。</a:t>
                      </a:r>
                      <a:endParaRPr lang="en-US" altLang="ja-JP" sz="105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defRPr/>
                      </a:pPr>
                      <a:r>
                        <a:rPr lang="ja-JP" altLang="en-US" sz="1050" kern="100" dirty="0" smtClean="0">
                          <a:latin typeface="Meiryo UI" panose="020B0604030504040204" pitchFamily="50" charset="-128"/>
                          <a:ea typeface="Meiryo UI" panose="020B0604030504040204" pitchFamily="50" charset="-128"/>
                          <a:cs typeface="Meiryo UI" panose="020B0604030504040204" pitchFamily="50" charset="-128"/>
                        </a:rPr>
                        <a:t>□統合を機とした増収効果も活かし、柔軟な料金設定を検討。</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角丸四角形 3"/>
          <p:cNvSpPr/>
          <p:nvPr/>
        </p:nvSpPr>
        <p:spPr>
          <a:xfrm>
            <a:off x="0" y="-1"/>
            <a:ext cx="12801600" cy="352425"/>
          </a:xfrm>
          <a:prstGeom prst="roundRect">
            <a:avLst/>
          </a:prstGeom>
          <a:solidFill>
            <a:schemeClr val="accent1">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府立産業技術総合研究所と市立工業研究所の統合計画（案）について</a:t>
            </a:r>
            <a:endParaRPr kumimoji="1" lang="ja-JP" altLang="en-US"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78837" y="581024"/>
            <a:ext cx="2764030" cy="247651"/>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法人運営の基本的な考え方</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8" name="角丸四角形 7"/>
          <p:cNvSpPr/>
          <p:nvPr/>
        </p:nvSpPr>
        <p:spPr>
          <a:xfrm>
            <a:off x="209177" y="2669875"/>
            <a:ext cx="2276340" cy="247651"/>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tabLst>
                <a:tab pos="538163" algn="l"/>
              </a:tabLst>
            </a:pP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en-US" altLang="ja-JP"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統合法人の概要</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0" name="角丸四角形 9"/>
          <p:cNvSpPr/>
          <p:nvPr/>
        </p:nvSpPr>
        <p:spPr>
          <a:xfrm>
            <a:off x="6616824" y="575733"/>
            <a:ext cx="4377118" cy="252942"/>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（３）「スーパー公設試」としてめさすべき機能と統合効果</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nvGrpSpPr>
          <p:cNvPr id="11" name="グループ化 10"/>
          <p:cNvGrpSpPr/>
          <p:nvPr/>
        </p:nvGrpSpPr>
        <p:grpSpPr>
          <a:xfrm>
            <a:off x="6637468" y="929285"/>
            <a:ext cx="6013679" cy="2068128"/>
            <a:chOff x="6699434" y="3771900"/>
            <a:chExt cx="6013679" cy="2114795"/>
          </a:xfrm>
        </p:grpSpPr>
        <p:sp>
          <p:nvSpPr>
            <p:cNvPr id="12" name="角丸四角形 11"/>
            <p:cNvSpPr/>
            <p:nvPr/>
          </p:nvSpPr>
          <p:spPr>
            <a:xfrm>
              <a:off x="6699434" y="3871316"/>
              <a:ext cx="2958353" cy="2015379"/>
            </a:xfrm>
            <a:prstGeom prst="roundRect">
              <a:avLst>
                <a:gd name="adj" fmla="val 2185"/>
              </a:avLst>
            </a:prstGeom>
            <a:solidFill>
              <a:schemeClr val="accent6">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7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63,316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■得意な分野：</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機械</a:t>
              </a:r>
              <a:r>
                <a:rPr lang="ja-JP" altLang="en-US" sz="1100" u="sng"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・加工、金属</a:t>
              </a:r>
              <a:r>
                <a:rPr lang="ja-JP" altLang="en-US" sz="11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11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・電子、情報システム</a:t>
              </a:r>
              <a:r>
                <a:rPr lang="ja-JP" altLang="en-US" sz="1100"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■得意</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製品開発支援～</a:t>
              </a:r>
              <a:r>
                <a:rPr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a:t>
              </a:r>
              <a:r>
                <a:rPr lang="ja-JP" altLang="en-US"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依頼試験：</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17,055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件（収入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設備開放：</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8,101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件（収入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機器利用技術講習会：</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□支援実績データベース：約</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9743848" y="3868952"/>
              <a:ext cx="2969265" cy="2017743"/>
            </a:xfrm>
            <a:prstGeom prst="roundRect">
              <a:avLst>
                <a:gd name="adj" fmla="val 2185"/>
              </a:avLst>
            </a:prstGeom>
            <a:solidFill>
              <a:schemeClr val="accent3">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7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25,629</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■得意な分野：</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化学、高分子、バイオ・食品、ナノ材料</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■得意</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研究開発支援～製造開発支援</a:t>
              </a:r>
              <a:endParaRPr lang="en-US" altLang="ja-JP"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受託研究：</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テーマ（収入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特許実施契約：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外部資金獲得：</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□支援実績データベース：約</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7637948" y="3779950"/>
              <a:ext cx="1263217" cy="191976"/>
            </a:xfrm>
            <a:prstGeom prst="roundRect">
              <a:avLst>
                <a:gd name="adj" fmla="val 50000"/>
              </a:avLst>
            </a:prstGeom>
            <a:solidFill>
              <a:schemeClr val="accent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産技研の強み</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5" name="角丸四角形 14"/>
            <p:cNvSpPr/>
            <p:nvPr/>
          </p:nvSpPr>
          <p:spPr>
            <a:xfrm>
              <a:off x="10619344" y="3771900"/>
              <a:ext cx="1263217" cy="194001"/>
            </a:xfrm>
            <a:prstGeom prst="roundRect">
              <a:avLst>
                <a:gd name="adj" fmla="val 50000"/>
              </a:avLst>
            </a:prstGeom>
            <a:solidFill>
              <a:schemeClr val="accent3">
                <a:lumMod val="75000"/>
              </a:schemeClr>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市工研の強み</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52" name="正方形/長方形 51"/>
          <p:cNvSpPr/>
          <p:nvPr/>
        </p:nvSpPr>
        <p:spPr>
          <a:xfrm>
            <a:off x="6984360" y="4923068"/>
            <a:ext cx="5386626" cy="6415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54" name="正方形/長方形 53"/>
          <p:cNvSpPr/>
          <p:nvPr/>
        </p:nvSpPr>
        <p:spPr>
          <a:xfrm>
            <a:off x="6984360" y="4928421"/>
            <a:ext cx="5397484" cy="277794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55" name="正方形/長方形 54"/>
          <p:cNvSpPr/>
          <p:nvPr/>
        </p:nvSpPr>
        <p:spPr>
          <a:xfrm>
            <a:off x="6984360" y="4923067"/>
            <a:ext cx="924042" cy="2783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56" name="正方形/長方形 55"/>
          <p:cNvSpPr/>
          <p:nvPr/>
        </p:nvSpPr>
        <p:spPr>
          <a:xfrm>
            <a:off x="8807183" y="4926683"/>
            <a:ext cx="898578" cy="2779684"/>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57" name="正方形/長方形 56"/>
          <p:cNvSpPr/>
          <p:nvPr/>
        </p:nvSpPr>
        <p:spPr>
          <a:xfrm>
            <a:off x="10604339" y="4923068"/>
            <a:ext cx="898578" cy="2783299"/>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23" name="正方形/長方形 22"/>
          <p:cNvSpPr/>
          <p:nvPr/>
        </p:nvSpPr>
        <p:spPr>
          <a:xfrm>
            <a:off x="6984360" y="5564654"/>
            <a:ext cx="5397591" cy="1085027"/>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cxnSp>
        <p:nvCxnSpPr>
          <p:cNvPr id="24" name="直線コネクタ 23"/>
          <p:cNvCxnSpPr/>
          <p:nvPr/>
        </p:nvCxnSpPr>
        <p:spPr>
          <a:xfrm>
            <a:off x="6995328" y="4940053"/>
            <a:ext cx="924042" cy="64158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894105" y="4940053"/>
            <a:ext cx="995510" cy="452110"/>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技術・市場情報の収集・提供</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6995328" y="5155296"/>
            <a:ext cx="877842" cy="328807"/>
          </a:xfrm>
          <a:prstGeom prst="rect">
            <a:avLst/>
          </a:prstGeom>
          <a:noFill/>
        </p:spPr>
        <p:txBody>
          <a:bodyPr wrap="square" rtlCol="0">
            <a:spAutoFit/>
          </a:bodyPr>
          <a:lstStyle/>
          <a:p>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支援分野</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7293427" y="4943668"/>
            <a:ext cx="877842" cy="328807"/>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ステージ</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8782230" y="4943669"/>
            <a:ext cx="995510" cy="246809"/>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研究開発支援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9705761" y="4940093"/>
            <a:ext cx="995510" cy="246809"/>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製品</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開発支援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10638994" y="4937290"/>
            <a:ext cx="995510" cy="205504"/>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製造</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1456911" y="4940093"/>
            <a:ext cx="995510" cy="646331"/>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事業化支援（マーケティング、</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デザイン支援</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6959594" y="5622611"/>
            <a:ext cx="995510" cy="925894"/>
          </a:xfrm>
          <a:prstGeom prst="rect">
            <a:avLst/>
          </a:prstGeom>
          <a:noFill/>
        </p:spPr>
        <p:txBody>
          <a:bodyPr wrap="square" rtlCol="0" anchor="ctr">
            <a:spAutoFit/>
          </a:bodyPr>
          <a:lstStyle/>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機械・加工</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情報管理・</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システム制御</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金　属</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電気・電子</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6959594" y="6679770"/>
            <a:ext cx="995510" cy="925894"/>
          </a:xfrm>
          <a:prstGeom prst="rect">
            <a:avLst/>
          </a:prstGeom>
          <a:noFill/>
        </p:spPr>
        <p:txBody>
          <a:bodyPr wrap="square" rtlCol="0" anchor="ctr">
            <a:spAutoFit/>
          </a:bodyPr>
          <a:lstStyle/>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電子材料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高分子</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ナノ材料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化　学</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バイオ・食品</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円弧 33"/>
          <p:cNvSpPr/>
          <p:nvPr/>
        </p:nvSpPr>
        <p:spPr>
          <a:xfrm>
            <a:off x="8825621" y="5581639"/>
            <a:ext cx="2688265" cy="2114739"/>
          </a:xfrm>
          <a:prstGeom prst="arc">
            <a:avLst>
              <a:gd name="adj1" fmla="val 10747276"/>
              <a:gd name="adj2" fmla="val 16193983"/>
            </a:avLst>
          </a:prstGeom>
          <a:pattFill prst="ltDnDiag">
            <a:fgClr>
              <a:schemeClr val="tx1"/>
            </a:fgClr>
            <a:bgClr>
              <a:schemeClr val="bg1"/>
            </a:bgClr>
          </a:pattFill>
          <a:ln w="1270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円弧 34"/>
          <p:cNvSpPr/>
          <p:nvPr/>
        </p:nvSpPr>
        <p:spPr>
          <a:xfrm rot="10800000">
            <a:off x="8825500" y="5589615"/>
            <a:ext cx="2691537" cy="2106763"/>
          </a:xfrm>
          <a:prstGeom prst="arc">
            <a:avLst>
              <a:gd name="adj1" fmla="val 10830333"/>
              <a:gd name="adj2" fmla="val 16248556"/>
            </a:avLst>
          </a:prstGeom>
          <a:pattFill prst="ltDnDiag"/>
          <a:ln w="1270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角丸四角形 35"/>
          <p:cNvSpPr/>
          <p:nvPr/>
        </p:nvSpPr>
        <p:spPr>
          <a:xfrm>
            <a:off x="8822350" y="6649681"/>
            <a:ext cx="1345768" cy="1046698"/>
          </a:xfrm>
          <a:prstGeom prst="roundRect">
            <a:avLst>
              <a:gd name="adj" fmla="val 11231"/>
            </a:avLst>
          </a:prstGeom>
          <a:solidFill>
            <a:schemeClr val="accent3">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37" name="角丸四角形 36"/>
          <p:cNvSpPr/>
          <p:nvPr/>
        </p:nvSpPr>
        <p:spPr>
          <a:xfrm>
            <a:off x="10168118" y="5581640"/>
            <a:ext cx="1345768" cy="1064005"/>
          </a:xfrm>
          <a:prstGeom prst="roundRect">
            <a:avLst>
              <a:gd name="adj" fmla="val 11231"/>
            </a:avLst>
          </a:prstGeom>
          <a:solidFill>
            <a:schemeClr val="accent6">
              <a:lumMod val="20000"/>
              <a:lumOff val="8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38" name="テキスト ボックス 37"/>
          <p:cNvSpPr txBox="1"/>
          <p:nvPr/>
        </p:nvSpPr>
        <p:spPr>
          <a:xfrm>
            <a:off x="10301512" y="6004039"/>
            <a:ext cx="1115391" cy="296953"/>
          </a:xfrm>
          <a:prstGeom prst="rect">
            <a:avLst/>
          </a:prstGeom>
          <a:solidFill>
            <a:schemeClr val="accent6">
              <a:lumMod val="20000"/>
              <a:lumOff val="80000"/>
            </a:schemeClr>
          </a:solidFill>
          <a:ln>
            <a:noFill/>
          </a:ln>
        </p:spPr>
        <p:txBody>
          <a:bodyPr wrap="square" lIns="36000" rIns="36000" rtlCol="0">
            <a:spAutoFit/>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産技研の強み</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8937538" y="7063427"/>
            <a:ext cx="1115391" cy="296953"/>
          </a:xfrm>
          <a:prstGeom prst="rect">
            <a:avLst/>
          </a:prstGeom>
          <a:solidFill>
            <a:schemeClr val="accent3">
              <a:lumMod val="40000"/>
              <a:lumOff val="60000"/>
            </a:schemeClr>
          </a:solidFill>
          <a:ln>
            <a:noFill/>
          </a:ln>
        </p:spPr>
        <p:txBody>
          <a:bodyPr wrap="square" lIns="36000" rIns="36000" rtlCol="0">
            <a:spAutoFit/>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市工研の強み</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右矢印 39"/>
          <p:cNvSpPr/>
          <p:nvPr/>
        </p:nvSpPr>
        <p:spPr>
          <a:xfrm>
            <a:off x="10111636" y="7063782"/>
            <a:ext cx="268230" cy="236024"/>
          </a:xfrm>
          <a:prstGeom prst="rightArrow">
            <a:avLst>
              <a:gd name="adj1" fmla="val 64371"/>
              <a:gd name="adj2" fmla="val 63636"/>
            </a:avLst>
          </a:prstGeom>
          <a:solidFill>
            <a:schemeClr val="tx1">
              <a:lumMod val="65000"/>
              <a:lumOff val="3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41" name="右矢印 40"/>
          <p:cNvSpPr/>
          <p:nvPr/>
        </p:nvSpPr>
        <p:spPr>
          <a:xfrm rot="5400000">
            <a:off x="10765927" y="6530058"/>
            <a:ext cx="186557" cy="339352"/>
          </a:xfrm>
          <a:prstGeom prst="rightArrow">
            <a:avLst>
              <a:gd name="adj1" fmla="val 64371"/>
              <a:gd name="adj2" fmla="val 63636"/>
            </a:avLst>
          </a:prstGeom>
          <a:solidFill>
            <a:schemeClr val="tx1">
              <a:lumMod val="65000"/>
              <a:lumOff val="3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42" name="右矢印 41"/>
          <p:cNvSpPr/>
          <p:nvPr/>
        </p:nvSpPr>
        <p:spPr>
          <a:xfrm rot="16200000" flipV="1">
            <a:off x="9401953" y="6426885"/>
            <a:ext cx="186557" cy="339352"/>
          </a:xfrm>
          <a:prstGeom prst="rightArrow">
            <a:avLst>
              <a:gd name="adj1" fmla="val 64371"/>
              <a:gd name="adj2" fmla="val 63636"/>
            </a:avLst>
          </a:prstGeom>
          <a:solidFill>
            <a:schemeClr val="tx1">
              <a:lumMod val="65000"/>
              <a:lumOff val="3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43" name="右矢印 42"/>
          <p:cNvSpPr/>
          <p:nvPr/>
        </p:nvSpPr>
        <p:spPr>
          <a:xfrm flipH="1">
            <a:off x="9959761" y="6004040"/>
            <a:ext cx="268230" cy="236024"/>
          </a:xfrm>
          <a:prstGeom prst="rightArrow">
            <a:avLst>
              <a:gd name="adj1" fmla="val 64371"/>
              <a:gd name="adj2" fmla="val 63636"/>
            </a:avLst>
          </a:prstGeom>
          <a:solidFill>
            <a:schemeClr val="tx1">
              <a:lumMod val="65000"/>
              <a:lumOff val="3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44" name="星 32 43"/>
          <p:cNvSpPr/>
          <p:nvPr/>
        </p:nvSpPr>
        <p:spPr>
          <a:xfrm>
            <a:off x="9103984" y="5887015"/>
            <a:ext cx="798064" cy="578121"/>
          </a:xfrm>
          <a:prstGeom prst="star32">
            <a:avLst>
              <a:gd name="adj" fmla="val 4200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45" name="テキスト ボックス 44"/>
          <p:cNvSpPr txBox="1"/>
          <p:nvPr/>
        </p:nvSpPr>
        <p:spPr>
          <a:xfrm>
            <a:off x="9153489" y="5961346"/>
            <a:ext cx="701055" cy="454165"/>
          </a:xfrm>
          <a:prstGeom prst="rect">
            <a:avLst/>
          </a:prstGeom>
          <a:noFill/>
        </p:spPr>
        <p:txBody>
          <a:bodyPr wrap="square" lIns="36000" rIns="36000" rtlCol="0">
            <a:spAutoFit/>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強みの</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融合</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円/楕円 45"/>
          <p:cNvSpPr/>
          <p:nvPr/>
        </p:nvSpPr>
        <p:spPr>
          <a:xfrm>
            <a:off x="8289902" y="5670255"/>
            <a:ext cx="424797" cy="1967067"/>
          </a:xfrm>
          <a:prstGeom prst="ellipse">
            <a:avLst/>
          </a:prstGeom>
          <a:ln w="12700">
            <a:prstDash val="sysDot"/>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統合を機に機能強化</a:t>
            </a:r>
          </a:p>
        </p:txBody>
      </p:sp>
      <p:sp>
        <p:nvSpPr>
          <p:cNvPr id="47" name="円/楕円 46"/>
          <p:cNvSpPr/>
          <p:nvPr/>
        </p:nvSpPr>
        <p:spPr>
          <a:xfrm>
            <a:off x="11736451" y="5646366"/>
            <a:ext cx="415481" cy="1997013"/>
          </a:xfrm>
          <a:prstGeom prst="ellipse">
            <a:avLst/>
          </a:prstGeom>
          <a:ln w="12700">
            <a:prstDash val="sysDot"/>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統合を機に機能強化</a:t>
            </a:r>
          </a:p>
        </p:txBody>
      </p:sp>
      <p:cxnSp>
        <p:nvCxnSpPr>
          <p:cNvPr id="48" name="直線矢印コネクタ 47"/>
          <p:cNvCxnSpPr/>
          <p:nvPr/>
        </p:nvCxnSpPr>
        <p:spPr>
          <a:xfrm>
            <a:off x="8204623" y="5607949"/>
            <a:ext cx="0" cy="2084815"/>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7866859" y="5497965"/>
            <a:ext cx="352725" cy="2434838"/>
          </a:xfrm>
          <a:prstGeom prst="rect">
            <a:avLst/>
          </a:prstGeom>
          <a:noFill/>
        </p:spPr>
        <p:txBody>
          <a:bodyPr vert="eaVert" wrap="square" rtlCol="0">
            <a:spAutoFit/>
          </a:bodyPr>
          <a:lstStyle/>
          <a:p>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多様な技術分野に総合対応</a:t>
            </a:r>
            <a:r>
              <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 name="直線矢印コネクタ 49"/>
          <p:cNvCxnSpPr/>
          <p:nvPr/>
        </p:nvCxnSpPr>
        <p:spPr>
          <a:xfrm flipH="1">
            <a:off x="8818151" y="5484103"/>
            <a:ext cx="2688144" cy="0"/>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8663024" y="5205742"/>
            <a:ext cx="3010288" cy="292223"/>
          </a:xfrm>
          <a:prstGeom prst="rect">
            <a:avLst/>
          </a:prstGeom>
          <a:noFill/>
        </p:spPr>
        <p:txBody>
          <a:bodyPr wrap="square" rtlCol="0">
            <a:spAutoFit/>
          </a:bodyPr>
          <a:lstStyle/>
          <a:p>
            <a:pPr algn="ct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研究開発から製造まで一気通貫支援</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星 32 18"/>
          <p:cNvSpPr/>
          <p:nvPr/>
        </p:nvSpPr>
        <p:spPr>
          <a:xfrm>
            <a:off x="10426522" y="6848702"/>
            <a:ext cx="798065" cy="555649"/>
          </a:xfrm>
          <a:prstGeom prst="star32">
            <a:avLst>
              <a:gd name="adj" fmla="val 4200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20" name="テキスト ボックス 19"/>
          <p:cNvSpPr txBox="1"/>
          <p:nvPr/>
        </p:nvSpPr>
        <p:spPr>
          <a:xfrm>
            <a:off x="10469525" y="6917655"/>
            <a:ext cx="701055" cy="454165"/>
          </a:xfrm>
          <a:prstGeom prst="rect">
            <a:avLst/>
          </a:prstGeom>
          <a:noFill/>
        </p:spPr>
        <p:txBody>
          <a:bodyPr wrap="square" lIns="36000" rIns="36000" rtlCol="0">
            <a:spAutoFit/>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強みの</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融合</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二等辺三角形 57"/>
          <p:cNvSpPr/>
          <p:nvPr/>
        </p:nvSpPr>
        <p:spPr>
          <a:xfrm flipV="1">
            <a:off x="8764578" y="3072408"/>
            <a:ext cx="1661944" cy="160857"/>
          </a:xfrm>
          <a:prstGeom prst="triangle">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9" name="テキスト ボックス 58"/>
          <p:cNvSpPr txBox="1"/>
          <p:nvPr/>
        </p:nvSpPr>
        <p:spPr>
          <a:xfrm>
            <a:off x="6595043" y="3360440"/>
            <a:ext cx="6614010" cy="1246495"/>
          </a:xfrm>
          <a:prstGeom prst="rect">
            <a:avLst/>
          </a:prstGeom>
          <a:noFill/>
        </p:spPr>
        <p:txBody>
          <a:bodyPr wrap="square" rtlCol="0">
            <a:spAutoFit/>
          </a:bodyPr>
          <a:lstStyle/>
          <a:p>
            <a:pPr>
              <a:lnSpc>
                <a:spcPts val="16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両研究所の「得意な分野」と「得意な支援」を融合。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強みを活かす。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大阪の多様な製造業、様々な</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技術的</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課題への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総合的な（フルセット）対応</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研究開発から製造支援さらに事業化支援まで、</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一気通貫支援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両研究所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の研究員の技術力・ノウハウ・知財等を結集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垣根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超えた分野のプロジェクト研究により、</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・関西の産業技術を</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先導</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6980658" y="4648104"/>
            <a:ext cx="334759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＊スーパー公設試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（支援機能）のイメージ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6" name="グループ化 85"/>
          <p:cNvGrpSpPr/>
          <p:nvPr/>
        </p:nvGrpSpPr>
        <p:grpSpPr>
          <a:xfrm>
            <a:off x="136179" y="8368748"/>
            <a:ext cx="11841228" cy="1205556"/>
            <a:chOff x="136179" y="8142079"/>
            <a:chExt cx="11841228" cy="1542832"/>
          </a:xfrm>
        </p:grpSpPr>
        <p:sp>
          <p:nvSpPr>
            <p:cNvPr id="87" name="ホームベース 4"/>
            <p:cNvSpPr>
              <a:spLocks noChangeArrowheads="1"/>
            </p:cNvSpPr>
            <p:nvPr/>
          </p:nvSpPr>
          <p:spPr bwMode="auto">
            <a:xfrm>
              <a:off x="1764253" y="8154798"/>
              <a:ext cx="3304703" cy="1502577"/>
            </a:xfrm>
            <a:prstGeom prst="homePlate">
              <a:avLst>
                <a:gd name="adj" fmla="val 14551"/>
              </a:avLst>
            </a:prstGeom>
            <a:ln w="12700">
              <a:headEnd/>
              <a:tailEnd/>
            </a:ln>
            <a:extLst/>
          </p:spPr>
          <p:style>
            <a:lnRef idx="2">
              <a:schemeClr val="dk1"/>
            </a:lnRef>
            <a:fillRef idx="1">
              <a:schemeClr val="lt1"/>
            </a:fillRef>
            <a:effectRef idx="0">
              <a:schemeClr val="dk1"/>
            </a:effectRef>
            <a:fontRef idx="minor">
              <a:schemeClr val="dk1"/>
            </a:fontRef>
          </p:style>
          <p:txBody>
            <a:bodyPr anchor="ctr"/>
            <a:lstStyle/>
            <a:p>
              <a:pPr algn="l"/>
              <a:endParaRPr lang="en-US" altLang="ja-JP" sz="1200" b="1" dirty="0" smtClean="0">
                <a:latin typeface="Meiryo UI" pitchFamily="50" charset="-128"/>
                <a:ea typeface="Meiryo UI" pitchFamily="50" charset="-128"/>
                <a:cs typeface="Meiryo UI" pitchFamily="50" charset="-128"/>
              </a:endParaRPr>
            </a:p>
            <a:p>
              <a:pPr algn="l"/>
              <a:r>
                <a:rPr lang="ja-JP" altLang="en-US" sz="1200" b="1" dirty="0" smtClean="0">
                  <a:latin typeface="Meiryo UI" pitchFamily="50" charset="-128"/>
                  <a:ea typeface="Meiryo UI" pitchFamily="50" charset="-128"/>
                  <a:cs typeface="Meiryo UI" pitchFamily="50" charset="-128"/>
                </a:rPr>
                <a:t>▼統合に向けた検討・協議</a:t>
              </a:r>
              <a:r>
                <a:rPr lang="ja-JP" altLang="en-US" sz="900" b="1" dirty="0" smtClean="0">
                  <a:latin typeface="Meiryo UI" pitchFamily="50" charset="-128"/>
                  <a:ea typeface="Meiryo UI" pitchFamily="50" charset="-128"/>
                  <a:cs typeface="Meiryo UI" pitchFamily="50" charset="-128"/>
                </a:rPr>
                <a:t>（部会・</a:t>
              </a:r>
              <a:r>
                <a:rPr lang="en-US" altLang="ja-JP" sz="900" b="1" dirty="0" smtClean="0">
                  <a:latin typeface="Meiryo UI" pitchFamily="50" charset="-128"/>
                  <a:ea typeface="Meiryo UI" pitchFamily="50" charset="-128"/>
                  <a:cs typeface="Meiryo UI" pitchFamily="50" charset="-128"/>
                </a:rPr>
                <a:t>WG)</a:t>
              </a:r>
              <a:endParaRPr lang="en-US" altLang="ja-JP" sz="900" b="1" dirty="0">
                <a:latin typeface="Meiryo UI" pitchFamily="50" charset="-128"/>
                <a:ea typeface="Meiryo UI" pitchFamily="50" charset="-128"/>
                <a:cs typeface="Meiryo UI" pitchFamily="50" charset="-128"/>
              </a:endParaRPr>
            </a:p>
            <a:p>
              <a:pPr algn="l">
                <a:lnSpc>
                  <a:spcPts val="400"/>
                </a:lnSpc>
              </a:pPr>
              <a:endParaRPr lang="en-US" altLang="ja-JP" sz="1100" dirty="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 統合手法　　　</a:t>
              </a:r>
              <a:endParaRPr lang="en-US" altLang="ja-JP" sz="1100" dirty="0" smtClean="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 統合後の経営戦略・事業計画</a:t>
              </a:r>
              <a:r>
                <a:rPr lang="en-US" altLang="ja-JP" sz="1100" dirty="0" smtClean="0">
                  <a:latin typeface="Meiryo UI" pitchFamily="50" charset="-128"/>
                  <a:ea typeface="Meiryo UI" pitchFamily="50" charset="-128"/>
                  <a:cs typeface="Meiryo UI" pitchFamily="50" charset="-128"/>
                </a:rPr>
                <a:t> </a:t>
              </a:r>
            </a:p>
            <a:p>
              <a:r>
                <a:rPr lang="ja-JP" altLang="en-US" sz="1100" dirty="0">
                  <a:latin typeface="Meiryo UI" pitchFamily="50" charset="-128"/>
                  <a:ea typeface="Meiryo UI" pitchFamily="50" charset="-128"/>
                  <a:cs typeface="Meiryo UI" pitchFamily="50" charset="-128"/>
                </a:rPr>
                <a:t>・ 業務のあり方（手続・料金の一元化等）</a:t>
              </a:r>
              <a:endParaRPr lang="en-US" altLang="ja-JP" sz="1100" dirty="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 利用者ニーズ把握　・組織</a:t>
              </a:r>
              <a:r>
                <a:rPr lang="ja-JP" altLang="en-US" sz="1100" dirty="0">
                  <a:latin typeface="Meiryo UI" pitchFamily="50" charset="-128"/>
                  <a:ea typeface="Meiryo UI" pitchFamily="50" charset="-128"/>
                  <a:cs typeface="Meiryo UI" pitchFamily="50" charset="-128"/>
                </a:rPr>
                <a:t>・体制の</a:t>
              </a:r>
              <a:r>
                <a:rPr lang="ja-JP" altLang="en-US" sz="1100" dirty="0" smtClean="0">
                  <a:latin typeface="Meiryo UI" pitchFamily="50" charset="-128"/>
                  <a:ea typeface="Meiryo UI" pitchFamily="50" charset="-128"/>
                  <a:cs typeface="Meiryo UI" pitchFamily="50" charset="-128"/>
                </a:rPr>
                <a:t>あり方　　等</a:t>
              </a:r>
              <a:endParaRPr lang="en-US" altLang="ja-JP" sz="1100" dirty="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 </a:t>
              </a:r>
            </a:p>
          </p:txBody>
        </p:sp>
        <p:sp>
          <p:nvSpPr>
            <p:cNvPr id="88" name="ホームベース 5"/>
            <p:cNvSpPr>
              <a:spLocks noChangeArrowheads="1"/>
            </p:cNvSpPr>
            <p:nvPr/>
          </p:nvSpPr>
          <p:spPr bwMode="auto">
            <a:xfrm>
              <a:off x="5960790" y="8167518"/>
              <a:ext cx="2541509" cy="1489857"/>
            </a:xfrm>
            <a:prstGeom prst="homePlate">
              <a:avLst>
                <a:gd name="adj" fmla="val 10472"/>
              </a:avLst>
            </a:prstGeom>
            <a:solidFill>
              <a:schemeClr val="accent3">
                <a:lumMod val="20000"/>
                <a:lumOff val="80000"/>
              </a:schemeClr>
            </a:solidFill>
            <a:ln w="12700">
              <a:prstDash val="dash"/>
              <a:headEnd/>
              <a:tailEnd/>
            </a:ln>
            <a:extLst/>
          </p:spPr>
          <p:style>
            <a:lnRef idx="2">
              <a:schemeClr val="dk1"/>
            </a:lnRef>
            <a:fillRef idx="1">
              <a:schemeClr val="lt1"/>
            </a:fillRef>
            <a:effectRef idx="0">
              <a:schemeClr val="dk1"/>
            </a:effectRef>
            <a:fontRef idx="minor">
              <a:schemeClr val="dk1"/>
            </a:fontRef>
          </p:style>
          <p:txBody>
            <a:bodyPr anchor="ctr"/>
            <a:lstStyle/>
            <a:p>
              <a:pPr algn="l"/>
              <a:r>
                <a:rPr lang="ja-JP" altLang="en-US" sz="1200" b="1" dirty="0" smtClean="0">
                  <a:latin typeface="Meiryo UI" pitchFamily="50" charset="-128"/>
                  <a:ea typeface="Meiryo UI" pitchFamily="50" charset="-128"/>
                  <a:cs typeface="Meiryo UI" pitchFamily="50" charset="-128"/>
                </a:rPr>
                <a:t>▼</a:t>
              </a:r>
              <a:r>
                <a:rPr lang="en-US" altLang="ja-JP" sz="1200" b="1" u="sng" dirty="0" smtClean="0">
                  <a:latin typeface="Meiryo UI" pitchFamily="50" charset="-128"/>
                  <a:ea typeface="Meiryo UI" pitchFamily="50" charset="-128"/>
                  <a:cs typeface="Meiryo UI" pitchFamily="50" charset="-128"/>
                </a:rPr>
                <a:t>9</a:t>
              </a:r>
              <a:r>
                <a:rPr lang="ja-JP" altLang="en-US" sz="1200" b="1" u="sng" dirty="0" smtClean="0">
                  <a:latin typeface="Meiryo UI" pitchFamily="50" charset="-128"/>
                  <a:ea typeface="Meiryo UI" pitchFamily="50" charset="-128"/>
                  <a:cs typeface="Meiryo UI" pitchFamily="50" charset="-128"/>
                </a:rPr>
                <a:t>月定例府議会・市会での審議</a:t>
              </a:r>
              <a:endParaRPr lang="en-US" altLang="ja-JP" sz="1200" b="1" u="sng" dirty="0" smtClean="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・新設合併により設立する地独法人の</a:t>
              </a:r>
              <a:endParaRPr lang="en-US" altLang="ja-JP" sz="1100" dirty="0" smtClean="0">
                <a:latin typeface="Meiryo UI" pitchFamily="50" charset="-128"/>
                <a:ea typeface="Meiryo UI" pitchFamily="50" charset="-128"/>
                <a:cs typeface="Meiryo UI" pitchFamily="50" charset="-128"/>
              </a:endParaRPr>
            </a:p>
            <a:p>
              <a:pPr algn="l"/>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「定款</a:t>
              </a:r>
              <a:r>
                <a:rPr lang="ja-JP" altLang="en-US" sz="1100" dirty="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等（地</a:t>
              </a:r>
              <a:r>
                <a:rPr lang="ja-JP" altLang="en-US" sz="1100" dirty="0">
                  <a:latin typeface="Meiryo UI" pitchFamily="50" charset="-128"/>
                  <a:ea typeface="Meiryo UI" pitchFamily="50" charset="-128"/>
                  <a:cs typeface="Meiryo UI" pitchFamily="50" charset="-128"/>
                </a:rPr>
                <a:t>独法</a:t>
              </a:r>
              <a:r>
                <a:rPr lang="en-US" altLang="ja-JP" sz="1100" dirty="0">
                  <a:latin typeface="Meiryo UI" pitchFamily="50" charset="-128"/>
                  <a:ea typeface="Meiryo UI" pitchFamily="50" charset="-128"/>
                  <a:cs typeface="Meiryo UI" pitchFamily="50" charset="-128"/>
                </a:rPr>
                <a:t>112</a:t>
              </a:r>
              <a:r>
                <a:rPr lang="ja-JP" altLang="en-US" sz="1100" dirty="0" smtClean="0">
                  <a:latin typeface="Meiryo UI" pitchFamily="50" charset="-128"/>
                  <a:ea typeface="Meiryo UI" pitchFamily="50" charset="-128"/>
                  <a:cs typeface="Meiryo UI" pitchFamily="50" charset="-128"/>
                </a:rPr>
                <a:t>条）</a:t>
              </a:r>
              <a:endParaRPr lang="en-US" altLang="ja-JP" sz="1100" dirty="0" smtClean="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・地独法評価委員会の府市共同設置</a:t>
              </a:r>
              <a:endParaRPr lang="en-US" altLang="ja-JP" sz="1100" dirty="0" smtClean="0">
                <a:latin typeface="Meiryo UI" pitchFamily="50" charset="-128"/>
                <a:ea typeface="Meiryo UI" pitchFamily="50" charset="-128"/>
                <a:cs typeface="Meiryo UI" pitchFamily="50" charset="-128"/>
              </a:endParaRPr>
            </a:p>
            <a:p>
              <a:pPr algn="l"/>
              <a:r>
                <a:rPr lang="en-US" altLang="ja-JP" sz="1100" dirty="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にかかる規約</a:t>
              </a:r>
              <a:endParaRPr lang="en-US" altLang="ja-JP" sz="1100" dirty="0" smtClean="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・同委員会共同設置にかかる条例改正</a:t>
              </a:r>
              <a:endParaRPr lang="ja-JP" altLang="en-US" sz="1100" dirty="0">
                <a:latin typeface="Meiryo UI" pitchFamily="50" charset="-128"/>
                <a:ea typeface="Meiryo UI" pitchFamily="50" charset="-128"/>
                <a:cs typeface="Meiryo UI" pitchFamily="50" charset="-128"/>
              </a:endParaRPr>
            </a:p>
          </p:txBody>
        </p:sp>
        <p:sp>
          <p:nvSpPr>
            <p:cNvPr id="89" name="二等辺三角形 6"/>
            <p:cNvSpPr>
              <a:spLocks noChangeArrowheads="1"/>
            </p:cNvSpPr>
            <p:nvPr/>
          </p:nvSpPr>
          <p:spPr bwMode="auto">
            <a:xfrm rot="5400000">
              <a:off x="8713116" y="8829627"/>
              <a:ext cx="1367902" cy="196327"/>
            </a:xfrm>
            <a:prstGeom prst="triangle">
              <a:avLst>
                <a:gd name="adj" fmla="val 50000"/>
              </a:avLst>
            </a:prstGeom>
            <a:ln w="12700">
              <a:headEnd/>
              <a:tailEnd/>
            </a:ln>
          </p:spPr>
          <p:style>
            <a:lnRef idx="2">
              <a:schemeClr val="dk1"/>
            </a:lnRef>
            <a:fillRef idx="1">
              <a:schemeClr val="lt1"/>
            </a:fillRef>
            <a:effectRef idx="0">
              <a:schemeClr val="dk1"/>
            </a:effectRef>
            <a:fontRef idx="minor">
              <a:schemeClr val="dk1"/>
            </a:fontRef>
          </p:style>
          <p:txBody>
            <a:bodyPr/>
            <a:lstStyle/>
            <a:p>
              <a:endParaRPr lang="ja-JP" altLang="en-US" sz="1200">
                <a:latin typeface="Meiryo UI" pitchFamily="50" charset="-128"/>
                <a:ea typeface="Meiryo UI" pitchFamily="50" charset="-128"/>
                <a:cs typeface="Meiryo UI" pitchFamily="50" charset="-128"/>
              </a:endParaRPr>
            </a:p>
          </p:txBody>
        </p:sp>
        <p:sp>
          <p:nvSpPr>
            <p:cNvPr id="92" name="角丸四角形 91"/>
            <p:cNvSpPr/>
            <p:nvPr/>
          </p:nvSpPr>
          <p:spPr>
            <a:xfrm>
              <a:off x="136179" y="8163189"/>
              <a:ext cx="1580806" cy="1494189"/>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endParaRPr lang="en-US" altLang="ja-JP" sz="1200" b="1" dirty="0">
                <a:solidFill>
                  <a:schemeClr val="tx1"/>
                </a:solidFill>
                <a:latin typeface="Meiryo UI" pitchFamily="50" charset="-128"/>
                <a:ea typeface="Meiryo UI" pitchFamily="50" charset="-128"/>
                <a:cs typeface="Meiryo UI" pitchFamily="50" charset="-128"/>
              </a:endParaRPr>
            </a:p>
            <a:p>
              <a:pPr algn="ct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200" b="1" u="sng" dirty="0" smtClean="0">
                  <a:solidFill>
                    <a:schemeClr val="tx1"/>
                  </a:solidFill>
                  <a:latin typeface="Meiryo UI" pitchFamily="50" charset="-128"/>
                  <a:ea typeface="Meiryo UI" pitchFamily="50" charset="-128"/>
                  <a:cs typeface="Meiryo UI" pitchFamily="50" charset="-128"/>
                </a:rPr>
                <a:t>合同経営戦略会議</a:t>
              </a:r>
              <a:endParaRPr kumimoji="1" lang="en-US" altLang="ja-JP" sz="1200" b="1" u="sng" dirty="0" smtClean="0">
                <a:solidFill>
                  <a:schemeClr val="tx1"/>
                </a:solidFill>
                <a:latin typeface="Meiryo UI" pitchFamily="50" charset="-128"/>
                <a:ea typeface="Meiryo UI" pitchFamily="50" charset="-128"/>
                <a:cs typeface="Meiryo UI" pitchFamily="50" charset="-128"/>
              </a:endParaRPr>
            </a:p>
            <a:p>
              <a:pPr algn="ctr"/>
              <a:r>
                <a:rPr lang="ja-JP" altLang="en-US" sz="1200" b="1" dirty="0" smtClean="0">
                  <a:solidFill>
                    <a:schemeClr val="tx1"/>
                  </a:solidFill>
                  <a:latin typeface="Meiryo UI" pitchFamily="50" charset="-128"/>
                  <a:ea typeface="Meiryo UI" pitchFamily="50" charset="-128"/>
                  <a:cs typeface="Meiryo UI" pitchFamily="50" charset="-128"/>
                </a:rPr>
                <a:t>（</a:t>
              </a:r>
              <a:r>
                <a:rPr lang="en-US" altLang="ja-JP" sz="1200" b="1" dirty="0" smtClean="0">
                  <a:solidFill>
                    <a:schemeClr val="tx1"/>
                  </a:solidFill>
                  <a:latin typeface="Meiryo UI" pitchFamily="50" charset="-128"/>
                  <a:ea typeface="Meiryo UI" pitchFamily="50" charset="-128"/>
                  <a:cs typeface="Meiryo UI" pitchFamily="50" charset="-128"/>
                </a:rPr>
                <a:t>H24.11</a:t>
              </a:r>
              <a:r>
                <a:rPr lang="ja-JP" altLang="en-US" sz="1200" b="1" dirty="0" smtClean="0">
                  <a:solidFill>
                    <a:schemeClr val="tx1"/>
                  </a:solidFill>
                  <a:latin typeface="Meiryo UI" pitchFamily="50" charset="-128"/>
                  <a:ea typeface="Meiryo UI" pitchFamily="50" charset="-128"/>
                  <a:cs typeface="Meiryo UI" pitchFamily="50" charset="-128"/>
                </a:rPr>
                <a:t>～）</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lang="ja-JP" altLang="en-US" sz="1100" dirty="0" smtClean="0">
                  <a:solidFill>
                    <a:schemeClr val="tx1"/>
                  </a:solidFill>
                  <a:latin typeface="Meiryo UI" pitchFamily="50" charset="-128"/>
                  <a:ea typeface="Meiryo UI" pitchFamily="50" charset="-128"/>
                  <a:cs typeface="Meiryo UI" pitchFamily="50" charset="-128"/>
                </a:rPr>
                <a:t>両研究所理事長</a:t>
              </a:r>
              <a:endParaRPr lang="en-US" altLang="ja-JP" sz="1100" dirty="0" smtClean="0">
                <a:solidFill>
                  <a:schemeClr val="tx1"/>
                </a:solidFill>
                <a:latin typeface="Meiryo UI" pitchFamily="50" charset="-128"/>
                <a:ea typeface="Meiryo UI" pitchFamily="50" charset="-128"/>
                <a:cs typeface="Meiryo UI" pitchFamily="50" charset="-128"/>
              </a:endParaRPr>
            </a:p>
            <a:p>
              <a:pPr algn="ctr"/>
              <a:r>
                <a:rPr kumimoji="1" lang="ja-JP" altLang="en-US" sz="1100" dirty="0" smtClean="0">
                  <a:solidFill>
                    <a:schemeClr val="tx1"/>
                  </a:solidFill>
                  <a:latin typeface="Meiryo UI" pitchFamily="50" charset="-128"/>
                  <a:ea typeface="Meiryo UI" pitchFamily="50" charset="-128"/>
                  <a:cs typeface="Meiryo UI" pitchFamily="50" charset="-128"/>
                </a:rPr>
                <a:t>大阪府  大阪市</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algn="ctr"/>
              <a:r>
                <a:rPr lang="ja-JP" altLang="en-US" sz="1100" dirty="0" smtClean="0">
                  <a:solidFill>
                    <a:schemeClr val="tx1"/>
                  </a:solidFill>
                  <a:latin typeface="Meiryo UI" pitchFamily="50" charset="-128"/>
                  <a:ea typeface="Meiryo UI" pitchFamily="50" charset="-128"/>
                  <a:cs typeface="Meiryo UI" pitchFamily="50" charset="-128"/>
                </a:rPr>
                <a:t>中小企業経営者</a:t>
              </a:r>
              <a:endParaRPr lang="en-US" altLang="ja-JP" sz="1100" dirty="0" smtClean="0">
                <a:solidFill>
                  <a:schemeClr val="tx1"/>
                </a:solidFill>
                <a:latin typeface="Meiryo UI" pitchFamily="50" charset="-128"/>
                <a:ea typeface="Meiryo UI" pitchFamily="50" charset="-128"/>
                <a:cs typeface="Meiryo UI" pitchFamily="50" charset="-128"/>
              </a:endParaRPr>
            </a:p>
            <a:p>
              <a:pPr algn="ctr"/>
              <a:r>
                <a:rPr kumimoji="1" lang="ja-JP" altLang="en-US" sz="1100" dirty="0" smtClean="0">
                  <a:solidFill>
                    <a:schemeClr val="tx1"/>
                  </a:solidFill>
                  <a:latin typeface="Meiryo UI" pitchFamily="50" charset="-128"/>
                  <a:ea typeface="Meiryo UI" pitchFamily="50" charset="-128"/>
                  <a:cs typeface="Meiryo UI" pitchFamily="50" charset="-128"/>
                </a:rPr>
                <a:t>大学教授</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algn="ctr"/>
              <a:endParaRPr lang="en-US" altLang="ja-JP" sz="1200" b="1" dirty="0">
                <a:solidFill>
                  <a:schemeClr val="tx1"/>
                </a:solidFill>
                <a:latin typeface="Meiryo UI" pitchFamily="50" charset="-128"/>
                <a:ea typeface="Meiryo UI" pitchFamily="50" charset="-128"/>
                <a:cs typeface="Meiryo UI" pitchFamily="50" charset="-128"/>
              </a:endParaRPr>
            </a:p>
            <a:p>
              <a:pPr algn="ct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93" name="正方形/長方形 92"/>
            <p:cNvSpPr/>
            <p:nvPr/>
          </p:nvSpPr>
          <p:spPr>
            <a:xfrm>
              <a:off x="4400937" y="8229991"/>
              <a:ext cx="381157" cy="1331016"/>
            </a:xfrm>
            <a:prstGeom prst="rect">
              <a:avLst/>
            </a:prstGeom>
            <a:ln w="12700"/>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統合計画案</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200" b="1" dirty="0" smtClean="0">
                  <a:solidFill>
                    <a:schemeClr val="tx1"/>
                  </a:solidFill>
                  <a:latin typeface="Meiryo UI" pitchFamily="50" charset="-128"/>
                  <a:ea typeface="Meiryo UI" pitchFamily="50" charset="-128"/>
                  <a:cs typeface="Meiryo UI" pitchFamily="50" charset="-128"/>
                </a:rPr>
                <a:t>策定</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94" name="正方形/長方形 93"/>
            <p:cNvSpPr/>
            <p:nvPr/>
          </p:nvSpPr>
          <p:spPr>
            <a:xfrm>
              <a:off x="5121574" y="8154798"/>
              <a:ext cx="634703" cy="1530113"/>
            </a:xfrm>
            <a:prstGeom prst="rect">
              <a:avLst/>
            </a:prstGeom>
            <a:ln w="12700"/>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地独法評価委員会に意見聴取</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（定款等）</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正方形/長方形 95"/>
            <p:cNvSpPr/>
            <p:nvPr/>
          </p:nvSpPr>
          <p:spPr>
            <a:xfrm>
              <a:off x="9569152" y="8142079"/>
              <a:ext cx="521847" cy="1528808"/>
            </a:xfrm>
            <a:prstGeom prst="rect">
              <a:avLst/>
            </a:prstGeom>
            <a:ln w="12700"/>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国へ</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solidFill>
                  <a:latin typeface="Meiryo UI" pitchFamily="50" charset="-128"/>
                  <a:ea typeface="Meiryo UI" pitchFamily="50" charset="-128"/>
                  <a:cs typeface="Meiryo UI" pitchFamily="50" charset="-128"/>
                </a:rPr>
                <a:t>合併認可申請</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97" name="正方形/長方形 96"/>
            <p:cNvSpPr/>
            <p:nvPr/>
          </p:nvSpPr>
          <p:spPr>
            <a:xfrm>
              <a:off x="11609443" y="8142080"/>
              <a:ext cx="367964" cy="1530175"/>
            </a:xfrm>
            <a:prstGeom prst="rect">
              <a:avLst/>
            </a:prstGeom>
            <a:ln w="12700"/>
          </p:spPr>
          <p:style>
            <a:lnRef idx="2">
              <a:schemeClr val="dk1"/>
            </a:lnRef>
            <a:fillRef idx="1">
              <a:schemeClr val="lt1"/>
            </a:fillRef>
            <a:effectRef idx="0">
              <a:schemeClr val="dk1"/>
            </a:effectRef>
            <a:fontRef idx="minor">
              <a:schemeClr val="dk1"/>
            </a:fontRef>
          </p:style>
          <p:txBody>
            <a:bodyPr vert="eaVert"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主務大臣</a:t>
              </a:r>
              <a:r>
                <a:rPr kumimoji="1" lang="ja-JP" altLang="en-US" sz="1200" b="1" dirty="0" smtClean="0">
                  <a:solidFill>
                    <a:schemeClr val="tx1"/>
                  </a:solidFill>
                  <a:latin typeface="Meiryo UI" pitchFamily="50" charset="-128"/>
                  <a:ea typeface="Meiryo UI" pitchFamily="50" charset="-128"/>
                  <a:cs typeface="Meiryo UI" pitchFamily="50" charset="-128"/>
                </a:rPr>
                <a:t>の認可</a:t>
              </a:r>
              <a:endParaRPr kumimoji="1" lang="en-US" altLang="ja-JP" sz="1200" b="1" dirty="0" smtClean="0">
                <a:solidFill>
                  <a:schemeClr val="tx1"/>
                </a:solidFill>
                <a:latin typeface="Meiryo UI" pitchFamily="50" charset="-128"/>
                <a:ea typeface="Meiryo UI" pitchFamily="50" charset="-128"/>
                <a:cs typeface="Meiryo UI" pitchFamily="50" charset="-128"/>
              </a:endParaRPr>
            </a:p>
          </p:txBody>
        </p:sp>
      </p:grpSp>
      <p:grpSp>
        <p:nvGrpSpPr>
          <p:cNvPr id="83" name="グループ化 82"/>
          <p:cNvGrpSpPr/>
          <p:nvPr/>
        </p:nvGrpSpPr>
        <p:grpSpPr>
          <a:xfrm>
            <a:off x="4435635" y="7912216"/>
            <a:ext cx="8204518" cy="411352"/>
            <a:chOff x="4435635" y="7912216"/>
            <a:chExt cx="8204518" cy="411352"/>
          </a:xfrm>
        </p:grpSpPr>
        <p:cxnSp>
          <p:nvCxnSpPr>
            <p:cNvPr id="84" name="直線コネクタ 11"/>
            <p:cNvCxnSpPr>
              <a:cxnSpLocks noChangeShapeType="1"/>
            </p:cNvCxnSpPr>
            <p:nvPr/>
          </p:nvCxnSpPr>
          <p:spPr bwMode="auto">
            <a:xfrm>
              <a:off x="9935473" y="8127433"/>
              <a:ext cx="0" cy="17242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線コネクタ 11"/>
            <p:cNvCxnSpPr>
              <a:cxnSpLocks noChangeShapeType="1"/>
            </p:cNvCxnSpPr>
            <p:nvPr/>
          </p:nvCxnSpPr>
          <p:spPr bwMode="auto">
            <a:xfrm>
              <a:off x="8429959" y="8151145"/>
              <a:ext cx="0" cy="17242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線コネクタ 11"/>
            <p:cNvCxnSpPr>
              <a:cxnSpLocks noChangeShapeType="1"/>
            </p:cNvCxnSpPr>
            <p:nvPr/>
          </p:nvCxnSpPr>
          <p:spPr bwMode="auto">
            <a:xfrm>
              <a:off x="12293311" y="8143644"/>
              <a:ext cx="0" cy="17242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グループ化 100"/>
            <p:cNvGrpSpPr/>
            <p:nvPr/>
          </p:nvGrpSpPr>
          <p:grpSpPr>
            <a:xfrm>
              <a:off x="4435635" y="7912216"/>
              <a:ext cx="8204518" cy="293195"/>
              <a:chOff x="4435635" y="7912216"/>
              <a:chExt cx="8204518" cy="293195"/>
            </a:xfrm>
          </p:grpSpPr>
          <p:sp>
            <p:nvSpPr>
              <p:cNvPr id="102" name="正方形/長方形 101"/>
              <p:cNvSpPr/>
              <p:nvPr/>
            </p:nvSpPr>
            <p:spPr bwMode="auto">
              <a:xfrm>
                <a:off x="11935774" y="7932803"/>
                <a:ext cx="704379" cy="189451"/>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H27.</a:t>
                </a:r>
                <a:r>
                  <a:rPr lang="ja-JP" altLang="en-US" sz="1100" dirty="0" smtClean="0">
                    <a:solidFill>
                      <a:schemeClr val="tx1"/>
                    </a:solidFill>
                    <a:latin typeface="Meiryo UI" pitchFamily="50" charset="-128"/>
                    <a:ea typeface="Meiryo UI" pitchFamily="50" charset="-128"/>
                    <a:cs typeface="Meiryo UI" pitchFamily="50" charset="-128"/>
                  </a:rPr>
                  <a:t>４</a:t>
                </a:r>
                <a:endParaRPr lang="ja-JP" altLang="en-US" sz="1100" dirty="0">
                  <a:solidFill>
                    <a:schemeClr val="tx1"/>
                  </a:solidFill>
                  <a:latin typeface="Meiryo UI" pitchFamily="50" charset="-128"/>
                  <a:ea typeface="Meiryo UI" pitchFamily="50" charset="-128"/>
                  <a:cs typeface="Meiryo UI" pitchFamily="50" charset="-128"/>
                </a:endParaRPr>
              </a:p>
            </p:txBody>
          </p:sp>
          <p:cxnSp>
            <p:nvCxnSpPr>
              <p:cNvPr id="103" name="直線矢印コネクタ 102"/>
              <p:cNvCxnSpPr/>
              <p:nvPr/>
            </p:nvCxnSpPr>
            <p:spPr>
              <a:xfrm>
                <a:off x="10042358" y="8181474"/>
                <a:ext cx="1748589"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04" name="正方形/長方形 103"/>
              <p:cNvSpPr/>
              <p:nvPr/>
            </p:nvSpPr>
            <p:spPr bwMode="auto">
              <a:xfrm>
                <a:off x="9623871" y="7914253"/>
                <a:ext cx="704379" cy="189451"/>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H27.1</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05" name="正方形/長方形 104"/>
              <p:cNvSpPr/>
              <p:nvPr/>
            </p:nvSpPr>
            <p:spPr bwMode="auto">
              <a:xfrm>
                <a:off x="8108836" y="7916046"/>
                <a:ext cx="704379" cy="189451"/>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H26.11</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06" name="正方形/長方形 105"/>
              <p:cNvSpPr/>
              <p:nvPr/>
            </p:nvSpPr>
            <p:spPr bwMode="auto">
              <a:xfrm>
                <a:off x="4435635" y="7921235"/>
                <a:ext cx="1276678"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H26.7</a:t>
                </a:r>
                <a:r>
                  <a:rPr lang="ja-JP" altLang="en-US" sz="1100" dirty="0" smtClean="0">
                    <a:solidFill>
                      <a:schemeClr val="tx1"/>
                    </a:solidFill>
                    <a:latin typeface="Meiryo UI" pitchFamily="50" charset="-128"/>
                    <a:ea typeface="Meiryo UI" pitchFamily="50" charset="-128"/>
                    <a:cs typeface="Meiryo UI" pitchFamily="50" charset="-128"/>
                  </a:rPr>
                  <a:t>～８</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bwMode="auto">
              <a:xfrm>
                <a:off x="5554315" y="7912216"/>
                <a:ext cx="1276678"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H26.</a:t>
                </a:r>
                <a:r>
                  <a:rPr lang="ja-JP" altLang="en-US" sz="1100" dirty="0" smtClean="0">
                    <a:solidFill>
                      <a:schemeClr val="tx1"/>
                    </a:solidFill>
                    <a:latin typeface="Meiryo UI" pitchFamily="50" charset="-128"/>
                    <a:ea typeface="Meiryo UI" pitchFamily="50" charset="-128"/>
                    <a:cs typeface="Meiryo UI" pitchFamily="50" charset="-128"/>
                  </a:rPr>
                  <a:t>９～</a:t>
                </a:r>
                <a:r>
                  <a:rPr lang="en-US" altLang="ja-JP" sz="1100" dirty="0" smtClean="0">
                    <a:solidFill>
                      <a:schemeClr val="tx1"/>
                    </a:solidFill>
                    <a:latin typeface="Meiryo UI" pitchFamily="50" charset="-128"/>
                    <a:ea typeface="Meiryo UI" pitchFamily="50" charset="-128"/>
                    <a:cs typeface="Meiryo UI" pitchFamily="50" charset="-128"/>
                  </a:rPr>
                  <a:t>10</a:t>
                </a:r>
              </a:p>
              <a:p>
                <a:pPr>
                  <a:defRPr/>
                </a:pP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08" name="正方形/長方形 107"/>
              <p:cNvSpPr/>
              <p:nvPr/>
            </p:nvSpPr>
            <p:spPr bwMode="auto">
              <a:xfrm>
                <a:off x="10527637" y="7947447"/>
                <a:ext cx="989381" cy="166784"/>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1100" dirty="0" smtClean="0">
                    <a:solidFill>
                      <a:schemeClr val="tx1"/>
                    </a:solidFill>
                    <a:latin typeface="Meiryo UI" pitchFamily="50" charset="-128"/>
                    <a:ea typeface="Meiryo UI" pitchFamily="50" charset="-128"/>
                    <a:cs typeface="Meiryo UI" pitchFamily="50" charset="-128"/>
                  </a:rPr>
                  <a:t>2</a:t>
                </a:r>
                <a:r>
                  <a:rPr lang="ja-JP" altLang="en-US" sz="1100" dirty="0" smtClean="0">
                    <a:solidFill>
                      <a:schemeClr val="tx1"/>
                    </a:solidFill>
                    <a:latin typeface="Meiryo UI" pitchFamily="50" charset="-128"/>
                    <a:ea typeface="Meiryo UI" pitchFamily="50" charset="-128"/>
                    <a:cs typeface="Meiryo UI" pitchFamily="50" charset="-128"/>
                  </a:rPr>
                  <a:t>ヶ月程度</a:t>
                </a:r>
                <a:endParaRPr lang="ja-JP" altLang="en-US" sz="1100" dirty="0">
                  <a:solidFill>
                    <a:schemeClr val="tx1"/>
                  </a:solidFill>
                  <a:latin typeface="Meiryo UI" pitchFamily="50" charset="-128"/>
                  <a:ea typeface="Meiryo UI" pitchFamily="50" charset="-128"/>
                  <a:cs typeface="Meiryo UI" pitchFamily="50" charset="-128"/>
                </a:endParaRPr>
              </a:p>
            </p:txBody>
          </p:sp>
        </p:grpSp>
      </p:grpSp>
      <p:cxnSp>
        <p:nvCxnSpPr>
          <p:cNvPr id="109" name="直線コネクタ 11"/>
          <p:cNvCxnSpPr>
            <a:cxnSpLocks noChangeShapeType="1"/>
          </p:cNvCxnSpPr>
          <p:nvPr/>
        </p:nvCxnSpPr>
        <p:spPr bwMode="auto">
          <a:xfrm>
            <a:off x="5974099" y="8142079"/>
            <a:ext cx="0" cy="17242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コネクタ 11"/>
          <p:cNvCxnSpPr>
            <a:cxnSpLocks noChangeShapeType="1"/>
          </p:cNvCxnSpPr>
          <p:nvPr/>
        </p:nvCxnSpPr>
        <p:spPr bwMode="auto">
          <a:xfrm>
            <a:off x="4941398" y="8140967"/>
            <a:ext cx="0" cy="172423"/>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正方形/長方形 111"/>
          <p:cNvSpPr/>
          <p:nvPr/>
        </p:nvSpPr>
        <p:spPr>
          <a:xfrm>
            <a:off x="8595655" y="8368749"/>
            <a:ext cx="634703" cy="1206316"/>
          </a:xfrm>
          <a:prstGeom prst="rect">
            <a:avLst/>
          </a:prstGeom>
          <a:ln w="12700"/>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地独法評価委員会に意見聴取</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（中期目標等）</a:t>
            </a:r>
            <a:endParaRPr kumimoji="1" lang="ja-JP" altLang="en-US" sz="1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ホームベース 5"/>
          <p:cNvSpPr>
            <a:spLocks noChangeArrowheads="1"/>
          </p:cNvSpPr>
          <p:nvPr/>
        </p:nvSpPr>
        <p:spPr bwMode="auto">
          <a:xfrm>
            <a:off x="10162223" y="8368749"/>
            <a:ext cx="1354795" cy="1175650"/>
          </a:xfrm>
          <a:prstGeom prst="homePlate">
            <a:avLst>
              <a:gd name="adj" fmla="val 10472"/>
            </a:avLst>
          </a:prstGeom>
          <a:solidFill>
            <a:schemeClr val="accent3">
              <a:lumMod val="20000"/>
              <a:lumOff val="80000"/>
            </a:schemeClr>
          </a:solidFill>
          <a:ln w="9525" algn="ctr">
            <a:solidFill>
              <a:schemeClr val="tx1"/>
            </a:solidFill>
            <a:prstDash val="dash"/>
            <a:round/>
            <a:headEnd/>
            <a:tailEnd/>
          </a:ln>
          <a:effectLst/>
          <a:extLst/>
        </p:spPr>
        <p:txBody>
          <a:bodyPr lIns="36000" rIns="36000" anchor="ctr"/>
          <a:lstStyle/>
          <a:p>
            <a:pPr algn="l"/>
            <a:r>
              <a:rPr lang="ja-JP" altLang="en-US" sz="1200" b="1" dirty="0" smtClean="0">
                <a:latin typeface="Meiryo UI" pitchFamily="50" charset="-128"/>
                <a:ea typeface="Meiryo UI" pitchFamily="50" charset="-128"/>
                <a:cs typeface="Meiryo UI" pitchFamily="50" charset="-128"/>
              </a:rPr>
              <a:t>▼</a:t>
            </a:r>
            <a:r>
              <a:rPr lang="ja-JP" altLang="en-US" sz="1200" b="1" u="sng" dirty="0" smtClean="0">
                <a:latin typeface="Meiryo UI" pitchFamily="50" charset="-128"/>
                <a:ea typeface="Meiryo UI" pitchFamily="50" charset="-128"/>
                <a:cs typeface="Meiryo UI" pitchFamily="50" charset="-128"/>
              </a:rPr>
              <a:t>２月府議会・</a:t>
            </a:r>
            <a:endParaRPr lang="en-US" altLang="ja-JP" sz="1200" b="1" u="sng" dirty="0" smtClean="0">
              <a:latin typeface="Meiryo UI" pitchFamily="50" charset="-128"/>
              <a:ea typeface="Meiryo UI" pitchFamily="50" charset="-128"/>
              <a:cs typeface="Meiryo UI" pitchFamily="50" charset="-128"/>
            </a:endParaRPr>
          </a:p>
          <a:p>
            <a:pPr algn="l"/>
            <a:r>
              <a:rPr lang="ja-JP" altLang="en-US" sz="1200" b="1" dirty="0" smtClean="0">
                <a:latin typeface="Meiryo UI" pitchFamily="50" charset="-128"/>
                <a:ea typeface="Meiryo UI" pitchFamily="50" charset="-128"/>
                <a:cs typeface="Meiryo UI" pitchFamily="50" charset="-128"/>
              </a:rPr>
              <a:t>　</a:t>
            </a:r>
            <a:r>
              <a:rPr lang="ja-JP" altLang="en-US" sz="1200" b="1" u="sng" dirty="0" smtClean="0">
                <a:latin typeface="Meiryo UI" pitchFamily="50" charset="-128"/>
                <a:ea typeface="Meiryo UI" pitchFamily="50" charset="-128"/>
                <a:cs typeface="Meiryo UI" pitchFamily="50" charset="-128"/>
              </a:rPr>
              <a:t>市会での審議</a:t>
            </a:r>
            <a:endParaRPr lang="en-US" altLang="ja-JP" sz="1200" b="1" u="sng" dirty="0" smtClean="0">
              <a:latin typeface="Meiryo UI" pitchFamily="50" charset="-128"/>
              <a:ea typeface="Meiryo UI" pitchFamily="50" charset="-128"/>
              <a:cs typeface="Meiryo UI" pitchFamily="50" charset="-128"/>
            </a:endParaRPr>
          </a:p>
          <a:p>
            <a:pPr algn="l"/>
            <a:r>
              <a:rPr lang="ja-JP" altLang="en-US" sz="1100" dirty="0" smtClean="0">
                <a:latin typeface="Meiryo UI" pitchFamily="50" charset="-128"/>
                <a:ea typeface="Meiryo UI" pitchFamily="50" charset="-128"/>
                <a:cs typeface="Meiryo UI" pitchFamily="50" charset="-128"/>
              </a:rPr>
              <a:t>・新設合併により</a:t>
            </a:r>
            <a:endParaRPr lang="en-US" altLang="ja-JP" sz="1100" dirty="0" smtClean="0">
              <a:latin typeface="Meiryo UI" pitchFamily="50" charset="-128"/>
              <a:ea typeface="Meiryo UI" pitchFamily="50" charset="-128"/>
              <a:cs typeface="Meiryo UI" pitchFamily="50" charset="-128"/>
            </a:endParaRPr>
          </a:p>
          <a:p>
            <a:pPr algn="l"/>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設立する地独法</a:t>
            </a:r>
            <a:endParaRPr lang="en-US" altLang="ja-JP" sz="1100" dirty="0" smtClean="0">
              <a:latin typeface="Meiryo UI" pitchFamily="50" charset="-128"/>
              <a:ea typeface="Meiryo UI" pitchFamily="50" charset="-128"/>
              <a:cs typeface="Meiryo UI" pitchFamily="50" charset="-128"/>
            </a:endParaRPr>
          </a:p>
          <a:p>
            <a:pPr algn="l"/>
            <a:r>
              <a:rPr lang="en-US" altLang="ja-JP" sz="1100" dirty="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人の「中期目標</a:t>
            </a:r>
            <a:r>
              <a:rPr lang="ja-JP" altLang="en-US" sz="1100" dirty="0">
                <a:latin typeface="Meiryo UI" pitchFamily="50" charset="-128"/>
                <a:ea typeface="Meiryo UI" pitchFamily="50" charset="-128"/>
                <a:cs typeface="Meiryo UI" pitchFamily="50" charset="-128"/>
              </a:rPr>
              <a:t>」（地</a:t>
            </a:r>
            <a:r>
              <a:rPr lang="ja-JP" altLang="en-US" sz="1100" dirty="0" smtClean="0">
                <a:latin typeface="Meiryo UI" pitchFamily="50" charset="-128"/>
                <a:ea typeface="Meiryo UI" pitchFamily="50" charset="-128"/>
                <a:cs typeface="Meiryo UI" pitchFamily="50" charset="-128"/>
              </a:rPr>
              <a:t>独法</a:t>
            </a:r>
            <a:r>
              <a:rPr lang="en-US" altLang="ja-JP" sz="1100" dirty="0" smtClean="0">
                <a:latin typeface="Meiryo UI" pitchFamily="50" charset="-128"/>
                <a:ea typeface="Meiryo UI" pitchFamily="50" charset="-128"/>
                <a:cs typeface="Meiryo UI" pitchFamily="50" charset="-128"/>
              </a:rPr>
              <a:t>25</a:t>
            </a:r>
            <a:r>
              <a:rPr lang="ja-JP" altLang="en-US" sz="1100" dirty="0" smtClean="0">
                <a:latin typeface="Meiryo UI" pitchFamily="50" charset="-128"/>
                <a:ea typeface="Meiryo UI" pitchFamily="50" charset="-128"/>
                <a:cs typeface="Meiryo UI" pitchFamily="50" charset="-128"/>
              </a:rPr>
              <a:t>条）</a:t>
            </a:r>
            <a:endParaRPr lang="en-US" altLang="ja-JP" sz="1100" dirty="0" smtClean="0">
              <a:latin typeface="Meiryo UI" pitchFamily="50" charset="-128"/>
              <a:ea typeface="Meiryo UI" pitchFamily="50" charset="-128"/>
              <a:cs typeface="Meiryo UI" pitchFamily="50" charset="-128"/>
            </a:endParaRPr>
          </a:p>
        </p:txBody>
      </p:sp>
      <p:sp>
        <p:nvSpPr>
          <p:cNvPr id="114" name="正方形/長方形 113"/>
          <p:cNvSpPr/>
          <p:nvPr/>
        </p:nvSpPr>
        <p:spPr>
          <a:xfrm>
            <a:off x="12043623" y="8368748"/>
            <a:ext cx="647068" cy="1193542"/>
          </a:xfrm>
          <a:prstGeom prst="rect">
            <a:avLst/>
          </a:prstGeom>
          <a:ln w="12700"/>
        </p:spPr>
        <p:style>
          <a:lnRef idx="2">
            <a:schemeClr val="accent1"/>
          </a:lnRef>
          <a:fillRef idx="1">
            <a:schemeClr val="lt1"/>
          </a:fillRef>
          <a:effectRef idx="0">
            <a:schemeClr val="accent1"/>
          </a:effectRef>
          <a:fontRef idx="minor">
            <a:schemeClr val="dk1"/>
          </a:fontRef>
        </p:style>
        <p:txBody>
          <a:bodyPr vert="eaVert" rtlCol="0" anchor="ctr"/>
          <a:lstStyle/>
          <a:p>
            <a:pPr algn="ctr"/>
            <a:r>
              <a:rPr lang="ja-JP" altLang="en-US" sz="1300" b="1" dirty="0" smtClean="0">
                <a:solidFill>
                  <a:schemeClr val="tx1"/>
                </a:solidFill>
                <a:latin typeface="Meiryo UI" pitchFamily="50" charset="-128"/>
                <a:ea typeface="Meiryo UI" pitchFamily="50" charset="-128"/>
                <a:cs typeface="Meiryo UI" pitchFamily="50" charset="-128"/>
              </a:rPr>
              <a:t>合併登記・</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新研究所業務開始</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cxnSp>
        <p:nvCxnSpPr>
          <p:cNvPr id="65" name="直線コネクタ 64"/>
          <p:cNvCxnSpPr/>
          <p:nvPr/>
        </p:nvCxnSpPr>
        <p:spPr>
          <a:xfrm>
            <a:off x="381000" y="8305800"/>
            <a:ext cx="12294140" cy="1622"/>
          </a:xfrm>
          <a:prstGeom prst="line">
            <a:avLst/>
          </a:prstGeom>
          <a:ln w="25400" cap="rnd"/>
        </p:spPr>
        <p:style>
          <a:lnRef idx="3">
            <a:schemeClr val="accent1"/>
          </a:lnRef>
          <a:fillRef idx="0">
            <a:schemeClr val="accent1"/>
          </a:fillRef>
          <a:effectRef idx="2">
            <a:schemeClr val="accent1"/>
          </a:effectRef>
          <a:fontRef idx="minor">
            <a:schemeClr val="tx1"/>
          </a:fontRef>
        </p:style>
      </p:cxnSp>
      <p:sp>
        <p:nvSpPr>
          <p:cNvPr id="98" name="角丸四角形 97"/>
          <p:cNvSpPr/>
          <p:nvPr/>
        </p:nvSpPr>
        <p:spPr>
          <a:xfrm>
            <a:off x="137946" y="8087145"/>
            <a:ext cx="2590446" cy="247651"/>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tabLst>
                <a:tab pos="538163" algn="l"/>
              </a:tabLst>
            </a:pPr>
            <a:r>
              <a:rPr kumimoji="1" lang="ja-JP" altLang="en-US" sz="13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（４）スケジュール・手続　等</a:t>
            </a:r>
            <a:endParaRPr kumimoji="1" lang="ja-JP" altLang="en-US" sz="13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5" name="正方形/長方形 4"/>
          <p:cNvSpPr/>
          <p:nvPr/>
        </p:nvSpPr>
        <p:spPr>
          <a:xfrm>
            <a:off x="11680345" y="323214"/>
            <a:ext cx="1035518" cy="4048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solidFill>
                  <a:schemeClr val="tx1"/>
                </a:solidFill>
              </a:rPr>
              <a:t>資料 ９</a:t>
            </a:r>
            <a:endParaRPr kumimoji="1" lang="ja-JP" altLang="en-US" sz="1800" dirty="0">
              <a:solidFill>
                <a:schemeClr val="tx1"/>
              </a:solidFill>
            </a:endParaRPr>
          </a:p>
        </p:txBody>
      </p:sp>
    </p:spTree>
    <p:extLst>
      <p:ext uri="{BB962C8B-B14F-4D97-AF65-F5344CB8AC3E}">
        <p14:creationId xmlns:p14="http://schemas.microsoft.com/office/powerpoint/2010/main" val="738891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角丸四角形 76"/>
          <p:cNvSpPr/>
          <p:nvPr/>
        </p:nvSpPr>
        <p:spPr>
          <a:xfrm>
            <a:off x="6520069" y="5052741"/>
            <a:ext cx="6221895" cy="4428379"/>
          </a:xfrm>
          <a:prstGeom prst="roundRect">
            <a:avLst>
              <a:gd name="adj" fmla="val 2189"/>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ja-JP" altLang="en-US" dirty="0"/>
          </a:p>
        </p:txBody>
      </p:sp>
      <p:sp>
        <p:nvSpPr>
          <p:cNvPr id="75" name="角丸四角形 74"/>
          <p:cNvSpPr/>
          <p:nvPr/>
        </p:nvSpPr>
        <p:spPr>
          <a:xfrm>
            <a:off x="72756" y="7510551"/>
            <a:ext cx="6221895" cy="1970569"/>
          </a:xfrm>
          <a:prstGeom prst="roundRect">
            <a:avLst>
              <a:gd name="adj" fmla="val 2189"/>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ja-JP" altLang="en-US" dirty="0"/>
          </a:p>
        </p:txBody>
      </p:sp>
      <p:sp>
        <p:nvSpPr>
          <p:cNvPr id="74" name="角丸四角形 73"/>
          <p:cNvSpPr/>
          <p:nvPr/>
        </p:nvSpPr>
        <p:spPr>
          <a:xfrm>
            <a:off x="62948" y="4055164"/>
            <a:ext cx="6221895" cy="3309731"/>
          </a:xfrm>
          <a:prstGeom prst="roundRect">
            <a:avLst>
              <a:gd name="adj" fmla="val 2189"/>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ja-JP" altLang="en-US" dirty="0"/>
          </a:p>
        </p:txBody>
      </p:sp>
      <p:sp>
        <p:nvSpPr>
          <p:cNvPr id="73" name="角丸四角形 72"/>
          <p:cNvSpPr/>
          <p:nvPr/>
        </p:nvSpPr>
        <p:spPr>
          <a:xfrm>
            <a:off x="39756" y="847053"/>
            <a:ext cx="6221895" cy="3009330"/>
          </a:xfrm>
          <a:prstGeom prst="roundRect">
            <a:avLst>
              <a:gd name="adj" fmla="val 2189"/>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endParaRPr kumimoji="1" lang="ja-JP" altLang="en-US" dirty="0"/>
          </a:p>
        </p:txBody>
      </p:sp>
      <p:grpSp>
        <p:nvGrpSpPr>
          <p:cNvPr id="81" name="グループ化 80"/>
          <p:cNvGrpSpPr/>
          <p:nvPr/>
        </p:nvGrpSpPr>
        <p:grpSpPr>
          <a:xfrm>
            <a:off x="67913" y="820342"/>
            <a:ext cx="6332887" cy="2945877"/>
            <a:chOff x="-86359" y="388106"/>
            <a:chExt cx="6332887" cy="2945877"/>
          </a:xfrm>
        </p:grpSpPr>
        <p:sp>
          <p:nvSpPr>
            <p:cNvPr id="85" name="正方形/長方形 84"/>
            <p:cNvSpPr/>
            <p:nvPr/>
          </p:nvSpPr>
          <p:spPr>
            <a:xfrm>
              <a:off x="-86359" y="388106"/>
              <a:ext cx="6332887" cy="1131079"/>
            </a:xfrm>
            <a:prstGeom prst="rect">
              <a:avLst/>
            </a:prstGeom>
          </p:spPr>
          <p:txBody>
            <a:bodyPr wrap="square">
              <a:spAutoFit/>
            </a:bodyPr>
            <a:lstStyle/>
            <a:p>
              <a:pPr>
                <a:lnSpc>
                  <a:spcPts val="800"/>
                </a:lnSpc>
              </a:pP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300" b="1" u="sng"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技術支援の総合化（製品開発プロセスを一体的に支援</a:t>
              </a:r>
              <a:r>
                <a:rPr lang="ja-JP" altLang="en-US"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
                </a:lnSpc>
              </a:pPr>
              <a:endParaRPr lang="en-US" altLang="ja-JP" sz="1100"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材料開発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、混合・成形（市工研の強み）</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製品開発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加工・評価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（産技研の強み）</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まで、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開発情</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報とノウハウ・技術力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共有化し、</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開発プロセス</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を一体的に</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開発</a:t>
              </a:r>
              <a:r>
                <a:rPr lang="ja-JP" altLang="ja-JP" sz="1100" b="1" u="sng" dirty="0" smtClean="0">
                  <a:latin typeface="Meiryo UI" panose="020B0604030504040204" pitchFamily="50" charset="-128"/>
                  <a:ea typeface="Meiryo UI" panose="020B0604030504040204" pitchFamily="50" charset="-128"/>
                  <a:cs typeface="Meiryo UI" panose="020B0604030504040204" pitchFamily="50" charset="-128"/>
                </a:rPr>
                <a:t>スピードの</a:t>
              </a:r>
              <a:r>
                <a:rPr lang="ja-JP" altLang="ja-JP" sz="1100" b="1" u="sng" dirty="0">
                  <a:latin typeface="Meiryo UI" panose="020B0604030504040204" pitchFamily="50" charset="-128"/>
                  <a:ea typeface="Meiryo UI" panose="020B0604030504040204" pitchFamily="50" charset="-128"/>
                  <a:cs typeface="Meiryo UI" panose="020B0604030504040204" pitchFamily="50" charset="-128"/>
                </a:rPr>
                <a:t>短縮とコスト</a:t>
              </a:r>
              <a:r>
                <a:rPr lang="ja-JP" altLang="ja-JP" sz="1100" b="1" u="sng" dirty="0" smtClean="0">
                  <a:latin typeface="Meiryo UI" panose="020B0604030504040204" pitchFamily="50" charset="-128"/>
                  <a:ea typeface="Meiryo UI" panose="020B0604030504040204" pitchFamily="50" charset="-128"/>
                  <a:cs typeface="Meiryo UI" panose="020B0604030504040204" pitchFamily="50" charset="-128"/>
                </a:rPr>
                <a:t>縮減</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tabLst>
                  <a:tab pos="6096000" algn="l"/>
                </a:tabLs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相談窓口のワンストップ化と手続・料金一本化　⇒　</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利便性の向上</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和泉でも森之宮でも相談・手続可能</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b="1" dirty="0">
                <a:solidFill>
                  <a:schemeClr val="tx2">
                    <a:lumMod val="75000"/>
                  </a:schemeClr>
                </a:solidFill>
              </a:endParaRPr>
            </a:p>
          </p:txBody>
        </p:sp>
        <p:grpSp>
          <p:nvGrpSpPr>
            <p:cNvPr id="89" name="グループ化 88"/>
            <p:cNvGrpSpPr/>
            <p:nvPr/>
          </p:nvGrpSpPr>
          <p:grpSpPr>
            <a:xfrm>
              <a:off x="-46603" y="1776364"/>
              <a:ext cx="5113436" cy="1557619"/>
              <a:chOff x="-20172" y="1490012"/>
              <a:chExt cx="6227776" cy="1155131"/>
            </a:xfrm>
          </p:grpSpPr>
          <p:grpSp>
            <p:nvGrpSpPr>
              <p:cNvPr id="91" name="グループ化 90"/>
              <p:cNvGrpSpPr/>
              <p:nvPr/>
            </p:nvGrpSpPr>
            <p:grpSpPr>
              <a:xfrm>
                <a:off x="-20172" y="1490012"/>
                <a:ext cx="6227776" cy="1073424"/>
                <a:chOff x="-192727" y="896413"/>
                <a:chExt cx="6702613" cy="1589612"/>
              </a:xfrm>
            </p:grpSpPr>
            <p:sp>
              <p:nvSpPr>
                <p:cNvPr id="96" name="角丸四角形 95"/>
                <p:cNvSpPr/>
                <p:nvPr/>
              </p:nvSpPr>
              <p:spPr>
                <a:xfrm>
                  <a:off x="-192727" y="896413"/>
                  <a:ext cx="6702613" cy="1589612"/>
                </a:xfrm>
                <a:prstGeom prst="roundRect">
                  <a:avLst/>
                </a:prstGeom>
                <a:solidFill>
                  <a:schemeClr val="accent6">
                    <a:lumMod val="20000"/>
                    <a:lumOff val="80000"/>
                  </a:schemeClr>
                </a:solidFill>
                <a:ln w="19050"/>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97" name="角丸四角形 96"/>
                <p:cNvSpPr/>
                <p:nvPr/>
              </p:nvSpPr>
              <p:spPr>
                <a:xfrm>
                  <a:off x="5414244" y="1047241"/>
                  <a:ext cx="1027212" cy="1196138"/>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製品化等</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500"/>
                    </a:lnSpc>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自動車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情報家電</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生活関連</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用具 等</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3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5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角丸四角形 97"/>
                <p:cNvSpPr/>
                <p:nvPr/>
              </p:nvSpPr>
              <p:spPr>
                <a:xfrm>
                  <a:off x="-128676" y="1660316"/>
                  <a:ext cx="989236" cy="568864"/>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利用手続・料金の一本化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角丸四角形 98"/>
                <p:cNvSpPr/>
                <p:nvPr/>
              </p:nvSpPr>
              <p:spPr>
                <a:xfrm>
                  <a:off x="1263960" y="1140909"/>
                  <a:ext cx="1656660" cy="1108069"/>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nSpc>
                      <a:spcPts val="900"/>
                    </a:lnSpc>
                  </a:pPr>
                  <a:endParaRPr lang="en-US" altLang="ja-JP" sz="1200" kern="100" dirty="0" smtClean="0">
                    <a:effectLst/>
                    <a:ea typeface="Meiryo UI"/>
                    <a:cs typeface="Times New Roman"/>
                  </a:endParaRPr>
                </a:p>
                <a:p>
                  <a:pPr>
                    <a:lnSpc>
                      <a:spcPts val="1200"/>
                    </a:lnSpc>
                  </a:pP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プラスチック</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材</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製造技術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生分解性</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添加剤</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ノウハウ</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○混合・成形技術</a:t>
                  </a:r>
                  <a:endPar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角丸四角形 99"/>
                <p:cNvSpPr/>
                <p:nvPr/>
              </p:nvSpPr>
              <p:spPr>
                <a:xfrm>
                  <a:off x="-104408" y="1047241"/>
                  <a:ext cx="977455" cy="567536"/>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相談窓口</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のワンストップ化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角丸四角形 100"/>
                <p:cNvSpPr/>
                <p:nvPr/>
              </p:nvSpPr>
              <p:spPr>
                <a:xfrm>
                  <a:off x="3305097" y="1117282"/>
                  <a:ext cx="1713045" cy="1116924"/>
                </a:xfrm>
                <a:prstGeom prst="roundRect">
                  <a:avLst/>
                </a:prstGeom>
                <a:ln w="12700">
                  <a:solidFill>
                    <a:schemeClr val="tx2">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nSpc>
                      <a:spcPts val="900"/>
                    </a:lnSpc>
                  </a:pP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金型等成形技術</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評価（耐</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熱</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a:t>
                  </a:r>
                  <a:r>
                    <a:rPr lang="ja-JP"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等の環境</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価、強度）</a:t>
                  </a:r>
                  <a:endParaRPr lang="ja-JP"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角丸四角形 102"/>
                <p:cNvSpPr/>
                <p:nvPr/>
              </p:nvSpPr>
              <p:spPr>
                <a:xfrm>
                  <a:off x="3548284" y="987325"/>
                  <a:ext cx="1235939" cy="255104"/>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産技研の強み</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角丸四角形 103"/>
                <p:cNvSpPr/>
                <p:nvPr/>
              </p:nvSpPr>
              <p:spPr>
                <a:xfrm>
                  <a:off x="1455196" y="989582"/>
                  <a:ext cx="1269275" cy="244902"/>
                </a:xfrm>
                <a:prstGeom prst="roundRect">
                  <a:avLst/>
                </a:prstGeom>
                <a:ln w="12700"/>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市工研の強み</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5" name="角丸四角形 94"/>
              <p:cNvSpPr/>
              <p:nvPr/>
            </p:nvSpPr>
            <p:spPr>
              <a:xfrm>
                <a:off x="2746286" y="2472502"/>
                <a:ext cx="3423940" cy="172641"/>
              </a:xfrm>
              <a:prstGeom prst="roundRect">
                <a:avLst>
                  <a:gd name="adj" fmla="val 50000"/>
                </a:avLst>
              </a:prstGeom>
              <a:solidFill>
                <a:schemeClr val="tx2"/>
              </a:solidFill>
              <a:ln>
                <a:noFill/>
              </a:ln>
              <a:effectLst>
                <a:outerShdw blurRad="57785" dist="33020" dir="3180000" algn="ctr">
                  <a:srgbClr val="000000">
                    <a:alpha val="30000"/>
                  </a:srgbClr>
                </a:outerShdw>
                <a:reflection blurRad="6350" stA="52000" endA="300" endPos="35000" dir="5400000" sy="-100000" algn="bl" rotWithShape="0"/>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研究員の技術・ノウハウ共有による一体的支援</a:t>
                </a:r>
                <a:endParaRPr kumimoji="1" lang="ja-JP" altLang="en-US" sz="105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87" name="角丸四角形 86"/>
            <p:cNvSpPr/>
            <p:nvPr/>
          </p:nvSpPr>
          <p:spPr>
            <a:xfrm>
              <a:off x="5192279" y="1805126"/>
              <a:ext cx="832895" cy="1322961"/>
            </a:xfrm>
            <a:prstGeom prst="roundRect">
              <a:avLst/>
            </a:prstGeom>
            <a:ln w="1270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他分野</a:t>
              </a:r>
              <a:endParaRPr lang="en-US" altLang="ja-JP"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7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合成繊維</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　　　池</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精密機器</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表面処理</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8" name="角丸四角形 87"/>
          <p:cNvSpPr/>
          <p:nvPr/>
        </p:nvSpPr>
        <p:spPr>
          <a:xfrm>
            <a:off x="0" y="-1"/>
            <a:ext cx="12801600" cy="352425"/>
          </a:xfrm>
          <a:prstGeom prst="roundRect">
            <a:avLst/>
          </a:prstGeom>
          <a:solidFill>
            <a:schemeClr val="accent1">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府立産業技術総合研究所と市立工業研究所の統合計画（案）について</a:t>
            </a:r>
            <a:endParaRPr kumimoji="1" lang="ja-JP" altLang="en-US"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角丸四角形 109"/>
          <p:cNvSpPr/>
          <p:nvPr/>
        </p:nvSpPr>
        <p:spPr>
          <a:xfrm>
            <a:off x="168527" y="545668"/>
            <a:ext cx="2485221" cy="22958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統合効果の具体的事例</a:t>
            </a:r>
            <a:endParaRPr kumimoji="1"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53807" y="3965750"/>
            <a:ext cx="6346993" cy="1220847"/>
          </a:xfrm>
          <a:prstGeom prst="rect">
            <a:avLst/>
          </a:prstGeom>
        </p:spPr>
        <p:txBody>
          <a:bodyPr wrap="square">
            <a:spAutoFit/>
          </a:bodyPr>
          <a:lstStyle/>
          <a:p>
            <a:pPr>
              <a:lnSpc>
                <a:spcPts val="900"/>
              </a:lnSpc>
            </a:pP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300" b="1" u="sng"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両研究所のポテンシャルを融合した戦略的研究の推進</a:t>
            </a:r>
            <a:r>
              <a:rPr lang="ja-JP" altLang="en-US" sz="13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1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両研究所のポテンシャル（人材、研究設備、知的財産等）を結集。両研究所のネットワーク力を活かし、</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大学・企業等の参加促進。⇒　</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大阪・関西の</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産業</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技術を先導する戦略的研究、新しい産業を創生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プロジェクトテーマ候補；生活・環境支援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PT,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高度レーザー開発</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PT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等</a:t>
            </a:r>
            <a:endParaRPr lang="ja-JP" altLang="ja-JP" sz="1100" dirty="0"/>
          </a:p>
        </p:txBody>
      </p:sp>
      <p:grpSp>
        <p:nvGrpSpPr>
          <p:cNvPr id="108" name="グループ化 107"/>
          <p:cNvGrpSpPr/>
          <p:nvPr/>
        </p:nvGrpSpPr>
        <p:grpSpPr>
          <a:xfrm>
            <a:off x="150128" y="5277678"/>
            <a:ext cx="6003724" cy="1948070"/>
            <a:chOff x="316394" y="3896358"/>
            <a:chExt cx="7244779" cy="1435833"/>
          </a:xfrm>
        </p:grpSpPr>
        <p:sp>
          <p:nvSpPr>
            <p:cNvPr id="133" name="角丸四角形 132"/>
            <p:cNvSpPr/>
            <p:nvPr/>
          </p:nvSpPr>
          <p:spPr>
            <a:xfrm>
              <a:off x="316394" y="4007360"/>
              <a:ext cx="7244779" cy="1324831"/>
            </a:xfrm>
            <a:prstGeom prst="roundRect">
              <a:avLst>
                <a:gd name="adj" fmla="val 6025"/>
              </a:avLst>
            </a:prstGeom>
            <a:solidFill>
              <a:schemeClr val="accent6">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角丸四角形 108"/>
            <p:cNvSpPr/>
            <p:nvPr/>
          </p:nvSpPr>
          <p:spPr>
            <a:xfrm>
              <a:off x="3313677" y="4398165"/>
              <a:ext cx="4065324" cy="856647"/>
            </a:xfrm>
            <a:prstGeom prst="roundRect">
              <a:avLst>
                <a:gd name="adj" fmla="val 10515"/>
              </a:avLst>
            </a:prstGeom>
            <a:ln w="12700">
              <a:solidFill>
                <a:schemeClr val="accent1">
                  <a:lumMod val="75000"/>
                </a:schemeClr>
              </a:solidFill>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900" dirty="0" smtClean="0">
                <a:solidFill>
                  <a:srgbClr val="00B050"/>
                </a:solidFill>
              </a:endParaRPr>
            </a:p>
          </p:txBody>
        </p:sp>
        <p:sp>
          <p:nvSpPr>
            <p:cNvPr id="132" name="角丸四角形 131"/>
            <p:cNvSpPr/>
            <p:nvPr/>
          </p:nvSpPr>
          <p:spPr>
            <a:xfrm>
              <a:off x="440248" y="4127602"/>
              <a:ext cx="2481413" cy="1152127"/>
            </a:xfrm>
            <a:prstGeom prst="roundRect">
              <a:avLst>
                <a:gd name="adj" fmla="val 3036"/>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t"/>
            <a:lstStyle/>
            <a:p>
              <a:pPr>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■目的：次</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世代自動車、</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信機器、家庭</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・オフィス等の</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　</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デバイス等と</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　全固体電池</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（高性能・低コスト化</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■開発スケジュール：</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年程度</a:t>
              </a: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■体制：理事長</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直轄</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の「戦略プロ</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ジェクト推進本部」で推進</a:t>
              </a:r>
              <a:endParaRPr lang="ja-JP"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二等辺三角形 133"/>
            <p:cNvSpPr/>
            <p:nvPr/>
          </p:nvSpPr>
          <p:spPr>
            <a:xfrm rot="16200000" flipV="1">
              <a:off x="2785300" y="4653938"/>
              <a:ext cx="538037" cy="127124"/>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5" name="角丸四角形 134"/>
            <p:cNvSpPr/>
            <p:nvPr/>
          </p:nvSpPr>
          <p:spPr>
            <a:xfrm>
              <a:off x="3186155" y="4124740"/>
              <a:ext cx="4289427" cy="1161025"/>
            </a:xfrm>
            <a:prstGeom prst="roundRect">
              <a:avLst>
                <a:gd name="adj" fmla="val 3036"/>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t"/>
            <a:lstStyle/>
            <a:p>
              <a:pPr>
                <a:lnSpc>
                  <a:spcPts val="1400"/>
                </a:lnSpc>
              </a:pPr>
              <a:endParaRPr lang="ja-JP" altLang="ja-JP" sz="1000" b="1" kern="1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左右矢印 136"/>
            <p:cNvSpPr/>
            <p:nvPr/>
          </p:nvSpPr>
          <p:spPr>
            <a:xfrm>
              <a:off x="5067912" y="4555642"/>
              <a:ext cx="376652" cy="648070"/>
            </a:xfrm>
            <a:prstGeom prst="leftRightArrow">
              <a:avLst>
                <a:gd name="adj1" fmla="val 66406"/>
                <a:gd name="adj2" fmla="val 30650"/>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0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連携</a:t>
              </a:r>
              <a:endParaRPr kumimoji="1" lang="ja-JP" altLang="en-US" sz="10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角丸四角形 137"/>
            <p:cNvSpPr/>
            <p:nvPr/>
          </p:nvSpPr>
          <p:spPr>
            <a:xfrm>
              <a:off x="5564113" y="4838305"/>
              <a:ext cx="1634123" cy="184372"/>
            </a:xfrm>
            <a:prstGeom prst="roundRect">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大学・研究機関</a:t>
              </a:r>
            </a:p>
          </p:txBody>
        </p:sp>
        <p:sp>
          <p:nvSpPr>
            <p:cNvPr id="139" name="角丸四角形 138"/>
            <p:cNvSpPr/>
            <p:nvPr/>
          </p:nvSpPr>
          <p:spPr>
            <a:xfrm>
              <a:off x="5564113" y="4573879"/>
              <a:ext cx="1634123" cy="231382"/>
            </a:xfrm>
            <a:prstGeom prst="roundRect">
              <a:avLst>
                <a:gd name="adj" fmla="val 14133"/>
              </a:avLst>
            </a:pr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素材･部材</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～完成品メーカー</a:t>
              </a: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39"/>
            <p:cNvSpPr/>
            <p:nvPr/>
          </p:nvSpPr>
          <p:spPr>
            <a:xfrm>
              <a:off x="5564113" y="5056395"/>
              <a:ext cx="1634123" cy="167466"/>
            </a:xfrm>
            <a:prstGeom prst="roundRect">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関連中小</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テキスト ボックス 140"/>
            <p:cNvSpPr txBox="1"/>
            <p:nvPr/>
          </p:nvSpPr>
          <p:spPr>
            <a:xfrm>
              <a:off x="3300378" y="4220457"/>
              <a:ext cx="1029602" cy="369332"/>
            </a:xfrm>
            <a:prstGeom prst="rect">
              <a:avLst/>
            </a:prstGeom>
            <a:noFill/>
          </p:spPr>
          <p:txBody>
            <a:bodyPr wrap="square" rtlCol="0">
              <a:spAutoFit/>
            </a:bodyPr>
            <a:lstStyle/>
            <a:p>
              <a:endParaRPr kumimoji="1" lang="ja-JP" altLang="en-US" dirty="0"/>
            </a:p>
          </p:txBody>
        </p:sp>
        <p:sp>
          <p:nvSpPr>
            <p:cNvPr id="142" name="角丸四角形 141"/>
            <p:cNvSpPr/>
            <p:nvPr/>
          </p:nvSpPr>
          <p:spPr>
            <a:xfrm>
              <a:off x="3431728" y="4603215"/>
              <a:ext cx="1523354" cy="23375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産技研の</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研究ポテンシャル</a:t>
              </a:r>
            </a:p>
          </p:txBody>
        </p:sp>
        <p:sp>
          <p:nvSpPr>
            <p:cNvPr id="143" name="角丸四角形 142"/>
            <p:cNvSpPr/>
            <p:nvPr/>
          </p:nvSpPr>
          <p:spPr>
            <a:xfrm>
              <a:off x="3431732" y="4901353"/>
              <a:ext cx="1523352" cy="237392"/>
            </a:xfrm>
            <a:prstGeom prst="roundRect">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市工研の</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研究ポテンシャル</a:t>
              </a:r>
            </a:p>
          </p:txBody>
        </p:sp>
        <p:sp>
          <p:nvSpPr>
            <p:cNvPr id="144" name="角丸四角形 143"/>
            <p:cNvSpPr/>
            <p:nvPr/>
          </p:nvSpPr>
          <p:spPr>
            <a:xfrm>
              <a:off x="440250" y="3896358"/>
              <a:ext cx="3195956" cy="166999"/>
            </a:xfrm>
            <a:prstGeom prst="roundRect">
              <a:avLst/>
            </a:prstGeom>
            <a:solidFill>
              <a:schemeClr val="tx2"/>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革新型電池（全固体電池）開発の例</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ホームベース 144"/>
            <p:cNvSpPr/>
            <p:nvPr/>
          </p:nvSpPr>
          <p:spPr>
            <a:xfrm>
              <a:off x="5355629" y="4276466"/>
              <a:ext cx="906289" cy="216000"/>
            </a:xfrm>
            <a:prstGeom prst="homePlate">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パッケ</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ジ化</a:t>
              </a:r>
            </a:p>
          </p:txBody>
        </p:sp>
        <p:sp>
          <p:nvSpPr>
            <p:cNvPr id="146" name="ホームベース 145"/>
            <p:cNvSpPr/>
            <p:nvPr/>
          </p:nvSpPr>
          <p:spPr>
            <a:xfrm>
              <a:off x="3364174" y="4291940"/>
              <a:ext cx="906289" cy="216000"/>
            </a:xfrm>
            <a:prstGeom prst="homePlate">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材料</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p>
          </p:txBody>
        </p:sp>
        <p:sp>
          <p:nvSpPr>
            <p:cNvPr id="147" name="ホームベース 146"/>
            <p:cNvSpPr/>
            <p:nvPr/>
          </p:nvSpPr>
          <p:spPr>
            <a:xfrm>
              <a:off x="4372512" y="4290166"/>
              <a:ext cx="906289" cy="216000"/>
            </a:xfrm>
            <a:prstGeom prst="homePlate">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電解質生成</a:t>
              </a:r>
            </a:p>
          </p:txBody>
        </p:sp>
        <p:sp>
          <p:nvSpPr>
            <p:cNvPr id="148" name="ホームベース 147"/>
            <p:cNvSpPr/>
            <p:nvPr/>
          </p:nvSpPr>
          <p:spPr>
            <a:xfrm>
              <a:off x="6325717" y="4291942"/>
              <a:ext cx="906289" cy="216000"/>
            </a:xfrm>
            <a:prstGeom prst="homePlate">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a:t>
              </a:r>
            </a:p>
          </p:txBody>
        </p:sp>
      </p:grpSp>
      <p:sp>
        <p:nvSpPr>
          <p:cNvPr id="114" name="角丸四角形 113"/>
          <p:cNvSpPr/>
          <p:nvPr/>
        </p:nvSpPr>
        <p:spPr>
          <a:xfrm>
            <a:off x="240150" y="2021619"/>
            <a:ext cx="2801243" cy="223461"/>
          </a:xfrm>
          <a:prstGeom prst="roundRect">
            <a:avLst/>
          </a:prstGeom>
          <a:solidFill>
            <a:schemeClr val="tx2"/>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機能性プラスチック（抗菌性・生分解性等）</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二等辺三角形 154"/>
          <p:cNvSpPr/>
          <p:nvPr/>
        </p:nvSpPr>
        <p:spPr>
          <a:xfrm rot="16200000" flipV="1">
            <a:off x="680657" y="2850628"/>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6" name="二等辺三角形 155"/>
          <p:cNvSpPr/>
          <p:nvPr/>
        </p:nvSpPr>
        <p:spPr>
          <a:xfrm rot="16200000" flipV="1">
            <a:off x="2242309" y="2841663"/>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7" name="二等辺三角形 156"/>
          <p:cNvSpPr/>
          <p:nvPr/>
        </p:nvSpPr>
        <p:spPr>
          <a:xfrm rot="16200000" flipV="1">
            <a:off x="3868507" y="2832699"/>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0" name="正方形/長方形 159"/>
          <p:cNvSpPr/>
          <p:nvPr/>
        </p:nvSpPr>
        <p:spPr>
          <a:xfrm>
            <a:off x="107669" y="7510552"/>
            <a:ext cx="6208689" cy="1913344"/>
          </a:xfrm>
          <a:prstGeom prst="rect">
            <a:avLst/>
          </a:prstGeom>
        </p:spPr>
        <p:txBody>
          <a:bodyPr wrap="square">
            <a:spAutoFit/>
          </a:bodyPr>
          <a:lstStyle/>
          <a:p>
            <a:pPr>
              <a:lnSpc>
                <a:spcPts val="400"/>
              </a:lnSpc>
            </a:pP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300" b="1" u="sng"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産学官交流拠点　テクノ・イノベーション・プラザ（仮称）をオープン（和泉Ｃ</a:t>
            </a:r>
            <a:r>
              <a:rPr lang="ja-JP" altLang="en-US"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多様</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で豊富なネットワーク</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企業、大学、行政等</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を活かし、産学官交流セミナー、研究発表会、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経営</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層向け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の技術セミナー等を開催。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約２０万件の支援実績・ビッグデータ」や「国内有数の知的財産力」を活かし、技術・ビジネスの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マッチング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技術検索サービスの提供を可能に。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経営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支援（マーケティング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・デザイン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支援等）を含め、連携を活かした一気通貫支援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の場を提供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新たな産学官連携プロジェクトの創出、技術移転の促進、ビジネスチャンスの</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場と機会を提供</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角丸四角形 91"/>
          <p:cNvSpPr/>
          <p:nvPr/>
        </p:nvSpPr>
        <p:spPr>
          <a:xfrm>
            <a:off x="6595369" y="556592"/>
            <a:ext cx="2452284" cy="23646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企業ヒアリングの結果</a:t>
            </a:r>
            <a:endParaRPr kumimoji="1"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6"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7560" y="4280595"/>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6190" y="1151890"/>
            <a:ext cx="123825" cy="123825"/>
          </a:xfrm>
          <a:prstGeom prst="rect">
            <a:avLst/>
          </a:prstGeom>
          <a:noFill/>
          <a:extLst>
            <a:ext uri="{909E8E84-426E-40DD-AFC4-6F175D3DCCD1}">
              <a14:hiddenFill xmlns:a14="http://schemas.microsoft.com/office/drawing/2010/main">
                <a:solidFill>
                  <a:srgbClr val="FFFFFF"/>
                </a:solidFill>
              </a14:hiddenFill>
            </a:ext>
          </a:extLst>
        </p:spPr>
      </p:pic>
      <p:sp>
        <p:nvSpPr>
          <p:cNvPr id="112" name="角丸四角形 111"/>
          <p:cNvSpPr/>
          <p:nvPr/>
        </p:nvSpPr>
        <p:spPr>
          <a:xfrm>
            <a:off x="2963642" y="5511677"/>
            <a:ext cx="2730051" cy="220884"/>
          </a:xfrm>
          <a:prstGeom prst="roundRect">
            <a:avLst>
              <a:gd name="adj" fmla="val 50000"/>
            </a:avLst>
          </a:prstGeom>
          <a:solidFill>
            <a:schemeClr val="tx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研究開発力の結集とネットワーク力を活かす</a:t>
            </a:r>
            <a:endParaRPr kumimoji="1" lang="ja-JP" altLang="en-US" sz="1050" b="1" dirty="0">
              <a:solidFill>
                <a:schemeClr val="bg1"/>
              </a:solidFill>
              <a:latin typeface="Meiryo UI" pitchFamily="50" charset="-128"/>
              <a:ea typeface="Meiryo UI" pitchFamily="50" charset="-128"/>
              <a:cs typeface="Meiryo UI" pitchFamily="50" charset="-128"/>
            </a:endParaRPr>
          </a:p>
        </p:txBody>
      </p:sp>
      <p:sp>
        <p:nvSpPr>
          <p:cNvPr id="115" name="角丸四角形 114"/>
          <p:cNvSpPr/>
          <p:nvPr/>
        </p:nvSpPr>
        <p:spPr>
          <a:xfrm>
            <a:off x="325336" y="3544712"/>
            <a:ext cx="1966734" cy="232794"/>
          </a:xfrm>
          <a:prstGeom prst="roundRect">
            <a:avLst>
              <a:gd name="adj" fmla="val 50000"/>
            </a:avLst>
          </a:prstGeom>
          <a:solidFill>
            <a:schemeClr val="tx2"/>
          </a:solidFill>
          <a:ln>
            <a:noFill/>
          </a:ln>
          <a:effectLst>
            <a:outerShdw blurRad="57785" dist="33020" dir="3180000" algn="ctr">
              <a:srgbClr val="000000">
                <a:alpha val="30000"/>
              </a:srgbClr>
            </a:outerShdw>
            <a:reflection blurRad="6350" stA="52000" endA="300" endPos="35000" dir="5400000" sy="-100000" algn="bl" rotWithShape="0"/>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企業の開発情報等の共有化</a:t>
            </a:r>
            <a:endParaRPr kumimoji="1" lang="ja-JP" altLang="en-US" sz="105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pic>
        <p:nvPicPr>
          <p:cNvPr id="119"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069" y="154513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5333" y="196065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9397" y="2577044"/>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7561" y="2762494"/>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110" y="297818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7989" y="3596104"/>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2" descr="C:\Program Files\Microsoft Office\MEDIA\OFFICE14\Bullets\BD21301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069" y="3825622"/>
            <a:ext cx="123825" cy="123825"/>
          </a:xfrm>
          <a:prstGeom prst="rect">
            <a:avLst/>
          </a:prstGeom>
          <a:noFill/>
          <a:extLst>
            <a:ext uri="{909E8E84-426E-40DD-AFC4-6F175D3DCCD1}">
              <a14:hiddenFill xmlns:a14="http://schemas.microsoft.com/office/drawing/2010/main">
                <a:solidFill>
                  <a:srgbClr val="FFFFFF"/>
                </a:solidFill>
              </a14:hiddenFill>
            </a:ext>
          </a:extLst>
        </p:spPr>
      </p:pic>
      <p:sp>
        <p:nvSpPr>
          <p:cNvPr id="127" name="角丸四角形 126"/>
          <p:cNvSpPr/>
          <p:nvPr/>
        </p:nvSpPr>
        <p:spPr>
          <a:xfrm>
            <a:off x="6653381" y="4721087"/>
            <a:ext cx="1963845" cy="24842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組織・体制</a:t>
            </a: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角丸四角形 130"/>
          <p:cNvSpPr/>
          <p:nvPr/>
        </p:nvSpPr>
        <p:spPr>
          <a:xfrm>
            <a:off x="6965563" y="5390982"/>
            <a:ext cx="2665454" cy="820974"/>
          </a:xfrm>
          <a:prstGeom prst="roundRect">
            <a:avLst>
              <a:gd name="adj" fmla="val 6602"/>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5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経営企画本部</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戦略の一体化とガバナンス強化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・総務部門の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一元化（当面は、</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森之宮</a:t>
            </a:r>
            <a:r>
              <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に一部機能を</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置く</a:t>
            </a:r>
            <a:r>
              <a:rPr lang="ja-JP" altLang="en-US"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角丸四角形 135"/>
          <p:cNvSpPr/>
          <p:nvPr/>
        </p:nvSpPr>
        <p:spPr>
          <a:xfrm>
            <a:off x="6965562" y="6268979"/>
            <a:ext cx="2679767" cy="628776"/>
          </a:xfrm>
          <a:prstGeom prst="roundRect">
            <a:avLst>
              <a:gd name="adj" fmla="val 6602"/>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5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戦略プロジェクト推進本部</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□理事長直轄の戦略プロジェクト研究の推進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（革新型電池開発プロジェクト等</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角丸四角形 148"/>
          <p:cNvSpPr/>
          <p:nvPr/>
        </p:nvSpPr>
        <p:spPr>
          <a:xfrm>
            <a:off x="6595369" y="5232648"/>
            <a:ext cx="3125102" cy="4201107"/>
          </a:xfrm>
          <a:prstGeom prst="roundRect">
            <a:avLst>
              <a:gd name="adj" fmla="val 2185"/>
            </a:avLst>
          </a:prstGeom>
          <a:noFill/>
          <a:ln w="12700">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500"/>
              </a:lnSpc>
            </a:pPr>
            <a:endParaRPr lang="ja-JP" altLang="en-US" sz="1000" spc="-2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角丸四角形 149"/>
          <p:cNvSpPr/>
          <p:nvPr/>
        </p:nvSpPr>
        <p:spPr>
          <a:xfrm>
            <a:off x="6965563" y="5098774"/>
            <a:ext cx="2438621" cy="208724"/>
          </a:xfrm>
          <a:prstGeom prst="roundRect">
            <a:avLst/>
          </a:prstGeom>
          <a:solidFill>
            <a:schemeClr val="tx2"/>
          </a:solidFill>
          <a:ln w="12700">
            <a:solidFill>
              <a:schemeClr val="tx1"/>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月（統合当初）</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角丸四角形 150"/>
          <p:cNvSpPr/>
          <p:nvPr/>
        </p:nvSpPr>
        <p:spPr>
          <a:xfrm>
            <a:off x="6720401" y="7681032"/>
            <a:ext cx="2920759" cy="1008000"/>
          </a:xfrm>
          <a:prstGeom prst="roundRect">
            <a:avLst>
              <a:gd name="adj" fmla="val 3842"/>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テクノ・イノベーション・プラザ</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□研究・技術部門、他機関との交流・融合を促進</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□バーチャルオフィス（</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TV</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会議システム等）による、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一体的業務運営</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□連携を活かした経営支援、マッチング等も開始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角丸四角形 151"/>
          <p:cNvSpPr/>
          <p:nvPr/>
        </p:nvSpPr>
        <p:spPr>
          <a:xfrm>
            <a:off x="6965563" y="6980176"/>
            <a:ext cx="2665452" cy="468000"/>
          </a:xfrm>
          <a:prstGeom prst="roundRect">
            <a:avLst>
              <a:gd name="adj" fmla="val 6602"/>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 tIns="36000" rIns="18000" bIns="36000" rtlCol="0" anchor="t"/>
          <a:lstStyle/>
          <a:p>
            <a:pPr algn="ctr">
              <a:lnSpc>
                <a:spcPts val="16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＜現行機能を維持＞</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８研究・技術部門</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（加工成形科、製品信頼性科　等）</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53" name="角丸四角形 152"/>
          <p:cNvSpPr/>
          <p:nvPr/>
        </p:nvSpPr>
        <p:spPr>
          <a:xfrm>
            <a:off x="10003346" y="5406889"/>
            <a:ext cx="2649167" cy="1868556"/>
          </a:xfrm>
          <a:prstGeom prst="roundRect">
            <a:avLst>
              <a:gd name="adj" fmla="val 4074"/>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経営・企画部門の一元化</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理事長のリーダーシップのもと、経営企画</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本部（和泉</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）を司令塔に。</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戦略の更なる一体化とガバナンス強化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・自律的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な運営、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「攻め」</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の事業運営</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プロジェクトの企画・推進</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満足度の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向上に向けた支援サービス</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の充実（テクノイノベーションプラザ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気通</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貫支援）等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1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角丸四角形 163"/>
          <p:cNvSpPr/>
          <p:nvPr/>
        </p:nvSpPr>
        <p:spPr>
          <a:xfrm>
            <a:off x="10003346" y="7374835"/>
            <a:ext cx="2649167" cy="1987824"/>
          </a:xfrm>
          <a:prstGeom prst="roundRect">
            <a:avLst>
              <a:gd name="adj" fmla="val 4074"/>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4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研究・技術部門の集約</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40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概ね９研究・技術部門へ）</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和泉</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（現産技研）、</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森之宮</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（現市工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研）の強みを活かして集約。</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a:t>
            </a:r>
            <a:r>
              <a:rPr lang="en-US" altLang="ja-JP"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：「製品」の開発・加工・評価機能</a:t>
            </a:r>
            <a:endParaRPr lang="en-US" altLang="ja-JP"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（＊検討例；加工技術、金属・無機材料、製品</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開発・評価、デバイス・メカトロ、くらし環境科学）</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森之宮</a:t>
            </a:r>
            <a:r>
              <a:rPr lang="en-US" altLang="ja-JP"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：「材料」の研究・開発機能</a:t>
            </a:r>
            <a:endParaRPr lang="en-US" altLang="ja-JP" sz="1000"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＊検討例；高分子材料、バイオ・生活材料、</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電子材料、精密化学）</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05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二等辺三角形 166"/>
          <p:cNvSpPr/>
          <p:nvPr/>
        </p:nvSpPr>
        <p:spPr>
          <a:xfrm rot="16200000" flipV="1">
            <a:off x="9463845" y="7281629"/>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76" name="角丸四角形 75"/>
          <p:cNvSpPr/>
          <p:nvPr/>
        </p:nvSpPr>
        <p:spPr>
          <a:xfrm>
            <a:off x="6492687" y="858270"/>
            <a:ext cx="6282632" cy="3703791"/>
          </a:xfrm>
          <a:prstGeom prst="roundRect">
            <a:avLst>
              <a:gd name="adj" fmla="val 2189"/>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○「和泉センター、</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森之宮</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センターのワンストップ運営」</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に関する声</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年々、早くなっている技術開発スピードに対応した、全く新し</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視点の技術を発展させたような支</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援が必要。</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製造業・業界団体</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国の補助事業申請に使うため、両研究所の評価レポートを一本化してほしい。</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中小製造業</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小規模企業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困難な</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や施設機能等については、利用企業のサービス低下と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ならないよう維持、拡充してほしい。</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団体、商工会議所</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○「川上から川下まで、一気通貫の支援」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に関する声</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研究から実用化までの「一気通貫」で支援するような仕組みがほしい。</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製造業・業界団体</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ja-JP"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製品化・上市の段階まで伴走支援するスキームを創設されたい。</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商工会議所</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企業間のニーズとシーズのマッチングについて、紹介いただけるような機能があれば有り難い。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中小製造業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7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○「産学官交流、戦略的研究・プロジェクト」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に関する声</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異業種による研究などを実施する場の提供と支援をしてもらいたい。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製造業・業界団体</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900"/>
              </a:lnSpc>
            </a:pPr>
            <a:r>
              <a:rPr lang="ja-JP" altLang="en-US" sz="1200"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こういう技術ニーズが世の中にあるが、貴社の技術で対応出来ないか」など、企業間のニーズと</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シーズ</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のマッチングについて、紹介いただけるような機能があれば有り難い。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中小製造業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世界の</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研究をリサーチし、</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府内中小企業へ移転してほしい。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製造業・業界団体</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p>
        </p:txBody>
      </p:sp>
      <p:sp>
        <p:nvSpPr>
          <p:cNvPr id="71" name="二等辺三角形 70"/>
          <p:cNvSpPr/>
          <p:nvPr/>
        </p:nvSpPr>
        <p:spPr>
          <a:xfrm flipV="1">
            <a:off x="7806775" y="7513884"/>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2" name="角丸四角形 71"/>
          <p:cNvSpPr/>
          <p:nvPr/>
        </p:nvSpPr>
        <p:spPr>
          <a:xfrm>
            <a:off x="9929191" y="5206721"/>
            <a:ext cx="2763079" cy="4217175"/>
          </a:xfrm>
          <a:prstGeom prst="roundRect">
            <a:avLst>
              <a:gd name="adj" fmla="val 2185"/>
            </a:avLst>
          </a:prstGeom>
          <a:noFill/>
          <a:ln w="12700">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500"/>
              </a:lnSpc>
            </a:pPr>
            <a:endParaRPr lang="ja-JP" altLang="en-US" sz="1000" spc="-2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角丸四角形 153"/>
          <p:cNvSpPr/>
          <p:nvPr/>
        </p:nvSpPr>
        <p:spPr>
          <a:xfrm>
            <a:off x="10112676" y="5108712"/>
            <a:ext cx="2438621" cy="228599"/>
          </a:xfrm>
          <a:prstGeom prst="roundRect">
            <a:avLst/>
          </a:prstGeom>
          <a:solidFill>
            <a:schemeClr val="tx2"/>
          </a:solidFill>
          <a:ln w="12700">
            <a:solidFill>
              <a:schemeClr val="tx1"/>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月（統合</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年後）</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6969127" y="8905056"/>
            <a:ext cx="2665452" cy="468000"/>
          </a:xfrm>
          <a:prstGeom prst="roundRect">
            <a:avLst>
              <a:gd name="adj" fmla="val 6602"/>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 tIns="36000" rIns="18000" bIns="36000" rtlCol="0" anchor="t"/>
          <a:lstStyle/>
          <a:p>
            <a:pPr algn="ctr">
              <a:lnSpc>
                <a:spcPts val="16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＜現行機能を維持＞</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５研究・技術部門</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（有機材料科、生物・生活材料科　等）</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80" name="二等辺三角形 79"/>
          <p:cNvSpPr/>
          <p:nvPr/>
        </p:nvSpPr>
        <p:spPr>
          <a:xfrm>
            <a:off x="7821511" y="8730946"/>
            <a:ext cx="748009" cy="105347"/>
          </a:xfrm>
          <a:prstGeom prst="triangle">
            <a:avLst/>
          </a:prstGeom>
          <a:ln w="12700">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2" name="角丸四角形 81"/>
          <p:cNvSpPr/>
          <p:nvPr/>
        </p:nvSpPr>
        <p:spPr>
          <a:xfrm>
            <a:off x="6653381" y="5390966"/>
            <a:ext cx="256634" cy="2057210"/>
          </a:xfrm>
          <a:prstGeom prst="roundRect">
            <a:avLst/>
          </a:prstGeom>
          <a:ln w="12700"/>
        </p:spPr>
        <p:style>
          <a:lnRef idx="2">
            <a:schemeClr val="accent4"/>
          </a:lnRef>
          <a:fillRef idx="1">
            <a:schemeClr val="lt1"/>
          </a:fillRef>
          <a:effectRef idx="0">
            <a:schemeClr val="accent4"/>
          </a:effectRef>
          <a:fontRef idx="minor">
            <a:schemeClr val="dk1"/>
          </a:fontRef>
        </p:style>
        <p:txBody>
          <a:bodyPr vert="eaVert" rtlCol="0" anchor="ctr" anchorCtr="0"/>
          <a:lstStyle/>
          <a:p>
            <a:pPr algn="ct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Ｃ</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5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p:nvPr/>
        </p:nvSpPr>
        <p:spPr>
          <a:xfrm>
            <a:off x="6643407" y="8783620"/>
            <a:ext cx="256634" cy="625492"/>
          </a:xfrm>
          <a:prstGeom prst="roundRect">
            <a:avLst/>
          </a:prstGeom>
          <a:ln w="12700"/>
        </p:spPr>
        <p:style>
          <a:lnRef idx="2">
            <a:schemeClr val="accent4"/>
          </a:lnRef>
          <a:fillRef idx="1">
            <a:schemeClr val="lt1"/>
          </a:fillRef>
          <a:effectRef idx="0">
            <a:schemeClr val="accent4"/>
          </a:effectRef>
          <a:fontRef idx="minor">
            <a:schemeClr val="dk1"/>
          </a:fontRef>
        </p:style>
        <p:txBody>
          <a:bodyPr vert="eaVert" lIns="36000" tIns="18000" rIns="36000" bIns="18000" rtlCol="0" anchor="ctr" anchorCtr="0"/>
          <a:lstStyle/>
          <a:p>
            <a:pPr algn="ct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森之宮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Ｃ</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5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95110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1BE7CE9-F175-4765-AD69-C4F996C915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2E0304C-BC5A-4A83-81CF-A4E2509FF2E1}">
  <ds:schemaRefs>
    <ds:schemaRef ds:uri="http://schemas.microsoft.com/sharepoint/v3/contenttype/forms"/>
  </ds:schemaRefs>
</ds:datastoreItem>
</file>

<file path=customXml/itemProps3.xml><?xml version="1.0" encoding="utf-8"?>
<ds:datastoreItem xmlns:ds="http://schemas.openxmlformats.org/officeDocument/2006/customXml" ds:itemID="{5BD5C8A4-A447-4BD7-94A1-6D1971B55CB7}">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2443</TotalTime>
  <Words>811</Words>
  <Application>Microsoft Office PowerPoint</Application>
  <PresentationFormat>A3 297x420 mm</PresentationFormat>
  <Paragraphs>307</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隆之</dc:creator>
  <cp:lastModifiedBy>大阪府庁</cp:lastModifiedBy>
  <cp:revision>244</cp:revision>
  <cp:lastPrinted>2014-07-31T06:50:47Z</cp:lastPrinted>
  <dcterms:created xsi:type="dcterms:W3CDTF">2014-05-26T00:07:34Z</dcterms:created>
  <dcterms:modified xsi:type="dcterms:W3CDTF">2014-08-19T03:36:08Z</dcterms:modified>
</cp:coreProperties>
</file>