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100"/>
  </p:notesMasterIdLst>
  <p:handoutMasterIdLst>
    <p:handoutMasterId r:id="rId101"/>
  </p:handoutMasterIdLst>
  <p:sldIdLst>
    <p:sldId id="2091" r:id="rId5"/>
    <p:sldId id="2092" r:id="rId6"/>
    <p:sldId id="2160" r:id="rId7"/>
    <p:sldId id="2161" r:id="rId8"/>
    <p:sldId id="2162" r:id="rId9"/>
    <p:sldId id="2163" r:id="rId10"/>
    <p:sldId id="2190" r:id="rId11"/>
    <p:sldId id="2191" r:id="rId12"/>
    <p:sldId id="2192" r:id="rId13"/>
    <p:sldId id="2193" r:id="rId14"/>
    <p:sldId id="2194" r:id="rId15"/>
    <p:sldId id="2208" r:id="rId16"/>
    <p:sldId id="2209" r:id="rId17"/>
    <p:sldId id="2210" r:id="rId18"/>
    <p:sldId id="2231" r:id="rId19"/>
    <p:sldId id="2212" r:id="rId20"/>
    <p:sldId id="2213" r:id="rId21"/>
    <p:sldId id="2232" r:id="rId22"/>
    <p:sldId id="2215" r:id="rId23"/>
    <p:sldId id="2216" r:id="rId24"/>
    <p:sldId id="2233" r:id="rId25"/>
    <p:sldId id="2139" r:id="rId26"/>
    <p:sldId id="2140" r:id="rId27"/>
    <p:sldId id="2164" r:id="rId28"/>
    <p:sldId id="2165" r:id="rId29"/>
    <p:sldId id="2166" r:id="rId30"/>
    <p:sldId id="2167" r:id="rId31"/>
    <p:sldId id="2168" r:id="rId32"/>
    <p:sldId id="2222" r:id="rId33"/>
    <p:sldId id="2223" r:id="rId34"/>
    <p:sldId id="2171" r:id="rId35"/>
    <p:sldId id="2224" r:id="rId36"/>
    <p:sldId id="2173" r:id="rId37"/>
    <p:sldId id="2174" r:id="rId38"/>
    <p:sldId id="2183" r:id="rId39"/>
    <p:sldId id="2184" r:id="rId40"/>
    <p:sldId id="2181" r:id="rId41"/>
    <p:sldId id="2093" r:id="rId42"/>
    <p:sldId id="2094" r:id="rId43"/>
    <p:sldId id="2095" r:id="rId44"/>
    <p:sldId id="2236" r:id="rId45"/>
    <p:sldId id="2237" r:id="rId46"/>
    <p:sldId id="2226" r:id="rId47"/>
    <p:sldId id="2179" r:id="rId48"/>
    <p:sldId id="2180" r:id="rId49"/>
    <p:sldId id="2156" r:id="rId50"/>
    <p:sldId id="2157" r:id="rId51"/>
    <p:sldId id="2229" r:id="rId52"/>
    <p:sldId id="2101" r:id="rId53"/>
    <p:sldId id="2102" r:id="rId54"/>
    <p:sldId id="2103" r:id="rId55"/>
    <p:sldId id="2104" r:id="rId56"/>
    <p:sldId id="2105" r:id="rId57"/>
    <p:sldId id="2106" r:id="rId58"/>
    <p:sldId id="2228" r:id="rId59"/>
    <p:sldId id="2109" r:id="rId60"/>
    <p:sldId id="2110" r:id="rId61"/>
    <p:sldId id="2111" r:id="rId62"/>
    <p:sldId id="2112" r:id="rId63"/>
    <p:sldId id="2113" r:id="rId64"/>
    <p:sldId id="2175" r:id="rId65"/>
    <p:sldId id="2176" r:id="rId66"/>
    <p:sldId id="2185" r:id="rId67"/>
    <p:sldId id="2186" r:id="rId68"/>
    <p:sldId id="2187" r:id="rId69"/>
    <p:sldId id="2188" r:id="rId70"/>
    <p:sldId id="2189" r:id="rId71"/>
    <p:sldId id="2122" r:id="rId72"/>
    <p:sldId id="2243" r:id="rId73"/>
    <p:sldId id="2120" r:id="rId74"/>
    <p:sldId id="2230" r:id="rId75"/>
    <p:sldId id="2114" r:id="rId76"/>
    <p:sldId id="2115" r:id="rId77"/>
    <p:sldId id="2195" r:id="rId78"/>
    <p:sldId id="2196" r:id="rId79"/>
    <p:sldId id="2197" r:id="rId80"/>
    <p:sldId id="2198" r:id="rId81"/>
    <p:sldId id="2199" r:id="rId82"/>
    <p:sldId id="2238" r:id="rId83"/>
    <p:sldId id="2220" r:id="rId84"/>
    <p:sldId id="2202" r:id="rId85"/>
    <p:sldId id="2203" r:id="rId86"/>
    <p:sldId id="2116" r:id="rId87"/>
    <p:sldId id="2117" r:id="rId88"/>
    <p:sldId id="2118" r:id="rId89"/>
    <p:sldId id="2239" r:id="rId90"/>
    <p:sldId id="2240" r:id="rId91"/>
    <p:sldId id="2241" r:id="rId92"/>
    <p:sldId id="2242" r:id="rId93"/>
    <p:sldId id="2141" r:id="rId94"/>
    <p:sldId id="2234" r:id="rId95"/>
    <p:sldId id="2143" r:id="rId96"/>
    <p:sldId id="2235" r:id="rId97"/>
    <p:sldId id="2145" r:id="rId98"/>
    <p:sldId id="2146" r:id="rId9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根　みゆき" initials="川根　みゆき" lastIdx="1" clrIdx="0">
    <p:extLst>
      <p:ext uri="{19B8F6BF-5375-455C-9EA6-DF929625EA0E}">
        <p15:presenceInfo xmlns:p15="http://schemas.microsoft.com/office/powerpoint/2012/main" userId="S-1-5-21-161959346-1900351369-444732941-195774" providerId="AD"/>
      </p:ext>
    </p:extLst>
  </p:cmAuthor>
  <p:cmAuthor id="2" name="岡崎　誠" initials="岡崎　誠" lastIdx="12" clrIdx="1">
    <p:extLst>
      <p:ext uri="{19B8F6BF-5375-455C-9EA6-DF929625EA0E}">
        <p15:presenceInfo xmlns:p15="http://schemas.microsoft.com/office/powerpoint/2012/main" userId="S-1-5-21-161959346-1900351369-444732941-67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D0D8E8"/>
    <a:srgbClr val="6699FF"/>
    <a:srgbClr val="E9EDF4"/>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00" autoAdjust="0"/>
    <p:restoredTop sz="92460" autoAdjust="0"/>
  </p:normalViewPr>
  <p:slideViewPr>
    <p:cSldViewPr>
      <p:cViewPr>
        <p:scale>
          <a:sx n="75" d="100"/>
          <a:sy n="75" d="100"/>
        </p:scale>
        <p:origin x="1158" y="48"/>
      </p:cViewPr>
      <p:guideLst>
        <p:guide orient="horz" pos="2160"/>
        <p:guide pos="2880"/>
      </p:guideLst>
    </p:cSldViewPr>
  </p:slideViewPr>
  <p:outlineViewPr>
    <p:cViewPr>
      <p:scale>
        <a:sx n="33" d="100"/>
        <a:sy n="33" d="100"/>
      </p:scale>
      <p:origin x="0" y="1422"/>
    </p:cViewPr>
  </p:outlin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commentAuthors" Target="commentAuthor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notesMaster" Target="notesMasters/notesMaster1.xml"/><Relationship Id="rId105"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9" tIns="45705" rIns="91409" bIns="45705"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sz="quarter" idx="1"/>
          </p:nvPr>
        </p:nvSpPr>
        <p:spPr>
          <a:xfrm>
            <a:off x="3856042" y="0"/>
            <a:ext cx="2949575" cy="496888"/>
          </a:xfrm>
          <a:prstGeom prst="rect">
            <a:avLst/>
          </a:prstGeom>
        </p:spPr>
        <p:txBody>
          <a:bodyPr vert="horz" lIns="91409" tIns="45705" rIns="91409" bIns="45705" rtlCol="0"/>
          <a:lstStyle>
            <a:lvl1pPr algn="r">
              <a:defRPr sz="1200"/>
            </a:lvl1pPr>
          </a:lstStyle>
          <a:p>
            <a:fld id="{BF868B9E-B285-4A45-9CF7-6DC8372BDF37}" type="datetimeFigureOut">
              <a:rPr kumimoji="1" lang="ja-JP" altLang="en-US" smtClean="0"/>
              <a:t>2020/2/12</a:t>
            </a:fld>
            <a:endParaRPr kumimoji="1" lang="ja-JP" altLang="en-US"/>
          </a:p>
        </p:txBody>
      </p:sp>
      <p:sp>
        <p:nvSpPr>
          <p:cNvPr id="4" name="フッター プレースホルダー 3"/>
          <p:cNvSpPr>
            <a:spLocks noGrp="1"/>
          </p:cNvSpPr>
          <p:nvPr>
            <p:ph type="ftr" sz="quarter" idx="2"/>
          </p:nvPr>
        </p:nvSpPr>
        <p:spPr>
          <a:xfrm>
            <a:off x="4" y="9440863"/>
            <a:ext cx="2949575" cy="496887"/>
          </a:xfrm>
          <a:prstGeom prst="rect">
            <a:avLst/>
          </a:prstGeom>
        </p:spPr>
        <p:txBody>
          <a:bodyPr vert="horz" lIns="91409" tIns="45705" rIns="91409" bIns="4570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2" y="9440863"/>
            <a:ext cx="2949575" cy="496887"/>
          </a:xfrm>
          <a:prstGeom prst="rect">
            <a:avLst/>
          </a:prstGeom>
        </p:spPr>
        <p:txBody>
          <a:bodyPr vert="horz" lIns="91409" tIns="45705" rIns="91409" bIns="45705" rtlCol="0" anchor="b"/>
          <a:lstStyle>
            <a:lvl1pPr algn="r">
              <a:defRPr sz="1200"/>
            </a:lvl1pPr>
          </a:lstStyle>
          <a:p>
            <a:fld id="{07C14DE1-35E5-49A1-9D54-83ABAF301631}" type="slidenum">
              <a:rPr kumimoji="1" lang="ja-JP" altLang="en-US" smtClean="0"/>
              <a:t>‹#›</a:t>
            </a:fld>
            <a:endParaRPr kumimoji="1" lang="ja-JP" altLang="en-US"/>
          </a:p>
        </p:txBody>
      </p:sp>
    </p:spTree>
    <p:extLst>
      <p:ext uri="{BB962C8B-B14F-4D97-AF65-F5344CB8AC3E}">
        <p14:creationId xmlns:p14="http://schemas.microsoft.com/office/powerpoint/2010/main" val="29104896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5"/>
            <a:ext cx="2949787" cy="496967"/>
          </a:xfrm>
          <a:prstGeom prst="rect">
            <a:avLst/>
          </a:prstGeom>
        </p:spPr>
        <p:txBody>
          <a:bodyPr vert="horz" lIns="91403" tIns="45702" rIns="91403" bIns="45702" rtlCol="0"/>
          <a:lstStyle>
            <a:lvl1pPr algn="l">
              <a:defRPr sz="1200"/>
            </a:lvl1pPr>
          </a:lstStyle>
          <a:p>
            <a:r>
              <a:rPr kumimoji="1" lang="ja-JP" altLang="en-US"/>
              <a:t>部局意見照会用</a:t>
            </a:r>
            <a:r>
              <a:rPr kumimoji="1" lang="en-US" altLang="ja-JP"/>
              <a:t>ver.</a:t>
            </a:r>
            <a:endParaRPr kumimoji="1" lang="ja-JP" altLang="en-US"/>
          </a:p>
        </p:txBody>
      </p:sp>
      <p:sp>
        <p:nvSpPr>
          <p:cNvPr id="3" name="日付プレースホルダー 2"/>
          <p:cNvSpPr>
            <a:spLocks noGrp="1"/>
          </p:cNvSpPr>
          <p:nvPr>
            <p:ph type="dt" idx="1"/>
          </p:nvPr>
        </p:nvSpPr>
        <p:spPr>
          <a:xfrm>
            <a:off x="3855843" y="5"/>
            <a:ext cx="2949787" cy="496967"/>
          </a:xfrm>
          <a:prstGeom prst="rect">
            <a:avLst/>
          </a:prstGeom>
        </p:spPr>
        <p:txBody>
          <a:bodyPr vert="horz" lIns="91403" tIns="45702" rIns="91403" bIns="45702" rtlCol="0"/>
          <a:lstStyle>
            <a:lvl1pPr algn="r">
              <a:defRPr sz="1200"/>
            </a:lvl1pPr>
          </a:lstStyle>
          <a:p>
            <a:fld id="{3F2D28A0-6F62-4A73-959C-6359E5DDD042}" type="datetimeFigureOut">
              <a:rPr kumimoji="1" lang="ja-JP" altLang="en-US" smtClean="0"/>
              <a:t>2020/2/12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3" tIns="45702" rIns="91403" bIns="45702"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3" tIns="45702" rIns="91403"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51"/>
            <a:ext cx="2949787" cy="496967"/>
          </a:xfrm>
          <a:prstGeom prst="rect">
            <a:avLst/>
          </a:prstGeom>
        </p:spPr>
        <p:txBody>
          <a:bodyPr vert="horz" lIns="91403" tIns="45702" rIns="91403"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3" y="9440651"/>
            <a:ext cx="2949787" cy="496967"/>
          </a:xfrm>
          <a:prstGeom prst="rect">
            <a:avLst/>
          </a:prstGeom>
        </p:spPr>
        <p:txBody>
          <a:bodyPr vert="horz" lIns="91403" tIns="45702" rIns="91403" bIns="45702"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a:t>
            </a:fld>
            <a:endParaRPr kumimoji="1" lang="ja-JP" altLang="en-US" dirty="0"/>
          </a:p>
        </p:txBody>
      </p:sp>
    </p:spTree>
    <p:extLst>
      <p:ext uri="{BB962C8B-B14F-4D97-AF65-F5344CB8AC3E}">
        <p14:creationId xmlns:p14="http://schemas.microsoft.com/office/powerpoint/2010/main" val="994104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22</a:t>
            </a:fld>
            <a:endParaRPr kumimoji="1" lang="ja-JP" altLang="en-US"/>
          </a:p>
        </p:txBody>
      </p:sp>
    </p:spTree>
    <p:extLst>
      <p:ext uri="{BB962C8B-B14F-4D97-AF65-F5344CB8AC3E}">
        <p14:creationId xmlns:p14="http://schemas.microsoft.com/office/powerpoint/2010/main" val="29064570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23</a:t>
            </a:fld>
            <a:endParaRPr kumimoji="1" lang="ja-JP" altLang="en-US"/>
          </a:p>
        </p:txBody>
      </p:sp>
    </p:spTree>
    <p:extLst>
      <p:ext uri="{BB962C8B-B14F-4D97-AF65-F5344CB8AC3E}">
        <p14:creationId xmlns:p14="http://schemas.microsoft.com/office/powerpoint/2010/main" val="2845844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25</a:t>
            </a:fld>
            <a:endParaRPr kumimoji="1" lang="ja-JP" altLang="en-US"/>
          </a:p>
        </p:txBody>
      </p:sp>
    </p:spTree>
    <p:extLst>
      <p:ext uri="{BB962C8B-B14F-4D97-AF65-F5344CB8AC3E}">
        <p14:creationId xmlns:p14="http://schemas.microsoft.com/office/powerpoint/2010/main" val="3494793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26</a:t>
            </a:fld>
            <a:endParaRPr kumimoji="1" lang="ja-JP" altLang="en-US"/>
          </a:p>
        </p:txBody>
      </p:sp>
    </p:spTree>
    <p:extLst>
      <p:ext uri="{BB962C8B-B14F-4D97-AF65-F5344CB8AC3E}">
        <p14:creationId xmlns:p14="http://schemas.microsoft.com/office/powerpoint/2010/main" val="9410186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30</a:t>
            </a:fld>
            <a:endParaRPr kumimoji="1" lang="ja-JP" altLang="en-US"/>
          </a:p>
        </p:txBody>
      </p:sp>
    </p:spTree>
    <p:extLst>
      <p:ext uri="{BB962C8B-B14F-4D97-AF65-F5344CB8AC3E}">
        <p14:creationId xmlns:p14="http://schemas.microsoft.com/office/powerpoint/2010/main" val="12121269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31</a:t>
            </a:fld>
            <a:endParaRPr kumimoji="1" lang="ja-JP" altLang="en-US"/>
          </a:p>
        </p:txBody>
      </p:sp>
    </p:spTree>
    <p:extLst>
      <p:ext uri="{BB962C8B-B14F-4D97-AF65-F5344CB8AC3E}">
        <p14:creationId xmlns:p14="http://schemas.microsoft.com/office/powerpoint/2010/main" val="3021626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32</a:t>
            </a:fld>
            <a:endParaRPr kumimoji="1" lang="ja-JP" altLang="en-US"/>
          </a:p>
        </p:txBody>
      </p:sp>
    </p:spTree>
    <p:extLst>
      <p:ext uri="{BB962C8B-B14F-4D97-AF65-F5344CB8AC3E}">
        <p14:creationId xmlns:p14="http://schemas.microsoft.com/office/powerpoint/2010/main" val="1956807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33</a:t>
            </a:fld>
            <a:endParaRPr kumimoji="1" lang="ja-JP" altLang="en-US"/>
          </a:p>
        </p:txBody>
      </p:sp>
    </p:spTree>
    <p:extLst>
      <p:ext uri="{BB962C8B-B14F-4D97-AF65-F5344CB8AC3E}">
        <p14:creationId xmlns:p14="http://schemas.microsoft.com/office/powerpoint/2010/main" val="41537256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34</a:t>
            </a:fld>
            <a:endParaRPr kumimoji="1" lang="ja-JP" altLang="en-US"/>
          </a:p>
        </p:txBody>
      </p:sp>
    </p:spTree>
    <p:extLst>
      <p:ext uri="{BB962C8B-B14F-4D97-AF65-F5344CB8AC3E}">
        <p14:creationId xmlns:p14="http://schemas.microsoft.com/office/powerpoint/2010/main" val="37185915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35</a:t>
            </a:fld>
            <a:endParaRPr kumimoji="1" lang="ja-JP" altLang="en-US"/>
          </a:p>
        </p:txBody>
      </p:sp>
    </p:spTree>
    <p:extLst>
      <p:ext uri="{BB962C8B-B14F-4D97-AF65-F5344CB8AC3E}">
        <p14:creationId xmlns:p14="http://schemas.microsoft.com/office/powerpoint/2010/main" val="274913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4</a:t>
            </a:fld>
            <a:endParaRPr kumimoji="1" lang="ja-JP" altLang="en-US" dirty="0"/>
          </a:p>
        </p:txBody>
      </p:sp>
    </p:spTree>
    <p:extLst>
      <p:ext uri="{BB962C8B-B14F-4D97-AF65-F5344CB8AC3E}">
        <p14:creationId xmlns:p14="http://schemas.microsoft.com/office/powerpoint/2010/main" val="11252619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36</a:t>
            </a:fld>
            <a:endParaRPr kumimoji="1" lang="ja-JP" altLang="en-US"/>
          </a:p>
        </p:txBody>
      </p:sp>
    </p:spTree>
    <p:extLst>
      <p:ext uri="{BB962C8B-B14F-4D97-AF65-F5344CB8AC3E}">
        <p14:creationId xmlns:p14="http://schemas.microsoft.com/office/powerpoint/2010/main" val="10712685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37</a:t>
            </a:fld>
            <a:endParaRPr kumimoji="1" lang="ja-JP" altLang="en-US"/>
          </a:p>
        </p:txBody>
      </p:sp>
    </p:spTree>
    <p:extLst>
      <p:ext uri="{BB962C8B-B14F-4D97-AF65-F5344CB8AC3E}">
        <p14:creationId xmlns:p14="http://schemas.microsoft.com/office/powerpoint/2010/main" val="28507429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43</a:t>
            </a:fld>
            <a:endParaRPr kumimoji="1" lang="ja-JP" altLang="en-US"/>
          </a:p>
        </p:txBody>
      </p:sp>
    </p:spTree>
    <p:extLst>
      <p:ext uri="{BB962C8B-B14F-4D97-AF65-F5344CB8AC3E}">
        <p14:creationId xmlns:p14="http://schemas.microsoft.com/office/powerpoint/2010/main" val="31947223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45</a:t>
            </a:fld>
            <a:endParaRPr kumimoji="1" lang="ja-JP" altLang="en-US" dirty="0"/>
          </a:p>
        </p:txBody>
      </p:sp>
    </p:spTree>
    <p:extLst>
      <p:ext uri="{BB962C8B-B14F-4D97-AF65-F5344CB8AC3E}">
        <p14:creationId xmlns:p14="http://schemas.microsoft.com/office/powerpoint/2010/main" val="38145558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48</a:t>
            </a:fld>
            <a:endParaRPr kumimoji="1" lang="ja-JP" altLang="en-US" dirty="0"/>
          </a:p>
        </p:txBody>
      </p:sp>
    </p:spTree>
    <p:extLst>
      <p:ext uri="{BB962C8B-B14F-4D97-AF65-F5344CB8AC3E}">
        <p14:creationId xmlns:p14="http://schemas.microsoft.com/office/powerpoint/2010/main" val="181402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49</a:t>
            </a:fld>
            <a:endParaRPr kumimoji="1" lang="ja-JP" altLang="en-US" dirty="0"/>
          </a:p>
        </p:txBody>
      </p:sp>
    </p:spTree>
    <p:extLst>
      <p:ext uri="{BB962C8B-B14F-4D97-AF65-F5344CB8AC3E}">
        <p14:creationId xmlns:p14="http://schemas.microsoft.com/office/powerpoint/2010/main" val="1559670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51</a:t>
            </a:fld>
            <a:endParaRPr kumimoji="1" lang="ja-JP" altLang="en-US"/>
          </a:p>
        </p:txBody>
      </p:sp>
    </p:spTree>
    <p:extLst>
      <p:ext uri="{BB962C8B-B14F-4D97-AF65-F5344CB8AC3E}">
        <p14:creationId xmlns:p14="http://schemas.microsoft.com/office/powerpoint/2010/main" val="38432605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52</a:t>
            </a:fld>
            <a:endParaRPr kumimoji="1" lang="ja-JP" altLang="en-US"/>
          </a:p>
        </p:txBody>
      </p:sp>
    </p:spTree>
    <p:extLst>
      <p:ext uri="{BB962C8B-B14F-4D97-AF65-F5344CB8AC3E}">
        <p14:creationId xmlns:p14="http://schemas.microsoft.com/office/powerpoint/2010/main" val="167209990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53</a:t>
            </a:fld>
            <a:endParaRPr kumimoji="1" lang="ja-JP" altLang="en-US"/>
          </a:p>
        </p:txBody>
      </p:sp>
    </p:spTree>
    <p:extLst>
      <p:ext uri="{BB962C8B-B14F-4D97-AF65-F5344CB8AC3E}">
        <p14:creationId xmlns:p14="http://schemas.microsoft.com/office/powerpoint/2010/main" val="34192178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54</a:t>
            </a:fld>
            <a:endParaRPr kumimoji="1" lang="ja-JP" altLang="en-US"/>
          </a:p>
        </p:txBody>
      </p:sp>
    </p:spTree>
    <p:extLst>
      <p:ext uri="{BB962C8B-B14F-4D97-AF65-F5344CB8AC3E}">
        <p14:creationId xmlns:p14="http://schemas.microsoft.com/office/powerpoint/2010/main" val="2614242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a:t>
            </a:fld>
            <a:endParaRPr kumimoji="1" lang="ja-JP" altLang="en-US" dirty="0"/>
          </a:p>
        </p:txBody>
      </p:sp>
    </p:spTree>
    <p:extLst>
      <p:ext uri="{BB962C8B-B14F-4D97-AF65-F5344CB8AC3E}">
        <p14:creationId xmlns:p14="http://schemas.microsoft.com/office/powerpoint/2010/main" val="19364103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55</a:t>
            </a:fld>
            <a:endParaRPr kumimoji="1" lang="ja-JP" altLang="en-US"/>
          </a:p>
        </p:txBody>
      </p:sp>
    </p:spTree>
    <p:extLst>
      <p:ext uri="{BB962C8B-B14F-4D97-AF65-F5344CB8AC3E}">
        <p14:creationId xmlns:p14="http://schemas.microsoft.com/office/powerpoint/2010/main" val="2598681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56</a:t>
            </a:fld>
            <a:endParaRPr kumimoji="1" lang="ja-JP" altLang="en-US"/>
          </a:p>
        </p:txBody>
      </p:sp>
    </p:spTree>
    <p:extLst>
      <p:ext uri="{BB962C8B-B14F-4D97-AF65-F5344CB8AC3E}">
        <p14:creationId xmlns:p14="http://schemas.microsoft.com/office/powerpoint/2010/main" val="891920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57</a:t>
            </a:fld>
            <a:endParaRPr kumimoji="1" lang="ja-JP" altLang="en-US"/>
          </a:p>
        </p:txBody>
      </p:sp>
    </p:spTree>
    <p:extLst>
      <p:ext uri="{BB962C8B-B14F-4D97-AF65-F5344CB8AC3E}">
        <p14:creationId xmlns:p14="http://schemas.microsoft.com/office/powerpoint/2010/main" val="413560079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60</a:t>
            </a:fld>
            <a:endParaRPr kumimoji="1" lang="ja-JP" altLang="en-US"/>
          </a:p>
        </p:txBody>
      </p:sp>
    </p:spTree>
    <p:extLst>
      <p:ext uri="{BB962C8B-B14F-4D97-AF65-F5344CB8AC3E}">
        <p14:creationId xmlns:p14="http://schemas.microsoft.com/office/powerpoint/2010/main" val="29975583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62</a:t>
            </a:fld>
            <a:endParaRPr kumimoji="1" lang="ja-JP" altLang="en-US"/>
          </a:p>
        </p:txBody>
      </p:sp>
    </p:spTree>
    <p:extLst>
      <p:ext uri="{BB962C8B-B14F-4D97-AF65-F5344CB8AC3E}">
        <p14:creationId xmlns:p14="http://schemas.microsoft.com/office/powerpoint/2010/main" val="22578661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65</a:t>
            </a:fld>
            <a:endParaRPr kumimoji="1" lang="ja-JP" altLang="en-US"/>
          </a:p>
        </p:txBody>
      </p:sp>
    </p:spTree>
    <p:extLst>
      <p:ext uri="{BB962C8B-B14F-4D97-AF65-F5344CB8AC3E}">
        <p14:creationId xmlns:p14="http://schemas.microsoft.com/office/powerpoint/2010/main" val="26121595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67</a:t>
            </a:fld>
            <a:endParaRPr kumimoji="1" lang="ja-JP" altLang="en-US"/>
          </a:p>
        </p:txBody>
      </p:sp>
    </p:spTree>
    <p:extLst>
      <p:ext uri="{BB962C8B-B14F-4D97-AF65-F5344CB8AC3E}">
        <p14:creationId xmlns:p14="http://schemas.microsoft.com/office/powerpoint/2010/main" val="7055355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68</a:t>
            </a:fld>
            <a:endParaRPr kumimoji="1" lang="ja-JP" altLang="en-US"/>
          </a:p>
        </p:txBody>
      </p:sp>
    </p:spTree>
    <p:extLst>
      <p:ext uri="{BB962C8B-B14F-4D97-AF65-F5344CB8AC3E}">
        <p14:creationId xmlns:p14="http://schemas.microsoft.com/office/powerpoint/2010/main" val="1543459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69</a:t>
            </a:fld>
            <a:endParaRPr kumimoji="1" lang="ja-JP" altLang="en-US"/>
          </a:p>
        </p:txBody>
      </p:sp>
    </p:spTree>
    <p:extLst>
      <p:ext uri="{BB962C8B-B14F-4D97-AF65-F5344CB8AC3E}">
        <p14:creationId xmlns:p14="http://schemas.microsoft.com/office/powerpoint/2010/main" val="68508891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71</a:t>
            </a:fld>
            <a:endParaRPr kumimoji="1" lang="ja-JP" altLang="en-US"/>
          </a:p>
        </p:txBody>
      </p:sp>
    </p:spTree>
    <p:extLst>
      <p:ext uri="{BB962C8B-B14F-4D97-AF65-F5344CB8AC3E}">
        <p14:creationId xmlns:p14="http://schemas.microsoft.com/office/powerpoint/2010/main" val="3172626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9</a:t>
            </a:fld>
            <a:endParaRPr kumimoji="1" lang="ja-JP" altLang="en-US" dirty="0"/>
          </a:p>
        </p:txBody>
      </p:sp>
    </p:spTree>
    <p:extLst>
      <p:ext uri="{BB962C8B-B14F-4D97-AF65-F5344CB8AC3E}">
        <p14:creationId xmlns:p14="http://schemas.microsoft.com/office/powerpoint/2010/main" val="27855342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73</a:t>
            </a:fld>
            <a:endParaRPr kumimoji="1" lang="ja-JP" altLang="en-US"/>
          </a:p>
        </p:txBody>
      </p:sp>
    </p:spTree>
    <p:extLst>
      <p:ext uri="{BB962C8B-B14F-4D97-AF65-F5344CB8AC3E}">
        <p14:creationId xmlns:p14="http://schemas.microsoft.com/office/powerpoint/2010/main" val="17477015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80</a:t>
            </a:fld>
            <a:endParaRPr kumimoji="1" lang="ja-JP" altLang="en-US"/>
          </a:p>
        </p:txBody>
      </p:sp>
    </p:spTree>
    <p:extLst>
      <p:ext uri="{BB962C8B-B14F-4D97-AF65-F5344CB8AC3E}">
        <p14:creationId xmlns:p14="http://schemas.microsoft.com/office/powerpoint/2010/main" val="18988112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81</a:t>
            </a:fld>
            <a:endParaRPr kumimoji="1" lang="ja-JP" altLang="en-US"/>
          </a:p>
        </p:txBody>
      </p:sp>
    </p:spTree>
    <p:extLst>
      <p:ext uri="{BB962C8B-B14F-4D97-AF65-F5344CB8AC3E}">
        <p14:creationId xmlns:p14="http://schemas.microsoft.com/office/powerpoint/2010/main" val="21226103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82</a:t>
            </a:fld>
            <a:endParaRPr kumimoji="1" lang="ja-JP" altLang="en-US"/>
          </a:p>
        </p:txBody>
      </p:sp>
    </p:spTree>
    <p:extLst>
      <p:ext uri="{BB962C8B-B14F-4D97-AF65-F5344CB8AC3E}">
        <p14:creationId xmlns:p14="http://schemas.microsoft.com/office/powerpoint/2010/main" val="384583095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85</a:t>
            </a:fld>
            <a:endParaRPr kumimoji="1" lang="ja-JP" altLang="en-US"/>
          </a:p>
        </p:txBody>
      </p:sp>
    </p:spTree>
    <p:extLst>
      <p:ext uri="{BB962C8B-B14F-4D97-AF65-F5344CB8AC3E}">
        <p14:creationId xmlns:p14="http://schemas.microsoft.com/office/powerpoint/2010/main" val="6511412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87</a:t>
            </a:fld>
            <a:endParaRPr kumimoji="1" lang="ja-JP" altLang="en-US"/>
          </a:p>
        </p:txBody>
      </p:sp>
    </p:spTree>
    <p:extLst>
      <p:ext uri="{BB962C8B-B14F-4D97-AF65-F5344CB8AC3E}">
        <p14:creationId xmlns:p14="http://schemas.microsoft.com/office/powerpoint/2010/main" val="106778820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89</a:t>
            </a:fld>
            <a:endParaRPr kumimoji="1" lang="ja-JP" altLang="en-US"/>
          </a:p>
        </p:txBody>
      </p:sp>
    </p:spTree>
    <p:extLst>
      <p:ext uri="{BB962C8B-B14F-4D97-AF65-F5344CB8AC3E}">
        <p14:creationId xmlns:p14="http://schemas.microsoft.com/office/powerpoint/2010/main" val="140344397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91</a:t>
            </a:fld>
            <a:endParaRPr kumimoji="1" lang="ja-JP" altLang="en-US"/>
          </a:p>
        </p:txBody>
      </p:sp>
    </p:spTree>
    <p:extLst>
      <p:ext uri="{BB962C8B-B14F-4D97-AF65-F5344CB8AC3E}">
        <p14:creationId xmlns:p14="http://schemas.microsoft.com/office/powerpoint/2010/main" val="23153314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93</a:t>
            </a:fld>
            <a:endParaRPr kumimoji="1" lang="ja-JP" altLang="en-US"/>
          </a:p>
        </p:txBody>
      </p:sp>
    </p:spTree>
    <p:extLst>
      <p:ext uri="{BB962C8B-B14F-4D97-AF65-F5344CB8AC3E}">
        <p14:creationId xmlns:p14="http://schemas.microsoft.com/office/powerpoint/2010/main" val="2087122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dirty="0"/>
              <a:t>部局意見照会用</a:t>
            </a:r>
            <a:r>
              <a:rPr kumimoji="1" lang="en-US" altLang="ja-JP" dirty="0"/>
              <a:t>ver.</a:t>
            </a:r>
            <a:endParaRPr kumimoji="1" lang="ja-JP" altLang="en-US" dirty="0"/>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10</a:t>
            </a:fld>
            <a:endParaRPr kumimoji="1" lang="ja-JP" altLang="en-US" dirty="0"/>
          </a:p>
        </p:txBody>
      </p:sp>
    </p:spTree>
    <p:extLst>
      <p:ext uri="{BB962C8B-B14F-4D97-AF65-F5344CB8AC3E}">
        <p14:creationId xmlns:p14="http://schemas.microsoft.com/office/powerpoint/2010/main" val="2277384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11</a:t>
            </a:fld>
            <a:endParaRPr kumimoji="1" lang="ja-JP" altLang="en-US"/>
          </a:p>
        </p:txBody>
      </p:sp>
    </p:spTree>
    <p:extLst>
      <p:ext uri="{BB962C8B-B14F-4D97-AF65-F5344CB8AC3E}">
        <p14:creationId xmlns:p14="http://schemas.microsoft.com/office/powerpoint/2010/main" val="2919959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15</a:t>
            </a:fld>
            <a:endParaRPr kumimoji="1" lang="ja-JP" altLang="en-US"/>
          </a:p>
        </p:txBody>
      </p:sp>
    </p:spTree>
    <p:extLst>
      <p:ext uri="{BB962C8B-B14F-4D97-AF65-F5344CB8AC3E}">
        <p14:creationId xmlns:p14="http://schemas.microsoft.com/office/powerpoint/2010/main" val="3470622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18</a:t>
            </a:fld>
            <a:endParaRPr kumimoji="1" lang="ja-JP" altLang="en-US"/>
          </a:p>
        </p:txBody>
      </p:sp>
    </p:spTree>
    <p:extLst>
      <p:ext uri="{BB962C8B-B14F-4D97-AF65-F5344CB8AC3E}">
        <p14:creationId xmlns:p14="http://schemas.microsoft.com/office/powerpoint/2010/main" val="424766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kumimoji="1" lang="ja-JP" altLang="en-US"/>
              <a:t>部局意見照会用</a:t>
            </a:r>
            <a:r>
              <a:rPr kumimoji="1" lang="en-US" altLang="ja-JP"/>
              <a:t>ver.</a:t>
            </a:r>
            <a:endParaRPr kumimoji="1" lang="ja-JP" altLang="en-US"/>
          </a:p>
        </p:txBody>
      </p:sp>
      <p:sp>
        <p:nvSpPr>
          <p:cNvPr id="5" name="スライド番号プレースホルダー 4"/>
          <p:cNvSpPr>
            <a:spLocks noGrp="1"/>
          </p:cNvSpPr>
          <p:nvPr>
            <p:ph type="sldNum" sz="quarter" idx="11"/>
          </p:nvPr>
        </p:nvSpPr>
        <p:spPr/>
        <p:txBody>
          <a:bodyPr/>
          <a:lstStyle/>
          <a:p>
            <a:fld id="{51875A66-8240-4C7B-8F63-ACC40D2513BA}" type="slidenum">
              <a:rPr kumimoji="1" lang="ja-JP" altLang="en-US" smtClean="0"/>
              <a:t>21</a:t>
            </a:fld>
            <a:endParaRPr kumimoji="1" lang="ja-JP" altLang="en-US"/>
          </a:p>
        </p:txBody>
      </p:sp>
    </p:spTree>
    <p:extLst>
      <p:ext uri="{BB962C8B-B14F-4D97-AF65-F5344CB8AC3E}">
        <p14:creationId xmlns:p14="http://schemas.microsoft.com/office/powerpoint/2010/main" val="3420754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86D0B2-1E3B-4C5E-9BAA-3728412EF217}" type="datetime1">
              <a:rPr kumimoji="1" lang="ja-JP" altLang="en-US" smtClean="0"/>
              <a:t>2020/2/12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104268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608E5F6-548C-4745-BB23-63AC07E7B75B}" type="datetime1">
              <a:rPr kumimoji="1" lang="ja-JP" altLang="en-US" smtClean="0"/>
              <a:t>2020/2/12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8304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9FDB9D1-D88D-4B5D-B699-1D7B3A43A6B2}" type="datetime1">
              <a:rPr kumimoji="1" lang="ja-JP" altLang="en-US" smtClean="0"/>
              <a:t>2020/2/12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604883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593CF7-A05F-47E1-AC98-657D2D1BBA04}" type="datetime1">
              <a:rPr kumimoji="1" lang="ja-JP" altLang="en-US" smtClean="0"/>
              <a:t>2020/2/12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80030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E2BA7E6-C4C9-40B9-AE9D-8516E7175469}" type="datetime1">
              <a:rPr kumimoji="1" lang="ja-JP" altLang="en-US" smtClean="0"/>
              <a:t>2020/2/12</a:t>
            </a:fld>
            <a:endParaRPr kumimoji="1" lang="ja-JP" altLang="en-US"/>
          </a:p>
        </p:txBody>
      </p:sp>
      <p:sp>
        <p:nvSpPr>
          <p:cNvPr id="5" name="フッター プレースホルダー 4"/>
          <p:cNvSpPr>
            <a:spLocks noGrp="1"/>
          </p:cNvSpPr>
          <p:nvPr>
            <p:ph type="ftr" sz="quarter" idx="11"/>
          </p:nvPr>
        </p:nvSpPr>
        <p:spPr/>
        <p:txBody>
          <a:body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417612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3702C89-9FA6-4663-AEC0-3559CEDF63CE}" type="datetime1">
              <a:rPr kumimoji="1" lang="ja-JP" altLang="en-US" smtClean="0"/>
              <a:t>2020/2/12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未定稿</a:t>
            </a:r>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91856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BE741C-B3BC-4D64-B056-D9922B62289C}" type="datetime1">
              <a:rPr kumimoji="1" lang="ja-JP" altLang="en-US" smtClean="0"/>
              <a:t>2020/2/12</a:t>
            </a:fld>
            <a:endParaRPr kumimoji="1" lang="ja-JP" altLang="en-US"/>
          </a:p>
        </p:txBody>
      </p:sp>
      <p:sp>
        <p:nvSpPr>
          <p:cNvPr id="8" name="フッター プレースホルダー 7"/>
          <p:cNvSpPr>
            <a:spLocks noGrp="1"/>
          </p:cNvSpPr>
          <p:nvPr>
            <p:ph type="ftr" sz="quarter" idx="11"/>
          </p:nvPr>
        </p:nvSpPr>
        <p:spPr/>
        <p:txBody>
          <a:bodyPr/>
          <a:lstStyle/>
          <a:p>
            <a:r>
              <a:rPr kumimoji="1" lang="ja-JP" altLang="en-US" smtClean="0"/>
              <a:t>未定稿</a:t>
            </a:r>
            <a:endParaRPr kumimoji="1" lang="ja-JP" altLang="en-US"/>
          </a:p>
        </p:txBody>
      </p:sp>
      <p:sp>
        <p:nvSpPr>
          <p:cNvPr id="9" name="スライド番号プレースホルダー 8"/>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5261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E462016-A613-4CFF-B9CD-8E2245EF9AA7}" type="datetime1">
              <a:rPr kumimoji="1" lang="ja-JP" altLang="en-US" smtClean="0"/>
              <a:t>2020/2/12</a:t>
            </a:fld>
            <a:endParaRPr kumimoji="1" lang="ja-JP" altLang="en-US"/>
          </a:p>
        </p:txBody>
      </p:sp>
      <p:sp>
        <p:nvSpPr>
          <p:cNvPr id="4" name="フッター プレースホルダー 3"/>
          <p:cNvSpPr>
            <a:spLocks noGrp="1"/>
          </p:cNvSpPr>
          <p:nvPr>
            <p:ph type="ftr" sz="quarter" idx="11"/>
          </p:nvPr>
        </p:nvSpPr>
        <p:spPr/>
        <p:txBody>
          <a:bodyPr/>
          <a:lstStyle/>
          <a:p>
            <a:r>
              <a:rPr kumimoji="1" lang="ja-JP" altLang="en-US" smtClean="0"/>
              <a:t>未定稿</a:t>
            </a:r>
            <a:endParaRPr kumimoji="1" lang="ja-JP" altLang="en-US"/>
          </a:p>
        </p:txBody>
      </p:sp>
      <p:sp>
        <p:nvSpPr>
          <p:cNvPr id="5" name="スライド番号プレースホルダー 4"/>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144313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410DF9-0A6C-4531-BC46-7144D1067968}" type="datetime1">
              <a:rPr kumimoji="1" lang="ja-JP" altLang="en-US" smtClean="0"/>
              <a:t>2020/2/12</a:t>
            </a:fld>
            <a:endParaRPr kumimoji="1" lang="ja-JP" altLang="en-US"/>
          </a:p>
        </p:txBody>
      </p:sp>
      <p:sp>
        <p:nvSpPr>
          <p:cNvPr id="3" name="フッター プレースホルダー 2"/>
          <p:cNvSpPr>
            <a:spLocks noGrp="1"/>
          </p:cNvSpPr>
          <p:nvPr>
            <p:ph type="ftr" sz="quarter" idx="11"/>
          </p:nvPr>
        </p:nvSpPr>
        <p:spPr/>
        <p:txBody>
          <a:bodyPr/>
          <a:lstStyle/>
          <a:p>
            <a:r>
              <a:rPr kumimoji="1" lang="ja-JP" altLang="en-US" smtClean="0"/>
              <a:t>未定稿</a:t>
            </a:r>
            <a:endParaRPr kumimoji="1" lang="ja-JP" altLang="en-US"/>
          </a:p>
        </p:txBody>
      </p:sp>
      <p:sp>
        <p:nvSpPr>
          <p:cNvPr id="4" name="スライド番号プレースホルダー 3"/>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27276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374F0F2-2B97-418B-9A77-8AEE9CA68B2C}" type="datetime1">
              <a:rPr kumimoji="1" lang="ja-JP" altLang="en-US" smtClean="0"/>
              <a:t>2020/2/12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未定稿</a:t>
            </a:r>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3844811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03FCDD-0FE6-4573-AA21-522115AF6E6C}" type="datetime1">
              <a:rPr kumimoji="1" lang="ja-JP" altLang="en-US" smtClean="0"/>
              <a:t>2020/2/12</a:t>
            </a:fld>
            <a:endParaRPr kumimoji="1" lang="ja-JP" altLang="en-US"/>
          </a:p>
        </p:txBody>
      </p:sp>
      <p:sp>
        <p:nvSpPr>
          <p:cNvPr id="6" name="フッター プレースホルダー 5"/>
          <p:cNvSpPr>
            <a:spLocks noGrp="1"/>
          </p:cNvSpPr>
          <p:nvPr>
            <p:ph type="ftr" sz="quarter" idx="11"/>
          </p:nvPr>
        </p:nvSpPr>
        <p:spPr/>
        <p:txBody>
          <a:bodyPr/>
          <a:lstStyle/>
          <a:p>
            <a:r>
              <a:rPr kumimoji="1" lang="ja-JP" altLang="en-US" smtClean="0"/>
              <a:t>未定稿</a:t>
            </a:r>
            <a:endParaRPr kumimoji="1" lang="ja-JP" altLang="en-US"/>
          </a:p>
        </p:txBody>
      </p:sp>
      <p:sp>
        <p:nvSpPr>
          <p:cNvPr id="7" name="スライド番号プレースホルダー 6"/>
          <p:cNvSpPr>
            <a:spLocks noGrp="1"/>
          </p:cNvSpPr>
          <p:nvPr>
            <p:ph type="sldNum" sz="quarter" idx="12"/>
          </p:nvPr>
        </p:nvSpPr>
        <p:spPr/>
        <p:txBody>
          <a:body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207283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AECD4E-70C1-4E18-B689-201EA9C642AA}" type="datetime1">
              <a:rPr kumimoji="1" lang="ja-JP" altLang="en-US" smtClean="0"/>
              <a:t>2020/2/12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smtClean="0"/>
              <a:t>未定稿</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1D223-6A27-4327-8087-FA06212A7E85}" type="slidenum">
              <a:rPr kumimoji="1" lang="ja-JP" altLang="en-US" smtClean="0"/>
              <a:t>‹#›</a:t>
            </a:fld>
            <a:endParaRPr kumimoji="1" lang="ja-JP" altLang="en-US"/>
          </a:p>
        </p:txBody>
      </p:sp>
    </p:spTree>
    <p:extLst>
      <p:ext uri="{BB962C8B-B14F-4D97-AF65-F5344CB8AC3E}">
        <p14:creationId xmlns:p14="http://schemas.microsoft.com/office/powerpoint/2010/main" val="1083705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778955"/>
            <a:ext cx="7772400" cy="1470025"/>
          </a:xfrm>
        </p:spPr>
        <p:txBody>
          <a:bodyPr>
            <a:normAutofit/>
          </a:bodyPr>
          <a:lstStyle/>
          <a:p>
            <a:r>
              <a:rPr kumimoji="1" lang="ja-JP" altLang="en-US" sz="2400" dirty="0">
                <a:latin typeface="Meiryo UI" panose="020B0604030504040204" pitchFamily="50" charset="-128"/>
                <a:ea typeface="Meiryo UI" panose="020B0604030504040204" pitchFamily="50" charset="-128"/>
              </a:rPr>
              <a:t>財政再建プログラム（案）の振り返り</a:t>
            </a:r>
          </a:p>
        </p:txBody>
      </p:sp>
      <p:sp>
        <p:nvSpPr>
          <p:cNvPr id="3" name="サブタイトル 2"/>
          <p:cNvSpPr>
            <a:spLocks noGrp="1"/>
          </p:cNvSpPr>
          <p:nvPr>
            <p:ph type="subTitle" idx="1"/>
          </p:nvPr>
        </p:nvSpPr>
        <p:spPr>
          <a:xfrm>
            <a:off x="1371600" y="4959170"/>
            <a:ext cx="6400800" cy="679630"/>
          </a:xfrm>
        </p:spPr>
        <p:txBody>
          <a:bodyPr>
            <a:norm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令和２年２月</a:t>
            </a:r>
          </a:p>
        </p:txBody>
      </p:sp>
      <p:cxnSp>
        <p:nvCxnSpPr>
          <p:cNvPr id="7" name="直線コネクタ 6"/>
          <p:cNvCxnSpPr/>
          <p:nvPr/>
        </p:nvCxnSpPr>
        <p:spPr>
          <a:xfrm>
            <a:off x="1771275" y="2798930"/>
            <a:ext cx="59510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6564493" y="188640"/>
            <a:ext cx="2372992" cy="270030"/>
          </a:xfrm>
          <a:prstGeom prst="rect">
            <a:avLst/>
          </a:prstGeom>
          <a:ln w="6350"/>
        </p:spPr>
        <p:style>
          <a:lnRef idx="2">
            <a:schemeClr val="dk1"/>
          </a:lnRef>
          <a:fillRef idx="1">
            <a:schemeClr val="lt1"/>
          </a:fillRef>
          <a:effectRef idx="0">
            <a:schemeClr val="dk1"/>
          </a:effectRef>
          <a:fontRef idx="minor">
            <a:schemeClr val="dk1"/>
          </a:fontRef>
        </p:style>
        <p:txBody>
          <a:bodyPr lIns="36000" rIns="0" rtlCol="0" anchor="ctr"/>
          <a:lstStyle/>
          <a:p>
            <a:pPr algn="ctr">
              <a:lnSpc>
                <a:spcPts val="1500"/>
              </a:lnSpc>
            </a:pP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令和２年度</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行政経営の取組み 別冊</a:t>
            </a:r>
          </a:p>
        </p:txBody>
      </p:sp>
    </p:spTree>
    <p:extLst>
      <p:ext uri="{BB962C8B-B14F-4D97-AF65-F5344CB8AC3E}">
        <p14:creationId xmlns:p14="http://schemas.microsoft.com/office/powerpoint/2010/main" val="2295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主要検討事業４</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市町村施設整備資金貸付金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＜総務部＞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26495" y="413665"/>
          <a:ext cx="9060417" cy="6419005"/>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242553">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673944535"/>
                    </a:ext>
                  </a:extLst>
                </a:gridCol>
              </a:tblGrid>
              <a:tr h="216516">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995005">
                <a:tc vMerge="1">
                  <a:txBody>
                    <a:bodyPr/>
                    <a:lstStyle/>
                    <a:p>
                      <a:endParaRPr kumimoji="1" lang="ja-JP" altLang="en-US"/>
                    </a:p>
                  </a:txBody>
                  <a:tcPr/>
                </a:tc>
                <a:tc gridSpan="2">
                  <a:txBody>
                    <a:bodyPr/>
                    <a:lstStyle/>
                    <a:p>
                      <a:pPr algn="just">
                        <a:lnSpc>
                          <a:spcPts val="2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市町村の公共施設の整備を促進するため、地方債制度を補完する観点から資金を貸付。</a:t>
                      </a:r>
                    </a:p>
                    <a:p>
                      <a:pPr algn="just">
                        <a:lnSpc>
                          <a:spcPts val="2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・貸付利率 財政融資資金と同率</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・貸付期間 </a:t>
                      </a:r>
                      <a:r>
                        <a:rPr lang="en-US" altLang="ja-JP" sz="1000" b="0" kern="100" dirty="0">
                          <a:effectLst/>
                          <a:latin typeface="Meiryo UI" panose="020B0604030504040204" pitchFamily="50" charset="-128"/>
                          <a:ea typeface="Meiryo UI" panose="020B0604030504040204" pitchFamily="50" charset="-128"/>
                        </a:rPr>
                        <a:t>5</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25 </a:t>
                      </a:r>
                      <a:r>
                        <a:rPr lang="ja-JP" altLang="en-US" sz="1000" b="0" kern="100" dirty="0">
                          <a:effectLst/>
                          <a:latin typeface="Meiryo UI" panose="020B0604030504040204" pitchFamily="50" charset="-128"/>
                          <a:ea typeface="Meiryo UI" panose="020B0604030504040204" pitchFamily="50" charset="-128"/>
                        </a:rPr>
                        <a:t>年以内（据置期間</a:t>
                      </a:r>
                      <a:r>
                        <a:rPr lang="en-US" altLang="ja-JP" sz="1000" b="0" kern="100" dirty="0">
                          <a:effectLst/>
                          <a:latin typeface="Meiryo UI" panose="020B0604030504040204" pitchFamily="50" charset="-128"/>
                          <a:ea typeface="Meiryo UI" panose="020B0604030504040204" pitchFamily="50" charset="-128"/>
                        </a:rPr>
                        <a:t>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5 </a:t>
                      </a:r>
                      <a:r>
                        <a:rPr lang="ja-JP" altLang="en-US" sz="1000" b="0" kern="100" dirty="0">
                          <a:effectLst/>
                          <a:latin typeface="Meiryo UI" panose="020B0604030504040204" pitchFamily="50" charset="-128"/>
                          <a:ea typeface="Meiryo UI" panose="020B0604030504040204" pitchFamily="50" charset="-128"/>
                        </a:rPr>
                        <a:t>年）</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・貸付残高 </a:t>
                      </a:r>
                      <a:r>
                        <a:rPr lang="en-US" altLang="ja-JP" sz="1000" b="0" kern="100" dirty="0">
                          <a:effectLst/>
                          <a:latin typeface="Meiryo UI" panose="020B0604030504040204" pitchFamily="50" charset="-128"/>
                          <a:ea typeface="Meiryo UI" panose="020B0604030504040204" pitchFamily="50" charset="-128"/>
                        </a:rPr>
                        <a:t>H19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 </a:t>
                      </a:r>
                      <a:r>
                        <a:rPr lang="ja-JP" altLang="en-US" sz="1000" b="0" kern="100" dirty="0">
                          <a:effectLst/>
                          <a:latin typeface="Meiryo UI" panose="020B0604030504040204" pitchFamily="50" charset="-128"/>
                          <a:ea typeface="Meiryo UI" panose="020B0604030504040204" pitchFamily="50" charset="-128"/>
                        </a:rPr>
                        <a:t>月現在 約</a:t>
                      </a:r>
                      <a:r>
                        <a:rPr lang="en-US" altLang="ja-JP" sz="1000" b="0" kern="100" dirty="0">
                          <a:effectLst/>
                          <a:latin typeface="Meiryo UI" panose="020B0604030504040204" pitchFamily="50" charset="-128"/>
                          <a:ea typeface="Meiryo UI" panose="020B0604030504040204" pitchFamily="50" charset="-128"/>
                        </a:rPr>
                        <a:t>1,116 </a:t>
                      </a:r>
                      <a:r>
                        <a:rPr lang="ja-JP" altLang="en-US" sz="1000" b="0" kern="100" dirty="0">
                          <a:effectLst/>
                          <a:latin typeface="Meiryo UI" panose="020B0604030504040204" pitchFamily="50" charset="-128"/>
                          <a:ea typeface="Meiryo UI" panose="020B0604030504040204" pitchFamily="50" charset="-128"/>
                        </a:rPr>
                        <a:t>億円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（これまでの見直し）</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・財政再建プログラム案（</a:t>
                      </a:r>
                      <a:r>
                        <a:rPr lang="en-US" altLang="ja-JP" sz="1000" b="0" kern="100" dirty="0">
                          <a:effectLst/>
                          <a:latin typeface="Meiryo UI" panose="020B0604030504040204" pitchFamily="50" charset="-128"/>
                          <a:ea typeface="Meiryo UI" panose="020B0604030504040204" pitchFamily="50" charset="-128"/>
                        </a:rPr>
                        <a:t>H11-13</a:t>
                      </a:r>
                      <a:r>
                        <a:rPr lang="ja-JP" altLang="en-US" sz="1000" b="0" kern="100" dirty="0">
                          <a:effectLst/>
                          <a:latin typeface="Meiryo UI" panose="020B0604030504040204" pitchFamily="50" charset="-128"/>
                          <a:ea typeface="Meiryo UI" panose="020B0604030504040204" pitchFamily="50" charset="-128"/>
                        </a:rPr>
                        <a:t>）に基づき、平成</a:t>
                      </a:r>
                      <a:r>
                        <a:rPr lang="en-US" altLang="ja-JP" sz="1000" b="0" kern="100" dirty="0">
                          <a:effectLst/>
                          <a:latin typeface="Meiryo UI" panose="020B0604030504040204" pitchFamily="50" charset="-128"/>
                          <a:ea typeface="Meiryo UI" panose="020B0604030504040204" pitchFamily="50" charset="-128"/>
                        </a:rPr>
                        <a:t>11 </a:t>
                      </a:r>
                      <a:r>
                        <a:rPr lang="ja-JP" altLang="en-US" sz="1000" b="0" kern="100" dirty="0">
                          <a:effectLst/>
                          <a:latin typeface="Meiryo UI" panose="020B0604030504040204" pitchFamily="50" charset="-128"/>
                          <a:ea typeface="Meiryo UI" panose="020B0604030504040204" pitchFamily="50" charset="-128"/>
                        </a:rPr>
                        <a:t>年度以降、貸付額を段階的に縮減　⇒通常分▲概ね</a:t>
                      </a:r>
                      <a:r>
                        <a:rPr lang="en-US" altLang="ja-JP" sz="1000" b="0" kern="100" dirty="0">
                          <a:effectLst/>
                          <a:latin typeface="Meiryo UI" panose="020B0604030504040204" pitchFamily="50" charset="-128"/>
                          <a:ea typeface="Meiryo UI" panose="020B0604030504040204" pitchFamily="50" charset="-128"/>
                        </a:rPr>
                        <a:t>30</a:t>
                      </a:r>
                      <a:r>
                        <a:rPr lang="ja-JP" altLang="en-US" sz="1000" b="0" kern="100" dirty="0">
                          <a:effectLst/>
                          <a:latin typeface="Meiryo UI" panose="020B0604030504040204" pitchFamily="50" charset="-128"/>
                          <a:ea typeface="Meiryo UI" panose="020B0604030504040204" pitchFamily="50" charset="-128"/>
                        </a:rPr>
                        <a:t>％、まちづくり分は廃止（</a:t>
                      </a:r>
                      <a:r>
                        <a:rPr lang="en-US" altLang="ja-JP" sz="1000" b="0" kern="100" dirty="0">
                          <a:effectLst/>
                          <a:latin typeface="Meiryo UI" panose="020B0604030504040204" pitchFamily="50" charset="-128"/>
                          <a:ea typeface="Meiryo UI" panose="020B0604030504040204" pitchFamily="50" charset="-128"/>
                        </a:rPr>
                        <a:t>H10 103 </a:t>
                      </a:r>
                      <a:r>
                        <a:rPr lang="ja-JP" altLang="en-US" sz="1000" b="0" kern="100" dirty="0">
                          <a:effectLst/>
                          <a:latin typeface="Meiryo UI" panose="020B0604030504040204" pitchFamily="50" charset="-128"/>
                          <a:ea typeface="Meiryo UI" panose="020B0604030504040204" pitchFamily="50" charset="-128"/>
                        </a:rPr>
                        <a:t>億円⇒ </a:t>
                      </a:r>
                      <a:r>
                        <a:rPr lang="en-US" altLang="ja-JP" sz="1000" b="0" kern="100" dirty="0">
                          <a:effectLst/>
                          <a:latin typeface="Meiryo UI" panose="020B0604030504040204" pitchFamily="50" charset="-128"/>
                          <a:ea typeface="Meiryo UI" panose="020B0604030504040204" pitchFamily="50" charset="-128"/>
                        </a:rPr>
                        <a:t>H13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41 </a:t>
                      </a:r>
                      <a:r>
                        <a:rPr lang="ja-JP" altLang="en-US" sz="1000" b="0" kern="100" dirty="0">
                          <a:effectLst/>
                          <a:latin typeface="Meiryo UI" panose="020B0604030504040204" pitchFamily="50" charset="-128"/>
                          <a:ea typeface="Meiryo UI" panose="020B0604030504040204" pitchFamily="50" charset="-128"/>
                        </a:rPr>
                        <a:t>億円）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・行財政改革プログラム案（</a:t>
                      </a:r>
                      <a:r>
                        <a:rPr lang="en-US" altLang="ja-JP" sz="1000" b="0" kern="100" dirty="0">
                          <a:effectLst/>
                          <a:latin typeface="Meiryo UI" panose="020B0604030504040204" pitchFamily="50" charset="-128"/>
                          <a:ea typeface="Meiryo UI" panose="020B0604030504040204" pitchFamily="50" charset="-128"/>
                        </a:rPr>
                        <a:t>H17-19</a:t>
                      </a:r>
                      <a:r>
                        <a:rPr lang="ja-JP" altLang="en-US" sz="1000" b="0" kern="100" dirty="0">
                          <a:effectLst/>
                          <a:latin typeface="Meiryo UI" panose="020B0604030504040204" pitchFamily="50" charset="-128"/>
                          <a:ea typeface="Meiryo UI" panose="020B0604030504040204" pitchFamily="50" charset="-128"/>
                        </a:rPr>
                        <a:t>）において、</a:t>
                      </a:r>
                      <a:r>
                        <a:rPr lang="en-US" altLang="ja-JP" sz="1000" b="0" kern="100" dirty="0">
                          <a:effectLst/>
                          <a:latin typeface="Meiryo UI" panose="020B0604030504040204" pitchFamily="50" charset="-128"/>
                          <a:ea typeface="Meiryo UI" panose="020B0604030504040204" pitchFamily="50" charset="-128"/>
                        </a:rPr>
                        <a:t>H19 </a:t>
                      </a:r>
                      <a:r>
                        <a:rPr lang="ja-JP" altLang="en-US" sz="1000" b="0" kern="100" dirty="0">
                          <a:effectLst/>
                          <a:latin typeface="Meiryo UI" panose="020B0604030504040204" pitchFamily="50" charset="-128"/>
                          <a:ea typeface="Meiryo UI" panose="020B0604030504040204" pitchFamily="50" charset="-128"/>
                        </a:rPr>
                        <a:t>以降、毎年</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億円ずつ縮減し、</a:t>
                      </a:r>
                      <a:r>
                        <a:rPr lang="en-US" altLang="ja-JP" sz="1000" b="0" kern="100" dirty="0">
                          <a:effectLst/>
                          <a:latin typeface="Meiryo UI" panose="020B0604030504040204" pitchFamily="50" charset="-128"/>
                          <a:ea typeface="Meiryo UI" panose="020B0604030504040204" pitchFamily="50" charset="-128"/>
                        </a:rPr>
                        <a:t>H22 </a:t>
                      </a:r>
                      <a:r>
                        <a:rPr lang="ja-JP" altLang="en-US" sz="1000" b="0" kern="100" dirty="0">
                          <a:effectLst/>
                          <a:latin typeface="Meiryo UI" panose="020B0604030504040204" pitchFamily="50" charset="-128"/>
                          <a:ea typeface="Meiryo UI" panose="020B0604030504040204" pitchFamily="50" charset="-128"/>
                        </a:rPr>
                        <a:t>に</a:t>
                      </a:r>
                      <a:r>
                        <a:rPr lang="en-US" altLang="ja-JP" sz="1000" b="0" kern="100" dirty="0">
                          <a:effectLst/>
                          <a:latin typeface="Meiryo UI" panose="020B0604030504040204" pitchFamily="50" charset="-128"/>
                          <a:ea typeface="Meiryo UI" panose="020B0604030504040204" pitchFamily="50" charset="-128"/>
                        </a:rPr>
                        <a:t>32 </a:t>
                      </a:r>
                      <a:r>
                        <a:rPr lang="ja-JP" altLang="en-US" sz="1000" b="0" kern="100" dirty="0">
                          <a:effectLst/>
                          <a:latin typeface="Meiryo UI" panose="020B0604030504040204" pitchFamily="50" charset="-128"/>
                          <a:ea typeface="Meiryo UI" panose="020B0604030504040204" pitchFamily="50" charset="-128"/>
                        </a:rPr>
                        <a:t>億円とする予定。</a:t>
                      </a:r>
                    </a:p>
                    <a:p>
                      <a:pPr algn="just">
                        <a:lnSpc>
                          <a:spcPts val="2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昭和</a:t>
                      </a:r>
                      <a:r>
                        <a:rPr lang="en-US" altLang="ja-JP" sz="1000" b="0" kern="100" dirty="0">
                          <a:effectLst/>
                          <a:latin typeface="Meiryo UI" panose="020B0604030504040204" pitchFamily="50" charset="-128"/>
                          <a:ea typeface="Meiryo UI" panose="020B0604030504040204" pitchFamily="50" charset="-128"/>
                        </a:rPr>
                        <a:t>35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1651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109615">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・地方財政を取り巻く環境の変化</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地方債の協議制移行、資産・債務改革に向けた取組の要請など、当該制度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を取り巻く環境の変化を踏まえ、制度を再構築。</a:t>
                      </a:r>
                    </a:p>
                    <a:p>
                      <a:pPr algn="just">
                        <a:lnSpc>
                          <a:spcPts val="2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市町村の臨時的な財政需要への対応をサポートする制度として再構築。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年度は休止）</a:t>
                      </a:r>
                      <a:endParaRPr lang="en-US" altLang="ja-JP" sz="1000" b="0" kern="100" dirty="0">
                        <a:effectLst/>
                        <a:latin typeface="Meiryo UI" panose="020B0604030504040204" pitchFamily="50" charset="-128"/>
                        <a:ea typeface="Meiryo UI" panose="020B0604030504040204" pitchFamily="50" charset="-128"/>
                      </a:endParaRPr>
                    </a:p>
                    <a:p>
                      <a:pPr algn="just">
                        <a:lnSpc>
                          <a:spcPts val="2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再構築内容について検討</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・対象市町村の重点化　　・対象事業の精査　　・今日的課題への対応</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年度の事業費（</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億円）を市町村に提示</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新制度開始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kern="100" baseline="0" dirty="0">
                        <a:solidFill>
                          <a:srgbClr val="000000"/>
                        </a:solidFill>
                        <a:effectLst/>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kern="100" baseline="0" dirty="0">
                          <a:solidFill>
                            <a:srgbClr val="000000"/>
                          </a:solidFill>
                          <a:effectLst/>
                          <a:latin typeface="Meiryo UI" panose="020B0604030504040204" pitchFamily="50" charset="-128"/>
                          <a:ea typeface="Meiryo UI" panose="020B0604030504040204" pitchFamily="50" charset="-128"/>
                        </a:rPr>
                        <a:t>    </a:t>
                      </a:r>
                      <a:r>
                        <a:rPr lang="en-US" altLang="zh-TW" sz="1000" b="0" i="0" u="none" strike="noStrike" kern="100" baseline="0" dirty="0">
                          <a:solidFill>
                            <a:srgbClr val="000000"/>
                          </a:solidFill>
                          <a:effectLst/>
                          <a:latin typeface="Meiryo UI" panose="020B0604030504040204" pitchFamily="50" charset="-128"/>
                          <a:ea typeface="Meiryo UI" panose="020B0604030504040204" pitchFamily="50" charset="-128"/>
                        </a:rPr>
                        <a:t>【</a:t>
                      </a:r>
                      <a:r>
                        <a:rPr lang="zh-TW" altLang="en-US" sz="1000" b="0" i="0" u="none" strike="noStrike" kern="100" baseline="0" dirty="0">
                          <a:solidFill>
                            <a:srgbClr val="000000"/>
                          </a:solidFill>
                          <a:effectLst/>
                          <a:latin typeface="Meiryo UI" panose="020B0604030504040204" pitchFamily="50" charset="-128"/>
                          <a:ea typeface="Meiryo UI" panose="020B0604030504040204" pitchFamily="50" charset="-128"/>
                        </a:rPr>
                        <a:t>効果額（百万円）</a:t>
                      </a:r>
                      <a:r>
                        <a:rPr lang="en-US" altLang="zh-TW" sz="1000" b="0" i="0" u="none" strike="noStrike" kern="100" baseline="0" dirty="0">
                          <a:solidFill>
                            <a:srgbClr val="000000"/>
                          </a:solidFill>
                          <a:effectLst/>
                          <a:latin typeface="Meiryo UI" panose="020B0604030504040204" pitchFamily="50" charset="-128"/>
                          <a:ea typeface="Meiryo UI" panose="020B0604030504040204" pitchFamily="50" charset="-128"/>
                        </a:rPr>
                        <a:t>】⑳3,400</a:t>
                      </a:r>
                      <a:r>
                        <a:rPr lang="zh-TW" altLang="en-US" sz="1000" b="0" i="0" u="none" strike="noStrike" kern="100" baseline="0" dirty="0">
                          <a:solidFill>
                            <a:srgbClr val="000000"/>
                          </a:solidFill>
                          <a:effectLst/>
                          <a:latin typeface="Meiryo UI" panose="020B0604030504040204" pitchFamily="50" charset="-128"/>
                          <a:ea typeface="Meiryo UI" panose="020B0604030504040204" pitchFamily="50" charset="-128"/>
                        </a:rPr>
                        <a:t>　㉑</a:t>
                      </a:r>
                      <a:r>
                        <a:rPr lang="en-US" altLang="zh-TW" sz="1000" b="0" i="0" u="none" strike="noStrike" kern="100" baseline="0" dirty="0">
                          <a:solidFill>
                            <a:srgbClr val="000000"/>
                          </a:solidFill>
                          <a:effectLst/>
                          <a:latin typeface="Meiryo UI" panose="020B0604030504040204" pitchFamily="50" charset="-128"/>
                          <a:ea typeface="Meiryo UI" panose="020B0604030504040204" pitchFamily="50" charset="-128"/>
                        </a:rPr>
                        <a:t>1,400</a:t>
                      </a:r>
                      <a:r>
                        <a:rPr lang="zh-TW" altLang="en-US" sz="1000" b="0" i="0" u="none" strike="noStrike" kern="100" baseline="0" dirty="0">
                          <a:solidFill>
                            <a:srgbClr val="000000"/>
                          </a:solidFill>
                          <a:effectLst/>
                          <a:latin typeface="Meiryo UI" panose="020B0604030504040204" pitchFamily="50" charset="-128"/>
                          <a:ea typeface="Meiryo UI" panose="020B0604030504040204" pitchFamily="50" charset="-128"/>
                        </a:rPr>
                        <a:t>　㉒</a:t>
                      </a:r>
                      <a:r>
                        <a:rPr lang="en-US" altLang="zh-TW" sz="1000" b="0" i="0" u="none" strike="noStrike" kern="100" baseline="0" dirty="0">
                          <a:solidFill>
                            <a:srgbClr val="000000"/>
                          </a:solidFill>
                          <a:effectLst/>
                          <a:latin typeface="Meiryo UI" panose="020B0604030504040204" pitchFamily="50" charset="-128"/>
                          <a:ea typeface="Meiryo UI" panose="020B0604030504040204" pitchFamily="50" charset="-128"/>
                        </a:rPr>
                        <a:t>1,400</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2089765108"/>
                  </a:ext>
                </a:extLst>
              </a:tr>
              <a:tr h="216516">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2975287079"/>
                  </a:ext>
                </a:extLst>
              </a:tr>
              <a:tr h="2128110">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　地域主権をすすめる観点から、自治体経営に必要な資金調達は地方公共</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団体自らの責任において行うことが基本</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この間、国の地方債制度も充実（対象事業の範囲や充当率）してきており、  </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資金調達にあたっては、原則として既存の制度を活用すべきであるが、市町村の</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セーフティネットとして、当該貸付金が担ってきた機能は引き続き維持することが</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必要</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　また、現状でも資金調達に苦慮している団体が存在している中、金融環境の</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著しい悪化など、資金の独自調達が困難な場合においても、共同調達の仕組</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みを構築するなどにより、低利で安定的に資金調達ができる仕組みを確保する</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ことが重要</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　したがって、本貸付金は当分の間、存続することとし、府と市町村が連携して</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低利で安定的に資金調達できる仕組みの構築に向けた検討をすすめる</a:t>
                      </a:r>
                    </a:p>
                  </a:txBody>
                  <a:tcPr marL="72000" marR="72000" marT="36000" marB="36000">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22</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・金融機関や市町村等の意見を踏まえ、府と市町村が共同で資金調達するた</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めに必要な条件等を整理</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・仕組みの構築に向け検討を進め、実施の可否を判断</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・共同調達に向けた課題の抽出</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25</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・低利で安定的に資金調達できる仕組みの構築について検討したが、現在の金</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融環境や市町村の実情を踏まえると、ただちに共同調達などの仕組みの構築</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が必要な状況ではない。</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・今後の方向性として、市町村の実情を踏まえ、当面は市町村の公共施設の整</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備にかかる臨時的な財政需要をサポートするセーフティネットとしての機能は</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維持しつつ、安定的に資金調達できるよう適切な助言を行うこととした。</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4286672" y="3606674"/>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427095" y="773705"/>
            <a:ext cx="3575930" cy="22502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3,400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3,400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二等辺三角形 14"/>
          <p:cNvSpPr/>
          <p:nvPr/>
        </p:nvSpPr>
        <p:spPr>
          <a:xfrm rot="5400000">
            <a:off x="4286671" y="566337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6144232" y="12733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343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712191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主要検討事業４</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市町村施設整備資金貸付金（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＜総務部＞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409918433"/>
              </p:ext>
            </p:extLst>
          </p:nvPr>
        </p:nvGraphicFramePr>
        <p:xfrm>
          <a:off x="81815" y="548680"/>
          <a:ext cx="8980370" cy="558566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360585">
                  <a:extLst>
                    <a:ext uri="{9D8B030D-6E8A-4147-A177-3AD203B41FA5}">
                      <a16:colId xmlns:a16="http://schemas.microsoft.com/office/drawing/2014/main" val="4183280094"/>
                    </a:ext>
                  </a:extLst>
                </a:gridCol>
                <a:gridCol w="4360585">
                  <a:extLst>
                    <a:ext uri="{9D8B030D-6E8A-4147-A177-3AD203B41FA5}">
                      <a16:colId xmlns:a16="http://schemas.microsoft.com/office/drawing/2014/main" val="3923499152"/>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strike="noStrike"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26</a:t>
                      </a:r>
                      <a:r>
                        <a:rPr lang="ja-JP" altLang="en-US" sz="1000" b="1" kern="100" dirty="0">
                          <a:effectLst/>
                          <a:latin typeface="Meiryo UI" panose="020B0604030504040204" pitchFamily="50" charset="-128"/>
                          <a:ea typeface="Meiryo UI" panose="020B0604030504040204" pitchFamily="50" charset="-128"/>
                        </a:rPr>
                        <a:t>年度行財政改革の取組みにおける見直し＞</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4960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市町村の財政運営ヒアリング等を通じて、安定的に資金調達できるよう適切な助言や地方債制度の柔軟な運用を図る。</a:t>
                      </a: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財政運営ヒアリング及び起債要望ヒアリングを通じて、市町村に「交付税措置があり、充当率が高い起債への誘導」「銀行からの資金調達ではなく、低利な公的資金への誘導」など、地方債の効果的な活用を助言。また、電話による個別相談にも対応。</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・市町村の実務担当者の地方債知識向上を図るため、地方債事務取扱講習会を実施。（平成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月開催）また、市町村の実務担当者向けの地方債に係る資金調達研修を実施（平成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月開催）し、地方債の更なる知識向上を図った。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町村の公共施設の整備にかかる臨時的な財政需要の対応をサポートするため、本貸付金を活用し、引き続き財政運営に対する適切な助言や地方債制度の柔軟な運用など、安定的に資金調達できる環境を整えていく。</a:t>
                      </a:r>
                    </a:p>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906386576"/>
                  </a:ext>
                </a:extLst>
              </a:tr>
              <a:tr h="0">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＜当面の財政運営の取組み（案）における見直し＞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1141373718"/>
                  </a:ext>
                </a:extLst>
              </a:tr>
              <a:tr h="603345">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○取組内容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市町村の実情や課題を踏まえ、市町村にとってより効果的な制度となるよう運用の見直しを検討する。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・市町村へのアンケート結果を踏まえ、市町村の財政事情及び財政需要に応じ、 効果的な貸付を実施している。</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776413934"/>
                  </a:ext>
                </a:extLst>
              </a:tr>
              <a:tr h="21442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bg1"/>
                          </a:solidFill>
                          <a:latin typeface="Meiryo UI" panose="020B0604030504040204" pitchFamily="50" charset="-128"/>
                          <a:ea typeface="Meiryo UI" panose="020B0604030504040204" pitchFamily="50" charset="-128"/>
                        </a:rPr>
                        <a:t>現在の事業</a:t>
                      </a:r>
                      <a:endParaRPr kumimoji="1" lang="en-US" altLang="ja-JP" sz="1000" strike="noStrike"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hMerge="1">
                  <a:txBody>
                    <a:bodyPr/>
                    <a:lstStyle/>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227654153"/>
                  </a:ext>
                </a:extLst>
              </a:tr>
              <a:tr h="214425">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zh-TW" altLang="en-US" sz="1050" b="1" i="0" u="sng" kern="100" dirty="0">
                          <a:effectLst/>
                          <a:latin typeface="Meiryo UI" panose="020B0604030504040204" pitchFamily="50" charset="-128"/>
                          <a:ea typeface="Meiryo UI" panose="020B0604030504040204" pitchFamily="50" charset="-128"/>
                        </a:rPr>
                        <a:t>市町村施設整備資金貸付金</a:t>
                      </a:r>
                      <a:endParaRPr lang="en-US" altLang="zh-TW"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１　目的</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市町村が公共施設を整備するにあたり、国の地方債制度を補完する観点から、その整備に係る資金を貸し付け公共施設の整備促進を図る。</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zh-TW" altLang="en-US" sz="1000" b="0" i="0" kern="100" dirty="0">
                          <a:effectLst/>
                          <a:latin typeface="Meiryo UI" panose="020B0604030504040204" pitchFamily="50" charset="-128"/>
                          <a:ea typeface="Meiryo UI" panose="020B0604030504040204" pitchFamily="50" charset="-128"/>
                        </a:rPr>
                        <a:t>開始終了年度</a:t>
                      </a:r>
                      <a:r>
                        <a:rPr lang="ja-JP" altLang="en-US" sz="1000" b="0" i="0" kern="100" dirty="0">
                          <a:effectLst/>
                          <a:latin typeface="Meiryo UI" panose="020B0604030504040204" pitchFamily="50" charset="-128"/>
                          <a:ea typeface="Meiryo UI" panose="020B0604030504040204" pitchFamily="50" charset="-128"/>
                        </a:rPr>
                        <a:t>：昭和３５年度～　　　　　根拠法令：大阪府市町村施設整備資金貸付要綱</a:t>
                      </a:r>
                      <a:r>
                        <a:rPr lang="ja-JP" altLang="en-US" sz="1000" b="1" i="0" kern="100" dirty="0">
                          <a:effectLst/>
                          <a:latin typeface="Meiryo UI" panose="020B0604030504040204" pitchFamily="50" charset="-128"/>
                          <a:ea typeface="Meiryo UI" panose="020B0604030504040204" pitchFamily="50" charset="-128"/>
                        </a:rPr>
                        <a:t>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２　内容　　　 </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市町村施設整備資金の貸付け</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貸 付 額</a:t>
                      </a:r>
                      <a:r>
                        <a:rPr lang="en-US" altLang="ja-JP" sz="1000" b="0" i="0" kern="100" dirty="0">
                          <a:effectLst/>
                          <a:latin typeface="Meiryo UI" panose="020B0604030504040204" pitchFamily="50" charset="-128"/>
                          <a:ea typeface="Meiryo UI" panose="020B0604030504040204" pitchFamily="50" charset="-128"/>
                        </a:rPr>
                        <a:t>】20</a:t>
                      </a:r>
                      <a:r>
                        <a:rPr lang="ja-JP" altLang="en-US" sz="1000" b="0" i="0" kern="100" dirty="0">
                          <a:effectLst/>
                          <a:latin typeface="Meiryo UI" panose="020B0604030504040204" pitchFamily="50" charset="-128"/>
                          <a:ea typeface="Meiryo UI" panose="020B0604030504040204" pitchFamily="50" charset="-128"/>
                        </a:rPr>
                        <a:t>億円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利　　率</a:t>
                      </a:r>
                      <a:r>
                        <a:rPr lang="en-US" altLang="ja-JP" sz="1000" b="0"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貸付日の政府資金と同率</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貸付期間</a:t>
                      </a:r>
                      <a:r>
                        <a:rPr lang="en-US" altLang="ja-JP" sz="1000" b="0" i="0" kern="100" dirty="0">
                          <a:effectLst/>
                          <a:latin typeface="Meiryo UI" panose="020B0604030504040204" pitchFamily="50" charset="-128"/>
                          <a:ea typeface="Meiryo UI" panose="020B0604030504040204" pitchFamily="50" charset="-128"/>
                        </a:rPr>
                        <a:t>】5</a:t>
                      </a:r>
                      <a:r>
                        <a:rPr lang="ja-JP" altLang="en-US" sz="1000" b="0" i="0" kern="100" dirty="0">
                          <a:effectLst/>
                          <a:latin typeface="Meiryo UI" panose="020B0604030504040204" pitchFamily="50" charset="-128"/>
                          <a:ea typeface="Meiryo UI" panose="020B0604030504040204" pitchFamily="50" charset="-128"/>
                        </a:rPr>
                        <a:t>～</a:t>
                      </a:r>
                      <a:r>
                        <a:rPr lang="en-US" altLang="ja-JP" sz="1000" b="0" i="0" kern="100" dirty="0">
                          <a:effectLst/>
                          <a:latin typeface="Meiryo UI" panose="020B0604030504040204" pitchFamily="50" charset="-128"/>
                          <a:ea typeface="Meiryo UI" panose="020B0604030504040204" pitchFamily="50" charset="-128"/>
                        </a:rPr>
                        <a:t>30</a:t>
                      </a:r>
                      <a:r>
                        <a:rPr lang="ja-JP" altLang="en-US" sz="1000" b="0" i="0" kern="100" dirty="0">
                          <a:effectLst/>
                          <a:latin typeface="Meiryo UI" panose="020B0604030504040204" pitchFamily="50" charset="-128"/>
                          <a:ea typeface="Meiryo UI" panose="020B0604030504040204" pitchFamily="50" charset="-128"/>
                        </a:rPr>
                        <a:t>年以内（据置期間</a:t>
                      </a:r>
                      <a:r>
                        <a:rPr lang="en-US" altLang="ja-JP" sz="1000" b="0" i="0" kern="100" dirty="0">
                          <a:effectLst/>
                          <a:latin typeface="Meiryo UI" panose="020B0604030504040204" pitchFamily="50" charset="-128"/>
                          <a:ea typeface="Meiryo UI" panose="020B0604030504040204" pitchFamily="50" charset="-128"/>
                        </a:rPr>
                        <a:t>0</a:t>
                      </a:r>
                      <a:r>
                        <a:rPr lang="ja-JP" altLang="en-US" sz="1000" b="0" i="0" kern="100" dirty="0">
                          <a:effectLst/>
                          <a:latin typeface="Meiryo UI" panose="020B0604030504040204" pitchFamily="50" charset="-128"/>
                          <a:ea typeface="Meiryo UI" panose="020B0604030504040204" pitchFamily="50" charset="-128"/>
                        </a:rPr>
                        <a:t>～</a:t>
                      </a:r>
                      <a:r>
                        <a:rPr lang="en-US" altLang="ja-JP" sz="1000" b="0" i="0" kern="100" dirty="0">
                          <a:effectLst/>
                          <a:latin typeface="Meiryo UI" panose="020B0604030504040204" pitchFamily="50" charset="-128"/>
                          <a:ea typeface="Meiryo UI" panose="020B0604030504040204" pitchFamily="50" charset="-128"/>
                        </a:rPr>
                        <a:t>5</a:t>
                      </a:r>
                      <a:r>
                        <a:rPr lang="ja-JP" altLang="en-US" sz="1000" b="0" i="0" kern="100" dirty="0">
                          <a:effectLst/>
                          <a:latin typeface="Meiryo UI" panose="020B0604030504040204" pitchFamily="50" charset="-128"/>
                          <a:ea typeface="Meiryo UI" panose="020B0604030504040204" pitchFamily="50" charset="-128"/>
                        </a:rPr>
                        <a:t>年）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対象施設の種別による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対象事業</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義務教育施設整備事業、都市計画公園整備事業、ごみ処理施設整備事業、道路・街路整備事業　　等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貸 付 先</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府内市町村、一部事務組合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681988994"/>
                  </a:ext>
                </a:extLst>
              </a:tr>
            </a:tbl>
          </a:graphicData>
        </a:graphic>
      </p:graphicFrame>
      <p:sp>
        <p:nvSpPr>
          <p:cNvPr id="5" name="二等辺三角形 4"/>
          <p:cNvSpPr/>
          <p:nvPr/>
        </p:nvSpPr>
        <p:spPr>
          <a:xfrm rot="5400000">
            <a:off x="4462559" y="173333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二等辺三角形 6"/>
          <p:cNvSpPr/>
          <p:nvPr/>
        </p:nvSpPr>
        <p:spPr>
          <a:xfrm rot="5400000">
            <a:off x="4466330" y="3257905"/>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6012160" y="4149080"/>
            <a:ext cx="2977045" cy="22502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2,000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2,000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6001244"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56677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主要検討事業５</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私学助成（授業料軽減助成）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71500" y="444509"/>
          <a:ext cx="9001000" cy="62316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98635">
                  <a:extLst>
                    <a:ext uri="{9D8B030D-6E8A-4147-A177-3AD203B41FA5}">
                      <a16:colId xmlns:a16="http://schemas.microsoft.com/office/drawing/2014/main" val="4183280094"/>
                    </a:ext>
                  </a:extLst>
                </a:gridCol>
                <a:gridCol w="4244418">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814986">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私立高等学校及び私立専修学校高等課程に通う生徒の保護者負担の軽減を図るため、各学校の行う授業料軽減事業に対し助成を行う。</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所得区分に応じて以下のとおり補助（年額）</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Ａ 生活保護世帯 ３５ 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Ｂ 年収 ～４３０万円 ２５ 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Ｃ 年収 ～５００万円 １８ 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Ｄ 年収 ～８００万円 １２ 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生徒１人当たりの助成額（⑱予算）　大阪府 </a:t>
                      </a:r>
                      <a:r>
                        <a:rPr lang="en-US" altLang="ja-JP" sz="1000" b="0" kern="100" dirty="0">
                          <a:effectLst/>
                          <a:latin typeface="Meiryo UI" panose="020B0604030504040204" pitchFamily="50" charset="-128"/>
                          <a:ea typeface="Meiryo UI" panose="020B0604030504040204" pitchFamily="50" charset="-128"/>
                        </a:rPr>
                        <a:t>77,584</a:t>
                      </a:r>
                      <a:r>
                        <a:rPr lang="ja-JP" altLang="en-US" sz="1000" b="0" kern="100" dirty="0">
                          <a:effectLst/>
                          <a:latin typeface="Meiryo UI" panose="020B0604030504040204" pitchFamily="50" charset="-128"/>
                          <a:ea typeface="Meiryo UI" panose="020B0604030504040204" pitchFamily="50" charset="-128"/>
                        </a:rPr>
                        <a:t>円（ 全国</a:t>
                      </a:r>
                      <a:r>
                        <a:rPr lang="ja-JP" altLang="en-US" sz="1000" b="0" kern="100" dirty="0" smtClean="0">
                          <a:effectLst/>
                          <a:latin typeface="Meiryo UI" panose="020B0604030504040204" pitchFamily="50" charset="-128"/>
                          <a:ea typeface="Meiryo UI" panose="020B0604030504040204" pitchFamily="50" charset="-128"/>
                        </a:rPr>
                        <a:t>２位</a:t>
                      </a:r>
                      <a:r>
                        <a:rPr lang="ja-JP" altLang="en-US" sz="1000" b="0" kern="100" dirty="0">
                          <a:effectLst/>
                          <a:latin typeface="Meiryo UI" panose="020B0604030504040204" pitchFamily="50" charset="-128"/>
                          <a:ea typeface="Meiryo UI" panose="020B0604030504040204" pitchFamily="50" charset="-128"/>
                        </a:rPr>
                        <a:t>）　全国平均 </a:t>
                      </a:r>
                      <a:r>
                        <a:rPr lang="en-US" altLang="ja-JP" sz="1000" b="0" kern="100" dirty="0">
                          <a:effectLst/>
                          <a:latin typeface="Meiryo UI" panose="020B0604030504040204" pitchFamily="50" charset="-128"/>
                          <a:ea typeface="Meiryo UI" panose="020B0604030504040204" pitchFamily="50" charset="-128"/>
                        </a:rPr>
                        <a:t>18,880</a:t>
                      </a:r>
                      <a:r>
                        <a:rPr lang="ja-JP" altLang="en-US" sz="1000" b="0" kern="100" dirty="0">
                          <a:effectLst/>
                          <a:latin typeface="Meiryo UI" panose="020B0604030504040204" pitchFamily="50" charset="-128"/>
                          <a:ea typeface="Meiryo UI" panose="020B0604030504040204" pitchFamily="50" charset="-128"/>
                        </a:rPr>
                        <a:t>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rgbClr val="D0D8E8"/>
                      </a:solidFill>
                      <a:prstDash val="solid"/>
                      <a:round/>
                      <a:headEnd type="none" w="med" len="med"/>
                      <a:tailEnd type="none" w="med" len="med"/>
                    </a:lnT>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264111">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・本府の補助制度は、他府県に比べて極めて高水準にある。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・補助対象となる生徒の割合は全体の</a:t>
                      </a:r>
                      <a:r>
                        <a:rPr lang="en-US" altLang="ja-JP" sz="1000" b="0" kern="100" dirty="0">
                          <a:effectLst/>
                          <a:latin typeface="Meiryo UI" panose="020B0604030504040204" pitchFamily="50" charset="-128"/>
                          <a:ea typeface="Meiryo UI" panose="020B0604030504040204" pitchFamily="50" charset="-128"/>
                        </a:rPr>
                        <a:t>50</a:t>
                      </a:r>
                      <a:r>
                        <a:rPr lang="ja-JP" altLang="en-US" sz="1000" b="0" kern="100" dirty="0">
                          <a:effectLst/>
                          <a:latin typeface="Meiryo UI" panose="020B0604030504040204" pitchFamily="50" charset="-128"/>
                          <a:ea typeface="Meiryo UI" panose="020B0604030504040204" pitchFamily="50" charset="-128"/>
                        </a:rPr>
                        <a:t>％近くに及び、所得が高い層について、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補助を廃止又は縮減する。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・これに伴い貸付額の増大が見込まれる育英会制度について、持続可能性の観点</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から所得要件の見直しを行う。</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○授業料軽減制度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・所得区分　年収</a:t>
                      </a:r>
                      <a:r>
                        <a:rPr lang="en-US" altLang="ja-JP" sz="1000" dirty="0">
                          <a:latin typeface="Meiryo UI" panose="020B0604030504040204" pitchFamily="50" charset="-128"/>
                          <a:ea typeface="Meiryo UI" panose="020B0604030504040204" pitchFamily="50" charset="-128"/>
                        </a:rPr>
                        <a:t>680</a:t>
                      </a:r>
                      <a:r>
                        <a:rPr lang="ja-JP" altLang="en-US" sz="1000" dirty="0">
                          <a:latin typeface="Meiryo UI" panose="020B0604030504040204" pitchFamily="50" charset="-128"/>
                          <a:ea typeface="Meiryo UI" panose="020B0604030504040204" pitchFamily="50" charset="-128"/>
                        </a:rPr>
                        <a:t>万円超の層は補助対象外とする。</a:t>
                      </a:r>
                    </a:p>
                    <a:p>
                      <a:pPr algn="just">
                        <a:spcAft>
                          <a:spcPts val="0"/>
                        </a:spcAft>
                      </a:pPr>
                      <a:r>
                        <a:rPr lang="ja-JP" altLang="en-US" sz="1000" dirty="0">
                          <a:latin typeface="Meiryo UI" panose="020B0604030504040204" pitchFamily="50" charset="-128"/>
                          <a:ea typeface="Meiryo UI" panose="020B0604030504040204" pitchFamily="50" charset="-128"/>
                        </a:rPr>
                        <a:t>　　・補助単価　年収</a:t>
                      </a:r>
                      <a:r>
                        <a:rPr lang="en-US" altLang="ja-JP" sz="1000" dirty="0">
                          <a:latin typeface="Meiryo UI" panose="020B0604030504040204" pitchFamily="50" charset="-128"/>
                          <a:ea typeface="Meiryo UI" panose="020B0604030504040204" pitchFamily="50" charset="-128"/>
                        </a:rPr>
                        <a:t>430</a:t>
                      </a:r>
                      <a:r>
                        <a:rPr lang="ja-JP" altLang="en-US" sz="1000" dirty="0">
                          <a:latin typeface="Meiryo UI" panose="020B0604030504040204" pitchFamily="50" charset="-128"/>
                          <a:ea typeface="Meiryo UI" panose="020B0604030504040204" pitchFamily="50" charset="-128"/>
                        </a:rPr>
                        <a:t>万円以下の世帯については据置き、それを超える所得階層</a:t>
                      </a:r>
                      <a:endParaRPr lang="en-US" altLang="ja-JP" sz="1000" dirty="0">
                        <a:latin typeface="Meiryo UI" panose="020B0604030504040204" pitchFamily="50" charset="-128"/>
                        <a:ea typeface="Meiryo UI" panose="020B0604030504040204" pitchFamily="50" charset="-128"/>
                      </a:endParaRPr>
                    </a:p>
                    <a:p>
                      <a:pPr algn="just">
                        <a:spcAft>
                          <a:spcPts val="0"/>
                        </a:spcAft>
                      </a:pPr>
                      <a:r>
                        <a:rPr lang="ja-JP" altLang="en-US" sz="1000" dirty="0">
                          <a:latin typeface="Meiryo UI" panose="020B0604030504040204" pitchFamily="50" charset="-128"/>
                          <a:ea typeface="Meiryo UI" panose="020B0604030504040204" pitchFamily="50" charset="-128"/>
                        </a:rPr>
                        <a:t>　　　　　　　　　　については引き下げる。</a:t>
                      </a:r>
                    </a:p>
                    <a:p>
                      <a:pPr algn="just">
                        <a:spcAft>
                          <a:spcPts val="0"/>
                        </a:spcAft>
                      </a:pPr>
                      <a:r>
                        <a:rPr lang="ja-JP" altLang="en-US" sz="1000" dirty="0">
                          <a:latin typeface="Meiryo UI" panose="020B0604030504040204" pitchFamily="50" charset="-128"/>
                          <a:ea typeface="Meiryo UI" panose="020B0604030504040204" pitchFamily="50" charset="-128"/>
                        </a:rPr>
                        <a:t>　　　見直し後</a:t>
                      </a:r>
                    </a:p>
                    <a:p>
                      <a:pPr algn="just">
                        <a:spcAft>
                          <a:spcPts val="0"/>
                        </a:spcAft>
                      </a:pPr>
                      <a:r>
                        <a:rPr lang="ja-JP" altLang="en-US" sz="1000" dirty="0">
                          <a:latin typeface="Meiryo UI" panose="020B0604030504040204" pitchFamily="50" charset="-128"/>
                          <a:ea typeface="Meiryo UI" panose="020B0604030504040204" pitchFamily="50" charset="-128"/>
                        </a:rPr>
                        <a:t>　　　Ａ　　生活保護世帯　 　　　　　　３５万円（据置）</a:t>
                      </a:r>
                    </a:p>
                    <a:p>
                      <a:pPr algn="just">
                        <a:spcAft>
                          <a:spcPts val="0"/>
                        </a:spcAft>
                      </a:pPr>
                      <a:r>
                        <a:rPr lang="ja-JP" altLang="en-US" sz="1000" dirty="0">
                          <a:latin typeface="Meiryo UI" panose="020B0604030504040204" pitchFamily="50" charset="-128"/>
                          <a:ea typeface="Meiryo UI" panose="020B0604030504040204" pitchFamily="50" charset="-128"/>
                        </a:rPr>
                        <a:t>　　　Ｂ　　年収 ～４３０万円　　　  ２５万円（据置）</a:t>
                      </a:r>
                    </a:p>
                    <a:p>
                      <a:pPr algn="just">
                        <a:spcAft>
                          <a:spcPts val="0"/>
                        </a:spcAft>
                      </a:pPr>
                      <a:r>
                        <a:rPr lang="ja-JP" altLang="en-US" sz="1000" dirty="0">
                          <a:latin typeface="Meiryo UI" panose="020B0604030504040204" pitchFamily="50" charset="-128"/>
                          <a:ea typeface="Meiryo UI" panose="020B0604030504040204" pitchFamily="50" charset="-128"/>
                        </a:rPr>
                        <a:t>　　　Ｃ　　年収 ～５００万円　　 　 １５万円</a:t>
                      </a:r>
                    </a:p>
                    <a:p>
                      <a:pPr algn="just">
                        <a:spcAft>
                          <a:spcPts val="0"/>
                        </a:spcAft>
                      </a:pPr>
                      <a:r>
                        <a:rPr lang="ja-JP" altLang="en-US" sz="1000" dirty="0">
                          <a:latin typeface="Meiryo UI" panose="020B0604030504040204" pitchFamily="50" charset="-128"/>
                          <a:ea typeface="Meiryo UI" panose="020B0604030504040204" pitchFamily="50" charset="-128"/>
                        </a:rPr>
                        <a:t>　　　Ｄ１　年収 ～５４０万円　　　 １０万円</a:t>
                      </a:r>
                    </a:p>
                    <a:p>
                      <a:pPr algn="just">
                        <a:spcAft>
                          <a:spcPts val="0"/>
                        </a:spcAft>
                      </a:pPr>
                      <a:r>
                        <a:rPr lang="ja-JP" altLang="en-US" sz="1000" dirty="0">
                          <a:latin typeface="Meiryo UI" panose="020B0604030504040204" pitchFamily="50" charset="-128"/>
                          <a:ea typeface="Meiryo UI" panose="020B0604030504040204" pitchFamily="50" charset="-128"/>
                        </a:rPr>
                        <a:t>　　　Ｄ２　年収 ～６８０万円　　　 　 ６万円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○育英会貸付金</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・所得要件　</a:t>
                      </a:r>
                      <a:r>
                        <a:rPr lang="en-US" altLang="ja-JP" sz="1000" b="0" kern="100" dirty="0">
                          <a:effectLst/>
                          <a:latin typeface="Meiryo UI" panose="020B0604030504040204" pitchFamily="50" charset="-128"/>
                          <a:ea typeface="Meiryo UI" panose="020B0604030504040204" pitchFamily="50" charset="-128"/>
                        </a:rPr>
                        <a:t>1,100</a:t>
                      </a:r>
                      <a:r>
                        <a:rPr lang="ja-JP" altLang="en-US" sz="1000" b="0" kern="100" dirty="0">
                          <a:effectLst/>
                          <a:latin typeface="Meiryo UI" panose="020B0604030504040204" pitchFamily="50" charset="-128"/>
                          <a:ea typeface="Meiryo UI" panose="020B0604030504040204" pitchFamily="50" charset="-128"/>
                        </a:rPr>
                        <a:t>万円　   →　約</a:t>
                      </a:r>
                      <a:r>
                        <a:rPr lang="en-US" altLang="ja-JP" sz="1000" b="0" kern="100" dirty="0">
                          <a:effectLst/>
                          <a:latin typeface="Meiryo UI" panose="020B0604030504040204" pitchFamily="50" charset="-128"/>
                          <a:ea typeface="Meiryo UI" panose="020B0604030504040204" pitchFamily="50" charset="-128"/>
                        </a:rPr>
                        <a:t>809</a:t>
                      </a:r>
                      <a:r>
                        <a:rPr lang="ja-JP" altLang="en-US" sz="1000" b="0" kern="100" dirty="0">
                          <a:effectLst/>
                          <a:latin typeface="Meiryo UI" panose="020B0604030504040204" pitchFamily="50" charset="-128"/>
                          <a:ea typeface="Meiryo UI" panose="020B0604030504040204" pitchFamily="50" charset="-128"/>
                        </a:rPr>
                        <a:t>万円（旧日育程度）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・所得算定　主たる学資負担者　→　保護者合算（軽減助成と同じ）</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・未償還金の回収に一層努める。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平成２１年度入学生から適用</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（授業料軽減助成）</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各年収区分の課税標準額を定め、</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年度入学生から適用され</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err="1">
                          <a:solidFill>
                            <a:srgbClr val="000000"/>
                          </a:solidFill>
                          <a:latin typeface="Meiryo UI" panose="020B0604030504040204" pitchFamily="50" charset="-128"/>
                          <a:ea typeface="Meiryo UI" panose="020B0604030504040204" pitchFamily="50" charset="-128"/>
                        </a:rPr>
                        <a:t>る</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ことをＨＰ等にて公表</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年度入学生から適用</a:t>
                      </a:r>
                    </a:p>
                    <a:p>
                      <a:pPr algn="l" rtl="0">
                        <a:lnSpc>
                          <a:spcPts val="12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国の就学支援金制度の導入に</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あわせて、「授業料支援補助金」として再構</a:t>
                      </a: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　　　 </a:t>
                      </a:r>
                      <a:r>
                        <a:rPr lang="ja-JP" altLang="en-US" sz="1000" b="0" i="0" u="none" strike="noStrike" baseline="0" dirty="0" err="1">
                          <a:solidFill>
                            <a:sysClr val="windowText" lastClr="000000"/>
                          </a:solidFill>
                          <a:latin typeface="Meiryo UI" panose="020B0604030504040204" pitchFamily="50" charset="-128"/>
                          <a:ea typeface="Meiryo UI" panose="020B0604030504040204" pitchFamily="50" charset="-128"/>
                        </a:rPr>
                        <a:t>築し</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22</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年度から実施</a:t>
                      </a: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algn="l" rtl="0">
                        <a:lnSpc>
                          <a:spcPts val="1200"/>
                        </a:lnSpc>
                        <a:defRPr sz="1000"/>
                      </a:pP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（育英会貸付金）</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所得要件を見直し、</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年度募集を実施</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徴収体制を強化</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「滞納ゼロ作戦」）</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460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920</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542874" y="390817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067055" y="742996"/>
            <a:ext cx="3870430" cy="210729"/>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6,858</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6,663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4198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10</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4"/>
          <p:cNvSpPr txBox="1">
            <a:spLocks/>
          </p:cNvSpPr>
          <p:nvPr/>
        </p:nvSpPr>
        <p:spPr>
          <a:xfrm>
            <a:off x="7162800" y="67364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97122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主要検討事業５</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私学助成（授業料軽減助成）（</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81815" y="548680"/>
          <a:ext cx="8980370" cy="490554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4681145">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＜私学助成（経常費助成など）＞</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（授業料支援補助金）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高等学校については、公立・私立高校における学校間の競争条件を整え、エンドユーザーである生徒・保護者の学校選択の自由度をさらに拡大する観点から、現状でも全国Ｎ</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o.</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１の突出した水準（</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位 東京都の予算額の</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倍）である授業料支援補助金（</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 創設）のさらなる拡充を検討する。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・あわせて、選択と集中の観点から、公立での受け皿がある小中学校に対する経常費助成のあり方など、私学助成全体について検討を行う。</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（大阪府育英会助成費）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育英会奨学金貸付は、国の高校授業料実質無償化や、府の授業料支援補助金と一体的に運営していることから、高校等授業料無償化施策の影響や他府県の水準も踏まえ、授業料支援補助金を含めたトータルの修学支援策を検討するなかで、奨学金制度が持続可能で、より効果的な制度となるよう再構築を図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では、授業料支援補助金の拡充を検討することとしているが、その場合、奨学金の貸付総額の縮減が見込まれる。奨学金制度の持続的な運営のためには、こうした縮減とあわせて、貸付内容の見直し検討のほか、滞納対策など債権管理の強化が必要。</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具体的には、奨学金貸付について、今後、授業料支援補助金の拡充とあわせた奨学金制度を構築するなかで、修学支援策として最も有効となるよう貸付上限額や対象の見直しを検討。また、入学資金貸付について、国と地方の役割分担を踏まえ、高校等入学資金の貸付への重点化を検討。</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・債権回収におけるサービサーの活用について、費用対効果等を踏まえ検討。</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・これらについては、平成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年度以降の実施を目途に検討。</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＜私学助成（経常費助成など）＞</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○授業料支援補助金など私学助成の検討</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・中学校卒業時の進路選択段階で、公立高校・私立高校・高等専修学校の自由な学校選択の機会を提供するため、授業料支援の補助対象を所得中間層まで拡充する。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① 所得中位の世帯（年収めやす</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610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万円未満）の生徒まで授業料無償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② 生徒の</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70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％（年収めやす</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800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万円未満）までは保護者の授業料負担</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10</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○大阪府育英会助成費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（奨学金貸付について、上限額や対象の見直しを検討）</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・授業料支援補助金拡充により、奨学金貸付は大幅縮減見込</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・公私を問わない自由な学校選択を支援する観点から所得基準を引上げ</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内容</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・所得基準：現行 年収</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800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1,000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万円へ引上げ</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・対象：私立高校、専修学校高等課程等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貸付限度額</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（入学資金貸付について、高校等入学資金の貸付への重点化を検討）</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・現行制度により貸付実施（対象：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年度入学生）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・高校等入学資金貸付への重点化（対象：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年度入学生～）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（サービサーの活用について検討）</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・効果的な活用手法を見極めるため費用対効果を検証中</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・検証結果を踏まえ、遠隔地、困難事案について活用</a:t>
                      </a: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4359628" y="202119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042792"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1290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主要検討事業５</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私学助成（授業料軽減助成）（</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81815" y="548680"/>
          <a:ext cx="8980370" cy="374967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1790397859"/>
                    </a:ext>
                  </a:extLst>
                </a:gridCol>
              </a:tblGrid>
              <a:tr h="11220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0002"/>
                  </a:ext>
                </a:extLst>
              </a:tr>
              <a:tr h="112575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＜私学助成（経常費助成等）＞</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（私学助成について）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・これまでの効果検証等を踏まえ、私学助成トータルのあり方について検討する。</a:t>
                      </a:r>
                    </a:p>
                    <a:p>
                      <a:pPr marL="133350" indent="-133350" algn="just">
                        <a:spcAft>
                          <a:spcPts val="0"/>
                        </a:spcAft>
                      </a:pPr>
                      <a:endParaRPr lang="ja-JP" altLang="en-US" sz="1000" b="0" strike="sngStrike"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r>
                        <a:rPr kumimoji="1" lang="ja-JP" altLang="en-US" sz="1000" b="1" dirty="0">
                          <a:latin typeface="Meiryo UI" panose="020B0604030504040204" pitchFamily="50" charset="-128"/>
                          <a:ea typeface="Meiryo UI" panose="020B0604030504040204" pitchFamily="50" charset="-128"/>
                        </a:rPr>
                        <a:t>◆見直しの経過（取組実績）</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（私学助成について）</a:t>
                      </a:r>
                    </a:p>
                    <a:p>
                      <a:r>
                        <a:rPr kumimoji="1" lang="ja-JP" altLang="en-US" sz="1000" b="0" dirty="0">
                          <a:latin typeface="Meiryo UI" panose="020B0604030504040204" pitchFamily="50" charset="-128"/>
                          <a:ea typeface="Meiryo UI" panose="020B0604030504040204" pitchFamily="50" charset="-128"/>
                        </a:rPr>
                        <a:t>　　・授業料無償化制度のあり方検討については、自由な学校選択の機会の保障等の</a:t>
                      </a:r>
                      <a:endParaRPr kumimoji="1" lang="en-US" altLang="ja-JP" sz="1000" b="0" dirty="0">
                        <a:latin typeface="Meiryo UI" panose="020B0604030504040204" pitchFamily="50" charset="-128"/>
                        <a:ea typeface="Meiryo UI" panose="020B0604030504040204" pitchFamily="50" charset="-128"/>
                      </a:endParaRPr>
                    </a:p>
                    <a:p>
                      <a:r>
                        <a:rPr kumimoji="1" lang="en-US" altLang="ja-JP" sz="1000" b="0" dirty="0">
                          <a:latin typeface="Meiryo UI" panose="020B0604030504040204" pitchFamily="50" charset="-128"/>
                          <a:ea typeface="Meiryo UI" panose="020B0604030504040204" pitchFamily="50" charset="-128"/>
                        </a:rPr>
                        <a:t>      </a:t>
                      </a:r>
                      <a:r>
                        <a:rPr kumimoji="1" lang="ja-JP" altLang="en-US" sz="1000" b="0" dirty="0">
                          <a:latin typeface="Meiryo UI" panose="020B0604030504040204" pitchFamily="50" charset="-128"/>
                          <a:ea typeface="Meiryo UI" panose="020B0604030504040204" pitchFamily="50" charset="-128"/>
                        </a:rPr>
                        <a:t>観点から効果検証を行った。</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・授業料無償化制度については、効果検証を踏まえ、今後の制度のあり方について</a:t>
                      </a:r>
                      <a:endParaRPr kumimoji="1" lang="en-US" altLang="ja-JP" sz="1000" b="0" dirty="0">
                        <a:latin typeface="Meiryo UI" panose="020B0604030504040204" pitchFamily="50" charset="-128"/>
                        <a:ea typeface="Meiryo UI" panose="020B0604030504040204" pitchFamily="50" charset="-128"/>
                      </a:endParaRPr>
                    </a:p>
                    <a:p>
                      <a:r>
                        <a:rPr kumimoji="1" lang="en-US" altLang="ja-JP" sz="1000" b="0" dirty="0">
                          <a:latin typeface="Meiryo UI" panose="020B0604030504040204" pitchFamily="50" charset="-128"/>
                          <a:ea typeface="Meiryo UI" panose="020B0604030504040204" pitchFamily="50" charset="-128"/>
                        </a:rPr>
                        <a:t>     </a:t>
                      </a:r>
                      <a:r>
                        <a:rPr kumimoji="1" lang="ja-JP" altLang="en-US" sz="1000" b="0" dirty="0">
                          <a:latin typeface="Meiryo UI" panose="020B0604030504040204" pitchFamily="50" charset="-128"/>
                          <a:ea typeface="Meiryo UI" panose="020B0604030504040204" pitchFamily="50" charset="-128"/>
                        </a:rPr>
                        <a:t>検討中。</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35695912"/>
                  </a:ext>
                </a:extLst>
              </a:tr>
              <a:tr h="0">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1923801801"/>
                  </a:ext>
                </a:extLst>
              </a:tr>
              <a:tr h="14960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私立高等学校等生徒授業料支援補助金</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これまでの授業料支援補助金制度の効果検証を踏まえ、今後の制度のあり方について検討中。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＜大阪府育英会助成費＞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育英会奨学資金貸付は、国の就学支援金や、府の授業料支援補助金と一体的に運営していることから、授業料支援補助金制度の検討を踏まえ、より効果的な制度となるよう検討中。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12700" cap="flat" cmpd="sng" algn="ctr">
                      <a:solidFill>
                        <a:schemeClr val="accent1"/>
                      </a:solidFill>
                      <a:prstDash val="solid"/>
                      <a:round/>
                      <a:headEnd type="none" w="med" len="med"/>
                      <a:tailEnd type="none" w="med" len="med"/>
                    </a:lnB>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私立高等学校等生徒授業料支援補助金</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○授業料無償化制度の見直しにあたっては、公私の流動化やアンケート調査結果の分析、また、私学経営への影響、多額の一般財源を投入していることなど、様々な 観点から検討を行った。その結果、平成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年度以降については、多子世帯に配慮した支援を講じるとともに、制度の持続可能性の観点から、保護者負担を一部見直し、平成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年度の新入生が卒業するまでの</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年間、適用することとした。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＜見直しによる効果額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＜大阪府育英会助成費＞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授業料支援補助金制度の変更に伴い、平成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年度以降の新入生に対する奨学金貸付制度を改正した。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endParaRPr kumimoji="1" lang="ja-JP" altLang="en-US" dirty="0"/>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227726499"/>
                  </a:ext>
                </a:extLst>
              </a:tr>
            </a:tbl>
          </a:graphicData>
        </a:graphic>
      </p:graphicFrame>
      <p:sp>
        <p:nvSpPr>
          <p:cNvPr id="5" name="二等辺三角形 4"/>
          <p:cNvSpPr/>
          <p:nvPr/>
        </p:nvSpPr>
        <p:spPr>
          <a:xfrm rot="5400000">
            <a:off x="4359628" y="323632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二等辺三角形 10"/>
          <p:cNvSpPr/>
          <p:nvPr/>
        </p:nvSpPr>
        <p:spPr>
          <a:xfrm rot="5400000">
            <a:off x="4346749" y="1172301"/>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6159157"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76247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主要検討事業５</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私学助成（授業料軽減助成）（</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76722542"/>
              </p:ext>
            </p:extLst>
          </p:nvPr>
        </p:nvGraphicFramePr>
        <p:xfrm>
          <a:off x="62266" y="548681"/>
          <a:ext cx="9019468" cy="475664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60268">
                  <a:extLst>
                    <a:ext uri="{9D8B030D-6E8A-4147-A177-3AD203B41FA5}">
                      <a16:colId xmlns:a16="http://schemas.microsoft.com/office/drawing/2014/main" val="4183280094"/>
                    </a:ext>
                  </a:extLst>
                </a:gridCol>
              </a:tblGrid>
              <a:tr h="167975">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3882475">
                <a:tc vMerge="1">
                  <a:txBody>
                    <a:bodyPr/>
                    <a:lstStyle/>
                    <a:p>
                      <a:endParaRPr kumimoji="1" lang="ja-JP" altLang="en-US"/>
                    </a:p>
                  </a:txBody>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a:t>
                      </a:r>
                      <a:r>
                        <a:rPr lang="ja-JP" altLang="en-US" sz="1050" b="1" i="0" u="none" kern="100" dirty="0" smtClean="0">
                          <a:effectLst/>
                          <a:latin typeface="Meiryo UI" panose="020B0604030504040204" pitchFamily="50" charset="-128"/>
                          <a:ea typeface="Meiryo UI" panose="020B0604030504040204" pitchFamily="50" charset="-128"/>
                        </a:rPr>
                        <a:t>事業</a:t>
                      </a:r>
                      <a:r>
                        <a:rPr lang="en-US" altLang="ja-JP" sz="1050" b="1" i="0" u="none" kern="100" dirty="0" smtClean="0">
                          <a:effectLst/>
                          <a:latin typeface="Meiryo UI" panose="020B0604030504040204" pitchFamily="50" charset="-128"/>
                          <a:ea typeface="Meiryo UI" panose="020B0604030504040204" pitchFamily="50" charset="-128"/>
                        </a:rPr>
                        <a:t>》</a:t>
                      </a: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私立高等学校等生徒授業料支援補助金</a:t>
                      </a:r>
                      <a:r>
                        <a:rPr lang="ja-JP" altLang="en-US" sz="1050" b="1" i="0" u="none" kern="100" dirty="0">
                          <a:solidFill>
                            <a:srgbClr val="0000FF"/>
                          </a:solidFill>
                          <a:effectLst/>
                          <a:latin typeface="Meiryo UI" panose="020B0604030504040204" pitchFamily="50" charset="-128"/>
                          <a:ea typeface="Meiryo UI" panose="020B0604030504040204" pitchFamily="50" charset="-128"/>
                        </a:rPr>
                        <a:t>　</a:t>
                      </a:r>
                      <a:endParaRPr lang="en-US" altLang="ja-JP" sz="1050" b="1" i="0" u="none" kern="100" dirty="0" smtClean="0">
                        <a:solidFill>
                          <a:srgbClr val="0000FF"/>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１　目的</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私立高等学校及び私立専修学校</a:t>
                      </a:r>
                      <a:r>
                        <a:rPr lang="ja-JP" altLang="en-US" sz="1000" b="0" i="0" kern="100" dirty="0">
                          <a:solidFill>
                            <a:schemeClr val="tx1"/>
                          </a:solidFill>
                          <a:effectLst/>
                          <a:latin typeface="Meiryo UI" panose="020B0604030504040204" pitchFamily="50" charset="-128"/>
                          <a:ea typeface="Meiryo UI" panose="020B0604030504040204" pitchFamily="50" charset="-128"/>
                        </a:rPr>
                        <a:t>高等課程等に在学する生徒に係る修学上の経済的負担の軽減を図る。特に「教育の機会均等」の観点から</a:t>
                      </a:r>
                      <a:r>
                        <a:rPr lang="en-US" altLang="ja-JP" sz="1000" b="0" i="0" kern="100" dirty="0">
                          <a:solidFill>
                            <a:schemeClr val="tx1"/>
                          </a:solidFill>
                          <a:effectLst/>
                          <a:latin typeface="Meiryo UI" panose="020B0604030504040204" pitchFamily="50" charset="-128"/>
                          <a:ea typeface="Meiryo UI" panose="020B0604030504040204" pitchFamily="50" charset="-128"/>
                        </a:rPr>
                        <a:t>15</a:t>
                      </a:r>
                      <a:r>
                        <a:rPr lang="ja-JP" altLang="en-US" sz="1000" b="0" i="0" kern="100" dirty="0">
                          <a:solidFill>
                            <a:schemeClr val="tx1"/>
                          </a:solidFill>
                          <a:effectLst/>
                          <a:latin typeface="Meiryo UI" panose="020B0604030504040204" pitchFamily="50" charset="-128"/>
                          <a:ea typeface="Meiryo UI" panose="020B0604030504040204" pitchFamily="50" charset="-128"/>
                        </a:rPr>
                        <a:t>歳の進路選択</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時に公立高校・私立高校・高等専修学校の自由な学校選択の機会を保障するため、国の高等学校等就学</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支援金（</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）と</a:t>
                      </a:r>
                      <a:r>
                        <a:rPr lang="ja-JP" altLang="en-US" sz="1000" b="0" i="0" kern="100" dirty="0">
                          <a:solidFill>
                            <a:schemeClr val="tx1"/>
                          </a:solidFill>
                          <a:effectLst/>
                          <a:latin typeface="Meiryo UI" panose="020B0604030504040204" pitchFamily="50" charset="-128"/>
                          <a:ea typeface="Meiryo UI" panose="020B0604030504040204" pitchFamily="50" charset="-128"/>
                        </a:rPr>
                        <a:t>併せて授業料支援補助事業を実施する。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昭和４２年度</a:t>
                      </a:r>
                      <a:r>
                        <a:rPr lang="ja-JP" altLang="en-US" sz="1000" b="0" i="0" kern="100" dirty="0">
                          <a:solidFill>
                            <a:schemeClr val="tx1"/>
                          </a:solidFill>
                          <a:effectLst/>
                          <a:latin typeface="Meiryo UI" panose="020B0604030504040204" pitchFamily="50" charset="-128"/>
                          <a:ea typeface="Meiryo UI" panose="020B0604030504040204" pitchFamily="50" charset="-128"/>
                        </a:rPr>
                        <a:t>～</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根拠法令：教育基本</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法第４条</a:t>
                      </a:r>
                      <a:r>
                        <a:rPr lang="ja-JP" altLang="en-US" sz="1000" b="0" i="0" kern="100" dirty="0">
                          <a:solidFill>
                            <a:schemeClr val="tx1"/>
                          </a:solidFill>
                          <a:effectLst/>
                          <a:latin typeface="Meiryo UI" panose="020B0604030504040204" pitchFamily="50" charset="-128"/>
                          <a:ea typeface="Meiryo UI" panose="020B0604030504040204" pitchFamily="50" charset="-128"/>
                        </a:rPr>
                        <a:t>（教育の機会均等）、私立学校振興助成法</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第１０条</a:t>
                      </a:r>
                      <a:r>
                        <a:rPr lang="ja-JP" altLang="en-US" sz="1000" b="0" i="0" kern="100" dirty="0">
                          <a:solidFill>
                            <a:schemeClr val="tx1"/>
                          </a:solidFill>
                          <a:effectLst/>
                          <a:latin typeface="Meiryo UI" panose="020B0604030504040204" pitchFamily="50" charset="-128"/>
                          <a:ea typeface="Meiryo UI" panose="020B0604030504040204" pitchFamily="50" charset="-128"/>
                        </a:rPr>
                        <a:t>（その他の助成）、地方自治法</a:t>
                      </a:r>
                      <a:r>
                        <a:rPr lang="ja-JP" altLang="en-US" sz="1000" b="0" i="0" kern="100" smtClean="0">
                          <a:solidFill>
                            <a:schemeClr val="tx1"/>
                          </a:solidFill>
                          <a:effectLst/>
                          <a:latin typeface="Meiryo UI" panose="020B0604030504040204" pitchFamily="50" charset="-128"/>
                          <a:ea typeface="Meiryo UI" panose="020B0604030504040204" pitchFamily="50" charset="-128"/>
                        </a:rPr>
                        <a:t>第２３２条の</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２</a:t>
                      </a:r>
                      <a:r>
                        <a:rPr lang="ja-JP" altLang="en-US" sz="1000" b="0" i="0" kern="10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寄附又は補助）</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私立高等学校等の設置者が、私立高校生等就学支援推進校に在学する生徒（生徒・保護者が府内居住者に限る）に対して行う授業料（施設整備費等を</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含む）の軽減事業に補助する。</a:t>
                      </a:r>
                      <a:endParaRPr lang="en-US" altLang="ja-JP" sz="1000" b="0" i="0" strike="sngStrik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補助対象</a:t>
                      </a:r>
                      <a:r>
                        <a:rPr lang="en-US" altLang="ja-JP" sz="1000" b="0" i="0" kern="100" dirty="0">
                          <a:solidFill>
                            <a:schemeClr val="tx1"/>
                          </a:solidFill>
                          <a:effectLst/>
                          <a:latin typeface="Meiryo UI" panose="020B0604030504040204" pitchFamily="50" charset="-128"/>
                          <a:ea typeface="Meiryo UI" panose="020B0604030504040204" pitchFamily="50" charset="-128"/>
                        </a:rPr>
                        <a:t>】114</a:t>
                      </a:r>
                      <a:r>
                        <a:rPr lang="ja-JP" altLang="en-US" sz="1000" b="0" i="0" kern="100" dirty="0">
                          <a:solidFill>
                            <a:schemeClr val="tx1"/>
                          </a:solidFill>
                          <a:effectLst/>
                          <a:latin typeface="Meiryo UI" panose="020B0604030504040204" pitchFamily="50" charset="-128"/>
                          <a:ea typeface="Meiryo UI" panose="020B0604030504040204" pitchFamily="50" charset="-128"/>
                        </a:rPr>
                        <a:t>法人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事業目標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次代の大阪の発展を支える人材の育成</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撤退ルール</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私立高等学校入試における専願率が</a:t>
                      </a:r>
                      <a:r>
                        <a:rPr lang="en-US" altLang="ja-JP" sz="1000" b="0" i="0" kern="100" dirty="0">
                          <a:solidFill>
                            <a:schemeClr val="tx1"/>
                          </a:solidFill>
                          <a:effectLst/>
                          <a:latin typeface="Meiryo UI" panose="020B0604030504040204" pitchFamily="50" charset="-128"/>
                          <a:ea typeface="Meiryo UI" panose="020B0604030504040204" pitchFamily="50" charset="-128"/>
                        </a:rPr>
                        <a:t>25</a:t>
                      </a:r>
                      <a:r>
                        <a:rPr lang="ja-JP" altLang="en-US" sz="1000" b="0" i="0" kern="100" dirty="0">
                          <a:solidFill>
                            <a:schemeClr val="tx1"/>
                          </a:solidFill>
                          <a:effectLst/>
                          <a:latin typeface="Meiryo UI" panose="020B0604030504040204" pitchFamily="50" charset="-128"/>
                          <a:ea typeface="Meiryo UI" panose="020B0604030504040204" pitchFamily="50" charset="-128"/>
                        </a:rPr>
                        <a:t>％又は私立高校生等就学支援推進校への参加率が</a:t>
                      </a:r>
                      <a:r>
                        <a:rPr lang="en-US" altLang="ja-JP" sz="1000" b="0" i="0" kern="100" dirty="0">
                          <a:solidFill>
                            <a:schemeClr val="tx1"/>
                          </a:solidFill>
                          <a:effectLst/>
                          <a:latin typeface="Meiryo UI" panose="020B0604030504040204" pitchFamily="50" charset="-128"/>
                          <a:ea typeface="Meiryo UI" panose="020B0604030504040204" pitchFamily="50" charset="-128"/>
                        </a:rPr>
                        <a:t>60</a:t>
                      </a:r>
                      <a:r>
                        <a:rPr lang="ja-JP" altLang="en-US" sz="1000" b="0" i="0" kern="100" dirty="0">
                          <a:solidFill>
                            <a:schemeClr val="tx1"/>
                          </a:solidFill>
                          <a:effectLst/>
                          <a:latin typeface="Meiryo UI" panose="020B0604030504040204" pitchFamily="50" charset="-128"/>
                          <a:ea typeface="Meiryo UI" panose="020B0604030504040204" pitchFamily="50" charset="-128"/>
                        </a:rPr>
                        <a:t>％を下回る場合は制度を見直しする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所得区分と授業料負担額＞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endParaRPr lang="en-US" altLang="ja-JP" sz="1000" b="0" i="0" strike="sngStrik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endParaRPr lang="en-US" altLang="ja-JP" sz="1000" b="0" i="0" strike="sngStrik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高等学校等就学支援金（国事業：平成</a:t>
                      </a:r>
                      <a:r>
                        <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rPr>
                        <a:t>22</a:t>
                      </a: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年度～）　　</a:t>
                      </a:r>
                      <a:r>
                        <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rPr>
                        <a:t>R2</a:t>
                      </a:r>
                      <a:r>
                        <a:rPr lang="en-US" altLang="ja-JP" sz="1000" b="0" i="0" strike="noStrike"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0" i="0" strike="noStrike" kern="100" baseline="0" dirty="0" smtClean="0">
                          <a:solidFill>
                            <a:schemeClr val="tx1"/>
                          </a:solidFill>
                          <a:effectLst/>
                          <a:latin typeface="Meiryo UI" panose="020B0604030504040204" pitchFamily="50" charset="-128"/>
                          <a:ea typeface="Meiryo UI" panose="020B0604030504040204" pitchFamily="50" charset="-128"/>
                        </a:rPr>
                        <a:t>当初予算額：</a:t>
                      </a:r>
                      <a:r>
                        <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rPr>
                        <a:t>23,923</a:t>
                      </a: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a:t>
                      </a:r>
                      <a:r>
                        <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rPr>
                        <a:t>0</a:t>
                      </a: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　　　　　高等学校等の授業料に充てるために就学支援金を支給することにより、家庭の教育的負担の軽減を図り、もって教育の機会均等に寄与することを目的とする制度。</a:t>
                      </a:r>
                      <a:endPar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r>
                        <a:rPr lang="ja-JP" altLang="en-US" sz="1000" b="0" i="0" strike="noStrike" kern="100" dirty="0" smtClean="0">
                          <a:solidFill>
                            <a:schemeClr val="tx1"/>
                          </a:solidFill>
                          <a:effectLst/>
                          <a:latin typeface="Meiryo UI" panose="020B0604030504040204" pitchFamily="50" charset="-128"/>
                          <a:ea typeface="Meiryo UI" panose="020B0604030504040204" pitchFamily="50" charset="-128"/>
                        </a:rPr>
                        <a:t>　　　　　</a:t>
                      </a:r>
                      <a:endParaRPr lang="en-US" altLang="ja-JP" sz="1000" b="0" i="0" strike="sngStrik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lnSpc>
                          <a:spcPts val="1000"/>
                        </a:lnSpc>
                        <a:spcAft>
                          <a:spcPts val="0"/>
                        </a:spcAft>
                      </a:pPr>
                      <a:endParaRPr lang="ja-JP" altLang="en-US" sz="1000" b="0" i="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5652120" y="855153"/>
            <a:ext cx="3316058" cy="226335"/>
          </a:xfrm>
          <a:prstGeom prst="rect">
            <a:avLst/>
          </a:prstGeom>
          <a:ln w="25400"/>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14,175</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14,172</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6183769" y="25062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nvPr>
        </p:nvGraphicFramePr>
        <p:xfrm>
          <a:off x="926594" y="3068960"/>
          <a:ext cx="4725526" cy="1417320"/>
        </p:xfrm>
        <a:graphic>
          <a:graphicData uri="http://schemas.openxmlformats.org/drawingml/2006/table">
            <a:tbl>
              <a:tblPr firstRow="1" bandRow="1">
                <a:tableStyleId>{5940675A-B579-460E-94D1-54222C63F5DA}</a:tableStyleId>
              </a:tblPr>
              <a:tblGrid>
                <a:gridCol w="1755196">
                  <a:extLst>
                    <a:ext uri="{9D8B030D-6E8A-4147-A177-3AD203B41FA5}">
                      <a16:colId xmlns:a16="http://schemas.microsoft.com/office/drawing/2014/main" val="1619704588"/>
                    </a:ext>
                  </a:extLst>
                </a:gridCol>
                <a:gridCol w="1035115">
                  <a:extLst>
                    <a:ext uri="{9D8B030D-6E8A-4147-A177-3AD203B41FA5}">
                      <a16:colId xmlns:a16="http://schemas.microsoft.com/office/drawing/2014/main" val="1253207771"/>
                    </a:ext>
                  </a:extLst>
                </a:gridCol>
                <a:gridCol w="895507">
                  <a:extLst>
                    <a:ext uri="{9D8B030D-6E8A-4147-A177-3AD203B41FA5}">
                      <a16:colId xmlns:a16="http://schemas.microsoft.com/office/drawing/2014/main" val="2530017226"/>
                    </a:ext>
                  </a:extLst>
                </a:gridCol>
                <a:gridCol w="1039708">
                  <a:extLst>
                    <a:ext uri="{9D8B030D-6E8A-4147-A177-3AD203B41FA5}">
                      <a16:colId xmlns:a16="http://schemas.microsoft.com/office/drawing/2014/main" val="3990497652"/>
                    </a:ext>
                  </a:extLst>
                </a:gridCol>
              </a:tblGrid>
              <a:tr h="159409">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年収めやす</a:t>
                      </a:r>
                    </a:p>
                  </a:txBody>
                  <a:tcPr anchor="ctr"/>
                </a:tc>
                <a:tc gridSpan="3">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授業料負担額</a:t>
                      </a:r>
                    </a:p>
                  </a:txBody>
                  <a:tcPr anchor="ct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17162221"/>
                  </a:ext>
                </a:extLst>
              </a:tr>
              <a:tr h="275903">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子ども一人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の世帯</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子ども二人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の世帯</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子ども三人以上</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の世帯</a:t>
                      </a:r>
                    </a:p>
                  </a:txBody>
                  <a:tcPr anchor="ctr"/>
                </a:tc>
                <a:extLst>
                  <a:ext uri="{0D108BD9-81ED-4DB2-BD59-A6C34878D82A}">
                    <a16:rowId xmlns:a16="http://schemas.microsoft.com/office/drawing/2014/main" val="1271680268"/>
                  </a:ext>
                </a:extLst>
              </a:tr>
              <a:tr h="159409">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590</a:t>
                      </a:r>
                      <a:r>
                        <a:rPr kumimoji="1" lang="ja-JP" altLang="en-US" sz="1050" dirty="0">
                          <a:solidFill>
                            <a:schemeClr val="tx1"/>
                          </a:solidFill>
                          <a:latin typeface="Meiryo UI" panose="020B0604030504040204" pitchFamily="50" charset="-128"/>
                          <a:ea typeface="Meiryo UI" panose="020B0604030504040204" pitchFamily="50" charset="-128"/>
                        </a:rPr>
                        <a:t>万円未満</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無償</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無償</a:t>
                      </a:r>
                    </a:p>
                  </a:txBody>
                  <a:tcPr anchor="ctr"/>
                </a:tc>
                <a:tc rowSpan="2">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無償</a:t>
                      </a:r>
                    </a:p>
                  </a:txBody>
                  <a:tcPr anchor="ctr"/>
                </a:tc>
                <a:extLst>
                  <a:ext uri="{0D108BD9-81ED-4DB2-BD59-A6C34878D82A}">
                    <a16:rowId xmlns:a16="http://schemas.microsoft.com/office/drawing/2014/main" val="2220532113"/>
                  </a:ext>
                </a:extLst>
              </a:tr>
              <a:tr h="202329">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590</a:t>
                      </a:r>
                      <a:r>
                        <a:rPr kumimoji="1" lang="ja-JP" altLang="en-US" sz="1050" dirty="0">
                          <a:solidFill>
                            <a:schemeClr val="tx1"/>
                          </a:solidFill>
                          <a:latin typeface="Meiryo UI" panose="020B0604030504040204" pitchFamily="50" charset="-128"/>
                          <a:ea typeface="Meiryo UI" panose="020B0604030504040204" pitchFamily="50" charset="-128"/>
                        </a:rPr>
                        <a:t>万円～</a:t>
                      </a:r>
                      <a:r>
                        <a:rPr kumimoji="1" lang="en-US" altLang="ja-JP" sz="1050" dirty="0">
                          <a:solidFill>
                            <a:schemeClr val="tx1"/>
                          </a:solidFill>
                          <a:latin typeface="Meiryo UI" panose="020B0604030504040204" pitchFamily="50" charset="-128"/>
                          <a:ea typeface="Meiryo UI" panose="020B0604030504040204" pitchFamily="50" charset="-128"/>
                        </a:rPr>
                        <a:t>800</a:t>
                      </a:r>
                      <a:r>
                        <a:rPr kumimoji="1" lang="ja-JP" altLang="en-US" sz="1050" dirty="0">
                          <a:solidFill>
                            <a:schemeClr val="tx1"/>
                          </a:solidFill>
                          <a:latin typeface="Meiryo UI" panose="020B0604030504040204" pitchFamily="50" charset="-128"/>
                          <a:ea typeface="Meiryo UI" panose="020B0604030504040204" pitchFamily="50" charset="-128"/>
                        </a:rPr>
                        <a:t>万円未満</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万円</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万円</a:t>
                      </a:r>
                    </a:p>
                  </a:txBody>
                  <a:tcPr anchor="ctr"/>
                </a:tc>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66691218"/>
                  </a:ext>
                </a:extLst>
              </a:tr>
              <a:tr h="202329">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800</a:t>
                      </a:r>
                      <a:r>
                        <a:rPr kumimoji="1" lang="ja-JP" altLang="en-US" sz="1050" dirty="0">
                          <a:solidFill>
                            <a:schemeClr val="tx1"/>
                          </a:solidFill>
                          <a:latin typeface="Meiryo UI" panose="020B0604030504040204" pitchFamily="50" charset="-128"/>
                          <a:ea typeface="Meiryo UI" panose="020B0604030504040204" pitchFamily="50" charset="-128"/>
                        </a:rPr>
                        <a:t>万円～</a:t>
                      </a:r>
                      <a:r>
                        <a:rPr kumimoji="1" lang="en-US" altLang="ja-JP" sz="1050" dirty="0">
                          <a:solidFill>
                            <a:schemeClr val="tx1"/>
                          </a:solidFill>
                          <a:latin typeface="Meiryo UI" panose="020B0604030504040204" pitchFamily="50" charset="-128"/>
                          <a:ea typeface="Meiryo UI" panose="020B0604030504040204" pitchFamily="50" charset="-128"/>
                        </a:rPr>
                        <a:t>910</a:t>
                      </a:r>
                      <a:r>
                        <a:rPr kumimoji="1" lang="ja-JP" altLang="en-US" sz="1050" dirty="0">
                          <a:solidFill>
                            <a:schemeClr val="tx1"/>
                          </a:solidFill>
                          <a:latin typeface="Meiryo UI" panose="020B0604030504040204" pitchFamily="50" charset="-128"/>
                          <a:ea typeface="Meiryo UI" panose="020B0604030504040204" pitchFamily="50" charset="-128"/>
                        </a:rPr>
                        <a:t>万円未満</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481,200</a:t>
                      </a:r>
                      <a:r>
                        <a:rPr kumimoji="1" lang="ja-JP" altLang="en-US" sz="1050" dirty="0">
                          <a:solidFill>
                            <a:schemeClr val="tx1"/>
                          </a:solidFill>
                          <a:latin typeface="Meiryo UI" panose="020B0604030504040204" pitchFamily="50" charset="-128"/>
                          <a:ea typeface="Meiryo UI" panose="020B0604030504040204" pitchFamily="50" charset="-128"/>
                        </a:rPr>
                        <a:t>円</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a:t>
                      </a:r>
                      <a:r>
                        <a:rPr kumimoji="1" lang="ja-JP" altLang="en-US" sz="1050" dirty="0">
                          <a:solidFill>
                            <a:schemeClr val="tx1"/>
                          </a:solidFill>
                          <a:latin typeface="Meiryo UI" panose="020B0604030504040204" pitchFamily="50" charset="-128"/>
                          <a:ea typeface="Meiryo UI" panose="020B0604030504040204" pitchFamily="50" charset="-128"/>
                        </a:rPr>
                        <a:t>万円</a:t>
                      </a:r>
                    </a:p>
                  </a:txBody>
                  <a:tcPr anchor="ct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万円</a:t>
                      </a:r>
                    </a:p>
                  </a:txBody>
                  <a:tcPr anchor="ctr"/>
                </a:tc>
                <a:extLst>
                  <a:ext uri="{0D108BD9-81ED-4DB2-BD59-A6C34878D82A}">
                    <a16:rowId xmlns:a16="http://schemas.microsoft.com/office/drawing/2014/main" val="3993518947"/>
                  </a:ext>
                </a:extLst>
              </a:tr>
            </a:tbl>
          </a:graphicData>
        </a:graphic>
      </p:graphicFrame>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50682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主要検討事業６</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私学助成（経常費助成</a:t>
                      </a:r>
                      <a:r>
                        <a:rPr lang="en-US" altLang="ja-JP" sz="14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小学校・中学校・高等学校・専修学校</a:t>
                      </a:r>
                      <a:r>
                        <a:rPr lang="en-US" altLang="ja-JP"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8998" y="444509"/>
          <a:ext cx="9046005" cy="63840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536666">
                  <a:extLst>
                    <a:ext uri="{9D8B030D-6E8A-4147-A177-3AD203B41FA5}">
                      <a16:colId xmlns:a16="http://schemas.microsoft.com/office/drawing/2014/main" val="4183280094"/>
                    </a:ext>
                  </a:extLst>
                </a:gridCol>
                <a:gridCol w="4251392">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695644">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教育条件の維持向上、保護者負担の軽減及び経営の健全化を図り、私立学校の健全な発展に資する。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事業内容（主なもの）</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・私立学校の運営経費への補助金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・補助額＝単価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児童・生徒数  ・単価の決定ルール    国標準額（交付税単価＋国補助額）と標準教育費の</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のいずれか低い方を適用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【19</a:t>
                      </a:r>
                      <a:r>
                        <a:rPr lang="ja-JP" altLang="en-US" sz="1000" b="0" kern="100" dirty="0">
                          <a:effectLst/>
                          <a:latin typeface="Meiryo UI" panose="020B0604030504040204" pitchFamily="50" charset="-128"/>
                          <a:ea typeface="Meiryo UI" panose="020B0604030504040204" pitchFamily="50" charset="-128"/>
                        </a:rPr>
                        <a:t>年度単価</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・高等学校 ＠</a:t>
                      </a:r>
                      <a:r>
                        <a:rPr lang="en-US" altLang="ja-JP" sz="1000" b="0" kern="100" dirty="0">
                          <a:effectLst/>
                          <a:latin typeface="Meiryo UI" panose="020B0604030504040204" pitchFamily="50" charset="-128"/>
                          <a:ea typeface="Meiryo UI" panose="020B0604030504040204" pitchFamily="50" charset="-128"/>
                        </a:rPr>
                        <a:t>293,560</a:t>
                      </a:r>
                      <a:r>
                        <a:rPr lang="ja-JP" altLang="en-US" sz="1000" b="0" kern="100" dirty="0">
                          <a:effectLst/>
                          <a:latin typeface="Meiryo UI" panose="020B0604030504040204" pitchFamily="50" charset="-128"/>
                          <a:ea typeface="Meiryo UI" panose="020B0604030504040204" pitchFamily="50" charset="-128"/>
                        </a:rPr>
                        <a:t>円（国標準額）</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・中学校  ＠</a:t>
                      </a:r>
                      <a:r>
                        <a:rPr lang="en-US" altLang="ja-JP" sz="1000" b="0" kern="100" dirty="0">
                          <a:effectLst/>
                          <a:latin typeface="Meiryo UI" panose="020B0604030504040204" pitchFamily="50" charset="-128"/>
                          <a:ea typeface="Meiryo UI" panose="020B0604030504040204" pitchFamily="50" charset="-128"/>
                        </a:rPr>
                        <a:t>286,446</a:t>
                      </a:r>
                      <a:r>
                        <a:rPr lang="ja-JP" altLang="en-US" sz="1000" b="0" kern="100" dirty="0">
                          <a:effectLst/>
                          <a:latin typeface="Meiryo UI" panose="020B0604030504040204" pitchFamily="50" charset="-128"/>
                          <a:ea typeface="Meiryo UI" panose="020B0604030504040204" pitchFamily="50" charset="-128"/>
                        </a:rPr>
                        <a:t>円（国標準額）</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・小学校  ＠</a:t>
                      </a:r>
                      <a:r>
                        <a:rPr lang="en-US" altLang="ja-JP" sz="1000" b="0" kern="100" dirty="0">
                          <a:effectLst/>
                          <a:latin typeface="Meiryo UI" panose="020B0604030504040204" pitchFamily="50" charset="-128"/>
                          <a:ea typeface="Meiryo UI" panose="020B0604030504040204" pitchFamily="50" charset="-128"/>
                        </a:rPr>
                        <a:t>262,150</a:t>
                      </a:r>
                      <a:r>
                        <a:rPr lang="ja-JP" altLang="en-US" sz="1000" b="0" kern="100" dirty="0">
                          <a:effectLst/>
                          <a:latin typeface="Meiryo UI" panose="020B0604030504040204" pitchFamily="50" charset="-128"/>
                          <a:ea typeface="Meiryo UI" panose="020B0604030504040204" pitchFamily="50" charset="-128"/>
                        </a:rPr>
                        <a:t>円（標準教育費の</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・専修学校（高等課程）＠</a:t>
                      </a:r>
                      <a:r>
                        <a:rPr lang="en-US" altLang="ja-JP" sz="1000" b="0" kern="100" dirty="0">
                          <a:effectLst/>
                          <a:latin typeface="Meiryo UI" panose="020B0604030504040204" pitchFamily="50" charset="-128"/>
                          <a:ea typeface="Meiryo UI" panose="020B0604030504040204" pitchFamily="50" charset="-128"/>
                        </a:rPr>
                        <a:t>293,560</a:t>
                      </a:r>
                      <a:r>
                        <a:rPr lang="ja-JP" altLang="en-US" sz="1000" b="0" kern="100" dirty="0">
                          <a:effectLst/>
                          <a:latin typeface="Meiryo UI" panose="020B0604030504040204" pitchFamily="50" charset="-128"/>
                          <a:ea typeface="Meiryo UI" panose="020B0604030504040204" pitchFamily="50" charset="-128"/>
                        </a:rPr>
                        <a:t>円（高等学校と同額）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（注）標準教育費     公立学校に置き換えた場合の生徒１人あたりの所要経費</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rgbClr val="D0D8E8"/>
                      </a:solidFill>
                      <a:prstDash val="solid"/>
                      <a:round/>
                      <a:headEnd type="none" w="med" len="med"/>
                      <a:tailEnd type="none" w="med" len="med"/>
                    </a:lnT>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71842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公立学校教育を含めた府施策全体の経費節減・見直しの一環として、経常費に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係る私学助成について、助成単価を引き下げる。</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・高等学校・専修学校　　　従来ルールによる単価</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・小学校・中学校　　　　　　従来ルールによる単価</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⇒公立学校教育の経費節減等の取組みも踏まえ、原則▲</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但し、小・中学校は義務教育で公立学校の受け皿があること、高校の標準教育</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費の比較において、２～３割の格差があることから▲</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年度単価への改定、補助単価引き下げは、暫定予算期間内は適用せず）</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年度本格予算で見直し実施</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授業料値上げの有無についてのアンケート調査を実施するとともに、</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生徒の就学機会の確保への配慮を要請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各学校への影響等についてヒアリング調査</a:t>
                      </a:r>
                    </a:p>
                    <a:p>
                      <a:pPr marL="0" marR="0" lvl="0" indent="0" algn="l" defTabSz="914400" rtl="0" eaLnBrk="1" fontAlgn="auto" latinLnBrk="0" hangingPunct="1">
                        <a:lnSpc>
                          <a:spcPts val="12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】⑳2,639</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3,972</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3,972</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592491" y="3800650"/>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642230" y="742996"/>
            <a:ext cx="2393143" cy="658096"/>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r>
              <a:rPr lang="ja-JP" altLang="en-US" sz="1050" dirty="0">
                <a:solidFill>
                  <a:schemeClr val="tx1"/>
                </a:solidFill>
                <a:latin typeface="Meiryo UI" panose="020B0604030504040204" pitchFamily="50" charset="-128"/>
                <a:ea typeface="Meiryo UI" panose="020B0604030504040204" pitchFamily="50" charset="-128"/>
              </a:rPr>
              <a:t>　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rPr>
              <a:t>　　　小中高　</a:t>
            </a:r>
            <a:r>
              <a:rPr lang="en-US" altLang="ja-JP" sz="1050" dirty="0">
                <a:solidFill>
                  <a:schemeClr val="tx1"/>
                </a:solidFill>
                <a:latin typeface="Meiryo UI" panose="020B0604030504040204" pitchFamily="50" charset="-128"/>
                <a:ea typeface="Meiryo UI" panose="020B0604030504040204" pitchFamily="50" charset="-128"/>
              </a:rPr>
              <a:t>32,762</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27,709</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dirty="0">
              <a:solidFill>
                <a:schemeClr val="tx1"/>
              </a:solidFill>
              <a:latin typeface="Meiryo UI" panose="020B0604030504040204" pitchFamily="50" charset="-128"/>
              <a:ea typeface="Meiryo UI" panose="020B0604030504040204" pitchFamily="50" charset="-128"/>
            </a:endParaRPr>
          </a:p>
          <a:p>
            <a:pPr algn="ctr"/>
            <a:r>
              <a:rPr lang="ja-JP" altLang="en-US" sz="1050" dirty="0">
                <a:solidFill>
                  <a:schemeClr val="tx1"/>
                </a:solidFill>
                <a:latin typeface="Meiryo UI" panose="020B0604030504040204" pitchFamily="50" charset="-128"/>
                <a:ea typeface="Meiryo UI" panose="020B0604030504040204" pitchFamily="50" charset="-128"/>
              </a:rPr>
              <a:t>　　　専修学校　</a:t>
            </a:r>
            <a:r>
              <a:rPr lang="en-US" altLang="ja-JP" sz="1050" dirty="0">
                <a:solidFill>
                  <a:schemeClr val="tx1"/>
                </a:solidFill>
                <a:latin typeface="Meiryo UI" panose="020B0604030504040204" pitchFamily="50" charset="-128"/>
                <a:ea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1,400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9" name="表 8">
            <a:extLst>
              <a:ext uri="{FF2B5EF4-FFF2-40B4-BE49-F238E27FC236}">
                <a16:creationId xmlns:a16="http://schemas.microsoft.com/office/drawing/2014/main" id="{CF4ACBA0-13FC-4C5D-A172-5899C9459751}"/>
              </a:ext>
            </a:extLst>
          </p:cNvPr>
          <p:cNvGraphicFramePr>
            <a:graphicFrameLocks noGrp="1"/>
          </p:cNvGraphicFramePr>
          <p:nvPr/>
        </p:nvGraphicFramePr>
        <p:xfrm>
          <a:off x="476545" y="5346433"/>
          <a:ext cx="4530788" cy="1293840"/>
        </p:xfrm>
        <a:graphic>
          <a:graphicData uri="http://schemas.openxmlformats.org/drawingml/2006/table">
            <a:tbl>
              <a:tblPr firstRow="1" bandRow="1">
                <a:tableStyleId>{5940675A-B579-460E-94D1-54222C63F5DA}</a:tableStyleId>
              </a:tblPr>
              <a:tblGrid>
                <a:gridCol w="414343">
                  <a:extLst>
                    <a:ext uri="{9D8B030D-6E8A-4147-A177-3AD203B41FA5}">
                      <a16:colId xmlns:a16="http://schemas.microsoft.com/office/drawing/2014/main" val="3786806093"/>
                    </a:ext>
                  </a:extLst>
                </a:gridCol>
                <a:gridCol w="612000">
                  <a:extLst>
                    <a:ext uri="{9D8B030D-6E8A-4147-A177-3AD203B41FA5}">
                      <a16:colId xmlns:a16="http://schemas.microsoft.com/office/drawing/2014/main" val="1973897350"/>
                    </a:ext>
                  </a:extLst>
                </a:gridCol>
                <a:gridCol w="540000">
                  <a:extLst>
                    <a:ext uri="{9D8B030D-6E8A-4147-A177-3AD203B41FA5}">
                      <a16:colId xmlns:a16="http://schemas.microsoft.com/office/drawing/2014/main" val="1725552990"/>
                    </a:ext>
                  </a:extLst>
                </a:gridCol>
                <a:gridCol w="612000">
                  <a:extLst>
                    <a:ext uri="{9D8B030D-6E8A-4147-A177-3AD203B41FA5}">
                      <a16:colId xmlns:a16="http://schemas.microsoft.com/office/drawing/2014/main" val="3877804580"/>
                    </a:ext>
                  </a:extLst>
                </a:gridCol>
                <a:gridCol w="540000">
                  <a:extLst>
                    <a:ext uri="{9D8B030D-6E8A-4147-A177-3AD203B41FA5}">
                      <a16:colId xmlns:a16="http://schemas.microsoft.com/office/drawing/2014/main" val="3640809651"/>
                    </a:ext>
                  </a:extLst>
                </a:gridCol>
                <a:gridCol w="612000">
                  <a:extLst>
                    <a:ext uri="{9D8B030D-6E8A-4147-A177-3AD203B41FA5}">
                      <a16:colId xmlns:a16="http://schemas.microsoft.com/office/drawing/2014/main" val="1087117989"/>
                    </a:ext>
                  </a:extLst>
                </a:gridCol>
                <a:gridCol w="516445">
                  <a:extLst>
                    <a:ext uri="{9D8B030D-6E8A-4147-A177-3AD203B41FA5}">
                      <a16:colId xmlns:a16="http://schemas.microsoft.com/office/drawing/2014/main" val="1643487094"/>
                    </a:ext>
                  </a:extLst>
                </a:gridCol>
                <a:gridCol w="684000">
                  <a:extLst>
                    <a:ext uri="{9D8B030D-6E8A-4147-A177-3AD203B41FA5}">
                      <a16:colId xmlns:a16="http://schemas.microsoft.com/office/drawing/2014/main" val="3503507564"/>
                    </a:ext>
                  </a:extLst>
                </a:gridCol>
              </a:tblGrid>
              <a:tr h="355340">
                <a:tc rowSpan="2">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年度</a:t>
                      </a:r>
                    </a:p>
                  </a:txBody>
                  <a:tcPr marT="36000" marB="36000"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gridSpan="2">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⑲標準教育費</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12700" cmpd="sng">
                      <a:noFill/>
                    </a:lnB>
                    <a:solidFill>
                      <a:schemeClr val="bg1"/>
                    </a:solidFil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2">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⑳ 助成単価</a:t>
                      </a:r>
                    </a:p>
                    <a:p>
                      <a:pPr algn="ctr">
                        <a:lnSpc>
                          <a:spcPts val="1200"/>
                        </a:lnSpc>
                      </a:pPr>
                      <a:r>
                        <a:rPr kumimoji="1" lang="ja-JP" altLang="en-US" sz="800" dirty="0">
                          <a:latin typeface="Meiryo UI" panose="020B0604030504040204" pitchFamily="50" charset="-128"/>
                          <a:ea typeface="Meiryo UI" panose="020B0604030504040204" pitchFamily="50" charset="-128"/>
                        </a:rPr>
                        <a:t>（ 従来ルール）</a:t>
                      </a:r>
                    </a:p>
                  </a:txBody>
                  <a:tcPr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mpd="sng">
                      <a:noFill/>
                    </a:lnB>
                    <a:solidFill>
                      <a:schemeClr val="bg1"/>
                    </a:solidFil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3">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見直し内容</a:t>
                      </a:r>
                    </a:p>
                  </a:txBody>
                  <a:tcPr marT="36000" marB="36000" anchor="ct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chemeClr val="bg1"/>
                    </a:solidFill>
                  </a:tcPr>
                </a:tc>
                <a:tc hMerge="1">
                  <a:txBody>
                    <a:bodyPr/>
                    <a:lstStyle/>
                    <a:p>
                      <a:pPr algn="ctr">
                        <a:lnSpc>
                          <a:spcPts val="800"/>
                        </a:lnSpc>
                      </a:pPr>
                      <a:endParaRPr kumimoji="1" lang="ja-JP" altLang="en-US" sz="1000" dirty="0">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p>
                  </a:txBody>
                  <a:tcPr marT="36000" marB="36000">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01667250"/>
                  </a:ext>
                </a:extLst>
              </a:tr>
              <a:tr h="211620">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lnSpc>
                          <a:spcPts val="1200"/>
                        </a:lnSpc>
                      </a:pPr>
                      <a:endParaRPr kumimoji="1" lang="en-US" altLang="ja-JP" sz="800" dirty="0">
                        <a:latin typeface="Meiryo UI" panose="020B0604030504040204" pitchFamily="50" charset="-128"/>
                        <a:ea typeface="Meiryo UI"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T w="12700" cmpd="sng">
                      <a:noFill/>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対高校</a:t>
                      </a:r>
                    </a:p>
                  </a:txBody>
                  <a:tcPr marT="36000" marB="36000" anchor="ctr">
                    <a:solidFill>
                      <a:schemeClr val="bg1"/>
                    </a:solidFill>
                  </a:tcPr>
                </a:tc>
                <a:tc>
                  <a:txBody>
                    <a:bodyPr/>
                    <a:lstStyle/>
                    <a:p>
                      <a:pPr algn="ctr">
                        <a:lnSpc>
                          <a:spcPts val="1200"/>
                        </a:lnSpc>
                      </a:pPr>
                      <a:endParaRPr kumimoji="1" lang="ja-JP" altLang="en-US" sz="800" dirty="0">
                        <a:latin typeface="Meiryo UI" panose="020B0604030504040204" pitchFamily="50" charset="-128"/>
                        <a:ea typeface="Meiryo UI" panose="020B0604030504040204" pitchFamily="50" charset="-128"/>
                      </a:endParaRPr>
                    </a:p>
                  </a:txBody>
                  <a:tcPr marT="36000" marB="36000" anchor="ctr">
                    <a:lnT w="12700" cmpd="sng">
                      <a:noFill/>
                    </a:lnT>
                    <a:solidFill>
                      <a:schemeClr val="bg1"/>
                    </a:solidFill>
                  </a:tcPr>
                </a:tc>
                <a:tc>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対高校</a:t>
                      </a:r>
                    </a:p>
                  </a:txBody>
                  <a:tcPr marT="36000" marB="36000" anchor="ctr">
                    <a:lnR w="12700" cap="flat" cmpd="sng" algn="ctr">
                      <a:solidFill>
                        <a:schemeClr val="tx1"/>
                      </a:solidFill>
                      <a:prstDash val="solid"/>
                      <a:round/>
                      <a:headEnd type="none" w="med" len="med"/>
                      <a:tailEnd type="none" w="med" len="med"/>
                    </a:lnR>
                    <a:solidFill>
                      <a:schemeClr val="bg1"/>
                    </a:solidFill>
                  </a:tcPr>
                </a:tc>
                <a:tc>
                  <a:txBody>
                    <a:bodyPr/>
                    <a:lstStyle/>
                    <a:p>
                      <a:pPr algn="ctr">
                        <a:lnSpc>
                          <a:spcPts val="1200"/>
                        </a:lnSpc>
                      </a:pPr>
                      <a:endParaRPr kumimoji="1" lang="ja-JP" altLang="en-US" sz="800" dirty="0">
                        <a:latin typeface="Meiryo UI" panose="020B0604030504040204" pitchFamily="50" charset="-128"/>
                        <a:ea typeface="Meiryo UI"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ja-JP" altLang="en-US" sz="800" dirty="0">
                          <a:latin typeface="Meiryo UI" panose="020B0604030504040204" pitchFamily="50" charset="-128"/>
                          <a:ea typeface="Meiryo UI" panose="020B0604030504040204" pitchFamily="50" charset="-128"/>
                        </a:rPr>
                        <a:t>対高校</a:t>
                      </a:r>
                    </a:p>
                  </a:txBody>
                  <a:tcPr marL="0" marR="0" marT="36000" marB="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zh-TW" altLang="en-US" sz="800" dirty="0">
                          <a:latin typeface="Meiryo UI" panose="020B0604030504040204" pitchFamily="50" charset="-128"/>
                          <a:ea typeface="Meiryo UI" panose="020B0604030504040204" pitchFamily="50" charset="-128"/>
                        </a:rPr>
                        <a:t>対標準教育費</a:t>
                      </a:r>
                      <a:endParaRPr kumimoji="1" lang="ja-JP" altLang="en-US" sz="800" dirty="0">
                        <a:latin typeface="Meiryo UI" panose="020B0604030504040204" pitchFamily="50" charset="-128"/>
                        <a:ea typeface="Meiryo UI" panose="020B0604030504040204" pitchFamily="50" charset="-128"/>
                      </a:endParaRPr>
                    </a:p>
                  </a:txBody>
                  <a:tcPr marL="0" marR="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275941318"/>
                  </a:ext>
                </a:extLst>
              </a:tr>
              <a:tr h="211620">
                <a:tc>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高校</a:t>
                      </a:r>
                    </a:p>
                  </a:txBody>
                  <a:tcPr marT="36000" marB="3600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735,500</a:t>
                      </a: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295,125</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marL="0" marR="0" lvl="0" indent="0" algn="ctr" defTabSz="914400" rtl="0" eaLnBrk="1" fontAlgn="auto" latinLnBrk="0" hangingPunct="1">
                        <a:lnSpc>
                          <a:spcPts val="1200"/>
                        </a:lnSpc>
                        <a:spcBef>
                          <a:spcPts val="0"/>
                        </a:spcBef>
                        <a:spcAft>
                          <a:spcPts val="0"/>
                        </a:spcAft>
                        <a:buClrTx/>
                        <a:buSzTx/>
                        <a:buFontTx/>
                        <a:buNone/>
                        <a:tabLst/>
                        <a:defRPr/>
                      </a:pPr>
                      <a:r>
                        <a:rPr kumimoji="1" lang="en-US" altLang="ja-JP" sz="800" dirty="0">
                          <a:latin typeface="Meiryo UI" panose="020B0604030504040204" pitchFamily="50" charset="-128"/>
                          <a:ea typeface="Meiryo UI" panose="020B0604030504040204" pitchFamily="50" charset="-128"/>
                        </a:rPr>
                        <a:t>265,612</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endParaRPr kumimoji="1" lang="ja-JP" altLang="en-US" sz="800" dirty="0"/>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36.1%</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extLst>
                  <a:ext uri="{0D108BD9-81ED-4DB2-BD59-A6C34878D82A}">
                    <a16:rowId xmlns:a16="http://schemas.microsoft.com/office/drawing/2014/main" val="2673742073"/>
                  </a:ext>
                </a:extLst>
              </a:tr>
              <a:tr h="229953">
                <a:tc>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中学</a:t>
                      </a:r>
                    </a:p>
                  </a:txBody>
                  <a:tcPr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594,700</a:t>
                      </a: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80.9%</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288,026</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97.6%</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216,019</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81.3%</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36.3%</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extLst>
                  <a:ext uri="{0D108BD9-81ED-4DB2-BD59-A6C34878D82A}">
                    <a16:rowId xmlns:a16="http://schemas.microsoft.com/office/drawing/2014/main" val="2988840474"/>
                  </a:ext>
                </a:extLst>
              </a:tr>
              <a:tr h="211620">
                <a:tc>
                  <a:txBody>
                    <a:bodyPr/>
                    <a:lstStyle/>
                    <a:p>
                      <a:pPr algn="ctr">
                        <a:lnSpc>
                          <a:spcPts val="1200"/>
                        </a:lnSpc>
                      </a:pPr>
                      <a:r>
                        <a:rPr kumimoji="1" lang="ja-JP" altLang="en-US" sz="800" dirty="0">
                          <a:latin typeface="Meiryo UI" panose="020B0604030504040204" pitchFamily="50" charset="-128"/>
                          <a:ea typeface="Meiryo UI" panose="020B0604030504040204" pitchFamily="50" charset="-128"/>
                        </a:rPr>
                        <a:t>小学</a:t>
                      </a:r>
                    </a:p>
                  </a:txBody>
                  <a:tcPr marT="36000" marB="36000"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524,300</a:t>
                      </a: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71.3%</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254,050</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86.1%</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190,537</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71.7%</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tc>
                  <a:txBody>
                    <a:bodyPr/>
                    <a:lstStyle/>
                    <a:p>
                      <a:pPr algn="ctr">
                        <a:lnSpc>
                          <a:spcPts val="1200"/>
                        </a:lnSpc>
                      </a:pPr>
                      <a:r>
                        <a:rPr kumimoji="1" lang="en-US" altLang="ja-JP" sz="800" dirty="0">
                          <a:latin typeface="Meiryo UI" panose="020B0604030504040204" pitchFamily="50" charset="-128"/>
                          <a:ea typeface="Meiryo UI" panose="020B0604030504040204" pitchFamily="50" charset="-128"/>
                        </a:rPr>
                        <a:t>36.3%</a:t>
                      </a:r>
                      <a:endParaRPr kumimoji="1" lang="ja-JP" altLang="en-US" sz="800" dirty="0">
                        <a:latin typeface="Meiryo UI" panose="020B0604030504040204" pitchFamily="50" charset="-128"/>
                        <a:ea typeface="Meiryo UI" panose="020B0604030504040204" pitchFamily="50" charset="-128"/>
                      </a:endParaRPr>
                    </a:p>
                  </a:txBody>
                  <a:tcPr marT="36000" marB="36000">
                    <a:solidFill>
                      <a:schemeClr val="bg1"/>
                    </a:solidFill>
                  </a:tcPr>
                </a:tc>
                <a:extLst>
                  <a:ext uri="{0D108BD9-81ED-4DB2-BD59-A6C34878D82A}">
                    <a16:rowId xmlns:a16="http://schemas.microsoft.com/office/drawing/2014/main" val="2088116573"/>
                  </a:ext>
                </a:extLst>
              </a:tr>
            </a:tbl>
          </a:graphicData>
        </a:graphic>
      </p:graphicFrame>
      <p:sp>
        <p:nvSpPr>
          <p:cNvPr id="10" name="正方形/長方形 9"/>
          <p:cNvSpPr/>
          <p:nvPr/>
        </p:nvSpPr>
        <p:spPr>
          <a:xfrm>
            <a:off x="632719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4"/>
          <p:cNvSpPr txBox="1">
            <a:spLocks/>
          </p:cNvSpPr>
          <p:nvPr/>
        </p:nvSpPr>
        <p:spPr>
          <a:xfrm>
            <a:off x="6896137" y="646465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62209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主要検討事業６</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私学助成（経常費助成</a:t>
                      </a:r>
                      <a:r>
                        <a:rPr lang="en-US" altLang="ja-JP" sz="14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小学校・中学校・高等学校・専修学校</a:t>
                      </a:r>
                      <a:r>
                        <a:rPr lang="en-US" altLang="ja-JP" sz="14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81815" y="489916"/>
          <a:ext cx="8980370" cy="60792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21438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3999962">
                <a:tc vMerge="1">
                  <a:txBody>
                    <a:bodyPr/>
                    <a:lstStyle/>
                    <a:p>
                      <a:endParaRPr kumimoji="1" lang="ja-JP" altLang="en-US"/>
                    </a:p>
                  </a:txBody>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＜私学助成（経常費助成など）＞</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・厳しい財政状況を踏まえれば、今ただちに経費節減を緩和することは非常に難</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しい状況。</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・このため、公立学校教育の経費節減等の取組みも踏まえ、プログラム案で実施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している経常費助成単価引下げ等の節減の取組みは、継続を検討せざるを得</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ない。</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「従来ルールによる単価」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幼稚園▲２．５％、小中学校▲２５％、</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高校・専各▲１０％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従来ルールによる単価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「国標準額」（国補助単価＋交付税単価）と「標準教育費（公立</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人</a:t>
                      </a:r>
                      <a:r>
                        <a:rPr lang="ja-JP" altLang="en-US" sz="1000" b="0" kern="100" dirty="0" err="1">
                          <a:effectLst/>
                          <a:latin typeface="Meiryo UI" panose="020B0604030504040204" pitchFamily="50" charset="-128"/>
                          <a:ea typeface="Meiryo UI" panose="020B0604030504040204" pitchFamily="50" charset="-128"/>
                        </a:rPr>
                        <a:t>あ</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たり経費）の</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」のいずれか低い方</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・また、制度創設以降の社会経済情勢等の変化や国制度の充実などにより、府</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としての補助目的や効果に変化がみられる補助メニュー（私立幼稚園３歳児</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保育料軽減補助、専修学校専門課程振興補助）を見直し、 政策目的を明</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確化した事業へと再構築。</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・さらに、専修学校高等課程への経常費助成については、他府県水準を上回る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助成効果の有無等を検証の上、現行助成水準の継続の可否を判断。</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・なお、高等学校については、</a:t>
                      </a:r>
                      <a:r>
                        <a:rPr lang="ja-JP" altLang="en-US" sz="1000" b="0" u="none" kern="100" dirty="0">
                          <a:solidFill>
                            <a:schemeClr val="tx1"/>
                          </a:solidFill>
                          <a:effectLst/>
                          <a:latin typeface="Meiryo UI" panose="020B0604030504040204" pitchFamily="50" charset="-128"/>
                          <a:ea typeface="Meiryo UI" panose="020B0604030504040204" pitchFamily="50" charset="-128"/>
                        </a:rPr>
                        <a:t>公立・私立高校における学校間の競争条件を整え、</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エンドユーザーである生徒・保護者の学校選択の自由度をさらに拡大する観点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から、現状でも全国Ｎ</a:t>
                      </a:r>
                      <a:r>
                        <a:rPr lang="en-US" altLang="ja-JP" sz="1000" b="0" u="none" kern="100" dirty="0">
                          <a:solidFill>
                            <a:schemeClr val="tx1"/>
                          </a:solidFill>
                          <a:effectLst/>
                          <a:latin typeface="Meiryo UI" panose="020B0604030504040204" pitchFamily="50" charset="-128"/>
                          <a:ea typeface="Meiryo UI" panose="020B0604030504040204" pitchFamily="50" charset="-128"/>
                        </a:rPr>
                        <a:t>o.</a:t>
                      </a:r>
                      <a:r>
                        <a:rPr lang="ja-JP" altLang="en-US" sz="1000" b="0" u="none" kern="100" dirty="0">
                          <a:solidFill>
                            <a:schemeClr val="tx1"/>
                          </a:solidFill>
                          <a:effectLst/>
                          <a:latin typeface="Meiryo UI" panose="020B0604030504040204" pitchFamily="50" charset="-128"/>
                          <a:ea typeface="Meiryo UI" panose="020B0604030504040204" pitchFamily="50" charset="-128"/>
                        </a:rPr>
                        <a:t>１の突出した水準（</a:t>
                      </a:r>
                      <a:r>
                        <a:rPr lang="en-US" altLang="ja-JP" sz="1000" b="0" u="none" kern="100" dirty="0">
                          <a:solidFill>
                            <a:schemeClr val="tx1"/>
                          </a:solidFill>
                          <a:effectLst/>
                          <a:latin typeface="Meiryo UI" panose="020B0604030504040204" pitchFamily="50" charset="-128"/>
                          <a:ea typeface="Meiryo UI" panose="020B0604030504040204" pitchFamily="50" charset="-128"/>
                        </a:rPr>
                        <a:t>2</a:t>
                      </a:r>
                      <a:r>
                        <a:rPr lang="ja-JP" altLang="en-US" sz="1000" b="0" u="none" kern="100" dirty="0">
                          <a:solidFill>
                            <a:schemeClr val="tx1"/>
                          </a:solidFill>
                          <a:effectLst/>
                          <a:latin typeface="Meiryo UI" panose="020B0604030504040204" pitchFamily="50" charset="-128"/>
                          <a:ea typeface="Meiryo UI" panose="020B0604030504040204" pitchFamily="50" charset="-128"/>
                        </a:rPr>
                        <a:t>位 東京都の予算額の</a:t>
                      </a:r>
                      <a:r>
                        <a:rPr lang="en-US" altLang="ja-JP" sz="1000" b="0" u="none" kern="100" dirty="0">
                          <a:solidFill>
                            <a:schemeClr val="tx1"/>
                          </a:solidFill>
                          <a:effectLst/>
                          <a:latin typeface="Meiryo UI" panose="020B0604030504040204" pitchFamily="50" charset="-128"/>
                          <a:ea typeface="Meiryo UI" panose="020B0604030504040204" pitchFamily="50" charset="-128"/>
                        </a:rPr>
                        <a:t>1.5</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倍）である授業料支援補助金（</a:t>
                      </a:r>
                      <a:r>
                        <a:rPr lang="en-US" altLang="ja-JP" sz="1000" b="0" u="none" kern="100" dirty="0">
                          <a:solidFill>
                            <a:schemeClr val="tx1"/>
                          </a:solidFill>
                          <a:effectLst/>
                          <a:latin typeface="Meiryo UI" panose="020B0604030504040204" pitchFamily="50" charset="-128"/>
                          <a:ea typeface="Meiryo UI" panose="020B0604030504040204" pitchFamily="50" charset="-128"/>
                        </a:rPr>
                        <a:t>22</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 創設）のさらなる拡充を検討する。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あわせて、選択と集中の観点から、公立での受け皿がある小中学校に対する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経常費助成のあり方など、私学助成全体について検討を行う</a:t>
                      </a:r>
                      <a:r>
                        <a:rPr lang="ja-JP" altLang="en-US" sz="1000" b="0" kern="100" dirty="0" smtClean="0">
                          <a:effectLst/>
                          <a:latin typeface="Meiryo UI" panose="020B0604030504040204" pitchFamily="50" charset="-128"/>
                          <a:ea typeface="Meiryo UI" panose="020B0604030504040204" pitchFamily="50" charset="-128"/>
                        </a:rPr>
                        <a:t>。</a:t>
                      </a:r>
                      <a:endParaRPr lang="en-US" altLang="ja-JP" sz="1000" b="0" kern="100" dirty="0" smtClean="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smtClean="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＜私学助成（経常費助成など）＞　</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（経常費助成単価引き下げ等継続の検討）</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・選択と集中の観点から、経常費助成単価の引下げの取組みを継続</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（小学校▲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％、中学校▲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％、高校▲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（補助メニュー見直し・再構築）</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幼稚園に関する取組みは主要検討事業７を参照</a:t>
                      </a: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・専修学校専門課程振興補助について、政策目的を明確化し、産学接続教育</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等の推進を図る補助事業へ再構築</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・「専修学校高等課程の経常費助成」は、大都市圏における専修学校高等課</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程の役割や他府県水準等を踏まえ、現行の助成水準を継続</a:t>
                      </a:r>
                    </a:p>
                    <a:p>
                      <a:pPr marL="133350" indent="-133350" algn="just">
                        <a:spcAft>
                          <a:spcPts val="0"/>
                        </a:spcAft>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（授業料支援補助金など私学助成の検討）</a:t>
                      </a:r>
                    </a:p>
                    <a:p>
                      <a:pPr marL="133350" indent="-133350"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主要検討事業５を参照</a:t>
                      </a:r>
                      <a:endPar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14386">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568383899"/>
                  </a:ext>
                </a:extLst>
              </a:tr>
              <a:tr h="1232432">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＜私学助成（経常費助成等）＞</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（私学助成について）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・これまでの効果検証等を踏まえ、私学助成トータルのあり方について検討する。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年度から行ってきた経常費助成単価引下げの取組みについては、平成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年度も引下げ率を縮減のうえ継続する</a:t>
                      </a:r>
                      <a:r>
                        <a:rPr lang="ja-JP" altLang="en-US" sz="1000" b="0" kern="100" dirty="0" smtClean="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000" b="0" dirty="0">
                          <a:solidFill>
                            <a:srgbClr val="0000FF"/>
                          </a:solidFill>
                          <a:latin typeface="Meiryo UI" panose="020B0604030504040204" pitchFamily="50" charset="-128"/>
                          <a:ea typeface="Meiryo UI" panose="020B0604030504040204" pitchFamily="50" charset="-128"/>
                        </a:rPr>
                        <a:t>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tc>
                  <a:txBody>
                    <a:bodyPr/>
                    <a:lstStyle/>
                    <a:p>
                      <a:r>
                        <a:rPr kumimoji="1" lang="ja-JP" altLang="en-US" sz="1000" b="1" dirty="0">
                          <a:latin typeface="Meiryo UI" panose="020B0604030504040204" pitchFamily="50" charset="-128"/>
                          <a:ea typeface="Meiryo UI" panose="020B0604030504040204" pitchFamily="50" charset="-128"/>
                        </a:rPr>
                        <a:t>◆見直しの経過（取組実績）</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＜私学助成（経常費助成等）＞</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000" b="1" dirty="0">
                          <a:latin typeface="Meiryo UI" panose="020B0604030504040204" pitchFamily="50" charset="-128"/>
                          <a:ea typeface="Meiryo UI" panose="020B0604030504040204" pitchFamily="50" charset="-128"/>
                        </a:rPr>
                        <a:t>（私学助成について）</a:t>
                      </a:r>
                    </a:p>
                    <a:p>
                      <a:r>
                        <a:rPr kumimoji="1" lang="ja-JP" altLang="en-US" sz="1000" b="0" dirty="0">
                          <a:latin typeface="Meiryo UI" panose="020B0604030504040204" pitchFamily="50" charset="-128"/>
                          <a:ea typeface="Meiryo UI" panose="020B0604030504040204" pitchFamily="50" charset="-128"/>
                        </a:rPr>
                        <a:t>　　・平成</a:t>
                      </a:r>
                      <a:r>
                        <a:rPr kumimoji="1" lang="en-US" altLang="ja-JP" sz="1000" b="0" dirty="0">
                          <a:latin typeface="Meiryo UI" panose="020B0604030504040204" pitchFamily="50" charset="-128"/>
                          <a:ea typeface="Meiryo UI" panose="020B0604030504040204" pitchFamily="50" charset="-128"/>
                        </a:rPr>
                        <a:t>26</a:t>
                      </a:r>
                      <a:r>
                        <a:rPr kumimoji="1" lang="ja-JP" altLang="en-US" sz="1000" b="0" dirty="0">
                          <a:latin typeface="Meiryo UI" panose="020B0604030504040204" pitchFamily="50" charset="-128"/>
                          <a:ea typeface="Meiryo UI" panose="020B0604030504040204" pitchFamily="50" charset="-128"/>
                        </a:rPr>
                        <a:t>年度から、府職員の給与の減額率が緩和されたことを踏まえ、私立学校</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の経常費補助金の補助単価の引き下げ率を復元した。</a:t>
                      </a:r>
                    </a:p>
                    <a:p>
                      <a:r>
                        <a:rPr kumimoji="1" lang="ja-JP" altLang="en-US" sz="1000" b="0" dirty="0">
                          <a:latin typeface="Meiryo UI" panose="020B0604030504040204" pitchFamily="50" charset="-128"/>
                          <a:ea typeface="Meiryo UI" panose="020B0604030504040204" pitchFamily="50" charset="-128"/>
                        </a:rPr>
                        <a:t>　　　（</a:t>
                      </a:r>
                      <a:r>
                        <a:rPr kumimoji="1" lang="ja-JP" altLang="en-US" sz="1000" b="0" dirty="0" smtClean="0">
                          <a:latin typeface="Meiryo UI" panose="020B0604030504040204" pitchFamily="50" charset="-128"/>
                          <a:ea typeface="Meiryo UI" panose="020B0604030504040204" pitchFamily="50" charset="-128"/>
                        </a:rPr>
                        <a:t>高校</a:t>
                      </a:r>
                      <a:r>
                        <a:rPr kumimoji="1" lang="en-US" altLang="ja-JP" sz="1000" b="0" dirty="0" smtClean="0">
                          <a:latin typeface="Meiryo UI" panose="020B0604030504040204" pitchFamily="50" charset="-128"/>
                          <a:ea typeface="Meiryo UI" panose="020B0604030504040204" pitchFamily="50" charset="-128"/>
                        </a:rPr>
                        <a:t>10</a:t>
                      </a:r>
                      <a:r>
                        <a:rPr kumimoji="1" lang="ja-JP" altLang="en-US" sz="1000" b="0" dirty="0">
                          <a:latin typeface="Meiryo UI" panose="020B0604030504040204" pitchFamily="50" charset="-128"/>
                          <a:ea typeface="Meiryo UI" panose="020B0604030504040204" pitchFamily="50" charset="-128"/>
                        </a:rPr>
                        <a:t>％ ⇒ </a:t>
                      </a:r>
                      <a:r>
                        <a:rPr kumimoji="1" lang="en-US" altLang="ja-JP" sz="1000" b="0" dirty="0">
                          <a:latin typeface="Meiryo UI" panose="020B0604030504040204" pitchFamily="50" charset="-128"/>
                          <a:ea typeface="Meiryo UI" panose="020B0604030504040204" pitchFamily="50" charset="-128"/>
                        </a:rPr>
                        <a:t>2</a:t>
                      </a:r>
                      <a:r>
                        <a:rPr kumimoji="1" lang="ja-JP" altLang="en-US" sz="1000" b="0" dirty="0" smtClean="0">
                          <a:latin typeface="Meiryo UI" panose="020B0604030504040204" pitchFamily="50" charset="-128"/>
                          <a:ea typeface="Meiryo UI" panose="020B0604030504040204" pitchFamily="50" charset="-128"/>
                        </a:rPr>
                        <a:t>％、小</a:t>
                      </a:r>
                      <a:r>
                        <a:rPr kumimoji="1" lang="ja-JP" altLang="en-US" sz="1000" b="0" dirty="0">
                          <a:latin typeface="Meiryo UI" panose="020B0604030504040204" pitchFamily="50" charset="-128"/>
                          <a:ea typeface="Meiryo UI" panose="020B0604030504040204" pitchFamily="50" charset="-128"/>
                        </a:rPr>
                        <a:t>・中学校</a:t>
                      </a:r>
                      <a:r>
                        <a:rPr kumimoji="1" lang="en-US" altLang="ja-JP" sz="1000" b="0" dirty="0">
                          <a:latin typeface="Meiryo UI" panose="020B0604030504040204" pitchFamily="50" charset="-128"/>
                          <a:ea typeface="Meiryo UI" panose="020B0604030504040204" pitchFamily="50" charset="-128"/>
                        </a:rPr>
                        <a:t>25</a:t>
                      </a:r>
                      <a:r>
                        <a:rPr kumimoji="1" lang="ja-JP" altLang="en-US" sz="1000" b="0" dirty="0">
                          <a:latin typeface="Meiryo UI" panose="020B0604030504040204" pitchFamily="50" charset="-128"/>
                          <a:ea typeface="Meiryo UI" panose="020B0604030504040204" pitchFamily="50" charset="-128"/>
                        </a:rPr>
                        <a:t>％ ⇒ </a:t>
                      </a:r>
                      <a:r>
                        <a:rPr kumimoji="1" lang="en-US" altLang="ja-JP" sz="1000" b="0" dirty="0">
                          <a:latin typeface="Meiryo UI" panose="020B0604030504040204" pitchFamily="50" charset="-128"/>
                          <a:ea typeface="Meiryo UI" panose="020B0604030504040204" pitchFamily="50" charset="-128"/>
                        </a:rPr>
                        <a:t>15</a:t>
                      </a:r>
                      <a:r>
                        <a:rPr kumimoji="1" lang="ja-JP" altLang="en-US" sz="1000" b="0" dirty="0">
                          <a:latin typeface="Meiryo UI" panose="020B0604030504040204" pitchFamily="50" charset="-128"/>
                          <a:ea typeface="Meiryo UI" panose="020B0604030504040204" pitchFamily="50" charset="-128"/>
                        </a:rPr>
                        <a:t>％</a:t>
                      </a:r>
                      <a:r>
                        <a:rPr kumimoji="1" lang="ja-JP" altLang="en-US" sz="1000" b="0" dirty="0" smtClean="0">
                          <a:latin typeface="Meiryo UI" panose="020B0604030504040204" pitchFamily="50" charset="-128"/>
                          <a:ea typeface="Meiryo UI" panose="020B0604030504040204" pitchFamily="50" charset="-128"/>
                        </a:rPr>
                        <a:t>、幼稚園</a:t>
                      </a:r>
                      <a:r>
                        <a:rPr kumimoji="1" lang="en-US" altLang="ja-JP" sz="1000" b="0" dirty="0">
                          <a:latin typeface="Meiryo UI" panose="020B0604030504040204" pitchFamily="50" charset="-128"/>
                          <a:ea typeface="Meiryo UI" panose="020B0604030504040204" pitchFamily="50" charset="-128"/>
                        </a:rPr>
                        <a:t>2.5% ⇒ 0%</a:t>
                      </a:r>
                      <a:r>
                        <a:rPr kumimoji="1" lang="ja-JP" altLang="en-US" sz="1000" b="0" dirty="0" smtClean="0">
                          <a:latin typeface="Meiryo UI" panose="020B0604030504040204" pitchFamily="50" charset="-128"/>
                          <a:ea typeface="Meiryo UI" panose="020B0604030504040204" pitchFamily="50" charset="-128"/>
                        </a:rPr>
                        <a:t>）</a:t>
                      </a:r>
                      <a:r>
                        <a:rPr kumimoji="1" lang="ja-JP" altLang="en-US" sz="1000" b="0" baseline="0" dirty="0" smtClean="0">
                          <a:latin typeface="Meiryo UI" panose="020B0604030504040204" pitchFamily="50" charset="-128"/>
                          <a:ea typeface="Meiryo UI" panose="020B0604030504040204" pitchFamily="50" charset="-128"/>
                        </a:rPr>
                        <a:t> </a:t>
                      </a:r>
                      <a:endParaRPr kumimoji="1" lang="en-US" altLang="ja-JP" sz="1000" b="0" dirty="0" smtClean="0">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bg1"/>
                    </a:solidFill>
                  </a:tcPr>
                </a:tc>
                <a:extLst>
                  <a:ext uri="{0D108BD9-81ED-4DB2-BD59-A6C34878D82A}">
                    <a16:rowId xmlns:a16="http://schemas.microsoft.com/office/drawing/2014/main" val="423200030"/>
                  </a:ext>
                </a:extLst>
              </a:tr>
            </a:tbl>
          </a:graphicData>
        </a:graphic>
      </p:graphicFrame>
      <p:sp>
        <p:nvSpPr>
          <p:cNvPr id="5" name="二等辺三角形 4"/>
          <p:cNvSpPr/>
          <p:nvPr/>
        </p:nvSpPr>
        <p:spPr>
          <a:xfrm rot="5400000">
            <a:off x="4359628" y="202119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7137285" y="120828"/>
            <a:ext cx="1090435" cy="310401"/>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6783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1686">
                  <a:extLst>
                    <a:ext uri="{9D8B030D-6E8A-4147-A177-3AD203B41FA5}">
                      <a16:colId xmlns:a16="http://schemas.microsoft.com/office/drawing/2014/main" val="1996567682"/>
                    </a:ext>
                  </a:extLst>
                </a:gridCol>
                <a:gridCol w="189164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主要検討事業６</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私学助成（経常費助成</a:t>
                      </a:r>
                      <a:r>
                        <a:rPr lang="en-US" altLang="ja-JP" sz="14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小学校・中学校・高等学校・専修学校</a:t>
                      </a:r>
                      <a:r>
                        <a:rPr lang="en-US" altLang="ja-JP" sz="14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777164237"/>
              </p:ext>
            </p:extLst>
          </p:nvPr>
        </p:nvGraphicFramePr>
        <p:xfrm>
          <a:off x="81815" y="554261"/>
          <a:ext cx="8980370" cy="540273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1668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5178338">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私立高等学校等振興助成費</a:t>
                      </a:r>
                      <a:r>
                        <a:rPr lang="ja-JP" altLang="en-US" sz="1050" b="1" i="0" u="none" kern="100" dirty="0">
                          <a:solidFill>
                            <a:srgbClr val="0000FF"/>
                          </a:solidFill>
                          <a:effectLst/>
                          <a:latin typeface="Meiryo UI" panose="020B0604030504040204" pitchFamily="50" charset="-128"/>
                          <a:ea typeface="Meiryo UI" panose="020B0604030504040204" pitchFamily="50" charset="-128"/>
                        </a:rPr>
                        <a:t>　</a:t>
                      </a:r>
                      <a:endParaRPr lang="en-US" altLang="ja-JP" sz="1050" b="1" i="0" u="none" kern="100" dirty="0" smtClean="0">
                        <a:solidFill>
                          <a:srgbClr val="0000FF"/>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１　目的</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教育条件の維持向上、保護者負担の軽減及び経営の健全化を図り、私立学校の健全な発展に資する。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開始終了年度：</a:t>
                      </a:r>
                      <a:r>
                        <a:rPr lang="ja-JP" altLang="en-US" sz="1000" b="0" i="0" kern="100" dirty="0" smtClean="0">
                          <a:effectLst/>
                          <a:latin typeface="Meiryo UI" panose="020B0604030504040204" pitchFamily="50" charset="-128"/>
                          <a:ea typeface="Meiryo UI" panose="020B0604030504040204" pitchFamily="50" charset="-128"/>
                        </a:rPr>
                        <a:t>昭和２３年度</a:t>
                      </a:r>
                      <a:r>
                        <a:rPr lang="ja-JP" altLang="en-US" sz="1000" b="0" i="0" kern="100" dirty="0">
                          <a:effectLst/>
                          <a:latin typeface="Meiryo UI" panose="020B0604030504040204" pitchFamily="50" charset="-128"/>
                          <a:ea typeface="Meiryo UI" panose="020B0604030504040204" pitchFamily="50" charset="-128"/>
                        </a:rPr>
                        <a:t>～</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根拠法令：教育基本</a:t>
                      </a:r>
                      <a:r>
                        <a:rPr lang="ja-JP" altLang="en-US" sz="1000" b="0" i="0" kern="100" dirty="0" smtClean="0">
                          <a:effectLst/>
                          <a:latin typeface="Meiryo UI" panose="020B0604030504040204" pitchFamily="50" charset="-128"/>
                          <a:ea typeface="Meiryo UI" panose="020B0604030504040204" pitchFamily="50" charset="-128"/>
                        </a:rPr>
                        <a:t>法第８条</a:t>
                      </a:r>
                      <a:r>
                        <a:rPr lang="ja-JP" altLang="en-US" sz="1000" b="0" i="0" kern="100" dirty="0">
                          <a:effectLst/>
                          <a:latin typeface="Meiryo UI" panose="020B0604030504040204" pitchFamily="50" charset="-128"/>
                          <a:ea typeface="Meiryo UI" panose="020B0604030504040204" pitchFamily="50" charset="-128"/>
                        </a:rPr>
                        <a:t>（私立学校の振興）、私立学校法</a:t>
                      </a:r>
                      <a:r>
                        <a:rPr lang="ja-JP" altLang="en-US" sz="1000" b="0" i="0" kern="100" dirty="0" smtClean="0">
                          <a:effectLst/>
                          <a:latin typeface="Meiryo UI" panose="020B0604030504040204" pitchFamily="50" charset="-128"/>
                          <a:ea typeface="Meiryo UI" panose="020B0604030504040204" pitchFamily="50" charset="-128"/>
                        </a:rPr>
                        <a:t>第５９条</a:t>
                      </a:r>
                      <a:r>
                        <a:rPr lang="ja-JP" altLang="en-US" sz="1000" b="0" i="0" kern="100" dirty="0">
                          <a:effectLst/>
                          <a:latin typeface="Meiryo UI" panose="020B0604030504040204" pitchFamily="50" charset="-128"/>
                          <a:ea typeface="Meiryo UI" panose="020B0604030504040204" pitchFamily="50" charset="-128"/>
                        </a:rPr>
                        <a:t>（助成）、私立学校振興助成法</a:t>
                      </a:r>
                      <a:r>
                        <a:rPr lang="ja-JP" altLang="en-US" sz="1000" b="0" i="0" kern="100" dirty="0" smtClean="0">
                          <a:effectLst/>
                          <a:latin typeface="Meiryo UI" panose="020B0604030504040204" pitchFamily="50" charset="-128"/>
                          <a:ea typeface="Meiryo UI" panose="020B0604030504040204" pitchFamily="50" charset="-128"/>
                        </a:rPr>
                        <a:t>第１０条</a:t>
                      </a:r>
                      <a:r>
                        <a:rPr lang="ja-JP" altLang="en-US" sz="1000" b="0" i="0" kern="100" dirty="0">
                          <a:effectLst/>
                          <a:latin typeface="Meiryo UI" panose="020B0604030504040204" pitchFamily="50" charset="-128"/>
                          <a:ea typeface="Meiryo UI" panose="020B0604030504040204" pitchFamily="50" charset="-128"/>
                        </a:rPr>
                        <a:t>（その他の助成）、地方</a:t>
                      </a:r>
                      <a:r>
                        <a:rPr lang="ja-JP" altLang="en-US" sz="1000" b="0" i="0" kern="100" dirty="0" smtClean="0">
                          <a:effectLst/>
                          <a:latin typeface="Meiryo UI" panose="020B0604030504040204" pitchFamily="50" charset="-128"/>
                          <a:ea typeface="Meiryo UI" panose="020B0604030504040204" pitchFamily="50" charset="-128"/>
                        </a:rPr>
                        <a:t>自治法２３</a:t>
                      </a:r>
                      <a:endParaRPr lang="en-US" altLang="ja-JP" sz="1000" b="0"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２条の２（寄附又は補助）</a:t>
                      </a:r>
                      <a:endParaRPr lang="en-US" altLang="ja-JP" sz="1000" b="0"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事業内容</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教育条件の維持向上、保護者負担の軽減</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及び</a:t>
                      </a:r>
                      <a:r>
                        <a:rPr lang="ja-JP" altLang="en-US" sz="1000" b="0" i="0" kern="100" dirty="0">
                          <a:solidFill>
                            <a:schemeClr val="tx1"/>
                          </a:solidFill>
                          <a:effectLst/>
                          <a:latin typeface="Meiryo UI" panose="020B0604030504040204" pitchFamily="50" charset="-128"/>
                          <a:ea typeface="Meiryo UI" panose="020B0604030504040204" pitchFamily="50" charset="-128"/>
                        </a:rPr>
                        <a:t>経営の健全化を図るため補助する。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補助対象</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学校法人　８７法人　（高等学校１０７校、中学校６１校、小学校　１７校、中等教育学校１校）</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補助単価</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・従来ルールによる単価　「国標準額」（国補助単価＋地方交付税単価）と「標準教育費（公立１人あたり経費</a:t>
                      </a:r>
                      <a:r>
                        <a:rPr lang="ja-JP" altLang="en-US" sz="1000" b="0" i="0" kern="100" dirty="0">
                          <a:effectLst/>
                          <a:latin typeface="Meiryo UI" panose="020B0604030504040204" pitchFamily="50" charset="-128"/>
                          <a:ea typeface="Meiryo UI" panose="020B0604030504040204" pitchFamily="50" charset="-128"/>
                        </a:rPr>
                        <a:t>）の１／２」のいずれか少ない額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・要求の内容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高等学校：従来ルールによる単価　　　小・中学校：従来ルールによる単価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１５％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積算根拠</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補助単価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生徒数（定員内実員）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定員内実員は、収容定員と実員のいずれか少ない数 </a:t>
                      </a:r>
                    </a:p>
                    <a:p>
                      <a:pPr marL="133350" indent="-133350" algn="just">
                        <a:spcAft>
                          <a:spcPts val="0"/>
                        </a:spcAft>
                      </a:pPr>
                      <a:endParaRPr lang="ja-JP" altLang="en-US"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50" b="1" u="sng" kern="100" dirty="0">
                          <a:solidFill>
                            <a:schemeClr val="tx1"/>
                          </a:solidFill>
                          <a:effectLst/>
                          <a:latin typeface="Meiryo UI" panose="020B0604030504040204" pitchFamily="50" charset="-128"/>
                          <a:ea typeface="Meiryo UI" panose="020B0604030504040204" pitchFamily="50" charset="-128"/>
                          <a:cs typeface="+mn-cs"/>
                        </a:rPr>
                        <a:t>私立専修学校等振興助成費</a:t>
                      </a:r>
                      <a:endParaRPr lang="en-US" altLang="ja-JP" sz="1050" b="1" u="sng"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１　目的</a:t>
                      </a:r>
                      <a:endParaRPr lang="en-US" altLang="ja-JP" sz="100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教育条件の維持向上、修学上の経済的負担の軽減及び経営の健全化を図り、私立専修学校及び私立外国人学校の健全な発達に資する。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開始終了年度：昭和６１年度～</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根拠法令：私立学校振興助成法第１０条、地方自治法第２３２条の２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２　内容</a:t>
                      </a:r>
                      <a:endParaRPr lang="en-US" altLang="ja-JP" sz="100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(1)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私立専修学校高等課程経常費補助金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事業内容</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高等課程を設置する学校法人に対し、経常的経費等の一部を助成</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積算根拠</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補助単価：</a:t>
                      </a:r>
                      <a:r>
                        <a:rPr lang="en-US" altLang="ja-JP" sz="1000" dirty="0">
                          <a:latin typeface="Meiryo UI" panose="020B0604030504040204" pitchFamily="50" charset="-128"/>
                          <a:ea typeface="Meiryo UI" panose="020B0604030504040204" pitchFamily="50" charset="-128"/>
                        </a:rPr>
                        <a:t>306,700</a:t>
                      </a:r>
                      <a:r>
                        <a:rPr lang="ja-JP" altLang="en-US" sz="1000" dirty="0">
                          <a:latin typeface="Meiryo UI" panose="020B0604030504040204" pitchFamily="50" charset="-128"/>
                          <a:ea typeface="Meiryo UI" panose="020B0604030504040204" pitchFamily="50" charset="-128"/>
                        </a:rPr>
                        <a:t>円</a:t>
                      </a:r>
                      <a:r>
                        <a:rPr lang="en-US" altLang="ja-JP" sz="1000" dirty="0">
                          <a:latin typeface="Meiryo UI" panose="020B0604030504040204" pitchFamily="50" charset="-128"/>
                          <a:ea typeface="Meiryo UI" panose="020B0604030504040204" pitchFamily="50" charset="-128"/>
                        </a:rPr>
                        <a:t>×3,802</a:t>
                      </a:r>
                      <a:r>
                        <a:rPr lang="ja-JP" altLang="en-US" sz="1000" dirty="0">
                          <a:latin typeface="Meiryo UI" panose="020B0604030504040204" pitchFamily="50" charset="-128"/>
                          <a:ea typeface="Meiryo UI" panose="020B0604030504040204" pitchFamily="50" charset="-128"/>
                        </a:rPr>
                        <a:t>人</a:t>
                      </a:r>
                      <a:endParaRPr lang="en-US" altLang="ja-JP" sz="1000" dirty="0">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(2)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私立外国人学校振興補助金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事業内容</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外国人学校を設置する学校法人に対し、経常的経費等の一部を助成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積算根拠</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補助単価：</a:t>
                      </a:r>
                      <a:r>
                        <a:rPr lang="en-US" altLang="ja-JP" sz="1000" dirty="0">
                          <a:latin typeface="Meiryo UI" panose="020B0604030504040204" pitchFamily="50" charset="-128"/>
                          <a:ea typeface="Meiryo UI" panose="020B0604030504040204" pitchFamily="50" charset="-128"/>
                        </a:rPr>
                        <a:t>77,000</a:t>
                      </a:r>
                      <a:r>
                        <a:rPr lang="ja-JP" altLang="en-US" sz="1000" dirty="0">
                          <a:latin typeface="Meiryo UI" panose="020B0604030504040204" pitchFamily="50" charset="-128"/>
                          <a:ea typeface="Meiryo UI" panose="020B0604030504040204" pitchFamily="50" charset="-128"/>
                        </a:rPr>
                        <a:t>円</a:t>
                      </a:r>
                      <a:r>
                        <a:rPr lang="en-US" altLang="ja-JP" sz="1000" dirty="0">
                          <a:latin typeface="Meiryo UI" panose="020B0604030504040204" pitchFamily="50" charset="-128"/>
                          <a:ea typeface="Meiryo UI" panose="020B0604030504040204" pitchFamily="50" charset="-128"/>
                        </a:rPr>
                        <a:t>×810</a:t>
                      </a:r>
                      <a:r>
                        <a:rPr lang="ja-JP" altLang="en-US" sz="1000" dirty="0" smtClean="0">
                          <a:latin typeface="Meiryo UI" panose="020B0604030504040204" pitchFamily="50" charset="-128"/>
                          <a:ea typeface="Meiryo UI" panose="020B0604030504040204" pitchFamily="50" charset="-128"/>
                        </a:rPr>
                        <a:t>人</a:t>
                      </a:r>
                      <a:endParaRPr lang="en-US" altLang="ja-JP" sz="1000" dirty="0" smtClean="0">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dirty="0" smtClean="0">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baseline="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高等学校及び専修学校の補助単価については、府職員の給与の減額の緩和・終了に伴い、単価の引き下げ率を見直し済み</a:t>
                      </a:r>
                      <a:endParaRPr lang="en-US" altLang="ja-JP" sz="1000" dirty="0" smtClean="0">
                        <a:solidFill>
                          <a:schemeClr val="tx1"/>
                        </a:solidFill>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H26</a:t>
                      </a: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rPr>
                        <a:t>10%</a:t>
                      </a:r>
                      <a:r>
                        <a:rPr lang="ja-JP" altLang="en-US" sz="1000" baseline="0" dirty="0" smtClean="0">
                          <a:solidFill>
                            <a:schemeClr val="tx1"/>
                          </a:solidFill>
                          <a:latin typeface="Meiryo UI" panose="020B0604030504040204" pitchFamily="50" charset="-128"/>
                          <a:ea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rPr>
                        <a:t>2</a:t>
                      </a:r>
                      <a:r>
                        <a:rPr lang="ja-JP" altLang="en-US" sz="1000" dirty="0" smtClean="0">
                          <a:solidFill>
                            <a:schemeClr val="tx1"/>
                          </a:solidFill>
                          <a:latin typeface="Meiryo UI" panose="020B0604030504040204" pitchFamily="50" charset="-128"/>
                          <a:ea typeface="Meiryo UI" panose="020B0604030504040204" pitchFamily="50" charset="-128"/>
                        </a:rPr>
                        <a:t>％</a:t>
                      </a:r>
                      <a:r>
                        <a:rPr lang="ja-JP" altLang="en-US" sz="1000" baseline="0" dirty="0" smtClean="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H27</a:t>
                      </a:r>
                      <a:r>
                        <a:rPr lang="ja-JP" altLang="en-US" sz="1000" dirty="0" smtClean="0">
                          <a:solidFill>
                            <a:schemeClr val="tx1"/>
                          </a:solidFill>
                          <a:latin typeface="Meiryo UI" panose="020B0604030504040204" pitchFamily="50" charset="-128"/>
                          <a:ea typeface="Meiryo UI" panose="020B0604030504040204" pitchFamily="50" charset="-128"/>
                        </a:rPr>
                        <a:t>）</a:t>
                      </a:r>
                      <a:r>
                        <a:rPr lang="en-US" altLang="ja-JP" sz="1000" dirty="0" smtClean="0">
                          <a:solidFill>
                            <a:schemeClr val="tx1"/>
                          </a:solidFill>
                          <a:latin typeface="Meiryo UI" panose="020B0604030504040204" pitchFamily="50" charset="-128"/>
                          <a:ea typeface="Meiryo UI" panose="020B0604030504040204" pitchFamily="50" charset="-128"/>
                        </a:rPr>
                        <a:t>2%</a:t>
                      </a:r>
                      <a:r>
                        <a:rPr lang="ja-JP" altLang="en-US" sz="1000" dirty="0" smtClean="0">
                          <a:solidFill>
                            <a:schemeClr val="tx1"/>
                          </a:solidFill>
                          <a:latin typeface="Meiryo UI" panose="020B0604030504040204" pitchFamily="50" charset="-128"/>
                          <a:ea typeface="Meiryo UI" panose="020B0604030504040204" pitchFamily="50" charset="-128"/>
                        </a:rPr>
                        <a:t>⇒０％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6282190" y="858918"/>
            <a:ext cx="2640983" cy="634867"/>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endParaRPr lang="en-US" altLang="ja-JP" sz="1050" dirty="0">
              <a:solidFill>
                <a:schemeClr val="tx1"/>
              </a:solidFill>
              <a:latin typeface="Meiryo UI" panose="020B0604030504040204" pitchFamily="50" charset="-128"/>
              <a:ea typeface="Meiryo UI" panose="020B0604030504040204" pitchFamily="50" charset="-128"/>
            </a:endParaRPr>
          </a:p>
          <a:p>
            <a:r>
              <a:rPr lang="en-US" altLang="ja-JP" sz="1050" dirty="0">
                <a:solidFill>
                  <a:schemeClr val="tx1"/>
                </a:solidFill>
                <a:latin typeface="Meiryo UI" panose="020B0604030504040204" pitchFamily="50" charset="-128"/>
                <a:ea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rPr>
              <a:t>小中高   </a:t>
            </a:r>
            <a:r>
              <a:rPr lang="en-US" altLang="ja-JP" sz="1050" dirty="0" smtClean="0">
                <a:solidFill>
                  <a:schemeClr val="tx1"/>
                </a:solidFill>
                <a:latin typeface="Meiryo UI" panose="020B0604030504040204" pitchFamily="50" charset="-128"/>
                <a:ea typeface="Meiryo UI" panose="020B0604030504040204" pitchFamily="50" charset="-128"/>
              </a:rPr>
              <a:t>35,710</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30,448</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r>
              <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dirty="0">
                <a:solidFill>
                  <a:schemeClr val="tx1"/>
                </a:solidFill>
                <a:latin typeface="Meiryo UI" panose="020B0604030504040204" pitchFamily="50" charset="-128"/>
                <a:ea typeface="Meiryo UI" panose="020B0604030504040204" pitchFamily="50" charset="-128"/>
              </a:rPr>
              <a:t>専修学校　　</a:t>
            </a:r>
            <a:r>
              <a:rPr lang="en-US" altLang="ja-JP" sz="1050" dirty="0" smtClean="0">
                <a:solidFill>
                  <a:schemeClr val="tx1"/>
                </a:solidFill>
                <a:latin typeface="Meiryo UI" panose="020B0604030504040204" pitchFamily="50" charset="-128"/>
                <a:ea typeface="Meiryo UI" panose="020B0604030504040204" pitchFamily="50" charset="-128"/>
              </a:rPr>
              <a:t>1,245</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1,245</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7041981" y="127330"/>
            <a:ext cx="1121400" cy="348995"/>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大かっこ 3"/>
          <p:cNvSpPr/>
          <p:nvPr/>
        </p:nvSpPr>
        <p:spPr>
          <a:xfrm>
            <a:off x="476545" y="5274205"/>
            <a:ext cx="7200800" cy="45005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78388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主要検討事業７</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私学助成（幼稚園振興助成）</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71500" y="456565"/>
          <a:ext cx="9001000" cy="56220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549709">
                  <a:extLst>
                    <a:ext uri="{9D8B030D-6E8A-4147-A177-3AD203B41FA5}">
                      <a16:colId xmlns:a16="http://schemas.microsoft.com/office/drawing/2014/main" val="4183280094"/>
                    </a:ext>
                  </a:extLst>
                </a:gridCol>
                <a:gridCol w="4193344">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814986">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教育条件の維持向上、保護者負担の軽減及び経営の健全化を図り、私立幼稚園の健全な発展に資する。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事業内容（主なもの）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運営費助成</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・私立幼稚園の運営経費への補助金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・補助額＝単価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園児数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・単価：国標準額（交付税単価＋国補助額） （</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年度単価）   学校法人園 ＠</a:t>
                      </a:r>
                      <a:r>
                        <a:rPr lang="en-US" altLang="ja-JP" sz="1000" b="0" kern="100" dirty="0">
                          <a:effectLst/>
                          <a:latin typeface="Meiryo UI" panose="020B0604030504040204" pitchFamily="50" charset="-128"/>
                          <a:ea typeface="Meiryo UI" panose="020B0604030504040204" pitchFamily="50" charset="-128"/>
                        </a:rPr>
                        <a:t>160,652</a:t>
                      </a:r>
                      <a:r>
                        <a:rPr lang="ja-JP" altLang="en-US" sz="1000" b="0" kern="100" dirty="0">
                          <a:effectLst/>
                          <a:latin typeface="Meiryo UI" panose="020B0604030504040204" pitchFamily="50" charset="-128"/>
                          <a:ea typeface="Meiryo UI" panose="020B0604030504040204" pitchFamily="50" charset="-128"/>
                        </a:rPr>
                        <a:t>円、学校法人園以外 ＠ </a:t>
                      </a:r>
                      <a:r>
                        <a:rPr lang="en-US" altLang="ja-JP" sz="1000" b="0" kern="100" dirty="0">
                          <a:effectLst/>
                          <a:latin typeface="Meiryo UI" panose="020B0604030504040204" pitchFamily="50" charset="-128"/>
                          <a:ea typeface="Meiryo UI" panose="020B0604030504040204" pitchFamily="50" charset="-128"/>
                        </a:rPr>
                        <a:t>48,100</a:t>
                      </a:r>
                      <a:r>
                        <a:rPr lang="ja-JP" altLang="en-US" sz="1000" b="0" kern="100" dirty="0">
                          <a:effectLst/>
                          <a:latin typeface="Meiryo UI" panose="020B0604030504040204" pitchFamily="50" charset="-128"/>
                          <a:ea typeface="Meiryo UI" panose="020B0604030504040204" pitchFamily="50" charset="-128"/>
                        </a:rPr>
                        <a:t>円（学校法人園の</a:t>
                      </a:r>
                      <a:r>
                        <a:rPr lang="en-US" altLang="ja-JP" sz="1000" b="0" kern="100" dirty="0">
                          <a:effectLst/>
                          <a:latin typeface="Meiryo UI" panose="020B0604030504040204" pitchFamily="50" charset="-128"/>
                          <a:ea typeface="Meiryo UI" panose="020B0604030504040204" pitchFamily="50" charset="-128"/>
                        </a:rPr>
                        <a:t>30</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３歳児保育料軽減助成</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・３歳児の就園促進を目的とする補助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・補助額＝単価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３歳児数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・単価 ＠</a:t>
                      </a:r>
                      <a:r>
                        <a:rPr lang="en-US" altLang="ja-JP" sz="1000" b="0" kern="100" dirty="0">
                          <a:effectLst/>
                          <a:latin typeface="Meiryo UI" panose="020B0604030504040204" pitchFamily="50" charset="-128"/>
                          <a:ea typeface="Meiryo UI" panose="020B0604030504040204" pitchFamily="50" charset="-128"/>
                        </a:rPr>
                        <a:t>23,000</a:t>
                      </a:r>
                      <a:r>
                        <a:rPr lang="ja-JP" altLang="en-US" sz="1000" b="0" kern="100" dirty="0">
                          <a:effectLst/>
                          <a:latin typeface="Meiryo UI" panose="020B0604030504040204" pitchFamily="50" charset="-128"/>
                          <a:ea typeface="Meiryo UI" panose="020B0604030504040204" pitchFamily="50" charset="-128"/>
                        </a:rPr>
                        <a:t>円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71842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公立学校教育を含めた府施策全体の経費節減・見直しの一環として、経常費に</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係る助成について、助成単価を引き下げる。</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   平成</a:t>
                      </a:r>
                      <a:r>
                        <a:rPr lang="en-US" altLang="ja-JP" sz="1000" dirty="0">
                          <a:latin typeface="Meiryo UI" panose="020B0604030504040204" pitchFamily="50" charset="-128"/>
                          <a:ea typeface="Meiryo UI" panose="020B0604030504040204" pitchFamily="50" charset="-128"/>
                        </a:rPr>
                        <a:t>20</a:t>
                      </a:r>
                      <a:r>
                        <a:rPr lang="ja-JP" altLang="en-US" sz="1000" dirty="0">
                          <a:latin typeface="Meiryo UI" panose="020B0604030504040204" pitchFamily="50" charset="-128"/>
                          <a:ea typeface="Meiryo UI" panose="020B0604030504040204" pitchFamily="50" charset="-128"/>
                        </a:rPr>
                        <a:t>年度国標準額</a:t>
                      </a:r>
                      <a:r>
                        <a:rPr lang="en-US" altLang="ja-JP" sz="1000" dirty="0">
                          <a:latin typeface="Meiryo UI" panose="020B0604030504040204" pitchFamily="50" charset="-128"/>
                          <a:ea typeface="Meiryo UI" panose="020B0604030504040204" pitchFamily="50" charset="-128"/>
                        </a:rPr>
                        <a:t>×▲2.5</a:t>
                      </a:r>
                      <a:r>
                        <a:rPr lang="ja-JP" altLang="en-US" sz="1000" dirty="0">
                          <a:latin typeface="Meiryo UI" panose="020B0604030504040204" pitchFamily="50" charset="-128"/>
                          <a:ea typeface="Meiryo UI" panose="020B0604030504040204" pitchFamily="50" charset="-128"/>
                        </a:rPr>
                        <a:t>％</a:t>
                      </a:r>
                    </a:p>
                    <a:p>
                      <a:pPr algn="just">
                        <a:spcAft>
                          <a:spcPts val="0"/>
                        </a:spcAft>
                      </a:pPr>
                      <a:r>
                        <a:rPr lang="ja-JP" altLang="en-US" sz="1000" dirty="0">
                          <a:latin typeface="Meiryo UI" panose="020B0604030504040204" pitchFamily="50" charset="-128"/>
                          <a:ea typeface="Meiryo UI" panose="020B0604030504040204" pitchFamily="50" charset="-128"/>
                        </a:rPr>
                        <a:t>　   ⇒他学種の経常費助成の見直しが▲</a:t>
                      </a:r>
                      <a:r>
                        <a:rPr lang="en-US" altLang="ja-JP" sz="1000" dirty="0">
                          <a:latin typeface="Meiryo UI" panose="020B0604030504040204" pitchFamily="50" charset="-128"/>
                          <a:ea typeface="Meiryo UI" panose="020B0604030504040204" pitchFamily="50" charset="-128"/>
                        </a:rPr>
                        <a:t>10</a:t>
                      </a:r>
                      <a:r>
                        <a:rPr lang="ja-JP" altLang="en-US" sz="1000" dirty="0">
                          <a:latin typeface="Meiryo UI" panose="020B0604030504040204" pitchFamily="50" charset="-128"/>
                          <a:ea typeface="Meiryo UI" panose="020B0604030504040204" pitchFamily="50" charset="-128"/>
                        </a:rPr>
                        <a:t>％以上であるが、幼稚園については、</a:t>
                      </a:r>
                      <a:endParaRPr lang="en-US" altLang="ja-JP" sz="1000" dirty="0">
                        <a:latin typeface="Meiryo UI" panose="020B0604030504040204" pitchFamily="50" charset="-128"/>
                        <a:ea typeface="Meiryo UI" panose="020B0604030504040204" pitchFamily="50" charset="-128"/>
                      </a:endParaRPr>
                    </a:p>
                    <a:p>
                      <a:pPr algn="just">
                        <a:spcAft>
                          <a:spcPts val="0"/>
                        </a:spcAft>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私立幼稚園の経営状況、子育て支援の重要性を踏まえ最小限の経費節減とし</a:t>
                      </a:r>
                      <a:endParaRPr lang="en-US" altLang="ja-JP" sz="1000" dirty="0">
                        <a:latin typeface="Meiryo UI" panose="020B0604030504040204" pitchFamily="50" charset="-128"/>
                        <a:ea typeface="Meiryo UI" panose="020B0604030504040204" pitchFamily="50" charset="-128"/>
                      </a:endParaRPr>
                    </a:p>
                    <a:p>
                      <a:pPr algn="just">
                        <a:spcAft>
                          <a:spcPts val="0"/>
                        </a:spcAft>
                      </a:pP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て</a:t>
                      </a:r>
                      <a:r>
                        <a:rPr lang="en-US" altLang="ja-JP" sz="1000" dirty="0">
                          <a:latin typeface="Meiryo UI" panose="020B0604030504040204" pitchFamily="50" charset="-128"/>
                          <a:ea typeface="Meiryo UI" panose="020B0604030504040204" pitchFamily="50" charset="-128"/>
                        </a:rPr>
                        <a:t>2.5</a:t>
                      </a:r>
                      <a:r>
                        <a:rPr lang="ja-JP" altLang="en-US" sz="1000" dirty="0">
                          <a:latin typeface="Meiryo UI" panose="020B0604030504040204" pitchFamily="50" charset="-128"/>
                          <a:ea typeface="Meiryo UI" panose="020B0604030504040204" pitchFamily="50" charset="-128"/>
                        </a:rPr>
                        <a:t>％に緩和。</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年度単価への改定、上記見直しによる補助単価引き下げについては、暫定予算</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期間内は適用せず）</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３歳児保育料軽減助成については、</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年度から所得制限（年収</a:t>
                      </a:r>
                      <a:r>
                        <a:rPr lang="en-US" altLang="ja-JP" sz="1000" b="0" kern="100" dirty="0">
                          <a:effectLst/>
                          <a:latin typeface="Meiryo UI" panose="020B0604030504040204" pitchFamily="50" charset="-128"/>
                          <a:ea typeface="Meiryo UI" panose="020B0604030504040204" pitchFamily="50" charset="-128"/>
                        </a:rPr>
                        <a:t>680</a:t>
                      </a:r>
                      <a:r>
                        <a:rPr lang="ja-JP" altLang="en-US" sz="1000" b="0" kern="100" dirty="0">
                          <a:effectLst/>
                          <a:latin typeface="Meiryo UI" panose="020B0604030504040204" pitchFamily="50" charset="-128"/>
                          <a:ea typeface="Meiryo UI" panose="020B0604030504040204" pitchFamily="50" charset="-128"/>
                        </a:rPr>
                        <a:t>万円程度以</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下）を導入（制度のあり方については、引き続き検討）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（経常費助成等）</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年度本格予算で見直し実施</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予算等の概要及び補助金配分基準改定の検討状況等について</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説明会を開催。保育料への転嫁について、慎重な対応を図るよ</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う、要請</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見直し案どおり実施</a:t>
                      </a:r>
                    </a:p>
                    <a:p>
                      <a:pPr marL="0" marR="0" lvl="0" indent="0" algn="l" defTabSz="914400" rtl="0" eaLnBrk="1" fontAlgn="auto" latinLnBrk="0" hangingPunct="1">
                        <a:lnSpc>
                          <a:spcPts val="12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３歳児保育料軽減助成）</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・所得制限導入について方針決定</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・制度のあり方について幼稚園関係者と意見交換</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所得制限を導入</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】⑳210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456</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456</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endParaRPr lang="ja-JP" altLang="en-US" sz="1000" b="0" i="0" u="none" strike="noStrike" baseline="0" dirty="0">
                        <a:solidFill>
                          <a:srgbClr val="000000"/>
                        </a:solidFill>
                        <a:latin typeface="ＭＳ Ｐゴシック"/>
                        <a:ea typeface="ＭＳ Ｐゴシック"/>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632884" y="422321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157065" y="742996"/>
            <a:ext cx="3866495" cy="26494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17,657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14,822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44374" y="13825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03676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6565" y="683695"/>
            <a:ext cx="7772400" cy="1710190"/>
          </a:xfrm>
          <a:ln w="9525">
            <a:prstDash val="dash"/>
          </a:ln>
        </p:spPr>
        <p:style>
          <a:lnRef idx="2">
            <a:schemeClr val="dk1"/>
          </a:lnRef>
          <a:fillRef idx="1">
            <a:schemeClr val="lt1"/>
          </a:fillRef>
          <a:effectRef idx="0">
            <a:schemeClr val="dk1"/>
          </a:effectRef>
          <a:fontRef idx="minor">
            <a:schemeClr val="dk1"/>
          </a:fontRef>
        </p:style>
        <p:txBody>
          <a:bodyPr>
            <a:normAutofit/>
          </a:bodyPr>
          <a:lstStyle/>
          <a:p>
            <a:pPr algn="l"/>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厳しい財政環境が継続する中、財政</a:t>
            </a:r>
            <a:r>
              <a:rPr lang="ja-JP" altLang="en-US" sz="1200" dirty="0">
                <a:latin typeface="Meiryo UI" panose="020B0604030504040204" pitchFamily="50" charset="-128"/>
                <a:ea typeface="Meiryo UI" panose="020B0604030504040204" pitchFamily="50" charset="-128"/>
              </a:rPr>
              <a:t>再建プログラム（案）（平成</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年６月策定）においては、全事務事業をゼロベースで見直すとともに、</a:t>
            </a:r>
            <a:r>
              <a:rPr lang="en-US" altLang="ja-JP" sz="1200" dirty="0">
                <a:latin typeface="Meiryo UI" panose="020B0604030504040204" pitchFamily="50" charset="-128"/>
                <a:ea typeface="Meiryo UI" panose="020B0604030504040204" pitchFamily="50" charset="-128"/>
              </a:rPr>
              <a:t>38</a:t>
            </a:r>
            <a:r>
              <a:rPr lang="ja-JP" altLang="en-US" sz="1200" dirty="0">
                <a:latin typeface="Meiryo UI" panose="020B0604030504040204" pitchFamily="50" charset="-128"/>
                <a:ea typeface="Meiryo UI" panose="020B0604030504040204" pitchFamily="50" charset="-128"/>
              </a:rPr>
              <a:t>の主要検討事業について</a:t>
            </a:r>
            <a:r>
              <a:rPr lang="ja-JP" altLang="en-US" sz="1200" dirty="0" smtClean="0">
                <a:latin typeface="Meiryo UI" panose="020B0604030504040204" pitchFamily="50" charset="-128"/>
                <a:ea typeface="Meiryo UI" panose="020B0604030504040204" pitchFamily="50" charset="-128"/>
              </a:rPr>
              <a:t>、具体的に見直し</a:t>
            </a:r>
            <a:r>
              <a:rPr lang="ja-JP" altLang="en-US" sz="1200" dirty="0">
                <a:latin typeface="Meiryo UI" panose="020B0604030504040204" pitchFamily="50" charset="-128"/>
                <a:ea typeface="Meiryo UI" panose="020B0604030504040204" pitchFamily="50" charset="-128"/>
              </a:rPr>
              <a:t>の方向性を</a:t>
            </a:r>
            <a:r>
              <a:rPr lang="ja-JP" altLang="en-US" sz="1200" dirty="0" smtClean="0">
                <a:latin typeface="Meiryo UI" panose="020B0604030504040204" pitchFamily="50" charset="-128"/>
                <a:ea typeface="Meiryo UI" panose="020B0604030504040204" pitchFamily="50" charset="-128"/>
              </a:rPr>
              <a:t>示し、改革の取組み</a:t>
            </a:r>
            <a:r>
              <a:rPr lang="ja-JP" altLang="en-US" sz="1200" dirty="0">
                <a:latin typeface="Meiryo UI" panose="020B0604030504040204" pitchFamily="50" charset="-128"/>
                <a:ea typeface="Meiryo UI" panose="020B0604030504040204" pitchFamily="50" charset="-128"/>
              </a:rPr>
              <a:t>を進めました。</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同プログラム</a:t>
            </a:r>
            <a:r>
              <a:rPr lang="ja-JP" altLang="en-US" sz="1200" dirty="0">
                <a:latin typeface="Meiryo UI" panose="020B0604030504040204" pitchFamily="50" charset="-128"/>
                <a:ea typeface="Meiryo UI" panose="020B0604030504040204" pitchFamily="50" charset="-128"/>
              </a:rPr>
              <a:t>（案）の策定から約</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年が経過</a:t>
            </a:r>
            <a:r>
              <a:rPr lang="ja-JP" altLang="en-US" sz="1200" dirty="0" smtClean="0">
                <a:latin typeface="Meiryo UI" panose="020B0604030504040204" pitchFamily="50" charset="-128"/>
                <a:ea typeface="Meiryo UI" panose="020B0604030504040204" pitchFamily="50" charset="-128"/>
              </a:rPr>
              <a:t>したことから、このたび、</a:t>
            </a:r>
            <a:r>
              <a:rPr lang="en-US" altLang="ja-JP" sz="1200" dirty="0" smtClean="0">
                <a:latin typeface="Meiryo UI" panose="020B0604030504040204" pitchFamily="50" charset="-128"/>
                <a:ea typeface="Meiryo UI" panose="020B0604030504040204" pitchFamily="50" charset="-128"/>
              </a:rPr>
              <a:t>38</a:t>
            </a:r>
            <a:r>
              <a:rPr lang="ja-JP" altLang="en-US" sz="1200" dirty="0" smtClean="0">
                <a:latin typeface="Meiryo UI" panose="020B0604030504040204" pitchFamily="50" charset="-128"/>
                <a:ea typeface="Meiryo UI" panose="020B0604030504040204" pitchFamily="50" charset="-128"/>
              </a:rPr>
              <a:t>の主要検討事業について、この</a:t>
            </a:r>
            <a:r>
              <a:rPr lang="ja-JP" altLang="en-US" sz="1200" dirty="0">
                <a:latin typeface="Meiryo UI" panose="020B0604030504040204" pitchFamily="50" charset="-128"/>
                <a:ea typeface="Meiryo UI" panose="020B0604030504040204" pitchFamily="50" charset="-128"/>
              </a:rPr>
              <a:t>間、どのような見直しを行ってきたのか、改めて振り返りました</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具体的には、財政再建プログラム（案）及びその後の行財政計画の進捗管理や、予算編成等による事業の見直しの状況について、時系列をおって整理しました。</a:t>
            </a:r>
            <a:r>
              <a:rPr lang="ja-JP" altLang="en-US" sz="1200" dirty="0">
                <a:latin typeface="Meiryo UI" panose="020B0604030504040204" pitchFamily="50" charset="-128"/>
                <a:ea typeface="Meiryo UI" panose="020B0604030504040204" pitchFamily="50" charset="-128"/>
              </a:rPr>
              <a:t/>
            </a:r>
            <a:br>
              <a:rPr lang="ja-JP" altLang="en-US" sz="1200" dirty="0">
                <a:latin typeface="Meiryo UI" panose="020B0604030504040204" pitchFamily="50" charset="-128"/>
                <a:ea typeface="Meiryo UI" panose="020B0604030504040204" pitchFamily="50" charset="-128"/>
              </a:rPr>
            </a:b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今後とも、財政規律を堅持しつつ、この</a:t>
            </a:r>
            <a:r>
              <a:rPr lang="ja-JP" altLang="en-US" sz="1200" dirty="0">
                <a:latin typeface="Meiryo UI" panose="020B0604030504040204" pitchFamily="50" charset="-128"/>
                <a:ea typeface="Meiryo UI" panose="020B0604030504040204" pitchFamily="50" charset="-128"/>
              </a:rPr>
              <a:t>振り返りも踏まえながら、社会環境や府民ニーズの変化を的確に捉え</a:t>
            </a:r>
            <a:r>
              <a:rPr lang="ja-JP" altLang="en-US" sz="1200" dirty="0" smtClean="0">
                <a:latin typeface="Meiryo UI" panose="020B0604030504040204" pitchFamily="50" charset="-128"/>
                <a:ea typeface="Meiryo UI" panose="020B0604030504040204" pitchFamily="50" charset="-128"/>
              </a:rPr>
              <a:t>、必要に応じて、事業</a:t>
            </a:r>
            <a:r>
              <a:rPr lang="ja-JP" altLang="en-US" sz="1200" dirty="0">
                <a:latin typeface="Meiryo UI" panose="020B0604030504040204" pitchFamily="50" charset="-128"/>
                <a:ea typeface="Meiryo UI" panose="020B0604030504040204" pitchFamily="50" charset="-128"/>
              </a:rPr>
              <a:t>の見直しやあり方検討を</a:t>
            </a:r>
            <a:r>
              <a:rPr lang="ja-JP" altLang="en-US" sz="1200" dirty="0" smtClean="0">
                <a:latin typeface="Meiryo UI" panose="020B0604030504040204" pitchFamily="50" charset="-128"/>
                <a:ea typeface="Meiryo UI" panose="020B0604030504040204" pitchFamily="50" charset="-128"/>
              </a:rPr>
              <a:t>行うなど、限られた財源を最大限</a:t>
            </a:r>
            <a:r>
              <a:rPr lang="ja-JP" altLang="en-US" sz="1200" dirty="0">
                <a:latin typeface="Meiryo UI" panose="020B0604030504040204" pitchFamily="50" charset="-128"/>
                <a:ea typeface="Meiryo UI" panose="020B0604030504040204" pitchFamily="50" charset="-128"/>
              </a:rPr>
              <a:t>に活用</a:t>
            </a:r>
            <a:r>
              <a:rPr lang="ja-JP" altLang="en-US" sz="1200" dirty="0" smtClean="0">
                <a:latin typeface="Meiryo UI" panose="020B0604030504040204" pitchFamily="50" charset="-128"/>
                <a:ea typeface="Meiryo UI" panose="020B0604030504040204" pitchFamily="50" charset="-128"/>
              </a:rPr>
              <a:t>して施策を展開します</a:t>
            </a:r>
            <a:r>
              <a:rPr lang="ja-JP" altLang="en-US" sz="1200" dirty="0">
                <a:latin typeface="Meiryo UI" panose="020B0604030504040204" pitchFamily="50" charset="-128"/>
                <a:ea typeface="Meiryo UI" panose="020B0604030504040204" pitchFamily="50" charset="-128"/>
              </a:rPr>
              <a:t>。</a:t>
            </a:r>
          </a:p>
        </p:txBody>
      </p:sp>
      <p:sp>
        <p:nvSpPr>
          <p:cNvPr id="3" name="サブタイトル 2"/>
          <p:cNvSpPr>
            <a:spLocks noGrp="1"/>
          </p:cNvSpPr>
          <p:nvPr>
            <p:ph type="subTitle" idx="1"/>
          </p:nvPr>
        </p:nvSpPr>
        <p:spPr>
          <a:xfrm>
            <a:off x="881590" y="2708920"/>
            <a:ext cx="3780420" cy="4050450"/>
          </a:xfrm>
        </p:spPr>
        <p:txBody>
          <a:bodyPr>
            <a:noAutofit/>
          </a:bodyPr>
          <a:lstStyle/>
          <a:p>
            <a:pPr algn="l"/>
            <a:r>
              <a:rPr lang="ja-JP" altLang="en-US" sz="1100" b="1" dirty="0">
                <a:solidFill>
                  <a:schemeClr val="tx1"/>
                </a:solidFill>
                <a:latin typeface="Meiryo UI" panose="020B0604030504040204" pitchFamily="50" charset="-128"/>
                <a:ea typeface="Meiryo UI" panose="020B0604030504040204" pitchFamily="50" charset="-128"/>
              </a:rPr>
              <a:t>＜目次＞</a:t>
            </a:r>
            <a:endParaRPr lang="en-US" altLang="ja-JP" sz="1100" b="1" dirty="0">
              <a:solidFill>
                <a:schemeClr val="tx1"/>
              </a:solidFill>
              <a:latin typeface="Meiryo UI" panose="020B0604030504040204" pitchFamily="50" charset="-128"/>
              <a:ea typeface="Meiryo UI" panose="020B0604030504040204" pitchFamily="50" charset="-128"/>
            </a:endParaRPr>
          </a:p>
          <a:p>
            <a:pPr algn="l"/>
            <a:r>
              <a:rPr lang="ja-JP" altLang="en-US" sz="1000" dirty="0">
                <a:solidFill>
                  <a:schemeClr val="tx1"/>
                </a:solidFill>
                <a:latin typeface="Meiryo UI" panose="020B0604030504040204" pitchFamily="50" charset="-128"/>
                <a:ea typeface="Meiryo UI" panose="020B0604030504040204" pitchFamily="50" charset="-128"/>
              </a:rPr>
              <a:t>１ （財）大阪府人権協会補助金　         　　</a:t>
            </a:r>
          </a:p>
          <a:p>
            <a:pPr algn="l"/>
            <a:r>
              <a:rPr lang="ja-JP" altLang="en-US" sz="1000" dirty="0">
                <a:solidFill>
                  <a:schemeClr val="tx1"/>
                </a:solidFill>
                <a:latin typeface="Meiryo UI" panose="020B0604030504040204" pitchFamily="50" charset="-128"/>
                <a:ea typeface="Meiryo UI" panose="020B0604030504040204" pitchFamily="50" charset="-128"/>
              </a:rPr>
              <a:t>２ 人権相談推進事業費補助金　　　          　　</a:t>
            </a:r>
          </a:p>
          <a:p>
            <a:pPr algn="l"/>
            <a:r>
              <a:rPr lang="ja-JP" altLang="en-US" sz="1000" dirty="0">
                <a:solidFill>
                  <a:schemeClr val="tx1"/>
                </a:solidFill>
                <a:latin typeface="Meiryo UI" panose="020B0604030504040204" pitchFamily="50" charset="-128"/>
                <a:ea typeface="Meiryo UI" panose="020B0604030504040204" pitchFamily="50" charset="-128"/>
              </a:rPr>
              <a:t>３ 市町村振興補助金                            　　</a:t>
            </a:r>
          </a:p>
          <a:p>
            <a:pPr algn="l"/>
            <a:r>
              <a:rPr lang="ja-JP" altLang="en-US" sz="1000" dirty="0">
                <a:solidFill>
                  <a:schemeClr val="tx1"/>
                </a:solidFill>
                <a:latin typeface="Meiryo UI" panose="020B0604030504040204" pitchFamily="50" charset="-128"/>
                <a:ea typeface="Meiryo UI" panose="020B0604030504040204" pitchFamily="50" charset="-128"/>
              </a:rPr>
              <a:t>４ 市町村施設整備資金貸付金 </a:t>
            </a:r>
            <a:r>
              <a:rPr lang="ja-JP" altLang="en-US" sz="1000" dirty="0" smtClean="0">
                <a:solidFill>
                  <a:schemeClr val="tx1"/>
                </a:solidFill>
                <a:latin typeface="Meiryo UI" panose="020B0604030504040204" pitchFamily="50" charset="-128"/>
                <a:ea typeface="Meiryo UI" panose="020B0604030504040204" pitchFamily="50" charset="-128"/>
              </a:rPr>
              <a:t>　　　　　　　　　　</a:t>
            </a:r>
          </a:p>
          <a:p>
            <a:pPr algn="l"/>
            <a:r>
              <a:rPr lang="ja-JP" altLang="en-US" sz="1000" dirty="0" smtClean="0">
                <a:solidFill>
                  <a:schemeClr val="tx1"/>
                </a:solidFill>
                <a:latin typeface="Meiryo UI" panose="020B0604030504040204" pitchFamily="50" charset="-128"/>
                <a:ea typeface="Meiryo UI" panose="020B0604030504040204" pitchFamily="50" charset="-128"/>
              </a:rPr>
              <a:t>５ 私学助成（授業料軽減助成）　　　　　　　　　</a:t>
            </a:r>
          </a:p>
          <a:p>
            <a:pPr algn="l"/>
            <a:r>
              <a:rPr lang="ja-JP" altLang="en-US" sz="1000" dirty="0" smtClean="0">
                <a:solidFill>
                  <a:schemeClr val="tx1"/>
                </a:solidFill>
                <a:latin typeface="Meiryo UI" panose="020B0604030504040204" pitchFamily="50" charset="-128"/>
                <a:ea typeface="Meiryo UI" panose="020B0604030504040204" pitchFamily="50" charset="-128"/>
              </a:rPr>
              <a:t>６ </a:t>
            </a:r>
            <a:r>
              <a:rPr lang="ja-JP" altLang="en-US" sz="1000" dirty="0">
                <a:solidFill>
                  <a:schemeClr val="tx1"/>
                </a:solidFill>
                <a:latin typeface="Meiryo UI" panose="020B0604030504040204" pitchFamily="50" charset="-128"/>
                <a:ea typeface="Meiryo UI" panose="020B0604030504040204" pitchFamily="50" charset="-128"/>
              </a:rPr>
              <a:t>私学助成（経常費</a:t>
            </a:r>
            <a:r>
              <a:rPr lang="ja-JP" altLang="en-US" sz="1000" dirty="0" smtClean="0">
                <a:solidFill>
                  <a:schemeClr val="tx1"/>
                </a:solidFill>
                <a:latin typeface="Meiryo UI" panose="020B0604030504040204" pitchFamily="50" charset="-128"/>
                <a:ea typeface="Meiryo UI" panose="020B0604030504040204" pitchFamily="50" charset="-128"/>
              </a:rPr>
              <a:t>助成</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smtClean="0">
                <a:solidFill>
                  <a:schemeClr val="tx1"/>
                </a:solidFill>
                <a:latin typeface="Meiryo UI" panose="020B0604030504040204" pitchFamily="50" charset="-128"/>
                <a:ea typeface="Meiryo UI" panose="020B0604030504040204" pitchFamily="50" charset="-128"/>
              </a:rPr>
              <a:t>　　　　　　　　　</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小学校</a:t>
            </a:r>
            <a:r>
              <a:rPr lang="ja-JP" altLang="en-US" sz="1000" dirty="0">
                <a:solidFill>
                  <a:schemeClr val="tx1"/>
                </a:solidFill>
                <a:latin typeface="Meiryo UI" panose="020B0604030504040204" pitchFamily="50" charset="-128"/>
                <a:ea typeface="Meiryo UI" panose="020B0604030504040204" pitchFamily="50" charset="-128"/>
              </a:rPr>
              <a:t>・中学校・高等学校・専修</a:t>
            </a:r>
            <a:r>
              <a:rPr lang="ja-JP" altLang="en-US" sz="1000" dirty="0" smtClean="0">
                <a:solidFill>
                  <a:schemeClr val="tx1"/>
                </a:solidFill>
                <a:latin typeface="Meiryo UI" panose="020B0604030504040204" pitchFamily="50" charset="-128"/>
                <a:ea typeface="Meiryo UI" panose="020B0604030504040204" pitchFamily="50" charset="-128"/>
              </a:rPr>
              <a:t>学校</a:t>
            </a:r>
            <a:r>
              <a:rPr lang="en-US" altLang="ja-JP" sz="1000" dirty="0" smtClean="0">
                <a:solidFill>
                  <a:schemeClr val="tx1"/>
                </a:solidFill>
                <a:latin typeface="Meiryo UI" panose="020B0604030504040204" pitchFamily="50" charset="-128"/>
                <a:ea typeface="Meiryo UI" panose="020B0604030504040204" pitchFamily="50" charset="-128"/>
              </a:rPr>
              <a:t>〕</a:t>
            </a:r>
            <a:r>
              <a:rPr lang="ja-JP" altLang="en-US" sz="1000" dirty="0" smtClean="0">
                <a:solidFill>
                  <a:schemeClr val="tx1"/>
                </a:solidFill>
                <a:latin typeface="Meiryo UI" panose="020B0604030504040204" pitchFamily="50" charset="-128"/>
                <a:ea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ja-JP" altLang="en-US" sz="1000" dirty="0" smtClean="0">
                <a:solidFill>
                  <a:schemeClr val="tx1"/>
                </a:solidFill>
                <a:latin typeface="Meiryo UI" panose="020B0604030504040204" pitchFamily="50" charset="-128"/>
                <a:ea typeface="Meiryo UI" panose="020B0604030504040204" pitchFamily="50" charset="-128"/>
              </a:rPr>
              <a:t>７ </a:t>
            </a:r>
            <a:r>
              <a:rPr lang="ja-JP" altLang="en-US" sz="1000" dirty="0">
                <a:solidFill>
                  <a:schemeClr val="tx1"/>
                </a:solidFill>
                <a:latin typeface="Meiryo UI" panose="020B0604030504040204" pitchFamily="50" charset="-128"/>
                <a:ea typeface="Meiryo UI" panose="020B0604030504040204" pitchFamily="50" charset="-128"/>
              </a:rPr>
              <a:t>私学助成（幼稚園振興助成</a:t>
            </a:r>
            <a:r>
              <a:rPr lang="ja-JP" altLang="en-US" sz="1000" dirty="0" smtClean="0">
                <a:solidFill>
                  <a:schemeClr val="tx1"/>
                </a:solidFill>
                <a:latin typeface="Meiryo UI" panose="020B0604030504040204" pitchFamily="50" charset="-128"/>
                <a:ea typeface="Meiryo UI" panose="020B0604030504040204" pitchFamily="50" charset="-128"/>
              </a:rPr>
              <a:t>）                   </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ja-JP" altLang="en-US" sz="1000" dirty="0" smtClean="0">
                <a:solidFill>
                  <a:schemeClr val="tx1"/>
                </a:solidFill>
                <a:latin typeface="Meiryo UI" panose="020B0604030504040204" pitchFamily="50" charset="-128"/>
                <a:ea typeface="Meiryo UI" panose="020B0604030504040204" pitchFamily="50" charset="-128"/>
              </a:rPr>
              <a:t>８ </a:t>
            </a:r>
            <a:r>
              <a:rPr lang="ja-JP" altLang="en-US" sz="1000" dirty="0">
                <a:solidFill>
                  <a:schemeClr val="tx1"/>
                </a:solidFill>
                <a:latin typeface="Meiryo UI" panose="020B0604030504040204" pitchFamily="50" charset="-128"/>
                <a:ea typeface="Meiryo UI" panose="020B0604030504040204" pitchFamily="50" charset="-128"/>
              </a:rPr>
              <a:t>私立学校教職員共済事業補助</a:t>
            </a:r>
            <a:r>
              <a:rPr lang="ja-JP" altLang="en-US" sz="1000" dirty="0" smtClean="0">
                <a:solidFill>
                  <a:schemeClr val="tx1"/>
                </a:solidFill>
                <a:latin typeface="Meiryo UI" panose="020B0604030504040204" pitchFamily="50" charset="-128"/>
                <a:ea typeface="Meiryo UI" panose="020B0604030504040204" pitchFamily="50" charset="-128"/>
              </a:rPr>
              <a:t>金　　　　　　　　</a:t>
            </a:r>
            <a:endParaRPr lang="ja-JP" altLang="en-US" sz="1000" dirty="0">
              <a:solidFill>
                <a:schemeClr val="tx1"/>
              </a:solidFill>
              <a:latin typeface="Meiryo UI" panose="020B0604030504040204" pitchFamily="50" charset="-128"/>
              <a:ea typeface="Meiryo UI" panose="020B0604030504040204" pitchFamily="50" charset="-128"/>
            </a:endParaRPr>
          </a:p>
          <a:p>
            <a:pPr algn="l"/>
            <a:r>
              <a:rPr lang="ja-JP" altLang="en-US" sz="1000" dirty="0">
                <a:solidFill>
                  <a:schemeClr val="tx1"/>
                </a:solidFill>
                <a:latin typeface="Meiryo UI" panose="020B0604030504040204" pitchFamily="50" charset="-128"/>
                <a:ea typeface="Meiryo UI" panose="020B0604030504040204" pitchFamily="50" charset="-128"/>
              </a:rPr>
              <a:t>９ 私立学校退職金財団補助</a:t>
            </a:r>
            <a:r>
              <a:rPr lang="ja-JP" altLang="en-US" sz="1000" dirty="0" smtClean="0">
                <a:solidFill>
                  <a:schemeClr val="tx1"/>
                </a:solidFill>
                <a:latin typeface="Meiryo UI" panose="020B0604030504040204" pitchFamily="50" charset="-128"/>
                <a:ea typeface="Meiryo UI" panose="020B0604030504040204" pitchFamily="50" charset="-128"/>
              </a:rPr>
              <a:t>金                       </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10 </a:t>
            </a:r>
            <a:r>
              <a:rPr lang="ja-JP" altLang="en-US" sz="1000" dirty="0">
                <a:solidFill>
                  <a:schemeClr val="tx1"/>
                </a:solidFill>
                <a:latin typeface="Meiryo UI" panose="020B0604030504040204" pitchFamily="50" charset="-128"/>
                <a:ea typeface="Meiryo UI" panose="020B0604030504040204" pitchFamily="50" charset="-128"/>
              </a:rPr>
              <a:t>府立大学運営費交付金</a:t>
            </a:r>
          </a:p>
          <a:p>
            <a:pPr algn="l"/>
            <a:r>
              <a:rPr lang="en-US" altLang="ja-JP" sz="1000" dirty="0">
                <a:solidFill>
                  <a:schemeClr val="tx1"/>
                </a:solidFill>
                <a:latin typeface="Meiryo UI" panose="020B0604030504040204" pitchFamily="50" charset="-128"/>
                <a:ea typeface="Meiryo UI" panose="020B0604030504040204" pitchFamily="50" charset="-128"/>
              </a:rPr>
              <a:t>11 </a:t>
            </a:r>
            <a:r>
              <a:rPr lang="ja-JP" altLang="en-US" sz="1000" dirty="0">
                <a:solidFill>
                  <a:schemeClr val="tx1"/>
                </a:solidFill>
                <a:latin typeface="Meiryo UI" panose="020B0604030504040204" pitchFamily="50" charset="-128"/>
                <a:ea typeface="Meiryo UI" panose="020B0604030504040204" pitchFamily="50" charset="-128"/>
              </a:rPr>
              <a:t>文化関係事業</a:t>
            </a:r>
          </a:p>
          <a:p>
            <a:pPr algn="l"/>
            <a:r>
              <a:rPr lang="en-US" altLang="ja-JP" sz="1000" dirty="0">
                <a:solidFill>
                  <a:schemeClr val="tx1"/>
                </a:solidFill>
                <a:latin typeface="Meiryo UI" panose="020B0604030504040204" pitchFamily="50" charset="-128"/>
                <a:ea typeface="Meiryo UI" panose="020B0604030504040204" pitchFamily="50" charset="-128"/>
              </a:rPr>
              <a:t>12 </a:t>
            </a:r>
            <a:r>
              <a:rPr lang="ja-JP" altLang="en-US" sz="1000" dirty="0">
                <a:solidFill>
                  <a:schemeClr val="tx1"/>
                </a:solidFill>
                <a:latin typeface="Meiryo UI" panose="020B0604030504040204" pitchFamily="50" charset="-128"/>
                <a:ea typeface="Meiryo UI" panose="020B0604030504040204" pitchFamily="50" charset="-128"/>
              </a:rPr>
              <a:t>男女共同参画関係事業</a:t>
            </a:r>
          </a:p>
          <a:p>
            <a:pPr algn="l"/>
            <a:r>
              <a:rPr lang="en-US" altLang="ja-JP" sz="1000" dirty="0">
                <a:solidFill>
                  <a:schemeClr val="tx1"/>
                </a:solidFill>
                <a:latin typeface="Meiryo UI" panose="020B0604030504040204" pitchFamily="50" charset="-128"/>
                <a:ea typeface="Meiryo UI" panose="020B0604030504040204" pitchFamily="50" charset="-128"/>
              </a:rPr>
              <a:t>13 </a:t>
            </a:r>
            <a:r>
              <a:rPr lang="ja-JP" altLang="en-US" sz="1000" dirty="0">
                <a:solidFill>
                  <a:schemeClr val="tx1"/>
                </a:solidFill>
                <a:latin typeface="Meiryo UI" panose="020B0604030504040204" pitchFamily="50" charset="-128"/>
                <a:ea typeface="Meiryo UI" panose="020B0604030504040204" pitchFamily="50" charset="-128"/>
              </a:rPr>
              <a:t>観光振興事業</a:t>
            </a:r>
          </a:p>
          <a:p>
            <a:pPr algn="l"/>
            <a:r>
              <a:rPr lang="en-US" altLang="ja-JP" sz="1000" dirty="0">
                <a:solidFill>
                  <a:schemeClr val="tx1"/>
                </a:solidFill>
                <a:latin typeface="Meiryo UI" panose="020B0604030504040204" pitchFamily="50" charset="-128"/>
                <a:ea typeface="Meiryo UI" panose="020B0604030504040204" pitchFamily="50" charset="-128"/>
              </a:rPr>
              <a:t>14 </a:t>
            </a:r>
            <a:r>
              <a:rPr lang="ja-JP" altLang="en-US" sz="1000" dirty="0">
                <a:solidFill>
                  <a:schemeClr val="tx1"/>
                </a:solidFill>
                <a:latin typeface="Meiryo UI" panose="020B0604030504040204" pitchFamily="50" charset="-128"/>
                <a:ea typeface="Meiryo UI" panose="020B0604030504040204" pitchFamily="50" charset="-128"/>
              </a:rPr>
              <a:t>海外施設運営費・海外施設機能拡充費</a:t>
            </a:r>
          </a:p>
          <a:p>
            <a:pPr algn="l"/>
            <a:r>
              <a:rPr lang="en-US" altLang="ja-JP" sz="1000" dirty="0">
                <a:solidFill>
                  <a:schemeClr val="tx1"/>
                </a:solidFill>
                <a:latin typeface="Meiryo UI" panose="020B0604030504040204" pitchFamily="50" charset="-128"/>
                <a:ea typeface="Meiryo UI" panose="020B0604030504040204" pitchFamily="50" charset="-128"/>
              </a:rPr>
              <a:t>15 </a:t>
            </a:r>
            <a:r>
              <a:rPr lang="ja-JP" altLang="en-US" sz="1000" dirty="0">
                <a:solidFill>
                  <a:schemeClr val="tx1"/>
                </a:solidFill>
                <a:latin typeface="Meiryo UI" panose="020B0604030504040204" pitchFamily="50" charset="-128"/>
                <a:ea typeface="Meiryo UI" panose="020B0604030504040204" pitchFamily="50" charset="-128"/>
              </a:rPr>
              <a:t>関西国際空港ゲートウェイ機能強化促進事業</a:t>
            </a:r>
          </a:p>
          <a:p>
            <a:pPr algn="l"/>
            <a:r>
              <a:rPr lang="en-US" altLang="ja-JP" sz="1000" dirty="0">
                <a:solidFill>
                  <a:schemeClr val="tx1"/>
                </a:solidFill>
                <a:latin typeface="Meiryo UI" panose="020B0604030504040204" pitchFamily="50" charset="-128"/>
                <a:ea typeface="Meiryo UI" panose="020B0604030504040204" pitchFamily="50" charset="-128"/>
              </a:rPr>
              <a:t>16 </a:t>
            </a:r>
            <a:r>
              <a:rPr lang="ja-JP" altLang="en-US" sz="1000" dirty="0">
                <a:solidFill>
                  <a:schemeClr val="tx1"/>
                </a:solidFill>
                <a:latin typeface="Meiryo UI" panose="020B0604030504040204" pitchFamily="50" charset="-128"/>
                <a:ea typeface="Meiryo UI" panose="020B0604030504040204" pitchFamily="50" charset="-128"/>
              </a:rPr>
              <a:t>４医療費公費負担助成事業</a:t>
            </a:r>
          </a:p>
          <a:p>
            <a:pPr algn="l"/>
            <a:r>
              <a:rPr lang="en-US" altLang="ja-JP" sz="1000" dirty="0">
                <a:solidFill>
                  <a:schemeClr val="tx1"/>
                </a:solidFill>
                <a:latin typeface="Meiryo UI" panose="020B0604030504040204" pitchFamily="50" charset="-128"/>
                <a:ea typeface="Meiryo UI" panose="020B0604030504040204" pitchFamily="50" charset="-128"/>
              </a:rPr>
              <a:t>17 </a:t>
            </a:r>
            <a:r>
              <a:rPr lang="ja-JP" altLang="en-US" sz="1000" dirty="0">
                <a:solidFill>
                  <a:schemeClr val="tx1"/>
                </a:solidFill>
                <a:latin typeface="Meiryo UI" panose="020B0604030504040204" pitchFamily="50" charset="-128"/>
                <a:ea typeface="Meiryo UI" panose="020B0604030504040204" pitchFamily="50" charset="-128"/>
              </a:rPr>
              <a:t>子育て支援関係事業</a:t>
            </a:r>
          </a:p>
          <a:p>
            <a:pPr algn="l"/>
            <a:r>
              <a:rPr lang="en-US" altLang="ja-JP" sz="1000" dirty="0">
                <a:solidFill>
                  <a:schemeClr val="tx1"/>
                </a:solidFill>
                <a:latin typeface="Meiryo UI" panose="020B0604030504040204" pitchFamily="50" charset="-128"/>
                <a:ea typeface="Meiryo UI" panose="020B0604030504040204" pitchFamily="50" charset="-128"/>
              </a:rPr>
              <a:t>18 </a:t>
            </a:r>
            <a:r>
              <a:rPr lang="ja-JP" altLang="en-US" sz="1000" dirty="0">
                <a:solidFill>
                  <a:schemeClr val="tx1"/>
                </a:solidFill>
                <a:latin typeface="Meiryo UI" panose="020B0604030504040204" pitchFamily="50" charset="-128"/>
                <a:ea typeface="Meiryo UI" panose="020B0604030504040204" pitchFamily="50" charset="-128"/>
              </a:rPr>
              <a:t>救命救急センター運営関係事業</a:t>
            </a:r>
          </a:p>
          <a:p>
            <a:pPr algn="l"/>
            <a:r>
              <a:rPr lang="en-US" altLang="ja-JP" sz="1000" dirty="0">
                <a:solidFill>
                  <a:schemeClr val="tx1"/>
                </a:solidFill>
                <a:latin typeface="Meiryo UI" panose="020B0604030504040204" pitchFamily="50" charset="-128"/>
                <a:ea typeface="Meiryo UI" panose="020B0604030504040204" pitchFamily="50" charset="-128"/>
              </a:rPr>
              <a:t>19 </a:t>
            </a:r>
            <a:r>
              <a:rPr lang="ja-JP" altLang="en-US" sz="1000" dirty="0">
                <a:solidFill>
                  <a:schemeClr val="tx1"/>
                </a:solidFill>
                <a:latin typeface="Meiryo UI" panose="020B0604030504040204" pitchFamily="50" charset="-128"/>
                <a:ea typeface="Meiryo UI" panose="020B0604030504040204" pitchFamily="50" charset="-128"/>
              </a:rPr>
              <a:t>高齢者の生きがい・地域生活支援事業</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6" name="サブタイトル 2"/>
          <p:cNvSpPr txBox="1">
            <a:spLocks/>
          </p:cNvSpPr>
          <p:nvPr/>
        </p:nvSpPr>
        <p:spPr>
          <a:xfrm>
            <a:off x="5067055" y="2708920"/>
            <a:ext cx="3555395" cy="40504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endParaRPr lang="en-US" altLang="ja-JP" sz="1000" dirty="0">
              <a:solidFill>
                <a:schemeClr val="tx1"/>
              </a:solidFill>
              <a:latin typeface="Meiryo UI" panose="020B0604030504040204" pitchFamily="50" charset="-128"/>
              <a:ea typeface="Meiryo UI" panose="020B0604030504040204" pitchFamily="50" charset="-128"/>
            </a:endParaRPr>
          </a:p>
          <a:p>
            <a:pPr algn="l"/>
            <a:r>
              <a:rPr lang="en-US" altLang="ja-JP" sz="1000" dirty="0">
                <a:solidFill>
                  <a:schemeClr val="tx1"/>
                </a:solidFill>
                <a:latin typeface="Meiryo UI" panose="020B0604030504040204" pitchFamily="50" charset="-128"/>
                <a:ea typeface="Meiryo UI" panose="020B0604030504040204" pitchFamily="50" charset="-128"/>
              </a:rPr>
              <a:t>20 </a:t>
            </a:r>
            <a:r>
              <a:rPr lang="ja-JP" altLang="en-US" sz="1000" dirty="0">
                <a:solidFill>
                  <a:schemeClr val="tx1"/>
                </a:solidFill>
                <a:latin typeface="Meiryo UI" panose="020B0604030504040204" pitchFamily="50" charset="-128"/>
                <a:ea typeface="Meiryo UI" panose="020B0604030504040204" pitchFamily="50" charset="-128"/>
              </a:rPr>
              <a:t>地域見守り・コーディネーター関係事業    　　　　　　 　</a:t>
            </a:r>
          </a:p>
          <a:p>
            <a:pPr algn="l"/>
            <a:r>
              <a:rPr lang="en-US" altLang="ja-JP" sz="1000" dirty="0">
                <a:solidFill>
                  <a:schemeClr val="tx1"/>
                </a:solidFill>
                <a:latin typeface="Meiryo UI" panose="020B0604030504040204" pitchFamily="50" charset="-128"/>
                <a:ea typeface="Meiryo UI" panose="020B0604030504040204" pitchFamily="50" charset="-128"/>
              </a:rPr>
              <a:t>21 </a:t>
            </a:r>
            <a:r>
              <a:rPr lang="ja-JP" altLang="en-US" sz="1000" dirty="0" err="1">
                <a:solidFill>
                  <a:schemeClr val="tx1"/>
                </a:solidFill>
                <a:latin typeface="Meiryo UI" panose="020B0604030504040204" pitchFamily="50" charset="-128"/>
                <a:ea typeface="Meiryo UI" panose="020B0604030504040204" pitchFamily="50" charset="-128"/>
              </a:rPr>
              <a:t>障がい</a:t>
            </a:r>
            <a:r>
              <a:rPr lang="ja-JP" altLang="en-US" sz="1000" dirty="0">
                <a:solidFill>
                  <a:schemeClr val="tx1"/>
                </a:solidFill>
                <a:latin typeface="Meiryo UI" panose="020B0604030504040204" pitchFamily="50" charset="-128"/>
                <a:ea typeface="Meiryo UI" panose="020B0604030504040204" pitchFamily="50" charset="-128"/>
              </a:rPr>
              <a:t>者就労支援関係事業　</a:t>
            </a:r>
          </a:p>
          <a:p>
            <a:pPr algn="l"/>
            <a:r>
              <a:rPr lang="en-US" altLang="ja-JP" sz="1000" dirty="0">
                <a:solidFill>
                  <a:schemeClr val="tx1"/>
                </a:solidFill>
                <a:latin typeface="Meiryo UI" panose="020B0604030504040204" pitchFamily="50" charset="-128"/>
                <a:ea typeface="Meiryo UI" panose="020B0604030504040204" pitchFamily="50" charset="-128"/>
              </a:rPr>
              <a:t>22 </a:t>
            </a:r>
            <a:r>
              <a:rPr lang="ja-JP" altLang="en-US" sz="1000" dirty="0" err="1">
                <a:solidFill>
                  <a:schemeClr val="tx1"/>
                </a:solidFill>
                <a:latin typeface="Meiryo UI" panose="020B0604030504040204" pitchFamily="50" charset="-128"/>
                <a:ea typeface="Meiryo UI" panose="020B0604030504040204" pitchFamily="50" charset="-128"/>
              </a:rPr>
              <a:t>障がい</a:t>
            </a:r>
            <a:r>
              <a:rPr lang="ja-JP" altLang="en-US" sz="1000" dirty="0">
                <a:solidFill>
                  <a:schemeClr val="tx1"/>
                </a:solidFill>
                <a:latin typeface="Meiryo UI" panose="020B0604030504040204" pitchFamily="50" charset="-128"/>
                <a:ea typeface="Meiryo UI" panose="020B0604030504040204" pitchFamily="50" charset="-128"/>
              </a:rPr>
              <a:t>者福祉作業所運営助成費</a:t>
            </a:r>
          </a:p>
          <a:p>
            <a:pPr algn="l"/>
            <a:r>
              <a:rPr lang="en-US" altLang="ja-JP" sz="1000" dirty="0">
                <a:solidFill>
                  <a:schemeClr val="tx1"/>
                </a:solidFill>
                <a:latin typeface="Meiryo UI" panose="020B0604030504040204" pitchFamily="50" charset="-128"/>
                <a:ea typeface="Meiryo UI" panose="020B0604030504040204" pitchFamily="50" charset="-128"/>
              </a:rPr>
              <a:t>23 </a:t>
            </a:r>
            <a:r>
              <a:rPr lang="ja-JP" altLang="en-US" sz="1000" dirty="0">
                <a:solidFill>
                  <a:schemeClr val="tx1"/>
                </a:solidFill>
                <a:latin typeface="Meiryo UI" panose="020B0604030504040204" pitchFamily="50" charset="-128"/>
                <a:ea typeface="Meiryo UI" panose="020B0604030504040204" pitchFamily="50" charset="-128"/>
              </a:rPr>
              <a:t>病院事業費負担金・病院事業貸付金</a:t>
            </a:r>
          </a:p>
          <a:p>
            <a:pPr algn="l"/>
            <a:r>
              <a:rPr lang="en-US" altLang="ja-JP" sz="1000" dirty="0">
                <a:solidFill>
                  <a:schemeClr val="tx1"/>
                </a:solidFill>
                <a:latin typeface="Meiryo UI" panose="020B0604030504040204" pitchFamily="50" charset="-128"/>
                <a:ea typeface="Meiryo UI" panose="020B0604030504040204" pitchFamily="50" charset="-128"/>
              </a:rPr>
              <a:t>24 </a:t>
            </a:r>
            <a:r>
              <a:rPr lang="ja-JP" altLang="en-US" sz="1000" dirty="0">
                <a:solidFill>
                  <a:schemeClr val="tx1"/>
                </a:solidFill>
                <a:latin typeface="Meiryo UI" panose="020B0604030504040204" pitchFamily="50" charset="-128"/>
                <a:ea typeface="Meiryo UI" panose="020B0604030504040204" pitchFamily="50" charset="-128"/>
              </a:rPr>
              <a:t>地域就労支援事業</a:t>
            </a:r>
          </a:p>
          <a:p>
            <a:pPr algn="l"/>
            <a:r>
              <a:rPr lang="en-US" altLang="ja-JP" sz="1000" dirty="0">
                <a:solidFill>
                  <a:schemeClr val="tx1"/>
                </a:solidFill>
                <a:latin typeface="Meiryo UI" panose="020B0604030504040204" pitchFamily="50" charset="-128"/>
                <a:ea typeface="Meiryo UI" panose="020B0604030504040204" pitchFamily="50" charset="-128"/>
              </a:rPr>
              <a:t>25 </a:t>
            </a:r>
            <a:r>
              <a:rPr lang="ja-JP" altLang="en-US" sz="1000" dirty="0">
                <a:solidFill>
                  <a:schemeClr val="tx1"/>
                </a:solidFill>
                <a:latin typeface="Meiryo UI" panose="020B0604030504040204" pitchFamily="50" charset="-128"/>
                <a:ea typeface="Meiryo UI" panose="020B0604030504040204" pitchFamily="50" charset="-128"/>
              </a:rPr>
              <a:t>小規模事業経営支援事業費補助金</a:t>
            </a:r>
          </a:p>
          <a:p>
            <a:pPr algn="l"/>
            <a:r>
              <a:rPr lang="en-US" altLang="ja-JP" sz="1000" dirty="0">
                <a:solidFill>
                  <a:schemeClr val="tx1"/>
                </a:solidFill>
                <a:latin typeface="Meiryo UI" panose="020B0604030504040204" pitchFamily="50" charset="-128"/>
                <a:ea typeface="Meiryo UI" panose="020B0604030504040204" pitchFamily="50" charset="-128"/>
              </a:rPr>
              <a:t>26 </a:t>
            </a:r>
            <a:r>
              <a:rPr lang="ja-JP" altLang="en-US" sz="1000" dirty="0">
                <a:solidFill>
                  <a:schemeClr val="tx1"/>
                </a:solidFill>
                <a:latin typeface="Meiryo UI" panose="020B0604030504040204" pitchFamily="50" charset="-128"/>
                <a:ea typeface="Meiryo UI" panose="020B0604030504040204" pitchFamily="50" charset="-128"/>
              </a:rPr>
              <a:t>企業立地促進補助金</a:t>
            </a:r>
          </a:p>
          <a:p>
            <a:pPr algn="l"/>
            <a:r>
              <a:rPr lang="en-US" altLang="ja-JP" sz="1000" dirty="0">
                <a:solidFill>
                  <a:schemeClr val="tx1"/>
                </a:solidFill>
                <a:latin typeface="Meiryo UI" panose="020B0604030504040204" pitchFamily="50" charset="-128"/>
                <a:ea typeface="Meiryo UI" panose="020B0604030504040204" pitchFamily="50" charset="-128"/>
              </a:rPr>
              <a:t>27 </a:t>
            </a:r>
            <a:r>
              <a:rPr lang="ja-JP" altLang="en-US" sz="1000" dirty="0">
                <a:solidFill>
                  <a:schemeClr val="tx1"/>
                </a:solidFill>
                <a:latin typeface="Meiryo UI" panose="020B0604030504040204" pitchFamily="50" charset="-128"/>
                <a:ea typeface="Meiryo UI" panose="020B0604030504040204" pitchFamily="50" charset="-128"/>
              </a:rPr>
              <a:t>家畜保健衛生所再編整備事業</a:t>
            </a:r>
          </a:p>
          <a:p>
            <a:pPr algn="l"/>
            <a:r>
              <a:rPr lang="en-US" altLang="ja-JP" sz="1000" dirty="0">
                <a:solidFill>
                  <a:schemeClr val="tx1"/>
                </a:solidFill>
                <a:latin typeface="Meiryo UI" panose="020B0604030504040204" pitchFamily="50" charset="-128"/>
                <a:ea typeface="Meiryo UI" panose="020B0604030504040204" pitchFamily="50" charset="-128"/>
              </a:rPr>
              <a:t>28 </a:t>
            </a:r>
            <a:r>
              <a:rPr lang="ja-JP" altLang="en-US" sz="1000" dirty="0">
                <a:solidFill>
                  <a:schemeClr val="tx1"/>
                </a:solidFill>
                <a:latin typeface="Meiryo UI" panose="020B0604030504040204" pitchFamily="50" charset="-128"/>
                <a:ea typeface="Meiryo UI" panose="020B0604030504040204" pitchFamily="50" charset="-128"/>
              </a:rPr>
              <a:t>廃棄物処理対策整備推進事業</a:t>
            </a:r>
          </a:p>
          <a:p>
            <a:pPr algn="l"/>
            <a:r>
              <a:rPr lang="en-US" altLang="ja-JP" sz="1000" dirty="0">
                <a:solidFill>
                  <a:schemeClr val="tx1"/>
                </a:solidFill>
                <a:latin typeface="Meiryo UI" panose="020B0604030504040204" pitchFamily="50" charset="-128"/>
                <a:ea typeface="Meiryo UI" panose="020B0604030504040204" pitchFamily="50" charset="-128"/>
              </a:rPr>
              <a:t>29 </a:t>
            </a:r>
            <a:r>
              <a:rPr lang="ja-JP" altLang="en-US" sz="1000" dirty="0">
                <a:solidFill>
                  <a:schemeClr val="tx1"/>
                </a:solidFill>
                <a:latin typeface="Meiryo UI" panose="020B0604030504040204" pitchFamily="50" charset="-128"/>
                <a:ea typeface="Meiryo UI" panose="020B0604030504040204" pitchFamily="50" charset="-128"/>
              </a:rPr>
              <a:t>安威川ダム、槇尾川ダム事業</a:t>
            </a:r>
          </a:p>
          <a:p>
            <a:pPr algn="l"/>
            <a:r>
              <a:rPr lang="en-US" altLang="ja-JP" sz="1000" dirty="0">
                <a:solidFill>
                  <a:schemeClr val="tx1"/>
                </a:solidFill>
                <a:latin typeface="Meiryo UI" panose="020B0604030504040204" pitchFamily="50" charset="-128"/>
                <a:ea typeface="Meiryo UI" panose="020B0604030504040204" pitchFamily="50" charset="-128"/>
              </a:rPr>
              <a:t>30 </a:t>
            </a:r>
            <a:r>
              <a:rPr lang="ja-JP" altLang="en-US" sz="1000" dirty="0">
                <a:solidFill>
                  <a:schemeClr val="tx1"/>
                </a:solidFill>
                <a:latin typeface="Meiryo UI" panose="020B0604030504040204" pitchFamily="50" charset="-128"/>
                <a:ea typeface="Meiryo UI" panose="020B0604030504040204" pitchFamily="50" charset="-128"/>
              </a:rPr>
              <a:t>泉佐野丘陵緑地整備事業</a:t>
            </a:r>
          </a:p>
          <a:p>
            <a:pPr algn="l"/>
            <a:r>
              <a:rPr lang="en-US" altLang="ja-JP" sz="1000" dirty="0">
                <a:solidFill>
                  <a:schemeClr val="tx1"/>
                </a:solidFill>
                <a:latin typeface="Meiryo UI" panose="020B0604030504040204" pitchFamily="50" charset="-128"/>
                <a:ea typeface="Meiryo UI" panose="020B0604030504040204" pitchFamily="50" charset="-128"/>
              </a:rPr>
              <a:t>31 </a:t>
            </a:r>
            <a:r>
              <a:rPr lang="ja-JP" altLang="en-US" sz="1000" dirty="0">
                <a:solidFill>
                  <a:schemeClr val="tx1"/>
                </a:solidFill>
                <a:latin typeface="Meiryo UI" panose="020B0604030504040204" pitchFamily="50" charset="-128"/>
                <a:ea typeface="Meiryo UI" panose="020B0604030504040204" pitchFamily="50" charset="-128"/>
              </a:rPr>
              <a:t>府営住宅（建替え、管理等）</a:t>
            </a:r>
          </a:p>
          <a:p>
            <a:pPr algn="l"/>
            <a:r>
              <a:rPr lang="en-US" altLang="ja-JP" sz="1000" dirty="0">
                <a:solidFill>
                  <a:schemeClr val="tx1"/>
                </a:solidFill>
                <a:latin typeface="Meiryo UI" panose="020B0604030504040204" pitchFamily="50" charset="-128"/>
                <a:ea typeface="Meiryo UI" panose="020B0604030504040204" pitchFamily="50" charset="-128"/>
              </a:rPr>
              <a:t>32 </a:t>
            </a:r>
            <a:r>
              <a:rPr lang="ja-JP" altLang="en-US" sz="1000" dirty="0">
                <a:solidFill>
                  <a:schemeClr val="tx1"/>
                </a:solidFill>
                <a:latin typeface="Meiryo UI" panose="020B0604030504040204" pitchFamily="50" charset="-128"/>
                <a:ea typeface="Meiryo UI" panose="020B0604030504040204" pitchFamily="50" charset="-128"/>
              </a:rPr>
              <a:t>密集住宅市街地整備促進補助金</a:t>
            </a:r>
          </a:p>
          <a:p>
            <a:pPr algn="l"/>
            <a:r>
              <a:rPr lang="en-US" altLang="ja-JP" sz="1000" dirty="0">
                <a:solidFill>
                  <a:schemeClr val="tx1"/>
                </a:solidFill>
                <a:latin typeface="Meiryo UI" panose="020B0604030504040204" pitchFamily="50" charset="-128"/>
                <a:ea typeface="Meiryo UI" panose="020B0604030504040204" pitchFamily="50" charset="-128"/>
              </a:rPr>
              <a:t>33 </a:t>
            </a:r>
            <a:r>
              <a:rPr lang="ja-JP" altLang="en-US" sz="1000" dirty="0">
                <a:solidFill>
                  <a:schemeClr val="tx1"/>
                </a:solidFill>
                <a:latin typeface="Meiryo UI" panose="020B0604030504040204" pitchFamily="50" charset="-128"/>
                <a:ea typeface="Meiryo UI" panose="020B0604030504040204" pitchFamily="50" charset="-128"/>
              </a:rPr>
              <a:t>箕面森町（箕面北部丘陵整備事業会計繰出金）</a:t>
            </a:r>
          </a:p>
          <a:p>
            <a:pPr algn="l"/>
            <a:r>
              <a:rPr lang="en-US" altLang="ja-JP" sz="1000" dirty="0">
                <a:solidFill>
                  <a:schemeClr val="tx1"/>
                </a:solidFill>
                <a:latin typeface="Meiryo UI" panose="020B0604030504040204" pitchFamily="50" charset="-128"/>
                <a:ea typeface="Meiryo UI" panose="020B0604030504040204" pitchFamily="50" charset="-128"/>
              </a:rPr>
              <a:t>34 </a:t>
            </a:r>
            <a:r>
              <a:rPr lang="ja-JP" altLang="en-US" sz="1000" dirty="0">
                <a:solidFill>
                  <a:schemeClr val="tx1"/>
                </a:solidFill>
                <a:latin typeface="Meiryo UI" panose="020B0604030504040204" pitchFamily="50" charset="-128"/>
                <a:ea typeface="Meiryo UI" panose="020B0604030504040204" pitchFamily="50" charset="-128"/>
              </a:rPr>
              <a:t>警察官定数（政令定数外）</a:t>
            </a:r>
          </a:p>
          <a:p>
            <a:pPr algn="l"/>
            <a:r>
              <a:rPr lang="en-US" altLang="ja-JP" sz="1000" dirty="0">
                <a:solidFill>
                  <a:schemeClr val="tx1"/>
                </a:solidFill>
                <a:latin typeface="Meiryo UI" panose="020B0604030504040204" pitchFamily="50" charset="-128"/>
                <a:ea typeface="Meiryo UI" panose="020B0604030504040204" pitchFamily="50" charset="-128"/>
              </a:rPr>
              <a:t>35 </a:t>
            </a:r>
            <a:r>
              <a:rPr lang="ja-JP" altLang="en-US" sz="1000" dirty="0">
                <a:solidFill>
                  <a:schemeClr val="tx1"/>
                </a:solidFill>
                <a:latin typeface="Meiryo UI" panose="020B0604030504040204" pitchFamily="50" charset="-128"/>
                <a:ea typeface="Meiryo UI" panose="020B0604030504040204" pitchFamily="50" charset="-128"/>
              </a:rPr>
              <a:t>警察施設（署、交番等）の建替え等</a:t>
            </a:r>
          </a:p>
          <a:p>
            <a:pPr algn="l"/>
            <a:r>
              <a:rPr lang="en-US" altLang="ja-JP" sz="1000" dirty="0">
                <a:solidFill>
                  <a:schemeClr val="tx1"/>
                </a:solidFill>
                <a:latin typeface="Meiryo UI" panose="020B0604030504040204" pitchFamily="50" charset="-128"/>
                <a:ea typeface="Meiryo UI" panose="020B0604030504040204" pitchFamily="50" charset="-128"/>
              </a:rPr>
              <a:t>36 </a:t>
            </a:r>
            <a:r>
              <a:rPr lang="ja-JP" altLang="en-US" sz="1000" dirty="0">
                <a:solidFill>
                  <a:schemeClr val="tx1"/>
                </a:solidFill>
                <a:latin typeface="Meiryo UI" panose="020B0604030504040204" pitchFamily="50" charset="-128"/>
                <a:ea typeface="Meiryo UI" panose="020B0604030504040204" pitchFamily="50" charset="-128"/>
              </a:rPr>
              <a:t>教育関係非常勤職員費</a:t>
            </a:r>
          </a:p>
          <a:p>
            <a:pPr algn="l"/>
            <a:r>
              <a:rPr lang="en-US" altLang="ja-JP" sz="1000" dirty="0">
                <a:solidFill>
                  <a:schemeClr val="tx1"/>
                </a:solidFill>
                <a:latin typeface="Meiryo UI" panose="020B0604030504040204" pitchFamily="50" charset="-128"/>
                <a:ea typeface="Meiryo UI" panose="020B0604030504040204" pitchFamily="50" charset="-128"/>
              </a:rPr>
              <a:t>37 </a:t>
            </a:r>
            <a:r>
              <a:rPr lang="ja-JP" altLang="en-US" sz="1000" dirty="0">
                <a:solidFill>
                  <a:schemeClr val="tx1"/>
                </a:solidFill>
                <a:latin typeface="Meiryo UI" panose="020B0604030504040204" pitchFamily="50" charset="-128"/>
                <a:ea typeface="Meiryo UI" panose="020B0604030504040204" pitchFamily="50" charset="-128"/>
              </a:rPr>
              <a:t>時間講師・府立学校教務事務補助員等雇用費</a:t>
            </a:r>
          </a:p>
          <a:p>
            <a:pPr algn="l"/>
            <a:r>
              <a:rPr lang="en-US" altLang="ja-JP" sz="1000" dirty="0">
                <a:solidFill>
                  <a:schemeClr val="tx1"/>
                </a:solidFill>
                <a:latin typeface="Meiryo UI" panose="020B0604030504040204" pitchFamily="50" charset="-128"/>
                <a:ea typeface="Meiryo UI" panose="020B0604030504040204" pitchFamily="50" charset="-128"/>
              </a:rPr>
              <a:t>38 </a:t>
            </a:r>
            <a:r>
              <a:rPr lang="ja-JP" altLang="en-US" sz="1000" dirty="0">
                <a:solidFill>
                  <a:schemeClr val="tx1"/>
                </a:solidFill>
                <a:latin typeface="Meiryo UI" panose="020B0604030504040204" pitchFamily="50" charset="-128"/>
                <a:ea typeface="Meiryo UI" panose="020B0604030504040204" pitchFamily="50" charset="-128"/>
              </a:rPr>
              <a:t>３５人学級編制　　　　　　</a:t>
            </a:r>
          </a:p>
        </p:txBody>
      </p:sp>
      <p:sp>
        <p:nvSpPr>
          <p:cNvPr id="5" name="サブタイトル 2"/>
          <p:cNvSpPr txBox="1">
            <a:spLocks/>
          </p:cNvSpPr>
          <p:nvPr/>
        </p:nvSpPr>
        <p:spPr>
          <a:xfrm>
            <a:off x="3969550" y="2901819"/>
            <a:ext cx="692460" cy="40504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000" dirty="0" smtClean="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1</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…3</a:t>
            </a:r>
          </a:p>
          <a:p>
            <a:pPr algn="l"/>
            <a:r>
              <a:rPr lang="en-US" altLang="ja-JP" sz="1000" dirty="0" smtClean="0">
                <a:solidFill>
                  <a:schemeClr val="tx1"/>
                </a:solidFill>
                <a:latin typeface="Meiryo UI" panose="020B0604030504040204" pitchFamily="50" charset="-128"/>
                <a:ea typeface="Meiryo UI" panose="020B0604030504040204" pitchFamily="50" charset="-128"/>
              </a:rPr>
              <a:t>…5</a:t>
            </a:r>
          </a:p>
          <a:p>
            <a:pPr algn="l"/>
            <a:r>
              <a:rPr lang="en-US" altLang="ja-JP" sz="1000" dirty="0" smtClean="0">
                <a:solidFill>
                  <a:schemeClr val="tx1"/>
                </a:solidFill>
                <a:latin typeface="Meiryo UI" panose="020B0604030504040204" pitchFamily="50" charset="-128"/>
                <a:ea typeface="Meiryo UI" panose="020B0604030504040204" pitchFamily="50" charset="-128"/>
              </a:rPr>
              <a:t>…8</a:t>
            </a:r>
          </a:p>
          <a:p>
            <a:pPr algn="l"/>
            <a:r>
              <a:rPr lang="en-US" altLang="ja-JP" sz="1000" dirty="0" smtClean="0">
                <a:solidFill>
                  <a:schemeClr val="tx1"/>
                </a:solidFill>
                <a:latin typeface="Meiryo UI" panose="020B0604030504040204" pitchFamily="50" charset="-128"/>
                <a:ea typeface="Meiryo UI" panose="020B0604030504040204" pitchFamily="50" charset="-128"/>
              </a:rPr>
              <a:t>…10</a:t>
            </a:r>
          </a:p>
          <a:p>
            <a:pPr algn="l"/>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…14</a:t>
            </a:r>
            <a:endParaRPr lang="en-US" altLang="ja-JP" sz="1000" dirty="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…17</a:t>
            </a:r>
          </a:p>
          <a:p>
            <a:pPr algn="l"/>
            <a:r>
              <a:rPr lang="en-US" altLang="ja-JP" sz="1000" dirty="0" smtClean="0">
                <a:solidFill>
                  <a:schemeClr val="tx1"/>
                </a:solidFill>
                <a:latin typeface="Meiryo UI" panose="020B0604030504040204" pitchFamily="50" charset="-128"/>
                <a:ea typeface="Meiryo UI" panose="020B0604030504040204" pitchFamily="50" charset="-128"/>
              </a:rPr>
              <a:t>…20</a:t>
            </a:r>
          </a:p>
          <a:p>
            <a:pPr algn="l"/>
            <a:r>
              <a:rPr lang="en-US" altLang="ja-JP" sz="1000" dirty="0" smtClean="0">
                <a:solidFill>
                  <a:schemeClr val="tx1"/>
                </a:solidFill>
                <a:latin typeface="Meiryo UI" panose="020B0604030504040204" pitchFamily="50" charset="-128"/>
                <a:ea typeface="Meiryo UI" panose="020B0604030504040204" pitchFamily="50" charset="-128"/>
              </a:rPr>
              <a:t>…21</a:t>
            </a:r>
          </a:p>
          <a:p>
            <a:pPr algn="l"/>
            <a:r>
              <a:rPr lang="en-US" altLang="ja-JP" sz="1000" dirty="0" smtClean="0">
                <a:solidFill>
                  <a:schemeClr val="tx1"/>
                </a:solidFill>
                <a:latin typeface="Meiryo UI" panose="020B0604030504040204" pitchFamily="50" charset="-128"/>
                <a:ea typeface="Meiryo UI" panose="020B0604030504040204" pitchFamily="50" charset="-128"/>
              </a:rPr>
              <a:t>…22</a:t>
            </a:r>
          </a:p>
          <a:p>
            <a:pPr algn="l"/>
            <a:r>
              <a:rPr lang="en-US" altLang="ja-JP" sz="1000" dirty="0" smtClean="0">
                <a:solidFill>
                  <a:schemeClr val="tx1"/>
                </a:solidFill>
                <a:latin typeface="Meiryo UI" panose="020B0604030504040204" pitchFamily="50" charset="-128"/>
                <a:ea typeface="Meiryo UI" panose="020B0604030504040204" pitchFamily="50" charset="-128"/>
              </a:rPr>
              <a:t>…24</a:t>
            </a:r>
          </a:p>
          <a:p>
            <a:pPr algn="l"/>
            <a:r>
              <a:rPr lang="en-US" altLang="ja-JP" sz="1000" dirty="0" smtClean="0">
                <a:solidFill>
                  <a:schemeClr val="tx1"/>
                </a:solidFill>
                <a:latin typeface="Meiryo UI" panose="020B0604030504040204" pitchFamily="50" charset="-128"/>
                <a:ea typeface="Meiryo UI" panose="020B0604030504040204" pitchFamily="50" charset="-128"/>
              </a:rPr>
              <a:t>…29</a:t>
            </a:r>
          </a:p>
          <a:p>
            <a:pPr algn="l"/>
            <a:r>
              <a:rPr lang="en-US" altLang="ja-JP" sz="1000" dirty="0" smtClean="0">
                <a:solidFill>
                  <a:schemeClr val="tx1"/>
                </a:solidFill>
                <a:latin typeface="Meiryo UI" panose="020B0604030504040204" pitchFamily="50" charset="-128"/>
                <a:ea typeface="Meiryo UI" panose="020B0604030504040204" pitchFamily="50" charset="-128"/>
              </a:rPr>
              <a:t>…31</a:t>
            </a:r>
          </a:p>
          <a:p>
            <a:pPr algn="l"/>
            <a:r>
              <a:rPr lang="en-US" altLang="ja-JP" sz="1000" dirty="0" smtClean="0">
                <a:solidFill>
                  <a:schemeClr val="tx1"/>
                </a:solidFill>
                <a:latin typeface="Meiryo UI" panose="020B0604030504040204" pitchFamily="50" charset="-128"/>
                <a:ea typeface="Meiryo UI" panose="020B0604030504040204" pitchFamily="50" charset="-128"/>
              </a:rPr>
              <a:t>…33</a:t>
            </a:r>
          </a:p>
          <a:p>
            <a:pPr algn="l"/>
            <a:r>
              <a:rPr lang="en-US" altLang="ja-JP" sz="1000" dirty="0" smtClean="0">
                <a:solidFill>
                  <a:schemeClr val="tx1"/>
                </a:solidFill>
                <a:latin typeface="Meiryo UI" panose="020B0604030504040204" pitchFamily="50" charset="-128"/>
                <a:ea typeface="Meiryo UI" panose="020B0604030504040204" pitchFamily="50" charset="-128"/>
              </a:rPr>
              <a:t>…35</a:t>
            </a:r>
          </a:p>
          <a:p>
            <a:pPr algn="l"/>
            <a:r>
              <a:rPr lang="en-US" altLang="ja-JP" sz="1000" dirty="0" smtClean="0">
                <a:solidFill>
                  <a:schemeClr val="tx1"/>
                </a:solidFill>
                <a:latin typeface="Meiryo UI" panose="020B0604030504040204" pitchFamily="50" charset="-128"/>
                <a:ea typeface="Meiryo UI" panose="020B0604030504040204" pitchFamily="50" charset="-128"/>
              </a:rPr>
              <a:t>…36</a:t>
            </a:r>
          </a:p>
          <a:p>
            <a:pPr algn="l"/>
            <a:r>
              <a:rPr lang="en-US" altLang="ja-JP" sz="1000" dirty="0" smtClean="0">
                <a:solidFill>
                  <a:schemeClr val="tx1"/>
                </a:solidFill>
                <a:latin typeface="Meiryo UI" panose="020B0604030504040204" pitchFamily="50" charset="-128"/>
                <a:ea typeface="Meiryo UI" panose="020B0604030504040204" pitchFamily="50" charset="-128"/>
              </a:rPr>
              <a:t>…42</a:t>
            </a:r>
          </a:p>
          <a:p>
            <a:pPr algn="l"/>
            <a:r>
              <a:rPr lang="en-US" altLang="ja-JP" sz="1000" dirty="0" smtClean="0">
                <a:solidFill>
                  <a:schemeClr val="tx1"/>
                </a:solidFill>
                <a:latin typeface="Meiryo UI" panose="020B0604030504040204" pitchFamily="50" charset="-128"/>
                <a:ea typeface="Meiryo UI" panose="020B0604030504040204" pitchFamily="50" charset="-128"/>
              </a:rPr>
              <a:t>…44</a:t>
            </a:r>
          </a:p>
          <a:p>
            <a:pPr algn="l"/>
            <a:r>
              <a:rPr lang="en-US" altLang="ja-JP" sz="1000" dirty="0" smtClean="0">
                <a:solidFill>
                  <a:schemeClr val="tx1"/>
                </a:solidFill>
                <a:latin typeface="Meiryo UI" panose="020B0604030504040204" pitchFamily="50" charset="-128"/>
                <a:ea typeface="Meiryo UI" panose="020B0604030504040204" pitchFamily="50" charset="-128"/>
              </a:rPr>
              <a:t>…47</a:t>
            </a:r>
            <a:endParaRPr lang="ja-JP" altLang="en-US" sz="1000" dirty="0">
              <a:solidFill>
                <a:schemeClr val="tx1"/>
              </a:solidFill>
              <a:latin typeface="Meiryo UI" panose="020B0604030504040204" pitchFamily="50" charset="-128"/>
              <a:ea typeface="Meiryo UI" panose="020B0604030504040204" pitchFamily="50" charset="-128"/>
            </a:endParaRPr>
          </a:p>
        </p:txBody>
      </p:sp>
      <p:sp>
        <p:nvSpPr>
          <p:cNvPr id="7" name="サブタイトル 2"/>
          <p:cNvSpPr txBox="1">
            <a:spLocks/>
          </p:cNvSpPr>
          <p:nvPr/>
        </p:nvSpPr>
        <p:spPr>
          <a:xfrm>
            <a:off x="7974995" y="2888940"/>
            <a:ext cx="692460" cy="40504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000" dirty="0" smtClean="0">
                <a:solidFill>
                  <a:schemeClr val="tx1"/>
                </a:solidFill>
                <a:latin typeface="Meiryo UI" panose="020B0604030504040204" pitchFamily="50" charset="-128"/>
                <a:ea typeface="Meiryo UI" panose="020B0604030504040204" pitchFamily="50" charset="-128"/>
              </a:rPr>
              <a:t>…50</a:t>
            </a:r>
          </a:p>
          <a:p>
            <a:pPr algn="l"/>
            <a:r>
              <a:rPr lang="en-US" altLang="ja-JP" sz="1000" dirty="0" smtClean="0">
                <a:solidFill>
                  <a:schemeClr val="tx1"/>
                </a:solidFill>
                <a:latin typeface="Meiryo UI" panose="020B0604030504040204" pitchFamily="50" charset="-128"/>
                <a:ea typeface="Meiryo UI" panose="020B0604030504040204" pitchFamily="50" charset="-128"/>
              </a:rPr>
              <a:t>…52</a:t>
            </a:r>
          </a:p>
          <a:p>
            <a:pPr algn="l"/>
            <a:r>
              <a:rPr lang="en-US" altLang="ja-JP" sz="1000" dirty="0" smtClean="0">
                <a:solidFill>
                  <a:schemeClr val="tx1"/>
                </a:solidFill>
                <a:latin typeface="Meiryo UI" panose="020B0604030504040204" pitchFamily="50" charset="-128"/>
                <a:ea typeface="Meiryo UI" panose="020B0604030504040204" pitchFamily="50" charset="-128"/>
              </a:rPr>
              <a:t>…54</a:t>
            </a:r>
          </a:p>
          <a:p>
            <a:pPr algn="l"/>
            <a:r>
              <a:rPr lang="en-US" altLang="ja-JP" sz="1000" dirty="0" smtClean="0">
                <a:solidFill>
                  <a:schemeClr val="tx1"/>
                </a:solidFill>
                <a:latin typeface="Meiryo UI" panose="020B0604030504040204" pitchFamily="50" charset="-128"/>
                <a:ea typeface="Meiryo UI" panose="020B0604030504040204" pitchFamily="50" charset="-128"/>
              </a:rPr>
              <a:t>…56</a:t>
            </a:r>
          </a:p>
          <a:p>
            <a:pPr algn="l"/>
            <a:r>
              <a:rPr lang="en-US" altLang="ja-JP" sz="1000" dirty="0" smtClean="0">
                <a:solidFill>
                  <a:schemeClr val="tx1"/>
                </a:solidFill>
                <a:latin typeface="Meiryo UI" panose="020B0604030504040204" pitchFamily="50" charset="-128"/>
                <a:ea typeface="Meiryo UI" panose="020B0604030504040204" pitchFamily="50" charset="-128"/>
              </a:rPr>
              <a:t>…59</a:t>
            </a:r>
          </a:p>
          <a:p>
            <a:pPr algn="l"/>
            <a:r>
              <a:rPr lang="en-US" altLang="ja-JP" sz="1000" dirty="0" smtClean="0">
                <a:solidFill>
                  <a:schemeClr val="tx1"/>
                </a:solidFill>
                <a:latin typeface="Meiryo UI" panose="020B0604030504040204" pitchFamily="50" charset="-128"/>
                <a:ea typeface="Meiryo UI" panose="020B0604030504040204" pitchFamily="50" charset="-128"/>
              </a:rPr>
              <a:t>…61</a:t>
            </a:r>
          </a:p>
          <a:p>
            <a:pPr algn="l"/>
            <a:r>
              <a:rPr lang="en-US" altLang="ja-JP" sz="1000" dirty="0" smtClean="0">
                <a:solidFill>
                  <a:schemeClr val="tx1"/>
                </a:solidFill>
                <a:latin typeface="Meiryo UI" panose="020B0604030504040204" pitchFamily="50" charset="-128"/>
                <a:ea typeface="Meiryo UI" panose="020B0604030504040204" pitchFamily="50" charset="-128"/>
              </a:rPr>
              <a:t>…64 </a:t>
            </a:r>
            <a:endParaRPr lang="en-US" altLang="ja-JP" sz="1000" dirty="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…66</a:t>
            </a:r>
          </a:p>
          <a:p>
            <a:pPr algn="l"/>
            <a:r>
              <a:rPr lang="en-US" altLang="ja-JP" sz="1000" dirty="0" smtClean="0">
                <a:solidFill>
                  <a:schemeClr val="tx1"/>
                </a:solidFill>
                <a:latin typeface="Meiryo UI" panose="020B0604030504040204" pitchFamily="50" charset="-128"/>
                <a:ea typeface="Meiryo UI" panose="020B0604030504040204" pitchFamily="50" charset="-128"/>
              </a:rPr>
              <a:t>…67</a:t>
            </a:r>
          </a:p>
          <a:p>
            <a:pPr algn="l"/>
            <a:r>
              <a:rPr lang="en-US" altLang="ja-JP" sz="1000" dirty="0" smtClean="0">
                <a:solidFill>
                  <a:schemeClr val="tx1"/>
                </a:solidFill>
                <a:latin typeface="Meiryo UI" panose="020B0604030504040204" pitchFamily="50" charset="-128"/>
                <a:ea typeface="Meiryo UI" panose="020B0604030504040204" pitchFamily="50" charset="-128"/>
              </a:rPr>
              <a:t>…68</a:t>
            </a:r>
          </a:p>
          <a:p>
            <a:pPr algn="l"/>
            <a:r>
              <a:rPr lang="en-US" altLang="ja-JP" sz="1000" dirty="0" smtClean="0">
                <a:solidFill>
                  <a:schemeClr val="tx1"/>
                </a:solidFill>
                <a:latin typeface="Meiryo UI" panose="020B0604030504040204" pitchFamily="50" charset="-128"/>
                <a:ea typeface="Meiryo UI" panose="020B0604030504040204" pitchFamily="50" charset="-128"/>
              </a:rPr>
              <a:t>…70</a:t>
            </a:r>
          </a:p>
          <a:p>
            <a:pPr algn="l"/>
            <a:r>
              <a:rPr lang="en-US" altLang="ja-JP" sz="1000" dirty="0" smtClean="0">
                <a:solidFill>
                  <a:schemeClr val="tx1"/>
                </a:solidFill>
                <a:latin typeface="Meiryo UI" panose="020B0604030504040204" pitchFamily="50" charset="-128"/>
                <a:ea typeface="Meiryo UI" panose="020B0604030504040204" pitchFamily="50" charset="-128"/>
              </a:rPr>
              <a:t>…</a:t>
            </a:r>
            <a:r>
              <a:rPr lang="en-US" altLang="ja-JP" sz="1000" dirty="0">
                <a:solidFill>
                  <a:schemeClr val="tx1"/>
                </a:solidFill>
                <a:latin typeface="Meiryo UI" panose="020B0604030504040204" pitchFamily="50" charset="-128"/>
                <a:ea typeface="Meiryo UI" panose="020B0604030504040204" pitchFamily="50" charset="-128"/>
              </a:rPr>
              <a:t>72</a:t>
            </a:r>
            <a:endParaRPr lang="en-US" altLang="ja-JP" sz="1000" dirty="0" smtClean="0">
              <a:solidFill>
                <a:schemeClr val="tx1"/>
              </a:solidFill>
              <a:latin typeface="Meiryo UI" panose="020B0604030504040204" pitchFamily="50" charset="-128"/>
              <a:ea typeface="Meiryo UI" panose="020B0604030504040204" pitchFamily="50" charset="-128"/>
            </a:endParaRPr>
          </a:p>
          <a:p>
            <a:pPr algn="l"/>
            <a:r>
              <a:rPr lang="en-US" altLang="ja-JP" sz="1000" dirty="0" smtClean="0">
                <a:solidFill>
                  <a:schemeClr val="tx1"/>
                </a:solidFill>
                <a:latin typeface="Meiryo UI" panose="020B0604030504040204" pitchFamily="50" charset="-128"/>
                <a:ea typeface="Meiryo UI" panose="020B0604030504040204" pitchFamily="50" charset="-128"/>
              </a:rPr>
              <a:t>…79</a:t>
            </a:r>
          </a:p>
          <a:p>
            <a:pPr algn="l"/>
            <a:r>
              <a:rPr lang="en-US" altLang="ja-JP" sz="1000" dirty="0" smtClean="0">
                <a:solidFill>
                  <a:schemeClr val="tx1"/>
                </a:solidFill>
                <a:latin typeface="Meiryo UI" panose="020B0604030504040204" pitchFamily="50" charset="-128"/>
                <a:ea typeface="Meiryo UI" panose="020B0604030504040204" pitchFamily="50" charset="-128"/>
              </a:rPr>
              <a:t>…81</a:t>
            </a:r>
          </a:p>
          <a:p>
            <a:pPr algn="l"/>
            <a:r>
              <a:rPr lang="en-US" altLang="ja-JP" sz="1000" dirty="0" smtClean="0">
                <a:solidFill>
                  <a:schemeClr val="tx1"/>
                </a:solidFill>
                <a:latin typeface="Meiryo UI" panose="020B0604030504040204" pitchFamily="50" charset="-128"/>
                <a:ea typeface="Meiryo UI" panose="020B0604030504040204" pitchFamily="50" charset="-128"/>
              </a:rPr>
              <a:t>…84</a:t>
            </a:r>
          </a:p>
          <a:p>
            <a:pPr algn="l"/>
            <a:r>
              <a:rPr lang="en-US" altLang="ja-JP" sz="1000" dirty="0" smtClean="0">
                <a:solidFill>
                  <a:schemeClr val="tx1"/>
                </a:solidFill>
                <a:latin typeface="Meiryo UI" panose="020B0604030504040204" pitchFamily="50" charset="-128"/>
                <a:ea typeface="Meiryo UI" panose="020B0604030504040204" pitchFamily="50" charset="-128"/>
              </a:rPr>
              <a:t>…86</a:t>
            </a:r>
          </a:p>
          <a:p>
            <a:pPr algn="l"/>
            <a:r>
              <a:rPr lang="en-US" altLang="ja-JP" sz="1000" dirty="0" smtClean="0">
                <a:solidFill>
                  <a:schemeClr val="tx1"/>
                </a:solidFill>
                <a:latin typeface="Meiryo UI" panose="020B0604030504040204" pitchFamily="50" charset="-128"/>
                <a:ea typeface="Meiryo UI" panose="020B0604030504040204" pitchFamily="50" charset="-128"/>
              </a:rPr>
              <a:t>…88</a:t>
            </a:r>
          </a:p>
          <a:p>
            <a:pPr algn="l"/>
            <a:r>
              <a:rPr lang="en-US" altLang="ja-JP" sz="1000" dirty="0" smtClean="0">
                <a:solidFill>
                  <a:schemeClr val="tx1"/>
                </a:solidFill>
                <a:latin typeface="Meiryo UI" panose="020B0604030504040204" pitchFamily="50" charset="-128"/>
                <a:ea typeface="Meiryo UI" panose="020B0604030504040204" pitchFamily="50" charset="-128"/>
              </a:rPr>
              <a:t>…90</a:t>
            </a:r>
          </a:p>
          <a:p>
            <a:pPr algn="l"/>
            <a:r>
              <a:rPr lang="en-US" altLang="ja-JP" sz="1000" dirty="0" smtClean="0">
                <a:solidFill>
                  <a:schemeClr val="tx1"/>
                </a:solidFill>
                <a:latin typeface="Meiryo UI" panose="020B0604030504040204" pitchFamily="50" charset="-128"/>
                <a:ea typeface="Meiryo UI" panose="020B0604030504040204" pitchFamily="50" charset="-128"/>
              </a:rPr>
              <a:t>…92</a:t>
            </a:r>
          </a:p>
        </p:txBody>
      </p:sp>
    </p:spTree>
    <p:extLst>
      <p:ext uri="{BB962C8B-B14F-4D97-AF65-F5344CB8AC3E}">
        <p14:creationId xmlns:p14="http://schemas.microsoft.com/office/powerpoint/2010/main" val="75726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主要検討事業７</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私学助成（幼稚園振興助成）（</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81815" y="548680"/>
          <a:ext cx="8980370" cy="57744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4006070">
                <a:tc vMerge="1">
                  <a:txBody>
                    <a:bodyPr/>
                    <a:lstStyle/>
                    <a:p>
                      <a:endParaRPr kumimoji="1" lang="ja-JP" altLang="en-US"/>
                    </a:p>
                  </a:txBody>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＜私学助成（経常費助成など）＞</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rgbClr val="FF0000"/>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・厳しい財政状況を踏まえれば、今ただちに経費節減を緩和することは非常に難</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しい状況。</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・このため、公立学校教育の経費節減等の取組みも踏まえ、プログラム案で実施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している経常費助成単価引下げ等の節減の取組みは、継続を検討せざるを得</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ない。</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「従来ルールによる単価」</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幼稚園▲２．５％、小中学校▲２５％、</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高校・専各▲１０％</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従来ルールによる単価 </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「国標準額」（国補助単価＋交付税単価）と「標準教育費（公立</a:t>
                      </a:r>
                      <a:r>
                        <a:rPr lang="en-US" altLang="ja-JP" sz="1000" b="0" kern="100" dirty="0">
                          <a:solidFill>
                            <a:schemeClr val="tx1"/>
                          </a:solidFill>
                          <a:effectLst/>
                          <a:latin typeface="Meiryo UI" panose="020B0604030504040204" pitchFamily="50" charset="-128"/>
                          <a:ea typeface="Meiryo UI" panose="020B0604030504040204" pitchFamily="50" charset="-128"/>
                        </a:rPr>
                        <a:t>1</a:t>
                      </a:r>
                      <a:r>
                        <a:rPr lang="ja-JP" altLang="en-US" sz="1000" b="0" kern="100" dirty="0">
                          <a:solidFill>
                            <a:schemeClr val="tx1"/>
                          </a:solidFill>
                          <a:effectLst/>
                          <a:latin typeface="Meiryo UI" panose="020B0604030504040204" pitchFamily="50" charset="-128"/>
                          <a:ea typeface="Meiryo UI" panose="020B0604030504040204" pitchFamily="50" charset="-128"/>
                        </a:rPr>
                        <a:t>人</a:t>
                      </a:r>
                      <a:r>
                        <a:rPr lang="ja-JP" altLang="en-US" sz="1000" b="0" kern="100" dirty="0" err="1">
                          <a:solidFill>
                            <a:schemeClr val="tx1"/>
                          </a:solidFill>
                          <a:effectLst/>
                          <a:latin typeface="Meiryo UI" panose="020B0604030504040204" pitchFamily="50" charset="-128"/>
                          <a:ea typeface="Meiryo UI" panose="020B0604030504040204" pitchFamily="50" charset="-128"/>
                        </a:rPr>
                        <a:t>あ</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たり経費）の</a:t>
                      </a:r>
                      <a:r>
                        <a:rPr lang="en-US" altLang="ja-JP" sz="1000" b="0" kern="100" dirty="0">
                          <a:solidFill>
                            <a:schemeClr val="tx1"/>
                          </a:solidFill>
                          <a:effectLst/>
                          <a:latin typeface="Meiryo UI" panose="020B0604030504040204" pitchFamily="50" charset="-128"/>
                          <a:ea typeface="Meiryo UI" panose="020B0604030504040204" pitchFamily="50" charset="-128"/>
                        </a:rPr>
                        <a:t>1/2</a:t>
                      </a:r>
                      <a:r>
                        <a:rPr lang="ja-JP" altLang="en-US" sz="1000" b="0" kern="100" dirty="0">
                          <a:solidFill>
                            <a:schemeClr val="tx1"/>
                          </a:solidFill>
                          <a:effectLst/>
                          <a:latin typeface="Meiryo UI" panose="020B0604030504040204" pitchFamily="50" charset="-128"/>
                          <a:ea typeface="Meiryo UI" panose="020B0604030504040204" pitchFamily="50" charset="-128"/>
                        </a:rPr>
                        <a:t>」のいずれか低い方</a:t>
                      </a: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・また、制度創設以降の社会経済情勢等の変化や国制度の充実などにより、府</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としての補助目的や効果に 変化がみられる補助メニュー（私立幼稚園３歳児</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保育料軽減補助、専修学校専門課程振興補助）を見直し、 政策目的を明</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確化した事業へと再構築。</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・さらに、専修学校高等課程への経常費助成については、他府県水準を上回る</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助成効果の有無等を検証の上、現行助成水準の継続の可否を判断。</a:t>
                      </a:r>
                    </a:p>
                    <a:p>
                      <a:pPr algn="just">
                        <a:spcAft>
                          <a:spcPts val="0"/>
                        </a:spcAft>
                      </a:pP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・なお、高等学校については、公立・私立高校における学校間の競争条件を整え、</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エンドユーザーである生徒・保護者の学校選択の自由度をさらに拡大する観点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から、現状でも全国Ｎ</a:t>
                      </a:r>
                      <a:r>
                        <a:rPr lang="en-US" altLang="ja-JP" sz="1000" b="0" u="none" kern="100" dirty="0">
                          <a:solidFill>
                            <a:schemeClr val="tx1"/>
                          </a:solidFill>
                          <a:effectLst/>
                          <a:latin typeface="Meiryo UI" panose="020B0604030504040204" pitchFamily="50" charset="-128"/>
                          <a:ea typeface="Meiryo UI" panose="020B0604030504040204" pitchFamily="50" charset="-128"/>
                        </a:rPr>
                        <a:t>o.</a:t>
                      </a:r>
                      <a:r>
                        <a:rPr lang="ja-JP" altLang="en-US" sz="1000" b="0" u="none" kern="100" dirty="0">
                          <a:solidFill>
                            <a:schemeClr val="tx1"/>
                          </a:solidFill>
                          <a:effectLst/>
                          <a:latin typeface="Meiryo UI" panose="020B0604030504040204" pitchFamily="50" charset="-128"/>
                          <a:ea typeface="Meiryo UI" panose="020B0604030504040204" pitchFamily="50" charset="-128"/>
                        </a:rPr>
                        <a:t>１の突出した水準（</a:t>
                      </a:r>
                      <a:r>
                        <a:rPr lang="en-US" altLang="ja-JP" sz="1000" b="0" u="none" kern="100" dirty="0">
                          <a:solidFill>
                            <a:schemeClr val="tx1"/>
                          </a:solidFill>
                          <a:effectLst/>
                          <a:latin typeface="Meiryo UI" panose="020B0604030504040204" pitchFamily="50" charset="-128"/>
                          <a:ea typeface="Meiryo UI" panose="020B0604030504040204" pitchFamily="50" charset="-128"/>
                        </a:rPr>
                        <a:t>2</a:t>
                      </a:r>
                      <a:r>
                        <a:rPr lang="ja-JP" altLang="en-US" sz="1000" b="0" u="none" kern="100" dirty="0">
                          <a:solidFill>
                            <a:schemeClr val="tx1"/>
                          </a:solidFill>
                          <a:effectLst/>
                          <a:latin typeface="Meiryo UI" panose="020B0604030504040204" pitchFamily="50" charset="-128"/>
                          <a:ea typeface="Meiryo UI" panose="020B0604030504040204" pitchFamily="50" charset="-128"/>
                        </a:rPr>
                        <a:t>位 東京都の予算額の</a:t>
                      </a:r>
                      <a:r>
                        <a:rPr lang="en-US" altLang="ja-JP" sz="1000" b="0" u="none" kern="100" dirty="0">
                          <a:solidFill>
                            <a:schemeClr val="tx1"/>
                          </a:solidFill>
                          <a:effectLst/>
                          <a:latin typeface="Meiryo UI" panose="020B0604030504040204" pitchFamily="50" charset="-128"/>
                          <a:ea typeface="Meiryo UI" panose="020B0604030504040204" pitchFamily="50" charset="-128"/>
                        </a:rPr>
                        <a:t>1.5</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倍）である授業料支援補助金（</a:t>
                      </a:r>
                      <a:r>
                        <a:rPr lang="en-US" altLang="ja-JP" sz="1000" b="0" u="none" kern="100" dirty="0">
                          <a:solidFill>
                            <a:schemeClr val="tx1"/>
                          </a:solidFill>
                          <a:effectLst/>
                          <a:latin typeface="Meiryo UI" panose="020B0604030504040204" pitchFamily="50" charset="-128"/>
                          <a:ea typeface="Meiryo UI" panose="020B0604030504040204" pitchFamily="50" charset="-128"/>
                        </a:rPr>
                        <a:t>22</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 創設）のさらなる拡充を検討する。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あわせて、選択と集中の観点から、公立での受け皿がある小中学校に対する</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経常費助成のあり方など、私学助成全体について検討を行う。</a:t>
                      </a:r>
                    </a:p>
                    <a:p>
                      <a:pPr marL="133350" indent="-133350" algn="just">
                        <a:spcAft>
                          <a:spcPts val="0"/>
                        </a:spcAft>
                      </a:pPr>
                      <a:endParaRPr lang="ja-JP" altLang="en-US" sz="1000" b="1" u="sng"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＜私学助成（経常費助成など）＞</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（経常費助成単価引き下げ等継続の検討）</a:t>
                      </a: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主要検討事業６を参照</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（補助メニュー見直し・再構築）</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専修学校に係る取組みは主要検討事業６を参照</a:t>
                      </a: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・私立幼稚園</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歳児保育料軽減補助について、</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年度末で見直し</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・預かり保育の拡充事業（大阪スマイル・チャイルド事業）として再構築</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b="1"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（授業料支援補助金など私学助成の検討）</a:t>
                      </a:r>
                    </a:p>
                    <a:p>
                      <a:pPr marL="133350" indent="-133350"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主要検討事業５を参照</a:t>
                      </a:r>
                      <a:endPar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12200">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10002"/>
                  </a:ext>
                </a:extLst>
              </a:tr>
              <a:tr h="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＜私学助成（経常費助成等）＞</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（私学助成について）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・これまでの効果検証等を踏まえ、私学助成トータルのあり方について検討する。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年度から行ってきた経常費助成単価引下げの取組みについては、平</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年度も引下げ率を縮減のうえ継続する。</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a:txBody>
                    <a:bodyPr/>
                    <a:lstStyle/>
                    <a:p>
                      <a:r>
                        <a:rPr kumimoji="1" lang="ja-JP" altLang="en-US" sz="1000" b="1" dirty="0">
                          <a:latin typeface="Meiryo UI" panose="020B0604030504040204" pitchFamily="50" charset="-128"/>
                          <a:ea typeface="Meiryo UI" panose="020B0604030504040204" pitchFamily="50" charset="-128"/>
                        </a:rPr>
                        <a:t>◆見直しの経過（取組実績）</a:t>
                      </a:r>
                      <a:endParaRPr kumimoji="1" lang="en-US" altLang="ja-JP" sz="1000" b="1"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＜私学助成（経常費助成等）＞</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000" b="1" dirty="0">
                          <a:latin typeface="Meiryo UI" panose="020B0604030504040204" pitchFamily="50" charset="-128"/>
                          <a:ea typeface="Meiryo UI" panose="020B0604030504040204" pitchFamily="50" charset="-128"/>
                        </a:rPr>
                        <a:t>（私学助成について）</a:t>
                      </a:r>
                    </a:p>
                    <a:p>
                      <a:r>
                        <a:rPr kumimoji="1" lang="ja-JP" altLang="en-US" sz="1000" b="0" dirty="0">
                          <a:latin typeface="Meiryo UI" panose="020B0604030504040204" pitchFamily="50" charset="-128"/>
                          <a:ea typeface="Meiryo UI" panose="020B0604030504040204" pitchFamily="50" charset="-128"/>
                        </a:rPr>
                        <a:t>　　・平成</a:t>
                      </a:r>
                      <a:r>
                        <a:rPr kumimoji="1" lang="en-US" altLang="ja-JP" sz="1000" b="0" dirty="0">
                          <a:latin typeface="Meiryo UI" panose="020B0604030504040204" pitchFamily="50" charset="-128"/>
                          <a:ea typeface="Meiryo UI" panose="020B0604030504040204" pitchFamily="50" charset="-128"/>
                        </a:rPr>
                        <a:t>26</a:t>
                      </a:r>
                      <a:r>
                        <a:rPr kumimoji="1" lang="ja-JP" altLang="en-US" sz="1000" b="0" dirty="0">
                          <a:latin typeface="Meiryo UI" panose="020B0604030504040204" pitchFamily="50" charset="-128"/>
                          <a:ea typeface="Meiryo UI" panose="020B0604030504040204" pitchFamily="50" charset="-128"/>
                        </a:rPr>
                        <a:t>年度から、府職員の給与の減額率が緩和されたことを踏まえ、私立学校</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の経常費補助金の補助単価の引き下げ率を復元した。</a:t>
                      </a:r>
                    </a:p>
                    <a:p>
                      <a:r>
                        <a:rPr kumimoji="1" lang="ja-JP" altLang="en-US" sz="1000" b="0" dirty="0">
                          <a:latin typeface="Meiryo UI" panose="020B0604030504040204" pitchFamily="50" charset="-128"/>
                          <a:ea typeface="Meiryo UI" panose="020B0604030504040204" pitchFamily="50" charset="-128"/>
                        </a:rPr>
                        <a:t>　　　（高校</a:t>
                      </a:r>
                      <a:r>
                        <a:rPr kumimoji="1" lang="en-US" altLang="ja-JP" sz="1000" b="0" dirty="0">
                          <a:latin typeface="Meiryo UI" panose="020B0604030504040204" pitchFamily="50" charset="-128"/>
                          <a:ea typeface="Meiryo UI" panose="020B0604030504040204" pitchFamily="50" charset="-128"/>
                        </a:rPr>
                        <a:t>10</a:t>
                      </a:r>
                      <a:r>
                        <a:rPr kumimoji="1" lang="ja-JP" altLang="en-US" sz="1000" b="0" dirty="0">
                          <a:latin typeface="Meiryo UI" panose="020B0604030504040204" pitchFamily="50" charset="-128"/>
                          <a:ea typeface="Meiryo UI" panose="020B0604030504040204" pitchFamily="50" charset="-128"/>
                        </a:rPr>
                        <a:t>％ ⇒ </a:t>
                      </a:r>
                      <a:r>
                        <a:rPr kumimoji="1" lang="en-US" altLang="ja-JP" sz="1000" b="0" dirty="0">
                          <a:latin typeface="Meiryo UI" panose="020B0604030504040204" pitchFamily="50" charset="-128"/>
                          <a:ea typeface="Meiryo UI" panose="020B0604030504040204" pitchFamily="50" charset="-128"/>
                        </a:rPr>
                        <a:t>2</a:t>
                      </a:r>
                      <a:r>
                        <a:rPr kumimoji="1" lang="ja-JP" altLang="en-US" sz="1000" b="0" dirty="0">
                          <a:latin typeface="Meiryo UI" panose="020B0604030504040204" pitchFamily="50" charset="-128"/>
                          <a:ea typeface="Meiryo UI" panose="020B0604030504040204" pitchFamily="50" charset="-128"/>
                        </a:rPr>
                        <a:t>％、小・中学校</a:t>
                      </a:r>
                      <a:r>
                        <a:rPr kumimoji="1" lang="en-US" altLang="ja-JP" sz="1000" b="0" dirty="0">
                          <a:latin typeface="Meiryo UI" panose="020B0604030504040204" pitchFamily="50" charset="-128"/>
                          <a:ea typeface="Meiryo UI" panose="020B0604030504040204" pitchFamily="50" charset="-128"/>
                        </a:rPr>
                        <a:t>25</a:t>
                      </a:r>
                      <a:r>
                        <a:rPr kumimoji="1" lang="ja-JP" altLang="en-US" sz="1000" b="0" dirty="0">
                          <a:latin typeface="Meiryo UI" panose="020B0604030504040204" pitchFamily="50" charset="-128"/>
                          <a:ea typeface="Meiryo UI" panose="020B0604030504040204" pitchFamily="50" charset="-128"/>
                        </a:rPr>
                        <a:t>％ ⇒ </a:t>
                      </a:r>
                      <a:r>
                        <a:rPr kumimoji="1" lang="en-US" altLang="ja-JP" sz="1000" b="0" dirty="0">
                          <a:latin typeface="Meiryo UI" panose="020B0604030504040204" pitchFamily="50" charset="-128"/>
                          <a:ea typeface="Meiryo UI" panose="020B0604030504040204" pitchFamily="50" charset="-128"/>
                        </a:rPr>
                        <a:t>15</a:t>
                      </a:r>
                      <a:r>
                        <a:rPr kumimoji="1" lang="ja-JP" altLang="en-US" sz="1000" b="0" dirty="0">
                          <a:latin typeface="Meiryo UI" panose="020B0604030504040204" pitchFamily="50" charset="-128"/>
                          <a:ea typeface="Meiryo UI" panose="020B0604030504040204" pitchFamily="50" charset="-128"/>
                        </a:rPr>
                        <a:t>％、幼稚園</a:t>
                      </a:r>
                      <a:r>
                        <a:rPr kumimoji="1" lang="en-US" altLang="ja-JP" sz="1000" b="0" dirty="0">
                          <a:latin typeface="Meiryo UI" panose="020B0604030504040204" pitchFamily="50" charset="-128"/>
                          <a:ea typeface="Meiryo UI" panose="020B0604030504040204" pitchFamily="50" charset="-128"/>
                        </a:rPr>
                        <a:t>2.5% ⇒ 0%</a:t>
                      </a:r>
                      <a:r>
                        <a:rPr kumimoji="1" lang="ja-JP" altLang="en-US" sz="1000" b="0" dirty="0">
                          <a:latin typeface="Meiryo UI" panose="020B0604030504040204" pitchFamily="50" charset="-128"/>
                          <a:ea typeface="Meiryo UI" panose="020B0604030504040204" pitchFamily="50" charset="-128"/>
                        </a:rPr>
                        <a:t>）</a:t>
                      </a:r>
                    </a:p>
                    <a:p>
                      <a:r>
                        <a:rPr kumimoji="1" lang="ja-JP" altLang="en-US" sz="1000" b="0" dirty="0">
                          <a:latin typeface="Meiryo UI" panose="020B0604030504040204" pitchFamily="50" charset="-128"/>
                          <a:ea typeface="Meiryo UI" panose="020B0604030504040204" pitchFamily="50" charset="-128"/>
                        </a:rPr>
                        <a:t>　　</a:t>
                      </a:r>
                      <a:endParaRPr kumimoji="1" lang="ja-JP" altLang="en-US" sz="1000" b="0" strike="sngStrike" dirty="0">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263838379"/>
                  </a:ext>
                </a:extLst>
              </a:tr>
            </a:tbl>
          </a:graphicData>
        </a:graphic>
      </p:graphicFrame>
      <p:sp>
        <p:nvSpPr>
          <p:cNvPr id="5" name="二等辺三角形 4"/>
          <p:cNvSpPr/>
          <p:nvPr/>
        </p:nvSpPr>
        <p:spPr>
          <a:xfrm rot="5400000">
            <a:off x="4334322" y="202119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p:cNvSpPr/>
          <p:nvPr/>
        </p:nvSpPr>
        <p:spPr>
          <a:xfrm rot="5400000">
            <a:off x="4334322" y="571160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6042792" y="23343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525210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主要検討事業７</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私学助成（幼稚園振興助成）（</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81815" y="548680"/>
          <a:ext cx="8980370" cy="451964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360585">
                  <a:extLst>
                    <a:ext uri="{9D8B030D-6E8A-4147-A177-3AD203B41FA5}">
                      <a16:colId xmlns:a16="http://schemas.microsoft.com/office/drawing/2014/main" val="4183280094"/>
                    </a:ext>
                  </a:extLst>
                </a:gridCol>
                <a:gridCol w="4360585">
                  <a:extLst>
                    <a:ext uri="{9D8B030D-6E8A-4147-A177-3AD203B41FA5}">
                      <a16:colId xmlns:a16="http://schemas.microsoft.com/office/drawing/2014/main" val="1385913856"/>
                    </a:ext>
                  </a:extLst>
                </a:gridCol>
              </a:tblGrid>
              <a:tr h="0">
                <a:tc rowSpan="2">
                  <a:txBody>
                    <a:bodyPr/>
                    <a:lstStyle/>
                    <a:p>
                      <a:pPr algn="ctr"/>
                      <a:r>
                        <a:rPr kumimoji="1" lang="ja-JP" altLang="en-US" sz="1000" b="1"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4960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＜私立幼稚園振興助成費＞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子ども・子育て支援新制度の導入後、私立幼稚園として存続する幼稚園については、引き続き経常費助成等を実施するとともに、新制度の趣旨を踏まえ、長時間の預かり保育に対する補助制度を再構築することで、認定こども園への移行を促進し、府内の待機児童の解消や子育て支援の充実を図る。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＜私立幼稚園振興助成費＞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strike="noStrike" kern="100" dirty="0">
                          <a:effectLst/>
                          <a:latin typeface="Meiryo UI" panose="020B0604030504040204" pitchFamily="50" charset="-128"/>
                          <a:ea typeface="Meiryo UI" panose="020B0604030504040204" pitchFamily="50" charset="-128"/>
                          <a:cs typeface="Times New Roman" panose="02020603050405020304" pitchFamily="18" charset="0"/>
                        </a:rPr>
                        <a:t>○新制度の趣旨を踏まえ、認定こども園への移行を促進し、府内の待機児童の解消や子育て支援の充実を図るため、私立幼稚園に対して個別相談や意見交換会などを実施するとともに、</a:t>
                      </a:r>
                      <a:r>
                        <a:rPr lang="ja-JP" altLang="en-US" sz="1050" dirty="0">
                          <a:latin typeface="Meiryo UI" panose="020B0604030504040204" pitchFamily="50" charset="-128"/>
                          <a:ea typeface="Meiryo UI" panose="020B0604030504040204" pitchFamily="50" charset="-128"/>
                        </a:rPr>
                        <a:t>長時間の預かり保育に対する補助事業を認定こども園移行支援事業に再構築した。 </a:t>
                      </a:r>
                      <a:endParaRPr lang="en-US" altLang="ja-JP" sz="1050" dirty="0">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244167409"/>
                  </a:ext>
                </a:extLst>
              </a:tr>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1406028213"/>
                  </a:ext>
                </a:extLst>
              </a:tr>
              <a:tr h="1986720">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私立幼稚園振興助成費</a:t>
                      </a:r>
                      <a:r>
                        <a:rPr lang="ja-JP" altLang="en-US" sz="1050" b="1" i="0" u="none" kern="100" dirty="0">
                          <a:solidFill>
                            <a:srgbClr val="0000FF"/>
                          </a:solidFill>
                          <a:effectLst/>
                          <a:latin typeface="Meiryo UI" panose="020B0604030504040204" pitchFamily="50" charset="-128"/>
                          <a:ea typeface="Meiryo UI" panose="020B0604030504040204" pitchFamily="50" charset="-128"/>
                        </a:rPr>
                        <a:t>　</a:t>
                      </a:r>
                      <a:endParaRPr lang="en-US" altLang="zh-TW"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１　目的</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教育条件の維持向上</a:t>
                      </a:r>
                      <a:r>
                        <a:rPr lang="en-US" altLang="ja-JP" sz="1000" b="0"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保護者負担の軽減及び経営の健全化を図り、私立幼稚園の健全な発展に資する。</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開始終了年度：昭和４３年度～</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根拠法令：教育基本法、私立学校振興助成法、地方自治法</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内容</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(1) </a:t>
                      </a:r>
                      <a:r>
                        <a:rPr lang="ja-JP" altLang="en-US" sz="1000" b="0" i="0" kern="100" dirty="0">
                          <a:effectLst/>
                          <a:latin typeface="Meiryo UI" panose="020B0604030504040204" pitchFamily="50" charset="-128"/>
                          <a:ea typeface="Meiryo UI" panose="020B0604030504040204" pitchFamily="50" charset="-128"/>
                        </a:rPr>
                        <a:t>運営費助成　○一般助成 ・経常費助成分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私立幼稚園設置者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国標準額で要求</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・教育研究費等助成分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経常費助成を受けない私立幼稚園設置者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経常費助成単価の</a:t>
                      </a:r>
                      <a:r>
                        <a:rPr lang="en-US" altLang="ja-JP" sz="1000" b="0" i="0" kern="100" dirty="0">
                          <a:effectLst/>
                          <a:latin typeface="Meiryo UI" panose="020B0604030504040204" pitchFamily="50" charset="-128"/>
                          <a:ea typeface="Meiryo UI" panose="020B0604030504040204" pitchFamily="50" charset="-128"/>
                        </a:rPr>
                        <a:t>30</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昨年度と同額</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○３歳児特別助成（対象は一般助成と同じ）　・経常費助成分</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昨年度と同額　　・教育研究費等助成分</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昨年度と同額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en-US" altLang="ja-JP" sz="1000" b="0" i="0" kern="100" baseline="0" dirty="0">
                          <a:effectLst/>
                          <a:latin typeface="Meiryo UI" panose="020B0604030504040204" pitchFamily="50" charset="-128"/>
                          <a:ea typeface="Meiryo UI" panose="020B0604030504040204" pitchFamily="50" charset="-128"/>
                        </a:rPr>
                        <a:t>(2) </a:t>
                      </a:r>
                      <a:r>
                        <a:rPr lang="ja-JP" altLang="en-US" sz="1000" b="0" i="0" kern="100" dirty="0">
                          <a:effectLst/>
                          <a:latin typeface="Meiryo UI" panose="020B0604030504040204" pitchFamily="50" charset="-128"/>
                          <a:ea typeface="Meiryo UI" panose="020B0604030504040204" pitchFamily="50" charset="-128"/>
                        </a:rPr>
                        <a:t>特別支援教育助成費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私立幼稚園等設置者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単価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国標準額で要求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(3) </a:t>
                      </a:r>
                      <a:r>
                        <a:rPr lang="ja-JP" altLang="en-US" sz="1000" b="0" i="0" kern="100" dirty="0">
                          <a:effectLst/>
                          <a:latin typeface="Meiryo UI" panose="020B0604030504040204" pitchFamily="50" charset="-128"/>
                          <a:ea typeface="Meiryo UI" panose="020B0604030504040204" pitchFamily="50" charset="-128"/>
                        </a:rPr>
                        <a:t>預かり保育事業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対象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私立幼稚園設置者</a:t>
                      </a:r>
                      <a:endParaRPr lang="en-US" altLang="ja-JP" sz="1000" b="0" i="0" kern="100" dirty="0">
                        <a:effectLst/>
                        <a:latin typeface="Meiryo UI" panose="020B0604030504040204" pitchFamily="50" charset="-128"/>
                        <a:ea typeface="Meiryo UI" panose="020B0604030504040204" pitchFamily="50" charset="-128"/>
                      </a:endParaRPr>
                    </a:p>
                    <a:p>
                      <a:r>
                        <a:rPr lang="ja-JP" altLang="en-US" sz="1000" b="0" i="0" kern="100" dirty="0">
                          <a:effectLst/>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平成３０年度からは移行支援事業を再構築し、多様な保育ニーズに対応するため「平日の預かり保育の長時間化」や「長期休業日での実施日数増」が</a:t>
                      </a:r>
                      <a:endParaRPr lang="en-US" altLang="ja-JP" sz="1000" dirty="0">
                        <a:solidFill>
                          <a:schemeClr val="tx1"/>
                        </a:solidFill>
                        <a:latin typeface="Meiryo UI" panose="020B0604030504040204" pitchFamily="50" charset="-128"/>
                        <a:ea typeface="Meiryo UI" panose="020B0604030504040204" pitchFamily="50" charset="-128"/>
                      </a:endParaRPr>
                    </a:p>
                    <a:p>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促進されるよう、補助単価を設定した。</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(4) </a:t>
                      </a:r>
                      <a:r>
                        <a:rPr lang="ja-JP" altLang="en-US" sz="1000" b="0" i="0" kern="100" dirty="0">
                          <a:solidFill>
                            <a:schemeClr val="tx1"/>
                          </a:solidFill>
                          <a:effectLst/>
                          <a:latin typeface="Meiryo UI" panose="020B0604030504040204" pitchFamily="50" charset="-128"/>
                          <a:ea typeface="Meiryo UI" panose="020B0604030504040204" pitchFamily="50" charset="-128"/>
                        </a:rPr>
                        <a:t>キンダーカウンセラー事業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対象</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私立幼稚園等設置者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endParaRPr lang="ja-JP" altLang="en-US" sz="1050" baseline="0" dirty="0">
                        <a:solidFill>
                          <a:srgbClr val="0000FF"/>
                        </a:solidFill>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5697125" y="2393885"/>
            <a:ext cx="3226048"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10,686</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8,764</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二等辺三角形 7">
            <a:extLst>
              <a:ext uri="{FF2B5EF4-FFF2-40B4-BE49-F238E27FC236}">
                <a16:creationId xmlns:a16="http://schemas.microsoft.com/office/drawing/2014/main" id="{67881EA9-7A22-4438-B617-449121D8E138}"/>
              </a:ext>
            </a:extLst>
          </p:cNvPr>
          <p:cNvSpPr/>
          <p:nvPr/>
        </p:nvSpPr>
        <p:spPr>
          <a:xfrm rot="5400000">
            <a:off x="4494643" y="125610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6144374"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8564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143833"/>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主要検討事業８</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私立学校教職員共済事業補助金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282411315"/>
              </p:ext>
            </p:extLst>
          </p:nvPr>
        </p:nvGraphicFramePr>
        <p:xfrm>
          <a:off x="69708" y="554390"/>
          <a:ext cx="9004584" cy="3966742"/>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373912">
                  <a:extLst>
                    <a:ext uri="{9D8B030D-6E8A-4147-A177-3AD203B41FA5}">
                      <a16:colId xmlns:a16="http://schemas.microsoft.com/office/drawing/2014/main" val="4183280094"/>
                    </a:ext>
                  </a:extLst>
                </a:gridCol>
                <a:gridCol w="4371472">
                  <a:extLst>
                    <a:ext uri="{9D8B030D-6E8A-4147-A177-3AD203B41FA5}">
                      <a16:colId xmlns:a16="http://schemas.microsoft.com/office/drawing/2014/main" val="3479956490"/>
                    </a:ext>
                  </a:extLst>
                </a:gridCol>
              </a:tblGrid>
              <a:tr h="252083">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406491">
                <a:tc vMerge="1">
                  <a:txBody>
                    <a:bodyPr/>
                    <a:lstStyle/>
                    <a:p>
                      <a:endParaRPr kumimoji="1" lang="ja-JP" altLang="en-US"/>
                    </a:p>
                  </a:txBody>
                  <a:tcPr/>
                </a:tc>
                <a:tc gridSpan="2">
                  <a:txBody>
                    <a:bodyPr/>
                    <a:lstStyle/>
                    <a:p>
                      <a:pPr algn="just">
                        <a:lnSpc>
                          <a:spcPts val="5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私立学校教職員の福利厚生を図り、私立学校教育の振興を図る。</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独立行政法人日本私立学校振興・共済事業団が行う私立学校教職員共済事業に対し、学校法人及び私立学校教職員が納入する長期給付の掛金の一部を補助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する。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補助総額＝組合員数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標準給与</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補助率　　　　　　　補助率＝ </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1000</a:t>
                      </a: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他府県の状況（平成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　　ほとんどの府県が</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を採用　　</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未満 ５団体</a:t>
                      </a: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52083">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264487">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府の財政状況に鑑み、補助休止及び補助水準の見直し。</a:t>
                      </a:r>
                    </a:p>
                    <a:p>
                      <a:pPr algn="just">
                        <a:lnSpc>
                          <a:spcPts val="5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年度まで　</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　　　　休止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年度以降　　</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 （現時点での全国最低水準の補助率）</a:t>
                      </a:r>
                      <a:endParaRPr lang="en-US" altLang="ja-JP" sz="1000" b="0" kern="100" dirty="0">
                        <a:effectLst/>
                        <a:latin typeface="Meiryo UI" panose="020B0604030504040204" pitchFamily="50" charset="-128"/>
                        <a:ea typeface="Meiryo UI" panose="020B0604030504040204" pitchFamily="50" charset="-128"/>
                      </a:endParaRPr>
                    </a:p>
                    <a:p>
                      <a:pPr algn="just">
                        <a:lnSpc>
                          <a:spcPts val="5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年度（補助率の引き下げについては平成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R w="12700" cap="flat" cmpd="sng" algn="ctr">
                      <a:solidFill>
                        <a:schemeClr val="accent1"/>
                      </a:solidFill>
                      <a:prstDash val="solid"/>
                      <a:round/>
                      <a:headEnd type="none" w="med" len="med"/>
                      <a:tailEnd type="none" w="med" len="med"/>
                    </a:lnR>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年度補助金）</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見直し案どおり本格予算では措置せず</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年度以降補助金）</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】⑳690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345</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345</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5208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3616150390"/>
                  </a:ext>
                </a:extLst>
              </a:tr>
              <a:tr h="25208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algn="just">
                        <a:spcAft>
                          <a:spcPts val="0"/>
                        </a:spcAft>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廃止（選択と集中による見直し）</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1677204462"/>
                  </a:ext>
                </a:extLst>
              </a:tr>
            </a:tbl>
          </a:graphicData>
        </a:graphic>
      </p:graphicFrame>
      <p:sp>
        <p:nvSpPr>
          <p:cNvPr id="36" name="二等辺三角形 35"/>
          <p:cNvSpPr/>
          <p:nvPr/>
        </p:nvSpPr>
        <p:spPr>
          <a:xfrm rot="5400000">
            <a:off x="4394057" y="3035111"/>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629617" y="852877"/>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690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690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0" name="正方形/長方形 9"/>
          <p:cNvSpPr/>
          <p:nvPr/>
        </p:nvSpPr>
        <p:spPr>
          <a:xfrm>
            <a:off x="6201227" y="24033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74265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620"/>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主要検討事業９</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私立学校退職金財団補助金</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251084217"/>
              </p:ext>
            </p:extLst>
          </p:nvPr>
        </p:nvGraphicFramePr>
        <p:xfrm>
          <a:off x="69708" y="411960"/>
          <a:ext cx="9004584" cy="6247484"/>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834045">
                  <a:extLst>
                    <a:ext uri="{9D8B030D-6E8A-4147-A177-3AD203B41FA5}">
                      <a16:colId xmlns:a16="http://schemas.microsoft.com/office/drawing/2014/main" val="4183280094"/>
                    </a:ext>
                  </a:extLst>
                </a:gridCol>
                <a:gridCol w="3911339">
                  <a:extLst>
                    <a:ext uri="{9D8B030D-6E8A-4147-A177-3AD203B41FA5}">
                      <a16:colId xmlns:a16="http://schemas.microsoft.com/office/drawing/2014/main" val="3479956490"/>
                    </a:ext>
                  </a:extLst>
                </a:gridCol>
              </a:tblGrid>
              <a:tr h="247114">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207752">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私立学校に優秀な教職員を確保し、その定着を図るために設立された（財）大阪府私立学校退職金財団の退職金給付及び給付積立金に対して補助を行う。</a:t>
                      </a:r>
                      <a:endParaRPr lang="en-US" altLang="ja-JP" sz="1000" b="0" kern="100" dirty="0">
                        <a:effectLst/>
                        <a:latin typeface="Meiryo UI" panose="020B0604030504040204" pitchFamily="50" charset="-128"/>
                        <a:ea typeface="Meiryo UI" panose="020B0604030504040204" pitchFamily="50" charset="-128"/>
                      </a:endParaRPr>
                    </a:p>
                    <a:p>
                      <a:pPr algn="just">
                        <a:lnSpc>
                          <a:spcPts val="5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補助総額＝加入者数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標準給与</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補助率     補助率＝ </a:t>
                      </a:r>
                      <a:r>
                        <a:rPr lang="en-US" altLang="ja-JP" sz="1000" b="0" kern="100" dirty="0">
                          <a:effectLst/>
                          <a:latin typeface="Meiryo UI" panose="020B0604030504040204" pitchFamily="50" charset="-128"/>
                          <a:ea typeface="Meiryo UI" panose="020B0604030504040204" pitchFamily="50" charset="-128"/>
                        </a:rPr>
                        <a:t>28</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年度の補助率</a:t>
                      </a:r>
                      <a:r>
                        <a:rPr lang="en-US" altLang="ja-JP" sz="1000" b="0" kern="100" dirty="0">
                          <a:effectLst/>
                          <a:latin typeface="Meiryo UI" panose="020B0604030504040204" pitchFamily="50" charset="-128"/>
                          <a:ea typeface="Meiryo UI" panose="020B0604030504040204" pitchFamily="50" charset="-128"/>
                        </a:rPr>
                        <a:t>36</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を全国平均レベルへ引き下げ予定）</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補助率の全国平均 </a:t>
                      </a:r>
                      <a:r>
                        <a:rPr lang="en-US" altLang="ja-JP" sz="1000" b="0" kern="100" dirty="0">
                          <a:effectLst/>
                          <a:latin typeface="Meiryo UI" panose="020B0604030504040204" pitchFamily="50" charset="-128"/>
                          <a:ea typeface="Meiryo UI" panose="020B0604030504040204" pitchFamily="50" charset="-128"/>
                        </a:rPr>
                        <a:t>28.3</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a:t>
                      </a: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47114">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3188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府の財政状況に鑑み、補助休止及び補助水準の見直し。</a:t>
                      </a:r>
                    </a:p>
                    <a:p>
                      <a:pPr algn="just">
                        <a:lnSpc>
                          <a:spcPts val="5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年度まで　</a:t>
                      </a:r>
                      <a:r>
                        <a:rPr lang="en-US" altLang="ja-JP" sz="1000" b="0" kern="100" dirty="0">
                          <a:effectLst/>
                          <a:latin typeface="Meiryo UI" panose="020B0604030504040204" pitchFamily="50" charset="-128"/>
                          <a:ea typeface="Meiryo UI" panose="020B0604030504040204" pitchFamily="50" charset="-128"/>
                        </a:rPr>
                        <a:t>36</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　　　　　休止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年度以降　　</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他府県の補助水準や財団の財政状況等を勘案し具体的な補助水準を決定。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（参考）現時点での全国最低水準 </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1000</a:t>
                      </a:r>
                    </a:p>
                    <a:p>
                      <a:pPr algn="just">
                        <a:lnSpc>
                          <a:spcPts val="500"/>
                        </a:lnSpc>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年度（補助率の引き下げについては平成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ＭＳ Ｐゴシック"/>
                          <a:ea typeface="ＭＳ Ｐゴシック"/>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年度補助金）</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見直し案どおり本格予算では措置せず</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年度以降補助金）</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見直し案どおり実施</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効果額（百万円）</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】⑳1,230</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㉑</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615</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㉒</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615</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2622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3616150390"/>
                  </a:ext>
                </a:extLst>
              </a:tr>
              <a:tr h="37509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algn="just">
                        <a:spcAft>
                          <a:spcPts val="0"/>
                        </a:spcAft>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9.8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1000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に引き下げ（選択と集中による見直し）</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1677204462"/>
                  </a:ext>
                </a:extLst>
              </a:tr>
              <a:tr h="24711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1548851626"/>
                  </a:ext>
                </a:extLst>
              </a:tr>
              <a:tr h="178978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私立学校教職員退職金給付事業費補助金</a:t>
                      </a:r>
                      <a:endParaRPr lang="en-US" altLang="ja-JP"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5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en-US" altLang="ja-JP" sz="1000" b="1"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　　　　　　　　　　　　　　　　　　　　　　　　　　　　　　　　　　　　　　　　　　　　　　　　　 </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私立学校に優秀な教職員を確保し、その定着を図るために設立された公益財団法人大阪府私学総連合会の退職金給付及び給付積立事業に対して補助を行う。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開始終了年度：昭和４３年度～　　　根拠法令：地方自治法第２３２条の２（寄附又は補助）</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２　事業内容</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私立学校教職員を確保及びその定着を図るため補助を行う。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補助対象</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公益財団法人 大阪府私学総連合会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補 助 率</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標準給与総額</a:t>
                      </a:r>
                      <a:r>
                        <a:rPr lang="en-US" altLang="ja-JP" sz="1000" b="0" i="0" kern="100" dirty="0">
                          <a:effectLst/>
                          <a:latin typeface="Meiryo UI" panose="020B0604030504040204" pitchFamily="50" charset="-128"/>
                          <a:ea typeface="Meiryo UI" panose="020B0604030504040204" pitchFamily="50" charset="-128"/>
                        </a:rPr>
                        <a:t>×9.8/1000</a:t>
                      </a:r>
                      <a:r>
                        <a:rPr lang="ja-JP" altLang="en-US" sz="1000" b="0" i="0" kern="100" dirty="0">
                          <a:effectLst/>
                          <a:latin typeface="Meiryo UI" panose="020B0604030504040204" pitchFamily="50" charset="-128"/>
                          <a:ea typeface="Meiryo UI" panose="020B0604030504040204" pitchFamily="50" charset="-128"/>
                        </a:rPr>
                        <a:t>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lnSpc>
                          <a:spcPts val="500"/>
                        </a:lnSpc>
                        <a:spcAft>
                          <a:spcPts val="0"/>
                        </a:spcAft>
                      </a:pPr>
                      <a:r>
                        <a:rPr lang="ja-JP" altLang="en-US" sz="1000" b="1" i="0" kern="100" dirty="0">
                          <a:effectLst/>
                          <a:latin typeface="Meiryo UI" panose="020B0604030504040204" pitchFamily="50" charset="-128"/>
                          <a:ea typeface="Meiryo UI" panose="020B0604030504040204" pitchFamily="50" charset="-128"/>
                        </a:rPr>
                        <a:t>　　　　　　　　　　　　　　　　　　　　　　　　　　　　　　　　　　　　</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100584" marR="100584" marT="50292" marB="50292">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23008058"/>
                  </a:ext>
                </a:extLst>
              </a:tr>
            </a:tbl>
          </a:graphicData>
        </a:graphic>
      </p:graphicFrame>
      <p:sp>
        <p:nvSpPr>
          <p:cNvPr id="36" name="二等辺三角形 35"/>
          <p:cNvSpPr/>
          <p:nvPr/>
        </p:nvSpPr>
        <p:spPr>
          <a:xfrm rot="5400000">
            <a:off x="4780353" y="2924621"/>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652120" y="728700"/>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1,230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1,230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4" name="正方形/長方形 13">
            <a:extLst>
              <a:ext uri="{FF2B5EF4-FFF2-40B4-BE49-F238E27FC236}">
                <a16:creationId xmlns:a16="http://schemas.microsoft.com/office/drawing/2014/main" id="{0C6D8A66-99CE-4802-948F-275057F60F38}"/>
              </a:ext>
            </a:extLst>
          </p:cNvPr>
          <p:cNvSpPr/>
          <p:nvPr/>
        </p:nvSpPr>
        <p:spPr>
          <a:xfrm>
            <a:off x="6721294" y="5049180"/>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455</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455</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6144090" y="9036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600626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6048"/>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1913963">
                  <a:extLst>
                    <a:ext uri="{9D8B030D-6E8A-4147-A177-3AD203B41FA5}">
                      <a16:colId xmlns:a16="http://schemas.microsoft.com/office/drawing/2014/main" val="4142861234"/>
                    </a:ext>
                  </a:extLst>
                </a:gridCol>
                <a:gridCol w="2444682">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10】</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府立大学運営費交付金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050324663"/>
              </p:ext>
            </p:extLst>
          </p:nvPr>
        </p:nvGraphicFramePr>
        <p:xfrm>
          <a:off x="71500" y="502024"/>
          <a:ext cx="9060417" cy="6264489"/>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242553">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gridSpan="2">
                  <a:txBody>
                    <a:bodyPr/>
                    <a:lstStyle/>
                    <a:p>
                      <a:pPr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公立大学法人大阪府立大学の運営に要する経費を負担する。</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rPr>
                        <a:t>　（参考）地方独立行政法人法第４２条第１項</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設立団体は、地方独立行政法人に対し、その業務の財源に充てるために必要な金額の全部又は一部に相当する金額を交付することができる。</a:t>
                      </a: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大学運営に係る支出見込額（人件費、管理運営経費等）から大学の収入見込額（授業料等）を差し引いた差額を交付。</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900" b="0" kern="100" dirty="0">
                          <a:solidFill>
                            <a:schemeClr val="tx1"/>
                          </a:solidFill>
                          <a:effectLst/>
                          <a:latin typeface="Meiryo UI" panose="020B0604030504040204" pitchFamily="50" charset="-128"/>
                          <a:ea typeface="Meiryo UI" panose="020B0604030504040204" pitchFamily="50" charset="-128"/>
                        </a:rPr>
                        <a:t>  　（ただし、</a:t>
                      </a:r>
                      <a:r>
                        <a:rPr lang="en-US" altLang="ja-JP" sz="900" b="0" kern="100" dirty="0">
                          <a:solidFill>
                            <a:schemeClr val="tx1"/>
                          </a:solidFill>
                          <a:effectLst/>
                          <a:latin typeface="Meiryo UI" panose="020B0604030504040204" pitchFamily="50" charset="-128"/>
                          <a:ea typeface="Meiryo UI" panose="020B0604030504040204" pitchFamily="50" charset="-128"/>
                        </a:rPr>
                        <a:t>『</a:t>
                      </a:r>
                      <a:r>
                        <a:rPr lang="ja-JP" altLang="en-US" sz="900" b="0" kern="100" dirty="0">
                          <a:solidFill>
                            <a:schemeClr val="tx1"/>
                          </a:solidFill>
                          <a:effectLst/>
                          <a:latin typeface="Meiryo UI" panose="020B0604030504040204" pitchFamily="50" charset="-128"/>
                          <a:ea typeface="Meiryo UI" panose="020B0604030504040204" pitchFamily="50" charset="-128"/>
                        </a:rPr>
                        <a:t>大阪府の「予算編成にかかる基本方針」及び「予算編成要領」によっては、算定ルールを適用して計算された運営費交付金を調整する場合がある。</a:t>
                      </a:r>
                      <a:r>
                        <a:rPr lang="en-US" altLang="ja-JP" sz="900" b="0" kern="100" dirty="0">
                          <a:solidFill>
                            <a:schemeClr val="tx1"/>
                          </a:solidFill>
                          <a:effectLst/>
                          <a:latin typeface="Meiryo UI" panose="020B0604030504040204" pitchFamily="50" charset="-128"/>
                          <a:ea typeface="Meiryo UI" panose="020B0604030504040204" pitchFamily="50" charset="-128"/>
                        </a:rPr>
                        <a:t>』</a:t>
                      </a:r>
                      <a:r>
                        <a:rPr lang="ja-JP" altLang="en-US" sz="900" b="0" kern="100" dirty="0">
                          <a:solidFill>
                            <a:schemeClr val="tx1"/>
                          </a:solidFill>
                          <a:effectLst/>
                          <a:latin typeface="Meiryo UI" panose="020B0604030504040204" pitchFamily="50" charset="-128"/>
                          <a:ea typeface="Meiryo UI" panose="020B0604030504040204" pitchFamily="50" charset="-128"/>
                        </a:rPr>
                        <a:t>と計画に記載）</a:t>
                      </a:r>
                      <a:endParaRPr lang="en-US" altLang="ja-JP" sz="9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平成</a:t>
                      </a:r>
                      <a:r>
                        <a:rPr lang="en-US" altLang="ja-JP" sz="1000" b="0" kern="100" dirty="0">
                          <a:solidFill>
                            <a:schemeClr val="tx1"/>
                          </a:solidFill>
                          <a:effectLst/>
                          <a:latin typeface="Meiryo UI" panose="020B0604030504040204" pitchFamily="50" charset="-128"/>
                          <a:ea typeface="Meiryo UI" panose="020B0604030504040204" pitchFamily="50" charset="-128"/>
                        </a:rPr>
                        <a:t>17</a:t>
                      </a:r>
                      <a:r>
                        <a:rPr lang="ja-JP" altLang="en-US" sz="1000" b="0" kern="100" dirty="0">
                          <a:solidFill>
                            <a:schemeClr val="tx1"/>
                          </a:solidFill>
                          <a:effectLst/>
                          <a:latin typeface="Meiryo UI" panose="020B0604030504040204" pitchFamily="50" charset="-128"/>
                          <a:ea typeface="Meiryo UI" panose="020B0604030504040204" pitchFamily="50" charset="-128"/>
                        </a:rPr>
                        <a:t>年度（地方独立行政法人移行に伴い創設）</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solidFill>
                            <a:schemeClr val="tx1"/>
                          </a:solidFill>
                          <a:effectLst/>
                          <a:latin typeface="Meiryo UI" panose="020B0604030504040204" pitchFamily="50" charset="-128"/>
                          <a:ea typeface="Meiryo UI" panose="020B0604030504040204" pitchFamily="50" charset="-128"/>
                        </a:rPr>
                        <a:t>＜財政再建プログラム（案）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altLang="ja-JP" sz="1000" b="1" kern="100" dirty="0">
                          <a:solidFill>
                            <a:schemeClr val="tx1"/>
                          </a:solidFill>
                          <a:effectLst/>
                          <a:latin typeface="Meiryo UI" panose="020B0604030504040204" pitchFamily="50" charset="-128"/>
                          <a:ea typeface="Meiryo UI" panose="020B0604030504040204" pitchFamily="50" charset="-128"/>
                        </a:rPr>
                        <a:t>＞</a:t>
                      </a:r>
                      <a:endParaRPr lang="ja-JP"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215182">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府の経費削減の取組みを踏まえ、運営費交付金の概ね</a:t>
                      </a:r>
                      <a:r>
                        <a:rPr lang="en-US" altLang="ja-JP" sz="1000" b="0" kern="100" dirty="0">
                          <a:solidFill>
                            <a:schemeClr val="tx1"/>
                          </a:solidFill>
                          <a:effectLst/>
                          <a:latin typeface="Meiryo UI" panose="020B0604030504040204" pitchFamily="50" charset="-128"/>
                          <a:ea typeface="Meiryo UI" panose="020B0604030504040204" pitchFamily="50" charset="-128"/>
                        </a:rPr>
                        <a:t>1</a:t>
                      </a:r>
                      <a:r>
                        <a:rPr lang="ja-JP" altLang="en-US" sz="1000" b="0" kern="100" dirty="0">
                          <a:solidFill>
                            <a:schemeClr val="tx1"/>
                          </a:solidFill>
                          <a:effectLst/>
                          <a:latin typeface="Meiryo UI" panose="020B0604030504040204" pitchFamily="50" charset="-128"/>
                          <a:ea typeface="Meiryo UI" panose="020B0604030504040204" pitchFamily="50" charset="-128"/>
                        </a:rPr>
                        <a:t>割程度を縮減</a:t>
                      </a:r>
                    </a:p>
                    <a:p>
                      <a:pPr algn="just">
                        <a:spcAft>
                          <a:spcPts val="0"/>
                        </a:spcAft>
                      </a:pPr>
                      <a:endParaRPr lang="ja-JP" altLang="en-US"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・運営費交付金について、府の取組みを踏まえ、経費を</a:t>
                      </a:r>
                      <a:r>
                        <a:rPr lang="en-US" altLang="ja-JP" sz="1000" b="0" kern="100" dirty="0">
                          <a:solidFill>
                            <a:schemeClr val="tx1"/>
                          </a:solidFill>
                          <a:effectLst/>
                          <a:latin typeface="Meiryo UI" panose="020B0604030504040204" pitchFamily="50" charset="-128"/>
                          <a:ea typeface="Meiryo UI" panose="020B0604030504040204" pitchFamily="50" charset="-128"/>
                        </a:rPr>
                        <a:t>10</a:t>
                      </a:r>
                      <a:r>
                        <a:rPr lang="ja-JP" altLang="en-US" sz="1000" b="0" kern="100" dirty="0">
                          <a:solidFill>
                            <a:schemeClr val="tx1"/>
                          </a:solidFill>
                          <a:effectLst/>
                          <a:latin typeface="Meiryo UI" panose="020B0604030504040204" pitchFamily="50" charset="-128"/>
                          <a:ea typeface="Meiryo UI" panose="020B0604030504040204" pitchFamily="50" charset="-128"/>
                        </a:rPr>
                        <a:t>％縮減（退職手当</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は</a:t>
                      </a:r>
                      <a:r>
                        <a:rPr lang="en-US" altLang="ja-JP" sz="1000" b="0" kern="100" dirty="0">
                          <a:solidFill>
                            <a:schemeClr val="tx1"/>
                          </a:solidFill>
                          <a:effectLst/>
                          <a:latin typeface="Meiryo UI" panose="020B0604030504040204" pitchFamily="50" charset="-128"/>
                          <a:ea typeface="Meiryo UI" panose="020B0604030504040204" pitchFamily="50" charset="-128"/>
                        </a:rPr>
                        <a:t>5</a:t>
                      </a:r>
                      <a:r>
                        <a:rPr lang="ja-JP" altLang="en-US" sz="1000" b="0" kern="100" dirty="0">
                          <a:solidFill>
                            <a:schemeClr val="tx1"/>
                          </a:solidFill>
                          <a:effectLst/>
                          <a:latin typeface="Meiryo UI" panose="020B0604030504040204" pitchFamily="50" charset="-128"/>
                          <a:ea typeface="Meiryo UI" panose="020B0604030504040204" pitchFamily="50" charset="-128"/>
                        </a:rPr>
                        <a:t>％）の上算定</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⇒平年度ベース　△</a:t>
                      </a:r>
                      <a:r>
                        <a:rPr lang="en-US" altLang="ja-JP" sz="1000" b="0" kern="100" dirty="0">
                          <a:solidFill>
                            <a:schemeClr val="tx1"/>
                          </a:solidFill>
                          <a:effectLst/>
                          <a:latin typeface="Meiryo UI" panose="020B0604030504040204" pitchFamily="50" charset="-128"/>
                          <a:ea typeface="Meiryo UI" panose="020B0604030504040204" pitchFamily="50" charset="-128"/>
                        </a:rPr>
                        <a:t>1,131</a:t>
                      </a:r>
                      <a:r>
                        <a:rPr lang="ja-JP" altLang="en-US" sz="1000" b="0" kern="100" dirty="0">
                          <a:solidFill>
                            <a:schemeClr val="tx1"/>
                          </a:solidFill>
                          <a:effectLst/>
                          <a:latin typeface="Meiryo UI" panose="020B0604030504040204" pitchFamily="50" charset="-128"/>
                          <a:ea typeface="Meiryo UI" panose="020B0604030504040204" pitchFamily="50" charset="-128"/>
                        </a:rPr>
                        <a:t>百万円</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20</a:t>
                      </a:r>
                      <a:r>
                        <a:rPr lang="ja-JP" altLang="en-US" sz="1000" b="0" kern="100" dirty="0">
                          <a:solidFill>
                            <a:schemeClr val="tx1"/>
                          </a:solidFill>
                          <a:effectLst/>
                          <a:latin typeface="Meiryo UI" panose="020B0604030504040204" pitchFamily="50" charset="-128"/>
                          <a:ea typeface="Meiryo UI" panose="020B0604030504040204" pitchFamily="50" charset="-128"/>
                        </a:rPr>
                        <a:t>年度（退職手当以外を</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換算）△</a:t>
                      </a:r>
                      <a:r>
                        <a:rPr lang="en-US" altLang="ja-JP" sz="1000" b="0" kern="100" dirty="0">
                          <a:solidFill>
                            <a:schemeClr val="tx1"/>
                          </a:solidFill>
                          <a:effectLst/>
                          <a:latin typeface="Meiryo UI" panose="020B0604030504040204" pitchFamily="50" charset="-128"/>
                          <a:ea typeface="Meiryo UI" panose="020B0604030504040204" pitchFamily="50" charset="-128"/>
                        </a:rPr>
                        <a:t>771</a:t>
                      </a:r>
                      <a:r>
                        <a:rPr lang="ja-JP" altLang="en-US" sz="1000" b="0" kern="100" dirty="0">
                          <a:solidFill>
                            <a:schemeClr val="tx1"/>
                          </a:solidFill>
                          <a:effectLst/>
                          <a:latin typeface="Meiryo UI" panose="020B0604030504040204" pitchFamily="50" charset="-128"/>
                          <a:ea typeface="Meiryo UI" panose="020B0604030504040204" pitchFamily="50" charset="-128"/>
                        </a:rPr>
                        <a:t>百万円</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・中期計画の残期間（平成</a:t>
                      </a:r>
                      <a:r>
                        <a:rPr lang="en-US" altLang="ja-JP" sz="1000" b="0" kern="100" dirty="0">
                          <a:solidFill>
                            <a:schemeClr val="tx1"/>
                          </a:solidFill>
                          <a:effectLst/>
                          <a:latin typeface="Meiryo UI" panose="020B0604030504040204" pitchFamily="50" charset="-128"/>
                          <a:ea typeface="Meiryo UI" panose="020B0604030504040204" pitchFamily="50" charset="-128"/>
                        </a:rPr>
                        <a:t>20</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22</a:t>
                      </a:r>
                      <a:r>
                        <a:rPr lang="ja-JP" altLang="en-US" sz="1000" b="0" kern="100" dirty="0">
                          <a:solidFill>
                            <a:schemeClr val="tx1"/>
                          </a:solidFill>
                          <a:effectLst/>
                          <a:latin typeface="Meiryo UI" panose="020B0604030504040204" pitchFamily="50" charset="-128"/>
                          <a:ea typeface="Meiryo UI" panose="020B0604030504040204" pitchFamily="50" charset="-128"/>
                        </a:rPr>
                        <a:t>年度）の縮減額合計△</a:t>
                      </a:r>
                      <a:r>
                        <a:rPr lang="en-US" altLang="ja-JP" sz="1000" b="0" kern="100" dirty="0">
                          <a:solidFill>
                            <a:schemeClr val="tx1"/>
                          </a:solidFill>
                          <a:effectLst/>
                          <a:latin typeface="Meiryo UI" panose="020B0604030504040204" pitchFamily="50" charset="-128"/>
                          <a:ea typeface="Meiryo UI" panose="020B0604030504040204" pitchFamily="50" charset="-128"/>
                        </a:rPr>
                        <a:t>3,033</a:t>
                      </a:r>
                      <a:r>
                        <a:rPr lang="ja-JP" altLang="en-US" sz="1000" b="0" kern="100" dirty="0">
                          <a:solidFill>
                            <a:schemeClr val="tx1"/>
                          </a:solidFill>
                          <a:effectLst/>
                          <a:latin typeface="Meiryo UI" panose="020B0604030504040204" pitchFamily="50" charset="-128"/>
                          <a:ea typeface="Meiryo UI" panose="020B0604030504040204" pitchFamily="50" charset="-128"/>
                        </a:rPr>
                        <a:t>百万円を</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毎年均等に縮減（△</a:t>
                      </a:r>
                      <a:r>
                        <a:rPr lang="en-US" altLang="ja-JP" sz="1000" b="0" kern="100" dirty="0">
                          <a:solidFill>
                            <a:schemeClr val="tx1"/>
                          </a:solidFill>
                          <a:effectLst/>
                          <a:latin typeface="Meiryo UI" panose="020B0604030504040204" pitchFamily="50" charset="-128"/>
                          <a:ea typeface="Meiryo UI" panose="020B0604030504040204" pitchFamily="50" charset="-128"/>
                        </a:rPr>
                        <a:t>1,011</a:t>
                      </a:r>
                      <a:r>
                        <a:rPr lang="ja-JP" altLang="en-US" sz="1000" b="0" kern="100" dirty="0">
                          <a:solidFill>
                            <a:schemeClr val="tx1"/>
                          </a:solidFill>
                          <a:effectLst/>
                          <a:latin typeface="Meiryo UI" panose="020B0604030504040204" pitchFamily="50" charset="-128"/>
                          <a:ea typeface="Meiryo UI" panose="020B0604030504040204" pitchFamily="50" charset="-128"/>
                        </a:rPr>
                        <a:t>百万円／年）</a:t>
                      </a:r>
                    </a:p>
                    <a:p>
                      <a:pPr algn="just">
                        <a:spcAft>
                          <a:spcPts val="0"/>
                        </a:spcAft>
                      </a:pPr>
                      <a:endParaRPr lang="ja-JP" altLang="en-US"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＊なお、大学法人の自律化を促す観点から、自主的な取組による増収策や収入</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増、経費節減により、今回の見直し額を上回って得られた効果額は、原則、法</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人で活用できるものとする。</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a:t>
                      </a:r>
                      <a:r>
                        <a:rPr lang="zh-TW" altLang="en-US" sz="1000" b="1" kern="100" dirty="0">
                          <a:solidFill>
                            <a:schemeClr val="tx1"/>
                          </a:solidFill>
                          <a:effectLst/>
                          <a:latin typeface="Meiryo UI" panose="020B0604030504040204" pitchFamily="50" charset="-128"/>
                          <a:ea typeface="Meiryo UI" panose="020B0604030504040204" pitchFamily="50" charset="-128"/>
                        </a:rPr>
                        <a:t>実施時期</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zh-TW" altLang="en-US" sz="1000" b="0" kern="100" dirty="0">
                          <a:solidFill>
                            <a:schemeClr val="tx1"/>
                          </a:solidFill>
                          <a:effectLst/>
                          <a:latin typeface="Meiryo UI" panose="020B0604030504040204" pitchFamily="50" charset="-128"/>
                          <a:ea typeface="Meiryo UI" panose="020B0604030504040204" pitchFamily="50" charset="-128"/>
                        </a:rPr>
                        <a:t>平成</a:t>
                      </a:r>
                      <a:r>
                        <a:rPr lang="en-US" altLang="zh-TW" sz="1000" b="0" kern="100" dirty="0">
                          <a:solidFill>
                            <a:schemeClr val="tx1"/>
                          </a:solidFill>
                          <a:effectLst/>
                          <a:latin typeface="Meiryo UI" panose="020B0604030504040204" pitchFamily="50" charset="-128"/>
                          <a:ea typeface="Meiryo UI" panose="020B0604030504040204" pitchFamily="50" charset="-128"/>
                        </a:rPr>
                        <a:t>20</a:t>
                      </a:r>
                      <a:r>
                        <a:rPr lang="zh-TW" altLang="en-US" sz="1000" b="0" kern="100" dirty="0">
                          <a:solidFill>
                            <a:schemeClr val="tx1"/>
                          </a:solidFill>
                          <a:effectLst/>
                          <a:latin typeface="Meiryo UI" panose="020B0604030504040204" pitchFamily="50" charset="-128"/>
                          <a:ea typeface="Meiryo UI" panose="020B0604030504040204" pitchFamily="50" charset="-128"/>
                        </a:rPr>
                        <a:t>年度</a:t>
                      </a:r>
                      <a:endParaRPr lang="en-US" altLang="zh-TW"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solidFill>
                      <a:schemeClr val="bg1">
                        <a:alpha val="20000"/>
                      </a:schemeClr>
                    </a:solidFill>
                  </a:tcPr>
                </a:tc>
                <a:tc>
                  <a:txBody>
                    <a:bodyPr/>
                    <a:lstStyle/>
                    <a:p>
                      <a:pPr algn="just">
                        <a:spcAft>
                          <a:spcPts val="0"/>
                        </a:spcAft>
                      </a:pPr>
                      <a:r>
                        <a:rPr lang="ja-JP" altLang="en-US" sz="1000" b="1" u="none" strike="noStrike" baseline="0" dirty="0">
                          <a:solidFill>
                            <a:schemeClr val="tx1"/>
                          </a:solidFill>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20</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年度交付金）</a:t>
                      </a:r>
                    </a:p>
                    <a:p>
                      <a:pPr algn="l" rtl="0">
                        <a:lnSpc>
                          <a:spcPts val="1100"/>
                        </a:lnSpc>
                        <a:defRPr sz="1000"/>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20</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8</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　見直し案どおり縮減を実施</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21</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年度交付金）</a:t>
                      </a:r>
                    </a:p>
                    <a:p>
                      <a:pPr algn="l" rtl="0">
                        <a:lnSpc>
                          <a:spcPts val="1200"/>
                        </a:lnSpc>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21</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4</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　見直し案どおり縮減を実施</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22</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年度交付金）</a:t>
                      </a:r>
                    </a:p>
                    <a:p>
                      <a:pPr algn="l" rtl="0">
                        <a:lnSpc>
                          <a:spcPts val="1100"/>
                        </a:lnSpc>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22</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4</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　見直し案どおり縮減を実施</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効果額（</a:t>
                      </a:r>
                      <a:r>
                        <a:rPr lang="zh-TW" altLang="en-US" dirty="0">
                          <a:solidFill>
                            <a:schemeClr val="tx1"/>
                          </a:solidFill>
                          <a:latin typeface="Meiryo UI" panose="020B0604030504040204" pitchFamily="50" charset="-128"/>
                          <a:ea typeface="Meiryo UI" panose="020B0604030504040204" pitchFamily="50" charset="-128"/>
                        </a:rPr>
                        <a:t>百万円</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】⑳1,011</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㉑</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1,011</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㉒</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1,011</a:t>
                      </a:r>
                      <a:endParaRPr lang="ja-JP" altLang="en-US" sz="1000" b="0" i="0" u="none" strike="noStrike" baseline="0" dirty="0">
                        <a:solidFill>
                          <a:schemeClr val="tx1"/>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07432">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solidFill>
                      <a:schemeClr val="accent1">
                        <a:alpha val="20000"/>
                      </a:schemeClr>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solidFill>
                      <a:schemeClr val="accent1">
                        <a:alpha val="20000"/>
                      </a:schemeClr>
                    </a:solidFill>
                  </a:tcPr>
                </a:tc>
                <a:extLst>
                  <a:ext uri="{0D108BD9-81ED-4DB2-BD59-A6C34878D82A}">
                    <a16:rowId xmlns:a16="http://schemas.microsoft.com/office/drawing/2014/main" val="2975287079"/>
                  </a:ext>
                </a:extLst>
              </a:tr>
              <a:tr h="738129">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○見直し方向性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次期中期目標（</a:t>
                      </a:r>
                      <a:r>
                        <a:rPr lang="en-US" altLang="ja-JP" sz="10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rPr>
                        <a:t>年度）において、運営費コストの精査、外部資金の</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確保、納付金のあり方などを検討し、運営費に占める交付金率を引下げ</a:t>
                      </a:r>
                    </a:p>
                  </a:txBody>
                  <a:tcPr marL="72000" marR="72000" marT="36000" marB="36000">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◆見直しの経過（改革工程表）</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交付金額年</a:t>
                      </a:r>
                      <a:r>
                        <a:rPr lang="en-US" altLang="ja-JP" sz="1000" kern="100" dirty="0">
                          <a:solidFill>
                            <a:schemeClr val="tx1"/>
                          </a:solidFill>
                          <a:effectLst/>
                          <a:latin typeface="Meiryo UI" panose="020B0604030504040204" pitchFamily="50" charset="-128"/>
                          <a:ea typeface="Meiryo UI" panose="020B0604030504040204" pitchFamily="50" charset="-128"/>
                        </a:rPr>
                        <a:t>90</a:t>
                      </a:r>
                      <a:r>
                        <a:rPr lang="ja-JP" altLang="en-US" sz="1000" kern="100" dirty="0">
                          <a:solidFill>
                            <a:schemeClr val="tx1"/>
                          </a:solidFill>
                          <a:effectLst/>
                          <a:latin typeface="Meiryo UI" panose="020B0604030504040204" pitchFamily="50" charset="-128"/>
                          <a:ea typeface="Meiryo UI" panose="020B0604030504040204" pitchFamily="50" charset="-128"/>
                        </a:rPr>
                        <a:t>億円を基本に運営費に占める割合を</a:t>
                      </a:r>
                      <a:r>
                        <a:rPr lang="en-US" altLang="ja-JP" sz="1000" kern="100" dirty="0">
                          <a:solidFill>
                            <a:schemeClr val="tx1"/>
                          </a:solidFill>
                          <a:effectLst/>
                          <a:latin typeface="Meiryo UI" panose="020B0604030504040204" pitchFamily="50" charset="-128"/>
                          <a:ea typeface="Meiryo UI" panose="020B0604030504040204" pitchFamily="50" charset="-128"/>
                        </a:rPr>
                        <a:t>50</a:t>
                      </a:r>
                      <a:r>
                        <a:rPr lang="ja-JP" altLang="en-US" sz="1000" kern="100" dirty="0">
                          <a:solidFill>
                            <a:schemeClr val="tx1"/>
                          </a:solidFill>
                          <a:effectLst/>
                          <a:latin typeface="Meiryo UI" panose="020B0604030504040204" pitchFamily="50" charset="-128"/>
                          <a:ea typeface="Meiryo UI" panose="020B0604030504040204" pitchFamily="50" charset="-128"/>
                        </a:rPr>
                        <a:t>％とすることを</a:t>
                      </a:r>
                      <a:r>
                        <a:rPr lang="en-US" altLang="ja-JP" sz="1000" kern="100" dirty="0">
                          <a:solidFill>
                            <a:schemeClr val="tx1"/>
                          </a:solidFill>
                          <a:effectLst/>
                          <a:latin typeface="Meiryo UI" panose="020B0604030504040204" pitchFamily="50" charset="-128"/>
                          <a:ea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rPr>
                        <a:t>年度までに</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実施予定（</a:t>
                      </a:r>
                      <a:r>
                        <a:rPr lang="en-US" altLang="ja-JP" sz="10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年度から順次実施）</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baseline="0" dirty="0">
                          <a:solidFill>
                            <a:schemeClr val="tx1"/>
                          </a:solidFill>
                          <a:effectLst/>
                          <a:latin typeface="Meiryo UI" panose="020B0604030504040204" pitchFamily="50" charset="-128"/>
                          <a:ea typeface="Meiryo UI" panose="020B0604030504040204" pitchFamily="50" charset="-128"/>
                        </a:rPr>
                        <a:t>　 </a:t>
                      </a:r>
                      <a:r>
                        <a:rPr lang="en-US" altLang="zh-TW" sz="1000" kern="100" baseline="0" dirty="0">
                          <a:solidFill>
                            <a:schemeClr val="tx1"/>
                          </a:solidFill>
                          <a:effectLst/>
                          <a:latin typeface="Meiryo UI" panose="020B0604030504040204" pitchFamily="50" charset="-128"/>
                          <a:ea typeface="Meiryo UI" panose="020B0604030504040204" pitchFamily="50" charset="-128"/>
                        </a:rPr>
                        <a:t>【</a:t>
                      </a:r>
                      <a:r>
                        <a:rPr lang="zh-TW" altLang="en-US" sz="1000" kern="100" baseline="0" dirty="0">
                          <a:solidFill>
                            <a:schemeClr val="tx1"/>
                          </a:solidFill>
                          <a:effectLst/>
                          <a:latin typeface="Meiryo UI" panose="020B0604030504040204" pitchFamily="50" charset="-128"/>
                          <a:ea typeface="Meiryo UI" panose="020B0604030504040204" pitchFamily="50" charset="-128"/>
                        </a:rPr>
                        <a:t>効果額（</a:t>
                      </a:r>
                      <a:r>
                        <a:rPr lang="ja-JP" altLang="en-US" sz="1000" kern="100" baseline="0" dirty="0">
                          <a:solidFill>
                            <a:schemeClr val="tx1"/>
                          </a:solidFill>
                          <a:effectLst/>
                          <a:latin typeface="Meiryo UI" panose="020B0604030504040204" pitchFamily="50" charset="-128"/>
                          <a:ea typeface="Meiryo UI" panose="020B0604030504040204" pitchFamily="50" charset="-128"/>
                        </a:rPr>
                        <a:t>百万</a:t>
                      </a:r>
                      <a:r>
                        <a:rPr lang="zh-TW" altLang="en-US" sz="1050" dirty="0">
                          <a:solidFill>
                            <a:schemeClr val="tx1"/>
                          </a:solidFill>
                          <a:latin typeface="Meiryo UI" panose="020B0604030504040204" pitchFamily="50" charset="-128"/>
                          <a:ea typeface="Meiryo UI" panose="020B0604030504040204" pitchFamily="50" charset="-128"/>
                        </a:rPr>
                        <a:t>円</a:t>
                      </a:r>
                      <a:r>
                        <a:rPr lang="zh-TW" altLang="en-US" sz="1000" kern="100" baseline="0" dirty="0">
                          <a:solidFill>
                            <a:schemeClr val="tx1"/>
                          </a:solidFill>
                          <a:effectLst/>
                          <a:latin typeface="Meiryo UI" panose="020B0604030504040204" pitchFamily="50" charset="-128"/>
                          <a:ea typeface="Meiryo UI" panose="020B0604030504040204" pitchFamily="50" charset="-128"/>
                        </a:rPr>
                        <a:t>）</a:t>
                      </a:r>
                      <a:r>
                        <a:rPr lang="en-US" altLang="zh-TW" sz="1000" kern="100" baseline="0" dirty="0">
                          <a:solidFill>
                            <a:schemeClr val="tx1"/>
                          </a:solidFill>
                          <a:effectLst/>
                          <a:latin typeface="Meiryo UI" panose="020B0604030504040204" pitchFamily="50" charset="-128"/>
                          <a:ea typeface="Meiryo UI" panose="020B0604030504040204" pitchFamily="50" charset="-128"/>
                        </a:rPr>
                        <a:t>】㉓209</a:t>
                      </a:r>
                      <a:r>
                        <a:rPr lang="zh-TW" altLang="en-US" sz="1000" kern="100" baseline="0" dirty="0">
                          <a:solidFill>
                            <a:schemeClr val="tx1"/>
                          </a:solidFill>
                          <a:effectLst/>
                          <a:latin typeface="Meiryo UI" panose="020B0604030504040204" pitchFamily="50" charset="-128"/>
                          <a:ea typeface="Meiryo UI" panose="020B0604030504040204" pitchFamily="50" charset="-128"/>
                        </a:rPr>
                        <a:t>　㉔</a:t>
                      </a:r>
                      <a:r>
                        <a:rPr lang="en-US" altLang="zh-TW" sz="1000" kern="100" baseline="0" dirty="0">
                          <a:solidFill>
                            <a:schemeClr val="tx1"/>
                          </a:solidFill>
                          <a:effectLst/>
                          <a:latin typeface="Meiryo UI" panose="020B0604030504040204" pitchFamily="50" charset="-128"/>
                          <a:ea typeface="Meiryo UI" panose="020B0604030504040204" pitchFamily="50" charset="-128"/>
                        </a:rPr>
                        <a:t>832</a:t>
                      </a:r>
                      <a:r>
                        <a:rPr lang="zh-TW" altLang="en-US" sz="1000" kern="100" baseline="0" dirty="0">
                          <a:solidFill>
                            <a:schemeClr val="tx1"/>
                          </a:solidFill>
                          <a:effectLst/>
                          <a:latin typeface="Meiryo UI" panose="020B0604030504040204" pitchFamily="50" charset="-128"/>
                          <a:ea typeface="Meiryo UI" panose="020B0604030504040204" pitchFamily="50" charset="-128"/>
                        </a:rPr>
                        <a:t>　㉕</a:t>
                      </a:r>
                      <a:r>
                        <a:rPr lang="en-US" altLang="zh-TW" sz="1000" kern="100" baseline="0" dirty="0">
                          <a:solidFill>
                            <a:schemeClr val="tx1"/>
                          </a:solidFill>
                          <a:effectLst/>
                          <a:latin typeface="Meiryo UI" panose="020B0604030504040204" pitchFamily="50" charset="-128"/>
                          <a:ea typeface="Meiryo UI" panose="020B0604030504040204" pitchFamily="50" charset="-128"/>
                        </a:rPr>
                        <a:t>931</a:t>
                      </a:r>
                      <a:endParaRPr lang="en-US" altLang="ja-JP" sz="100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4286672" y="390817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292080" y="800511"/>
            <a:ext cx="3686475" cy="24322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11,823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11,823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301276" y="6334894"/>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877145" y="18525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28910"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323768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2913087221"/>
              </p:ext>
            </p:extLst>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46601">
                  <a:extLst>
                    <a:ext uri="{9D8B030D-6E8A-4147-A177-3AD203B41FA5}">
                      <a16:colId xmlns:a16="http://schemas.microsoft.com/office/drawing/2014/main" val="1996567682"/>
                    </a:ext>
                  </a:extLst>
                </a:gridCol>
                <a:gridCol w="265672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10</a:t>
                      </a:r>
                      <a:r>
                        <a:rPr lang="en-US" altLang="ja-JP" sz="1000" kern="100" dirty="0">
                          <a:solidFill>
                            <a:schemeClr val="tx1"/>
                          </a:solidFill>
                          <a:effectLst/>
                          <a:latin typeface="Meiryo UI" panose="020B0604030504040204" pitchFamily="50" charset="-128"/>
                          <a:ea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府立大学運営費交付金（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474185229"/>
              </p:ext>
            </p:extLst>
          </p:nvPr>
        </p:nvGraphicFramePr>
        <p:xfrm>
          <a:off x="81815" y="548680"/>
          <a:ext cx="8980370" cy="5694184"/>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360585">
                  <a:extLst>
                    <a:ext uri="{9D8B030D-6E8A-4147-A177-3AD203B41FA5}">
                      <a16:colId xmlns:a16="http://schemas.microsoft.com/office/drawing/2014/main" val="4183280094"/>
                    </a:ext>
                  </a:extLst>
                </a:gridCol>
                <a:gridCol w="4360585">
                  <a:extLst>
                    <a:ext uri="{9D8B030D-6E8A-4147-A177-3AD203B41FA5}">
                      <a16:colId xmlns:a16="http://schemas.microsoft.com/office/drawing/2014/main" val="3366292390"/>
                    </a:ext>
                  </a:extLst>
                </a:gridCol>
              </a:tblGrid>
              <a:tr h="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26</a:t>
                      </a:r>
                      <a:r>
                        <a:rPr lang="ja-JP" altLang="en-US" sz="1000" b="1" kern="100" dirty="0">
                          <a:solidFill>
                            <a:schemeClr val="tx1"/>
                          </a:solidFill>
                          <a:effectLst/>
                          <a:latin typeface="Meiryo UI" panose="020B0604030504040204" pitchFamily="50" charset="-128"/>
                          <a:ea typeface="Meiryo UI" panose="020B0604030504040204" pitchFamily="50" charset="-128"/>
                        </a:rPr>
                        <a:t>年度行財政改革の取組みにおける見直し＞</a:t>
                      </a:r>
                      <a:endParaRPr 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49482">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○取組方針</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rPr>
                        <a:t>　 平成</a:t>
                      </a:r>
                      <a:r>
                        <a:rPr lang="en-US" altLang="ja-JP" sz="1000" b="0" kern="100" dirty="0">
                          <a:solidFill>
                            <a:schemeClr val="tx1"/>
                          </a:solidFill>
                          <a:effectLst/>
                          <a:latin typeface="Meiryo UI" panose="020B0604030504040204" pitchFamily="50" charset="-128"/>
                          <a:ea typeface="Meiryo UI" panose="020B0604030504040204" pitchFamily="50" charset="-128"/>
                        </a:rPr>
                        <a:t>28</a:t>
                      </a:r>
                      <a:r>
                        <a:rPr lang="ja-JP" altLang="en-US" sz="1000" b="0" kern="100" dirty="0">
                          <a:solidFill>
                            <a:schemeClr val="tx1"/>
                          </a:solidFill>
                          <a:effectLst/>
                          <a:latin typeface="Meiryo UI" panose="020B0604030504040204" pitchFamily="50" charset="-128"/>
                          <a:ea typeface="Meiryo UI" panose="020B0604030504040204" pitchFamily="50" charset="-128"/>
                        </a:rPr>
                        <a:t>年度交付金額を年</a:t>
                      </a:r>
                      <a:r>
                        <a:rPr lang="en-US" altLang="ja-JP" sz="1000" b="0" kern="100" dirty="0">
                          <a:solidFill>
                            <a:schemeClr val="tx1"/>
                          </a:solidFill>
                          <a:effectLst/>
                          <a:latin typeface="Meiryo UI" panose="020B0604030504040204" pitchFamily="50" charset="-128"/>
                          <a:ea typeface="Meiryo UI" panose="020B0604030504040204" pitchFamily="50" charset="-128"/>
                        </a:rPr>
                        <a:t>90</a:t>
                      </a:r>
                      <a:r>
                        <a:rPr lang="ja-JP" altLang="en-US" sz="1000" b="0" kern="100" dirty="0">
                          <a:solidFill>
                            <a:schemeClr val="tx1"/>
                          </a:solidFill>
                          <a:effectLst/>
                          <a:latin typeface="Meiryo UI" panose="020B0604030504040204" pitchFamily="50" charset="-128"/>
                          <a:ea typeface="Meiryo UI" panose="020B0604030504040204" pitchFamily="50" charset="-128"/>
                        </a:rPr>
                        <a:t>億円を基本に運営費に占める割合を</a:t>
                      </a:r>
                      <a:r>
                        <a:rPr lang="en-US" altLang="ja-JP" sz="1000" b="0" kern="100" dirty="0">
                          <a:solidFill>
                            <a:schemeClr val="tx1"/>
                          </a:solidFill>
                          <a:effectLst/>
                          <a:latin typeface="Meiryo UI" panose="020B0604030504040204" pitchFamily="50" charset="-128"/>
                          <a:ea typeface="Meiryo UI" panose="020B0604030504040204" pitchFamily="50" charset="-128"/>
                        </a:rPr>
                        <a:t>50</a:t>
                      </a:r>
                      <a:r>
                        <a:rPr lang="ja-JP" altLang="en-US" sz="1000" b="0" kern="100" dirty="0">
                          <a:solidFill>
                            <a:schemeClr val="tx1"/>
                          </a:solidFill>
                          <a:effectLst/>
                          <a:latin typeface="Meiryo UI" panose="020B0604030504040204" pitchFamily="50" charset="-128"/>
                          <a:ea typeface="Meiryo UI" panose="020B0604030504040204" pitchFamily="50" charset="-128"/>
                        </a:rPr>
                        <a:t>％とする。（中期目標期間平成</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28</a:t>
                      </a:r>
                      <a:r>
                        <a:rPr lang="ja-JP" altLang="en-US" sz="1000" b="0" kern="100" dirty="0">
                          <a:solidFill>
                            <a:schemeClr val="tx1"/>
                          </a:solidFill>
                          <a:effectLst/>
                          <a:latin typeface="Meiryo UI" panose="020B0604030504040204" pitchFamily="50" charset="-128"/>
                          <a:ea typeface="Meiryo UI" panose="020B0604030504040204" pitchFamily="50" charset="-128"/>
                        </a:rPr>
                        <a:t>年度で順次実施）</a:t>
                      </a:r>
                      <a:endParaRPr lang="ja-JP" altLang="ja-JP" sz="1000" b="1" strike="sngStrik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◆見直しの経過（取組実績）</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・平成</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年度当初予算に比べ、一般財源ベースで約</a:t>
                      </a:r>
                      <a:r>
                        <a:rPr lang="en-US" altLang="ja-JP" sz="1000" b="0" kern="100" dirty="0">
                          <a:solidFill>
                            <a:schemeClr val="tx1"/>
                          </a:solidFill>
                          <a:effectLst/>
                          <a:latin typeface="Meiryo UI" panose="020B0604030504040204" pitchFamily="50" charset="-128"/>
                          <a:ea typeface="Meiryo UI" panose="020B0604030504040204" pitchFamily="50" charset="-128"/>
                        </a:rPr>
                        <a:t>40</a:t>
                      </a:r>
                      <a:r>
                        <a:rPr lang="ja-JP" altLang="en-US" sz="1000" b="0" kern="100" dirty="0">
                          <a:solidFill>
                            <a:schemeClr val="tx1"/>
                          </a:solidFill>
                          <a:effectLst/>
                          <a:latin typeface="Meiryo UI" panose="020B0604030504040204" pitchFamily="50" charset="-128"/>
                          <a:ea typeface="Meiryo UI" panose="020B0604030504040204" pitchFamily="50" charset="-128"/>
                        </a:rPr>
                        <a:t>百万円の歳出を削減。</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効果額（百万円）</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㉖</a:t>
                      </a:r>
                      <a:r>
                        <a:rPr lang="en-US" altLang="ja-JP" sz="1000" b="0" kern="100" dirty="0">
                          <a:solidFill>
                            <a:schemeClr val="tx1"/>
                          </a:solidFill>
                          <a:effectLst/>
                          <a:latin typeface="Meiryo UI" panose="020B0604030504040204" pitchFamily="50" charset="-128"/>
                          <a:ea typeface="Meiryo UI" panose="020B0604030504040204" pitchFamily="50" charset="-128"/>
                        </a:rPr>
                        <a:t>40</a:t>
                      </a:r>
                      <a:endParaRPr lang="ja-JP" alt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05446265"/>
                  </a:ext>
                </a:extLst>
              </a:tr>
              <a:tr h="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行財政</a:t>
                      </a:r>
                      <a:r>
                        <a:rPr lang="ja-JP" altLang="ja-JP" sz="1000" b="1" kern="100" dirty="0">
                          <a:solidFill>
                            <a:schemeClr val="tx1"/>
                          </a:solidFill>
                          <a:effectLst/>
                          <a:latin typeface="Meiryo UI" panose="020B0604030504040204" pitchFamily="50" charset="-128"/>
                          <a:ea typeface="Meiryo UI" panose="020B0604030504040204" pitchFamily="50" charset="-128"/>
                        </a:rPr>
                        <a:t>改革推進プラン</a:t>
                      </a:r>
                      <a:r>
                        <a:rPr lang="ja-JP" altLang="en-US" sz="1000" b="1" kern="100" dirty="0">
                          <a:solidFill>
                            <a:schemeClr val="tx1"/>
                          </a:solidFill>
                          <a:effectLst/>
                          <a:latin typeface="Meiryo UI" panose="020B0604030504040204" pitchFamily="50" charset="-128"/>
                          <a:ea typeface="Meiryo UI" panose="020B0604030504040204" pitchFamily="50" charset="-128"/>
                        </a:rPr>
                        <a:t>（</a:t>
                      </a:r>
                      <a:r>
                        <a:rPr lang="ja-JP" altLang="ja-JP" sz="1000" b="1" kern="100" dirty="0">
                          <a:solidFill>
                            <a:schemeClr val="tx1"/>
                          </a:solidFill>
                          <a:effectLst/>
                          <a:latin typeface="Meiryo UI" panose="020B0604030504040204" pitchFamily="50" charset="-128"/>
                          <a:ea typeface="Meiryo UI" panose="020B0604030504040204" pitchFamily="50" charset="-128"/>
                        </a:rPr>
                        <a:t>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altLang="ja-JP" sz="1000" b="1" kern="100" dirty="0">
                          <a:solidFill>
                            <a:schemeClr val="tx1"/>
                          </a:solidFill>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lnT w="635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2932200937"/>
                  </a:ext>
                </a:extLst>
              </a:tr>
              <a:tr h="585336">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rPr>
                        <a:t>平成</a:t>
                      </a:r>
                      <a:r>
                        <a:rPr lang="en-US" altLang="ja-JP" sz="1000" kern="100" baseline="0" dirty="0">
                          <a:solidFill>
                            <a:schemeClr val="tx1"/>
                          </a:solidFill>
                          <a:effectLst/>
                          <a:latin typeface="Meiryo UI" panose="020B0604030504040204" pitchFamily="50" charset="-128"/>
                          <a:ea typeface="Meiryo UI" panose="020B0604030504040204" pitchFamily="50" charset="-128"/>
                        </a:rPr>
                        <a:t>24</a:t>
                      </a:r>
                      <a:r>
                        <a:rPr lang="ja-JP" altLang="en-US" sz="1000" kern="100" baseline="0" dirty="0">
                          <a:solidFill>
                            <a:schemeClr val="tx1"/>
                          </a:solidFill>
                          <a:effectLst/>
                          <a:latin typeface="Meiryo UI" panose="020B0604030504040204" pitchFamily="50" charset="-128"/>
                          <a:ea typeface="Meiryo UI" panose="020B0604030504040204" pitchFamily="50" charset="-128"/>
                        </a:rPr>
                        <a:t>年度から導入した「学域制」をはじめ、現中期計画（平成</a:t>
                      </a:r>
                      <a:r>
                        <a:rPr lang="en-US" altLang="ja-JP" sz="1000" kern="100" baseline="0" dirty="0">
                          <a:solidFill>
                            <a:schemeClr val="tx1"/>
                          </a:solidFill>
                          <a:effectLst/>
                          <a:latin typeface="Meiryo UI" panose="020B0604030504040204" pitchFamily="50" charset="-128"/>
                          <a:ea typeface="Meiryo UI" panose="020B0604030504040204" pitchFamily="50" charset="-128"/>
                        </a:rPr>
                        <a:t>23</a:t>
                      </a:r>
                      <a:r>
                        <a:rPr lang="ja-JP" altLang="en-US" sz="1000" kern="100" baseline="0" dirty="0">
                          <a:solidFill>
                            <a:schemeClr val="tx1"/>
                          </a:solidFill>
                          <a:effectLst/>
                          <a:latin typeface="Meiryo UI" panose="020B0604030504040204" pitchFamily="50" charset="-128"/>
                          <a:ea typeface="Meiryo UI" panose="020B0604030504040204" pitchFamily="50" charset="-128"/>
                        </a:rPr>
                        <a:t>年度～</a:t>
                      </a:r>
                      <a:r>
                        <a:rPr lang="en-US" altLang="ja-JP" sz="1000" kern="100" baseline="0" dirty="0">
                          <a:solidFill>
                            <a:schemeClr val="tx1"/>
                          </a:solidFill>
                          <a:effectLst/>
                          <a:latin typeface="Meiryo UI" panose="020B0604030504040204" pitchFamily="50" charset="-128"/>
                          <a:ea typeface="Meiryo UI" panose="020B0604030504040204" pitchFamily="50" charset="-128"/>
                        </a:rPr>
                        <a:t>28</a:t>
                      </a:r>
                      <a:r>
                        <a:rPr lang="ja-JP" altLang="en-US" sz="1000" kern="100" baseline="0" dirty="0">
                          <a:solidFill>
                            <a:schemeClr val="tx1"/>
                          </a:solidFill>
                          <a:effectLst/>
                          <a:latin typeface="Meiryo UI" panose="020B0604030504040204" pitchFamily="50" charset="-128"/>
                          <a:ea typeface="Meiryo UI" panose="020B0604030504040204" pitchFamily="50" charset="-128"/>
                        </a:rPr>
                        <a:t>年度）における取組状況を踏まえ、次期計画期間中においても更なる効率的な運営や自主財源の確保に取り組む。</a:t>
                      </a:r>
                    </a:p>
                    <a:p>
                      <a:pPr marL="133350" indent="-133350" algn="just">
                        <a:spcAft>
                          <a:spcPts val="0"/>
                        </a:spcAft>
                      </a:pPr>
                      <a:r>
                        <a:rPr lang="ja-JP" altLang="en-US" sz="1000" kern="100" baseline="0" dirty="0">
                          <a:solidFill>
                            <a:schemeClr val="tx1"/>
                          </a:solidFill>
                          <a:effectLst/>
                          <a:latin typeface="Meiryo UI" panose="020B0604030504040204" pitchFamily="50" charset="-128"/>
                          <a:ea typeface="Meiryo UI" panose="020B0604030504040204" pitchFamily="50" charset="-128"/>
                        </a:rPr>
                        <a:t>   なお、次期計画期間中の運営費交付金については、統合など大学の今後のあり方を踏まえて、改めて検討する。</a:t>
                      </a:r>
                      <a:endParaRPr lang="ja-JP" altLang="en-US"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◆見直しの経過（取組実績）</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○中期計画期間中（平成</a:t>
                      </a:r>
                      <a:r>
                        <a:rPr lang="en-US" altLang="ja-JP" sz="1000" b="0" kern="100" dirty="0">
                          <a:solidFill>
                            <a:schemeClr val="tx1"/>
                          </a:solidFill>
                          <a:effectLst/>
                          <a:latin typeface="Meiryo UI" panose="020B0604030504040204" pitchFamily="50" charset="-128"/>
                          <a:ea typeface="Meiryo UI" panose="020B0604030504040204" pitchFamily="50" charset="-128"/>
                        </a:rPr>
                        <a:t>29</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34</a:t>
                      </a:r>
                      <a:r>
                        <a:rPr lang="ja-JP" altLang="en-US" sz="1000" b="0" kern="100" dirty="0">
                          <a:solidFill>
                            <a:schemeClr val="tx1"/>
                          </a:solidFill>
                          <a:effectLst/>
                          <a:latin typeface="Meiryo UI" panose="020B0604030504040204" pitchFamily="50" charset="-128"/>
                          <a:ea typeface="Meiryo UI" panose="020B0604030504040204" pitchFamily="50" charset="-128"/>
                        </a:rPr>
                        <a:t>年度）の運営費交付金については、現状の水</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準は維持しながら、自己収入の確保と経費の抑制の取組みを継続することなどに</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より、引き続き適正化に努め、教育研究に必要となる運営費を確保していく。</a:t>
                      </a:r>
                      <a:endParaRPr kumimoji="1" lang="ja-JP" altLang="en-US" b="0" dirty="0">
                        <a:solidFill>
                          <a:schemeClr val="tx1"/>
                        </a:solidFill>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224754">
                <a:tc vMerge="1">
                  <a:txBody>
                    <a:bodyPr/>
                    <a:lstStyle/>
                    <a:p>
                      <a:endParaRPr kumimoji="1" lang="ja-JP" altLang="en-US"/>
                    </a:p>
                  </a:txBody>
                  <a:tcPr/>
                </a:tc>
                <a:tc gridSpan="2">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092690852"/>
                  </a:ext>
                </a:extLst>
              </a:tr>
              <a:tr h="462890">
                <a:tc vMerge="1">
                  <a:txBody>
                    <a:bodyPr/>
                    <a:lstStyle/>
                    <a:p>
                      <a:endParaRPr kumimoji="1" lang="ja-JP" altLang="en-US"/>
                    </a:p>
                  </a:txBody>
                  <a:tcPr/>
                </a:tc>
                <a:tc gridSpan="2">
                  <a:txBody>
                    <a:bodyPr/>
                    <a:lstStyle/>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平成</a:t>
                      </a:r>
                      <a:r>
                        <a:rPr lang="en-US" altLang="ja-JP" sz="1000" b="0" kern="100" dirty="0">
                          <a:solidFill>
                            <a:schemeClr val="tx1"/>
                          </a:solidFill>
                          <a:effectLst/>
                          <a:latin typeface="Meiryo UI" panose="020B0604030504040204" pitchFamily="50" charset="-128"/>
                          <a:ea typeface="Meiryo UI" panose="020B0604030504040204" pitchFamily="50" charset="-128"/>
                        </a:rPr>
                        <a:t>30</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府立大学運営費交付金</a:t>
                      </a:r>
                      <a:r>
                        <a:rPr lang="ja-JP" altLang="en-US" sz="1000" kern="100" dirty="0">
                          <a:solidFill>
                            <a:schemeClr val="tx1"/>
                          </a:solidFill>
                          <a:effectLst/>
                          <a:latin typeface="Meiryo UI" panose="020B0604030504040204" pitchFamily="50" charset="-128"/>
                          <a:ea typeface="Meiryo UI" panose="020B0604030504040204" pitchFamily="50" charset="-128"/>
                        </a:rPr>
                        <a:t>に統合準備経費を含める</a:t>
                      </a:r>
                      <a:endPar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3072107019"/>
                  </a:ext>
                </a:extLst>
              </a:tr>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986720">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100" b="1" i="0" kern="100" dirty="0">
                          <a:solidFill>
                            <a:schemeClr val="tx1"/>
                          </a:solidFill>
                          <a:effectLst/>
                          <a:latin typeface="Meiryo UI" panose="020B0604030504040204" pitchFamily="50" charset="-128"/>
                          <a:ea typeface="Meiryo UI" panose="020B0604030504040204" pitchFamily="50" charset="-128"/>
                        </a:rPr>
                        <a:t>◆</a:t>
                      </a:r>
                      <a:r>
                        <a:rPr lang="ja-JP" altLang="en-US" sz="1100" b="1" i="0" u="sng" kern="100" dirty="0">
                          <a:solidFill>
                            <a:schemeClr val="tx1"/>
                          </a:solidFill>
                          <a:effectLst/>
                          <a:latin typeface="Meiryo UI" panose="020B0604030504040204" pitchFamily="50" charset="-128"/>
                          <a:ea typeface="Meiryo UI" panose="020B0604030504040204" pitchFamily="50" charset="-128"/>
                        </a:rPr>
                        <a:t>大阪府立大学運営費交付金</a:t>
                      </a:r>
                      <a:endParaRPr lang="zh-TW" altLang="en-US" sz="11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１　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高度研究型大学としての教育研究水準の向上、社会をリードする人材の育成、産学官連携等の社会貢献など、公立大学法人大阪の活動を支援するため</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必要な経費を交付する。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開始終了年度：平成１７年度～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根拠法令：地方独立行政法人法、公立大学法人大阪定款、大阪府公立大学法人大阪運営費交付金交付要綱</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２　内容　</a:t>
                      </a:r>
                    </a:p>
                    <a:p>
                      <a:pPr marL="133350" indent="-133350" algn="just">
                        <a:spcAft>
                          <a:spcPts val="0"/>
                        </a:spcAft>
                      </a:pPr>
                      <a:r>
                        <a:rPr lang="en-US" altLang="ja-JP"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公立大学法人大阪の運営に要する経費を交付する。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事業目標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公立大学法人大阪に係る中期目標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目標期間</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中期計画：令和元年度～令和６年度</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評価方法</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大阪府市公立大学法人大阪評価委員会において業務の実績を評価</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10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100" b="1" kern="100" dirty="0">
                          <a:solidFill>
                            <a:schemeClr val="tx1"/>
                          </a:solidFill>
                          <a:effectLst/>
                          <a:latin typeface="Meiryo UI" panose="020B0604030504040204" pitchFamily="50" charset="-128"/>
                          <a:ea typeface="Meiryo UI" panose="020B0604030504040204" pitchFamily="50" charset="-128"/>
                          <a:cs typeface="+mn-cs"/>
                        </a:rPr>
                        <a:t>上記以外で、財政再建プログラム（案）以降、新たに取り組んでいる事業（主なもの）</a:t>
                      </a:r>
                      <a:r>
                        <a:rPr lang="en-US" altLang="ja-JP" sz="1100" b="1" kern="100" dirty="0">
                          <a:solidFill>
                            <a:schemeClr val="tx1"/>
                          </a:solidFill>
                          <a:effectLst/>
                          <a:latin typeface="Meiryo UI" panose="020B0604030504040204" pitchFamily="50" charset="-128"/>
                          <a:ea typeface="Meiryo UI" panose="020B0604030504040204" pitchFamily="50" charset="-128"/>
                          <a:cs typeface="+mn-cs"/>
                        </a:rPr>
                        <a:t>》</a:t>
                      </a:r>
                      <a:endParaRPr lang="en-US" altLang="ja-JP" sz="1100" b="1" strike="sngStrik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①大阪府立大学と大阪市立大学を運営する法人を統合し、公立大学法人大阪を設立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４月１日</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②大阪府立大学と大阪市立大学の統合による新大学の実現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令和４年度を目途</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6057165" y="3666825"/>
            <a:ext cx="2821003" cy="257229"/>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10,613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10,563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二等辺三角形 5">
            <a:extLst>
              <a:ext uri="{FF2B5EF4-FFF2-40B4-BE49-F238E27FC236}">
                <a16:creationId xmlns:a16="http://schemas.microsoft.com/office/drawing/2014/main" id="{82F4E74F-AECC-45F3-968B-63AEA3E09EF3}"/>
              </a:ext>
            </a:extLst>
          </p:cNvPr>
          <p:cNvSpPr/>
          <p:nvPr/>
        </p:nvSpPr>
        <p:spPr>
          <a:xfrm rot="5400000">
            <a:off x="4499473" y="1061218"/>
            <a:ext cx="450051" cy="14505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二等辺三角形 7">
            <a:extLst>
              <a:ext uri="{FF2B5EF4-FFF2-40B4-BE49-F238E27FC236}">
                <a16:creationId xmlns:a16="http://schemas.microsoft.com/office/drawing/2014/main" id="{6316669B-7555-4A0B-9183-5BC65E5594B9}"/>
              </a:ext>
            </a:extLst>
          </p:cNvPr>
          <p:cNvSpPr/>
          <p:nvPr/>
        </p:nvSpPr>
        <p:spPr>
          <a:xfrm rot="5400000">
            <a:off x="4499473" y="2141340"/>
            <a:ext cx="450051" cy="14505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832140" y="22237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21659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6048"/>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1913963">
                  <a:extLst>
                    <a:ext uri="{9D8B030D-6E8A-4147-A177-3AD203B41FA5}">
                      <a16:colId xmlns:a16="http://schemas.microsoft.com/office/drawing/2014/main" val="4142861234"/>
                    </a:ext>
                  </a:extLst>
                </a:gridCol>
                <a:gridCol w="2444682">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11】</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文化関係事業　　</a:t>
                      </a:r>
                      <a:endParaRPr lang="en-US" altLang="ja-JP" sz="14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4"/>
          <a:ext cx="9060417" cy="28872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8802470">
                  <a:extLst>
                    <a:ext uri="{9D8B030D-6E8A-4147-A177-3AD203B41FA5}">
                      <a16:colId xmlns:a16="http://schemas.microsoft.com/office/drawing/2014/main" val="4183280094"/>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○事業目的及び事業内容（主なもの）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①文化芸術へのアクセスの確保</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・大阪センチュリー交響楽団の運営支援</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文化振興財団運営事業費</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・現代美術センターの運営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現代美術振興事業費</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など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②文化芸術の情報発信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・ワッハ上方の運営</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上方演芸資料館運営費</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・大阪文化再発見事業、新なにわ塾叢書制作等</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文化情報センター事業費</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・大阪２１世紀計画事業推進費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・水都大阪２００９ など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③文化芸術活動の支援</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・市町村文化振興支援事業</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市町村立文化ホール等での文化芸術活動の促進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・芸術文化振興補助金</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民間の芸術文化団体の活動育成を促進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・大阪楽座事業</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民間団体が実施する歴史的建造物を活用した文化的活動への支援</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・芸術文化顕彰事業    大阪文化賞、大阪芸術賞、大阪文化祭賞</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・（社）大阪フィルハーモニー協会への支援</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584442172"/>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1,573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1,054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5877145" y="20450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8526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6048"/>
          <a:ext cx="9003329" cy="415976"/>
        </p:xfrm>
        <a:graphic>
          <a:graphicData uri="http://schemas.openxmlformats.org/drawingml/2006/table">
            <a:tbl>
              <a:tblPr firstRow="1" firstCol="1" bandRow="1">
                <a:tableStyleId>{5C22544A-7EE6-4342-B048-85BDC9FD1C3A}</a:tableStyleId>
              </a:tblPr>
              <a:tblGrid>
                <a:gridCol w="6558647">
                  <a:extLst>
                    <a:ext uri="{9D8B030D-6E8A-4147-A177-3AD203B41FA5}">
                      <a16:colId xmlns:a16="http://schemas.microsoft.com/office/drawing/2014/main" val="1996567682"/>
                    </a:ext>
                  </a:extLst>
                </a:gridCol>
                <a:gridCol w="244468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11】</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文化関係事業（つづき）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4"/>
          <a:ext cx="9060417" cy="60876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242553">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2315497615"/>
                    </a:ext>
                  </a:extLst>
                </a:gridCol>
              </a:tblGrid>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4374162">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・これまでの府の文化施策を府が果たすべき役割や事業効果等の観点から総括</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した上で事業を重点化することにより、今後の文化行政を戦略的に展開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見直し内容（主なもの）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・大阪センチュリー交響楽団に対する補助金</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“府民が支える楽団”の考え方のもと、会費収入、自主公演収入を十分確保し、</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自主性が十分高まることを前提に府の運営補助金は大幅に縮減（平成</a:t>
                      </a:r>
                      <a:r>
                        <a:rPr lang="en-US" altLang="ja-JP" sz="1000" b="0" kern="100" dirty="0">
                          <a:effectLst/>
                          <a:latin typeface="Meiryo UI" panose="020B0604030504040204" pitchFamily="50" charset="-128"/>
                          <a:ea typeface="Meiryo UI" panose="020B0604030504040204" pitchFamily="50" charset="-128"/>
                        </a:rPr>
                        <a:t>21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・府が有する文化施設の抜本的見直し</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文化情報センター：廃止（平成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年度中）</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事業内容を精査の上、必要な事業を引き続き実施</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現代美術センター：廃止</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新展開により別途検討</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ワッハ上方：府有施設等への移転（平成</a:t>
                      </a:r>
                      <a:r>
                        <a:rPr lang="en-US" altLang="ja-JP" sz="1000" b="0" kern="100" dirty="0">
                          <a:effectLst/>
                          <a:latin typeface="Meiryo UI" panose="020B0604030504040204" pitchFamily="50" charset="-128"/>
                          <a:ea typeface="Meiryo UI" panose="020B0604030504040204" pitchFamily="50" charset="-128"/>
                        </a:rPr>
                        <a:t>22 </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・府の役割や事業効果等の観点から、一部の補助金等を廃止、縮小等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（例）市町村文化振興支援事業（廃止）、芸術文化振興補助金（重点</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化、再構築）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・イベントの事業内容、効果等の再精査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（例）大阪文化賞・大阪芸術賞（休止）、大阪</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世紀計画事業推進費・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水都大阪２００９（関係者等と調整中）</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年度から順次実施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○文化情報センター</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廃止</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（Ｈ</a:t>
                      </a:r>
                      <a:r>
                        <a:rPr lang="en-US" altLang="ja-JP" sz="1000" b="0" kern="100" dirty="0">
                          <a:solidFill>
                            <a:schemeClr val="tx1"/>
                          </a:solidFill>
                          <a:effectLst/>
                          <a:latin typeface="Meiryo UI" panose="020B0604030504040204" pitchFamily="50" charset="-128"/>
                          <a:ea typeface="Meiryo UI" panose="020B0604030504040204" pitchFamily="50" charset="-128"/>
                        </a:rPr>
                        <a:t>20</a:t>
                      </a:r>
                      <a:r>
                        <a:rPr lang="ja-JP" altLang="en-US" sz="1000" b="0" kern="100" dirty="0">
                          <a:solidFill>
                            <a:schemeClr val="tx1"/>
                          </a:solidFill>
                          <a:effectLst/>
                          <a:latin typeface="Meiryo UI" panose="020B0604030504040204" pitchFamily="50" charset="-128"/>
                          <a:ea typeface="Meiryo UI" panose="020B0604030504040204" pitchFamily="50" charset="-128"/>
                        </a:rPr>
                        <a:t>年度中に実施）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・公の施設としては廃止する</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・事業については内容を精査の上、必要な事業を引き続き実施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○現代美術センター</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廃止</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新展開により別途検討</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H22</a:t>
                      </a:r>
                      <a:r>
                        <a:rPr lang="ja-JP" altLang="en-US" sz="1000" b="0" kern="100" dirty="0">
                          <a:solidFill>
                            <a:schemeClr val="tx1"/>
                          </a:solidFill>
                          <a:effectLst/>
                          <a:latin typeface="Meiryo UI" panose="020B0604030504040204" pitchFamily="50" charset="-128"/>
                          <a:ea typeface="Meiryo UI" panose="020B0604030504040204" pitchFamily="50" charset="-128"/>
                        </a:rPr>
                        <a:t>年度末に実施）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機能を大阪市西区江之子島（旧産業技術総合研究所跡地）に移転する</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H23 </a:t>
                      </a:r>
                      <a:r>
                        <a:rPr lang="ja-JP" altLang="en-US" sz="1000" b="0" kern="100" dirty="0">
                          <a:solidFill>
                            <a:schemeClr val="tx1"/>
                          </a:solidFill>
                          <a:effectLst/>
                          <a:latin typeface="Meiryo UI" panose="020B0604030504040204" pitchFamily="50" charset="-128"/>
                          <a:ea typeface="Meiryo UI" panose="020B0604030504040204" pitchFamily="50" charset="-128"/>
                        </a:rPr>
                        <a:t>年度当初予定）とともに、各地の倉庫にある収蔵品を集約化し、経費</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を節減</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spc="-80" baseline="0" dirty="0">
                          <a:solidFill>
                            <a:schemeClr val="tx1"/>
                          </a:solidFill>
                          <a:effectLst/>
                          <a:latin typeface="Meiryo UI" panose="020B0604030504040204" pitchFamily="50" charset="-128"/>
                          <a:ea typeface="Meiryo UI" panose="020B0604030504040204" pitchFamily="50" charset="-128"/>
                        </a:rPr>
                        <a:t>  ○上方演芸資料館</a:t>
                      </a:r>
                      <a:r>
                        <a:rPr lang="en-US" altLang="ja-JP" sz="1000" b="0" kern="100" spc="-80" baseline="0" dirty="0">
                          <a:solidFill>
                            <a:schemeClr val="tx1"/>
                          </a:solidFill>
                          <a:effectLst/>
                          <a:latin typeface="Meiryo UI" panose="020B0604030504040204" pitchFamily="50" charset="-128"/>
                          <a:ea typeface="Meiryo UI" panose="020B0604030504040204" pitchFamily="50" charset="-128"/>
                        </a:rPr>
                        <a:t>【</a:t>
                      </a:r>
                      <a:r>
                        <a:rPr lang="ja-JP" altLang="en-US" sz="1000" b="0" kern="100" spc="-80" baseline="0" dirty="0">
                          <a:solidFill>
                            <a:schemeClr val="tx1"/>
                          </a:solidFill>
                          <a:effectLst/>
                          <a:latin typeface="Meiryo UI" panose="020B0604030504040204" pitchFamily="50" charset="-128"/>
                          <a:ea typeface="Meiryo UI" panose="020B0604030504040204" pitchFamily="50" charset="-128"/>
                        </a:rPr>
                        <a:t>他の府有施設等に移転、規模縮小</a:t>
                      </a:r>
                      <a:r>
                        <a:rPr lang="en-US" altLang="ja-JP" sz="1000" b="0" kern="100" spc="-80" baseline="0" dirty="0">
                          <a:solidFill>
                            <a:schemeClr val="tx1"/>
                          </a:solidFill>
                          <a:effectLst/>
                          <a:latin typeface="Meiryo UI" panose="020B0604030504040204" pitchFamily="50" charset="-128"/>
                          <a:ea typeface="Meiryo UI" panose="020B0604030504040204" pitchFamily="50" charset="-128"/>
                        </a:rPr>
                        <a:t>】</a:t>
                      </a:r>
                      <a:r>
                        <a:rPr lang="ja-JP" altLang="en-US" sz="1000" b="0" kern="100" spc="-80" baseline="0" dirty="0">
                          <a:solidFill>
                            <a:schemeClr val="tx1"/>
                          </a:solidFill>
                          <a:effectLst/>
                          <a:latin typeface="Meiryo UI" panose="020B0604030504040204" pitchFamily="50" charset="-128"/>
                          <a:ea typeface="Meiryo UI" panose="020B0604030504040204" pitchFamily="50" charset="-128"/>
                        </a:rPr>
                        <a:t>（</a:t>
                      </a:r>
                      <a:r>
                        <a:rPr lang="en-US" altLang="ja-JP" sz="1000" b="0" kern="100" spc="-80" baseline="0" dirty="0">
                          <a:solidFill>
                            <a:schemeClr val="tx1"/>
                          </a:solidFill>
                          <a:effectLst/>
                          <a:latin typeface="Meiryo UI" panose="020B0604030504040204" pitchFamily="50" charset="-128"/>
                          <a:ea typeface="Meiryo UI" panose="020B0604030504040204" pitchFamily="50" charset="-128"/>
                        </a:rPr>
                        <a:t>H22</a:t>
                      </a:r>
                      <a:r>
                        <a:rPr lang="ja-JP" altLang="en-US" sz="1000" b="0" kern="100" spc="-80" baseline="0" dirty="0">
                          <a:solidFill>
                            <a:schemeClr val="tx1"/>
                          </a:solidFill>
                          <a:effectLst/>
                          <a:latin typeface="Meiryo UI" panose="020B0604030504040204" pitchFamily="50" charset="-128"/>
                          <a:ea typeface="Meiryo UI" panose="020B0604030504040204" pitchFamily="50" charset="-128"/>
                        </a:rPr>
                        <a:t>年度末までに実施）</a:t>
                      </a:r>
                      <a:endParaRPr lang="en-US" altLang="ja-JP" sz="1000" b="0" kern="100" spc="-80" baseline="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・展示機能及び演芸ライブラリー機能のみ存続</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・貸主との契約期間であるＨ</a:t>
                      </a:r>
                      <a:r>
                        <a:rPr lang="en-US" altLang="ja-JP" sz="1000" b="0" kern="100" dirty="0">
                          <a:solidFill>
                            <a:schemeClr val="tx1"/>
                          </a:solidFill>
                          <a:effectLst/>
                          <a:latin typeface="Meiryo UI" panose="020B0604030504040204" pitchFamily="50" charset="-128"/>
                          <a:ea typeface="Meiryo UI" panose="020B0604030504040204" pitchFamily="50" charset="-128"/>
                        </a:rPr>
                        <a:t>22</a:t>
                      </a:r>
                      <a:r>
                        <a:rPr lang="ja-JP" altLang="en-US" sz="1000" b="0" kern="100" dirty="0">
                          <a:solidFill>
                            <a:schemeClr val="tx1"/>
                          </a:solidFill>
                          <a:effectLst/>
                          <a:latin typeface="Meiryo UI" panose="020B0604030504040204" pitchFamily="50" charset="-128"/>
                          <a:ea typeface="Meiryo UI" panose="020B0604030504040204" pitchFamily="50" charset="-128"/>
                        </a:rPr>
                        <a:t>年度末までに移転</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（センチュリー交響楽団）</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府民や企業の支援を得て、府補助金のみに依存しない自立的経営を</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めざし、補助金を大幅に削減</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自立的経営への移行措置として、運営補助を</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年度限りで実施</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（文化情報センター）</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  施設を廃止。大阪文化再発見事業は、内容を精査の上、文化課事業</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として実施</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（現代美術センター）</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＜移転＞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移転後機能について検討</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移転後機能の方針を決定</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民間事業者が改修工事に着手</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工事完了後（</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年度中）移転予定</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FF"/>
                          </a:solidFill>
                          <a:latin typeface="Meiryo UI" panose="020B0604030504040204" pitchFamily="50" charset="-128"/>
                          <a:ea typeface="Meiryo UI" panose="020B0604030504040204" pitchFamily="50" charset="-128"/>
                        </a:rPr>
                        <a:t>  </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＜収蔵品集約＞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公の施設改革</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20</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8</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　賃料の交渉を行い、移転までの間は集約を上回る経費節減を実現</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23</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3</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　　 賃貸収蔵庫を集約（２か所→１か所）し、更なる経費節減及び事</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務の効率化を図る</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23</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年度末まで 各地の倉庫にある収蔵品は、江之子島の移転にあわせて集約を図る</a:t>
                      </a:r>
                      <a:r>
                        <a:rPr lang="ja-JP" altLang="en-US" sz="1000" b="0" i="0" u="none" strike="noStrike" baseline="0" dirty="0">
                          <a:solidFill>
                            <a:srgbClr val="0000FF"/>
                          </a:solidFill>
                          <a:latin typeface="Meiryo UI" panose="020B0604030504040204" pitchFamily="50" charset="-128"/>
                          <a:ea typeface="Meiryo UI" panose="020B0604030504040204" pitchFamily="50" charset="-128"/>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（ワッハ上方）</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機能のあり方について検討</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移転後の機能及び移転先を通天閣とする方針を固める</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官民協働を強力に進めることや運営経費縮減の提案を受け、改めて現</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地存続とする方針を決定</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年度の指定管理者を指定</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入場者目標の達成状況等の効果検証を実施するとともに、</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25</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以降の官民協力による新たな運営方針を検討</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（芸術文化振興補助金）</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文化を通じた次世代育成に特化</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（大阪文化賞）</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大阪文化賞・大阪芸術賞、大阪文化特別賞・大阪芸術賞特別賞・大</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阪文化発信賞を「大阪文化賞」として再構築</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（大阪</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世紀計画事業推進費）</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（財）大阪</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世紀協会に改革プロジェクトチームを設置</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財団理事会において「民主体による自立化」を承認</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指定出資法人の指定解除（大阪</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世紀計画事業推進費を廃止）</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】⑳230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550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548</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7" name="二等辺三角形 6"/>
          <p:cNvSpPr/>
          <p:nvPr/>
        </p:nvSpPr>
        <p:spPr>
          <a:xfrm rot="5400000">
            <a:off x="4313688" y="258842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967155" y="1899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08879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46601">
                  <a:extLst>
                    <a:ext uri="{9D8B030D-6E8A-4147-A177-3AD203B41FA5}">
                      <a16:colId xmlns:a16="http://schemas.microsoft.com/office/drawing/2014/main" val="1996567682"/>
                    </a:ext>
                  </a:extLst>
                </a:gridCol>
                <a:gridCol w="265672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11】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文化関係事業（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345020327"/>
              </p:ext>
            </p:extLst>
          </p:nvPr>
        </p:nvGraphicFramePr>
        <p:xfrm>
          <a:off x="81815" y="548680"/>
          <a:ext cx="8980370" cy="59352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696317">
                  <a:extLst>
                    <a:ext uri="{9D8B030D-6E8A-4147-A177-3AD203B41FA5}">
                      <a16:colId xmlns:a16="http://schemas.microsoft.com/office/drawing/2014/main" val="4183280094"/>
                    </a:ext>
                  </a:extLst>
                </a:gridCol>
                <a:gridCol w="5024853">
                  <a:extLst>
                    <a:ext uri="{9D8B030D-6E8A-4147-A177-3AD203B41FA5}">
                      <a16:colId xmlns:a16="http://schemas.microsoft.com/office/drawing/2014/main" val="4223407429"/>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49600">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○見直し方向性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＜上方演芸資料館運営費＞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rPr>
                        <a:t>24</a:t>
                      </a:r>
                      <a:r>
                        <a:rPr lang="ja-JP" altLang="en-US" sz="1000" kern="100" dirty="0">
                          <a:solidFill>
                            <a:schemeClr val="tx1"/>
                          </a:solidFill>
                          <a:effectLst/>
                          <a:latin typeface="Meiryo UI" panose="020B0604030504040204" pitchFamily="50" charset="-128"/>
                          <a:ea typeface="Meiryo UI" panose="020B0604030504040204" pitchFamily="50" charset="-128"/>
                        </a:rPr>
                        <a:t>年度の目標入館者数</a:t>
                      </a:r>
                      <a:r>
                        <a:rPr lang="en-US" altLang="ja-JP" sz="1000" kern="100" dirty="0">
                          <a:solidFill>
                            <a:schemeClr val="tx1"/>
                          </a:solidFill>
                          <a:effectLst/>
                          <a:latin typeface="Meiryo UI" panose="020B0604030504040204" pitchFamily="50" charset="-128"/>
                          <a:ea typeface="Meiryo UI" panose="020B0604030504040204" pitchFamily="50" charset="-128"/>
                        </a:rPr>
                        <a:t>40</a:t>
                      </a:r>
                      <a:r>
                        <a:rPr lang="ja-JP" altLang="en-US" sz="1000" kern="100" dirty="0">
                          <a:solidFill>
                            <a:schemeClr val="tx1"/>
                          </a:solidFill>
                          <a:effectLst/>
                          <a:latin typeface="Meiryo UI" panose="020B0604030504040204" pitchFamily="50" charset="-128"/>
                          <a:ea typeface="Meiryo UI" panose="020B0604030504040204" pitchFamily="50" charset="-128"/>
                        </a:rPr>
                        <a:t>万人／年の達成状況等を見極め、</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施設の存続を判断（</a:t>
                      </a:r>
                      <a:r>
                        <a:rPr lang="en-US" altLang="ja-JP" sz="1000" kern="100" dirty="0">
                          <a:solidFill>
                            <a:schemeClr val="tx1"/>
                          </a:solidFill>
                          <a:effectLst/>
                          <a:latin typeface="Meiryo UI" panose="020B0604030504040204" pitchFamily="50" charset="-128"/>
                          <a:ea typeface="Meiryo UI" panose="020B0604030504040204" pitchFamily="50" charset="-128"/>
                        </a:rPr>
                        <a:t>24</a:t>
                      </a:r>
                      <a:r>
                        <a:rPr lang="ja-JP" altLang="en-US" sz="1000" kern="100" dirty="0">
                          <a:solidFill>
                            <a:schemeClr val="tx1"/>
                          </a:solidFill>
                          <a:effectLst/>
                          <a:latin typeface="Meiryo UI" panose="020B0604030504040204" pitchFamily="50" charset="-128"/>
                          <a:ea typeface="Meiryo UI" panose="020B0604030504040204" pitchFamily="50" charset="-128"/>
                        </a:rPr>
                        <a:t>年度）</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公の施設改革においても同様の記載</a:t>
                      </a:r>
                      <a:endParaRPr lang="en-US" altLang="ja-JP" sz="1000" dirty="0">
                        <a:solidFill>
                          <a:schemeClr val="tx1"/>
                        </a:solidFill>
                        <a:latin typeface="Meiryo UI" panose="020B0604030504040204" pitchFamily="50" charset="-128"/>
                        <a:ea typeface="Meiryo UI" panose="020B0604030504040204" pitchFamily="50" charset="-128"/>
                      </a:endParaRPr>
                    </a:p>
                    <a:p>
                      <a:pPr marL="133350" indent="-133350" algn="just">
                        <a:spcAft>
                          <a:spcPts val="0"/>
                        </a:spcAft>
                      </a:pPr>
                      <a:endParaRPr 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◆見直しの経過（改革工程表）</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＜上方演芸資料館運営費＞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baseline="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方向性どおり実施済</a:t>
                      </a: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r>
                        <a:rPr lang="en-US" altLang="ja-JP" sz="1000" b="1"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（施設利用者数の向上等）</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4</a:t>
                      </a:r>
                      <a:r>
                        <a:rPr lang="ja-JP" altLang="en-US" sz="1000" b="0" kern="100" dirty="0">
                          <a:solidFill>
                            <a:schemeClr val="tx1"/>
                          </a:solidFill>
                          <a:effectLst/>
                          <a:latin typeface="Meiryo UI" panose="020B0604030504040204" pitchFamily="50" charset="-128"/>
                          <a:ea typeface="Meiryo UI" panose="020B0604030504040204" pitchFamily="50" charset="-128"/>
                        </a:rPr>
                        <a:t>月から</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3</a:t>
                      </a:r>
                      <a:r>
                        <a:rPr lang="ja-JP" altLang="en-US" sz="1000" b="0" kern="100" dirty="0">
                          <a:solidFill>
                            <a:schemeClr val="tx1"/>
                          </a:solidFill>
                          <a:effectLst/>
                          <a:latin typeface="Meiryo UI" panose="020B0604030504040204" pitchFamily="50" charset="-128"/>
                          <a:ea typeface="Meiryo UI" panose="020B0604030504040204" pitchFamily="50" charset="-128"/>
                        </a:rPr>
                        <a:t>月までは新たな指定管理者による集客の取組み（目標</a:t>
                      </a:r>
                      <a:r>
                        <a:rPr lang="en-US" altLang="ja-JP" sz="1000" b="0" kern="100" dirty="0">
                          <a:solidFill>
                            <a:schemeClr val="tx1"/>
                          </a:solidFill>
                          <a:effectLst/>
                          <a:latin typeface="Meiryo UI" panose="020B0604030504040204" pitchFamily="50" charset="-128"/>
                          <a:ea typeface="Meiryo UI" panose="020B0604030504040204" pitchFamily="50" charset="-128"/>
                        </a:rPr>
                        <a:t>40</a:t>
                      </a:r>
                      <a:r>
                        <a:rPr lang="ja-JP" altLang="en-US" sz="1000" b="0" kern="100" dirty="0">
                          <a:solidFill>
                            <a:schemeClr val="tx1"/>
                          </a:solidFill>
                          <a:effectLst/>
                          <a:latin typeface="Meiryo UI" panose="020B0604030504040204" pitchFamily="50" charset="-128"/>
                          <a:ea typeface="Meiryo UI" panose="020B0604030504040204" pitchFamily="50" charset="-128"/>
                        </a:rPr>
                        <a:t>万人）</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入館者数の状況</a:t>
                      </a:r>
                      <a:r>
                        <a:rPr lang="en-US" altLang="ja-JP" sz="1000" b="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22</a:t>
                      </a:r>
                      <a:r>
                        <a:rPr lang="ja-JP" altLang="en-US" sz="1000" b="0" kern="100" dirty="0">
                          <a:solidFill>
                            <a:schemeClr val="tx1"/>
                          </a:solidFill>
                          <a:effectLst/>
                          <a:latin typeface="Meiryo UI" panose="020B0604030504040204" pitchFamily="50" charset="-128"/>
                          <a:ea typeface="Meiryo UI" panose="020B0604030504040204" pitchFamily="50" charset="-128"/>
                        </a:rPr>
                        <a:t>年度　</a:t>
                      </a:r>
                      <a:r>
                        <a:rPr lang="en-US" altLang="ja-JP" sz="1000" b="0" kern="100" dirty="0">
                          <a:solidFill>
                            <a:schemeClr val="tx1"/>
                          </a:solidFill>
                          <a:effectLst/>
                          <a:latin typeface="Meiryo UI" panose="020B0604030504040204" pitchFamily="50" charset="-128"/>
                          <a:ea typeface="Meiryo UI" panose="020B0604030504040204" pitchFamily="50" charset="-128"/>
                        </a:rPr>
                        <a:t>28,750</a:t>
                      </a:r>
                      <a:r>
                        <a:rPr lang="ja-JP" altLang="en-US" sz="1000" b="0" kern="100" dirty="0">
                          <a:solidFill>
                            <a:schemeClr val="tx1"/>
                          </a:solidFill>
                          <a:effectLst/>
                          <a:latin typeface="Meiryo UI" panose="020B0604030504040204" pitchFamily="50" charset="-128"/>
                          <a:ea typeface="Meiryo UI" panose="020B0604030504040204" pitchFamily="50" charset="-128"/>
                        </a:rPr>
                        <a:t>人（</a:t>
                      </a:r>
                      <a:r>
                        <a:rPr lang="en-US" altLang="ja-JP" sz="1000" b="0" kern="100" dirty="0">
                          <a:solidFill>
                            <a:schemeClr val="tx1"/>
                          </a:solidFill>
                          <a:effectLst/>
                          <a:latin typeface="Meiryo UI" panose="020B0604030504040204" pitchFamily="50" charset="-128"/>
                          <a:ea typeface="Meiryo UI" panose="020B0604030504040204" pitchFamily="50" charset="-128"/>
                        </a:rPr>
                        <a:t>1</a:t>
                      </a:r>
                      <a:r>
                        <a:rPr lang="ja-JP" altLang="en-US" sz="1000" b="0" kern="100" dirty="0">
                          <a:solidFill>
                            <a:schemeClr val="tx1"/>
                          </a:solidFill>
                          <a:effectLst/>
                          <a:latin typeface="Meiryo UI" panose="020B0604030504040204" pitchFamily="50" charset="-128"/>
                          <a:ea typeface="Meiryo UI" panose="020B0604030504040204" pitchFamily="50" charset="-128"/>
                        </a:rPr>
                        <a:t>月から</a:t>
                      </a:r>
                      <a:r>
                        <a:rPr lang="en-US" altLang="ja-JP" sz="1000" b="0" kern="100" dirty="0">
                          <a:solidFill>
                            <a:schemeClr val="tx1"/>
                          </a:solidFill>
                          <a:effectLst/>
                          <a:latin typeface="Meiryo UI" panose="020B0604030504040204" pitchFamily="50" charset="-128"/>
                          <a:ea typeface="Meiryo UI" panose="020B0604030504040204" pitchFamily="50" charset="-128"/>
                        </a:rPr>
                        <a:t>3</a:t>
                      </a:r>
                      <a:r>
                        <a:rPr lang="ja-JP" altLang="en-US" sz="1000" b="0" kern="100" dirty="0">
                          <a:solidFill>
                            <a:schemeClr val="tx1"/>
                          </a:solidFill>
                          <a:effectLst/>
                          <a:latin typeface="Meiryo UI" panose="020B0604030504040204" pitchFamily="50" charset="-128"/>
                          <a:ea typeface="Meiryo UI" panose="020B0604030504040204" pitchFamily="50" charset="-128"/>
                        </a:rPr>
                        <a:t>月休館）</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年度　</a:t>
                      </a:r>
                      <a:r>
                        <a:rPr lang="en-US" altLang="ja-JP" sz="1000" b="0" kern="100" dirty="0">
                          <a:solidFill>
                            <a:schemeClr val="tx1"/>
                          </a:solidFill>
                          <a:effectLst/>
                          <a:latin typeface="Meiryo UI" panose="020B0604030504040204" pitchFamily="50" charset="-128"/>
                          <a:ea typeface="Meiryo UI" panose="020B0604030504040204" pitchFamily="50" charset="-128"/>
                        </a:rPr>
                        <a:t>163,209</a:t>
                      </a:r>
                      <a:r>
                        <a:rPr lang="ja-JP" altLang="en-US" sz="1000" b="0" kern="100" dirty="0">
                          <a:solidFill>
                            <a:schemeClr val="tx1"/>
                          </a:solidFill>
                          <a:effectLst/>
                          <a:latin typeface="Meiryo UI" panose="020B0604030504040204" pitchFamily="50" charset="-128"/>
                          <a:ea typeface="Meiryo UI" panose="020B0604030504040204" pitchFamily="50" charset="-128"/>
                        </a:rPr>
                        <a:t>人</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24</a:t>
                      </a:r>
                      <a:r>
                        <a:rPr lang="ja-JP" altLang="en-US" sz="1000" b="0" kern="100" dirty="0">
                          <a:solidFill>
                            <a:schemeClr val="tx1"/>
                          </a:solidFill>
                          <a:effectLst/>
                          <a:latin typeface="Meiryo UI" panose="020B0604030504040204" pitchFamily="50" charset="-128"/>
                          <a:ea typeface="Meiryo UI" panose="020B0604030504040204" pitchFamily="50" charset="-128"/>
                        </a:rPr>
                        <a:t>年度　</a:t>
                      </a:r>
                      <a:r>
                        <a:rPr lang="en-US" altLang="ja-JP" sz="1000" b="0" kern="100" dirty="0">
                          <a:solidFill>
                            <a:schemeClr val="tx1"/>
                          </a:solidFill>
                          <a:effectLst/>
                          <a:latin typeface="Meiryo UI" panose="020B0604030504040204" pitchFamily="50" charset="-128"/>
                          <a:ea typeface="Meiryo UI" panose="020B0604030504040204" pitchFamily="50" charset="-128"/>
                        </a:rPr>
                        <a:t>140,185</a:t>
                      </a:r>
                      <a:r>
                        <a:rPr lang="ja-JP" altLang="en-US" sz="1000" b="0" kern="100" dirty="0">
                          <a:solidFill>
                            <a:schemeClr val="tx1"/>
                          </a:solidFill>
                          <a:effectLst/>
                          <a:latin typeface="Meiryo UI" panose="020B0604030504040204" pitchFamily="50" charset="-128"/>
                          <a:ea typeface="Meiryo UI" panose="020B0604030504040204" pitchFamily="50" charset="-128"/>
                        </a:rPr>
                        <a:t>人</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　</a:t>
                      </a:r>
                      <a:r>
                        <a:rPr lang="en-US" altLang="ja-JP" sz="1000" b="0" kern="100" dirty="0">
                          <a:solidFill>
                            <a:schemeClr val="tx1"/>
                          </a:solidFill>
                          <a:effectLst/>
                          <a:latin typeface="Meiryo UI" panose="020B0604030504040204" pitchFamily="50" charset="-128"/>
                          <a:ea typeface="Meiryo UI" panose="020B0604030504040204" pitchFamily="50" charset="-128"/>
                        </a:rPr>
                        <a:t>10,621</a:t>
                      </a:r>
                      <a:r>
                        <a:rPr lang="ja-JP" altLang="en-US" sz="1000" b="0" kern="100" dirty="0">
                          <a:solidFill>
                            <a:schemeClr val="tx1"/>
                          </a:solidFill>
                          <a:effectLst/>
                          <a:latin typeface="Meiryo UI" panose="020B0604030504040204" pitchFamily="50" charset="-128"/>
                          <a:ea typeface="Meiryo UI" panose="020B0604030504040204" pitchFamily="50" charset="-128"/>
                        </a:rPr>
                        <a:t>人（</a:t>
                      </a:r>
                      <a:r>
                        <a:rPr lang="en-US" altLang="ja-JP" sz="1000" b="0" kern="100" dirty="0">
                          <a:solidFill>
                            <a:schemeClr val="tx1"/>
                          </a:solidFill>
                          <a:effectLst/>
                          <a:latin typeface="Meiryo UI" panose="020B0604030504040204" pitchFamily="50" charset="-128"/>
                          <a:ea typeface="Meiryo UI" panose="020B0604030504040204" pitchFamily="50" charset="-128"/>
                        </a:rPr>
                        <a:t>12</a:t>
                      </a:r>
                      <a:r>
                        <a:rPr lang="ja-JP" altLang="en-US" sz="1000" b="0" kern="100" dirty="0">
                          <a:solidFill>
                            <a:schemeClr val="tx1"/>
                          </a:solidFill>
                          <a:effectLst/>
                          <a:latin typeface="Meiryo UI" panose="020B0604030504040204" pitchFamily="50" charset="-128"/>
                          <a:ea typeface="Meiryo UI" panose="020B0604030504040204" pitchFamily="50" charset="-128"/>
                        </a:rPr>
                        <a:t>月末現在）（</a:t>
                      </a:r>
                      <a:r>
                        <a:rPr lang="en-US" altLang="ja-JP" sz="1000" b="0" kern="100" dirty="0">
                          <a:solidFill>
                            <a:schemeClr val="tx1"/>
                          </a:solidFill>
                          <a:effectLst/>
                          <a:latin typeface="Meiryo UI" panose="020B0604030504040204" pitchFamily="50" charset="-128"/>
                          <a:ea typeface="Meiryo UI" panose="020B0604030504040204" pitchFamily="50" charset="-128"/>
                        </a:rPr>
                        <a:t>4</a:t>
                      </a:r>
                      <a:r>
                        <a:rPr lang="ja-JP" altLang="en-US" sz="1000" b="0" kern="100" dirty="0">
                          <a:solidFill>
                            <a:schemeClr val="tx1"/>
                          </a:solidFill>
                          <a:effectLst/>
                          <a:latin typeface="Meiryo UI" panose="020B0604030504040204" pitchFamily="50" charset="-128"/>
                          <a:ea typeface="Meiryo UI" panose="020B0604030504040204" pitchFamily="50" charset="-128"/>
                        </a:rPr>
                        <a:t>月</a:t>
                      </a:r>
                      <a:r>
                        <a:rPr lang="en-US" altLang="ja-JP" sz="1000" b="0" kern="100" dirty="0">
                          <a:solidFill>
                            <a:schemeClr val="tx1"/>
                          </a:solidFill>
                          <a:effectLst/>
                          <a:latin typeface="Meiryo UI" panose="020B0604030504040204" pitchFamily="50" charset="-128"/>
                          <a:ea typeface="Meiryo UI" panose="020B0604030504040204" pitchFamily="50" charset="-128"/>
                        </a:rPr>
                        <a:t>1</a:t>
                      </a:r>
                      <a:r>
                        <a:rPr lang="ja-JP" altLang="en-US" sz="1000" b="0" kern="100" dirty="0">
                          <a:solidFill>
                            <a:schemeClr val="tx1"/>
                          </a:solidFill>
                          <a:effectLst/>
                          <a:latin typeface="Meiryo UI" panose="020B0604030504040204" pitchFamily="50" charset="-128"/>
                          <a:ea typeface="Meiryo UI" panose="020B0604030504040204" pitchFamily="50" charset="-128"/>
                        </a:rPr>
                        <a:t>日から</a:t>
                      </a:r>
                      <a:r>
                        <a:rPr lang="en-US" altLang="ja-JP" sz="1000" b="0" kern="100" dirty="0">
                          <a:solidFill>
                            <a:schemeClr val="tx1"/>
                          </a:solidFill>
                          <a:effectLst/>
                          <a:latin typeface="Meiryo UI" panose="020B0604030504040204" pitchFamily="50" charset="-128"/>
                          <a:ea typeface="Meiryo UI" panose="020B0604030504040204" pitchFamily="50" charset="-128"/>
                        </a:rPr>
                        <a:t>5</a:t>
                      </a:r>
                      <a:r>
                        <a:rPr lang="ja-JP" altLang="en-US" sz="1000" b="0" kern="100" dirty="0">
                          <a:solidFill>
                            <a:schemeClr val="tx1"/>
                          </a:solidFill>
                          <a:effectLst/>
                          <a:latin typeface="Meiryo UI" panose="020B0604030504040204" pitchFamily="50" charset="-128"/>
                          <a:ea typeface="Meiryo UI" panose="020B0604030504040204" pitchFamily="50" charset="-128"/>
                        </a:rPr>
                        <a:t>月</a:t>
                      </a:r>
                      <a:r>
                        <a:rPr lang="en-US" altLang="ja-JP" sz="1000" b="0" kern="100" dirty="0">
                          <a:solidFill>
                            <a:schemeClr val="tx1"/>
                          </a:solidFill>
                          <a:effectLst/>
                          <a:latin typeface="Meiryo UI" panose="020B0604030504040204" pitchFamily="50" charset="-128"/>
                          <a:ea typeface="Meiryo UI" panose="020B0604030504040204" pitchFamily="50" charset="-128"/>
                        </a:rPr>
                        <a:t>24</a:t>
                      </a:r>
                      <a:r>
                        <a:rPr lang="ja-JP" altLang="en-US" sz="1000" b="0" kern="100" dirty="0">
                          <a:solidFill>
                            <a:schemeClr val="tx1"/>
                          </a:solidFill>
                          <a:effectLst/>
                          <a:latin typeface="Meiryo UI" panose="020B0604030504040204" pitchFamily="50" charset="-128"/>
                          <a:ea typeface="Meiryo UI" panose="020B0604030504040204" pitchFamily="50" charset="-128"/>
                        </a:rPr>
                        <a:t>日まで休館）</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常設展示を縮小し、７階に集約した演芸ライブラリーの入館者数</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（新たな運営方針の検討）</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・入館者数の達成状況等の見極めを行いつつ、</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年度以降の官民協力による新たな運営</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方針の検討会議を立ち上げ、検討開始</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24</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23</a:t>
                      </a:r>
                      <a:r>
                        <a:rPr lang="ja-JP" altLang="en-US" sz="1000" b="0" kern="100" dirty="0">
                          <a:solidFill>
                            <a:schemeClr val="tx1"/>
                          </a:solidFill>
                          <a:effectLst/>
                          <a:latin typeface="Meiryo UI" panose="020B0604030504040204" pitchFamily="50" charset="-128"/>
                          <a:ea typeface="Meiryo UI" panose="020B0604030504040204" pitchFamily="50" charset="-128"/>
                        </a:rPr>
                        <a:t>年度から</a:t>
                      </a:r>
                      <a:r>
                        <a:rPr lang="en-US" altLang="ja-JP" sz="1000" b="0" kern="100" dirty="0">
                          <a:solidFill>
                            <a:schemeClr val="tx1"/>
                          </a:solidFill>
                          <a:effectLst/>
                          <a:latin typeface="Meiryo UI" panose="020B0604030504040204" pitchFamily="50" charset="-128"/>
                          <a:ea typeface="Meiryo UI" panose="020B0604030504040204" pitchFamily="50" charset="-128"/>
                        </a:rPr>
                        <a:t>24</a:t>
                      </a:r>
                      <a:r>
                        <a:rPr lang="ja-JP" altLang="en-US" sz="1000" b="0" kern="100" dirty="0">
                          <a:solidFill>
                            <a:schemeClr val="tx1"/>
                          </a:solidFill>
                          <a:effectLst/>
                          <a:latin typeface="Meiryo UI" panose="020B0604030504040204" pitchFamily="50" charset="-128"/>
                          <a:ea typeface="Meiryo UI" panose="020B0604030504040204" pitchFamily="50" charset="-128"/>
                        </a:rPr>
                        <a:t>年度の目標入館者数の実績等から現行形態のままでの現地存続は困難と</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判断</a:t>
                      </a: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・文化振興会議の意見や議会での議論を踏まえ、当面（</a:t>
                      </a:r>
                      <a:r>
                        <a:rPr lang="en-US" altLang="ja-JP" sz="1000" b="0" kern="100" dirty="0">
                          <a:solidFill>
                            <a:schemeClr val="tx1"/>
                          </a:solidFill>
                          <a:effectLst/>
                          <a:latin typeface="Meiryo UI" panose="020B0604030504040204" pitchFamily="50" charset="-128"/>
                          <a:ea typeface="Meiryo UI" panose="020B0604030504040204" pitchFamily="50" charset="-128"/>
                        </a:rPr>
                        <a:t>2</a:t>
                      </a:r>
                      <a:r>
                        <a:rPr lang="ja-JP" altLang="en-US" sz="1000" b="0" kern="100" dirty="0">
                          <a:solidFill>
                            <a:schemeClr val="tx1"/>
                          </a:solidFill>
                          <a:effectLst/>
                          <a:latin typeface="Meiryo UI" panose="020B0604030504040204" pitchFamily="50" charset="-128"/>
                          <a:ea typeface="Meiryo UI" panose="020B0604030504040204" pitchFamily="50" charset="-128"/>
                        </a:rPr>
                        <a:t>年間）は現地において効率的な</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運営を行うとともに、巡回展示や大学との連携等によりさらなる資料等の活用を図る。</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・上記運営の状況を見極め、将来的なあり方について今後検討する。</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　</a:t>
                      </a: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運営状況</a:t>
                      </a:r>
                      <a:r>
                        <a:rPr lang="en-US" altLang="ja-JP" sz="1000" b="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・常設展示を縮小（４階・６階・７階→ワンフロア（７階）に集約）し、演芸ライブラリー</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（７階）の運営により、映像・音声等の演芸番組を無料にて公開 </a:t>
                      </a: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資料等活用状況</a:t>
                      </a:r>
                      <a:r>
                        <a:rPr lang="en-US" altLang="ja-JP" sz="1000" b="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12</a:t>
                      </a:r>
                      <a:r>
                        <a:rPr lang="ja-JP" altLang="en-US" sz="1000" b="0" kern="100" dirty="0">
                          <a:solidFill>
                            <a:schemeClr val="tx1"/>
                          </a:solidFill>
                          <a:effectLst/>
                          <a:latin typeface="Meiryo UI" panose="020B0604030504040204" pitchFamily="50" charset="-128"/>
                          <a:ea typeface="Meiryo UI" panose="020B0604030504040204" pitchFamily="50" charset="-128"/>
                        </a:rPr>
                        <a:t>月末現在、資料の館外展示を</a:t>
                      </a:r>
                      <a:r>
                        <a:rPr lang="en-US" altLang="ja-JP" sz="1000" b="0" kern="100" dirty="0">
                          <a:solidFill>
                            <a:schemeClr val="tx1"/>
                          </a:solidFill>
                          <a:effectLst/>
                          <a:latin typeface="Meiryo UI" panose="020B0604030504040204" pitchFamily="50" charset="-128"/>
                          <a:ea typeface="Meiryo UI" panose="020B0604030504040204" pitchFamily="50" charset="-128"/>
                        </a:rPr>
                        <a:t>7</a:t>
                      </a:r>
                      <a:r>
                        <a:rPr lang="ja-JP" altLang="en-US" sz="1000" b="0" kern="100" dirty="0">
                          <a:solidFill>
                            <a:schemeClr val="tx1"/>
                          </a:solidFill>
                          <a:effectLst/>
                          <a:latin typeface="Meiryo UI" panose="020B0604030504040204" pitchFamily="50" charset="-128"/>
                          <a:ea typeface="Meiryo UI" panose="020B0604030504040204" pitchFamily="50" charset="-128"/>
                        </a:rPr>
                        <a:t>箇所で実施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・資料の研究分野等での活用について大学と検討を進めている。</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あり方検討状況及び今後の予定</a:t>
                      </a:r>
                      <a:r>
                        <a:rPr lang="en-US" altLang="ja-JP" sz="1000" b="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年度実績、</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年度計画をもとにあり方検討材料の整理（～</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年５月頃）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・文化振興会議のアーツカウンシル部会で検討（</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年６月～７月頃）</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9</a:t>
                      </a:r>
                      <a:r>
                        <a:rPr lang="ja-JP" altLang="en-US" sz="1000" b="0" kern="100" dirty="0">
                          <a:solidFill>
                            <a:schemeClr val="tx1"/>
                          </a:solidFill>
                          <a:effectLst/>
                          <a:latin typeface="Meiryo UI" panose="020B0604030504040204" pitchFamily="50" charset="-128"/>
                          <a:ea typeface="Meiryo UI" panose="020B0604030504040204" pitchFamily="50" charset="-128"/>
                        </a:rPr>
                        <a:t>月議会までに府方針（案）を決定</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baseline="0" dirty="0">
                          <a:solidFill>
                            <a:schemeClr val="tx1"/>
                          </a:solidFill>
                          <a:effectLst/>
                          <a:latin typeface="Meiryo UI" panose="020B0604030504040204" pitchFamily="50" charset="-128"/>
                          <a:ea typeface="Meiryo UI" panose="020B0604030504040204" pitchFamily="50" charset="-128"/>
                        </a:rPr>
                        <a:t>  </a:t>
                      </a:r>
                      <a:r>
                        <a:rPr lang="en-US" altLang="zh-TW" sz="1000" b="0" kern="100" baseline="0" dirty="0">
                          <a:solidFill>
                            <a:schemeClr val="tx1"/>
                          </a:solidFill>
                          <a:effectLst/>
                          <a:latin typeface="Meiryo UI" panose="020B0604030504040204" pitchFamily="50" charset="-128"/>
                          <a:ea typeface="Meiryo UI" panose="020B0604030504040204" pitchFamily="50" charset="-128"/>
                        </a:rPr>
                        <a:t>【</a:t>
                      </a:r>
                      <a:r>
                        <a:rPr lang="zh-TW" altLang="en-US" sz="1000" b="0" kern="100" baseline="0" dirty="0">
                          <a:solidFill>
                            <a:schemeClr val="tx1"/>
                          </a:solidFill>
                          <a:effectLst/>
                          <a:latin typeface="Meiryo UI" panose="020B0604030504040204" pitchFamily="50" charset="-128"/>
                          <a:ea typeface="Meiryo UI" panose="020B0604030504040204" pitchFamily="50" charset="-128"/>
                        </a:rPr>
                        <a:t>効果額（</a:t>
                      </a:r>
                      <a:r>
                        <a:rPr lang="ja-JP" altLang="en-US" sz="1000" b="0" kern="100" baseline="0" dirty="0">
                          <a:solidFill>
                            <a:schemeClr val="tx1"/>
                          </a:solidFill>
                          <a:effectLst/>
                          <a:latin typeface="Meiryo UI" panose="020B0604030504040204" pitchFamily="50" charset="-128"/>
                          <a:ea typeface="Meiryo UI" panose="020B0604030504040204" pitchFamily="50" charset="-128"/>
                        </a:rPr>
                        <a:t>百万</a:t>
                      </a:r>
                      <a:r>
                        <a:rPr lang="zh-TW" altLang="en-US" sz="1000" b="0" kern="100" baseline="0" dirty="0">
                          <a:solidFill>
                            <a:schemeClr val="tx1"/>
                          </a:solidFill>
                          <a:effectLst/>
                          <a:latin typeface="Meiryo UI" panose="020B0604030504040204" pitchFamily="50" charset="-128"/>
                          <a:ea typeface="Meiryo UI" panose="020B0604030504040204" pitchFamily="50" charset="-128"/>
                        </a:rPr>
                        <a:t>円）</a:t>
                      </a:r>
                      <a:r>
                        <a:rPr lang="en-US" altLang="zh-TW" sz="1000" b="0" kern="100" baseline="0" dirty="0">
                          <a:solidFill>
                            <a:schemeClr val="tx1"/>
                          </a:solidFill>
                          <a:effectLst/>
                          <a:latin typeface="Meiryo UI" panose="020B0604030504040204" pitchFamily="50" charset="-128"/>
                          <a:ea typeface="Meiryo UI" panose="020B0604030504040204" pitchFamily="50" charset="-128"/>
                        </a:rPr>
                        <a:t>】㉓</a:t>
                      </a:r>
                      <a:r>
                        <a:rPr lang="en-US" altLang="ja-JP" sz="1000" b="0" kern="100" baseline="0" dirty="0">
                          <a:solidFill>
                            <a:schemeClr val="tx1"/>
                          </a:solidFill>
                          <a:effectLst/>
                          <a:latin typeface="Meiryo UI" panose="020B0604030504040204" pitchFamily="50" charset="-128"/>
                          <a:ea typeface="Meiryo UI" panose="020B0604030504040204" pitchFamily="50" charset="-128"/>
                        </a:rPr>
                        <a:t>295</a:t>
                      </a:r>
                      <a:r>
                        <a:rPr lang="zh-TW" altLang="en-US" sz="1000" b="0" kern="100" baseline="0" dirty="0">
                          <a:solidFill>
                            <a:schemeClr val="tx1"/>
                          </a:solidFill>
                          <a:effectLst/>
                          <a:latin typeface="Meiryo UI" panose="020B0604030504040204" pitchFamily="50" charset="-128"/>
                          <a:ea typeface="Meiryo UI" panose="020B0604030504040204" pitchFamily="50" charset="-128"/>
                        </a:rPr>
                        <a:t>　㉔</a:t>
                      </a:r>
                      <a:r>
                        <a:rPr lang="en-US" altLang="ja-JP" sz="1000" b="0" kern="100" baseline="0" dirty="0">
                          <a:solidFill>
                            <a:schemeClr val="tx1"/>
                          </a:solidFill>
                          <a:effectLst/>
                          <a:latin typeface="Meiryo UI" panose="020B0604030504040204" pitchFamily="50" charset="-128"/>
                          <a:ea typeface="Meiryo UI" panose="020B0604030504040204" pitchFamily="50" charset="-128"/>
                        </a:rPr>
                        <a:t>295</a:t>
                      </a:r>
                      <a:r>
                        <a:rPr lang="zh-TW" altLang="en-US" sz="1000" b="0" kern="100" baseline="0" dirty="0">
                          <a:solidFill>
                            <a:schemeClr val="tx1"/>
                          </a:solidFill>
                          <a:effectLst/>
                          <a:latin typeface="Meiryo UI" panose="020B0604030504040204" pitchFamily="50" charset="-128"/>
                          <a:ea typeface="Meiryo UI" panose="020B0604030504040204" pitchFamily="50" charset="-128"/>
                        </a:rPr>
                        <a:t>　㉕</a:t>
                      </a:r>
                      <a:r>
                        <a:rPr lang="en-US" altLang="ja-JP" sz="1000" b="0" kern="100" baseline="0" dirty="0">
                          <a:solidFill>
                            <a:schemeClr val="tx1"/>
                          </a:solidFill>
                          <a:effectLst/>
                          <a:latin typeface="Meiryo UI" panose="020B0604030504040204" pitchFamily="50" charset="-128"/>
                          <a:ea typeface="Meiryo UI" panose="020B0604030504040204" pitchFamily="50" charset="-128"/>
                        </a:rPr>
                        <a:t>301</a:t>
                      </a:r>
                      <a:endParaRPr lang="ja-JP" altLang="en-US" sz="1000" b="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915521388"/>
                  </a:ext>
                </a:extLst>
              </a:tr>
            </a:tbl>
          </a:graphicData>
        </a:graphic>
      </p:graphicFrame>
      <p:sp>
        <p:nvSpPr>
          <p:cNvPr id="12" name="二等辺三角形 11"/>
          <p:cNvSpPr/>
          <p:nvPr/>
        </p:nvSpPr>
        <p:spPr>
          <a:xfrm rot="5400000">
            <a:off x="3811933" y="2928928"/>
            <a:ext cx="585066" cy="23506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877145" y="23343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517892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46601">
                  <a:extLst>
                    <a:ext uri="{9D8B030D-6E8A-4147-A177-3AD203B41FA5}">
                      <a16:colId xmlns:a16="http://schemas.microsoft.com/office/drawing/2014/main" val="1996567682"/>
                    </a:ext>
                  </a:extLst>
                </a:gridCol>
                <a:gridCol w="265672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11】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文化関係事業（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866293302"/>
              </p:ext>
            </p:extLst>
          </p:nvPr>
        </p:nvGraphicFramePr>
        <p:xfrm>
          <a:off x="81815" y="548684"/>
          <a:ext cx="8980370" cy="6093963"/>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330885">
                  <a:extLst>
                    <a:ext uri="{9D8B030D-6E8A-4147-A177-3AD203B41FA5}">
                      <a16:colId xmlns:a16="http://schemas.microsoft.com/office/drawing/2014/main" val="4183280094"/>
                    </a:ext>
                  </a:extLst>
                </a:gridCol>
                <a:gridCol w="5390285">
                  <a:extLst>
                    <a:ext uri="{9D8B030D-6E8A-4147-A177-3AD203B41FA5}">
                      <a16:colId xmlns:a16="http://schemas.microsoft.com/office/drawing/2014/main" val="1771705873"/>
                    </a:ext>
                  </a:extLst>
                </a:gridCol>
              </a:tblGrid>
              <a:tr h="219561">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26</a:t>
                      </a:r>
                      <a:r>
                        <a:rPr lang="ja-JP" altLang="en-US" sz="1000" b="1" kern="100" dirty="0">
                          <a:solidFill>
                            <a:schemeClr val="tx1"/>
                          </a:solidFill>
                          <a:effectLst/>
                          <a:latin typeface="Meiryo UI" panose="020B0604030504040204" pitchFamily="50" charset="-128"/>
                          <a:ea typeface="Meiryo UI" panose="020B0604030504040204" pitchFamily="50" charset="-128"/>
                        </a:rPr>
                        <a:t>年度行財政改革の取組みにおける見直し＞</a:t>
                      </a:r>
                      <a:endParaRPr lang="ja-JP" altLang="ja-JP" sz="1000" b="1"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877153770"/>
                  </a:ext>
                </a:extLst>
              </a:tr>
              <a:tr h="1263356">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○取組みの方向性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＜上方演芸資料館＞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・平成</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年度実績（平成</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年度は事業計画を含む）を踏まえ、アーツカウンシルで評価</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・アーツカウンシルでの評価を踏まえ、平成</a:t>
                      </a:r>
                      <a:r>
                        <a:rPr lang="en-US" altLang="ja-JP" sz="1000" b="0" kern="100" dirty="0">
                          <a:solidFill>
                            <a:schemeClr val="tx1"/>
                          </a:solidFill>
                          <a:effectLst/>
                          <a:latin typeface="Meiryo UI" panose="020B0604030504040204" pitchFamily="50" charset="-128"/>
                          <a:ea typeface="Meiryo UI" panose="020B0604030504040204" pitchFamily="50" charset="-128"/>
                        </a:rPr>
                        <a:t>27</a:t>
                      </a:r>
                      <a:r>
                        <a:rPr lang="ja-JP" altLang="en-US" sz="1000" b="0" kern="100" dirty="0">
                          <a:solidFill>
                            <a:schemeClr val="tx1"/>
                          </a:solidFill>
                          <a:effectLst/>
                          <a:latin typeface="Meiryo UI" panose="020B0604030504040204" pitchFamily="50" charset="-128"/>
                          <a:ea typeface="Meiryo UI" panose="020B0604030504040204" pitchFamily="50" charset="-128"/>
                        </a:rPr>
                        <a:t>年度以降のあり方について、平成</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9</a:t>
                      </a:r>
                      <a:r>
                        <a:rPr lang="ja-JP" altLang="en-US" sz="1000" b="0" kern="100" dirty="0">
                          <a:solidFill>
                            <a:schemeClr val="tx1"/>
                          </a:solidFill>
                          <a:effectLst/>
                          <a:latin typeface="Meiryo UI" panose="020B0604030504040204" pitchFamily="50" charset="-128"/>
                          <a:ea typeface="Meiryo UI" panose="020B0604030504040204" pitchFamily="50" charset="-128"/>
                        </a:rPr>
                        <a:t>月議会までに府の方針案を決定</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◆見直しの経過（取組実績）</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＜上方演芸資料館＞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・平成</a:t>
                      </a:r>
                      <a:r>
                        <a:rPr lang="en-US" altLang="ja-JP" sz="1000" b="0" kern="100" dirty="0">
                          <a:solidFill>
                            <a:schemeClr val="tx1"/>
                          </a:solidFill>
                          <a:effectLst/>
                          <a:latin typeface="Meiryo UI" panose="020B0604030504040204" pitchFamily="50" charset="-128"/>
                          <a:ea typeface="Meiryo UI" panose="020B0604030504040204" pitchFamily="50" charset="-128"/>
                        </a:rPr>
                        <a:t>26</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7</a:t>
                      </a:r>
                      <a:r>
                        <a:rPr lang="ja-JP" altLang="en-US" sz="1000" b="0" kern="100" dirty="0">
                          <a:solidFill>
                            <a:schemeClr val="tx1"/>
                          </a:solidFill>
                          <a:effectLst/>
                          <a:latin typeface="Meiryo UI" panose="020B0604030504040204" pitchFamily="50" charset="-128"/>
                          <a:ea typeface="Meiryo UI" panose="020B0604030504040204" pitchFamily="50" charset="-128"/>
                        </a:rPr>
                        <a:t>月</a:t>
                      </a:r>
                      <a:r>
                        <a:rPr lang="en-US" altLang="ja-JP" sz="1000" b="0" kern="100" dirty="0">
                          <a:solidFill>
                            <a:schemeClr val="tx1"/>
                          </a:solidFill>
                          <a:effectLst/>
                          <a:latin typeface="Meiryo UI" panose="020B0604030504040204" pitchFamily="50" charset="-128"/>
                          <a:ea typeface="Meiryo UI" panose="020B0604030504040204" pitchFamily="50" charset="-128"/>
                        </a:rPr>
                        <a:t>28</a:t>
                      </a:r>
                      <a:r>
                        <a:rPr lang="ja-JP" altLang="en-US" sz="1000" b="0" kern="100" dirty="0">
                          <a:solidFill>
                            <a:schemeClr val="tx1"/>
                          </a:solidFill>
                          <a:effectLst/>
                          <a:latin typeface="Meiryo UI" panose="020B0604030504040204" pitchFamily="50" charset="-128"/>
                          <a:ea typeface="Meiryo UI" panose="020B0604030504040204" pitchFamily="50" charset="-128"/>
                        </a:rPr>
                        <a:t>日、文化振興会議アーツカウンシル部会から府に対し、大阪独自の文化である上方演芸を後世に伝えていくことは、府の⽂化⾏政の担うべき役割の一つであり、現時点では、その仕事は「ワッハ上方」が果たすことが望ましいこと、当面は現在地でワッハ上方の使命を果たすことや、資料の蓄積、閲覧、研究により適した場所がある場合は移転を検討することなどの提言あり</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・アーツカウンシルの提言を踏まえ、資料の整理・活用等の充実を図る取組みや運営体制等について検討</a:t>
                      </a:r>
                      <a:endParaRPr 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05446265"/>
                  </a:ext>
                </a:extLst>
              </a:tr>
              <a:tr h="219561">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行財政</a:t>
                      </a:r>
                      <a:r>
                        <a:rPr lang="ja-JP" altLang="ja-JP" sz="1000" b="1" kern="100" dirty="0">
                          <a:solidFill>
                            <a:schemeClr val="tx1"/>
                          </a:solidFill>
                          <a:effectLst/>
                          <a:latin typeface="Meiryo UI" panose="020B0604030504040204" pitchFamily="50" charset="-128"/>
                          <a:ea typeface="Meiryo UI" panose="020B0604030504040204" pitchFamily="50" charset="-128"/>
                        </a:rPr>
                        <a:t>改革推進プラン</a:t>
                      </a:r>
                      <a:r>
                        <a:rPr lang="ja-JP" altLang="en-US" sz="1000" b="1" kern="100" dirty="0">
                          <a:solidFill>
                            <a:schemeClr val="tx1"/>
                          </a:solidFill>
                          <a:effectLst/>
                          <a:latin typeface="Meiryo UI" panose="020B0604030504040204" pitchFamily="50" charset="-128"/>
                          <a:ea typeface="Meiryo UI" panose="020B0604030504040204" pitchFamily="50" charset="-128"/>
                        </a:rPr>
                        <a:t>（</a:t>
                      </a:r>
                      <a:r>
                        <a:rPr lang="ja-JP" altLang="ja-JP" sz="1000" b="1" kern="100" dirty="0">
                          <a:solidFill>
                            <a:schemeClr val="tx1"/>
                          </a:solidFill>
                          <a:effectLst/>
                          <a:latin typeface="Meiryo UI" panose="020B0604030504040204" pitchFamily="50" charset="-128"/>
                          <a:ea typeface="Meiryo UI" panose="020B0604030504040204" pitchFamily="50" charset="-128"/>
                        </a:rPr>
                        <a:t>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altLang="ja-JP" sz="1000" b="1" kern="100" dirty="0">
                          <a:solidFill>
                            <a:schemeClr val="tx1"/>
                          </a:solidFill>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974612997"/>
                  </a:ext>
                </a:extLst>
              </a:tr>
              <a:tr h="1373470">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＜上方演芸資料館＞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・提言を踏まえ、平成</a:t>
                      </a:r>
                      <a:r>
                        <a:rPr lang="en-US" altLang="ja-JP" sz="1000" kern="100" dirty="0">
                          <a:solidFill>
                            <a:schemeClr val="tx1"/>
                          </a:solidFill>
                          <a:effectLst/>
                          <a:latin typeface="Meiryo UI" panose="020B0604030504040204" pitchFamily="50" charset="-128"/>
                          <a:ea typeface="Meiryo UI" panose="020B0604030504040204" pitchFamily="50" charset="-128"/>
                        </a:rPr>
                        <a:t>27</a:t>
                      </a:r>
                      <a:r>
                        <a:rPr lang="ja-JP" altLang="en-US" sz="1000" kern="100" dirty="0">
                          <a:solidFill>
                            <a:schemeClr val="tx1"/>
                          </a:solidFill>
                          <a:effectLst/>
                          <a:latin typeface="Meiryo UI" panose="020B0604030504040204" pitchFamily="50" charset="-128"/>
                          <a:ea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rPr>
                        <a:t>4</a:t>
                      </a:r>
                      <a:r>
                        <a:rPr lang="ja-JP" altLang="en-US" sz="1000" kern="100" dirty="0">
                          <a:solidFill>
                            <a:schemeClr val="tx1"/>
                          </a:solidFill>
                          <a:effectLst/>
                          <a:latin typeface="Meiryo UI" panose="020B0604030504040204" pitchFamily="50" charset="-128"/>
                          <a:ea typeface="Meiryo UI" panose="020B0604030504040204" pitchFamily="50" charset="-128"/>
                        </a:rPr>
                        <a:t>月から府の直営施設とし、収蔵資料をしっかりと整理活用し、その魅力を十分に引き出せる資料館とするための取組みを推進</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ja-JP" altLang="en-US"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kumimoji="1" lang="ja-JP" altLang="en-US" sz="1000" b="1" dirty="0">
                          <a:solidFill>
                            <a:schemeClr val="tx1"/>
                          </a:solidFill>
                          <a:latin typeface="Meiryo UI" panose="020B0604030504040204" pitchFamily="50" charset="-128"/>
                          <a:ea typeface="Meiryo UI" panose="020B0604030504040204" pitchFamily="50" charset="-128"/>
                        </a:rPr>
                        <a:t>◆見直しの経過（取組実績）</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just">
                        <a:spcAft>
                          <a:spcPts val="0"/>
                        </a:spcAft>
                      </a:pPr>
                      <a:r>
                        <a:rPr kumimoji="1" lang="ja-JP" altLang="en-US" sz="1000" b="1" dirty="0">
                          <a:solidFill>
                            <a:schemeClr val="tx1"/>
                          </a:solidFill>
                          <a:latin typeface="Meiryo UI" panose="020B0604030504040204" pitchFamily="50" charset="-128"/>
                          <a:ea typeface="Meiryo UI" panose="020B0604030504040204" pitchFamily="50" charset="-128"/>
                        </a:rPr>
                        <a:t>＜上方演芸資料館＞</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algn="just">
                        <a:spcAft>
                          <a:spcPts val="0"/>
                        </a:spcAft>
                      </a:pPr>
                      <a:r>
                        <a:rPr kumimoji="1" lang="ja-JP" altLang="en-US" sz="1000" b="0" dirty="0">
                          <a:solidFill>
                            <a:schemeClr val="tx1"/>
                          </a:solidFill>
                          <a:latin typeface="Meiryo UI" panose="020B0604030504040204" pitchFamily="50" charset="-128"/>
                          <a:ea typeface="Meiryo UI" panose="020B0604030504040204" pitchFamily="50" charset="-128"/>
                        </a:rPr>
                        <a:t>　○平成</a:t>
                      </a:r>
                      <a:r>
                        <a:rPr kumimoji="1" lang="en-US" altLang="ja-JP" sz="1000" b="0" dirty="0">
                          <a:solidFill>
                            <a:schemeClr val="tx1"/>
                          </a:solidFill>
                          <a:latin typeface="Meiryo UI" panose="020B0604030504040204" pitchFamily="50" charset="-128"/>
                          <a:ea typeface="Meiryo UI" panose="020B0604030504040204" pitchFamily="50" charset="-128"/>
                        </a:rPr>
                        <a:t>27</a:t>
                      </a:r>
                      <a:r>
                        <a:rPr kumimoji="1" lang="ja-JP" altLang="en-US" sz="1000" b="0" dirty="0">
                          <a:solidFill>
                            <a:schemeClr val="tx1"/>
                          </a:solidFill>
                          <a:latin typeface="Meiryo UI" panose="020B0604030504040204" pitchFamily="50" charset="-128"/>
                          <a:ea typeface="Meiryo UI" panose="020B0604030504040204" pitchFamily="50" charset="-128"/>
                        </a:rPr>
                        <a:t>年</a:t>
                      </a:r>
                      <a:r>
                        <a:rPr kumimoji="1" lang="en-US" altLang="ja-JP" sz="1000" b="0" dirty="0">
                          <a:solidFill>
                            <a:schemeClr val="tx1"/>
                          </a:solidFill>
                          <a:latin typeface="Meiryo UI" panose="020B0604030504040204" pitchFamily="50" charset="-128"/>
                          <a:ea typeface="Meiryo UI" panose="020B0604030504040204" pitchFamily="50" charset="-128"/>
                        </a:rPr>
                        <a:t>4</a:t>
                      </a:r>
                      <a:r>
                        <a:rPr kumimoji="1" lang="ja-JP" altLang="en-US" sz="1000" b="0" dirty="0">
                          <a:solidFill>
                            <a:schemeClr val="tx1"/>
                          </a:solidFill>
                          <a:latin typeface="Meiryo UI" panose="020B0604030504040204" pitchFamily="50" charset="-128"/>
                          <a:ea typeface="Meiryo UI" panose="020B0604030504040204" pitchFamily="50" charset="-128"/>
                        </a:rPr>
                        <a:t>月から直営化。</a:t>
                      </a:r>
                    </a:p>
                    <a:p>
                      <a:pPr algn="just">
                        <a:spcAft>
                          <a:spcPts val="0"/>
                        </a:spcAft>
                      </a:pPr>
                      <a:r>
                        <a:rPr kumimoji="1" lang="ja-JP" altLang="en-US" sz="1000" b="0" dirty="0">
                          <a:solidFill>
                            <a:schemeClr val="tx1"/>
                          </a:solidFill>
                          <a:latin typeface="Meiryo UI" panose="020B0604030504040204" pitchFamily="50" charset="-128"/>
                          <a:ea typeface="Meiryo UI" panose="020B0604030504040204" pitchFamily="50" charset="-128"/>
                        </a:rPr>
                        <a:t>　○有識者からなる資料活用検討委員会（部会を含む）を開催し、収蔵資料の整理を体系的に実施。</a:t>
                      </a:r>
                    </a:p>
                    <a:p>
                      <a:pPr algn="just">
                        <a:spcAft>
                          <a:spcPts val="0"/>
                        </a:spcAft>
                      </a:pPr>
                      <a:r>
                        <a:rPr kumimoji="1" lang="ja-JP" altLang="en-US" sz="1000" b="0" dirty="0">
                          <a:solidFill>
                            <a:schemeClr val="tx1"/>
                          </a:solidFill>
                          <a:latin typeface="Meiryo UI" panose="020B0604030504040204" pitchFamily="50" charset="-128"/>
                          <a:ea typeface="Meiryo UI" panose="020B0604030504040204" pitchFamily="50" charset="-128"/>
                        </a:rPr>
                        <a:t>　○収蔵資料の展示や諸機関との連携による研究活動等、その魅力を十分に引き出せる資料館と</a:t>
                      </a:r>
                      <a:r>
                        <a:rPr kumimoji="1" lang="ja-JP" altLang="en-US" sz="1000" b="0" dirty="0" err="1">
                          <a:solidFill>
                            <a:schemeClr val="tx1"/>
                          </a:solidFill>
                          <a:latin typeface="Meiryo UI" panose="020B0604030504040204" pitchFamily="50" charset="-128"/>
                          <a:ea typeface="Meiryo UI" panose="020B0604030504040204" pitchFamily="50" charset="-128"/>
                        </a:rPr>
                        <a:t>するた</a:t>
                      </a:r>
                      <a:r>
                        <a:rPr kumimoji="1" lang="ja-JP" altLang="en-US" sz="1000" b="0" dirty="0">
                          <a:solidFill>
                            <a:schemeClr val="tx1"/>
                          </a:solidFill>
                          <a:latin typeface="Meiryo UI" panose="020B0604030504040204" pitchFamily="50" charset="-128"/>
                          <a:ea typeface="Meiryo UI" panose="020B0604030504040204" pitchFamily="50" charset="-128"/>
                        </a:rPr>
                        <a:t>   </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gn="just">
                        <a:spcAft>
                          <a:spcPts val="0"/>
                        </a:spcAft>
                      </a:pPr>
                      <a:r>
                        <a:rPr kumimoji="1" lang="en-US" altLang="ja-JP" sz="1000" b="0" dirty="0">
                          <a:solidFill>
                            <a:schemeClr val="tx1"/>
                          </a:solidFill>
                          <a:latin typeface="Meiryo UI" panose="020B0604030504040204" pitchFamily="50" charset="-128"/>
                          <a:ea typeface="Meiryo UI" panose="020B0604030504040204" pitchFamily="50" charset="-128"/>
                        </a:rPr>
                        <a:t>     </a:t>
                      </a:r>
                      <a:r>
                        <a:rPr kumimoji="1" lang="ja-JP" altLang="en-US" sz="1000" b="0" dirty="0" err="1">
                          <a:solidFill>
                            <a:schemeClr val="tx1"/>
                          </a:solidFill>
                          <a:latin typeface="Meiryo UI" panose="020B0604030504040204" pitchFamily="50" charset="-128"/>
                          <a:ea typeface="Meiryo UI" panose="020B0604030504040204" pitchFamily="50" charset="-128"/>
                        </a:rPr>
                        <a:t>めの</a:t>
                      </a:r>
                      <a:r>
                        <a:rPr kumimoji="1" lang="ja-JP" altLang="en-US" sz="1000" b="0" dirty="0">
                          <a:solidFill>
                            <a:schemeClr val="tx1"/>
                          </a:solidFill>
                          <a:latin typeface="Meiryo UI" panose="020B0604030504040204" pitchFamily="50" charset="-128"/>
                          <a:ea typeface="Meiryo UI" panose="020B0604030504040204" pitchFamily="50" charset="-128"/>
                        </a:rPr>
                        <a:t>取組みを実施。   　　 平成</a:t>
                      </a:r>
                      <a:r>
                        <a:rPr kumimoji="1" lang="en-US" altLang="ja-JP" sz="1000" b="0" dirty="0">
                          <a:solidFill>
                            <a:schemeClr val="tx1"/>
                          </a:solidFill>
                          <a:latin typeface="Meiryo UI" panose="020B0604030504040204" pitchFamily="50" charset="-128"/>
                          <a:ea typeface="Meiryo UI" panose="020B0604030504040204" pitchFamily="50" charset="-128"/>
                        </a:rPr>
                        <a:t>29</a:t>
                      </a:r>
                      <a:r>
                        <a:rPr kumimoji="1" lang="ja-JP" altLang="en-US" sz="1000" b="0" dirty="0">
                          <a:solidFill>
                            <a:schemeClr val="tx1"/>
                          </a:solidFill>
                          <a:latin typeface="Meiryo UI" panose="020B0604030504040204" pitchFamily="50" charset="-128"/>
                          <a:ea typeface="Meiryo UI" panose="020B0604030504040204" pitchFamily="50" charset="-128"/>
                        </a:rPr>
                        <a:t>年度　展示　３回</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219561">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r>
                        <a:rPr lang="ja-JP" altLang="ja-JP" sz="1000" b="1" kern="100" dirty="0">
                          <a:solidFill>
                            <a:schemeClr val="tx1"/>
                          </a:solidFill>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846302482"/>
                  </a:ext>
                </a:extLst>
              </a:tr>
              <a:tr h="517788">
                <a:tc vMerge="1">
                  <a:txBody>
                    <a:bodyPr/>
                    <a:lstStyle/>
                    <a:p>
                      <a:endParaRPr kumimoji="1" lang="ja-JP" altLang="en-US"/>
                    </a:p>
                  </a:txBody>
                  <a:tcPr/>
                </a:tc>
                <a:tc gridSpan="2">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＜上方演芸資料館＞　</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rPr>
                        <a:t>30</a:t>
                      </a:r>
                      <a:r>
                        <a:rPr lang="ja-JP" altLang="en-US" sz="1000" kern="100" dirty="0">
                          <a:solidFill>
                            <a:schemeClr val="tx1"/>
                          </a:solidFill>
                          <a:effectLst/>
                          <a:latin typeface="Meiryo UI" panose="020B0604030504040204" pitchFamily="50" charset="-128"/>
                          <a:ea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rPr>
                        <a:t>7</a:t>
                      </a:r>
                      <a:r>
                        <a:rPr lang="ja-JP" altLang="en-US" sz="1000" kern="100" dirty="0">
                          <a:solidFill>
                            <a:schemeClr val="tx1"/>
                          </a:solidFill>
                          <a:effectLst/>
                          <a:latin typeface="Meiryo UI" panose="020B0604030504040204" pitchFamily="50" charset="-128"/>
                          <a:ea typeface="Meiryo UI" panose="020B0604030504040204" pitchFamily="50" charset="-128"/>
                        </a:rPr>
                        <a:t>月　　咲洲庁舎に収蔵資料を移設</a:t>
                      </a: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rPr>
                        <a:t>4</a:t>
                      </a:r>
                      <a:r>
                        <a:rPr lang="ja-JP" altLang="en-US" sz="1000" kern="100" dirty="0">
                          <a:solidFill>
                            <a:schemeClr val="tx1"/>
                          </a:solidFill>
                          <a:effectLst/>
                          <a:latin typeface="Meiryo UI" panose="020B0604030504040204" pitchFamily="50" charset="-128"/>
                          <a:ea typeface="Meiryo UI" panose="020B0604030504040204" pitchFamily="50" charset="-128"/>
                        </a:rPr>
                        <a:t>月　　リニューアルオープン（常設展示エリア・企画展示エリア・体験エリアを新設）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kumimoji="1" lang="ja-JP" altLang="en-US" sz="1000" b="0" dirty="0">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543399963"/>
                  </a:ext>
                </a:extLst>
              </a:tr>
              <a:tr h="21956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2002493">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見直し後の事業（主なもの）</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smtClean="0">
                          <a:solidFill>
                            <a:schemeClr val="tx1"/>
                          </a:solidFill>
                          <a:effectLst/>
                          <a:latin typeface="Meiryo UI" panose="020B0604030504040204" pitchFamily="50" charset="-128"/>
                          <a:ea typeface="Meiryo UI" panose="020B0604030504040204" pitchFamily="50" charset="-128"/>
                        </a:rPr>
                        <a:t>◆</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rPr>
                        <a:t>オーケストラハウス管理費</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7</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1</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r>
                        <a:rPr lang="ja-JP" altLang="en-US" sz="1050" b="0" i="0" kern="100" dirty="0" smtClean="0">
                          <a:solidFill>
                            <a:schemeClr val="tx1"/>
                          </a:solidFill>
                          <a:effectLst/>
                          <a:latin typeface="Meiryo UI" panose="020B0604030504040204" pitchFamily="50" charset="-128"/>
                          <a:ea typeface="Meiryo UI" panose="020B0604030504040204" pitchFamily="50" charset="-128"/>
                        </a:rPr>
                        <a:t>　</a:t>
                      </a:r>
                      <a:endParaRPr lang="en-US" altLang="ja-JP" sz="105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1" i="0" kern="100" dirty="0" smtClean="0">
                          <a:solidFill>
                            <a:schemeClr val="tx1"/>
                          </a:solidFill>
                          <a:effectLst/>
                          <a:latin typeface="Meiryo UI" panose="020B0604030504040204" pitchFamily="50" charset="-128"/>
                          <a:ea typeface="Meiryo UI" panose="020B0604030504040204" pitchFamily="50" charset="-128"/>
                        </a:rPr>
                        <a:t>１　事業目的</a:t>
                      </a:r>
                      <a:endParaRPr lang="en-US" altLang="ja-JP" sz="1000" b="1"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大阪センチュリー交響楽団を運営する（財）大阪府文化振興財団が大阪府から自立化し、平成２３年度から「公益財団法人日本センチュリー交響楽団」に移行。</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その法人に対し「オーケストラハウス」を貸し付けるとともに、施設の維持管理を行う。</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開始終了年度：平成２３年度～</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1" i="0" kern="100" dirty="0" smtClean="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公益財団法人 日本センチュリー交響楽団に対し普通財産「オーケストラハウス」を貸し付けるとともに、貸付物件として保持するために施設の維持管理を行う。</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貸付物件</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en-US" altLang="ja-JP" sz="1000" b="0" i="0" kern="100" baseline="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施設名</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オーケストラハウス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種別</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建物（普通財産）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貸付面積</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延</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1,234.44㎡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貸付料</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 8,268</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千円（</a:t>
                      </a:r>
                      <a:r>
                        <a:rPr lang="en-US" altLang="ja-JP" sz="1000" b="0" i="0" kern="100" baseline="0" dirty="0" smtClean="0">
                          <a:solidFill>
                            <a:schemeClr val="tx1"/>
                          </a:solidFill>
                          <a:effectLst/>
                          <a:latin typeface="Meiryo UI" panose="020B0604030504040204" pitchFamily="50" charset="-128"/>
                          <a:ea typeface="Meiryo UI" panose="020B0604030504040204" pitchFamily="50" charset="-128"/>
                        </a:rPr>
                        <a:t>R2</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年度）</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所在地</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豊中市服部緑地</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1-7</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なお、オーケストラハウスの維持管理については、更新計画に基づき、電気・機械設備を順次更新し、毎年度の更新経費の平準化を図っているところである。</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txBody>
                  <a:tcPr marL="72000" marR="72000" marT="36000" marB="36000" anchor="ctr">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2" name="二等辺三角形 11"/>
          <p:cNvSpPr/>
          <p:nvPr/>
        </p:nvSpPr>
        <p:spPr>
          <a:xfrm rot="5400000">
            <a:off x="3424372" y="1381273"/>
            <a:ext cx="585066" cy="18002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a:extLst>
              <a:ext uri="{FF2B5EF4-FFF2-40B4-BE49-F238E27FC236}">
                <a16:creationId xmlns:a16="http://schemas.microsoft.com/office/drawing/2014/main" id="{82F4E74F-AECC-45F3-968B-63AEA3E09EF3}"/>
              </a:ext>
            </a:extLst>
          </p:cNvPr>
          <p:cNvSpPr/>
          <p:nvPr/>
        </p:nvSpPr>
        <p:spPr>
          <a:xfrm rot="5400000">
            <a:off x="3421373" y="2953722"/>
            <a:ext cx="565022" cy="18002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757476" y="23343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27</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6725083" y="4779150"/>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493</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361</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22147117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143833"/>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主要検討事業１</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（財）大阪府人権協会補助金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B w="12700" cap="flat" cmpd="sng" algn="ctr">
                      <a:solidFill>
                        <a:schemeClr val="accent1"/>
                      </a:solidFill>
                      <a:prstDash val="solid"/>
                      <a:round/>
                      <a:headEnd type="none" w="med" len="med"/>
                      <a:tailEnd type="none" w="med" len="med"/>
                    </a:lnB>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59809"/>
          <a:ext cx="9060417" cy="6133816"/>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16188">
                  <a:extLst>
                    <a:ext uri="{9D8B030D-6E8A-4147-A177-3AD203B41FA5}">
                      <a16:colId xmlns:a16="http://schemas.microsoft.com/office/drawing/2014/main" val="4183280094"/>
                    </a:ext>
                  </a:extLst>
                </a:gridCol>
                <a:gridCol w="4386282">
                  <a:extLst>
                    <a:ext uri="{9D8B030D-6E8A-4147-A177-3AD203B41FA5}">
                      <a16:colId xmlns:a16="http://schemas.microsoft.com/office/drawing/2014/main" val="3479956490"/>
                    </a:ext>
                  </a:extLst>
                </a:gridCol>
              </a:tblGrid>
              <a:tr h="209170">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869816">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府と市町村が同和問題解決のための施策をはじめ、人権施策を推進していくため、協力機関である（財）大阪府人権協会に対して補助を行う。</a:t>
                      </a:r>
                    </a:p>
                    <a:p>
                      <a:pPr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○府が全額補助している経費</a:t>
                      </a:r>
                      <a:r>
                        <a:rPr lang="en-US" altLang="ja-JP" sz="1000" kern="100" dirty="0">
                          <a:effectLst/>
                          <a:latin typeface="Meiryo UI" panose="020B0604030504040204" pitchFamily="50" charset="-128"/>
                          <a:ea typeface="Meiryo UI" panose="020B0604030504040204" pitchFamily="50" charset="-128"/>
                        </a:rPr>
                        <a:t>【⑳</a:t>
                      </a:r>
                      <a:r>
                        <a:rPr lang="ja-JP" altLang="en-US" sz="1000" kern="100" dirty="0">
                          <a:effectLst/>
                          <a:latin typeface="Meiryo UI" panose="020B0604030504040204" pitchFamily="50" charset="-128"/>
                          <a:ea typeface="Meiryo UI" panose="020B0604030504040204" pitchFamily="50" charset="-128"/>
                        </a:rPr>
                        <a:t>通年：８０百万円</a:t>
                      </a:r>
                      <a:r>
                        <a:rPr lang="en-US" altLang="ja-JP" sz="100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・人件費（府派遣職員：３名）</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・啓発事業　協会通信等の発行、人権侵害事例集の作成、公共交通機関等での啓発</a:t>
                      </a:r>
                      <a:r>
                        <a:rPr lang="en-US" alt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地下鉄中吊り広告等</a:t>
                      </a:r>
                      <a:r>
                        <a:rPr lang="en-US" altLang="ja-JP" sz="1000" kern="100" dirty="0">
                          <a:effectLst/>
                          <a:latin typeface="Meiryo UI" panose="020B0604030504040204" pitchFamily="50" charset="-128"/>
                          <a:ea typeface="Meiryo UI" panose="020B0604030504040204" pitchFamily="50" charset="-128"/>
                        </a:rPr>
                        <a:t>)</a:t>
                      </a:r>
                      <a:endParaRPr lang="ja-JP" altLang="en-US"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・交流事業（広域的事業等）　府域７ブロックで共通テーマの下に交流会等実施</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・相談・自立支援事業　法律相談、人権総合相談窓口、人権相談事例の集約・分析</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○府：市町村＝１：１で補助している経費</a:t>
                      </a:r>
                      <a:r>
                        <a:rPr lang="en-US" altLang="ja-JP" sz="1000" kern="100" dirty="0">
                          <a:effectLst/>
                          <a:latin typeface="Meiryo UI" panose="020B0604030504040204" pitchFamily="50" charset="-128"/>
                          <a:ea typeface="Meiryo UI" panose="020B0604030504040204" pitchFamily="50" charset="-128"/>
                        </a:rPr>
                        <a:t>【⑳</a:t>
                      </a:r>
                      <a:r>
                        <a:rPr lang="ja-JP" altLang="en-US" sz="1000" kern="100" dirty="0">
                          <a:effectLst/>
                          <a:latin typeface="Meiryo UI" panose="020B0604030504040204" pitchFamily="50" charset="-128"/>
                          <a:ea typeface="Meiryo UI" panose="020B0604030504040204" pitchFamily="50" charset="-128"/>
                        </a:rPr>
                        <a:t>通年：８２百万円</a:t>
                      </a:r>
                      <a:r>
                        <a:rPr lang="en-US" altLang="ja-JP" sz="100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・人件費（プロパー職員等：１１名）</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・財団運営費（光熱水費、リース料、消耗品費等）</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・交流事業（地域密着型事業）</a:t>
                      </a:r>
                      <a:r>
                        <a:rPr lang="ja-JP" altLang="en-US" sz="1000" kern="100" baseline="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各市町村での住民の交流会を実施</a:t>
                      </a:r>
                    </a:p>
                    <a:p>
                      <a:pPr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 （人権協会は、⑭に府同促から改組）</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917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482080">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・運営補助を事業補助に転換し抜本的に見直す</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・人権協会を活用するメリットが明確な事業に絞り込んだ上で、事業を効率的・効</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果的に実施</a:t>
                      </a:r>
                      <a:endParaRPr lang="en-US" altLang="ja-JP" sz="100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①人権相談・自立支援に関わる事業</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・市町村との役割分担等を踏まえ</a:t>
                      </a:r>
                      <a:r>
                        <a:rPr lang="en-US" alt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より専門的・補完的事業に重点化</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②人材育成、啓発に関わる事業</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・協会の有する専門性等が発揮される事業に特化</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・地域啓発交流支援事業は、平成</a:t>
                      </a:r>
                      <a:r>
                        <a:rPr lang="en-US" altLang="ja-JP" sz="1000" kern="100" dirty="0">
                          <a:effectLst/>
                          <a:latin typeface="Meiryo UI" panose="020B0604030504040204" pitchFamily="50" charset="-128"/>
                          <a:ea typeface="Meiryo UI" panose="020B0604030504040204" pitchFamily="50" charset="-128"/>
                        </a:rPr>
                        <a:t>20</a:t>
                      </a:r>
                      <a:r>
                        <a:rPr lang="ja-JP" altLang="en-US" sz="1000" kern="100" dirty="0">
                          <a:effectLst/>
                          <a:latin typeface="Meiryo UI" panose="020B0604030504040204" pitchFamily="50" charset="-128"/>
                          <a:ea typeface="Meiryo UI" panose="020B0604030504040204" pitchFamily="50" charset="-128"/>
                        </a:rPr>
                        <a:t>年度に廃止し、</a:t>
                      </a:r>
                      <a:r>
                        <a:rPr lang="en-US" altLang="ja-JP" sz="1000" kern="100" dirty="0">
                          <a:effectLst/>
                          <a:latin typeface="Meiryo UI" panose="020B0604030504040204" pitchFamily="50" charset="-128"/>
                          <a:ea typeface="Meiryo UI" panose="020B0604030504040204" pitchFamily="50" charset="-128"/>
                        </a:rPr>
                        <a:t>21</a:t>
                      </a:r>
                      <a:r>
                        <a:rPr lang="ja-JP" altLang="en-US" sz="1000" kern="100" dirty="0">
                          <a:effectLst/>
                          <a:latin typeface="Meiryo UI" panose="020B0604030504040204" pitchFamily="50" charset="-128"/>
                          <a:ea typeface="Meiryo UI" panose="020B0604030504040204" pitchFamily="50" charset="-128"/>
                        </a:rPr>
                        <a:t>年度に市町村人権協</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会等が実施する交流事業への助成から、公募によるモデル事業に対する助成に</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転換</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③同協会の自立化と組織のスリム化</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・府派遣職員</a:t>
                      </a:r>
                      <a:r>
                        <a:rPr lang="en-US" altLang="ja-JP" sz="1000" kern="100" dirty="0">
                          <a:effectLst/>
                          <a:latin typeface="Meiryo UI" panose="020B0604030504040204" pitchFamily="50" charset="-128"/>
                          <a:ea typeface="Meiryo UI" panose="020B0604030504040204" pitchFamily="50" charset="-128"/>
                        </a:rPr>
                        <a:t>3</a:t>
                      </a:r>
                      <a:r>
                        <a:rPr lang="ja-JP" altLang="en-US" sz="1000" kern="100" dirty="0">
                          <a:effectLst/>
                          <a:latin typeface="Meiryo UI" panose="020B0604030504040204" pitchFamily="50" charset="-128"/>
                          <a:ea typeface="Meiryo UI" panose="020B0604030504040204" pitchFamily="50" charset="-128"/>
                        </a:rPr>
                        <a:t>名の引き上げ（平成</a:t>
                      </a:r>
                      <a:r>
                        <a:rPr lang="en-US" altLang="ja-JP" sz="1000" kern="100" dirty="0">
                          <a:effectLst/>
                          <a:latin typeface="Meiryo UI" panose="020B0604030504040204" pitchFamily="50" charset="-128"/>
                          <a:ea typeface="Meiryo UI" panose="020B0604030504040204" pitchFamily="50" charset="-128"/>
                        </a:rPr>
                        <a:t>20</a:t>
                      </a:r>
                      <a:r>
                        <a:rPr lang="ja-JP" altLang="en-US" sz="1000" kern="100" dirty="0">
                          <a:effectLst/>
                          <a:latin typeface="Meiryo UI" panose="020B0604030504040204" pitchFamily="50" charset="-128"/>
                          <a:ea typeface="Meiryo UI" panose="020B0604030504040204" pitchFamily="50" charset="-128"/>
                        </a:rPr>
                        <a:t>年度末）</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・プロパー職員の人件費補助も平成</a:t>
                      </a:r>
                      <a:r>
                        <a:rPr lang="en-US" altLang="ja-JP" sz="1000" kern="100" dirty="0">
                          <a:effectLst/>
                          <a:latin typeface="Meiryo UI" panose="020B0604030504040204" pitchFamily="50" charset="-128"/>
                          <a:ea typeface="Meiryo UI" panose="020B0604030504040204" pitchFamily="50" charset="-128"/>
                        </a:rPr>
                        <a:t>22</a:t>
                      </a:r>
                      <a:r>
                        <a:rPr lang="ja-JP" altLang="en-US" sz="1000" kern="100" dirty="0">
                          <a:effectLst/>
                          <a:latin typeface="Meiryo UI" panose="020B0604030504040204" pitchFamily="50" charset="-128"/>
                          <a:ea typeface="Meiryo UI" panose="020B0604030504040204" pitchFamily="50" charset="-128"/>
                        </a:rPr>
                        <a:t>年度末までに段階的に廃止</a:t>
                      </a:r>
                      <a:endParaRPr lang="en-US" altLang="ja-JP" sz="100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年８月</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u="none" strike="noStrike" baseline="0" dirty="0">
                          <a:latin typeface="Meiryo UI" panose="020B0604030504040204" pitchFamily="50" charset="-128"/>
                          <a:ea typeface="Meiryo UI" panose="020B0604030504040204" pitchFamily="50" charset="-128"/>
                        </a:rPr>
                        <a:t>（人権相談・自立支援に関わる事業）</a:t>
                      </a:r>
                    </a:p>
                    <a:p>
                      <a:pPr algn="l" rtl="0">
                        <a:lnSpc>
                          <a:spcPts val="1100"/>
                        </a:lnSpc>
                        <a:defRPr sz="1000"/>
                      </a:pPr>
                      <a:r>
                        <a:rPr lang="ja-JP" altLang="en-US" sz="1000" u="none" strike="noStrike" baseline="0" dirty="0">
                          <a:latin typeface="Meiryo UI" panose="020B0604030504040204" pitchFamily="50" charset="-128"/>
                          <a:ea typeface="Meiryo UI" panose="020B0604030504040204" pitchFamily="50" charset="-128"/>
                        </a:rPr>
                        <a:t>　　</a:t>
                      </a:r>
                      <a:r>
                        <a:rPr lang="en-US" altLang="ja-JP" sz="1000" u="none" strike="noStrike" baseline="0" dirty="0">
                          <a:latin typeface="Meiryo UI" panose="020B0604030504040204" pitchFamily="50" charset="-128"/>
                          <a:ea typeface="Meiryo UI" panose="020B0604030504040204" pitchFamily="50" charset="-128"/>
                        </a:rPr>
                        <a:t>20</a:t>
                      </a:r>
                      <a:r>
                        <a:rPr lang="ja-JP" altLang="en-US" sz="1000" u="none" strike="noStrike" baseline="0" dirty="0">
                          <a:latin typeface="Meiryo UI" panose="020B0604030504040204" pitchFamily="50" charset="-128"/>
                          <a:ea typeface="Meiryo UI" panose="020B0604030504040204" pitchFamily="50" charset="-128"/>
                        </a:rPr>
                        <a:t>年</a:t>
                      </a:r>
                      <a:r>
                        <a:rPr lang="en-US" altLang="ja-JP" sz="1000" u="none" strike="noStrike" baseline="0" dirty="0">
                          <a:latin typeface="Meiryo UI" panose="020B0604030504040204" pitchFamily="50" charset="-128"/>
                          <a:ea typeface="Meiryo UI" panose="020B0604030504040204" pitchFamily="50" charset="-128"/>
                        </a:rPr>
                        <a:t>8</a:t>
                      </a:r>
                      <a:r>
                        <a:rPr lang="ja-JP" altLang="en-US" sz="1000" u="none" strike="noStrike" baseline="0" dirty="0">
                          <a:latin typeface="Meiryo UI" panose="020B0604030504040204" pitchFamily="50" charset="-128"/>
                          <a:ea typeface="Meiryo UI" panose="020B0604030504040204" pitchFamily="50" charset="-128"/>
                        </a:rPr>
                        <a:t>月～　　専門的・補完的事業を実施</a:t>
                      </a:r>
                      <a:endParaRPr lang="en-US" altLang="ja-JP" sz="1000" u="none" strike="noStrike" baseline="0" dirty="0">
                        <a:latin typeface="Meiryo UI" panose="020B0604030504040204" pitchFamily="50" charset="-128"/>
                        <a:ea typeface="Meiryo UI" panose="020B0604030504040204" pitchFamily="50" charset="-128"/>
                      </a:endParaRPr>
                    </a:p>
                    <a:p>
                      <a:pPr algn="l" rtl="0">
                        <a:lnSpc>
                          <a:spcPts val="1100"/>
                        </a:lnSpc>
                        <a:defRPr sz="1000"/>
                      </a:pPr>
                      <a:endParaRPr lang="en-US" altLang="ja-JP" sz="1000"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u="none" strike="noStrike" baseline="0" dirty="0">
                          <a:latin typeface="Meiryo UI" panose="020B0604030504040204" pitchFamily="50" charset="-128"/>
                          <a:ea typeface="Meiryo UI" panose="020B0604030504040204" pitchFamily="50" charset="-128"/>
                        </a:rPr>
                        <a:t>（人材育成、啓発に関わる事業）</a:t>
                      </a:r>
                    </a:p>
                    <a:p>
                      <a:pPr algn="l" rtl="0">
                        <a:lnSpc>
                          <a:spcPts val="1200"/>
                        </a:lnSpc>
                        <a:defRPr sz="1000"/>
                      </a:pPr>
                      <a:r>
                        <a:rPr lang="ja-JP" altLang="en-US" sz="1000" u="none" strike="noStrike" baseline="0" dirty="0">
                          <a:latin typeface="Meiryo UI" panose="020B0604030504040204" pitchFamily="50" charset="-128"/>
                          <a:ea typeface="Meiryo UI" panose="020B0604030504040204" pitchFamily="50" charset="-128"/>
                        </a:rPr>
                        <a:t>　　</a:t>
                      </a:r>
                      <a:r>
                        <a:rPr lang="en-US" altLang="ja-JP" sz="1000" u="none" strike="noStrike" baseline="0" dirty="0">
                          <a:latin typeface="Meiryo UI" panose="020B0604030504040204" pitchFamily="50" charset="-128"/>
                          <a:ea typeface="Meiryo UI" panose="020B0604030504040204" pitchFamily="50" charset="-128"/>
                        </a:rPr>
                        <a:t>20</a:t>
                      </a:r>
                      <a:r>
                        <a:rPr lang="ja-JP" altLang="en-US" sz="1000" u="none" strike="noStrike" baseline="0" dirty="0">
                          <a:latin typeface="Meiryo UI" panose="020B0604030504040204" pitchFamily="50" charset="-128"/>
                          <a:ea typeface="Meiryo UI" panose="020B0604030504040204" pitchFamily="50" charset="-128"/>
                        </a:rPr>
                        <a:t>年度～　　専門性が発揮される事業に特化</a:t>
                      </a:r>
                    </a:p>
                    <a:p>
                      <a:pPr algn="l" rtl="0">
                        <a:lnSpc>
                          <a:spcPts val="1200"/>
                        </a:lnSpc>
                        <a:defRPr sz="1000"/>
                      </a:pPr>
                      <a:r>
                        <a:rPr lang="ja-JP" altLang="en-US" sz="1000" u="none" strike="noStrike" baseline="0" dirty="0">
                          <a:latin typeface="Meiryo UI" panose="020B0604030504040204" pitchFamily="50" charset="-128"/>
                          <a:ea typeface="Meiryo UI" panose="020B0604030504040204" pitchFamily="50" charset="-128"/>
                        </a:rPr>
                        <a:t>　　</a:t>
                      </a:r>
                      <a:r>
                        <a:rPr lang="en-US" altLang="ja-JP" sz="1000" u="none" strike="noStrike" baseline="0" dirty="0">
                          <a:latin typeface="Meiryo UI" panose="020B0604030504040204" pitchFamily="50" charset="-128"/>
                          <a:ea typeface="Meiryo UI" panose="020B0604030504040204" pitchFamily="50" charset="-128"/>
                        </a:rPr>
                        <a:t>21</a:t>
                      </a:r>
                      <a:r>
                        <a:rPr lang="ja-JP" altLang="en-US" sz="1000" u="none" strike="noStrike" baseline="0" dirty="0">
                          <a:latin typeface="Meiryo UI" panose="020B0604030504040204" pitchFamily="50" charset="-128"/>
                          <a:ea typeface="Meiryo UI" panose="020B0604030504040204" pitchFamily="50" charset="-128"/>
                        </a:rPr>
                        <a:t>年度～　　公募によるモデル事業「コミュニティづくり協働支援事業」を実施</a:t>
                      </a:r>
                      <a:endParaRPr lang="en-US" altLang="ja-JP" sz="1000" u="none" strike="noStrike" baseline="0" dirty="0">
                        <a:latin typeface="Meiryo UI" panose="020B0604030504040204" pitchFamily="50" charset="-128"/>
                        <a:ea typeface="Meiryo UI" panose="020B0604030504040204" pitchFamily="50" charset="-128"/>
                      </a:endParaRPr>
                    </a:p>
                    <a:p>
                      <a:pPr algn="l" rtl="0">
                        <a:lnSpc>
                          <a:spcPts val="1200"/>
                        </a:lnSpc>
                        <a:defRPr sz="1000"/>
                      </a:pPr>
                      <a:endParaRPr lang="en-US" altLang="ja-JP" sz="1000" u="none" strike="noStrike" baseline="0" dirty="0">
                        <a:latin typeface="Meiryo UI" panose="020B0604030504040204" pitchFamily="50" charset="-128"/>
                        <a:ea typeface="Meiryo UI" panose="020B0604030504040204" pitchFamily="50" charset="-128"/>
                      </a:endParaRPr>
                    </a:p>
                    <a:p>
                      <a:pPr algn="l" rtl="0">
                        <a:lnSpc>
                          <a:spcPts val="1200"/>
                        </a:lnSpc>
                        <a:defRPr sz="1000"/>
                      </a:pPr>
                      <a:r>
                        <a:rPr lang="ja-JP" altLang="en-US" sz="1000" u="none" strike="noStrike" baseline="0" dirty="0">
                          <a:latin typeface="Meiryo UI" panose="020B0604030504040204" pitchFamily="50" charset="-128"/>
                          <a:ea typeface="Meiryo UI" panose="020B0604030504040204" pitchFamily="50" charset="-128"/>
                        </a:rPr>
                        <a:t>（協会の自立化と組織のスリム化）</a:t>
                      </a:r>
                    </a:p>
                    <a:p>
                      <a:pPr algn="l" rtl="0">
                        <a:lnSpc>
                          <a:spcPts val="1200"/>
                        </a:lnSpc>
                        <a:defRPr sz="1000"/>
                      </a:pPr>
                      <a:r>
                        <a:rPr lang="ja-JP" altLang="en-US" sz="1000" u="none" strike="noStrike" baseline="0" dirty="0">
                          <a:latin typeface="Meiryo UI" panose="020B0604030504040204" pitchFamily="50" charset="-128"/>
                          <a:ea typeface="Meiryo UI" panose="020B0604030504040204" pitchFamily="50" charset="-128"/>
                        </a:rPr>
                        <a:t>　　</a:t>
                      </a:r>
                      <a:r>
                        <a:rPr lang="en-US" altLang="ja-JP" sz="1000" u="none" strike="noStrike" baseline="0" dirty="0">
                          <a:latin typeface="Meiryo UI" panose="020B0604030504040204" pitchFamily="50" charset="-128"/>
                          <a:ea typeface="Meiryo UI" panose="020B0604030504040204" pitchFamily="50" charset="-128"/>
                        </a:rPr>
                        <a:t>20</a:t>
                      </a:r>
                      <a:r>
                        <a:rPr lang="ja-JP" altLang="en-US" sz="1000" u="none" strike="noStrike" baseline="0" dirty="0">
                          <a:latin typeface="Meiryo UI" panose="020B0604030504040204" pitchFamily="50" charset="-128"/>
                          <a:ea typeface="Meiryo UI" panose="020B0604030504040204" pitchFamily="50" charset="-128"/>
                        </a:rPr>
                        <a:t>年度末　　府派遣職員</a:t>
                      </a:r>
                      <a:r>
                        <a:rPr lang="en-US" altLang="ja-JP" sz="1000" u="none" strike="noStrike" baseline="0" dirty="0">
                          <a:latin typeface="Meiryo UI" panose="020B0604030504040204" pitchFamily="50" charset="-128"/>
                          <a:ea typeface="Meiryo UI" panose="020B0604030504040204" pitchFamily="50" charset="-128"/>
                        </a:rPr>
                        <a:t>3</a:t>
                      </a:r>
                      <a:r>
                        <a:rPr lang="ja-JP" altLang="en-US" sz="1000" u="none" strike="noStrike" baseline="0" dirty="0">
                          <a:latin typeface="Meiryo UI" panose="020B0604030504040204" pitchFamily="50" charset="-128"/>
                          <a:ea typeface="Meiryo UI" panose="020B0604030504040204" pitchFamily="50" charset="-128"/>
                        </a:rPr>
                        <a:t>名引上げ</a:t>
                      </a:r>
                    </a:p>
                    <a:p>
                      <a:pPr algn="l" rtl="0">
                        <a:lnSpc>
                          <a:spcPts val="1100"/>
                        </a:lnSpc>
                        <a:defRPr sz="1000"/>
                      </a:pPr>
                      <a:r>
                        <a:rPr lang="ja-JP" altLang="en-US" sz="1000" u="none" strike="noStrike" baseline="0" dirty="0">
                          <a:latin typeface="Meiryo UI" panose="020B0604030504040204" pitchFamily="50" charset="-128"/>
                          <a:ea typeface="Meiryo UI" panose="020B0604030504040204" pitchFamily="50" charset="-128"/>
                        </a:rPr>
                        <a:t>　　</a:t>
                      </a:r>
                      <a:r>
                        <a:rPr lang="en-US" altLang="ja-JP" sz="1000" u="none" strike="noStrike" baseline="0" dirty="0">
                          <a:latin typeface="Meiryo UI" panose="020B0604030504040204" pitchFamily="50" charset="-128"/>
                          <a:ea typeface="Meiryo UI" panose="020B0604030504040204" pitchFamily="50" charset="-128"/>
                        </a:rPr>
                        <a:t>20</a:t>
                      </a:r>
                      <a:r>
                        <a:rPr lang="ja-JP" altLang="en-US" sz="1000" u="none" strike="noStrike" baseline="0" dirty="0">
                          <a:latin typeface="Meiryo UI" panose="020B0604030504040204" pitchFamily="50" charset="-128"/>
                          <a:ea typeface="Meiryo UI" panose="020B0604030504040204" pitchFamily="50" charset="-128"/>
                        </a:rPr>
                        <a:t>年度　　 　ﾌﾟﾛﾊﾟｰ職員人件費補助廃止を決定</a:t>
                      </a:r>
                      <a:endParaRPr lang="en-US" altLang="ja-JP" sz="1000" u="none" strike="noStrike" baseline="0" dirty="0">
                        <a:latin typeface="Meiryo UI" panose="020B0604030504040204" pitchFamily="50" charset="-128"/>
                        <a:ea typeface="Meiryo UI" panose="020B0604030504040204" pitchFamily="50" charset="-128"/>
                      </a:endParaRPr>
                    </a:p>
                    <a:p>
                      <a:pPr rtl="0"/>
                      <a:r>
                        <a:rPr lang="en-US" altLang="ja-JP" sz="1000" baseline="0" dirty="0">
                          <a:effectLst/>
                          <a:latin typeface="Meiryo UI" panose="020B0604030504040204" pitchFamily="50" charset="-128"/>
                          <a:ea typeface="Meiryo UI" panose="020B0604030504040204" pitchFamily="50" charset="-128"/>
                        </a:rPr>
                        <a:t>    22</a:t>
                      </a:r>
                      <a:r>
                        <a:rPr lang="ja-JP" altLang="ja-JP" sz="1000" baseline="0" dirty="0">
                          <a:effectLst/>
                          <a:latin typeface="Meiryo UI" panose="020B0604030504040204" pitchFamily="50" charset="-128"/>
                          <a:ea typeface="Meiryo UI" panose="020B0604030504040204" pitchFamily="50" charset="-128"/>
                        </a:rPr>
                        <a:t>年度</a:t>
                      </a:r>
                      <a:r>
                        <a:rPr lang="en-US" altLang="ja-JP" sz="1000" baseline="0" dirty="0">
                          <a:effectLst/>
                          <a:latin typeface="Meiryo UI" panose="020B0604030504040204" pitchFamily="50" charset="-128"/>
                          <a:ea typeface="Meiryo UI" panose="020B0604030504040204" pitchFamily="50" charset="-128"/>
                        </a:rPr>
                        <a:t>       22</a:t>
                      </a:r>
                      <a:r>
                        <a:rPr lang="ja-JP" altLang="ja-JP" sz="1000" baseline="0" dirty="0">
                          <a:effectLst/>
                          <a:latin typeface="Meiryo UI" panose="020B0604030504040204" pitchFamily="50" charset="-128"/>
                          <a:ea typeface="Meiryo UI" panose="020B0604030504040204" pitchFamily="50" charset="-128"/>
                        </a:rPr>
                        <a:t>年度末にﾌﾟﾛﾊﾟｰ職員人件費補助を廃止</a:t>
                      </a:r>
                      <a:endParaRPr lang="en-US" altLang="ja-JP" sz="1000" baseline="0" dirty="0">
                        <a:effectLst/>
                        <a:latin typeface="Meiryo UI" panose="020B0604030504040204" pitchFamily="50" charset="-128"/>
                        <a:ea typeface="Meiryo UI" panose="020B0604030504040204" pitchFamily="50" charset="-128"/>
                      </a:endParaRPr>
                    </a:p>
                    <a:p>
                      <a:pPr rtl="0"/>
                      <a:endParaRPr lang="en-US" altLang="ja-JP" sz="1000" baseline="0" dirty="0">
                        <a:effectLst/>
                        <a:latin typeface="Meiryo UI" panose="020B0604030504040204" pitchFamily="50" charset="-128"/>
                        <a:ea typeface="Meiryo UI" panose="020B0604030504040204" pitchFamily="50" charset="-128"/>
                      </a:endParaRPr>
                    </a:p>
                    <a:p>
                      <a:pPr lvl="0" rtl="0"/>
                      <a:r>
                        <a:rPr lang="en-US" altLang="ja-JP" sz="1000" dirty="0">
                          <a:effectLst/>
                          <a:latin typeface="Meiryo UI" panose="020B0604030504040204" pitchFamily="50" charset="-128"/>
                          <a:ea typeface="Meiryo UI" panose="020B0604030504040204" pitchFamily="50" charset="-128"/>
                        </a:rPr>
                        <a:t>  </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【効果額（百万円）】⑳</a:t>
                      </a: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58</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㉑</a:t>
                      </a: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103</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　㉒</a:t>
                      </a:r>
                      <a:r>
                        <a:rPr kumimoji="1" lang="en-US" altLang="ja-JP" sz="1000" kern="1200" dirty="0">
                          <a:solidFill>
                            <a:schemeClr val="tx1"/>
                          </a:solidFill>
                          <a:effectLst/>
                          <a:latin typeface="Meiryo UI" panose="020B0604030504040204" pitchFamily="50" charset="-128"/>
                          <a:ea typeface="Meiryo UI" panose="020B0604030504040204" pitchFamily="50" charset="-128"/>
                          <a:cs typeface="+mn-cs"/>
                        </a:rPr>
                        <a:t>108</a:t>
                      </a:r>
                      <a:endParaRPr lang="ja-JP" altLang="ja-JP" sz="10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331094" y="5033302"/>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53762"/>
            <a:ext cx="3281430" cy="234978"/>
          </a:xfrm>
          <a:prstGeom prst="rect">
            <a:avLst/>
          </a:prstGeom>
          <a:ln w="25400" cmpd="sng"/>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162</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162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 name="正方形/長方形 2"/>
          <p:cNvSpPr/>
          <p:nvPr/>
        </p:nvSpPr>
        <p:spPr>
          <a:xfrm>
            <a:off x="5742130" y="278650"/>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1</a:t>
            </a:r>
          </a:p>
        </p:txBody>
      </p:sp>
    </p:spTree>
    <p:extLst>
      <p:ext uri="{BB962C8B-B14F-4D97-AF65-F5344CB8AC3E}">
        <p14:creationId xmlns:p14="http://schemas.microsoft.com/office/powerpoint/2010/main" val="29069501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46601">
                  <a:extLst>
                    <a:ext uri="{9D8B030D-6E8A-4147-A177-3AD203B41FA5}">
                      <a16:colId xmlns:a16="http://schemas.microsoft.com/office/drawing/2014/main" val="1996567682"/>
                    </a:ext>
                  </a:extLst>
                </a:gridCol>
                <a:gridCol w="265672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11】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文化関係事業（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518431932"/>
              </p:ext>
            </p:extLst>
          </p:nvPr>
        </p:nvGraphicFramePr>
        <p:xfrm>
          <a:off x="81815" y="548680"/>
          <a:ext cx="8980370" cy="621206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現在の事業（つづき）</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986720">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見直し後の事業（主なもの）</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つづき</a:t>
                      </a: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50" b="1" i="0" u="sng" kern="100" dirty="0">
                          <a:solidFill>
                            <a:schemeClr val="tx1"/>
                          </a:solidFill>
                          <a:effectLst/>
                          <a:latin typeface="Meiryo UI" panose="020B0604030504040204" pitchFamily="50" charset="-128"/>
                          <a:ea typeface="Meiryo UI" panose="020B0604030504040204" pitchFamily="50" charset="-128"/>
                          <a:cs typeface="+mn-cs"/>
                        </a:rPr>
                        <a:t>江之子島文化芸術創造センター管理運営費</a:t>
                      </a:r>
                      <a:r>
                        <a:rPr lang="ja-JP" altLang="en-US" sz="1050" b="1" i="0" u="none"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cs typeface="+mn-cs"/>
                        </a:rPr>
                        <a:t>64</a:t>
                      </a:r>
                      <a:r>
                        <a:rPr lang="ja-JP" altLang="en-US" sz="1050" b="1" i="0" u="none" kern="100" dirty="0">
                          <a:solidFill>
                            <a:schemeClr val="tx1"/>
                          </a:solidFill>
                          <a:effectLst/>
                          <a:latin typeface="Meiryo UI" panose="020B0604030504040204" pitchFamily="50" charset="-128"/>
                          <a:ea typeface="Meiryo UI" panose="020B0604030504040204" pitchFamily="50" charset="-128"/>
                          <a:cs typeface="+mn-cs"/>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cs typeface="+mn-cs"/>
                        </a:rPr>
                        <a:t>64</a:t>
                      </a:r>
                      <a:r>
                        <a:rPr lang="ja-JP" altLang="en-US" sz="1050" b="1" i="0" u="none"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ja-JP" altLang="en-US" sz="1050" b="1" i="0" u="sng"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500"/>
                        </a:lnSpc>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en-US" altLang="ja-JP" sz="1000" b="1"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文化芸術の創造及び振興を図り、大阪の都市魅力を向上するため大阪府立江之子島文化芸術創造センターにおいて事業を行う。</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開始終了年度：平成２９年度～平成３３年度　　　     根拠法令：大阪府立江之子島文化芸術創造センター条例</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２　事業内容</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（１）多目的ルームなどの貸館事業</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（２）技術的な相談への対応、アドバイス等支援事業</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（３）講習会、講演会等事業</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（４）現代美術作品や関係図書の保管、展示、貸出事業</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（５）文化関係の組織や施設とのネットワークの構築、文化情報の収集・提供　など　　　</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50" b="1" i="0" kern="10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cs typeface="+mn-cs"/>
                        </a:rPr>
                        <a:t>上方演芸資料館管理運営費</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cs typeface="+mn-cs"/>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 71</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71</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ja-JP" altLang="en-US" sz="1050" b="1" i="0" u="sng" kern="100" dirty="0" smtClean="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上方演芸の保存・振興・継承を図るため、全国で唯一の演芸資料館である上方演芸資料館（愛称「ワッハ上方」）の管理運営を行う。</a:t>
                      </a:r>
                      <a:r>
                        <a:rPr lang="ja-JP" altLang="en-US" sz="1000" b="0" i="0" strike="noStrike" kern="100" dirty="0">
                          <a:solidFill>
                            <a:schemeClr val="tx1"/>
                          </a:solidFill>
                          <a:effectLst/>
                          <a:latin typeface="Meiryo UI" panose="020B0604030504040204" pitchFamily="50" charset="-128"/>
                          <a:ea typeface="Meiryo UI" panose="020B0604030504040204" pitchFamily="50" charset="-128"/>
                          <a:cs typeface="+mn-cs"/>
                        </a:rPr>
                        <a:t>　また、</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これまで大阪が</a:t>
                      </a:r>
                      <a:r>
                        <a:rPr lang="ja-JP" altLang="en-US" sz="1000" b="0" i="0" kern="100" dirty="0" err="1">
                          <a:solidFill>
                            <a:schemeClr val="tx1"/>
                          </a:solidFill>
                          <a:effectLst/>
                          <a:latin typeface="Meiryo UI" panose="020B0604030504040204" pitchFamily="50" charset="-128"/>
                          <a:ea typeface="Meiryo UI" panose="020B0604030504040204" pitchFamily="50" charset="-128"/>
                          <a:cs typeface="+mn-cs"/>
                        </a:rPr>
                        <a:t>培っ</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てきた「笑い」の歴史や魅力を、国内外の観光客にも触れ、楽しみ、体験できる施設として運営する。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・開始終了年度　　平成８年度～　（根拠法令　大阪府立上方演芸資料館条例）</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（１）上方演芸資料館の運営（資料の収集・保存、活用）</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（２）資料展示・体験事業の実施（常設、企画展示の実施、ワークショップ等の開催、体験型コンテンツの設置）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上記以外で、財政再建プログラム（案）以降、新たに取り組んでいる事業（主なもの）</a:t>
                      </a: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50" b="1" i="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i="0" u="sng" kern="100" dirty="0">
                          <a:solidFill>
                            <a:schemeClr val="tx1"/>
                          </a:solidFill>
                          <a:effectLst/>
                          <a:latin typeface="Meiryo UI" panose="020B0604030504040204" pitchFamily="50" charset="-128"/>
                          <a:ea typeface="Meiryo UI" panose="020B0604030504040204" pitchFamily="50" charset="-128"/>
                          <a:cs typeface="+mn-cs"/>
                        </a:rPr>
                        <a:t>大阪文化フェスティバル事業費</a:t>
                      </a:r>
                      <a:r>
                        <a:rPr lang="ja-JP" altLang="en-US" sz="1050" b="1" i="0" u="none"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230</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130</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ja-JP" altLang="en-US" sz="1050" b="1" i="0" u="sng"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5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　文化</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を核として大阪の都市魅力を創造し、発信していく事業として実施。</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　大阪</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が誇る上方伝統芸能や上方演芸をはじめ、優れた音楽、演劇、アート等、多彩で豊かな文化の魅力を広く国内外に発信し、インバウンドも含めた</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多くの観光客</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　　　　を呼び込む</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ことにより、国際エンターテインメント都市の実現を目指す。</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開始年度　平成</a:t>
                      </a:r>
                      <a:r>
                        <a:rPr lang="en-US" altLang="ja-JP" sz="1000" b="0" i="0" kern="100" dirty="0">
                          <a:solidFill>
                            <a:schemeClr val="tx1"/>
                          </a:solidFill>
                          <a:effectLst/>
                          <a:latin typeface="Meiryo UI" panose="020B0604030504040204" pitchFamily="50" charset="-128"/>
                          <a:ea typeface="Meiryo UI" panose="020B0604030504040204" pitchFamily="50" charset="-128"/>
                          <a:cs typeface="+mn-cs"/>
                        </a:rPr>
                        <a:t>29</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年度～</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i="0" kern="100" dirty="0">
                          <a:solidFill>
                            <a:schemeClr val="tx1"/>
                          </a:solidFill>
                          <a:effectLst/>
                          <a:latin typeface="Meiryo UI" panose="020B0604030504040204" pitchFamily="50" charset="-128"/>
                          <a:ea typeface="Meiryo UI" panose="020B0604030504040204" pitchFamily="50" charset="-128"/>
                          <a:cs typeface="+mn-cs"/>
                        </a:rPr>
                        <a:t>２　事業内容</a:t>
                      </a:r>
                      <a:endParaRPr lang="en-US" altLang="ja-JP" sz="1000" b="0" i="0" strike="dblStrike" kern="100" baseline="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  府内</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のホールや劇場、公園において、上方伝統芸能や上方芸能をはじめ、音楽や舞台、アート、各地で受け継がれている伝統行事などの多彩で豊か</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な文化</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資源</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を</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cs typeface="+mn-cs"/>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cs typeface="+mn-cs"/>
                        </a:rPr>
                        <a:t>活用</a:t>
                      </a:r>
                      <a:r>
                        <a:rPr lang="ja-JP" altLang="en-US" sz="1000" b="0" i="0" kern="100" dirty="0">
                          <a:solidFill>
                            <a:schemeClr val="tx1"/>
                          </a:solidFill>
                          <a:effectLst/>
                          <a:latin typeface="Meiryo UI" panose="020B0604030504040204" pitchFamily="50" charset="-128"/>
                          <a:ea typeface="Meiryo UI" panose="020B0604030504040204" pitchFamily="50" charset="-128"/>
                          <a:cs typeface="+mn-cs"/>
                        </a:rPr>
                        <a:t>した事業（プログラム）を展開する。 </a:t>
                      </a: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0" i="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5" name="正方形/長方形 4"/>
          <p:cNvSpPr/>
          <p:nvPr/>
        </p:nvSpPr>
        <p:spPr>
          <a:xfrm>
            <a:off x="5787135"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大かっこ 3"/>
          <p:cNvSpPr/>
          <p:nvPr/>
        </p:nvSpPr>
        <p:spPr>
          <a:xfrm>
            <a:off x="521550" y="4284095"/>
            <a:ext cx="7920880" cy="261340"/>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見直し後の事業</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としては、この他に、大阪府文化振興基金設置運営費、文化施策推進費、芸術文化顕彰事業費、文化事業奨励費がある。</a:t>
            </a:r>
            <a:endParaRPr kumimoji="1" lang="en-US" altLang="ja-JP" sz="1000" dirty="0">
              <a:latin typeface="Meiryo UI" panose="020B0604030504040204" pitchFamily="50" charset="-128"/>
              <a:ea typeface="Meiryo UI" panose="020B0604030504040204" pitchFamily="50" charset="-128"/>
            </a:endParaRPr>
          </a:p>
        </p:txBody>
      </p:sp>
      <p:sp>
        <p:nvSpPr>
          <p:cNvPr id="8" name="スライド番号プレースホルダー 4"/>
          <p:cNvSpPr txBox="1">
            <a:spLocks/>
          </p:cNvSpPr>
          <p:nvPr/>
        </p:nvSpPr>
        <p:spPr>
          <a:xfrm>
            <a:off x="6983905" y="648425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87201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551937395"/>
              </p:ext>
            </p:extLst>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12】</a:t>
                      </a:r>
                      <a:r>
                        <a:rPr lang="ja-JP" altLang="en-US" sz="1400" kern="100" dirty="0">
                          <a:solidFill>
                            <a:schemeClr val="tx1"/>
                          </a:solidFill>
                          <a:effectLst/>
                          <a:latin typeface="Meiryo UI" panose="020B0604030504040204" pitchFamily="50" charset="-128"/>
                          <a:ea typeface="Meiryo UI" panose="020B0604030504040204" pitchFamily="50" charset="-128"/>
                        </a:rPr>
                        <a:t>　男女共同</a:t>
                      </a:r>
                      <a:r>
                        <a:rPr lang="ja-JP" altLang="en-US" sz="1400" kern="100" dirty="0" smtClean="0">
                          <a:solidFill>
                            <a:schemeClr val="tx1"/>
                          </a:solidFill>
                          <a:effectLst/>
                          <a:latin typeface="Meiryo UI" panose="020B0604030504040204" pitchFamily="50" charset="-128"/>
                          <a:ea typeface="Meiryo UI" panose="020B0604030504040204" pitchFamily="50" charset="-128"/>
                        </a:rPr>
                        <a:t>参画関係事業</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78332939"/>
              </p:ext>
            </p:extLst>
          </p:nvPr>
        </p:nvGraphicFramePr>
        <p:xfrm>
          <a:off x="69708" y="413665"/>
          <a:ext cx="9004584" cy="6272324"/>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65427">
                  <a:extLst>
                    <a:ext uri="{9D8B030D-6E8A-4147-A177-3AD203B41FA5}">
                      <a16:colId xmlns:a16="http://schemas.microsoft.com/office/drawing/2014/main" val="4183280094"/>
                    </a:ext>
                  </a:extLst>
                </a:gridCol>
                <a:gridCol w="4479957">
                  <a:extLst>
                    <a:ext uri="{9D8B030D-6E8A-4147-A177-3AD203B41FA5}">
                      <a16:colId xmlns:a16="http://schemas.microsoft.com/office/drawing/2014/main" val="3479956490"/>
                    </a:ext>
                  </a:extLst>
                </a:gridCol>
              </a:tblGrid>
              <a:tr h="249207">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036756">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事業目的及び事業内容（主なもの）</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府直営実施</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① </a:t>
                      </a:r>
                      <a:r>
                        <a:rPr lang="ja-JP" altLang="en-US" sz="1000" b="0" kern="100" dirty="0">
                          <a:effectLst/>
                          <a:latin typeface="Meiryo UI" panose="020B0604030504040204" pitchFamily="50" charset="-128"/>
                          <a:ea typeface="Meiryo UI" panose="020B0604030504040204" pitchFamily="50" charset="-128"/>
                        </a:rPr>
                        <a:t>「男女共同参画推進条例」の運用、「男女共同参画プラン」の策定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 男女共同参画社会づくりへの取組   顕彰事業や団体、グループ等の活動に対する助成等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 事業者の主体的な取組支援</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「男女いきいき・元気宣言」事業者の募集登録等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④ 女性に対する暴力への対策　　　　　ＤＶ被害者への支援（電話相談やカウンセラーの派遣等）</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財団実施、あるいはＮＰＯとの協働実施</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① </a:t>
                      </a:r>
                      <a:r>
                        <a:rPr lang="ja-JP" altLang="en-US" sz="1000" b="0" kern="100" dirty="0">
                          <a:effectLst/>
                          <a:latin typeface="Meiryo UI" panose="020B0604030504040204" pitchFamily="50" charset="-128"/>
                          <a:ea typeface="Meiryo UI" panose="020B0604030504040204" pitchFamily="50" charset="-128"/>
                        </a:rPr>
                        <a:t>相談カウンセリング事業　　　ドーンセンターにおける電話や面接による相談、カウンセリングの実施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 情報ステーション事業　　　　ドーンセンターに設置したライブラリーの運営等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 啓発学習事業　　　　　 　　各種講座の開催による啓発、育成</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④ その他　　　　　　　　　　 　　広報事業、文化表現事業、国際交流事業等</a:t>
                      </a:r>
                      <a:endParaRPr lang="en-US" altLang="ja-JP" sz="1000" b="0" kern="100" dirty="0">
                        <a:effectLst/>
                        <a:latin typeface="Meiryo UI" panose="020B0604030504040204" pitchFamily="50" charset="-128"/>
                        <a:ea typeface="Meiryo UI" panose="020B0604030504040204" pitchFamily="50" charset="-128"/>
                      </a:endParaRPr>
                    </a:p>
                  </a:txBody>
                  <a:tcPr marL="100584" marR="100584" marT="50292" marB="50292">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4920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47291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市町村や民間との役割分担の観点から、事業を精査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・各種相談や情報ステーション、啓発事業のうち、市町村など他機関での対応</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や代替が可能と考えられるものについては廃止。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・ＤＶ相談については、現状においては、市町村等での対応が十分では</a:t>
                      </a:r>
                      <a:r>
                        <a:rPr lang="ja-JP" altLang="en-US" sz="1000" b="0" kern="100" dirty="0" err="1">
                          <a:effectLst/>
                          <a:latin typeface="Meiryo UI" panose="020B0604030504040204" pitchFamily="50" charset="-128"/>
                          <a:ea typeface="Meiryo UI" panose="020B0604030504040204" pitchFamily="50" charset="-128"/>
                        </a:rPr>
                        <a:t>な</a:t>
                      </a:r>
                      <a:r>
                        <a:rPr lang="ja-JP" altLang="en-US" sz="1000" b="0" kern="100" dirty="0">
                          <a:effectLst/>
                          <a:latin typeface="Meiryo UI" panose="020B0604030504040204" pitchFamily="50" charset="-128"/>
                          <a:ea typeface="Meiryo UI" panose="020B0604030504040204" pitchFamily="50" charset="-128"/>
                        </a:rPr>
                        <a:t>いた</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め、府の事業として存続。</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（廃止するもの）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・文化表現事業（女性芸術劇場等）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・国際交流事業（海外向け情報誌等）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・ＮＰＯとの協催事業等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（縮小、重点化するもの）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・相談事業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他機関で代替可能なものは廃止（法律相談等）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・情報ライブラリー　専門図書等に限定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・各種講座　　　　 課題解決型で実践的活動につながるものに重点化</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平成２０年度から順次実施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○女性総合センター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他施設との集約、多機能化</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年度中に実施）</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・館内配置の見直し等によりスペースを創出。対象を女性以外にも拡大</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・青少年会館の廃止（</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H20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年度末予定）による機能集約施設としての役割</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を一部担う</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（文化表現事業等）</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年度本格予算で廃止済み</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（相談事業）</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年７月　  他機関で対応可能なもの（法律相談等）は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年度本格予算で削</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減済み</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市町村での手薄な夜間及び土日を中心とした実施体制に変更</a:t>
                      </a:r>
                    </a:p>
                    <a:p>
                      <a:pPr algn="l" rtl="0">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（情報ライブラリー</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専門図書等に限定</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（各種講座）</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課題解決型の講座事業に重点化</a:t>
                      </a:r>
                    </a:p>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○男女共同参画・青少年センター（元　女性総合センター</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　 青少年会館の廃止（</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H20</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年度末）による機能集約施設としての役</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割を一部担う</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21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 　条例改正</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21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　 名称変更「大阪府立男女共同参画・青少年センター」</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効果額（百万円）</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】⑳166</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㉑</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㉒</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154</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p>
                  </a:txBody>
                  <a:tcPr marL="79200" marR="792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222008" y="4301084"/>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607115" y="826687"/>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466</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194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0" name="正方形/長方形 9"/>
          <p:cNvSpPr/>
          <p:nvPr/>
        </p:nvSpPr>
        <p:spPr>
          <a:xfrm>
            <a:off x="5832140" y="15481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775336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1479611165"/>
              </p:ext>
            </p:extLst>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12】</a:t>
                      </a:r>
                      <a:r>
                        <a:rPr lang="ja-JP" altLang="en-US" sz="1400" kern="100" dirty="0">
                          <a:solidFill>
                            <a:schemeClr val="tx1"/>
                          </a:solidFill>
                          <a:effectLst/>
                          <a:latin typeface="Meiryo UI" panose="020B0604030504040204" pitchFamily="50" charset="-128"/>
                          <a:ea typeface="Meiryo UI" panose="020B0604030504040204" pitchFamily="50" charset="-128"/>
                        </a:rPr>
                        <a:t>　男女共同</a:t>
                      </a:r>
                      <a:r>
                        <a:rPr lang="ja-JP" altLang="en-US" sz="1400" kern="100" dirty="0" smtClean="0">
                          <a:solidFill>
                            <a:schemeClr val="tx1"/>
                          </a:solidFill>
                          <a:effectLst/>
                          <a:latin typeface="Meiryo UI" panose="020B0604030504040204" pitchFamily="50" charset="-128"/>
                          <a:ea typeface="Meiryo UI" panose="020B0604030504040204" pitchFamily="50" charset="-128"/>
                        </a:rPr>
                        <a:t>参画関係事業</a:t>
                      </a:r>
                      <a:r>
                        <a:rPr lang="ja-JP" altLang="en-US" sz="1400" kern="100" dirty="0">
                          <a:solidFill>
                            <a:schemeClr val="tx1"/>
                          </a:solidFill>
                          <a:effectLst/>
                          <a:latin typeface="Meiryo UI" panose="020B0604030504040204" pitchFamily="50" charset="-128"/>
                          <a:ea typeface="Meiryo UI" panose="020B0604030504040204" pitchFamily="50" charset="-128"/>
                        </a:rPr>
                        <a:t>（つづき）</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382185542"/>
              </p:ext>
            </p:extLst>
          </p:nvPr>
        </p:nvGraphicFramePr>
        <p:xfrm>
          <a:off x="69708" y="464182"/>
          <a:ext cx="9004584" cy="620064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45384">
                  <a:extLst>
                    <a:ext uri="{9D8B030D-6E8A-4147-A177-3AD203B41FA5}">
                      <a16:colId xmlns:a16="http://schemas.microsoft.com/office/drawing/2014/main" val="4183280094"/>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917875190"/>
                  </a:ext>
                </a:extLst>
              </a:tr>
              <a:tr h="2619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見直し後の事業（主なもの）</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sng" kern="100" dirty="0">
                          <a:solidFill>
                            <a:schemeClr val="tx1"/>
                          </a:solidFill>
                          <a:effectLst/>
                          <a:latin typeface="Meiryo UI" panose="020B0604030504040204" pitchFamily="50" charset="-128"/>
                          <a:ea typeface="Meiryo UI" panose="020B0604030504040204" pitchFamily="50" charset="-128"/>
                        </a:rPr>
                        <a:t>男女共同参画推進事業費</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52</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49</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i="0" u="sng"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smtClean="0">
                          <a:solidFill>
                            <a:schemeClr val="tx1"/>
                          </a:solidFill>
                          <a:effectLst/>
                          <a:latin typeface="Meiryo UI" panose="020B0604030504040204" pitchFamily="50" charset="-128"/>
                          <a:ea typeface="Meiryo UI" panose="020B0604030504040204" pitchFamily="50" charset="-128"/>
                        </a:rPr>
                        <a:t>　１</a:t>
                      </a:r>
                      <a:r>
                        <a:rPr lang="ja-JP" altLang="en-US" sz="1000" b="1" i="0" kern="100" dirty="0">
                          <a:solidFill>
                            <a:schemeClr val="tx1"/>
                          </a:solidFill>
                          <a:effectLst/>
                          <a:latin typeface="Meiryo UI" panose="020B0604030504040204" pitchFamily="50" charset="-128"/>
                          <a:ea typeface="Meiryo UI" panose="020B0604030504040204" pitchFamily="50" charset="-128"/>
                        </a:rPr>
                        <a:t>　事業目的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大阪府男女共同参画推進条例及びおおさか男女共同参画プラン（</a:t>
                      </a:r>
                      <a:r>
                        <a:rPr lang="en-US" altLang="ja-JP" sz="1000" b="0" i="0" kern="100" dirty="0">
                          <a:solidFill>
                            <a:schemeClr val="tx1"/>
                          </a:solidFill>
                          <a:effectLst/>
                          <a:latin typeface="Meiryo UI" panose="020B0604030504040204" pitchFamily="50" charset="-128"/>
                          <a:ea typeface="Meiryo UI" panose="020B0604030504040204" pitchFamily="50" charset="-128"/>
                        </a:rPr>
                        <a:t>2016</a:t>
                      </a:r>
                      <a:r>
                        <a:rPr lang="ja-JP" altLang="en-US" sz="1000" b="0" i="0" kern="100" dirty="0">
                          <a:solidFill>
                            <a:schemeClr val="tx1"/>
                          </a:solidFill>
                          <a:effectLst/>
                          <a:latin typeface="Meiryo UI" panose="020B0604030504040204" pitchFamily="50" charset="-128"/>
                          <a:ea typeface="Meiryo UI" panose="020B0604030504040204" pitchFamily="50" charset="-128"/>
                        </a:rPr>
                        <a:t>－</a:t>
                      </a:r>
                      <a:r>
                        <a:rPr lang="en-US" altLang="ja-JP" sz="1000" b="0" i="0" kern="100" dirty="0">
                          <a:solidFill>
                            <a:schemeClr val="tx1"/>
                          </a:solidFill>
                          <a:effectLst/>
                          <a:latin typeface="Meiryo UI" panose="020B0604030504040204" pitchFamily="50" charset="-128"/>
                          <a:ea typeface="Meiryo UI" panose="020B0604030504040204" pitchFamily="50" charset="-128"/>
                        </a:rPr>
                        <a:t>2020</a:t>
                      </a:r>
                      <a:r>
                        <a:rPr lang="ja-JP" altLang="en-US" sz="1000" b="0" i="0" kern="100" dirty="0">
                          <a:solidFill>
                            <a:schemeClr val="tx1"/>
                          </a:solidFill>
                          <a:effectLst/>
                          <a:latin typeface="Meiryo UI" panose="020B0604030504040204" pitchFamily="50" charset="-128"/>
                          <a:ea typeface="Meiryo UI" panose="020B0604030504040204" pitchFamily="50" charset="-128"/>
                        </a:rPr>
                        <a:t>）に基づき、だれもがいきいきと活躍できる男女共同参画社会の実現を</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図るため、男女共同参画施策を推進する。　　　　　</a:t>
                      </a:r>
                      <a:r>
                        <a:rPr lang="ja-JP" altLang="en-US" sz="1000" b="1"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ドーンセンターにおいて、男女共同参画の観点から相談事業を実施する。男女共同参画社会の実現に資するため、市町村職員、学校教職員、府民等を対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象に研修等を実施する。また、男女共同参画審議会等の運営、庁内関係部局・市町村・関係民間団体等との総合調整及び連携を図り、男女共同参画施</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策を推進する。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根拠法令　　男女共同参画社会基本法、配偶者からの暴力の防止及び被害者の保護等に関する法律、大阪府男女共同参画推進条例、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大阪府立男女共同参画・青少年センター条例</a:t>
                      </a:r>
                      <a:r>
                        <a:rPr lang="ja-JP" altLang="en-US" sz="1000" b="1"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事業手法の妥当性</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府は広域自治体として、ドーンセンターを拠点に専門的広域的事業を実施し、市町村の機能の補完・支援をするとともに、関係部局・関係団体との総合調</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整及び連携のもと施策展開を図ることにより、効果的に男女共同参画の実現</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をめざす</a:t>
                      </a:r>
                      <a:r>
                        <a:rPr lang="ja-JP" altLang="en-US" sz="1000" b="0" i="0" kern="100" dirty="0">
                          <a:solidFill>
                            <a:schemeClr val="tx1"/>
                          </a:solidFill>
                          <a:effectLst/>
                          <a:latin typeface="Meiryo UI" panose="020B0604030504040204" pitchFamily="50" charset="-128"/>
                          <a:ea typeface="Meiryo UI" panose="020B0604030504040204" pitchFamily="50" charset="-128"/>
                        </a:rPr>
                        <a:t>もの。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a:t>
                      </a:r>
                      <a:r>
                        <a:rPr lang="ja-JP" altLang="en-US" sz="1050" b="1" i="0" u="sng" kern="100" dirty="0">
                          <a:solidFill>
                            <a:schemeClr val="tx1"/>
                          </a:solidFill>
                          <a:effectLst/>
                          <a:latin typeface="Meiryo UI" panose="020B0604030504040204" pitchFamily="50" charset="-128"/>
                          <a:ea typeface="Meiryo UI" panose="020B0604030504040204" pitchFamily="50" charset="-128"/>
                        </a:rPr>
                        <a:t>男女共同参画・青少年センター管理運営事業費</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16</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10</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　　　　　　　　 </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ドーンセンターの施設管理運営に指定管理者制度を導入し、より効果的かつ効率的な運営を図る。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根拠法令　　　大阪府立男女共同参画・青少年センター条例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ドーンセンターの施設管理部門（利用の承認等利用に関する業務及びセンターの維持、補修に関する業務）に指定管理者制度を導入し、さらなる府民サービスの</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向上を</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図る。</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上記以外で、財政再建プログラム（案）以降、新たに取り組んでいる事業（主なもの）</a:t>
                      </a: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zh-TW" altLang="en-US" sz="1050" b="1" u="sng" kern="100" dirty="0">
                          <a:solidFill>
                            <a:schemeClr val="tx1"/>
                          </a:solidFill>
                          <a:effectLst/>
                          <a:latin typeface="Meiryo UI" panose="020B0604030504040204" pitchFamily="50" charset="-128"/>
                          <a:ea typeface="Meiryo UI" panose="020B0604030504040204" pitchFamily="50" charset="-128"/>
                        </a:rPr>
                        <a:t>ＯＳＡＫＡ女性活躍推進事業費</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4</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2</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u="sng"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u="sng" kern="100" dirty="0" smtClean="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smtClean="0">
                          <a:solidFill>
                            <a:schemeClr val="tx1"/>
                          </a:solidFill>
                          <a:effectLst/>
                          <a:latin typeface="Meiryo UI" panose="020B0604030504040204" pitchFamily="50" charset="-128"/>
                          <a:ea typeface="Meiryo UI" panose="020B0604030504040204" pitchFamily="50" charset="-128"/>
                        </a:rPr>
                        <a:t>産学官等</a:t>
                      </a:r>
                      <a:r>
                        <a:rPr lang="ja-JP" altLang="en-US" sz="1000" kern="100" dirty="0">
                          <a:solidFill>
                            <a:schemeClr val="tx1"/>
                          </a:solidFill>
                          <a:effectLst/>
                          <a:latin typeface="Meiryo UI" panose="020B0604030504040204" pitchFamily="50" charset="-128"/>
                          <a:ea typeface="Meiryo UI" panose="020B0604030504040204" pitchFamily="50" charset="-128"/>
                        </a:rPr>
                        <a:t>で構成する「</a:t>
                      </a:r>
                      <a:r>
                        <a:rPr lang="en-US" altLang="ja-JP" sz="1000" kern="100" dirty="0">
                          <a:solidFill>
                            <a:schemeClr val="tx1"/>
                          </a:solidFill>
                          <a:effectLst/>
                          <a:latin typeface="Meiryo UI" panose="020B0604030504040204" pitchFamily="50" charset="-128"/>
                          <a:ea typeface="Meiryo UI" panose="020B0604030504040204" pitchFamily="50" charset="-128"/>
                        </a:rPr>
                        <a:t>OSAKA</a:t>
                      </a:r>
                      <a:r>
                        <a:rPr lang="ja-JP" altLang="en-US" sz="1000" kern="100" dirty="0">
                          <a:solidFill>
                            <a:schemeClr val="tx1"/>
                          </a:solidFill>
                          <a:effectLst/>
                          <a:latin typeface="Meiryo UI" panose="020B0604030504040204" pitchFamily="50" charset="-128"/>
                          <a:ea typeface="Meiryo UI" panose="020B0604030504040204" pitchFamily="50" charset="-128"/>
                        </a:rPr>
                        <a:t>女性活躍推進会議」と連携のもと、女性が輝く大阪の実現に向けて、企業の経営者や若者の意識改革にかかる啓発事業を充実・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強化していく。オール大阪で女性の活躍推進に向けた機運醸成に努め、男女が持てる力を存分に発揮し、あらゆる分野で活躍できる元気な大阪をめざす。</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２　事業内容</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　行政と経済団体、大学等が相互に連携・協力し、オール大阪で女性活躍推進の機運を盛り上げるため、平成</a:t>
                      </a:r>
                      <a:r>
                        <a:rPr kumimoji="1" lang="en-US" altLang="ja-JP" sz="1000" dirty="0">
                          <a:solidFill>
                            <a:schemeClr val="tx1"/>
                          </a:solidFill>
                          <a:latin typeface="Meiryo UI" panose="020B0604030504040204" pitchFamily="50" charset="-128"/>
                          <a:ea typeface="Meiryo UI" panose="020B0604030504040204" pitchFamily="50" charset="-128"/>
                        </a:rPr>
                        <a:t>27</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7</a:t>
                      </a:r>
                      <a:r>
                        <a:rPr kumimoji="1" lang="ja-JP" altLang="en-US" sz="1000" dirty="0">
                          <a:solidFill>
                            <a:schemeClr val="tx1"/>
                          </a:solidFill>
                          <a:latin typeface="Meiryo UI" panose="020B0604030504040204" pitchFamily="50" charset="-128"/>
                          <a:ea typeface="Meiryo UI" panose="020B0604030504040204" pitchFamily="50" charset="-128"/>
                        </a:rPr>
                        <a:t>月</a:t>
                      </a:r>
                      <a:r>
                        <a:rPr kumimoji="1" lang="en-US" altLang="ja-JP" sz="1000" dirty="0">
                          <a:solidFill>
                            <a:schemeClr val="tx1"/>
                          </a:solidFill>
                          <a:latin typeface="Meiryo UI" panose="020B0604030504040204" pitchFamily="50" charset="-128"/>
                          <a:ea typeface="Meiryo UI" panose="020B0604030504040204" pitchFamily="50" charset="-128"/>
                        </a:rPr>
                        <a:t>30</a:t>
                      </a:r>
                      <a:r>
                        <a:rPr kumimoji="1" lang="ja-JP" altLang="en-US" sz="1000" dirty="0">
                          <a:solidFill>
                            <a:schemeClr val="tx1"/>
                          </a:solidFill>
                          <a:latin typeface="Meiryo UI" panose="020B0604030504040204" pitchFamily="50" charset="-128"/>
                          <a:ea typeface="Meiryo UI" panose="020B0604030504040204" pitchFamily="50" charset="-128"/>
                        </a:rPr>
                        <a:t>日に設置した</a:t>
                      </a:r>
                      <a:r>
                        <a:rPr kumimoji="1" lang="en-US" altLang="zh-TW" sz="1000" dirty="0">
                          <a:solidFill>
                            <a:schemeClr val="tx1"/>
                          </a:solidFill>
                          <a:latin typeface="Meiryo UI" panose="020B0604030504040204" pitchFamily="50" charset="-128"/>
                          <a:ea typeface="Meiryo UI" panose="020B0604030504040204" pitchFamily="50" charset="-128"/>
                        </a:rPr>
                        <a:t>OSAKA</a:t>
                      </a:r>
                      <a:r>
                        <a:rPr kumimoji="1" lang="zh-TW" altLang="en-US" sz="1000" dirty="0">
                          <a:solidFill>
                            <a:schemeClr val="tx1"/>
                          </a:solidFill>
                          <a:latin typeface="Meiryo UI" panose="020B0604030504040204" pitchFamily="50" charset="-128"/>
                          <a:ea typeface="Meiryo UI" panose="020B0604030504040204" pitchFamily="50" charset="-128"/>
                        </a:rPr>
                        <a:t>女性活躍推進</a:t>
                      </a:r>
                      <a:endParaRPr kumimoji="1" lang="en-US" altLang="zh-TW"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zh-TW" altLang="en-US" sz="1000" dirty="0">
                          <a:solidFill>
                            <a:schemeClr val="tx1"/>
                          </a:solidFill>
                          <a:latin typeface="Meiryo UI" panose="020B0604030504040204" pitchFamily="50" charset="-128"/>
                          <a:ea typeface="Meiryo UI" panose="020B0604030504040204" pitchFamily="50" charset="-128"/>
                        </a:rPr>
                        <a:t>会議</a:t>
                      </a:r>
                      <a:r>
                        <a:rPr kumimoji="1" lang="ja-JP" altLang="en-US" sz="1000" dirty="0">
                          <a:solidFill>
                            <a:schemeClr val="tx1"/>
                          </a:solidFill>
                          <a:latin typeface="Meiryo UI" panose="020B0604030504040204" pitchFamily="50" charset="-128"/>
                          <a:ea typeface="Meiryo UI" panose="020B0604030504040204" pitchFamily="50" charset="-128"/>
                        </a:rPr>
                        <a:t>を運営する。</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　女性が能力を十分に発揮できる大阪をめざし、経済団体、大学等との協働により、企業向けセミナーや若者向けセミナー等を実施する。</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008058"/>
                  </a:ext>
                </a:extLst>
              </a:tr>
            </a:tbl>
          </a:graphicData>
        </a:graphic>
      </p:graphicFrame>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8" name="正方形/長方形 7"/>
          <p:cNvSpPr/>
          <p:nvPr/>
        </p:nvSpPr>
        <p:spPr>
          <a:xfrm>
            <a:off x="5847486" y="157520"/>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大かっこ 10"/>
          <p:cNvSpPr/>
          <p:nvPr/>
        </p:nvSpPr>
        <p:spPr>
          <a:xfrm>
            <a:off x="521550" y="4464114"/>
            <a:ext cx="6660740" cy="288999"/>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見直し後の事業</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としては、この他に、大阪府女性基金設置運営費、男女共同参画・青少年センター</a:t>
            </a:r>
            <a:r>
              <a:rPr lang="en-US" altLang="ja-JP" sz="1050" dirty="0">
                <a:latin typeface="Meiryo UI" panose="020B0604030504040204" pitchFamily="50" charset="-128"/>
                <a:ea typeface="Meiryo UI" panose="020B0604030504040204" pitchFamily="50" charset="-128"/>
              </a:rPr>
              <a:t>ESCO</a:t>
            </a:r>
            <a:r>
              <a:rPr lang="ja-JP" altLang="en-US" sz="1050" dirty="0">
                <a:latin typeface="Meiryo UI" panose="020B0604030504040204" pitchFamily="50" charset="-128"/>
                <a:ea typeface="Meiryo UI" panose="020B0604030504040204" pitchFamily="50" charset="-128"/>
              </a:rPr>
              <a:t>事業がある。</a:t>
            </a:r>
            <a:endParaRPr kumimoji="1" lang="en-US" altLang="ja-JP" sz="1050" dirty="0">
              <a:latin typeface="Meiryo UI" panose="020B0604030504040204" pitchFamily="50" charset="-128"/>
              <a:ea typeface="Meiryo UI" panose="020B0604030504040204" pitchFamily="50" charset="-128"/>
            </a:endParaRPr>
          </a:p>
        </p:txBody>
      </p:sp>
      <p:sp>
        <p:nvSpPr>
          <p:cNvPr id="12"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30</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0C6D8A66-99CE-4802-948F-275057F60F38}"/>
              </a:ext>
            </a:extLst>
          </p:cNvPr>
          <p:cNvSpPr/>
          <p:nvPr/>
        </p:nvSpPr>
        <p:spPr>
          <a:xfrm>
            <a:off x="6642230" y="880158"/>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86</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72</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2174895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13】</a:t>
                      </a:r>
                      <a:r>
                        <a:rPr lang="ja-JP" altLang="en-US" sz="1400" kern="100" dirty="0">
                          <a:solidFill>
                            <a:schemeClr val="tx1"/>
                          </a:solidFill>
                          <a:effectLst/>
                          <a:latin typeface="Meiryo UI" panose="020B0604030504040204" pitchFamily="50" charset="-128"/>
                          <a:ea typeface="Meiryo UI" panose="020B0604030504040204" pitchFamily="50" charset="-128"/>
                        </a:rPr>
                        <a:t>　観光振興事業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067929175"/>
              </p:ext>
            </p:extLst>
          </p:nvPr>
        </p:nvGraphicFramePr>
        <p:xfrm>
          <a:off x="69708" y="464186"/>
          <a:ext cx="9004584" cy="637456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5300542">
                  <a:extLst>
                    <a:ext uri="{9D8B030D-6E8A-4147-A177-3AD203B41FA5}">
                      <a16:colId xmlns:a16="http://schemas.microsoft.com/office/drawing/2014/main" val="4183280094"/>
                    </a:ext>
                  </a:extLst>
                </a:gridCol>
                <a:gridCol w="3444842">
                  <a:extLst>
                    <a:ext uri="{9D8B030D-6E8A-4147-A177-3AD203B41FA5}">
                      <a16:colId xmlns:a16="http://schemas.microsoft.com/office/drawing/2014/main" val="3479956490"/>
                    </a:ext>
                  </a:extLst>
                </a:gridCol>
              </a:tblGrid>
              <a:tr h="247686">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784230">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2010 </a:t>
                      </a:r>
                      <a:r>
                        <a:rPr lang="ja-JP" altLang="en-US" sz="1000" b="0" kern="100" dirty="0">
                          <a:effectLst/>
                          <a:latin typeface="Meiryo UI" panose="020B0604030504040204" pitchFamily="50" charset="-128"/>
                          <a:ea typeface="Meiryo UI" panose="020B0604030504040204" pitchFamily="50" charset="-128"/>
                        </a:rPr>
                        <a:t>年度までに来阪外国人旅行者数を</a:t>
                      </a:r>
                      <a:r>
                        <a:rPr lang="en-US" altLang="ja-JP" sz="1000" b="0" kern="100" dirty="0">
                          <a:effectLst/>
                          <a:latin typeface="Meiryo UI" panose="020B0604030504040204" pitchFamily="50" charset="-128"/>
                          <a:ea typeface="Meiryo UI" panose="020B0604030504040204" pitchFamily="50" charset="-128"/>
                        </a:rPr>
                        <a:t>250 </a:t>
                      </a:r>
                      <a:r>
                        <a:rPr lang="ja-JP" altLang="en-US" sz="1000" b="0" kern="100" dirty="0">
                          <a:effectLst/>
                          <a:latin typeface="Meiryo UI" panose="020B0604030504040204" pitchFamily="50" charset="-128"/>
                          <a:ea typeface="Meiryo UI" panose="020B0604030504040204" pitchFamily="50" charset="-128"/>
                        </a:rPr>
                        <a:t>万人程度とするためのプロモーションを展開するとともに、教育や産業など多様な交流を促進。</a:t>
                      </a:r>
                    </a:p>
                    <a:p>
                      <a:pPr algn="just">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事業内容（主なもの）</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（財）大阪観光コンベンション協会</a:t>
                      </a:r>
                      <a:r>
                        <a:rPr lang="en-US" altLang="ja-JP" sz="1000" b="0" kern="100" dirty="0">
                          <a:effectLst/>
                          <a:latin typeface="Meiryo UI" panose="020B0604030504040204" pitchFamily="50" charset="-128"/>
                          <a:ea typeface="Meiryo UI" panose="020B0604030504040204" pitchFamily="50" charset="-128"/>
                        </a:rPr>
                        <a:t>(OCTB)</a:t>
                      </a:r>
                      <a:r>
                        <a:rPr lang="ja-JP" altLang="en-US" sz="1000" b="0" kern="100" dirty="0">
                          <a:effectLst/>
                          <a:latin typeface="Meiryo UI" panose="020B0604030504040204" pitchFamily="50" charset="-128"/>
                          <a:ea typeface="Meiryo UI" panose="020B0604030504040204" pitchFamily="50" charset="-128"/>
                        </a:rPr>
                        <a:t>への補助という形で以下の事業を実施。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①交流型観光集客促進センター設置</a:t>
                      </a:r>
                      <a:r>
                        <a:rPr lang="en-US" altLang="ja-JP" sz="1000" b="0" kern="100" dirty="0">
                          <a:effectLst/>
                          <a:latin typeface="Meiryo UI" panose="020B0604030504040204" pitchFamily="50" charset="-128"/>
                          <a:ea typeface="Meiryo UI" panose="020B0604030504040204" pitchFamily="50" charset="-128"/>
                        </a:rPr>
                        <a:t>(31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視察交流の専門組織を立ち上げ、教育旅行誘致や産業交流のニーズ調査等を実施。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②個人旅行客取込み</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対韓国・台湾向け</a:t>
                      </a:r>
                      <a:r>
                        <a:rPr lang="en-US" altLang="ja-JP" sz="1000" b="0" kern="100" dirty="0">
                          <a:effectLst/>
                          <a:latin typeface="Meiryo UI" panose="020B0604030504040204" pitchFamily="50" charset="-128"/>
                          <a:ea typeface="Meiryo UI" panose="020B0604030504040204" pitchFamily="50" charset="-128"/>
                        </a:rPr>
                        <a:t>)(15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インターネットを活用したＰＲや、若年世代の趣向を捉えたツアー造成。</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③大阪の魅力発信</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・３府県連携（京都、兵庫）によるトッププロモーションや、交流協定を活かしたミッション派遣等（対中国）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・新規市場調査（対東南アジア）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・現地旅行者向け下見招待旅行（対アメリカ、オーストラリア）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④国内観光客の取り込み</a:t>
                      </a:r>
                      <a:r>
                        <a:rPr lang="en-US" altLang="ja-JP" sz="1000" b="0" kern="100" dirty="0">
                          <a:effectLst/>
                          <a:latin typeface="Meiryo UI" panose="020B0604030504040204" pitchFamily="50" charset="-128"/>
                          <a:ea typeface="Meiryo UI" panose="020B0604030504040204" pitchFamily="50" charset="-128"/>
                        </a:rPr>
                        <a:t>(9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・首都圏等における３府県合同キャンペーン</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・シニア向け旅行商品の造成</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・修学旅行誘致事業</a:t>
                      </a:r>
                      <a:endParaRPr lang="en-US" altLang="ja-JP" sz="1000" b="0" kern="100" dirty="0">
                        <a:effectLst/>
                        <a:latin typeface="Meiryo UI" panose="020B0604030504040204" pitchFamily="50" charset="-128"/>
                        <a:ea typeface="Meiryo UI" panose="020B0604030504040204" pitchFamily="50" charset="-128"/>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4768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30861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各主体（府・市・民間）の役割分担を整理するとともに、より高い効果が見込める事業に重点化</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・近隣府県等との連携による広域的な取組みの推進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・教育交流など交流型観光の促進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OCTB</a:t>
                      </a:r>
                      <a:r>
                        <a:rPr lang="ja-JP" altLang="en-US" sz="1000" b="0" kern="100" dirty="0">
                          <a:effectLst/>
                          <a:latin typeface="Meiryo UI" panose="020B0604030504040204" pitchFamily="50" charset="-128"/>
                          <a:ea typeface="Meiryo UI" panose="020B0604030504040204" pitchFamily="50" charset="-128"/>
                        </a:rPr>
                        <a:t>における府・市・民間の共同の取組みの強化</a:t>
                      </a:r>
                    </a:p>
                    <a:p>
                      <a:pPr algn="just">
                        <a:lnSpc>
                          <a:spcPts val="6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①次の事業は、経費を精査の上存続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Web</a:t>
                      </a:r>
                      <a:r>
                        <a:rPr lang="ja-JP" altLang="en-US" sz="1000" b="0" kern="100" dirty="0">
                          <a:effectLst/>
                          <a:latin typeface="Meiryo UI" panose="020B0604030504040204" pitchFamily="50" charset="-128"/>
                          <a:ea typeface="Meiryo UI" panose="020B0604030504040204" pitchFamily="50" charset="-128"/>
                        </a:rPr>
                        <a:t>等による観光情報の提供</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府県連携トッププロモーション</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・交流協定を活かしたミッション派遣</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・教育旅行誘致（学校交流コーディネーターの配置）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②府職員派遣の一部見直し</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年度から順次実施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（左記①の事業）</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見直し案どおり実施</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（左記②の事業）</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見直し案どおり府派遣職員１名引上げ</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府派遣職員</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名すべてを引上げ</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】⑳87</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101</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101</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2675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3616150390"/>
                  </a:ext>
                </a:extLst>
              </a:tr>
              <a:tr h="435208">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大阪観光局を設置</a:t>
                      </a:r>
                    </a:p>
                  </a:txBody>
                  <a:tcPr marL="79200" marR="79200" marT="39600" marB="396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1677204462"/>
                  </a:ext>
                </a:extLst>
              </a:tr>
            </a:tbl>
          </a:graphicData>
        </a:graphic>
      </p:graphicFrame>
      <p:sp>
        <p:nvSpPr>
          <p:cNvPr id="36" name="二等辺三角形 35"/>
          <p:cNvSpPr/>
          <p:nvPr/>
        </p:nvSpPr>
        <p:spPr>
          <a:xfrm rot="5400000">
            <a:off x="5276200" y="4746023"/>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763752"/>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160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160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0" name="正方形/長方形 9"/>
          <p:cNvSpPr/>
          <p:nvPr/>
        </p:nvSpPr>
        <p:spPr>
          <a:xfrm>
            <a:off x="5922150" y="10995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343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5990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13】</a:t>
                      </a:r>
                      <a:r>
                        <a:rPr lang="ja-JP" altLang="en-US" sz="1400" kern="100" dirty="0">
                          <a:solidFill>
                            <a:schemeClr val="tx1"/>
                          </a:solidFill>
                          <a:effectLst/>
                          <a:latin typeface="Meiryo UI" panose="020B0604030504040204" pitchFamily="50" charset="-128"/>
                          <a:ea typeface="Meiryo UI" panose="020B0604030504040204" pitchFamily="50" charset="-128"/>
                        </a:rPr>
                        <a:t>　観光振興事業（つづき）</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959526043"/>
              </p:ext>
            </p:extLst>
          </p:nvPr>
        </p:nvGraphicFramePr>
        <p:xfrm>
          <a:off x="69708" y="464182"/>
          <a:ext cx="9004584" cy="2872157"/>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45384">
                  <a:extLst>
                    <a:ext uri="{9D8B030D-6E8A-4147-A177-3AD203B41FA5}">
                      <a16:colId xmlns:a16="http://schemas.microsoft.com/office/drawing/2014/main" val="4183280094"/>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548851626"/>
                  </a:ext>
                </a:extLst>
              </a:tr>
              <a:tr h="2619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観光振興事業費</a:t>
                      </a:r>
                      <a:endParaRPr lang="en-US" altLang="ja-JP"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5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en-US" altLang="ja-JP" sz="1000" b="1"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国内外からの観光客を増加させるための観光施策を展開し、来阪旅行者数の増加及び大阪経済の活性化、国際観光都市・大阪のプレゼンス向上を図る。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　２　事業内容</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(1) </a:t>
                      </a:r>
                      <a:r>
                        <a:rPr lang="ja-JP" altLang="en-US" sz="1000" b="0" i="0" kern="100" dirty="0">
                          <a:effectLst/>
                          <a:latin typeface="Meiryo UI" panose="020B0604030504040204" pitchFamily="50" charset="-128"/>
                          <a:ea typeface="Meiryo UI" panose="020B0604030504040204" pitchFamily="50" charset="-128"/>
                        </a:rPr>
                        <a:t>大阪観光局運営事業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大阪府・大阪市・関西経済界が支援し、オール</a:t>
                      </a:r>
                      <a:r>
                        <a:rPr lang="ja-JP" altLang="en-US" sz="1000" b="0" i="0" kern="100" dirty="0">
                          <a:solidFill>
                            <a:schemeClr val="tx1"/>
                          </a:solidFill>
                          <a:effectLst/>
                          <a:latin typeface="Meiryo UI" panose="020B0604030504040204" pitchFamily="50" charset="-128"/>
                          <a:ea typeface="Meiryo UI" panose="020B0604030504040204" pitchFamily="50" charset="-128"/>
                        </a:rPr>
                        <a:t>大阪で観光振興を推進する大阪観光局運営のための分担金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(2) </a:t>
                      </a:r>
                      <a:r>
                        <a:rPr lang="ja-JP" altLang="en-US" sz="1000" b="0" i="0" kern="100" dirty="0">
                          <a:solidFill>
                            <a:schemeClr val="tx1"/>
                          </a:solidFill>
                          <a:effectLst/>
                          <a:latin typeface="Meiryo UI" panose="020B0604030504040204" pitchFamily="50" charset="-128"/>
                          <a:ea typeface="Meiryo UI" panose="020B0604030504040204" pitchFamily="50" charset="-128"/>
                        </a:rPr>
                        <a:t>大阪観光局運営事業（</a:t>
                      </a:r>
                      <a:r>
                        <a:rPr lang="ja-JP" altLang="en-US" sz="1050" dirty="0">
                          <a:solidFill>
                            <a:schemeClr val="tx1"/>
                          </a:solidFill>
                          <a:latin typeface="Meiryo UI" panose="020B0604030504040204" pitchFamily="50" charset="-128"/>
                          <a:ea typeface="Meiryo UI" panose="020B0604030504040204" pitchFamily="50" charset="-128"/>
                        </a:rPr>
                        <a:t>大阪版ＤＭＯ</a:t>
                      </a:r>
                      <a:r>
                        <a:rPr lang="en-US" altLang="ja-JP" sz="1050" baseline="30000" dirty="0">
                          <a:solidFill>
                            <a:schemeClr val="tx1"/>
                          </a:solidFill>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地方創生推進交付金を活用し、大阪観光局が大阪版ＤＭＯとして「観光地経営」の観点に立った観光地域づくり推進のための事業を実施　　 </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en-US" altLang="ja-JP" sz="1000" b="1"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i="0" kern="100" baseline="0" dirty="0">
                          <a:solidFill>
                            <a:schemeClr val="tx1"/>
                          </a:solidFill>
                          <a:effectLst/>
                          <a:latin typeface="Meiryo UI" panose="020B0604030504040204" pitchFamily="50" charset="-128"/>
                          <a:ea typeface="Meiryo UI" panose="020B0604030504040204" pitchFamily="50" charset="-128"/>
                        </a:rPr>
                        <a:t>※</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ＤＭＯ：</a:t>
                      </a:r>
                      <a:r>
                        <a:rPr lang="en-US" altLang="ja-JP" sz="1000" b="0" i="0" kern="100" baseline="0" dirty="0">
                          <a:solidFill>
                            <a:schemeClr val="tx1"/>
                          </a:solidFill>
                          <a:effectLst/>
                          <a:latin typeface="Meiryo UI" panose="020B0604030504040204" pitchFamily="50" charset="-128"/>
                          <a:ea typeface="Meiryo UI" panose="020B0604030504040204" pitchFamily="50" charset="-128"/>
                        </a:rPr>
                        <a:t>Destination Marketing</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a:t>
                      </a:r>
                      <a:r>
                        <a:rPr lang="en-US" altLang="ja-JP" sz="1000" b="0" i="0" kern="100" baseline="0" dirty="0">
                          <a:solidFill>
                            <a:schemeClr val="tx1"/>
                          </a:solidFill>
                          <a:effectLst/>
                          <a:latin typeface="Meiryo UI" panose="020B0604030504040204" pitchFamily="50" charset="-128"/>
                          <a:ea typeface="Meiryo UI" panose="020B0604030504040204" pitchFamily="50" charset="-128"/>
                        </a:rPr>
                        <a:t>Management Organization</a:t>
                      </a:r>
                    </a:p>
                    <a:p>
                      <a:pPr marL="133350" indent="-133350" algn="just">
                        <a:spcAft>
                          <a:spcPts val="0"/>
                        </a:spcAft>
                      </a:pPr>
                      <a:r>
                        <a:rPr lang="ja-JP" altLang="en-US" sz="1000" b="0" i="0" kern="100" baseline="0" dirty="0">
                          <a:solidFill>
                            <a:schemeClr val="tx1"/>
                          </a:solidFill>
                          <a:effectLst/>
                          <a:latin typeface="Meiryo UI" panose="020B0604030504040204" pitchFamily="50" charset="-128"/>
                          <a:ea typeface="Meiryo UI" panose="020B0604030504040204" pitchFamily="50" charset="-128"/>
                        </a:rPr>
                        <a:t>　　　　　　　　　観光地経営の視点に立った観光地域づくりの舵取り役として、多様な関係者とともに、明確なコンセプトに基づいた戦略を策定・実施するための調整機能を備　　　　</a:t>
                      </a:r>
                    </a:p>
                    <a:p>
                      <a:pPr marL="133350" indent="-133350" algn="just">
                        <a:spcAft>
                          <a:spcPts val="0"/>
                        </a:spcAft>
                      </a:pPr>
                      <a:r>
                        <a:rPr lang="ja-JP" altLang="en-US" sz="1000" b="0" i="0" kern="100" baseline="0" dirty="0">
                          <a:solidFill>
                            <a:schemeClr val="tx1"/>
                          </a:solidFill>
                          <a:effectLst/>
                          <a:latin typeface="Meiryo UI" panose="020B0604030504040204" pitchFamily="50" charset="-128"/>
                          <a:ea typeface="Meiryo UI" panose="020B0604030504040204" pitchFamily="50" charset="-128"/>
                        </a:rPr>
                        <a:t>　　　　　　　　　えた法人</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rgbClr val="0000FF"/>
                          </a:solidFill>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　　　　　　　　　　　　　　　　　　　　</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008058"/>
                  </a:ext>
                </a:extLst>
              </a:tr>
            </a:tbl>
          </a:graphicData>
        </a:graphic>
      </p:graphicFrame>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4" name="正方形/長方形 13">
            <a:extLst>
              <a:ext uri="{FF2B5EF4-FFF2-40B4-BE49-F238E27FC236}">
                <a16:creationId xmlns:a16="http://schemas.microsoft.com/office/drawing/2014/main" id="{0C6D8A66-99CE-4802-948F-275057F60F38}"/>
              </a:ext>
            </a:extLst>
          </p:cNvPr>
          <p:cNvSpPr/>
          <p:nvPr/>
        </p:nvSpPr>
        <p:spPr>
          <a:xfrm>
            <a:off x="6462210" y="880158"/>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275</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250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877145" y="15481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616636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14】</a:t>
                      </a:r>
                      <a:r>
                        <a:rPr lang="ja-JP" altLang="en-US" sz="1400" kern="100" dirty="0">
                          <a:solidFill>
                            <a:schemeClr val="tx1"/>
                          </a:solidFill>
                          <a:effectLst/>
                          <a:latin typeface="Meiryo UI" panose="020B0604030504040204" pitchFamily="50" charset="-128"/>
                          <a:ea typeface="Meiryo UI" panose="020B0604030504040204" pitchFamily="50" charset="-128"/>
                        </a:rPr>
                        <a:t>　海外施設運営費・海外施設機能拡充費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066089429"/>
              </p:ext>
            </p:extLst>
          </p:nvPr>
        </p:nvGraphicFramePr>
        <p:xfrm>
          <a:off x="69708" y="410558"/>
          <a:ext cx="9004584" cy="637420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5300542">
                  <a:extLst>
                    <a:ext uri="{9D8B030D-6E8A-4147-A177-3AD203B41FA5}">
                      <a16:colId xmlns:a16="http://schemas.microsoft.com/office/drawing/2014/main" val="4183280094"/>
                    </a:ext>
                  </a:extLst>
                </a:gridCol>
                <a:gridCol w="3444842">
                  <a:extLst>
                    <a:ext uri="{9D8B030D-6E8A-4147-A177-3AD203B41FA5}">
                      <a16:colId xmlns:a16="http://schemas.microsoft.com/office/drawing/2014/main" val="3479956490"/>
                    </a:ext>
                  </a:extLst>
                </a:gridCol>
              </a:tblGrid>
              <a:tr h="228038">
                <a:tc rowSpan="2">
                  <a:txBody>
                    <a:bodyPr/>
                    <a:lstStyle/>
                    <a:p>
                      <a:pPr algn="ctr">
                        <a:lnSpc>
                          <a:spcPts val="910"/>
                        </a:lnSpc>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ts val="91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047495">
                <a:tc vMerge="1">
                  <a:txBody>
                    <a:bodyPr/>
                    <a:lstStyle/>
                    <a:p>
                      <a:endParaRPr kumimoji="1" lang="ja-JP" altLang="en-US"/>
                    </a:p>
                  </a:txBody>
                  <a:tcPr/>
                </a:tc>
                <a:tc gridSpan="2">
                  <a:txBody>
                    <a:bodyPr/>
                    <a:lstStyle/>
                    <a:p>
                      <a:pPr algn="just">
                        <a:lnSpc>
                          <a:spcPts val="1200"/>
                        </a:lnSpc>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海外事務所及びプロモーションデスクを設置し、外国企業誘致及び府内企業等の貿易・投資等の国際経済活動を促進。 </a:t>
                      </a:r>
                    </a:p>
                    <a:p>
                      <a:pPr algn="just">
                        <a:lnSpc>
                          <a:spcPts val="1200"/>
                        </a:lnSpc>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lnSpc>
                          <a:spcPts val="1200"/>
                        </a:lnSpc>
                        <a:spcAft>
                          <a:spcPts val="0"/>
                        </a:spcAft>
                      </a:pPr>
                      <a:r>
                        <a:rPr lang="ja-JP" altLang="en-US" sz="1000" b="1" kern="100" dirty="0">
                          <a:effectLst/>
                          <a:latin typeface="Meiryo UI" panose="020B0604030504040204" pitchFamily="50" charset="-128"/>
                          <a:ea typeface="Meiryo UI" panose="020B0604030504040204" pitchFamily="50" charset="-128"/>
                        </a:rPr>
                        <a:t>２ 事業内容（主なもの）</a:t>
                      </a:r>
                      <a:endParaRPr lang="en-US" altLang="ja-JP" sz="1000" b="1"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①海外事務所の運営（</a:t>
                      </a:r>
                      <a:r>
                        <a:rPr lang="en-US" altLang="ja-JP" sz="1000" b="0" kern="100" dirty="0">
                          <a:effectLst/>
                          <a:latin typeface="Meiryo UI" panose="020B0604030504040204" pitchFamily="50" charset="-128"/>
                          <a:ea typeface="Meiryo UI" panose="020B0604030504040204" pitchFamily="50" charset="-128"/>
                        </a:rPr>
                        <a:t>70</a:t>
                      </a:r>
                      <a:r>
                        <a:rPr lang="ja-JP" altLang="en-US" sz="1000" b="0" kern="100" dirty="0">
                          <a:effectLst/>
                          <a:latin typeface="Meiryo UI" panose="020B0604030504040204" pitchFamily="50" charset="-128"/>
                          <a:ea typeface="Meiryo UI" panose="020B0604030504040204" pitchFamily="50" charset="-128"/>
                        </a:rPr>
                        <a:t>百万円）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上海、ｼﾝｶﾞﾎﾟｰﾙ、ｶﾘﾌｫﾙﾆｱ、ﾛｯﾃﾙﾀﾞﾑ </a:t>
                      </a:r>
                      <a:endParaRPr lang="en-US" altLang="ja-JP"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大阪国際ビジネス振興協会</a:t>
                      </a:r>
                      <a:r>
                        <a:rPr lang="en-US" altLang="ja-JP" sz="1000" b="0" kern="100" dirty="0">
                          <a:effectLst/>
                          <a:latin typeface="Meiryo UI" panose="020B0604030504040204" pitchFamily="50" charset="-128"/>
                          <a:ea typeface="Meiryo UI" panose="020B0604030504040204" pitchFamily="50" charset="-128"/>
                        </a:rPr>
                        <a:t>(IBO)</a:t>
                      </a:r>
                      <a:r>
                        <a:rPr lang="ja-JP" altLang="en-US" sz="1000" b="0" kern="100" dirty="0">
                          <a:effectLst/>
                          <a:latin typeface="Meiryo UI" panose="020B0604030504040204" pitchFamily="50" charset="-128"/>
                          <a:ea typeface="Meiryo UI" panose="020B0604030504040204" pitchFamily="50" charset="-128"/>
                        </a:rPr>
                        <a:t>と共同設置。同協会に運営委託。</a:t>
                      </a:r>
                      <a:endParaRPr lang="en-US" altLang="ja-JP"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ja-JP" altLang="en-US" sz="1000" b="0" kern="100" dirty="0">
                          <a:effectLst/>
                          <a:latin typeface="Meiryo UI" panose="020B0604030504040204" pitchFamily="50" charset="-128"/>
                          <a:ea typeface="Meiryo UI" panose="020B0604030504040204" pitchFamily="50" charset="-128"/>
                        </a:rPr>
                        <a:t>  ②プロモーションデスクの運営   （</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×7</a:t>
                      </a:r>
                      <a:r>
                        <a:rPr lang="ja-JP" altLang="en-US" sz="1000" b="0" kern="100" dirty="0">
                          <a:effectLst/>
                          <a:latin typeface="Meiryo UI" panose="020B0604030504040204" pitchFamily="50" charset="-128"/>
                          <a:ea typeface="Meiryo UI" panose="020B0604030504040204" pitchFamily="50" charset="-128"/>
                        </a:rPr>
                        <a:t>か所）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ﾍﾞﾄﾅﾑ、ｵｰｽﾄﾗﾘｱ、ｲﾝﾄﾞ、遼寧省、中国華南、 韓国、ﾀｲ</a:t>
                      </a:r>
                      <a:endParaRPr lang="en-US" altLang="ja-JP"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海外事務所に代わる効率的・効果的な機能とし設置。引合斡旋、貿易投資相談、市場調査等を現地法人等に委託。</a:t>
                      </a:r>
                      <a:endParaRPr lang="en-US" altLang="ja-JP"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ja-JP" altLang="en-US" sz="1000" b="0" kern="100" dirty="0">
                          <a:effectLst/>
                          <a:latin typeface="Meiryo UI" panose="020B0604030504040204" pitchFamily="50" charset="-128"/>
                          <a:ea typeface="Meiryo UI" panose="020B0604030504040204" pitchFamily="50" charset="-128"/>
                        </a:rPr>
                        <a:t>  ③</a:t>
                      </a:r>
                      <a:r>
                        <a:rPr lang="en-US" altLang="ja-JP" sz="1000" b="0" kern="100" dirty="0">
                          <a:effectLst/>
                          <a:latin typeface="Meiryo UI" panose="020B0604030504040204" pitchFamily="50" charset="-128"/>
                          <a:ea typeface="Meiryo UI" panose="020B0604030504040204" pitchFamily="50" charset="-128"/>
                        </a:rPr>
                        <a:t>IBO</a:t>
                      </a:r>
                      <a:r>
                        <a:rPr lang="ja-JP" altLang="en-US" sz="1000" b="0" kern="100" dirty="0">
                          <a:effectLst/>
                          <a:latin typeface="Meiryo UI" panose="020B0604030504040204" pitchFamily="50" charset="-128"/>
                          <a:ea typeface="Meiryo UI" panose="020B0604030504040204" pitchFamily="50" charset="-128"/>
                        </a:rPr>
                        <a:t>国内事業 （</a:t>
                      </a:r>
                      <a:r>
                        <a:rPr lang="en-US" altLang="ja-JP" sz="1000" b="0" kern="100" dirty="0">
                          <a:effectLst/>
                          <a:latin typeface="Meiryo UI" panose="020B0604030504040204" pitchFamily="50" charset="-128"/>
                          <a:ea typeface="Meiryo UI" panose="020B0604030504040204" pitchFamily="50" charset="-128"/>
                        </a:rPr>
                        <a:t>30</a:t>
                      </a:r>
                      <a:r>
                        <a:rPr lang="ja-JP" altLang="en-US" sz="1000" b="0" kern="100" dirty="0">
                          <a:effectLst/>
                          <a:latin typeface="Meiryo UI" panose="020B0604030504040204" pitchFamily="50" charset="-128"/>
                          <a:ea typeface="Meiryo UI" panose="020B0604030504040204" pitchFamily="50" charset="-128"/>
                        </a:rPr>
                        <a:t>百万円＋人件費</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府派遣、ﾌﾟﾛﾊﾟｰ</a:t>
                      </a:r>
                      <a:r>
                        <a:rPr lang="en-US" altLang="ja-JP" sz="1000" b="0" kern="100" dirty="0">
                          <a:effectLst/>
                          <a:latin typeface="Meiryo UI" panose="020B0604030504040204" pitchFamily="50" charset="-128"/>
                          <a:ea typeface="Meiryo UI" panose="020B0604030504040204" pitchFamily="50" charset="-128"/>
                        </a:rPr>
                        <a:t>)62</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IBO</a:t>
                      </a:r>
                      <a:r>
                        <a:rPr lang="ja-JP" altLang="en-US" sz="1000" b="0" kern="100" dirty="0">
                          <a:effectLst/>
                          <a:latin typeface="Meiryo UI" panose="020B0604030504040204" pitchFamily="50" charset="-128"/>
                          <a:ea typeface="Meiryo UI" panose="020B0604030504040204" pitchFamily="50" charset="-128"/>
                        </a:rPr>
                        <a:t>の会員企業に対する貿易相談、ビジネスマッチング、情報提供など </a:t>
                      </a:r>
                    </a:p>
                    <a:p>
                      <a:pPr algn="just">
                        <a:lnSpc>
                          <a:spcPts val="1200"/>
                        </a:lnSpc>
                        <a:spcAft>
                          <a:spcPts val="0"/>
                        </a:spcAft>
                      </a:pPr>
                      <a:r>
                        <a:rPr lang="en-US" altLang="zh-TW"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海外事務所</a:t>
                      </a:r>
                      <a:endParaRPr lang="en-US" altLang="zh-TW"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zh-TW"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  ﾛｯﾃﾙﾀﾞﾑ：所長</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名、次長</a:t>
                      </a:r>
                      <a:r>
                        <a:rPr lang="en-US" altLang="zh-TW" sz="1000" b="0" kern="100" dirty="0">
                          <a:effectLst/>
                          <a:latin typeface="Meiryo UI" panose="020B0604030504040204" pitchFamily="50" charset="-128"/>
                          <a:ea typeface="Meiryo UI" panose="020B0604030504040204" pitchFamily="50" charset="-128"/>
                        </a:rPr>
                        <a:t>(</a:t>
                      </a:r>
                      <a:r>
                        <a:rPr lang="zh-TW" altLang="en-US" sz="1000" b="0" kern="100" dirty="0">
                          <a:effectLst/>
                          <a:latin typeface="Meiryo UI" panose="020B0604030504040204" pitchFamily="50" charset="-128"/>
                          <a:ea typeface="Meiryo UI" panose="020B0604030504040204" pitchFamily="50" charset="-128"/>
                        </a:rPr>
                        <a:t>現採</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名、現採</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a:t>
                      </a:r>
                      <a:r>
                        <a:rPr lang="ja-JP" altLang="en-US" sz="1000" b="0" kern="100" dirty="0">
                          <a:effectLst/>
                          <a:latin typeface="Meiryo UI" panose="020B0604030504040204" pitchFamily="50" charset="-128"/>
                          <a:ea typeface="Meiryo UI" panose="020B0604030504040204" pitchFamily="50" charset="-128"/>
                        </a:rPr>
                        <a:t>　　　　　　　　　　</a:t>
                      </a:r>
                      <a:r>
                        <a:rPr lang="en-US" altLang="zh-TW"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  ｼﾝｶﾞﾎﾟｰﾙ：所長</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名、次長</a:t>
                      </a:r>
                      <a:r>
                        <a:rPr lang="en-US" altLang="zh-TW" sz="1000" b="0" kern="100" dirty="0">
                          <a:effectLst/>
                          <a:latin typeface="Meiryo UI" panose="020B0604030504040204" pitchFamily="50" charset="-128"/>
                          <a:ea typeface="Meiryo UI" panose="020B0604030504040204" pitchFamily="50" charset="-128"/>
                        </a:rPr>
                        <a:t>(</a:t>
                      </a:r>
                      <a:r>
                        <a:rPr lang="zh-TW" altLang="en-US" sz="1000" b="0" kern="100" dirty="0">
                          <a:effectLst/>
                          <a:latin typeface="Meiryo UI" panose="020B0604030504040204" pitchFamily="50" charset="-128"/>
                          <a:ea typeface="Meiryo UI" panose="020B0604030504040204" pitchFamily="50" charset="-128"/>
                        </a:rPr>
                        <a:t>現採</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名、現採</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 （府市共同設置）</a:t>
                      </a:r>
                      <a:endParaRPr lang="en-US" altLang="zh-TW" sz="1000" b="0" kern="100" dirty="0">
                        <a:effectLst/>
                        <a:latin typeface="Meiryo UI" panose="020B0604030504040204" pitchFamily="50" charset="-128"/>
                        <a:ea typeface="Meiryo UI" panose="020B0604030504040204" pitchFamily="50" charset="-128"/>
                      </a:endParaRPr>
                    </a:p>
                    <a:p>
                      <a:pPr algn="just">
                        <a:lnSpc>
                          <a:spcPts val="1200"/>
                        </a:lnSpc>
                        <a:spcAft>
                          <a:spcPts val="0"/>
                        </a:spcAft>
                      </a:pPr>
                      <a:r>
                        <a:rPr lang="en-US" altLang="zh-TW"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  上海：所長</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名、次長</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名、現採</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名（府市共同設置）</a:t>
                      </a:r>
                      <a:r>
                        <a:rPr lang="ja-JP" altLang="en-US" sz="1000" b="0" kern="100" dirty="0">
                          <a:effectLst/>
                          <a:latin typeface="Meiryo UI" panose="020B0604030504040204" pitchFamily="50" charset="-128"/>
                          <a:ea typeface="Meiryo UI" panose="020B0604030504040204" pitchFamily="50" charset="-128"/>
                        </a:rPr>
                        <a:t>　　　　　</a:t>
                      </a:r>
                      <a:r>
                        <a:rPr lang="en-US" altLang="zh-TW"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 ｶﾘﾌｫﾙﾆｱ：所長</a:t>
                      </a:r>
                      <a:r>
                        <a:rPr lang="en-US" altLang="zh-TW" sz="1000" b="0" kern="100" dirty="0">
                          <a:effectLst/>
                          <a:latin typeface="Meiryo UI" panose="020B0604030504040204" pitchFamily="50" charset="-128"/>
                          <a:ea typeface="Meiryo UI" panose="020B0604030504040204" pitchFamily="50" charset="-128"/>
                        </a:rPr>
                        <a:t>1</a:t>
                      </a:r>
                      <a:r>
                        <a:rPr lang="zh-TW" altLang="en-US" sz="1000" b="0" kern="100" dirty="0">
                          <a:effectLst/>
                          <a:latin typeface="Meiryo UI" panose="020B0604030504040204" pitchFamily="50" charset="-128"/>
                          <a:ea typeface="Meiryo UI" panose="020B0604030504040204" pitchFamily="50" charset="-128"/>
                        </a:rPr>
                        <a:t>名、現採</a:t>
                      </a:r>
                      <a:r>
                        <a:rPr lang="en-US" altLang="zh-TW" sz="1000" b="0" kern="100" dirty="0">
                          <a:effectLst/>
                          <a:latin typeface="Meiryo UI" panose="020B0604030504040204" pitchFamily="50" charset="-128"/>
                          <a:ea typeface="Meiryo UI" panose="020B0604030504040204" pitchFamily="50" charset="-128"/>
                        </a:rPr>
                        <a:t>2</a:t>
                      </a:r>
                      <a:r>
                        <a:rPr lang="zh-TW" altLang="en-US" sz="1000" b="0" kern="100" dirty="0">
                          <a:effectLst/>
                          <a:latin typeface="Meiryo UI" panose="020B0604030504040204" pitchFamily="50" charset="-128"/>
                          <a:ea typeface="Meiryo UI" panose="020B0604030504040204" pitchFamily="50" charset="-128"/>
                        </a:rPr>
                        <a:t>名 </a:t>
                      </a:r>
                      <a:endParaRPr lang="en-US" altLang="ja-JP" sz="1000" b="0" kern="100" dirty="0">
                        <a:effectLst/>
                        <a:latin typeface="Meiryo UI" panose="020B0604030504040204" pitchFamily="50" charset="-128"/>
                        <a:ea typeface="Meiryo UI" panose="020B0604030504040204" pitchFamily="50" charset="-128"/>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28038">
                <a:tc rowSpan="4">
                  <a:txBody>
                    <a:bodyPr/>
                    <a:lstStyle/>
                    <a:p>
                      <a:pPr marL="0" marR="0" lvl="0" indent="0" algn="ctr" defTabSz="914400" rtl="0" eaLnBrk="1" fontAlgn="auto" latinLnBrk="0" hangingPunct="1">
                        <a:lnSpc>
                          <a:spcPts val="91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ts val="91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920742">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lnSpc>
                          <a:spcPts val="1100"/>
                        </a:lnSpc>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lnSpc>
                          <a:spcPts val="1100"/>
                        </a:lnSpc>
                        <a:spcAft>
                          <a:spcPts val="0"/>
                        </a:spcAft>
                      </a:pPr>
                      <a:r>
                        <a:rPr lang="ja-JP" altLang="en-US" sz="1000" b="0" kern="100" dirty="0">
                          <a:effectLst/>
                          <a:latin typeface="Meiryo UI" panose="020B0604030504040204" pitchFamily="50" charset="-128"/>
                          <a:ea typeface="Meiryo UI" panose="020B0604030504040204" pitchFamily="50" charset="-128"/>
                        </a:rPr>
                        <a:t>   ・府の海外事務所を廃止し、機動性の高いデスク方式へ転換（ただし、上海事務所は、市場として</a:t>
                      </a:r>
                      <a:endParaRPr lang="en-US" altLang="ja-JP" sz="1000" b="0" kern="100" dirty="0">
                        <a:effectLst/>
                        <a:latin typeface="Meiryo UI" panose="020B0604030504040204" pitchFamily="50" charset="-128"/>
                        <a:ea typeface="Meiryo UI" panose="020B0604030504040204" pitchFamily="50" charset="-128"/>
                      </a:endParaRPr>
                    </a:p>
                    <a:p>
                      <a:pPr algn="just">
                        <a:lnSpc>
                          <a:spcPts val="11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の有望性に鑑み、当面存続）</a:t>
                      </a:r>
                    </a:p>
                    <a:p>
                      <a:pPr algn="just">
                        <a:lnSpc>
                          <a:spcPts val="1100"/>
                        </a:lnSpc>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IBO</a:t>
                      </a:r>
                      <a:r>
                        <a:rPr lang="ja-JP" altLang="en-US" sz="1000" b="0" kern="100" dirty="0">
                          <a:effectLst/>
                          <a:latin typeface="Meiryo UI" panose="020B0604030504040204" pitchFamily="50" charset="-128"/>
                          <a:ea typeface="Meiryo UI" panose="020B0604030504040204" pitchFamily="50" charset="-128"/>
                        </a:rPr>
                        <a:t>の会員向け事業については、統合予定先の（財）大阪産業振興機構の事業への効果的な</a:t>
                      </a:r>
                      <a:endParaRPr lang="en-US" altLang="ja-JP" sz="1000" b="0" kern="100" dirty="0">
                        <a:effectLst/>
                        <a:latin typeface="Meiryo UI" panose="020B0604030504040204" pitchFamily="50" charset="-128"/>
                        <a:ea typeface="Meiryo UI" panose="020B0604030504040204" pitchFamily="50" charset="-128"/>
                      </a:endParaRPr>
                    </a:p>
                    <a:p>
                      <a:pPr algn="just">
                        <a:lnSpc>
                          <a:spcPts val="11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統合を図る</a:t>
                      </a:r>
                    </a:p>
                    <a:p>
                      <a:pPr algn="just">
                        <a:lnSpc>
                          <a:spcPts val="11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lnSpc>
                          <a:spcPts val="1100"/>
                        </a:lnSpc>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lnSpc>
                          <a:spcPts val="1100"/>
                        </a:lnSpc>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u="sng" kern="100" dirty="0">
                          <a:effectLst/>
                          <a:latin typeface="Meiryo UI" panose="020B0604030504040204" pitchFamily="50" charset="-128"/>
                          <a:ea typeface="Meiryo UI" panose="020B0604030504040204" pitchFamily="50" charset="-128"/>
                        </a:rPr>
                        <a:t>海外事務所</a:t>
                      </a:r>
                      <a:r>
                        <a:rPr lang="ja-JP" altLang="en-US" sz="1000" b="0" kern="100" dirty="0">
                          <a:effectLst/>
                          <a:latin typeface="Meiryo UI" panose="020B0604030504040204" pitchFamily="50" charset="-128"/>
                          <a:ea typeface="Meiryo UI" panose="020B0604030504040204" pitchFamily="50" charset="-128"/>
                        </a:rPr>
                        <a:t>     ｶﾘﾌｫﾙﾆｱは平成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年度中、ﾛｯﾃﾙﾀﾞﾑ、ｼﾝｶﾞﾎﾟｰﾙは平成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年度中に廃止。</a:t>
                      </a:r>
                    </a:p>
                    <a:p>
                      <a:pPr algn="just">
                        <a:lnSpc>
                          <a:spcPts val="1100"/>
                        </a:lnSpc>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u="sng" kern="100" dirty="0">
                          <a:effectLst/>
                          <a:latin typeface="Meiryo UI" panose="020B0604030504040204" pitchFamily="50" charset="-128"/>
                          <a:ea typeface="Meiryo UI" panose="020B0604030504040204" pitchFamily="50" charset="-128"/>
                        </a:rPr>
                        <a:t>プロモーションデスク</a:t>
                      </a:r>
                      <a:r>
                        <a:rPr lang="ja-JP" altLang="en-US" sz="1000" b="0" kern="100" dirty="0">
                          <a:effectLst/>
                          <a:latin typeface="Meiryo UI" panose="020B0604030504040204" pitchFamily="50" charset="-128"/>
                          <a:ea typeface="Meiryo UI" panose="020B0604030504040204" pitchFamily="50" charset="-128"/>
                        </a:rPr>
                        <a:t> 配置効果を検証の上、設置箇所を毎年度決定</a:t>
                      </a:r>
                    </a:p>
                    <a:p>
                      <a:pPr algn="just">
                        <a:lnSpc>
                          <a:spcPts val="1100"/>
                        </a:lnSpc>
                        <a:spcAft>
                          <a:spcPts val="0"/>
                        </a:spcAft>
                      </a:pPr>
                      <a:r>
                        <a:rPr lang="en-US" altLang="ja-JP" sz="1000" b="0" kern="100" dirty="0">
                          <a:effectLst/>
                          <a:latin typeface="Meiryo UI" panose="020B0604030504040204" pitchFamily="50" charset="-128"/>
                          <a:ea typeface="Meiryo UI" panose="020B0604030504040204" pitchFamily="50" charset="-128"/>
                        </a:rPr>
                        <a:t>     </a:t>
                      </a:r>
                      <a:r>
                        <a:rPr lang="en-US" altLang="ja-JP" sz="1000" b="0" u="sng" kern="100" dirty="0">
                          <a:effectLst/>
                          <a:latin typeface="Meiryo UI" panose="020B0604030504040204" pitchFamily="50" charset="-128"/>
                          <a:ea typeface="Meiryo UI" panose="020B0604030504040204" pitchFamily="50" charset="-128"/>
                        </a:rPr>
                        <a:t>IBO</a:t>
                      </a:r>
                      <a:r>
                        <a:rPr lang="ja-JP" altLang="en-US" sz="1000" b="0" u="sng" kern="100" dirty="0">
                          <a:effectLst/>
                          <a:latin typeface="Meiryo UI" panose="020B0604030504040204" pitchFamily="50" charset="-128"/>
                          <a:ea typeface="Meiryo UI" panose="020B0604030504040204" pitchFamily="50" charset="-128"/>
                        </a:rPr>
                        <a:t>国内事業</a:t>
                      </a:r>
                      <a:r>
                        <a:rPr lang="ja-JP" altLang="en-US" sz="1000" b="0" kern="100" dirty="0">
                          <a:effectLst/>
                          <a:latin typeface="Meiryo UI" panose="020B0604030504040204" pitchFamily="50" charset="-128"/>
                          <a:ea typeface="Meiryo UI" panose="020B0604030504040204" pitchFamily="50" charset="-128"/>
                        </a:rPr>
                        <a:t>     現時点で統合予定先の（財）大阪産業振興機構の事業では対応できないも</a:t>
                      </a:r>
                      <a:endParaRPr lang="en-US" altLang="ja-JP" sz="1000" b="0" kern="100" dirty="0">
                        <a:effectLst/>
                        <a:latin typeface="Meiryo UI" panose="020B0604030504040204" pitchFamily="50" charset="-128"/>
                        <a:ea typeface="Meiryo UI" panose="020B0604030504040204" pitchFamily="50" charset="-128"/>
                      </a:endParaRPr>
                    </a:p>
                    <a:p>
                      <a:pPr algn="just">
                        <a:lnSpc>
                          <a:spcPts val="1100"/>
                        </a:lnSpc>
                        <a:spcAft>
                          <a:spcPts val="0"/>
                        </a:spcAft>
                      </a:pPr>
                      <a:r>
                        <a:rPr lang="ja-JP" altLang="en-US" sz="1000" b="0" kern="100" dirty="0">
                          <a:effectLst/>
                          <a:latin typeface="Meiryo UI" panose="020B0604030504040204" pitchFamily="50" charset="-128"/>
                          <a:ea typeface="Meiryo UI" panose="020B0604030504040204" pitchFamily="50" charset="-128"/>
                        </a:rPr>
                        <a:t>　　　　　　　　　　　　　　の（貿易相談、ビジネスマッチング）は存続し、その他の事業（情報提供、講</a:t>
                      </a:r>
                      <a:endParaRPr lang="en-US" altLang="ja-JP" sz="1000" b="0" kern="100" dirty="0">
                        <a:effectLst/>
                        <a:latin typeface="Meiryo UI" panose="020B0604030504040204" pitchFamily="50" charset="-128"/>
                        <a:ea typeface="Meiryo UI" panose="020B0604030504040204" pitchFamily="50" charset="-128"/>
                      </a:endParaRPr>
                    </a:p>
                    <a:p>
                      <a:pPr algn="just">
                        <a:lnSpc>
                          <a:spcPts val="1100"/>
                        </a:lnSpc>
                        <a:spcAft>
                          <a:spcPts val="0"/>
                        </a:spcAft>
                      </a:pPr>
                      <a:r>
                        <a:rPr lang="ja-JP" altLang="en-US" sz="1000" b="0" kern="100" dirty="0">
                          <a:effectLst/>
                          <a:latin typeface="Meiryo UI" panose="020B0604030504040204" pitchFamily="50" charset="-128"/>
                          <a:ea typeface="Meiryo UI" panose="020B0604030504040204" pitchFamily="50" charset="-128"/>
                        </a:rPr>
                        <a:t>　　　　　　　　　　　　　　座など）は廃止・縮減。</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100"/>
                        </a:lnSpc>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100"/>
                        </a:lnSpc>
                        <a:spcAft>
                          <a:spcPts val="0"/>
                        </a:spcAft>
                      </a:pPr>
                      <a:r>
                        <a:rPr lang="en-US" altLang="ja-JP"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年度から順次実施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a:txBody>
                    <a:bodyPr/>
                    <a:lstStyle/>
                    <a:p>
                      <a:pPr algn="just">
                        <a:lnSpc>
                          <a:spcPts val="1100"/>
                        </a:lnSpc>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（海外事務所）</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・カリフォルニアは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・ロッテルダムは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・シンガポールは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月に廃止済み</a:t>
                      </a:r>
                    </a:p>
                    <a:p>
                      <a:pPr marL="0" marR="0" lvl="0" indent="0" algn="just" defTabSz="914400" rtl="0" eaLnBrk="1" fontAlgn="auto" latinLnBrk="0" hangingPunct="1">
                        <a:lnSpc>
                          <a:spcPts val="11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プロモーションデスク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・北米デスクを</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月、欧州デスクを</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月に設置済み</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・シンガポールデスク</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は</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22</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4</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月設置済み</a:t>
                      </a:r>
                    </a:p>
                    <a:p>
                      <a:pPr marL="0" marR="0" lvl="0" indent="0" algn="just" defTabSz="914400" rtl="0" eaLnBrk="1" fontAlgn="auto" latinLnBrk="0" hangingPunct="1">
                        <a:lnSpc>
                          <a:spcPts val="11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(IBO</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国内事業</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0" marR="0" lvl="0" indent="0" algn="just" defTabSz="914400" rtl="0" eaLnBrk="1" fontAlgn="auto" latinLnBrk="0" hangingPunct="1">
                        <a:lnSpc>
                          <a:spcPts val="11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年度に実施済み</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1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34</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82</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9200" marR="792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2089765108"/>
                  </a:ext>
                </a:extLst>
              </a:tr>
              <a:tr h="20534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indent="-133350" algn="just">
                        <a:lnSpc>
                          <a:spcPts val="910"/>
                        </a:lnSpc>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3616150390"/>
                  </a:ext>
                </a:extLst>
              </a:tr>
              <a:tr h="153961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algn="just">
                        <a:lnSpc>
                          <a:spcPts val="12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（プロモーションデスクの設置箇所）</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年度に、プロモーションデスクをビジネスサポートデスクへ名称変更</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【H21】</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オーストラリアデスク廃止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【H23】</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中国遼寧省デスク廃止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韓国デスク廃止、インドネシアデスク設置</a:t>
                      </a:r>
                      <a:r>
                        <a:rPr lang="ja-JP" altLang="en-US"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ミャンマーデスク設置</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【H26】</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中国華南デスク廃止　　　</a:t>
                      </a:r>
                      <a:r>
                        <a:rPr lang="ja-JP" altLang="en-US"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【H27】</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シンガポールデスク廃止、トルコデスク設置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【H28】</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トルコデスク廃止、フィリピンデスク設置</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【H29】</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北米デスク廃止、欧州デスク廃止、マレーシアデスク設置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【H30】</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フィリピンデスク廃止、マレーシアデスク廃止</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IBO</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国内事業）</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【H20】</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会員制度を廃止し、サービスの対象を府内中小企業一般に拡大</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（支援メニューの充実）</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【H22】</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プロモーションデスクによる現地取引先候補企業紹介や貿易に関する相談について有料で実施</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1677204462"/>
                  </a:ext>
                </a:extLst>
              </a:tr>
            </a:tbl>
          </a:graphicData>
        </a:graphic>
      </p:graphicFrame>
      <p:sp>
        <p:nvSpPr>
          <p:cNvPr id="36" name="二等辺三角形 35"/>
          <p:cNvSpPr/>
          <p:nvPr/>
        </p:nvSpPr>
        <p:spPr>
          <a:xfrm rot="5400000">
            <a:off x="5276200" y="3825945"/>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7182290" y="763751"/>
            <a:ext cx="1841270" cy="496447"/>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pPr algn="ctr"/>
            <a:r>
              <a:rPr lang="en-US" altLang="ja-JP" sz="1050" dirty="0">
                <a:solidFill>
                  <a:schemeClr val="tx1"/>
                </a:solidFill>
                <a:latin typeface="Meiryo UI" panose="020B0604030504040204" pitchFamily="50" charset="-128"/>
                <a:ea typeface="Meiryo UI" panose="020B0604030504040204" pitchFamily="50" charset="-128"/>
              </a:rPr>
              <a:t>204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204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877145" y="10892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789103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14】</a:t>
                      </a:r>
                      <a:r>
                        <a:rPr lang="ja-JP" altLang="en-US" sz="1400" kern="100" dirty="0">
                          <a:solidFill>
                            <a:schemeClr val="tx1"/>
                          </a:solidFill>
                          <a:effectLst/>
                          <a:latin typeface="Meiryo UI" panose="020B0604030504040204" pitchFamily="50" charset="-128"/>
                          <a:ea typeface="Meiryo UI" panose="020B0604030504040204" pitchFamily="50" charset="-128"/>
                        </a:rPr>
                        <a:t>　海外施設運営費・海外施設機能拡充費（つづき）</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150136590"/>
              </p:ext>
            </p:extLst>
          </p:nvPr>
        </p:nvGraphicFramePr>
        <p:xfrm>
          <a:off x="69708" y="464182"/>
          <a:ext cx="9004584" cy="444550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45384">
                  <a:extLst>
                    <a:ext uri="{9D8B030D-6E8A-4147-A177-3AD203B41FA5}">
                      <a16:colId xmlns:a16="http://schemas.microsoft.com/office/drawing/2014/main" val="4183280094"/>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100584" marR="100584" marT="39600" marB="396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548851626"/>
                  </a:ext>
                </a:extLst>
              </a:tr>
              <a:tr h="261917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海外事務所等運営費</a:t>
                      </a:r>
                      <a:endParaRPr lang="en-US" altLang="ja-JP"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5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en-US" altLang="ja-JP" sz="1000" b="1"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府の海外拠点である上海事務所や大阪ビジネスサポートデスクの設置・運営、在外公館や経済団体等とのネットワーク構築などを通じ、国際ビジネス交流及び国際</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ビジネス展開支援により府内企業の海外ビジネスチャンスを創出する。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開始終了年度：昭和４５年度～　　根拠法令：職員の旅費に関する条例</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事業内容</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○赴任旅費等海外事務所活動旅費</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・上海事務所駐在員旅費</a:t>
                      </a:r>
                      <a:r>
                        <a:rPr lang="ja-JP" altLang="en-US" sz="1000" b="0" i="0" strike="noStrike" kern="100" dirty="0">
                          <a:solidFill>
                            <a:srgbClr val="FF0000"/>
                          </a:solidFill>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駐在員の赴任、帰任、一時帰国旅費及び現地における活動旅費</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・プロモーションサポートスタッフ旅費　　アジア・欧米等での経済交流業務のための出張旅費</a:t>
                      </a:r>
                      <a:endParaRPr lang="en-US" altLang="ja-JP" sz="1000" b="0" i="0" kern="100" baseline="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ビジネスグローバル化支援担当課長級職員活動旅費</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baseline="0" dirty="0">
                          <a:solidFill>
                            <a:schemeClr val="tx1"/>
                          </a:solidFill>
                          <a:effectLst/>
                          <a:latin typeface="Meiryo UI" panose="020B0604030504040204" pitchFamily="50" charset="-128"/>
                          <a:ea typeface="Meiryo UI" panose="020B0604030504040204" pitchFamily="50" charset="-128"/>
                        </a:rPr>
                        <a:t>　　　　○上海事務所次期駐在予定者等語学研修負担金</a:t>
                      </a:r>
                      <a:endParaRPr lang="en-US" altLang="ja-JP" sz="1000" b="0" i="0" kern="100" baseline="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○上海事務所運営費及び現地プロモーション活動費</a:t>
                      </a:r>
                      <a:endParaRPr lang="en-US" altLang="ja-JP" sz="1000" b="0" i="0" kern="100" baseline="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○ビジネスサポートセンター事業　　　　　　　　　　　　　　　　　　　　　　　　　　　　　　　　　　 </a:t>
                      </a:r>
                    </a:p>
                    <a:p>
                      <a:pPr marL="133350" indent="-133350" algn="just">
                        <a:spcAft>
                          <a:spcPts val="0"/>
                        </a:spcAft>
                      </a:pPr>
                      <a:r>
                        <a:rPr lang="ja-JP" altLang="en-US" sz="1000" b="0" i="0" strike="noStrike" kern="100" dirty="0">
                          <a:solidFill>
                            <a:schemeClr val="tx1"/>
                          </a:solidFill>
                          <a:effectLst/>
                          <a:latin typeface="Meiryo UI" panose="020B0604030504040204" pitchFamily="50" charset="-128"/>
                          <a:ea typeface="Meiryo UI" panose="020B0604030504040204" pitchFamily="50" charset="-128"/>
                        </a:rPr>
                        <a:t>　　　　　</a:t>
                      </a:r>
                      <a:r>
                        <a:rPr lang="ja-JP" altLang="en-US" sz="1000" b="0" i="0" strike="noStrike"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strike="noStrike" kern="100" dirty="0">
                          <a:solidFill>
                            <a:schemeClr val="tx1"/>
                          </a:solidFill>
                          <a:effectLst/>
                          <a:latin typeface="Meiryo UI" panose="020B0604030504040204" pitchFamily="50" charset="-128"/>
                          <a:ea typeface="Meiryo UI" panose="020B0604030504040204" pitchFamily="50" charset="-128"/>
                        </a:rPr>
                        <a:t>コーディネーターが各国のビジネス事情や貿易・投資の手順、商談の進め方など、窓口を一体化して府内中小企業からの海外ビジネス相談へ対応</a:t>
                      </a:r>
                      <a:endParaRPr lang="en-US" altLang="ja-JP" sz="1000" b="0" i="0" strike="noStrik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○成長産業分野海外展開フォローアップ事業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欧米・アジア地域等</a:t>
                      </a:r>
                      <a:r>
                        <a:rPr lang="ja-JP" altLang="en-US" sz="1000" b="0" i="0" strike="noStrike" kern="100" dirty="0">
                          <a:solidFill>
                            <a:schemeClr val="tx1"/>
                          </a:solidFill>
                          <a:effectLst/>
                          <a:latin typeface="Meiryo UI" panose="020B0604030504040204" pitchFamily="50" charset="-128"/>
                          <a:ea typeface="Meiryo UI" panose="020B0604030504040204" pitchFamily="50" charset="-128"/>
                        </a:rPr>
                        <a:t>（ビジネスサポートデスク設置地域除く）への海外展開支援及びそ</a:t>
                      </a:r>
                      <a:r>
                        <a:rPr lang="ja-JP" altLang="en-US" sz="1000" b="0" i="0" kern="100" dirty="0">
                          <a:solidFill>
                            <a:schemeClr val="tx1"/>
                          </a:solidFill>
                          <a:effectLst/>
                          <a:latin typeface="Meiryo UI" panose="020B0604030504040204" pitchFamily="50" charset="-128"/>
                          <a:ea typeface="Meiryo UI" panose="020B0604030504040204" pitchFamily="50" charset="-128"/>
                        </a:rPr>
                        <a:t>のフォローアップを実施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○ビジネスサポートデスク事業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strike="noStrike"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府内中小企業等の支援やアジアの主要地域で販路開拓などのビジネス展開を図る現地企業による大阪への投資・立地の促進を目的として、現地における支援、</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サポート機能を提供（令和</a:t>
                      </a:r>
                      <a:r>
                        <a:rPr lang="en-US" altLang="ja-JP" sz="1000" b="0" i="0" kern="100" dirty="0">
                          <a:solidFill>
                            <a:schemeClr val="tx1"/>
                          </a:solidFill>
                          <a:effectLst/>
                          <a:latin typeface="Meiryo UI" panose="020B0604030504040204" pitchFamily="50" charset="-128"/>
                          <a:ea typeface="Meiryo UI" panose="020B0604030504040204" pitchFamily="50" charset="-128"/>
                        </a:rPr>
                        <a:t>2</a:t>
                      </a:r>
                      <a:r>
                        <a:rPr lang="ja-JP" altLang="en-US" sz="1000" b="0" i="0" kern="100" dirty="0">
                          <a:solidFill>
                            <a:schemeClr val="tx1"/>
                          </a:solidFill>
                          <a:effectLst/>
                          <a:latin typeface="Meiryo UI" panose="020B0604030504040204" pitchFamily="50" charset="-128"/>
                          <a:ea typeface="Meiryo UI" panose="020B0604030504040204" pitchFamily="50" charset="-128"/>
                        </a:rPr>
                        <a:t>年度設置予定箇所：ベトナム、タイ、インド、ミャンマー）</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3008058"/>
                  </a:ext>
                </a:extLst>
              </a:tr>
            </a:tbl>
          </a:graphicData>
        </a:graphic>
      </p:graphicFrame>
      <p:sp>
        <p:nvSpPr>
          <p:cNvPr id="7" name="Rectangle 516">
            <a:extLst>
              <a:ext uri="{FF2B5EF4-FFF2-40B4-BE49-F238E27FC236}">
                <a16:creationId xmlns:a16="http://schemas.microsoft.com/office/drawing/2014/main" id="{5CE52CA5-E3A4-4979-A445-E97A20C52BB5}"/>
              </a:ext>
            </a:extLst>
          </p:cNvPr>
          <p:cNvSpPr>
            <a:spLocks noChangeArrowheads="1"/>
          </p:cNvSpPr>
          <p:nvPr/>
        </p:nvSpPr>
        <p:spPr bwMode="auto">
          <a:xfrm>
            <a:off x="3445767" y="3243871"/>
            <a:ext cx="2828440" cy="39250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lnSpc>
                <a:spcPts val="1100"/>
              </a:lnSpc>
              <a:defRPr sz="1000"/>
            </a:pPr>
            <a:endParaRPr lang="ja-JP" altLang="en-US" sz="1000" b="0" i="0" u="none" strike="noStrike" baseline="0" dirty="0">
              <a:solidFill>
                <a:srgbClr val="000000"/>
              </a:solidFill>
              <a:latin typeface="ＭＳ Ｐゴシック"/>
              <a:ea typeface="ＭＳ Ｐゴシック"/>
            </a:endParaRPr>
          </a:p>
        </p:txBody>
      </p:sp>
      <p:sp>
        <p:nvSpPr>
          <p:cNvPr id="9" name="Rectangle 519">
            <a:extLst>
              <a:ext uri="{FF2B5EF4-FFF2-40B4-BE49-F238E27FC236}">
                <a16:creationId xmlns:a16="http://schemas.microsoft.com/office/drawing/2014/main" id="{D91AEAC5-C388-4B9D-9EF7-D9CCAEF54F09}"/>
              </a:ext>
            </a:extLst>
          </p:cNvPr>
          <p:cNvSpPr>
            <a:spLocks noChangeArrowheads="1"/>
          </p:cNvSpPr>
          <p:nvPr/>
        </p:nvSpPr>
        <p:spPr bwMode="auto">
          <a:xfrm>
            <a:off x="3407667" y="2920021"/>
            <a:ext cx="1838616" cy="22098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0" bIns="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endParaRPr lang="ja-JP" altLang="en-US" sz="1000" b="0" i="0" u="none" strike="noStrike" baseline="0" dirty="0">
              <a:solidFill>
                <a:srgbClr val="000000"/>
              </a:solidFill>
              <a:latin typeface="ＭＳ Ｐゴシック"/>
              <a:ea typeface="ＭＳ Ｐゴシック"/>
            </a:endParaRPr>
          </a:p>
        </p:txBody>
      </p:sp>
      <p:sp>
        <p:nvSpPr>
          <p:cNvPr id="14" name="正方形/長方形 13">
            <a:extLst>
              <a:ext uri="{FF2B5EF4-FFF2-40B4-BE49-F238E27FC236}">
                <a16:creationId xmlns:a16="http://schemas.microsoft.com/office/drawing/2014/main" id="{0C6D8A66-99CE-4802-948F-275057F60F38}"/>
              </a:ext>
            </a:extLst>
          </p:cNvPr>
          <p:cNvSpPr/>
          <p:nvPr/>
        </p:nvSpPr>
        <p:spPr>
          <a:xfrm>
            <a:off x="6462210" y="880158"/>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89</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smtClean="0">
                <a:solidFill>
                  <a:schemeClr val="tx1"/>
                </a:solidFill>
                <a:latin typeface="Meiryo UI" panose="020B0604030504040204" pitchFamily="50" charset="-128"/>
                <a:ea typeface="Meiryo UI" panose="020B0604030504040204" pitchFamily="50" charset="-128"/>
              </a:rPr>
              <a:t>89</a:t>
            </a:r>
            <a:r>
              <a:rPr lang="ja-JP" altLang="en-US" sz="105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877145" y="16300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大かっこ 11"/>
          <p:cNvSpPr/>
          <p:nvPr/>
        </p:nvSpPr>
        <p:spPr>
          <a:xfrm>
            <a:off x="881590" y="3994266"/>
            <a:ext cx="8055895" cy="553997"/>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・令和元年度より、</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公財</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大阪産業局へ事業移管するとともに、フィリピンデスク・マレーシアデスク廃止分の予算を活用し、ベトナム・インドデスクの</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商談会支援</a:t>
            </a:r>
            <a:endParaRPr lang="en-US" altLang="ja-JP" sz="1000" kern="100" dirty="0" smtClean="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 機能</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を強化</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年度より、インドネシアデスク廃止分の予算を活用し、タイデスクの商談会支援機能を強化（予定）</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57752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53625"/>
          <a:ext cx="9003329" cy="415976"/>
        </p:xfrm>
        <a:graphic>
          <a:graphicData uri="http://schemas.openxmlformats.org/drawingml/2006/table">
            <a:tbl>
              <a:tblPr firstRow="1" firstCol="1" bandRow="1">
                <a:tableStyleId>{5C22544A-7EE6-4342-B048-85BDC9FD1C3A}</a:tableStyleId>
              </a:tblPr>
              <a:tblGrid>
                <a:gridCol w="5883572">
                  <a:extLst>
                    <a:ext uri="{9D8B030D-6E8A-4147-A177-3AD203B41FA5}">
                      <a16:colId xmlns:a16="http://schemas.microsoft.com/office/drawing/2014/main" val="1996567682"/>
                    </a:ext>
                  </a:extLst>
                </a:gridCol>
                <a:gridCol w="31197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15】</a:t>
                      </a:r>
                      <a:r>
                        <a:rPr lang="ja-JP" altLang="en-US" sz="1400" kern="100" dirty="0">
                          <a:solidFill>
                            <a:schemeClr val="tx1"/>
                          </a:solidFill>
                          <a:effectLst/>
                          <a:latin typeface="Meiryo UI" panose="020B0604030504040204" pitchFamily="50" charset="-128"/>
                          <a:ea typeface="Meiryo UI" panose="020B0604030504040204" pitchFamily="50" charset="-128"/>
                        </a:rPr>
                        <a:t>　関西国際空港ゲートウェイ機能強化促進事業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＜政策企画部＞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703010950"/>
              </p:ext>
            </p:extLst>
          </p:nvPr>
        </p:nvGraphicFramePr>
        <p:xfrm>
          <a:off x="69708" y="464182"/>
          <a:ext cx="9004584" cy="5866152"/>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490452">
                  <a:extLst>
                    <a:ext uri="{9D8B030D-6E8A-4147-A177-3AD203B41FA5}">
                      <a16:colId xmlns:a16="http://schemas.microsoft.com/office/drawing/2014/main" val="4183280094"/>
                    </a:ext>
                  </a:extLst>
                </a:gridCol>
                <a:gridCol w="4254932">
                  <a:extLst>
                    <a:ext uri="{9D8B030D-6E8A-4147-A177-3AD203B41FA5}">
                      <a16:colId xmlns:a16="http://schemas.microsoft.com/office/drawing/2014/main" val="3479956490"/>
                    </a:ext>
                  </a:extLst>
                </a:gridCol>
              </a:tblGrid>
              <a:tr h="12677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004821">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関空のアジアのゲートウェイ、貨物ハブとしての機能を強化するため地元自治体・経済界と関空会社が連携して就航促進事業を実施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事業内容（主なもの）</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関西国際空港全体構想促進協議会への分担金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① 航空ネットワークの充実強化（就航奨励一時金の支給など）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② 空港の利便性・魅力向上（集客イベント、鉄道・バスの割引きっぷ、観光振興等）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③ 貨物便の集積、ネットワークの充実強化（貨物便就航奨励一時金制度の創設）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17</a:t>
                      </a:r>
                      <a:r>
                        <a:rPr lang="ja-JP" altLang="en-US" sz="1000" b="0" kern="100" dirty="0">
                          <a:effectLst/>
                          <a:latin typeface="Meiryo UI" panose="020B0604030504040204" pitchFamily="50" charset="-128"/>
                          <a:ea typeface="Meiryo UI" panose="020B0604030504040204" pitchFamily="50" charset="-128"/>
                        </a:rPr>
                        <a:t>年度 （「関空集客・利用促進事業」として開始）</a:t>
                      </a:r>
                      <a:r>
                        <a:rPr lang="ja-JP" altLang="en-US" sz="1000" b="1" kern="100" dirty="0">
                          <a:effectLst/>
                          <a:latin typeface="Meiryo UI" panose="020B0604030504040204" pitchFamily="50" charset="-128"/>
                          <a:ea typeface="Meiryo UI" panose="020B0604030504040204" pitchFamily="50" charset="-128"/>
                        </a:rPr>
                        <a:t> </a:t>
                      </a:r>
                      <a:endParaRPr lang="en-US" altLang="ja-JP" sz="1000" b="0" kern="100" dirty="0">
                        <a:effectLst/>
                        <a:latin typeface="Meiryo UI" panose="020B0604030504040204" pitchFamily="50" charset="-128"/>
                        <a:ea typeface="Meiryo UI" panose="020B0604030504040204" pitchFamily="50" charset="-128"/>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sz="18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100584" marR="100584" marT="50292" marB="50292">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96962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月に</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期事業の限定供用が実現</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・関空会社の有利子負債について、国において抜本的軽減策が講じられるなど、同</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空港の競争力強化が必要</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国の関西国際空港の事業推進や財務構造の改善等についての基本的な考え方</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を踏まえ、地元としての関空利用促進への関わり方やその事業内容等について、改め</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て検討を行う。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zh-TW"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endParaRPr lang="en-US" altLang="zh-TW"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zh-TW" sz="1000" b="0" kern="100" dirty="0">
                          <a:effectLst/>
                          <a:latin typeface="Meiryo UI" panose="020B0604030504040204" pitchFamily="50" charset="-128"/>
                          <a:ea typeface="Meiryo UI" panose="020B0604030504040204" pitchFamily="50" charset="-128"/>
                          <a:cs typeface="Times New Roman" panose="02020603050405020304" pitchFamily="18" charset="0"/>
                        </a:rPr>
                        <a:t>21</a:t>
                      </a:r>
                      <a:r>
                        <a:rPr lang="zh-TW"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・事業の再構築に向け、事業主体である関西国際空港全体構想促進協議</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会の構成員（関係自治体・経済界）との間で本格的な協議を開始</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・関係者間にて、事業の効果性を高めるため、就航奨励一時金制度の充実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等、就航ネットワークの強化に向けて重点的に取り組むことで概ね合意</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・関西国際空港全体構想促進協議会総会において、集客イベントの実施を</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原則として廃止する等、事業の再構築を行い、「便の張り付け」を最優先に、</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「出入国の拠点空港」に相応しい就航ネットワークの充実などを柱とする平</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年度の事業計画</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が承認。以後、順次実施。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zh-TW"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43</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6000" marB="36000">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25093">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100584" marR="100584" marT="39600" marB="396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9200" marR="79200" marT="39600" marB="396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3616150390"/>
                  </a:ext>
                </a:extLst>
              </a:tr>
              <a:tr h="24955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bg1"/>
                        </a:solidFill>
                        <a:latin typeface="Meiryo UI" panose="020B0604030504040204" pitchFamily="50" charset="-128"/>
                        <a:ea typeface="Meiryo UI" panose="020B0604030504040204" pitchFamily="50" charset="-128"/>
                      </a:endParaRPr>
                    </a:p>
                  </a:txBody>
                  <a:tcPr marL="79200" marR="79200" marT="36000" marB="36000" vert="eaVert">
                    <a:lnT w="12700" cap="flat" cmpd="sng" algn="ctr">
                      <a:solidFill>
                        <a:schemeClr val="bg1"/>
                      </a:solidFill>
                      <a:prstDash val="solid"/>
                      <a:round/>
                      <a:headEnd type="none" w="med" len="med"/>
                      <a:tailEnd type="none" w="med" len="med"/>
                    </a:lnT>
                    <a:solidFill>
                      <a:schemeClr val="accent1"/>
                    </a:solidFill>
                  </a:tcPr>
                </a:tc>
                <a:tc gridSpan="2">
                  <a:txBody>
                    <a:bodyPr/>
                    <a:lstStyle/>
                    <a:p>
                      <a:pPr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関西国際空港ゲートウェイ機能強化促進事業の見直し</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・関空のコンセッションを見据え、民間の経営努力を一層促進していく観点から、関西国際空港全体構想促進協議会において事業を重点化し、繰越金の活用を図ることで、</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年度から分担金を休止。</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効果額（百万円）</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㉖～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203</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p>
                  </a:txBody>
                  <a:tcPr marL="79200" marR="79200" marT="39600" marB="396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1677204462"/>
                  </a:ext>
                </a:extLst>
              </a:tr>
            </a:tbl>
          </a:graphicData>
        </a:graphic>
      </p:graphicFrame>
      <p:sp>
        <p:nvSpPr>
          <p:cNvPr id="36" name="二等辺三角形 35"/>
          <p:cNvSpPr/>
          <p:nvPr/>
        </p:nvSpPr>
        <p:spPr>
          <a:xfrm rot="5400000">
            <a:off x="4497869" y="3638146"/>
            <a:ext cx="720081"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763752"/>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246</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246</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922150" y="157520"/>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85057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108597">
                  <a:extLst>
                    <a:ext uri="{9D8B030D-6E8A-4147-A177-3AD203B41FA5}">
                      <a16:colId xmlns:a16="http://schemas.microsoft.com/office/drawing/2014/main" val="1996567682"/>
                    </a:ext>
                  </a:extLst>
                </a:gridCol>
                <a:gridCol w="289473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139978830"/>
              </p:ext>
            </p:extLst>
          </p:nvPr>
        </p:nvGraphicFramePr>
        <p:xfrm>
          <a:off x="43266" y="444509"/>
          <a:ext cx="9057469" cy="6246031"/>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457967">
                  <a:extLst>
                    <a:ext uri="{9D8B030D-6E8A-4147-A177-3AD203B41FA5}">
                      <a16:colId xmlns:a16="http://schemas.microsoft.com/office/drawing/2014/main" val="4183280094"/>
                    </a:ext>
                  </a:extLst>
                </a:gridCol>
                <a:gridCol w="4340302">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220031">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老人、</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者、乳幼児、ひとり親家庭を対象に、医療機関での一定の自己負担（入・通院 各</a:t>
                      </a:r>
                      <a:r>
                        <a:rPr lang="en-US" altLang="ja-JP" sz="1000" b="0" kern="100" dirty="0">
                          <a:effectLst/>
                          <a:latin typeface="Meiryo UI" panose="020B0604030504040204" pitchFamily="50" charset="-128"/>
                          <a:ea typeface="Meiryo UI" panose="020B0604030504040204" pitchFamily="50" charset="-128"/>
                        </a:rPr>
                        <a:t>500</a:t>
                      </a:r>
                      <a:r>
                        <a:rPr lang="ja-JP" altLang="en-US" sz="1000" b="0" kern="100" dirty="0">
                          <a:effectLst/>
                          <a:latin typeface="Meiryo UI" panose="020B0604030504040204" pitchFamily="50" charset="-128"/>
                          <a:ea typeface="Meiryo UI" panose="020B0604030504040204" pitchFamily="50" charset="-128"/>
                        </a:rPr>
                        <a:t>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日、月２回分まで</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以外は無料となるよう助成。府は、市町村が</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実施する医療費助成事業に対して１／２を補助。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（参考）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負担上限額</a:t>
                      </a:r>
                      <a:r>
                        <a:rPr lang="en-US" altLang="ja-JP" sz="1000" b="0" kern="100" dirty="0">
                          <a:effectLst/>
                          <a:latin typeface="Meiryo UI" panose="020B0604030504040204" pitchFamily="50" charset="-128"/>
                          <a:ea typeface="Meiryo UI" panose="020B0604030504040204" pitchFamily="50" charset="-128"/>
                        </a:rPr>
                        <a:t>】2,500</a:t>
                      </a:r>
                      <a:r>
                        <a:rPr lang="ja-JP" altLang="en-US" sz="1000" b="0" kern="100" dirty="0">
                          <a:effectLst/>
                          <a:latin typeface="Meiryo UI" panose="020B0604030504040204" pitchFamily="50" charset="-128"/>
                          <a:ea typeface="Meiryo UI" panose="020B0604030504040204" pitchFamily="50" charset="-128"/>
                        </a:rPr>
                        <a:t>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月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所得制限</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者：障害基礎年金（全部支給停止）準拠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 </a:t>
                      </a:r>
                      <a:r>
                        <a:rPr lang="ja-JP" altLang="en-US" sz="1000" b="0" kern="100" dirty="0">
                          <a:effectLst/>
                          <a:latin typeface="Meiryo UI" panose="020B0604030504040204" pitchFamily="50" charset="-128"/>
                          <a:ea typeface="Meiryo UI" panose="020B0604030504040204" pitchFamily="50" charset="-128"/>
                        </a:rPr>
                        <a:t>単身収入 </a:t>
                      </a:r>
                      <a:r>
                        <a:rPr lang="en-US" altLang="ja-JP" sz="1000" b="0" kern="100" dirty="0">
                          <a:effectLst/>
                          <a:latin typeface="Meiryo UI" panose="020B0604030504040204" pitchFamily="50" charset="-128"/>
                          <a:ea typeface="Meiryo UI" panose="020B0604030504040204" pitchFamily="50" charset="-128"/>
                        </a:rPr>
                        <a:t>650 </a:t>
                      </a:r>
                      <a:r>
                        <a:rPr lang="ja-JP" altLang="en-US" sz="1000" b="0" kern="100" dirty="0">
                          <a:effectLst/>
                          <a:latin typeface="Meiryo UI" panose="020B0604030504040204" pitchFamily="50" charset="-128"/>
                          <a:ea typeface="Meiryo UI" panose="020B0604030504040204" pitchFamily="50" charset="-128"/>
                        </a:rPr>
                        <a:t>万円程度 ひとり親家庭：児童扶養手当（一部支給）準拠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 </a:t>
                      </a:r>
                      <a:r>
                        <a:rPr lang="ja-JP" altLang="en-US" sz="1000" b="0" kern="100" dirty="0">
                          <a:effectLst/>
                          <a:latin typeface="Meiryo UI" panose="020B0604030504040204" pitchFamily="50" charset="-128"/>
                          <a:ea typeface="Meiryo UI" panose="020B0604030504040204" pitchFamily="50" charset="-128"/>
                        </a:rPr>
                        <a:t>２人世帯収入 </a:t>
                      </a:r>
                      <a:r>
                        <a:rPr lang="en-US" altLang="ja-JP" sz="1000" b="0" kern="100" dirty="0">
                          <a:effectLst/>
                          <a:latin typeface="Meiryo UI" panose="020B0604030504040204" pitchFamily="50" charset="-128"/>
                          <a:ea typeface="Meiryo UI" panose="020B0604030504040204" pitchFamily="50" charset="-128"/>
                        </a:rPr>
                        <a:t>365 </a:t>
                      </a:r>
                      <a:r>
                        <a:rPr lang="ja-JP" altLang="en-US" sz="1000" b="0" kern="100" dirty="0">
                          <a:effectLst/>
                          <a:latin typeface="Meiryo UI" panose="020B0604030504040204" pitchFamily="50" charset="-128"/>
                          <a:ea typeface="Meiryo UI" panose="020B0604030504040204" pitchFamily="50" charset="-128"/>
                        </a:rPr>
                        <a:t>万円程度 乳幼児：児童手当特例給付準拠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 </a:t>
                      </a:r>
                      <a:r>
                        <a:rPr lang="ja-JP" altLang="en-US" sz="1000" b="0" kern="100" dirty="0">
                          <a:effectLst/>
                          <a:latin typeface="Meiryo UI" panose="020B0604030504040204" pitchFamily="50" charset="-128"/>
                          <a:ea typeface="Meiryo UI" panose="020B0604030504040204" pitchFamily="50" charset="-128"/>
                        </a:rPr>
                        <a:t>４人世帯収入 </a:t>
                      </a:r>
                      <a:r>
                        <a:rPr lang="en-US" altLang="ja-JP" sz="1000" b="0" kern="100" dirty="0">
                          <a:effectLst/>
                          <a:latin typeface="Meiryo UI" panose="020B0604030504040204" pitchFamily="50" charset="-128"/>
                          <a:ea typeface="Meiryo UI" panose="020B0604030504040204" pitchFamily="50" charset="-128"/>
                        </a:rPr>
                        <a:t>860 </a:t>
                      </a:r>
                      <a:r>
                        <a:rPr lang="ja-JP" altLang="en-US" sz="1000" b="0" kern="100" dirty="0">
                          <a:effectLst/>
                          <a:latin typeface="Meiryo UI" panose="020B0604030504040204" pitchFamily="50" charset="-128"/>
                          <a:ea typeface="Meiryo UI" panose="020B0604030504040204" pitchFamily="50" charset="-128"/>
                        </a:rPr>
                        <a:t>万円程度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 【</a:t>
                      </a:r>
                      <a:r>
                        <a:rPr lang="ja-JP" altLang="en-US" sz="1000" b="0" kern="100" dirty="0">
                          <a:effectLst/>
                          <a:latin typeface="Meiryo UI" panose="020B0604030504040204" pitchFamily="50" charset="-128"/>
                          <a:ea typeface="Meiryo UI" panose="020B0604030504040204" pitchFamily="50" charset="-128"/>
                        </a:rPr>
                        <a:t>補助率</a:t>
                      </a:r>
                      <a:r>
                        <a:rPr lang="en-US" altLang="ja-JP" sz="1000" b="0" kern="100" dirty="0">
                          <a:effectLst/>
                          <a:latin typeface="Meiryo UI" panose="020B0604030504040204" pitchFamily="50" charset="-128"/>
                          <a:ea typeface="Meiryo UI" panose="020B0604030504040204" pitchFamily="50" charset="-128"/>
                        </a:rPr>
                        <a:t>】H13.4</a:t>
                      </a:r>
                      <a:r>
                        <a:rPr lang="ja-JP" altLang="en-US" sz="1000" b="0" kern="100" dirty="0">
                          <a:effectLst/>
                          <a:latin typeface="Meiryo UI" panose="020B0604030504040204" pitchFamily="50" charset="-128"/>
                          <a:ea typeface="Meiryo UI" panose="020B0604030504040204" pitchFamily="50" charset="-128"/>
                        </a:rPr>
                        <a:t>～ 大阪市 </a:t>
                      </a:r>
                      <a:r>
                        <a:rPr lang="en-US" altLang="ja-JP" sz="1000" b="0" kern="100" dirty="0">
                          <a:effectLst/>
                          <a:latin typeface="Meiryo UI" panose="020B0604030504040204" pitchFamily="50" charset="-128"/>
                          <a:ea typeface="Meiryo UI" panose="020B0604030504040204" pitchFamily="50" charset="-128"/>
                        </a:rPr>
                        <a:t>3/5→1/2 </a:t>
                      </a:r>
                      <a:r>
                        <a:rPr lang="en-US" altLang="ja-JP"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H18.4</a:t>
                      </a:r>
                      <a:r>
                        <a:rPr lang="ja-JP" altLang="en-US" sz="1000" b="0" kern="100" dirty="0">
                          <a:effectLst/>
                          <a:latin typeface="Meiryo UI" panose="020B0604030504040204" pitchFamily="50" charset="-128"/>
                          <a:ea typeface="Meiryo UI" panose="020B0604030504040204" pitchFamily="50" charset="-128"/>
                        </a:rPr>
                        <a:t>～ 大阪市以外 </a:t>
                      </a:r>
                      <a:r>
                        <a:rPr lang="en-US" altLang="ja-JP" sz="1000" b="0" kern="100" dirty="0">
                          <a:effectLst/>
                          <a:latin typeface="Meiryo UI" panose="020B0604030504040204" pitchFamily="50" charset="-128"/>
                          <a:ea typeface="Meiryo UI" panose="020B0604030504040204" pitchFamily="50" charset="-128"/>
                        </a:rPr>
                        <a:t>3/5→1/2 </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・老人医療：昭和</a:t>
                      </a:r>
                      <a:r>
                        <a:rPr lang="en-US" altLang="ja-JP" sz="1000" b="0" kern="100" dirty="0">
                          <a:effectLst/>
                          <a:latin typeface="Meiryo UI" panose="020B0604030504040204" pitchFamily="50" charset="-128"/>
                          <a:ea typeface="Meiryo UI" panose="020B0604030504040204" pitchFamily="50" charset="-128"/>
                        </a:rPr>
                        <a:t>47</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月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者医療：昭和</a:t>
                      </a:r>
                      <a:r>
                        <a:rPr lang="en-US" altLang="ja-JP" sz="1000" b="0" kern="100" dirty="0">
                          <a:effectLst/>
                          <a:latin typeface="Meiryo UI" panose="020B0604030504040204" pitchFamily="50" charset="-128"/>
                          <a:ea typeface="Meiryo UI" panose="020B0604030504040204" pitchFamily="50" charset="-128"/>
                        </a:rPr>
                        <a:t>49</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月    ・ひとり親家庭医療：昭和</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月    ・乳幼児医療：平成</a:t>
                      </a:r>
                      <a:r>
                        <a:rPr lang="en-US" altLang="ja-JP" sz="1000" b="0" kern="100" dirty="0">
                          <a:effectLst/>
                          <a:latin typeface="Meiryo UI" panose="020B0604030504040204" pitchFamily="50" charset="-128"/>
                          <a:ea typeface="Meiryo UI" panose="020B0604030504040204" pitchFamily="50" charset="-128"/>
                        </a:rPr>
                        <a:t>5</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月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264111">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本府の現在の財政状況に鑑み、将来的にも持続可能な制度とする観点から可能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な負担のあり方について、実施主体である市町村とともに現制度の実態検証を行った</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上で対応策を考案し、関係機関等との協議・調整を進める。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患者自己負担（</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機関 </a:t>
                      </a:r>
                      <a:r>
                        <a:rPr lang="en-US" altLang="ja-JP" sz="1000" b="0" kern="100" dirty="0">
                          <a:effectLst/>
                          <a:latin typeface="Meiryo UI" panose="020B0604030504040204" pitchFamily="50" charset="-128"/>
                          <a:ea typeface="Meiryo UI" panose="020B0604030504040204" pitchFamily="50" charset="-128"/>
                        </a:rPr>
                        <a:t>500</a:t>
                      </a:r>
                      <a:r>
                        <a:rPr lang="ja-JP" altLang="en-US" sz="1000" b="0" kern="100" dirty="0">
                          <a:effectLst/>
                          <a:latin typeface="Meiryo UI" panose="020B0604030504040204" pitchFamily="50" charset="-128"/>
                          <a:ea typeface="Meiryo UI" panose="020B0604030504040204" pitchFamily="50" charset="-128"/>
                        </a:rPr>
                        <a:t>円</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月⇒</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割負担）や所得制限の見直しを基本</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とし、実施主体である市町村とともに現行制度の検証を行ったうえで見直し内容を検</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討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実施時期等</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年度実施を目途に市町村、関係機関等との協議・調整を進める。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市町村と共同で「福祉医療費助成制度に関する研究会」を設置</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研究会として利用実態や、</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割負担を導入した場合の影響などの分</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析結果を公表</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研究会として報告書「福祉医療費助成制度のあり方検討論点整</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理」を公表</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報告書及び府の危機的な財政状況を踏まえ、福祉医療費助成制度</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見直しについての府の考え方を公表</a:t>
                      </a:r>
                    </a:p>
                    <a:p>
                      <a:pPr marL="0" marR="0" lvl="0" indent="0" algn="l" defTabSz="914400" rtl="0" eaLnBrk="1" fontAlgn="auto" latinLnBrk="0" hangingPunct="1">
                        <a:lnSpc>
                          <a:spcPts val="12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見直し内容</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・乳幼児医療の所得制限</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児童手当（特例給付） 収入約</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860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万円</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　児童手当 収入約</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780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万円</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・一部自己負担額</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一医療機関あたり</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500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円以内</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日（月２日限度）</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　通院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800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円以内</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日</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月２日限度）</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入院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2,500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円以内</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・その他</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①　救急医療機関における休日・時間外診療時に</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500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円加算</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②　ひと月あたりの一部自己負担上限額</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2,500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円は変更なし</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結論</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現下の社会情勢を踏まえ、将来的にも持続可能な制度とする抜本的な見直し</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を行うまでの間、現行制度を継続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 - ㉑ – ㉒ -</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542874" y="390817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292080" y="742996"/>
            <a:ext cx="3788299" cy="25573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21,647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21,647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91001" y="1277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0" name="スライド番号プレースホルダー 4"/>
          <p:cNvSpPr txBox="1">
            <a:spLocks/>
          </p:cNvSpPr>
          <p:nvPr/>
        </p:nvSpPr>
        <p:spPr>
          <a:xfrm>
            <a:off x="7028910" y="657426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74739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121576">
                  <a:extLst>
                    <a:ext uri="{9D8B030D-6E8A-4147-A177-3AD203B41FA5}">
                      <a16:colId xmlns:a16="http://schemas.microsoft.com/office/drawing/2014/main" val="1996567682"/>
                    </a:ext>
                  </a:extLst>
                </a:gridCol>
                <a:gridCol w="288175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64526"/>
          <a:ext cx="8980370" cy="62400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2886227">
                  <a:extLst>
                    <a:ext uri="{9D8B030D-6E8A-4147-A177-3AD203B41FA5}">
                      <a16:colId xmlns:a16="http://schemas.microsoft.com/office/drawing/2014/main" val="4183280094"/>
                    </a:ext>
                  </a:extLst>
                </a:gridCol>
                <a:gridCol w="5834943">
                  <a:extLst>
                    <a:ext uri="{9D8B030D-6E8A-4147-A177-3AD203B41FA5}">
                      <a16:colId xmlns:a16="http://schemas.microsoft.com/office/drawing/2014/main" val="20002"/>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4455745">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福祉医療費助成については、すべての都道府県で実施されており、事実上ナショナル・ミニマムとなっている現状を踏まえ、国において制度化されるよう引き続き強く要請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しかし、医療のセーフティネットとして必要不可欠なこの制度を、国による制度化までの間は、地方単独で持続させていかざるを得ず、対象者の増加、医療費の増嵩や厳しい大阪府の財政状況にあって、制度の維持継続のためには、給付と負担のあり方など不断の見直しが必要</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そのため、医療保険制度の自己負担を軽減する福祉医療費助成制度の趣旨を踏まえて、対象者の範囲や国の公費負担医療制度との整合性をも考慮した制度のあり方について再検討を行う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また、乳幼児医療制度については、市町村が先行して実施してきた経緯もあり、現在も子育て施策の一環として対象年齢の引上げや所得制限の撤廃を市町村の判断で実施されていることも踏まえた上で、そのあり方を検討</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今後、障がい者自立支援医療制度、後期高齢者医療制度など、国における医療保険制度等の検討状況を見据えつつ、医療が必要な方に対する支援として府が実施すべき医療費助成制度の「守備範囲」を明確化した上で、以上のような観点による検討結果を踏まえ、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年度実施を目途に抜本的な見直しを図る</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○国への制度化要請</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・厚生労働省に対し、福祉医療費助成制度の国における制度化に関する要望を行った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・引き続き、厚生労働省に対して要望を行う</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○制度のあり方についての再検討</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福祉医療費助成制度に関する研究会の開催</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・制度の実態について検証、今後のあり方について研究するため、実施主体である市町村とともに設置している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同研究会を開催</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・同研究会において検討してきたが、現時点では安定した医療保険制度や国の公費負担制度の見通しが立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たないことから、</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年度における抜本的な見直しについては、一旦見合わせることとした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・国における医療保険制度等の見極めができた段階で、研究会でのこれまでの検討結果を踏まえ、引き続き、</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持続可能な制度の構築に向け改めて検討していく</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同研究会において、次の通り確認した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・社会保障制度改革の方向性は見えてきたものの、未だ、安定した医療保険制度や国の公費負担制度の見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通しが立っておらず、一部、先行して見直しを実施しても再度の見直しが避けられない</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・国における医療保険制度等を見極めつつ、研究会でのこれまでの検討結果を踏まえ、持続可能な制度の構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築に向け改めて検討するが、スケジュール的には</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年度の抜本的な見直しの実行は困難である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検討スケジュール</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・乳幼児医療費助成のあり方理念整理</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・新しい高齢者医療制度等が及ぼす、その他医療費助成制度への影響分析</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・各制度の課題整理</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・具体的な基準設定に向けた理念整理</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（対象年齢、</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種別、所得制限等、対象者のあり方）</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（助成の範囲、自己負担等、給付と負担のあり方）</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・福祉医療費助成制度を取り巻く情勢分析</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年度におけるまとめ</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・国における医療保険制度等を見極めつつ、研究会でのこれまでの検討結果等を踏まえ、引き続き、持続可</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能な制度の構築に向け改めて検討していく</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3009478" y="3028170"/>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163195" y="22379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32519"/>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37</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9" name="スライド番号プレースホルダー 4"/>
          <p:cNvSpPr txBox="1">
            <a:spLocks/>
          </p:cNvSpPr>
          <p:nvPr/>
        </p:nvSpPr>
        <p:spPr>
          <a:xfrm>
            <a:off x="7162800" y="67364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01029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32704"/>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主要検討事業１</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（財）大阪府人権協会補助金（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401905491"/>
              </p:ext>
            </p:extLst>
          </p:nvPr>
        </p:nvGraphicFramePr>
        <p:xfrm>
          <a:off x="35915" y="548680"/>
          <a:ext cx="9061201" cy="4149154"/>
        </p:xfrm>
        <a:graphic>
          <a:graphicData uri="http://schemas.openxmlformats.org/drawingml/2006/table">
            <a:tbl>
              <a:tblPr firstRow="1" firstCol="1" bandRow="1">
                <a:tableStyleId>{BC89EF96-8CEA-46FF-86C4-4CE0E7609802}</a:tableStyleId>
              </a:tblPr>
              <a:tblGrid>
                <a:gridCol w="260667">
                  <a:extLst>
                    <a:ext uri="{9D8B030D-6E8A-4147-A177-3AD203B41FA5}">
                      <a16:colId xmlns:a16="http://schemas.microsoft.com/office/drawing/2014/main" val="9612139"/>
                    </a:ext>
                  </a:extLst>
                </a:gridCol>
                <a:gridCol w="4319127">
                  <a:extLst>
                    <a:ext uri="{9D8B030D-6E8A-4147-A177-3AD203B41FA5}">
                      <a16:colId xmlns:a16="http://schemas.microsoft.com/office/drawing/2014/main" val="4183280094"/>
                    </a:ext>
                  </a:extLst>
                </a:gridCol>
                <a:gridCol w="4481407">
                  <a:extLst>
                    <a:ext uri="{9D8B030D-6E8A-4147-A177-3AD203B41FA5}">
                      <a16:colId xmlns:a16="http://schemas.microsoft.com/office/drawing/2014/main" val="1950329690"/>
                    </a:ext>
                  </a:extLst>
                </a:gridCol>
              </a:tblGrid>
              <a:tr h="22475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B w="12700" cap="flat" cmpd="sng" algn="ctr">
                      <a:solidFill>
                        <a:schemeClr val="bg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財政構造改革プラン（</a:t>
                      </a:r>
                      <a:r>
                        <a:rPr lang="ja-JP" sz="1000" kern="100" dirty="0">
                          <a:effectLst/>
                          <a:latin typeface="Meiryo UI" panose="020B0604030504040204" pitchFamily="50" charset="-128"/>
                          <a:ea typeface="Meiryo UI" panose="020B0604030504040204" pitchFamily="50" charset="-128"/>
                        </a:rPr>
                        <a:t>案）</a:t>
                      </a:r>
                      <a:r>
                        <a:rPr lang="ja-JP" altLang="en-US" sz="1000" kern="100" dirty="0">
                          <a:effectLst/>
                          <a:latin typeface="Meiryo UI" panose="020B0604030504040204" pitchFamily="50" charset="-128"/>
                          <a:ea typeface="Meiryo UI" panose="020B0604030504040204" pitchFamily="50" charset="-128"/>
                        </a:rPr>
                        <a:t>における見直し</a:t>
                      </a:r>
                      <a:r>
                        <a:rPr lang="ja-JP" sz="1000" kern="100" dirty="0">
                          <a:effectLst/>
                          <a:latin typeface="Meiryo UI" panose="020B0604030504040204" pitchFamily="50" charset="-128"/>
                          <a:ea typeface="Meiryo UI" panose="020B0604030504040204" pitchFamily="50" charset="-128"/>
                        </a:rPr>
                        <a:t>＞</a:t>
                      </a: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395426">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人権相談・啓発事業は継続するが、事業実施主体を公募により選定</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年度を目途に実施）</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方向性どおり委託事業として実施済</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effectLst/>
                          <a:latin typeface="Meiryo UI" panose="020B0604030504040204" pitchFamily="50" charset="-128"/>
                          <a:ea typeface="Meiryo UI" panose="020B0604030504040204" pitchFamily="50" charset="-128"/>
                        </a:rPr>
                        <a:t>   </a:t>
                      </a:r>
                      <a:r>
                        <a:rPr lang="en-US" altLang="zh-TW" sz="1000" kern="100" dirty="0">
                          <a:effectLst/>
                          <a:latin typeface="Meiryo UI" panose="020B0604030504040204" pitchFamily="50" charset="-128"/>
                          <a:ea typeface="Meiryo UI" panose="020B0604030504040204" pitchFamily="50" charset="-128"/>
                        </a:rPr>
                        <a:t>【</a:t>
                      </a:r>
                      <a:r>
                        <a:rPr lang="zh-TW" altLang="en-US" sz="1000" kern="100" dirty="0">
                          <a:effectLst/>
                          <a:latin typeface="Meiryo UI" panose="020B0604030504040204" pitchFamily="50" charset="-128"/>
                          <a:ea typeface="Meiryo UI" panose="020B0604030504040204" pitchFamily="50" charset="-128"/>
                        </a:rPr>
                        <a:t>効果額</a:t>
                      </a:r>
                      <a:r>
                        <a:rPr lang="zh-TW" altLang="en-US" sz="1000" kern="100" dirty="0">
                          <a:solidFill>
                            <a:schemeClr val="tx1"/>
                          </a:solidFill>
                          <a:effectLst/>
                          <a:latin typeface="Meiryo UI" panose="020B0604030504040204" pitchFamily="50" charset="-128"/>
                          <a:ea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rPr>
                        <a:t>百万</a:t>
                      </a:r>
                      <a:r>
                        <a:rPr lang="zh-TW" altLang="en-US" sz="1000" kern="100" dirty="0">
                          <a:solidFill>
                            <a:schemeClr val="tx1"/>
                          </a:solidFill>
                          <a:effectLst/>
                          <a:latin typeface="Meiryo UI" panose="020B0604030504040204" pitchFamily="50" charset="-128"/>
                          <a:ea typeface="Meiryo UI" panose="020B0604030504040204" pitchFamily="50" charset="-128"/>
                        </a:rPr>
                        <a:t>円）</a:t>
                      </a:r>
                      <a:r>
                        <a:rPr lang="en-US" altLang="zh-TW" sz="1000" kern="100" dirty="0">
                          <a:solidFill>
                            <a:schemeClr val="tx1"/>
                          </a:solidFill>
                          <a:effectLst/>
                          <a:latin typeface="Meiryo UI" panose="020B0604030504040204" pitchFamily="50" charset="-128"/>
                          <a:ea typeface="Meiryo UI" panose="020B0604030504040204" pitchFamily="50" charset="-128"/>
                        </a:rPr>
                        <a:t>】</a:t>
                      </a:r>
                      <a:r>
                        <a:rPr lang="zh-TW" altLang="en-US" sz="1000" kern="100" dirty="0">
                          <a:solidFill>
                            <a:schemeClr val="tx1"/>
                          </a:solidFill>
                          <a:effectLst/>
                          <a:latin typeface="Meiryo UI" panose="020B0604030504040204" pitchFamily="50" charset="-128"/>
                          <a:ea typeface="Meiryo UI" panose="020B0604030504040204" pitchFamily="50" charset="-128"/>
                        </a:rPr>
                        <a:t>　㉓</a:t>
                      </a:r>
                      <a:r>
                        <a:rPr lang="en-US" altLang="zh-TW" sz="1000" kern="100" dirty="0">
                          <a:solidFill>
                            <a:schemeClr val="tx1"/>
                          </a:solidFill>
                          <a:effectLst/>
                          <a:latin typeface="Meiryo UI" panose="020B0604030504040204" pitchFamily="50" charset="-128"/>
                          <a:ea typeface="Meiryo UI" panose="020B0604030504040204" pitchFamily="50" charset="-128"/>
                        </a:rPr>
                        <a:t>0 ㉔16 ㉕17</a:t>
                      </a:r>
                      <a:endParaRPr lang="ja-JP" altLang="en-US" sz="100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chemeClr val="bg1"/>
                      </a:solidFill>
                      <a:prstDash val="solid"/>
                      <a:round/>
                      <a:headEnd type="none" w="med" len="med"/>
                      <a:tailEnd type="none" w="med" len="med"/>
                    </a:lnT>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880396">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solidFill>
                            <a:schemeClr val="tx1"/>
                          </a:solidFill>
                          <a:effectLst/>
                          <a:latin typeface="Meiryo UI" panose="020B0604030504040204" pitchFamily="50" charset="-128"/>
                          <a:ea typeface="Meiryo UI" panose="020B0604030504040204" pitchFamily="50" charset="-128"/>
                        </a:rPr>
                        <a:t>人権相談・啓発事業費</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すべての人の人権が尊重される豊かな社会の実現を図るため、平成</a:t>
                      </a:r>
                      <a:r>
                        <a:rPr lang="en-US" altLang="ja-JP" sz="1000" kern="100" dirty="0">
                          <a:solidFill>
                            <a:schemeClr val="tx1"/>
                          </a:solidFill>
                          <a:effectLst/>
                          <a:latin typeface="Meiryo UI" panose="020B0604030504040204" pitchFamily="50" charset="-128"/>
                          <a:ea typeface="Meiryo UI" panose="020B0604030504040204" pitchFamily="50" charset="-128"/>
                        </a:rPr>
                        <a:t>13</a:t>
                      </a:r>
                      <a:r>
                        <a:rPr lang="ja-JP" altLang="en-US" sz="1000" kern="100" dirty="0">
                          <a:solidFill>
                            <a:schemeClr val="tx1"/>
                          </a:solidFill>
                          <a:effectLst/>
                          <a:latin typeface="Meiryo UI" panose="020B0604030504040204" pitchFamily="50" charset="-128"/>
                          <a:ea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rPr>
                        <a:t>3</a:t>
                      </a:r>
                      <a:r>
                        <a:rPr lang="ja-JP" altLang="en-US" sz="1000" kern="100" dirty="0">
                          <a:solidFill>
                            <a:schemeClr val="tx1"/>
                          </a:solidFill>
                          <a:effectLst/>
                          <a:latin typeface="Meiryo UI" panose="020B0604030504040204" pitchFamily="50" charset="-128"/>
                          <a:ea typeface="Meiryo UI" panose="020B0604030504040204" pitchFamily="50" charset="-128"/>
                        </a:rPr>
                        <a:t>月に府が策定した「大阪府人権施策推進基本方針」で推進すべき施策として位置づけら</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れた「人権意識の高揚を図るための施策」「人権擁護に資する施策」に取り組むため、人権相談、人材養成及び啓発事業を行う。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根拠法令：人権尊重の社会づくり条例</a:t>
                      </a:r>
                      <a:endParaRPr lang="ja-JP" altLang="en-US"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２　事業内容</a:t>
                      </a: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・人権相談事業　　　　・人材養成事業　　　　　・人権啓発支援事業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受託事業者の公募</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この事業は平成</a:t>
                      </a:r>
                      <a:r>
                        <a:rPr lang="en-US" altLang="ja-JP" sz="1000" b="0" kern="100" dirty="0">
                          <a:solidFill>
                            <a:schemeClr val="tx1"/>
                          </a:solidFill>
                          <a:effectLst/>
                          <a:latin typeface="Meiryo UI" panose="020B0604030504040204" pitchFamily="50" charset="-128"/>
                          <a:ea typeface="Meiryo UI" panose="020B0604030504040204" pitchFamily="50" charset="-128"/>
                        </a:rPr>
                        <a:t>24</a:t>
                      </a:r>
                      <a:r>
                        <a:rPr lang="ja-JP" altLang="en-US" sz="1000" b="0" kern="100" dirty="0">
                          <a:solidFill>
                            <a:schemeClr val="tx1"/>
                          </a:solidFill>
                          <a:effectLst/>
                          <a:latin typeface="Meiryo UI" panose="020B0604030504040204" pitchFamily="50" charset="-128"/>
                          <a:ea typeface="Meiryo UI" panose="020B0604030504040204" pitchFamily="50" charset="-128"/>
                        </a:rPr>
                        <a:t>年度から３年単位の委託事業として実施主体を公募した。平成</a:t>
                      </a:r>
                      <a:r>
                        <a:rPr lang="en-US" altLang="ja-JP" sz="1000" b="0" kern="100" dirty="0">
                          <a:solidFill>
                            <a:schemeClr val="tx1"/>
                          </a:solidFill>
                          <a:effectLst/>
                          <a:latin typeface="Meiryo UI" panose="020B0604030504040204" pitchFamily="50" charset="-128"/>
                          <a:ea typeface="Meiryo UI" panose="020B0604030504040204" pitchFamily="50" charset="-128"/>
                        </a:rPr>
                        <a:t>30</a:t>
                      </a:r>
                      <a:r>
                        <a:rPr lang="ja-JP" altLang="en-US" sz="1000" b="0" kern="100" dirty="0">
                          <a:solidFill>
                            <a:schemeClr val="tx1"/>
                          </a:solidFill>
                          <a:effectLst/>
                          <a:latin typeface="Meiryo UI" panose="020B0604030504040204" pitchFamily="50" charset="-128"/>
                          <a:ea typeface="Meiryo UI" panose="020B0604030504040204" pitchFamily="50" charset="-128"/>
                        </a:rPr>
                        <a:t>年度からも引き続き、公募により選定した。</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３期目</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ヘイトスピーチの問題や性の多様性に関する無理解など、複雑・多様化する人権課題に的確に</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対応</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（第４期プロポーザル選定委員会開催費</a:t>
                      </a:r>
                      <a:r>
                        <a:rPr kumimoji="1" lang="en-US" altLang="ja-JP"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67</a:t>
                      </a:r>
                      <a:r>
                        <a:rPr kumimoji="1" lang="ja-JP" altLang="en-US" sz="100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千円を含む。）</a:t>
                      </a:r>
                      <a:r>
                        <a:rPr kumimoji="1" lang="ja-JP" altLang="en-US" sz="1000" b="0" i="0" u="none" strike="sng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sng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50" b="0" i="0" u="none" strike="sng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sng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0" kern="100" dirty="0">
                        <a:solidFill>
                          <a:srgbClr val="FF0000"/>
                        </a:solidFill>
                        <a:effectLst/>
                        <a:latin typeface="Meiryo UI" panose="020B0604030504040204" pitchFamily="50" charset="-128"/>
                        <a:ea typeface="Meiryo UI" panose="020B0604030504040204" pitchFamily="50" charset="-128"/>
                        <a:cs typeface="+mn-cs"/>
                      </a:endParaRPr>
                    </a:p>
                  </a:txBody>
                  <a:tcPr marL="72000" marR="72000" marT="36000" marB="36000" anchor="ctr">
                    <a:lnT w="12700" cap="flat" cmpd="sng" algn="ctr">
                      <a:solidFill>
                        <a:schemeClr val="accent1"/>
                      </a:solidFill>
                      <a:prstDash val="solid"/>
                      <a:round/>
                      <a:headEnd type="none" w="med" len="med"/>
                      <a:tailEnd type="none" w="med" len="med"/>
                    </a:lnT>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2" name="二等辺三角形 11"/>
          <p:cNvSpPr/>
          <p:nvPr/>
        </p:nvSpPr>
        <p:spPr>
          <a:xfrm rot="5400000">
            <a:off x="4442194" y="994415"/>
            <a:ext cx="294579" cy="23506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6597225" y="2618909"/>
            <a:ext cx="2326928" cy="270031"/>
          </a:xfrm>
          <a:prstGeom prst="rect">
            <a:avLst/>
          </a:prstGeom>
          <a:ln w="25400" cmpd="sng"/>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43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32</a:t>
            </a:r>
            <a:r>
              <a:rPr lang="ja-JP" altLang="en-US" sz="1050" dirty="0">
                <a:solidFill>
                  <a:schemeClr val="tx1"/>
                </a:solidFill>
                <a:latin typeface="Meiryo UI" panose="020B0604030504040204" pitchFamily="50" charset="-128"/>
                <a:ea typeface="Meiryo UI" panose="020B0604030504040204" pitchFamily="50" charset="-128"/>
              </a:rPr>
              <a:t>）百万円</a:t>
            </a:r>
            <a:endParaRPr lang="ja-JP" altLang="en-US" sz="1050" strike="sngStrike"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5742130" y="278650"/>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349589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8620"/>
          <a:ext cx="9003329" cy="415976"/>
        </p:xfrm>
        <a:graphic>
          <a:graphicData uri="http://schemas.openxmlformats.org/drawingml/2006/table">
            <a:tbl>
              <a:tblPr firstRow="1" firstCol="1" bandRow="1">
                <a:tableStyleId>{5C22544A-7EE6-4342-B048-85BDC9FD1C3A}</a:tableStyleId>
              </a:tblPr>
              <a:tblGrid>
                <a:gridCol w="6121576">
                  <a:extLst>
                    <a:ext uri="{9D8B030D-6E8A-4147-A177-3AD203B41FA5}">
                      <a16:colId xmlns:a16="http://schemas.microsoft.com/office/drawing/2014/main" val="1996567682"/>
                    </a:ext>
                  </a:extLst>
                </a:gridCol>
                <a:gridCol w="288175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101141208"/>
              </p:ext>
            </p:extLst>
          </p:nvPr>
        </p:nvGraphicFramePr>
        <p:xfrm>
          <a:off x="81815" y="430535"/>
          <a:ext cx="8980370" cy="6403214"/>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2976237">
                  <a:extLst>
                    <a:ext uri="{9D8B030D-6E8A-4147-A177-3AD203B41FA5}">
                      <a16:colId xmlns:a16="http://schemas.microsoft.com/office/drawing/2014/main" val="4183280094"/>
                    </a:ext>
                  </a:extLst>
                </a:gridCol>
                <a:gridCol w="585065">
                  <a:extLst>
                    <a:ext uri="{9D8B030D-6E8A-4147-A177-3AD203B41FA5}">
                      <a16:colId xmlns:a16="http://schemas.microsoft.com/office/drawing/2014/main" val="907544428"/>
                    </a:ext>
                  </a:extLst>
                </a:gridCol>
                <a:gridCol w="5159868">
                  <a:extLst>
                    <a:ext uri="{9D8B030D-6E8A-4147-A177-3AD203B41FA5}">
                      <a16:colId xmlns:a16="http://schemas.microsoft.com/office/drawing/2014/main" val="570299165"/>
                    </a:ext>
                  </a:extLst>
                </a:gridCol>
              </a:tblGrid>
              <a:tr h="2229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3">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　（つづき）</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1650196717"/>
                  </a:ext>
                </a:extLst>
              </a:tr>
              <a:tr h="1665809">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　（つづき）</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なお、制度のあり方とは別に、</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年度当初から、国の公費負担医療制度の優先的な適用の厳格化や、事務処理の効率化による経費抑制に取り組む</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solidFill>
                            <a:srgbClr val="0000FF"/>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国制度の優先的な適用の厳格化や、経費抑制への取組み</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　府内の医療機関に対して公費負担優先順位適正化に係るパンフレット・ポスターを作成・配付</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・公費負担医療優先化に向けた広報・啓発に取り組み適正な運用を図ることによる、事業費抑制効果（老人・障がい）　⇒　国公費が優先的に適用されることにより通年ベースで</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億円削減（見込）</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・市町村補助金算定期間変更による予算執行の効率化</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年度内の補助金精算を行うことにより通年ベースで</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億円削減（見込）</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・公費負担優先順位適正化及び市町村補助金算定期間変更による予算執行の効率化に引き続き取り組む</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効果額（百万円）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H23:850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H24:900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H25:900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tc hMerge="1">
                  <a:txBody>
                    <a:bodyPr/>
                    <a:lstStyle/>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solidFill>
                  </a:tcPr>
                </a:tc>
                <a:extLst>
                  <a:ext uri="{0D108BD9-81ED-4DB2-BD59-A6C34878D82A}">
                    <a16:rowId xmlns:a16="http://schemas.microsoft.com/office/drawing/2014/main" val="1057932546"/>
                  </a:ext>
                </a:extLst>
              </a:tr>
              <a:tr h="222950">
                <a:tc vMerge="1">
                  <a:txBody>
                    <a:bodyPr/>
                    <a:lstStyle/>
                    <a:p>
                      <a:endParaRPr kumimoji="1" lang="ja-JP" altLang="en-US"/>
                    </a:p>
                  </a:txBody>
                  <a:tcPr/>
                </a:tc>
                <a:tc gridSpan="3">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p>
                  </a:txBody>
                  <a:tcPr marL="72000" marR="72000" marT="36000" marB="36000">
                    <a:lnR w="12700" cap="flat" cmpd="sng" algn="ctr">
                      <a:solidFill>
                        <a:schemeClr val="accent1"/>
                      </a:solidFill>
                      <a:prstDash val="solid"/>
                      <a:round/>
                      <a:headEnd type="none" w="med" len="med"/>
                      <a:tailEnd type="none" w="med" len="med"/>
                    </a:lnR>
                    <a:solidFill>
                      <a:srgbClr val="D0D8E8"/>
                    </a:solidFill>
                  </a:tcPr>
                </a:tc>
                <a:tc hMerge="1">
                  <a:txBody>
                    <a:bodyPr/>
                    <a:lstStyle/>
                    <a:p>
                      <a:endParaRPr kumimoji="1" lang="ja-JP" altLang="en-US"/>
                    </a:p>
                  </a:txBody>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2964207296"/>
                  </a:ext>
                </a:extLst>
              </a:tr>
              <a:tr h="2039937">
                <a:tc vMerge="1">
                  <a:txBody>
                    <a:bodyPr/>
                    <a:lstStyle/>
                    <a:p>
                      <a:endParaRPr kumimoji="1" lang="ja-JP" altLang="en-US"/>
                    </a:p>
                  </a:txBody>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○取組方針</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　福祉医療費助成制度の国における制度化について</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は実現していない。この制度が事実上のナショナル・ミニ</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マムであることから、引き続き、国が果たすべき役割とし</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て制度化を強く求めていく。</a:t>
                      </a: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　福祉医療費助成制度の抜本的な見直しについては、</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一旦見合わせたことから、国における医療保険制度等</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を見極めつつ、研究会でのこれまでの検討結果等を踏</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まえ、持続可能な制度の構築に向け改めて検討してい　</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く。</a:t>
                      </a:r>
                    </a:p>
                    <a:p>
                      <a:pPr marL="133350" indent="-133350" algn="just">
                        <a:spcAft>
                          <a:spcPts val="0"/>
                        </a:spcAft>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gridSpan="2">
                  <a:txBody>
                    <a:bodyPr/>
                    <a:lstStyle/>
                    <a:p>
                      <a:pPr marL="133350" indent="-133350" algn="just">
                        <a:spcAft>
                          <a:spcPts val="0"/>
                        </a:spcAft>
                      </a:pP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◆見直しの経過（取組実績）</a:t>
                      </a:r>
                      <a:endParaRPr lang="en-US" altLang="ja-JP" sz="1000" b="1" i="0" u="none" strike="noStrike" baseline="0" dirty="0">
                        <a:solidFill>
                          <a:srgbClr val="000000"/>
                        </a:solidFill>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・厚生労働省に対して、福祉医療費助成制度の国における制度化に関して要望</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提案・要望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年度国の施策並びに予算に関する最重点提案・要望</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年度国の施策並びに予算に関する提案・要望（福祉関連）</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○市長会・町村長会との共同要望</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・将来に向けた持続可能な制度とする観点から、府と市町村がともに、制度の実態について検証、今後のあり方について研究するために立ち上げた研究会を実施。</a:t>
                      </a:r>
                    </a:p>
                    <a:p>
                      <a:pPr marL="133350" indent="-133350" algn="just">
                        <a:spcAft>
                          <a:spcPts val="0"/>
                        </a:spcAft>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研究会２回開催　　ワーキンググループ７回開催（乳幼児医療３回、４医療４回）</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・福祉医療費助成制度は、すべての都道府県で実施しており、事実上のナショナル・ミニマムであることから、引き続き、国が果たすべき役割として制度化を強く求めていく。</a:t>
                      </a:r>
                    </a:p>
                    <a:p>
                      <a:pPr marL="133350" indent="-13335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・福祉医療費助成制度の抜本的な見直しについては、国における医療保険制度等を見極めつつ、研究会でのこれまでの検討結果等を踏まえ、持続可能な制度の構築に向け検討していく。</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bg1"/>
                    </a:solidFill>
                  </a:tcPr>
                </a:tc>
                <a:extLst>
                  <a:ext uri="{0D108BD9-81ED-4DB2-BD59-A6C34878D82A}">
                    <a16:rowId xmlns:a16="http://schemas.microsoft.com/office/drawing/2014/main" val="2053338999"/>
                  </a:ext>
                </a:extLst>
              </a:tr>
              <a:tr h="222950">
                <a:tc vMerge="1">
                  <a:txBody>
                    <a:bodyPr/>
                    <a:lstStyle/>
                    <a:p>
                      <a:endParaRPr kumimoji="1" lang="ja-JP" altLang="en-US"/>
                    </a:p>
                  </a:txBody>
                  <a:tcPr/>
                </a:tc>
                <a:tc gridSpan="3">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4150604677"/>
                  </a:ext>
                </a:extLst>
              </a:tr>
              <a:tr h="1928414">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福祉医療費助成制度全体の抜本的な見直しについては、国における医療保険制度等を見極めつつ、市町村との研究会での検討を踏まえ、持続可能な制度を構築していく。</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このうち、乳幼児医療費助成制度については、先行して、平成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補助制度（年齢及び所得制限による対象者の範囲）の再構築を図るとともに、子ども・子育て支援新制度の実施に合わせ、乳幼児医療を含む子育て支援サービスの水準向上に向け、「新子育て支援交付金」を創設。また、福祉医療費助成制度はすべての都道府県で実施されており、事実上ナショナル・ミニマムとなっていることから、国において制度化されるよう、引き続き強く要請。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○厚生労働省に対して、福祉医療費助成制度の国における制度化及び国庫負担金減額措置の廃止に関して要望し、平成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年度から、未就学児までの分の減額措置については行われないこととなった。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提案・要望</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年度国の施策並びに予算に関する最重点提案・要望</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年度国の施策並びに予算に関する提案・要望（福祉関連）</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・市長会・町村長会との共同要望</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○府と市町村が共同で設置した研究会における報告書を踏まえ、実施主体の市町村・団体の意見を伺いながら、制度の持続可能性の確保の観点から、府としての考え方をとりまとめ、平成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月の府議会での議決を経て、平成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月からの市町村に対する補助制度の再構築が決定した。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○厚生労働省に対して、福祉医療費助成制度の国における制度化及び国庫負担金減額措置の廃止に関して要望し、平成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年度から、未就学児までの分の減額措置については行われないこととなった。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提案・要望</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年度国の施策並びに予算に関する最重点提案・要望</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年度国の施策並びに予算に関する提案・要望（福祉関連）</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・市長会・町村長会との共同要望</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○府と市町村が共同で設置した研究会における報告書を踏まえ、実施主体の市町村・団体の意見を伺いながら、制度の持続可能性の確保の観点から、府としての考え方をとりまとめ、平成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月の府議会での議決を経て、平成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月からの市町村に対する補助制度の再構築が決定した。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3099488" y="152613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a:extLst>
              <a:ext uri="{FF2B5EF4-FFF2-40B4-BE49-F238E27FC236}">
                <a16:creationId xmlns:a16="http://schemas.microsoft.com/office/drawing/2014/main" id="{6E291646-234C-4BC1-AE4A-EE8BB2CFBBA0}"/>
              </a:ext>
            </a:extLst>
          </p:cNvPr>
          <p:cNvSpPr/>
          <p:nvPr/>
        </p:nvSpPr>
        <p:spPr>
          <a:xfrm rot="5400000">
            <a:off x="3119187" y="3641371"/>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二等辺三角形 6">
            <a:extLst>
              <a:ext uri="{FF2B5EF4-FFF2-40B4-BE49-F238E27FC236}">
                <a16:creationId xmlns:a16="http://schemas.microsoft.com/office/drawing/2014/main" id="{DB251EF8-1890-49EA-97F6-1232D8F2F5E8}"/>
              </a:ext>
            </a:extLst>
          </p:cNvPr>
          <p:cNvSpPr/>
          <p:nvPr/>
        </p:nvSpPr>
        <p:spPr>
          <a:xfrm rot="5400000">
            <a:off x="3684553" y="571160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6143948" y="1244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6010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38</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4"/>
          <p:cNvSpPr txBox="1">
            <a:spLocks/>
          </p:cNvSpPr>
          <p:nvPr/>
        </p:nvSpPr>
        <p:spPr>
          <a:xfrm>
            <a:off x="7162800" y="67364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904349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121576">
                  <a:extLst>
                    <a:ext uri="{9D8B030D-6E8A-4147-A177-3AD203B41FA5}">
                      <a16:colId xmlns:a16="http://schemas.microsoft.com/office/drawing/2014/main" val="1996567682"/>
                    </a:ext>
                  </a:extLst>
                </a:gridCol>
                <a:gridCol w="288175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456056140"/>
              </p:ext>
            </p:extLst>
          </p:nvPr>
        </p:nvGraphicFramePr>
        <p:xfrm>
          <a:off x="81815" y="503675"/>
          <a:ext cx="8980370" cy="6314999"/>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2160755">
                  <a:extLst>
                    <a:ext uri="{9D8B030D-6E8A-4147-A177-3AD203B41FA5}">
                      <a16:colId xmlns:a16="http://schemas.microsoft.com/office/drawing/2014/main" val="4183280094"/>
                    </a:ext>
                  </a:extLst>
                </a:gridCol>
                <a:gridCol w="6560415">
                  <a:extLst>
                    <a:ext uri="{9D8B030D-6E8A-4147-A177-3AD203B41FA5}">
                      <a16:colId xmlns:a16="http://schemas.microsoft.com/office/drawing/2014/main" val="20002"/>
                    </a:ext>
                  </a:extLst>
                </a:gridCol>
              </a:tblGrid>
              <a:tr h="21133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＜当面の財政運営の取組み（案）における見直し＞</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3195981">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○取組内容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対象者の範囲の選択と集中とあわせ、受益と負担の適正化を図ることで、新たな財政負担を伴わない持続可能なものとする。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年度当初予算編成において、福祉医療費助成制度全体について、対象者・給付の範囲の選択・集中や受益と負担の適正化等について整理を行った。</a:t>
                      </a:r>
                      <a:endParaRPr lang="en-US" altLang="ja-JP" sz="1000" b="0"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kern="100" baseline="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072107019"/>
                  </a:ext>
                </a:extLst>
              </a:tr>
              <a:tr h="210752">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2670218">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見直し後の事業</a:t>
                      </a:r>
                      <a:r>
                        <a:rPr kumimoji="1" lang="en-US" altLang="ja-JP"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50" b="1"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zh-TW" altLang="en-US" sz="1050" b="1" i="0" u="sng"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老人医療費助成</a:t>
                      </a:r>
                      <a:r>
                        <a:rPr kumimoji="1" lang="zh-TW" altLang="en-US" sz="1050" b="1"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事業費</a:t>
                      </a:r>
                      <a:r>
                        <a:rPr kumimoji="1" lang="ja-JP" altLang="en-US"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1,423</a:t>
                      </a:r>
                      <a:r>
                        <a:rPr kumimoji="1" lang="ja-JP" altLang="en-US"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1,423</a:t>
                      </a:r>
                      <a:r>
                        <a:rPr kumimoji="1" lang="ja-JP" altLang="en-US"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）百万円</a:t>
                      </a:r>
                      <a:endParaRPr kumimoji="1" lang="en-US" altLang="zh-TW" sz="105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kumimoji="1" lang="en-US" altLang="ja-JP" sz="1000" b="1" i="0" u="sng"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１　事業目的　　</a:t>
                      </a:r>
                      <a:endParaRPr kumimoji="1" lang="en-US" altLang="ja-JP" sz="10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市町村が実施する老人医療費助成事業に対し補助を行う。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開始終了年度：昭和４６年度～　　根拠法令：大阪府市町村老人医療費助成事業費補助金交付要綱を廃止する要綱</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ja-JP" altLang="en-US" sz="10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　事業内容</a:t>
                      </a:r>
                      <a:endParaRPr kumimoji="1" lang="en-US" altLang="ja-JP" sz="1000" b="1"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対象者　　　平成</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31</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日時点で老人医療費助成制度の助成対象となっている以下の者</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①身体及び知的</a:t>
                      </a:r>
                      <a:r>
                        <a:rPr kumimoji="1" lang="ja-JP" altLang="en-US" sz="1000" b="0" i="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障がい</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者医療費助成対象者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月以降は、</a:t>
                      </a:r>
                      <a:r>
                        <a:rPr kumimoji="1" lang="ja-JP" altLang="en-US" sz="900" b="0" i="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重度障がい</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者医療費助成に整理・統合）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②ひとり親家庭医療費助成対象者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平成</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月以降は、ひとり親家庭医療費助成に整理・統合）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③特定疾患治療研究事業実施要綱（平成</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27</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月改正前）に規定する疾患（一部を除く）を有する者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令和</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月以降は対象外）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④「感染症の予防及び感染症の患者に対する医療に関する法律」に基づく結核医療を受けている者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令和</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月以降は対象外）</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⑤「障害者総合支援法」に基づく精神通院医療を受けている者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令和</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年</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月以降は対象外）</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所得制限 　本人所得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259</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万円（単身）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一部自己負担金　　１医療機関あたり一部自己負担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500</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円以内</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日　１か月あたり自己負担限度額</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3,000</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円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対象者数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34,530</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人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(5)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補助率　　　　全市町村　１／２</a:t>
                      </a:r>
                      <a:r>
                        <a:rPr kumimoji="1" lang="ja-JP" altLang="en-US" sz="105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endParaRPr kumimoji="1" lang="ja-JP" altLang="en-US" sz="105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5" name="二等辺三角形 4"/>
          <p:cNvSpPr/>
          <p:nvPr/>
        </p:nvSpPr>
        <p:spPr>
          <a:xfrm rot="5400000">
            <a:off x="2289398" y="1511158"/>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913002" y="4194085"/>
            <a:ext cx="2889468" cy="215999"/>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18,027</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18,027</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56969" y="19805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3" name="表 12"/>
          <p:cNvGraphicFramePr>
            <a:graphicFrameLocks noGrp="1"/>
          </p:cNvGraphicFramePr>
          <p:nvPr>
            <p:extLst/>
          </p:nvPr>
        </p:nvGraphicFramePr>
        <p:xfrm>
          <a:off x="2795886" y="1438882"/>
          <a:ext cx="5871569" cy="2215822"/>
        </p:xfrm>
        <a:graphic>
          <a:graphicData uri="http://schemas.openxmlformats.org/drawingml/2006/table">
            <a:tbl>
              <a:tblPr firstRow="1" bandRow="1">
                <a:tableStyleId>{5940675A-B579-460E-94D1-54222C63F5DA}</a:tableStyleId>
              </a:tblPr>
              <a:tblGrid>
                <a:gridCol w="470969">
                  <a:extLst>
                    <a:ext uri="{9D8B030D-6E8A-4147-A177-3AD203B41FA5}">
                      <a16:colId xmlns:a16="http://schemas.microsoft.com/office/drawing/2014/main" val="3548129885"/>
                    </a:ext>
                  </a:extLst>
                </a:gridCol>
                <a:gridCol w="2250250">
                  <a:extLst>
                    <a:ext uri="{9D8B030D-6E8A-4147-A177-3AD203B41FA5}">
                      <a16:colId xmlns:a16="http://schemas.microsoft.com/office/drawing/2014/main" val="2631794985"/>
                    </a:ext>
                  </a:extLst>
                </a:gridCol>
                <a:gridCol w="720080">
                  <a:extLst>
                    <a:ext uri="{9D8B030D-6E8A-4147-A177-3AD203B41FA5}">
                      <a16:colId xmlns:a16="http://schemas.microsoft.com/office/drawing/2014/main" val="931480608"/>
                    </a:ext>
                  </a:extLst>
                </a:gridCol>
                <a:gridCol w="540060">
                  <a:extLst>
                    <a:ext uri="{9D8B030D-6E8A-4147-A177-3AD203B41FA5}">
                      <a16:colId xmlns:a16="http://schemas.microsoft.com/office/drawing/2014/main" val="3112957583"/>
                    </a:ext>
                  </a:extLst>
                </a:gridCol>
                <a:gridCol w="585065">
                  <a:extLst>
                    <a:ext uri="{9D8B030D-6E8A-4147-A177-3AD203B41FA5}">
                      <a16:colId xmlns:a16="http://schemas.microsoft.com/office/drawing/2014/main" val="3967293145"/>
                    </a:ext>
                  </a:extLst>
                </a:gridCol>
                <a:gridCol w="675075">
                  <a:extLst>
                    <a:ext uri="{9D8B030D-6E8A-4147-A177-3AD203B41FA5}">
                      <a16:colId xmlns:a16="http://schemas.microsoft.com/office/drawing/2014/main" val="1798207075"/>
                    </a:ext>
                  </a:extLst>
                </a:gridCol>
                <a:gridCol w="630070">
                  <a:extLst>
                    <a:ext uri="{9D8B030D-6E8A-4147-A177-3AD203B41FA5}">
                      <a16:colId xmlns:a16="http://schemas.microsoft.com/office/drawing/2014/main" val="2527911008"/>
                    </a:ext>
                  </a:extLst>
                </a:gridCol>
              </a:tblGrid>
              <a:tr h="147662">
                <a:tc rowSpan="2">
                  <a:txBody>
                    <a:bodyPr/>
                    <a:lstStyle/>
                    <a:p>
                      <a:pPr algn="ctr"/>
                      <a:r>
                        <a:rPr kumimoji="1" lang="ja-JP" altLang="en-US" sz="700" dirty="0" smtClean="0">
                          <a:latin typeface="Meiryo UI" panose="020B0604030504040204" pitchFamily="50" charset="-128"/>
                          <a:ea typeface="Meiryo UI" panose="020B0604030504040204" pitchFamily="50" charset="-128"/>
                        </a:rPr>
                        <a:t>区分</a:t>
                      </a:r>
                      <a:endParaRPr kumimoji="1" lang="ja-JP" altLang="en-US" sz="700" dirty="0">
                        <a:latin typeface="Meiryo UI" panose="020B0604030504040204" pitchFamily="50" charset="-128"/>
                        <a:ea typeface="Meiryo UI" panose="020B0604030504040204" pitchFamily="50" charset="-128"/>
                      </a:endParaRPr>
                    </a:p>
                  </a:txBody>
                  <a:tcPr marL="0" marR="0" marT="0" marB="0"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700" dirty="0" smtClean="0">
                          <a:latin typeface="Meiryo UI" panose="020B0604030504040204" pitchFamily="50" charset="-128"/>
                          <a:ea typeface="Meiryo UI" panose="020B0604030504040204" pitchFamily="50" charset="-128"/>
                        </a:rPr>
                        <a:t>対象者</a:t>
                      </a:r>
                      <a:endParaRPr kumimoji="1" lang="ja-JP" altLang="en-US" sz="7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rowSpan="2">
                  <a:txBody>
                    <a:bodyPr/>
                    <a:lstStyle/>
                    <a:p>
                      <a:pPr algn="ctr"/>
                      <a:r>
                        <a:rPr kumimoji="1" lang="ja-JP" altLang="en-US" sz="700" dirty="0" smtClean="0">
                          <a:latin typeface="Meiryo UI" panose="020B0604030504040204" pitchFamily="50" charset="-128"/>
                          <a:ea typeface="Meiryo UI" panose="020B0604030504040204" pitchFamily="50" charset="-128"/>
                        </a:rPr>
                        <a:t>対象医療</a:t>
                      </a:r>
                      <a:endParaRPr kumimoji="1" lang="ja-JP" altLang="en-US" sz="7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solidFill>
                  </a:tcPr>
                </a:tc>
                <a:tc gridSpan="4">
                  <a:txBody>
                    <a:bodyPr/>
                    <a:lstStyle/>
                    <a:p>
                      <a:pPr algn="ctr"/>
                      <a:r>
                        <a:rPr kumimoji="1" lang="ja-JP" altLang="en-US" sz="700" dirty="0" smtClean="0">
                          <a:latin typeface="Meiryo UI" panose="020B0604030504040204" pitchFamily="50" charset="-128"/>
                          <a:ea typeface="Meiryo UI" panose="020B0604030504040204" pitchFamily="50" charset="-128"/>
                        </a:rPr>
                        <a:t>一部自己負担額</a:t>
                      </a:r>
                      <a:endParaRPr kumimoji="1" lang="ja-JP" altLang="en-US" sz="7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90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9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85593282"/>
                  </a:ext>
                </a:extLst>
              </a:tr>
              <a:tr h="151871">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marL="0" marR="0" marT="0" marB="0" anchor="ctr"/>
                </a:tc>
                <a:tc>
                  <a:txBody>
                    <a:bodyPr/>
                    <a:lstStyle/>
                    <a:p>
                      <a:pPr algn="ctr">
                        <a:lnSpc>
                          <a:spcPts val="600"/>
                        </a:lnSpc>
                      </a:pPr>
                      <a:r>
                        <a:rPr kumimoji="1" lang="ja-JP" altLang="en-US" sz="500" dirty="0" smtClean="0">
                          <a:latin typeface="Meiryo UI" panose="020B0604030504040204" pitchFamily="50" charset="-128"/>
                          <a:ea typeface="Meiryo UI" panose="020B0604030504040204" pitchFamily="50" charset="-128"/>
                        </a:rPr>
                        <a:t>一日当たりの</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負担額</a:t>
                      </a:r>
                      <a:endParaRPr kumimoji="1" lang="ja-JP" altLang="en-US" sz="5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600"/>
                        </a:lnSpc>
                      </a:pPr>
                      <a:r>
                        <a:rPr kumimoji="1" lang="ja-JP" altLang="en-US" sz="500" dirty="0" smtClean="0">
                          <a:latin typeface="Meiryo UI" panose="020B0604030504040204" pitchFamily="50" charset="-128"/>
                          <a:ea typeface="Meiryo UI" panose="020B0604030504040204" pitchFamily="50" charset="-128"/>
                        </a:rPr>
                        <a:t>一つの医療機関等</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当たりの</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負担日数上限</a:t>
                      </a:r>
                      <a:endParaRPr kumimoji="1" lang="ja-JP" altLang="en-US" sz="5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600"/>
                        </a:lnSpc>
                      </a:pPr>
                      <a:r>
                        <a:rPr kumimoji="1" lang="ja-JP" altLang="en-US" sz="500" dirty="0" smtClean="0">
                          <a:latin typeface="Meiryo UI" panose="020B0604030504040204" pitchFamily="50" charset="-128"/>
                          <a:ea typeface="Meiryo UI" panose="020B0604030504040204" pitchFamily="50" charset="-128"/>
                        </a:rPr>
                        <a:t>院外調剤への</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自己負担</a:t>
                      </a:r>
                      <a:endParaRPr kumimoji="1" lang="ja-JP" altLang="en-US" sz="5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lnSpc>
                          <a:spcPts val="600"/>
                        </a:lnSpc>
                      </a:pPr>
                      <a:r>
                        <a:rPr kumimoji="1" lang="ja-JP" altLang="en-US" sz="500" dirty="0" smtClean="0">
                          <a:latin typeface="Meiryo UI" panose="020B0604030504040204" pitchFamily="50" charset="-128"/>
                          <a:ea typeface="Meiryo UI" panose="020B0604030504040204" pitchFamily="50" charset="-128"/>
                        </a:rPr>
                        <a:t>複数の医療機関等を</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受診した場合の</a:t>
                      </a:r>
                      <a:endParaRPr kumimoji="1" lang="en-US" altLang="ja-JP" sz="500" dirty="0" smtClean="0">
                        <a:latin typeface="Meiryo UI" panose="020B0604030504040204" pitchFamily="50" charset="-128"/>
                        <a:ea typeface="Meiryo UI" panose="020B0604030504040204" pitchFamily="50" charset="-128"/>
                      </a:endParaRPr>
                    </a:p>
                    <a:p>
                      <a:pPr algn="ctr">
                        <a:lnSpc>
                          <a:spcPts val="600"/>
                        </a:lnSpc>
                      </a:pPr>
                      <a:r>
                        <a:rPr kumimoji="1" lang="ja-JP" altLang="en-US" sz="500" dirty="0" smtClean="0">
                          <a:latin typeface="Meiryo UI" panose="020B0604030504040204" pitchFamily="50" charset="-128"/>
                          <a:ea typeface="Meiryo UI" panose="020B0604030504040204" pitchFamily="50" charset="-128"/>
                        </a:rPr>
                        <a:t>月額上限額（</a:t>
                      </a:r>
                      <a:r>
                        <a:rPr kumimoji="1" lang="en-US" altLang="ja-JP" sz="500" dirty="0" smtClean="0">
                          <a:latin typeface="Meiryo UI" panose="020B0604030504040204" pitchFamily="50" charset="-128"/>
                          <a:ea typeface="Meiryo UI" panose="020B0604030504040204" pitchFamily="50" charset="-128"/>
                        </a:rPr>
                        <a:t>※</a:t>
                      </a:r>
                      <a:r>
                        <a:rPr kumimoji="1" lang="ja-JP" altLang="en-US" sz="500" dirty="0" smtClean="0">
                          <a:latin typeface="Meiryo UI" panose="020B0604030504040204" pitchFamily="50" charset="-128"/>
                          <a:ea typeface="Meiryo UI" panose="020B0604030504040204" pitchFamily="50" charset="-128"/>
                        </a:rPr>
                        <a:t>）</a:t>
                      </a:r>
                      <a:endParaRPr kumimoji="1" lang="ja-JP" altLang="en-US" sz="5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84521674"/>
                  </a:ext>
                </a:extLst>
              </a:tr>
              <a:tr h="574265">
                <a:tc>
                  <a:txBody>
                    <a:bodyPr/>
                    <a:lstStyle/>
                    <a:p>
                      <a:pPr algn="ctr"/>
                      <a:r>
                        <a:rPr kumimoji="1" lang="ja-JP" altLang="en-US" sz="700" b="1" dirty="0" err="1" smtClean="0">
                          <a:latin typeface="Meiryo UI" panose="020B0604030504040204" pitchFamily="50" charset="-128"/>
                          <a:ea typeface="Meiryo UI" panose="020B0604030504040204" pitchFamily="50" charset="-128"/>
                        </a:rPr>
                        <a:t>障がい</a:t>
                      </a:r>
                      <a:r>
                        <a:rPr kumimoji="1" lang="ja-JP" altLang="en-US" sz="700" b="1" dirty="0" smtClean="0">
                          <a:latin typeface="Meiryo UI" panose="020B0604030504040204" pitchFamily="50" charset="-128"/>
                          <a:ea typeface="Meiryo UI" panose="020B0604030504040204" pitchFamily="50" charset="-128"/>
                        </a:rPr>
                        <a:t>者</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医療</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r>
                        <a:rPr kumimoji="1" lang="ja-JP" altLang="en-US" sz="600"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精神障害者保健福祉手帳１級所持者</a:t>
                      </a:r>
                      <a:endParaRPr kumimoji="1" lang="en-US" altLang="ja-JP" sz="600" b="1" u="sng" dirty="0" smtClean="0">
                        <a:latin typeface="Meiryo UI" panose="020B0604030504040204" pitchFamily="50" charset="-128"/>
                        <a:ea typeface="Meiryo UI" panose="020B0604030504040204" pitchFamily="50" charset="-128"/>
                      </a:endParaRPr>
                    </a:p>
                    <a:p>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特定医療費（指定難病）・特定疾患医療受給者証所持者で</a:t>
                      </a:r>
                      <a:endParaRPr kumimoji="1" lang="en-US" altLang="ja-JP" sz="600" b="1" u="sng" dirty="0" smtClean="0">
                        <a:latin typeface="Meiryo UI" panose="020B0604030504040204" pitchFamily="50" charset="-128"/>
                        <a:ea typeface="Meiryo UI" panose="020B0604030504040204" pitchFamily="50" charset="-128"/>
                      </a:endParaRPr>
                    </a:p>
                    <a:p>
                      <a:r>
                        <a:rPr kumimoji="1" lang="ja-JP" altLang="en-US" sz="600" b="1" dirty="0" smtClean="0">
                          <a:latin typeface="Meiryo UI" panose="020B0604030504040204" pitchFamily="50" charset="-128"/>
                          <a:ea typeface="Meiryo UI" panose="020B0604030504040204" pitchFamily="50" charset="-128"/>
                        </a:rPr>
                        <a:t>　　</a:t>
                      </a:r>
                      <a:r>
                        <a:rPr kumimoji="1" lang="ja-JP" altLang="en-US" sz="600" b="1" baseline="0"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障害年金（または特別児童扶養手当）１級該当者</a:t>
                      </a:r>
                      <a:endParaRPr kumimoji="1" lang="en-US" altLang="ja-JP" sz="600" b="1" u="sng" dirty="0" smtClean="0">
                        <a:latin typeface="Meiryo UI" panose="020B0604030504040204" pitchFamily="50" charset="-128"/>
                        <a:ea typeface="Meiryo UI" panose="020B0604030504040204" pitchFamily="50" charset="-128"/>
                      </a:endParaRPr>
                    </a:p>
                    <a:p>
                      <a:r>
                        <a:rPr kumimoji="1" lang="ja-JP" altLang="en-US" sz="600" dirty="0" smtClean="0">
                          <a:latin typeface="Meiryo UI" panose="020B0604030504040204" pitchFamily="50" charset="-128"/>
                          <a:ea typeface="Meiryo UI" panose="020B0604030504040204" pitchFamily="50" charset="-128"/>
                        </a:rPr>
                        <a:t>　●身体障害者手帳１・２級所持者　●重度の知的</a:t>
                      </a:r>
                      <a:r>
                        <a:rPr kumimoji="1" lang="ja-JP" altLang="en-US" sz="600" dirty="0" err="1" smtClean="0">
                          <a:latin typeface="Meiryo UI" panose="020B0604030504040204" pitchFamily="50" charset="-128"/>
                          <a:ea typeface="Meiryo UI" panose="020B0604030504040204" pitchFamily="50" charset="-128"/>
                        </a:rPr>
                        <a:t>障がい</a:t>
                      </a:r>
                      <a:r>
                        <a:rPr kumimoji="1" lang="ja-JP" altLang="en-US" sz="600" dirty="0" smtClean="0">
                          <a:latin typeface="Meiryo UI" panose="020B0604030504040204" pitchFamily="50" charset="-128"/>
                          <a:ea typeface="Meiryo UI" panose="020B0604030504040204" pitchFamily="50" charset="-128"/>
                        </a:rPr>
                        <a:t>者</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600" baseline="0" dirty="0" smtClean="0">
                          <a:latin typeface="Meiryo UI" panose="020B0604030504040204" pitchFamily="50" charset="-128"/>
                          <a:ea typeface="Meiryo UI" panose="020B0604030504040204" pitchFamily="50" charset="-128"/>
                        </a:rPr>
                        <a:t>　●中度の知的</a:t>
                      </a:r>
                      <a:r>
                        <a:rPr kumimoji="1" lang="ja-JP" altLang="en-US" sz="600" baseline="0" dirty="0" err="1" smtClean="0">
                          <a:latin typeface="Meiryo UI" panose="020B0604030504040204" pitchFamily="50" charset="-128"/>
                          <a:ea typeface="Meiryo UI" panose="020B0604030504040204" pitchFamily="50" charset="-128"/>
                        </a:rPr>
                        <a:t>障がい</a:t>
                      </a:r>
                      <a:r>
                        <a:rPr kumimoji="1" lang="ja-JP" altLang="en-US" sz="600" baseline="0" dirty="0" smtClean="0">
                          <a:latin typeface="Meiryo UI" panose="020B0604030504040204" pitchFamily="50" charset="-128"/>
                          <a:ea typeface="Meiryo UI" panose="020B0604030504040204" pitchFamily="50" charset="-128"/>
                        </a:rPr>
                        <a:t>者で身体障碍者手帳所持者</a:t>
                      </a:r>
                      <a:endParaRPr kumimoji="1" lang="en-US" altLang="ja-JP" sz="600" baseline="0" dirty="0" smtClean="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5">
                  <a:txBody>
                    <a:bodyPr/>
                    <a:lstStyle/>
                    <a:p>
                      <a:pPr algn="l"/>
                      <a:r>
                        <a:rPr kumimoji="1" lang="ja-JP" altLang="en-US" sz="600" dirty="0" smtClean="0">
                          <a:latin typeface="Meiryo UI" panose="020B0604030504040204" pitchFamily="50" charset="-128"/>
                          <a:ea typeface="Meiryo UI" panose="020B0604030504040204" pitchFamily="50" charset="-128"/>
                        </a:rPr>
                        <a:t>　　</a:t>
                      </a:r>
                      <a:endParaRPr kumimoji="1" lang="en-US" altLang="ja-JP" sz="600" dirty="0" smtClean="0">
                        <a:latin typeface="Meiryo UI" panose="020B0604030504040204" pitchFamily="50" charset="-128"/>
                        <a:ea typeface="Meiryo UI" panose="020B0604030504040204" pitchFamily="50" charset="-128"/>
                      </a:endParaRPr>
                    </a:p>
                    <a:p>
                      <a:pPr algn="l"/>
                      <a:r>
                        <a:rPr kumimoji="1" lang="en-US" altLang="ja-JP" sz="600" b="1" dirty="0" smtClean="0">
                          <a:latin typeface="Meiryo UI" panose="020B0604030504040204" pitchFamily="50" charset="-128"/>
                          <a:ea typeface="Meiryo UI" panose="020B0604030504040204" pitchFamily="50" charset="-128"/>
                        </a:rPr>
                        <a:t>    </a:t>
                      </a:r>
                      <a:r>
                        <a:rPr kumimoji="1" lang="ja-JP" altLang="en-US" sz="600" b="1" dirty="0" smtClean="0">
                          <a:latin typeface="Meiryo UI" panose="020B0604030504040204" pitchFamily="50" charset="-128"/>
                          <a:ea typeface="Meiryo UI" panose="020B0604030504040204" pitchFamily="50" charset="-128"/>
                        </a:rPr>
                        <a:t>医療保険が</a:t>
                      </a:r>
                      <a:endParaRPr kumimoji="1" lang="en-US" altLang="ja-JP" sz="600" b="1"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適用される医療</a:t>
                      </a:r>
                      <a:endParaRPr kumimoji="1" lang="en-US" altLang="ja-JP" sz="600" b="1" dirty="0" smtClean="0">
                        <a:latin typeface="Meiryo UI" panose="020B0604030504040204" pitchFamily="50" charset="-128"/>
                        <a:ea typeface="Meiryo UI" panose="020B0604030504040204" pitchFamily="50" charset="-128"/>
                      </a:endParaRPr>
                    </a:p>
                    <a:p>
                      <a:pPr algn="ctr"/>
                      <a:endParaRPr kumimoji="1" lang="en-US" altLang="ja-JP" sz="600"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訪問看護</a:t>
                      </a:r>
                      <a:endParaRPr kumimoji="1" lang="en-US" altLang="ja-JP" sz="600" b="1" u="sng"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ステーションが</a:t>
                      </a:r>
                      <a:endParaRPr kumimoji="1" lang="en-US" altLang="ja-JP" sz="600" b="1" u="sng"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行う訪問看護</a:t>
                      </a:r>
                      <a:endParaRPr kumimoji="1" lang="en-US" altLang="ja-JP" sz="600" b="1" u="sng"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en-US" altLang="ja-JP" sz="600" b="1" u="sng" dirty="0" smtClean="0">
                          <a:latin typeface="Meiryo UI" panose="020B0604030504040204" pitchFamily="50" charset="-128"/>
                          <a:ea typeface="Meiryo UI" panose="020B0604030504040204" pitchFamily="50" charset="-128"/>
                        </a:rPr>
                        <a:t>(</a:t>
                      </a:r>
                      <a:r>
                        <a:rPr kumimoji="1" lang="ja-JP" altLang="en-US" sz="600" b="1" u="sng" dirty="0" smtClean="0">
                          <a:latin typeface="Meiryo UI" panose="020B0604030504040204" pitchFamily="50" charset="-128"/>
                          <a:ea typeface="Meiryo UI" panose="020B0604030504040204" pitchFamily="50" charset="-128"/>
                        </a:rPr>
                        <a:t>医療保険分</a:t>
                      </a:r>
                      <a:r>
                        <a:rPr kumimoji="1" lang="en-US" altLang="ja-JP" sz="600" b="1" u="sng" dirty="0" smtClean="0">
                          <a:latin typeface="Meiryo UI" panose="020B0604030504040204" pitchFamily="50" charset="-128"/>
                          <a:ea typeface="Meiryo UI" panose="020B0604030504040204" pitchFamily="50" charset="-128"/>
                        </a:rPr>
                        <a:t>)</a:t>
                      </a: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への対象拡充</a:t>
                      </a:r>
                      <a:endParaRPr kumimoji="1" lang="en-US" altLang="ja-JP" sz="600" b="1" u="sng" dirty="0" smtClean="0">
                        <a:latin typeface="Meiryo UI" panose="020B0604030504040204" pitchFamily="50" charset="-128"/>
                        <a:ea typeface="Meiryo UI" panose="020B0604030504040204" pitchFamily="50" charset="-128"/>
                      </a:endParaRPr>
                    </a:p>
                    <a:p>
                      <a:pPr algn="l"/>
                      <a:endParaRPr kumimoji="1" lang="en-US" altLang="ja-JP" sz="600" b="1"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精神病床への</a:t>
                      </a:r>
                      <a:endParaRPr kumimoji="1" lang="en-US" altLang="ja-JP" sz="600" b="1" u="sng" dirty="0" smtClean="0">
                        <a:latin typeface="Meiryo UI" panose="020B0604030504040204" pitchFamily="50" charset="-128"/>
                        <a:ea typeface="Meiryo UI" panose="020B0604030504040204" pitchFamily="50" charset="-128"/>
                      </a:endParaRPr>
                    </a:p>
                    <a:p>
                      <a:pPr algn="l"/>
                      <a:r>
                        <a:rPr kumimoji="1" lang="ja-JP" altLang="en-US" sz="600" b="1"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入院は助成対象外</a:t>
                      </a:r>
                      <a:endParaRPr kumimoji="1" lang="en-US" altLang="ja-JP" sz="600" b="1" u="sng"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p>
                      <a:pPr algn="l"/>
                      <a:endParaRPr kumimoji="1" lang="en-US" altLang="ja-JP" sz="600" dirty="0" smtClean="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rowSpan="5">
                  <a:txBody>
                    <a:bodyPr/>
                    <a:lstStyle/>
                    <a:p>
                      <a:pPr algn="ctr"/>
                      <a:r>
                        <a:rPr kumimoji="1" lang="ja-JP" altLang="en-US" sz="700" b="1" dirty="0" smtClean="0">
                          <a:latin typeface="Meiryo UI" panose="020B0604030504040204" pitchFamily="50" charset="-128"/>
                          <a:ea typeface="Meiryo UI" panose="020B0604030504040204" pitchFamily="50" charset="-128"/>
                        </a:rPr>
                        <a:t>一つの</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医療機関・</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u="sng" dirty="0" smtClean="0">
                          <a:latin typeface="Meiryo UI" panose="020B0604030504040204" pitchFamily="50" charset="-128"/>
                          <a:ea typeface="Meiryo UI" panose="020B0604030504040204" pitchFamily="50" charset="-128"/>
                        </a:rPr>
                        <a:t>訪問看護</a:t>
                      </a:r>
                      <a:endParaRPr kumimoji="1" lang="en-US" altLang="ja-JP" sz="700" b="1" u="sng" dirty="0" smtClean="0">
                        <a:latin typeface="Meiryo UI" panose="020B0604030504040204" pitchFamily="50" charset="-128"/>
                        <a:ea typeface="Meiryo UI" panose="020B0604030504040204" pitchFamily="50" charset="-128"/>
                      </a:endParaRPr>
                    </a:p>
                    <a:p>
                      <a:pPr algn="ctr"/>
                      <a:r>
                        <a:rPr kumimoji="1" lang="ja-JP" altLang="en-US" sz="700" b="1" u="sng" dirty="0" smtClean="0">
                          <a:latin typeface="Meiryo UI" panose="020B0604030504040204" pitchFamily="50" charset="-128"/>
                          <a:ea typeface="Meiryo UI" panose="020B0604030504040204" pitchFamily="50" charset="-128"/>
                        </a:rPr>
                        <a:t>ステーション</a:t>
                      </a:r>
                      <a:endParaRPr kumimoji="1" lang="en-US" altLang="ja-JP" sz="700" b="1" u="sng"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当たり入院・</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入院外</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１日</a:t>
                      </a:r>
                      <a:endParaRPr kumimoji="1" lang="en-US" altLang="ja-JP" sz="700" b="1" dirty="0" smtClean="0">
                        <a:latin typeface="Meiryo UI" panose="020B0604030504040204" pitchFamily="50" charset="-128"/>
                        <a:ea typeface="Meiryo UI" panose="020B0604030504040204" pitchFamily="50" charset="-128"/>
                      </a:endParaRPr>
                    </a:p>
                    <a:p>
                      <a:pPr algn="ctr"/>
                      <a:r>
                        <a:rPr kumimoji="1" lang="en-US" altLang="ja-JP" sz="700" b="1" dirty="0" smtClean="0">
                          <a:latin typeface="Meiryo UI" panose="020B0604030504040204" pitchFamily="50" charset="-128"/>
                          <a:ea typeface="Meiryo UI" panose="020B0604030504040204" pitchFamily="50" charset="-128"/>
                        </a:rPr>
                        <a:t>500</a:t>
                      </a:r>
                      <a:r>
                        <a:rPr kumimoji="1" lang="ja-JP" altLang="en-US" sz="700" b="1" dirty="0" smtClean="0">
                          <a:latin typeface="Meiryo UI" panose="020B0604030504040204" pitchFamily="50" charset="-128"/>
                          <a:ea typeface="Meiryo UI" panose="020B0604030504040204" pitchFamily="50" charset="-128"/>
                        </a:rPr>
                        <a:t>円以内</a:t>
                      </a:r>
                      <a:endParaRPr kumimoji="1" lang="en-US" altLang="ja-JP" sz="700" b="1" dirty="0" smtClean="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rowSpan="3">
                  <a:txBody>
                    <a:bodyPr/>
                    <a:lstStyle/>
                    <a:p>
                      <a:pPr algn="ctr"/>
                      <a:r>
                        <a:rPr kumimoji="1" lang="ja-JP" altLang="en-US" sz="700" b="1" u="sng" dirty="0" smtClean="0">
                          <a:latin typeface="Meiryo UI" panose="020B0604030504040204" pitchFamily="50" charset="-128"/>
                          <a:ea typeface="Meiryo UI" panose="020B0604030504040204" pitchFamily="50" charset="-128"/>
                        </a:rPr>
                        <a:t>なし</a:t>
                      </a:r>
                      <a:endParaRPr kumimoji="1" lang="ja-JP" altLang="en-US" sz="700" b="1" u="sng"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ja-JP" altLang="en-US" sz="700" b="1" u="sng" dirty="0" smtClean="0">
                          <a:latin typeface="Meiryo UI" panose="020B0604030504040204" pitchFamily="50" charset="-128"/>
                          <a:ea typeface="Meiryo UI" panose="020B0604030504040204" pitchFamily="50" charset="-128"/>
                        </a:rPr>
                        <a:t>一つの</a:t>
                      </a:r>
                      <a:endParaRPr kumimoji="1" lang="en-US" altLang="ja-JP" sz="700" b="1" u="sng" dirty="0" smtClean="0">
                        <a:latin typeface="Meiryo UI" panose="020B0604030504040204" pitchFamily="50" charset="-128"/>
                        <a:ea typeface="Meiryo UI" panose="020B0604030504040204" pitchFamily="50" charset="-128"/>
                      </a:endParaRPr>
                    </a:p>
                    <a:p>
                      <a:pPr algn="ctr"/>
                      <a:r>
                        <a:rPr kumimoji="1" lang="ja-JP" altLang="en-US" sz="700" b="1" u="sng" dirty="0" smtClean="0">
                          <a:latin typeface="Meiryo UI" panose="020B0604030504040204" pitchFamily="50" charset="-128"/>
                          <a:ea typeface="Meiryo UI" panose="020B0604030504040204" pitchFamily="50" charset="-128"/>
                        </a:rPr>
                        <a:t>薬局当たり</a:t>
                      </a:r>
                      <a:endParaRPr kumimoji="1" lang="en-US" altLang="ja-JP" sz="700" b="1" u="sng" dirty="0" smtClean="0">
                        <a:latin typeface="Meiryo UI" panose="020B0604030504040204" pitchFamily="50" charset="-128"/>
                        <a:ea typeface="Meiryo UI" panose="020B0604030504040204" pitchFamily="50" charset="-128"/>
                      </a:endParaRPr>
                    </a:p>
                    <a:p>
                      <a:pPr algn="ctr"/>
                      <a:r>
                        <a:rPr kumimoji="1" lang="ja-JP" altLang="en-US" sz="700" b="1" u="sng" dirty="0" smtClean="0">
                          <a:latin typeface="Meiryo UI" panose="020B0604030504040204" pitchFamily="50" charset="-128"/>
                          <a:ea typeface="Meiryo UI" panose="020B0604030504040204" pitchFamily="50" charset="-128"/>
                        </a:rPr>
                        <a:t>１日</a:t>
                      </a:r>
                      <a:endParaRPr kumimoji="1" lang="en-US" altLang="ja-JP" sz="700" b="1" u="sng" dirty="0" smtClean="0">
                        <a:latin typeface="Meiryo UI" panose="020B0604030504040204" pitchFamily="50" charset="-128"/>
                        <a:ea typeface="Meiryo UI" panose="020B0604030504040204" pitchFamily="50" charset="-128"/>
                      </a:endParaRPr>
                    </a:p>
                    <a:p>
                      <a:pPr algn="ctr"/>
                      <a:r>
                        <a:rPr kumimoji="1" lang="en-US" altLang="ja-JP" sz="700" b="1" u="sng" dirty="0" smtClean="0">
                          <a:latin typeface="Meiryo UI" panose="020B0604030504040204" pitchFamily="50" charset="-128"/>
                          <a:ea typeface="Meiryo UI" panose="020B0604030504040204" pitchFamily="50" charset="-128"/>
                        </a:rPr>
                        <a:t>500</a:t>
                      </a:r>
                      <a:r>
                        <a:rPr kumimoji="1" lang="ja-JP" altLang="en-US" sz="700" b="1" u="sng" dirty="0" smtClean="0">
                          <a:latin typeface="Meiryo UI" panose="020B0604030504040204" pitchFamily="50" charset="-128"/>
                          <a:ea typeface="Meiryo UI" panose="020B0604030504040204" pitchFamily="50" charset="-128"/>
                        </a:rPr>
                        <a:t>円以内</a:t>
                      </a:r>
                      <a:endParaRPr kumimoji="1" lang="ja-JP" altLang="en-US" sz="700" b="1" u="sng"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pPr algn="ctr"/>
                      <a:r>
                        <a:rPr kumimoji="1" lang="en-US" altLang="ja-JP" sz="700" b="1" u="sng" dirty="0" smtClean="0">
                          <a:latin typeface="Meiryo UI" panose="020B0604030504040204" pitchFamily="50" charset="-128"/>
                          <a:ea typeface="Meiryo UI" panose="020B0604030504040204" pitchFamily="50" charset="-128"/>
                        </a:rPr>
                        <a:t>3,000</a:t>
                      </a:r>
                      <a:r>
                        <a:rPr kumimoji="1" lang="ja-JP" altLang="en-US" sz="700" b="1" u="sng" dirty="0" smtClean="0">
                          <a:latin typeface="Meiryo UI" panose="020B0604030504040204" pitchFamily="50" charset="-128"/>
                          <a:ea typeface="Meiryo UI" panose="020B0604030504040204" pitchFamily="50" charset="-128"/>
                        </a:rPr>
                        <a:t>円</a:t>
                      </a:r>
                      <a:endParaRPr kumimoji="1" lang="ja-JP" altLang="en-US" sz="700" b="1" u="sng"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5193007"/>
                  </a:ext>
                </a:extLst>
              </a:tr>
              <a:tr h="456560">
                <a:tc>
                  <a:txBody>
                    <a:bodyPr/>
                    <a:lstStyle/>
                    <a:p>
                      <a:pPr algn="ctr"/>
                      <a:r>
                        <a:rPr kumimoji="1" lang="ja-JP" altLang="en-US" sz="700" b="1" dirty="0" smtClean="0">
                          <a:latin typeface="Meiryo UI" panose="020B0604030504040204" pitchFamily="50" charset="-128"/>
                          <a:ea typeface="Meiryo UI" panose="020B0604030504040204" pitchFamily="50" charset="-128"/>
                        </a:rPr>
                        <a:t>老人医療</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r>
                        <a:rPr kumimoji="1" lang="ja-JP" altLang="en-US" sz="600" dirty="0" smtClean="0">
                          <a:latin typeface="Meiryo UI" panose="020B0604030504040204" pitchFamily="50" charset="-128"/>
                          <a:ea typeface="Meiryo UI" panose="020B0604030504040204" pitchFamily="50" charset="-128"/>
                        </a:rPr>
                        <a:t>　●</a:t>
                      </a:r>
                      <a:r>
                        <a:rPr kumimoji="1" lang="ja-JP" altLang="en-US" sz="600" b="1" u="sng" dirty="0" err="1" smtClean="0">
                          <a:latin typeface="Meiryo UI" panose="020B0604030504040204" pitchFamily="50" charset="-128"/>
                          <a:ea typeface="Meiryo UI" panose="020B0604030504040204" pitchFamily="50" charset="-128"/>
                        </a:rPr>
                        <a:t>障がい</a:t>
                      </a:r>
                      <a:r>
                        <a:rPr kumimoji="1" lang="ja-JP" altLang="en-US" sz="600" b="1" u="sng" dirty="0" smtClean="0">
                          <a:latin typeface="Meiryo UI" panose="020B0604030504040204" pitchFamily="50" charset="-128"/>
                          <a:ea typeface="Meiryo UI" panose="020B0604030504040204" pitchFamily="50" charset="-128"/>
                        </a:rPr>
                        <a:t>者医療、ひとり親家庭医療と整理・統合し、重度以外の　　</a:t>
                      </a:r>
                      <a:endParaRPr kumimoji="1" lang="en-US" altLang="ja-JP" sz="600" b="1" u="sng" dirty="0" smtClean="0">
                        <a:latin typeface="Meiryo UI" panose="020B0604030504040204" pitchFamily="50" charset="-128"/>
                        <a:ea typeface="Meiryo UI" panose="020B0604030504040204" pitchFamily="50" charset="-128"/>
                      </a:endParaRPr>
                    </a:p>
                    <a:p>
                      <a:r>
                        <a:rPr kumimoji="1" lang="ja-JP" altLang="en-US" sz="600" b="1" u="none" dirty="0" smtClean="0">
                          <a:latin typeface="Meiryo UI" panose="020B0604030504040204" pitchFamily="50" charset="-128"/>
                          <a:ea typeface="Meiryo UI" panose="020B0604030504040204" pitchFamily="50" charset="-128"/>
                        </a:rPr>
                        <a:t>　　 </a:t>
                      </a:r>
                      <a:r>
                        <a:rPr kumimoji="1" lang="ja-JP" altLang="en-US" sz="600" b="1" u="sng" dirty="0" err="1" smtClean="0">
                          <a:latin typeface="Meiryo UI" panose="020B0604030504040204" pitchFamily="50" charset="-128"/>
                          <a:ea typeface="Meiryo UI" panose="020B0604030504040204" pitchFamily="50" charset="-128"/>
                        </a:rPr>
                        <a:t>精神障がい</a:t>
                      </a:r>
                      <a:r>
                        <a:rPr kumimoji="1" lang="ja-JP" altLang="en-US" sz="600" b="1" u="sng" dirty="0" smtClean="0">
                          <a:latin typeface="Meiryo UI" panose="020B0604030504040204" pitchFamily="50" charset="-128"/>
                          <a:ea typeface="Meiryo UI" panose="020B0604030504040204" pitchFamily="50" charset="-128"/>
                        </a:rPr>
                        <a:t>者・難病患者と結核患者は助成対象外</a:t>
                      </a:r>
                      <a:r>
                        <a:rPr kumimoji="1" lang="ja-JP" altLang="en-US" sz="600" b="1" dirty="0" smtClean="0">
                          <a:latin typeface="Meiryo UI" panose="020B0604030504040204" pitchFamily="50" charset="-128"/>
                          <a:ea typeface="Meiryo UI" panose="020B0604030504040204" pitchFamily="50" charset="-128"/>
                        </a:rPr>
                        <a:t>　　</a:t>
                      </a:r>
                      <a:endParaRPr kumimoji="1" lang="en-US" altLang="ja-JP" sz="600" b="1" dirty="0" smtClean="0">
                        <a:latin typeface="Meiryo UI" panose="020B0604030504040204" pitchFamily="50" charset="-128"/>
                        <a:ea typeface="Meiryo UI" panose="020B0604030504040204" pitchFamily="50" charset="-128"/>
                      </a:endParaRPr>
                    </a:p>
                    <a:p>
                      <a:endParaRPr kumimoji="1" lang="en-US" altLang="ja-JP" sz="700" dirty="0" smtClean="0">
                        <a:latin typeface="Meiryo UI" panose="020B0604030504040204" pitchFamily="50" charset="-128"/>
                        <a:ea typeface="Meiryo UI" panose="020B0604030504040204" pitchFamily="50" charset="-128"/>
                      </a:endParaRPr>
                    </a:p>
                    <a:p>
                      <a:endParaRPr kumimoji="1" lang="ja-JP" altLang="en-US" sz="7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35741289"/>
                  </a:ext>
                </a:extLst>
              </a:tr>
              <a:tr h="128505">
                <a:tc rowSpan="2">
                  <a:txBody>
                    <a:bodyPr/>
                    <a:lstStyle/>
                    <a:p>
                      <a:pPr algn="ctr"/>
                      <a:r>
                        <a:rPr kumimoji="1" lang="ja-JP" altLang="en-US" sz="700" b="1" dirty="0" smtClean="0">
                          <a:latin typeface="Meiryo UI" panose="020B0604030504040204" pitchFamily="50" charset="-128"/>
                          <a:ea typeface="Meiryo UI" panose="020B0604030504040204" pitchFamily="50" charset="-128"/>
                        </a:rPr>
                        <a:t>ひとり親</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家庭医療</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2">
                        <a:lumMod val="40000"/>
                        <a:lumOff val="60000"/>
                      </a:schemeClr>
                    </a:solidFill>
                  </a:tcPr>
                </a:tc>
                <a:tc rowSpan="2">
                  <a:txBody>
                    <a:bodyPr/>
                    <a:lstStyle/>
                    <a:p>
                      <a:r>
                        <a:rPr kumimoji="1" lang="ja-JP" altLang="en-US" sz="700" baseline="0" dirty="0" smtClean="0">
                          <a:latin typeface="Meiryo UI" panose="020B0604030504040204" pitchFamily="50" charset="-128"/>
                          <a:ea typeface="Meiryo UI" panose="020B0604030504040204" pitchFamily="50" charset="-128"/>
                        </a:rPr>
                        <a:t>  </a:t>
                      </a:r>
                      <a:r>
                        <a:rPr kumimoji="1" lang="ja-JP" altLang="en-US" sz="600" dirty="0" smtClean="0">
                          <a:latin typeface="Meiryo UI" panose="020B0604030504040204" pitchFamily="50" charset="-128"/>
                          <a:ea typeface="Meiryo UI" panose="020B0604030504040204" pitchFamily="50" charset="-128"/>
                        </a:rPr>
                        <a:t>●ひとり親家庭の</a:t>
                      </a:r>
                      <a:r>
                        <a:rPr kumimoji="1" lang="en-US" altLang="ja-JP" sz="600" dirty="0" smtClean="0">
                          <a:latin typeface="Meiryo UI" panose="020B0604030504040204" pitchFamily="50" charset="-128"/>
                          <a:ea typeface="Meiryo UI" panose="020B0604030504040204" pitchFamily="50" charset="-128"/>
                        </a:rPr>
                        <a:t>18</a:t>
                      </a:r>
                      <a:r>
                        <a:rPr kumimoji="1" lang="ja-JP" altLang="en-US" sz="600" dirty="0" smtClean="0">
                          <a:latin typeface="Meiryo UI" panose="020B0604030504040204" pitchFamily="50" charset="-128"/>
                          <a:ea typeface="Meiryo UI" panose="020B0604030504040204" pitchFamily="50" charset="-128"/>
                        </a:rPr>
                        <a:t>歳に到達した年度末日までの子</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600" baseline="0" dirty="0" smtClean="0">
                          <a:latin typeface="Meiryo UI" panose="020B0604030504040204" pitchFamily="50" charset="-128"/>
                          <a:ea typeface="Meiryo UI" panose="020B0604030504040204" pitchFamily="50" charset="-128"/>
                        </a:rPr>
                        <a:t>  </a:t>
                      </a:r>
                      <a:r>
                        <a:rPr kumimoji="1" lang="ja-JP" altLang="en-US" sz="600" dirty="0" smtClean="0">
                          <a:latin typeface="Meiryo UI" panose="020B0604030504040204" pitchFamily="50" charset="-128"/>
                          <a:ea typeface="Meiryo UI" panose="020B0604030504040204" pitchFamily="50" charset="-128"/>
                        </a:rPr>
                        <a:t>●上記の子を監護する父または母　●上記の子を養育する養育者</a:t>
                      </a:r>
                      <a:endParaRPr kumimoji="1" lang="en-US" altLang="ja-JP" sz="600" dirty="0" smtClean="0">
                        <a:latin typeface="Meiryo UI" panose="020B0604030504040204" pitchFamily="50" charset="-128"/>
                        <a:ea typeface="Meiryo UI" panose="020B0604030504040204" pitchFamily="50" charset="-128"/>
                      </a:endParaRPr>
                    </a:p>
                    <a:p>
                      <a:r>
                        <a:rPr kumimoji="1" lang="ja-JP" altLang="en-US" sz="700" dirty="0" smtClean="0">
                          <a:latin typeface="Meiryo UI" panose="020B0604030504040204" pitchFamily="50" charset="-128"/>
                          <a:ea typeface="Meiryo UI" panose="020B0604030504040204" pitchFamily="50" charset="-128"/>
                        </a:rPr>
                        <a:t>　</a:t>
                      </a:r>
                      <a:r>
                        <a:rPr kumimoji="1" lang="ja-JP" altLang="en-US" sz="600" dirty="0" smtClean="0">
                          <a:latin typeface="Meiryo UI" panose="020B0604030504040204" pitchFamily="50" charset="-128"/>
                          <a:ea typeface="Meiryo UI" panose="020B0604030504040204" pitchFamily="50" charset="-128"/>
                        </a:rPr>
                        <a:t>●</a:t>
                      </a:r>
                      <a:r>
                        <a:rPr kumimoji="1" lang="ja-JP" altLang="en-US" sz="600" b="1" u="sng" dirty="0" smtClean="0">
                          <a:latin typeface="Meiryo UI" panose="020B0604030504040204" pitchFamily="50" charset="-128"/>
                          <a:ea typeface="Meiryo UI" panose="020B0604030504040204" pitchFamily="50" charset="-128"/>
                        </a:rPr>
                        <a:t>ひとり親家庭には裁判所から配偶者暴力等（</a:t>
                      </a:r>
                      <a:r>
                        <a:rPr kumimoji="1" lang="en-US" altLang="ja-JP" sz="600" b="1" u="sng" dirty="0" smtClean="0">
                          <a:latin typeface="Meiryo UI" panose="020B0604030504040204" pitchFamily="50" charset="-128"/>
                          <a:ea typeface="Meiryo UI" panose="020B0604030504040204" pitchFamily="50" charset="-128"/>
                        </a:rPr>
                        <a:t>DV)</a:t>
                      </a:r>
                      <a:r>
                        <a:rPr kumimoji="1" lang="ja-JP" altLang="en-US" sz="600" b="1" u="sng" dirty="0" smtClean="0">
                          <a:latin typeface="Meiryo UI" panose="020B0604030504040204" pitchFamily="50" charset="-128"/>
                          <a:ea typeface="Meiryo UI" panose="020B0604030504040204" pitchFamily="50" charset="-128"/>
                        </a:rPr>
                        <a:t>に関する保護</a:t>
                      </a:r>
                      <a:endParaRPr kumimoji="1" lang="en-US" altLang="ja-JP" sz="600" b="1" u="sng" dirty="0" smtClean="0">
                        <a:latin typeface="Meiryo UI" panose="020B0604030504040204" pitchFamily="50" charset="-128"/>
                        <a:ea typeface="Meiryo UI" panose="020B0604030504040204" pitchFamily="50" charset="-128"/>
                      </a:endParaRPr>
                    </a:p>
                    <a:p>
                      <a:r>
                        <a:rPr kumimoji="1" lang="ja-JP" altLang="en-US" sz="600" b="0" u="none" dirty="0" smtClean="0">
                          <a:latin typeface="Meiryo UI" panose="020B0604030504040204" pitchFamily="50" charset="-128"/>
                          <a:ea typeface="Meiryo UI" panose="020B0604030504040204" pitchFamily="50" charset="-128"/>
                        </a:rPr>
                        <a:t>　　 </a:t>
                      </a:r>
                      <a:r>
                        <a:rPr kumimoji="1" lang="ja-JP" altLang="en-US" sz="600" b="1" u="sng" dirty="0" smtClean="0">
                          <a:latin typeface="Meiryo UI" panose="020B0604030504040204" pitchFamily="50" charset="-128"/>
                          <a:ea typeface="Meiryo UI" panose="020B0604030504040204" pitchFamily="50" charset="-128"/>
                        </a:rPr>
                        <a:t>命令が出された</a:t>
                      </a:r>
                      <a:r>
                        <a:rPr kumimoji="1" lang="en-US" altLang="ja-JP" sz="600" b="1" u="sng" dirty="0" smtClean="0">
                          <a:latin typeface="Meiryo UI" panose="020B0604030504040204" pitchFamily="50" charset="-128"/>
                          <a:ea typeface="Meiryo UI" panose="020B0604030504040204" pitchFamily="50" charset="-128"/>
                        </a:rPr>
                        <a:t>DV</a:t>
                      </a:r>
                      <a:r>
                        <a:rPr kumimoji="1" lang="ja-JP" altLang="en-US" sz="600" b="1" u="sng" dirty="0" smtClean="0">
                          <a:latin typeface="Meiryo UI" panose="020B0604030504040204" pitchFamily="50" charset="-128"/>
                          <a:ea typeface="Meiryo UI" panose="020B0604030504040204" pitchFamily="50" charset="-128"/>
                        </a:rPr>
                        <a:t>被害者を含む</a:t>
                      </a:r>
                      <a:r>
                        <a:rPr kumimoji="1" lang="ja-JP" altLang="en-US" sz="700" u="sng" dirty="0" smtClean="0">
                          <a:latin typeface="Meiryo UI" panose="020B0604030504040204" pitchFamily="50" charset="-128"/>
                          <a:ea typeface="Meiryo UI" panose="020B0604030504040204" pitchFamily="50" charset="-128"/>
                        </a:rPr>
                        <a:t>。</a:t>
                      </a:r>
                      <a:endParaRPr kumimoji="1" lang="ja-JP" altLang="en-US" sz="600" u="sng"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280629860"/>
                  </a:ext>
                </a:extLst>
              </a:tr>
              <a:tr h="410200">
                <a:tc vMerge="1">
                  <a:txBody>
                    <a:bodyPr/>
                    <a:lstStyle/>
                    <a:p>
                      <a:pPr algn="ctr"/>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u="sng"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rowSpan="2">
                  <a:txBody>
                    <a:bodyPr/>
                    <a:lstStyle/>
                    <a:p>
                      <a:pPr algn="ctr"/>
                      <a:r>
                        <a:rPr kumimoji="1" lang="ja-JP" altLang="en-US" sz="700" b="1" dirty="0" smtClean="0">
                          <a:latin typeface="Meiryo UI" panose="020B0604030504040204" pitchFamily="50" charset="-128"/>
                          <a:ea typeface="Meiryo UI" panose="020B0604030504040204" pitchFamily="50" charset="-128"/>
                        </a:rPr>
                        <a:t>あり</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（月２回まで）</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rowSpan="2">
                  <a:txBody>
                    <a:bodyPr/>
                    <a:lstStyle/>
                    <a:p>
                      <a:pPr algn="ctr"/>
                      <a:r>
                        <a:rPr kumimoji="1" lang="ja-JP" altLang="en-US" sz="700" b="1" dirty="0" smtClean="0">
                          <a:latin typeface="Meiryo UI" panose="020B0604030504040204" pitchFamily="50" charset="-128"/>
                          <a:ea typeface="Meiryo UI" panose="020B0604030504040204" pitchFamily="50" charset="-128"/>
                        </a:rPr>
                        <a:t>なし</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rowSpan="2">
                  <a:txBody>
                    <a:bodyPr/>
                    <a:lstStyle/>
                    <a:p>
                      <a:pPr algn="ctr"/>
                      <a:r>
                        <a:rPr kumimoji="1" lang="en-US" altLang="ja-JP" sz="700" b="1" dirty="0" smtClean="0">
                          <a:latin typeface="Meiryo UI" panose="020B0604030504040204" pitchFamily="50" charset="-128"/>
                          <a:ea typeface="Meiryo UI" panose="020B0604030504040204" pitchFamily="50" charset="-128"/>
                        </a:rPr>
                        <a:t>2,500</a:t>
                      </a:r>
                      <a:r>
                        <a:rPr kumimoji="1" lang="ja-JP" altLang="en-US" sz="700" b="1" dirty="0" smtClean="0">
                          <a:latin typeface="Meiryo UI" panose="020B0604030504040204" pitchFamily="50" charset="-128"/>
                          <a:ea typeface="Meiryo UI" panose="020B0604030504040204" pitchFamily="50" charset="-128"/>
                        </a:rPr>
                        <a:t>円</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30387412"/>
                  </a:ext>
                </a:extLst>
              </a:tr>
              <a:tr h="270030">
                <a:tc>
                  <a:txBody>
                    <a:bodyPr/>
                    <a:lstStyle/>
                    <a:p>
                      <a:pPr algn="ctr"/>
                      <a:r>
                        <a:rPr kumimoji="1" lang="ja-JP" altLang="en-US" sz="700" b="1" dirty="0" smtClean="0">
                          <a:latin typeface="Meiryo UI" panose="020B0604030504040204" pitchFamily="50" charset="-128"/>
                          <a:ea typeface="Meiryo UI" panose="020B0604030504040204" pitchFamily="50" charset="-128"/>
                        </a:rPr>
                        <a:t>乳幼児</a:t>
                      </a:r>
                      <a:endParaRPr kumimoji="1" lang="en-US" altLang="ja-JP" sz="700" b="1" dirty="0" smtClean="0">
                        <a:latin typeface="Meiryo UI" panose="020B0604030504040204" pitchFamily="50" charset="-128"/>
                        <a:ea typeface="Meiryo UI" panose="020B0604030504040204" pitchFamily="50" charset="-128"/>
                      </a:endParaRPr>
                    </a:p>
                    <a:p>
                      <a:pPr algn="ctr"/>
                      <a:r>
                        <a:rPr kumimoji="1" lang="ja-JP" altLang="en-US" sz="700" b="1" dirty="0" smtClean="0">
                          <a:latin typeface="Meiryo UI" panose="020B0604030504040204" pitchFamily="50" charset="-128"/>
                          <a:ea typeface="Meiryo UI" panose="020B0604030504040204" pitchFamily="50" charset="-128"/>
                        </a:rPr>
                        <a:t>医療</a:t>
                      </a:r>
                      <a:endParaRPr kumimoji="1" lang="ja-JP" altLang="en-US" sz="700" b="1" dirty="0">
                        <a:latin typeface="Meiryo UI" panose="020B0604030504040204" pitchFamily="50" charset="-128"/>
                        <a:ea typeface="Meiryo UI" panose="020B0604030504040204" pitchFamily="50" charset="-128"/>
                      </a:endParaRP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r>
                        <a:rPr kumimoji="1" lang="ja-JP" altLang="en-US" sz="700" baseline="0" dirty="0" smtClean="0">
                          <a:latin typeface="Meiryo UI" panose="020B0604030504040204" pitchFamily="50" charset="-128"/>
                          <a:ea typeface="Meiryo UI" panose="020B0604030504040204" pitchFamily="50" charset="-128"/>
                        </a:rPr>
                        <a:t>　　</a:t>
                      </a:r>
                      <a:r>
                        <a:rPr kumimoji="1" lang="ja-JP" altLang="en-US" sz="600" baseline="0" dirty="0" smtClean="0">
                          <a:latin typeface="Meiryo UI" panose="020B0604030504040204" pitchFamily="50" charset="-128"/>
                          <a:ea typeface="Meiryo UI" panose="020B0604030504040204" pitchFamily="50" charset="-128"/>
                        </a:rPr>
                        <a:t>就学前児童</a:t>
                      </a:r>
                      <a:endParaRPr kumimoji="1" lang="ja-JP" altLang="en-US" sz="700" dirty="0">
                        <a:latin typeface="Meiryo UI" panose="020B0604030504040204" pitchFamily="50" charset="-128"/>
                        <a:ea typeface="Meiryo UI" panose="020B0604030504040204" pitchFamily="50" charset="-128"/>
                      </a:endParaRPr>
                    </a:p>
                  </a:txBody>
                  <a:tcPr marL="0" marR="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vMerge="1">
                  <a:txBody>
                    <a:bodyPr/>
                    <a:lstStyle/>
                    <a:p>
                      <a:endParaRPr kumimoji="1" lang="ja-JP" altLang="en-US" sz="7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tc vMerge="1">
                  <a:txBody>
                    <a:bodyPr/>
                    <a:lstStyle/>
                    <a:p>
                      <a:endParaRPr kumimoji="1" lang="ja-JP" altLang="en-US" sz="600" dirty="0">
                        <a:latin typeface="Meiryo UI" panose="020B0604030504040204" pitchFamily="50" charset="-128"/>
                        <a:ea typeface="Meiryo UI" panose="020B0604030504040204" pitchFamily="50" charset="-128"/>
                      </a:endParaRPr>
                    </a:p>
                  </a:txBody>
                  <a:tcPr marL="0" marR="0" marT="0" marB="0" anchor="ctr"/>
                </a:tc>
                <a:extLst>
                  <a:ext uri="{0D108BD9-81ED-4DB2-BD59-A6C34878D82A}">
                    <a16:rowId xmlns:a16="http://schemas.microsoft.com/office/drawing/2014/main" val="3144633222"/>
                  </a:ext>
                </a:extLst>
              </a:tr>
            </a:tbl>
          </a:graphicData>
        </a:graphic>
      </p:graphicFrame>
      <p:sp>
        <p:nvSpPr>
          <p:cNvPr id="14" name="正方形/長方形 13"/>
          <p:cNvSpPr/>
          <p:nvPr/>
        </p:nvSpPr>
        <p:spPr>
          <a:xfrm>
            <a:off x="2527725" y="1268760"/>
            <a:ext cx="2655295" cy="189585"/>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0" rtlCol="0" anchor="ctr"/>
          <a:lstStyle/>
          <a:p>
            <a:pPr algn="ct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月１日からの変更点（下線部分）</a:t>
            </a: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2795886" y="3673630"/>
            <a:ext cx="6266298" cy="189585"/>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rIns="0" rtlCol="0" anchor="ctr"/>
          <a:lstStyle/>
          <a:p>
            <a:r>
              <a:rPr kumimoji="1"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医療機関等によっては、１カ月当たりの窓口での支払額が</a:t>
            </a:r>
            <a:r>
              <a:rPr kumimoji="1"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a:t>
            </a:r>
            <a:r>
              <a:rPr kumimoji="1"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円までとなるが、</a:t>
            </a:r>
            <a:r>
              <a:rPr kumimoji="1"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3,000</a:t>
            </a:r>
            <a:r>
              <a:rPr kumimoji="1"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円を超えた場合でも、市区町村の窓口で手続きを行うことで超えた額を償還。</a:t>
            </a:r>
            <a:endParaRPr kumimoji="1" lang="en-US" altLang="ja-JP"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市町村によっては郵送受付や自動償還を行う場合もある。</a:t>
            </a:r>
          </a:p>
        </p:txBody>
      </p:sp>
      <p:sp>
        <p:nvSpPr>
          <p:cNvPr id="12"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16" name="スライド番号プレースホルダー 4"/>
          <p:cNvSpPr txBox="1">
            <a:spLocks/>
          </p:cNvSpPr>
          <p:nvPr/>
        </p:nvSpPr>
        <p:spPr>
          <a:xfrm>
            <a:off x="6992952" y="653657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5678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121576">
                  <a:extLst>
                    <a:ext uri="{9D8B030D-6E8A-4147-A177-3AD203B41FA5}">
                      <a16:colId xmlns:a16="http://schemas.microsoft.com/office/drawing/2014/main" val="1996567682"/>
                    </a:ext>
                  </a:extLst>
                </a:gridCol>
                <a:gridCol w="288175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001036714"/>
              </p:ext>
            </p:extLst>
          </p:nvPr>
        </p:nvGraphicFramePr>
        <p:xfrm>
          <a:off x="81815" y="548680"/>
          <a:ext cx="8980370" cy="481506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現在の事業（つづき）</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986720">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a:t>
                      </a:r>
                      <a:r>
                        <a:rPr lang="ja-JP" altLang="en-US" sz="1050" b="1" i="0" u="none" kern="100" dirty="0" smtClean="0">
                          <a:effectLst/>
                          <a:latin typeface="Meiryo UI" panose="020B0604030504040204" pitchFamily="50" charset="-128"/>
                          <a:ea typeface="Meiryo UI" panose="020B0604030504040204" pitchFamily="50" charset="-128"/>
                        </a:rPr>
                        <a:t>の事業）</a:t>
                      </a: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（つづき）</a:t>
                      </a: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err="1">
                          <a:effectLst/>
                          <a:latin typeface="Meiryo UI" panose="020B0604030504040204" pitchFamily="50" charset="-128"/>
                          <a:ea typeface="Meiryo UI" panose="020B0604030504040204" pitchFamily="50" charset="-128"/>
                        </a:rPr>
                        <a:t>重度障がい</a:t>
                      </a:r>
                      <a:r>
                        <a:rPr lang="ja-JP" altLang="en-US" sz="1050" b="1" i="0" u="sng" kern="100" dirty="0">
                          <a:effectLst/>
                          <a:latin typeface="Meiryo UI" panose="020B0604030504040204" pitchFamily="50" charset="-128"/>
                          <a:ea typeface="Meiryo UI" panose="020B0604030504040204" pitchFamily="50" charset="-128"/>
                        </a:rPr>
                        <a:t>者医療費助成</a:t>
                      </a:r>
                      <a:r>
                        <a:rPr lang="ja-JP" altLang="en-US" sz="1050" b="1" i="0" u="sng" kern="100" dirty="0" smtClean="0">
                          <a:effectLst/>
                          <a:latin typeface="Meiryo UI" panose="020B0604030504040204" pitchFamily="50" charset="-128"/>
                          <a:ea typeface="Meiryo UI" panose="020B0604030504040204" pitchFamily="50" charset="-128"/>
                        </a:rPr>
                        <a:t>事業費</a:t>
                      </a:r>
                      <a:r>
                        <a:rPr lang="ja-JP" altLang="en-US" sz="1050" b="1" i="0" u="none" kern="100" dirty="0" smtClean="0">
                          <a:effectLst/>
                          <a:latin typeface="Meiryo UI" panose="020B0604030504040204" pitchFamily="50" charset="-128"/>
                          <a:ea typeface="Meiryo UI" panose="020B0604030504040204" pitchFamily="50" charset="-128"/>
                        </a:rPr>
                        <a:t>　　</a:t>
                      </a:r>
                      <a:r>
                        <a:rPr lang="en-US" altLang="ja-JP" sz="1050" b="1" dirty="0" smtClean="0">
                          <a:solidFill>
                            <a:schemeClr val="tx1"/>
                          </a:solidFill>
                          <a:latin typeface="Meiryo UI" panose="020B0604030504040204" pitchFamily="50" charset="-128"/>
                          <a:ea typeface="Meiryo UI" panose="020B0604030504040204" pitchFamily="50" charset="-128"/>
                        </a:rPr>
                        <a:t>10,769</a:t>
                      </a:r>
                      <a:r>
                        <a:rPr lang="ja-JP" altLang="en-US" sz="1050" b="1" dirty="0" smtClean="0">
                          <a:solidFill>
                            <a:schemeClr val="tx1"/>
                          </a:solidFill>
                          <a:latin typeface="Meiryo UI" panose="020B0604030504040204" pitchFamily="50" charset="-128"/>
                          <a:ea typeface="Meiryo UI" panose="020B0604030504040204" pitchFamily="50" charset="-128"/>
                        </a:rPr>
                        <a:t>（</a:t>
                      </a:r>
                      <a:r>
                        <a:rPr lang="en-US" altLang="ja-JP" sz="1050" b="1" dirty="0" smtClean="0">
                          <a:solidFill>
                            <a:schemeClr val="tx1"/>
                          </a:solidFill>
                          <a:latin typeface="Meiryo UI" panose="020B0604030504040204" pitchFamily="50" charset="-128"/>
                          <a:ea typeface="Meiryo UI" panose="020B0604030504040204" pitchFamily="50" charset="-128"/>
                        </a:rPr>
                        <a:t>10,769</a:t>
                      </a:r>
                      <a:r>
                        <a:rPr lang="ja-JP" altLang="en-US" sz="1050" b="1" dirty="0" smtClean="0">
                          <a:solidFill>
                            <a:schemeClr val="tx1"/>
                          </a:solidFill>
                          <a:latin typeface="Meiryo UI" panose="020B0604030504040204" pitchFamily="50" charset="-128"/>
                          <a:ea typeface="Meiryo UI" panose="020B0604030504040204" pitchFamily="50" charset="-128"/>
                        </a:rPr>
                        <a:t>）百万円</a:t>
                      </a:r>
                      <a:endParaRPr lang="en-US" altLang="ja-JP" sz="10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市町村が実施する</a:t>
                      </a:r>
                      <a:r>
                        <a:rPr lang="ja-JP" altLang="en-US" sz="1000" b="0" i="0" kern="100" dirty="0" err="1">
                          <a:solidFill>
                            <a:schemeClr val="tx1"/>
                          </a:solidFill>
                          <a:effectLst/>
                          <a:latin typeface="Meiryo UI" panose="020B0604030504040204" pitchFamily="50" charset="-128"/>
                          <a:ea typeface="Meiryo UI" panose="020B0604030504040204" pitchFamily="50" charset="-128"/>
                        </a:rPr>
                        <a:t>重度障がい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者医療費助成事業に対し補助を行う。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開始終了年度：昭和４８年度～　　根拠法令：大阪府市町村</a:t>
                      </a:r>
                      <a:r>
                        <a:rPr lang="ja-JP" altLang="en-US" sz="1000" b="0" i="0" kern="100" dirty="0" err="1">
                          <a:solidFill>
                            <a:schemeClr val="tx1"/>
                          </a:solidFill>
                          <a:effectLst/>
                          <a:latin typeface="Meiryo UI" panose="020B0604030504040204" pitchFamily="50" charset="-128"/>
                          <a:ea typeface="Meiryo UI" panose="020B0604030504040204" pitchFamily="50" charset="-128"/>
                        </a:rPr>
                        <a:t>重度障がい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者医療費助成事業費補助金交付要綱</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(1) </a:t>
                      </a:r>
                      <a:r>
                        <a:rPr lang="ja-JP" altLang="en-US" sz="1000" b="0" i="0" kern="100" dirty="0">
                          <a:solidFill>
                            <a:schemeClr val="tx1"/>
                          </a:solidFill>
                          <a:effectLst/>
                          <a:latin typeface="Meiryo UI" panose="020B0604030504040204" pitchFamily="50" charset="-128"/>
                          <a:ea typeface="Meiryo UI" panose="020B0604030504040204" pitchFamily="50" charset="-128"/>
                        </a:rPr>
                        <a:t>対象者</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①</a:t>
                      </a:r>
                      <a:r>
                        <a:rPr lang="en-US" altLang="ja-JP" sz="1000" b="0" i="0" kern="100" dirty="0">
                          <a:solidFill>
                            <a:schemeClr val="tx1"/>
                          </a:solidFill>
                          <a:effectLst/>
                          <a:latin typeface="Meiryo UI" panose="020B0604030504040204" pitchFamily="50" charset="-128"/>
                          <a:ea typeface="Meiryo UI" panose="020B0604030504040204" pitchFamily="50" charset="-128"/>
                        </a:rPr>
                        <a:t>1</a:t>
                      </a:r>
                      <a:r>
                        <a:rPr lang="ja-JP" altLang="en-US" sz="1000" b="0" i="0" kern="100" dirty="0">
                          <a:solidFill>
                            <a:schemeClr val="tx1"/>
                          </a:solidFill>
                          <a:effectLst/>
                          <a:latin typeface="Meiryo UI" panose="020B0604030504040204" pitchFamily="50" charset="-128"/>
                          <a:ea typeface="Meiryo UI" panose="020B0604030504040204" pitchFamily="50" charset="-128"/>
                        </a:rPr>
                        <a:t>～</a:t>
                      </a:r>
                      <a:r>
                        <a:rPr lang="en-US" altLang="ja-JP" sz="1000" b="0" i="0" kern="100" dirty="0">
                          <a:solidFill>
                            <a:schemeClr val="tx1"/>
                          </a:solidFill>
                          <a:effectLst/>
                          <a:latin typeface="Meiryo UI" panose="020B0604030504040204" pitchFamily="50" charset="-128"/>
                          <a:ea typeface="Meiryo UI" panose="020B0604030504040204" pitchFamily="50" charset="-128"/>
                        </a:rPr>
                        <a:t>2</a:t>
                      </a:r>
                      <a:r>
                        <a:rPr lang="ja-JP" altLang="en-US" sz="1000" b="0" i="0" kern="100" dirty="0">
                          <a:solidFill>
                            <a:schemeClr val="tx1"/>
                          </a:solidFill>
                          <a:effectLst/>
                          <a:latin typeface="Meiryo UI" panose="020B0604030504040204" pitchFamily="50" charset="-128"/>
                          <a:ea typeface="Meiryo UI" panose="020B0604030504040204" pitchFamily="50" charset="-128"/>
                        </a:rPr>
                        <a:t>級の</a:t>
                      </a:r>
                      <a:r>
                        <a:rPr lang="ja-JP" altLang="en-US" sz="1000" b="0" i="0" kern="100" dirty="0" err="1">
                          <a:solidFill>
                            <a:schemeClr val="tx1"/>
                          </a:solidFill>
                          <a:effectLst/>
                          <a:latin typeface="Meiryo UI" panose="020B0604030504040204" pitchFamily="50" charset="-128"/>
                          <a:ea typeface="Meiryo UI" panose="020B0604030504040204" pitchFamily="50" charset="-128"/>
                        </a:rPr>
                        <a:t>身体障がい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者手帳所持者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②重度の知的</a:t>
                      </a:r>
                      <a:r>
                        <a:rPr lang="ja-JP" altLang="en-US" sz="1000" b="0" i="0" kern="100" dirty="0" err="1">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③中度の知的</a:t>
                      </a:r>
                      <a:r>
                        <a:rPr lang="ja-JP" altLang="en-US" sz="1000" b="0" i="0" kern="100" dirty="0" err="1">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者で身体障がい者手帳所持者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④</a:t>
                      </a:r>
                      <a:r>
                        <a:rPr lang="ja-JP" altLang="en-US" sz="1000" b="0" i="0" kern="100" dirty="0" err="1">
                          <a:solidFill>
                            <a:schemeClr val="tx1"/>
                          </a:solidFill>
                          <a:effectLst/>
                          <a:latin typeface="Meiryo UI" panose="020B0604030504040204" pitchFamily="50" charset="-128"/>
                          <a:ea typeface="Meiryo UI" panose="020B0604030504040204" pitchFamily="50" charset="-128"/>
                        </a:rPr>
                        <a:t>精神障がい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者保健福祉手帳</a:t>
                      </a:r>
                      <a:r>
                        <a:rPr lang="en-US" altLang="ja-JP" sz="1000" b="0" i="0" kern="100" dirty="0">
                          <a:solidFill>
                            <a:schemeClr val="tx1"/>
                          </a:solidFill>
                          <a:effectLst/>
                          <a:latin typeface="Meiryo UI" panose="020B0604030504040204" pitchFamily="50" charset="-128"/>
                          <a:ea typeface="Meiryo UI" panose="020B0604030504040204" pitchFamily="50" charset="-128"/>
                        </a:rPr>
                        <a:t>1</a:t>
                      </a:r>
                      <a:r>
                        <a:rPr lang="ja-JP" altLang="en-US" sz="1000" b="0" i="0" kern="100" dirty="0">
                          <a:solidFill>
                            <a:schemeClr val="tx1"/>
                          </a:solidFill>
                          <a:effectLst/>
                          <a:latin typeface="Meiryo UI" panose="020B0604030504040204" pitchFamily="50" charset="-128"/>
                          <a:ea typeface="Meiryo UI" panose="020B0604030504040204" pitchFamily="50" charset="-128"/>
                        </a:rPr>
                        <a:t>級所持者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⑤「難病の患者に対する医療等に関する法律」に基づく特定医療費（指定難病）受給者証所持者または特定疾患医療受給者証</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所持者であって、</a:t>
                      </a:r>
                      <a:r>
                        <a:rPr lang="ja-JP" altLang="en-US" sz="1000" b="0" i="0" kern="100" dirty="0" err="1">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年金</a:t>
                      </a:r>
                      <a:r>
                        <a:rPr lang="en-US" altLang="ja-JP" sz="1000" b="0" i="0" kern="100" dirty="0">
                          <a:solidFill>
                            <a:schemeClr val="tx1"/>
                          </a:solidFill>
                          <a:effectLst/>
                          <a:latin typeface="Meiryo UI" panose="020B0604030504040204" pitchFamily="50" charset="-128"/>
                          <a:ea typeface="Meiryo UI" panose="020B0604030504040204" pitchFamily="50" charset="-128"/>
                        </a:rPr>
                        <a:t>1</a:t>
                      </a:r>
                      <a:r>
                        <a:rPr lang="ja-JP" altLang="en-US" sz="1000" b="0" i="0" kern="100" dirty="0">
                          <a:solidFill>
                            <a:schemeClr val="tx1"/>
                          </a:solidFill>
                          <a:effectLst/>
                          <a:latin typeface="Meiryo UI" panose="020B0604030504040204" pitchFamily="50" charset="-128"/>
                          <a:ea typeface="Meiryo UI" panose="020B0604030504040204" pitchFamily="50" charset="-128"/>
                        </a:rPr>
                        <a:t>級または特別児童扶養手当</a:t>
                      </a:r>
                      <a:r>
                        <a:rPr lang="en-US" altLang="ja-JP" sz="1000" b="0" i="0" kern="100" dirty="0">
                          <a:solidFill>
                            <a:schemeClr val="tx1"/>
                          </a:solidFill>
                          <a:effectLst/>
                          <a:latin typeface="Meiryo UI" panose="020B0604030504040204" pitchFamily="50" charset="-128"/>
                          <a:ea typeface="Meiryo UI" panose="020B0604030504040204" pitchFamily="50" charset="-128"/>
                        </a:rPr>
                        <a:t>1</a:t>
                      </a:r>
                      <a:r>
                        <a:rPr lang="ja-JP" altLang="en-US" sz="1000" b="0" i="0" kern="100" dirty="0">
                          <a:solidFill>
                            <a:schemeClr val="tx1"/>
                          </a:solidFill>
                          <a:effectLst/>
                          <a:latin typeface="Meiryo UI" panose="020B0604030504040204" pitchFamily="50" charset="-128"/>
                          <a:ea typeface="Meiryo UI" panose="020B0604030504040204" pitchFamily="50" charset="-128"/>
                        </a:rPr>
                        <a:t>級該当者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(2) </a:t>
                      </a:r>
                      <a:r>
                        <a:rPr lang="ja-JP" altLang="en-US" sz="1000" b="0" i="0" kern="100" dirty="0">
                          <a:solidFill>
                            <a:schemeClr val="tx1"/>
                          </a:solidFill>
                          <a:effectLst/>
                          <a:latin typeface="Meiryo UI" panose="020B0604030504040204" pitchFamily="50" charset="-128"/>
                          <a:ea typeface="Meiryo UI" panose="020B0604030504040204" pitchFamily="50" charset="-128"/>
                        </a:rPr>
                        <a:t>所得制限 　本人所得 </a:t>
                      </a:r>
                      <a:r>
                        <a:rPr lang="en-US" altLang="ja-JP" sz="1000" b="0" i="0" kern="100" dirty="0">
                          <a:solidFill>
                            <a:schemeClr val="tx1"/>
                          </a:solidFill>
                          <a:effectLst/>
                          <a:latin typeface="Meiryo UI" panose="020B0604030504040204" pitchFamily="50" charset="-128"/>
                          <a:ea typeface="Meiryo UI" panose="020B0604030504040204" pitchFamily="50" charset="-128"/>
                        </a:rPr>
                        <a:t>462</a:t>
                      </a:r>
                      <a:r>
                        <a:rPr lang="ja-JP" altLang="en-US" sz="1000" b="0" i="0" kern="100" dirty="0">
                          <a:solidFill>
                            <a:schemeClr val="tx1"/>
                          </a:solidFill>
                          <a:effectLst/>
                          <a:latin typeface="Meiryo UI" panose="020B0604030504040204" pitchFamily="50" charset="-128"/>
                          <a:ea typeface="Meiryo UI" panose="020B0604030504040204" pitchFamily="50" charset="-128"/>
                        </a:rPr>
                        <a:t>万</a:t>
                      </a:r>
                      <a:r>
                        <a:rPr lang="en-US" altLang="ja-JP" sz="1000" b="0" i="0" kern="100" dirty="0">
                          <a:solidFill>
                            <a:schemeClr val="tx1"/>
                          </a:solidFill>
                          <a:effectLst/>
                          <a:latin typeface="Meiryo UI" panose="020B0604030504040204" pitchFamily="50" charset="-128"/>
                          <a:ea typeface="Meiryo UI" panose="020B0604030504040204" pitchFamily="50" charset="-128"/>
                        </a:rPr>
                        <a:t>1</a:t>
                      </a:r>
                      <a:r>
                        <a:rPr lang="ja-JP" altLang="en-US" sz="1000" b="0" i="0" kern="100" dirty="0">
                          <a:solidFill>
                            <a:schemeClr val="tx1"/>
                          </a:solidFill>
                          <a:effectLst/>
                          <a:latin typeface="Meiryo UI" panose="020B0604030504040204" pitchFamily="50" charset="-128"/>
                          <a:ea typeface="Meiryo UI" panose="020B0604030504040204" pitchFamily="50" charset="-128"/>
                        </a:rPr>
                        <a:t>千円（単身）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(3) </a:t>
                      </a:r>
                      <a:r>
                        <a:rPr lang="ja-JP" altLang="en-US" sz="1000" b="0" i="0" kern="100" dirty="0">
                          <a:solidFill>
                            <a:schemeClr val="tx1"/>
                          </a:solidFill>
                          <a:effectLst/>
                          <a:latin typeface="Meiryo UI" panose="020B0604030504040204" pitchFamily="50" charset="-128"/>
                          <a:ea typeface="Meiryo UI" panose="020B0604030504040204" pitchFamily="50" charset="-128"/>
                        </a:rPr>
                        <a:t>対象者数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151,148</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人</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(4) </a:t>
                      </a:r>
                      <a:r>
                        <a:rPr lang="ja-JP" altLang="en-US" sz="1000" b="0" i="0" kern="100" dirty="0">
                          <a:solidFill>
                            <a:schemeClr val="tx1"/>
                          </a:solidFill>
                          <a:effectLst/>
                          <a:latin typeface="Meiryo UI" panose="020B0604030504040204" pitchFamily="50" charset="-128"/>
                          <a:ea typeface="Meiryo UI" panose="020B0604030504040204" pitchFamily="50" charset="-128"/>
                        </a:rPr>
                        <a:t>一部自己負担額　　１医療機関あたり　入通院　各</a:t>
                      </a:r>
                      <a:r>
                        <a:rPr lang="en-US" altLang="ja-JP" sz="1000" b="0" i="0" kern="100" dirty="0">
                          <a:solidFill>
                            <a:schemeClr val="tx1"/>
                          </a:solidFill>
                          <a:effectLst/>
                          <a:latin typeface="Meiryo UI" panose="020B0604030504040204" pitchFamily="50" charset="-128"/>
                          <a:ea typeface="Meiryo UI" panose="020B0604030504040204" pitchFamily="50" charset="-128"/>
                        </a:rPr>
                        <a:t>500</a:t>
                      </a:r>
                      <a:r>
                        <a:rPr lang="ja-JP" altLang="en-US" sz="1000" b="0" i="0" kern="100" dirty="0">
                          <a:solidFill>
                            <a:schemeClr val="tx1"/>
                          </a:solidFill>
                          <a:effectLst/>
                          <a:latin typeface="Meiryo UI" panose="020B0604030504040204" pitchFamily="50" charset="-128"/>
                          <a:ea typeface="Meiryo UI" panose="020B0604030504040204" pitchFamily="50" charset="-128"/>
                        </a:rPr>
                        <a:t>円以内</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日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１ヶ月あたり負担限度額 </a:t>
                      </a:r>
                      <a:r>
                        <a:rPr lang="en-US" altLang="ja-JP" sz="1000" b="0" i="0" kern="100" dirty="0">
                          <a:solidFill>
                            <a:schemeClr val="tx1"/>
                          </a:solidFill>
                          <a:effectLst/>
                          <a:latin typeface="Meiryo UI" panose="020B0604030504040204" pitchFamily="50" charset="-128"/>
                          <a:ea typeface="Meiryo UI" panose="020B0604030504040204" pitchFamily="50" charset="-128"/>
                        </a:rPr>
                        <a:t>3,000</a:t>
                      </a:r>
                      <a:r>
                        <a:rPr lang="ja-JP" altLang="en-US" sz="1000" b="0" i="0" kern="100" dirty="0">
                          <a:solidFill>
                            <a:schemeClr val="tx1"/>
                          </a:solidFill>
                          <a:effectLst/>
                          <a:latin typeface="Meiryo UI" panose="020B0604030504040204" pitchFamily="50" charset="-128"/>
                          <a:ea typeface="Meiryo UI" panose="020B0604030504040204" pitchFamily="50" charset="-128"/>
                        </a:rPr>
                        <a:t>円</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(5) </a:t>
                      </a:r>
                      <a:r>
                        <a:rPr lang="ja-JP" altLang="en-US" sz="1000" b="0" i="0" kern="100" dirty="0">
                          <a:solidFill>
                            <a:schemeClr val="tx1"/>
                          </a:solidFill>
                          <a:effectLst/>
                          <a:latin typeface="Meiryo UI" panose="020B0604030504040204" pitchFamily="50" charset="-128"/>
                          <a:ea typeface="Meiryo UI" panose="020B0604030504040204" pitchFamily="50" charset="-128"/>
                        </a:rPr>
                        <a:t>補助率　　　全市町村　</a:t>
                      </a:r>
                      <a:r>
                        <a:rPr lang="en-US" altLang="ja-JP" sz="1000" b="0" i="0" kern="100" dirty="0">
                          <a:solidFill>
                            <a:schemeClr val="tx1"/>
                          </a:solidFill>
                          <a:effectLst/>
                          <a:latin typeface="Meiryo UI" panose="020B0604030504040204" pitchFamily="50" charset="-128"/>
                          <a:ea typeface="Meiryo UI" panose="020B0604030504040204" pitchFamily="50" charset="-128"/>
                        </a:rPr>
                        <a:t>1/2</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50" b="1" i="0" kern="100" dirty="0">
                          <a:solidFill>
                            <a:schemeClr val="tx1"/>
                          </a:solidFill>
                          <a:effectLst/>
                          <a:latin typeface="Meiryo UI" panose="020B0604030504040204" pitchFamily="50" charset="-128"/>
                          <a:ea typeface="Meiryo UI" panose="020B0604030504040204" pitchFamily="50" charset="-128"/>
                        </a:rPr>
                        <a:t>◆</a:t>
                      </a:r>
                      <a:r>
                        <a:rPr lang="ja-JP" altLang="en-US" sz="1050" b="1" i="0" u="sng" kern="100" dirty="0">
                          <a:solidFill>
                            <a:schemeClr val="tx1"/>
                          </a:solidFill>
                          <a:effectLst/>
                          <a:latin typeface="Meiryo UI" panose="020B0604030504040204" pitchFamily="50" charset="-128"/>
                          <a:ea typeface="Meiryo UI" panose="020B0604030504040204" pitchFamily="50" charset="-128"/>
                        </a:rPr>
                        <a:t>乳幼児医療費助成</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rPr>
                        <a:t>事業費</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　</a:t>
                      </a:r>
                      <a:r>
                        <a:rPr lang="en-US" altLang="ja-JP" sz="1050" b="1" dirty="0" smtClean="0">
                          <a:solidFill>
                            <a:schemeClr val="tx1"/>
                          </a:solidFill>
                          <a:latin typeface="Meiryo UI" panose="020B0604030504040204" pitchFamily="50" charset="-128"/>
                          <a:ea typeface="Meiryo UI" panose="020B0604030504040204" pitchFamily="50" charset="-128"/>
                        </a:rPr>
                        <a:t>2,690</a:t>
                      </a:r>
                      <a:r>
                        <a:rPr lang="ja-JP" altLang="en-US" sz="1050" b="1" dirty="0" smtClean="0">
                          <a:solidFill>
                            <a:schemeClr val="tx1"/>
                          </a:solidFill>
                          <a:latin typeface="Meiryo UI" panose="020B0604030504040204" pitchFamily="50" charset="-128"/>
                          <a:ea typeface="Meiryo UI" panose="020B0604030504040204" pitchFamily="50" charset="-128"/>
                        </a:rPr>
                        <a:t>（</a:t>
                      </a:r>
                      <a:r>
                        <a:rPr lang="en-US" altLang="ja-JP" sz="1050" b="1" dirty="0" smtClean="0">
                          <a:solidFill>
                            <a:schemeClr val="tx1"/>
                          </a:solidFill>
                          <a:latin typeface="Meiryo UI" panose="020B0604030504040204" pitchFamily="50" charset="-128"/>
                          <a:ea typeface="Meiryo UI" panose="020B0604030504040204" pitchFamily="50" charset="-128"/>
                        </a:rPr>
                        <a:t>2,690</a:t>
                      </a:r>
                      <a:r>
                        <a:rPr lang="ja-JP" altLang="en-US" sz="1050" b="1" dirty="0" smtClean="0">
                          <a:solidFill>
                            <a:schemeClr val="tx1"/>
                          </a:solidFill>
                          <a:latin typeface="Meiryo UI" panose="020B0604030504040204" pitchFamily="50" charset="-128"/>
                          <a:ea typeface="Meiryo UI" panose="020B0604030504040204" pitchFamily="50" charset="-128"/>
                        </a:rPr>
                        <a:t>）百万円</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乳</a:t>
                      </a:r>
                      <a:r>
                        <a:rPr lang="ja-JP" altLang="en-US" sz="1000" b="0" i="0" kern="100" dirty="0">
                          <a:effectLst/>
                          <a:latin typeface="Meiryo UI" panose="020B0604030504040204" pitchFamily="50" charset="-128"/>
                          <a:ea typeface="Meiryo UI" panose="020B0604030504040204" pitchFamily="50" charset="-128"/>
                        </a:rPr>
                        <a:t>幼児医療費助成事業を行う市町村に対し、補助を行う。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開始終了年度：平成５年度～　根拠法令：大阪府市町村乳幼児医療費助成事業費補助金交付要綱</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1"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事業内容</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(1) </a:t>
                      </a:r>
                      <a:r>
                        <a:rPr lang="ja-JP" altLang="en-US" sz="1000" b="0" i="0" kern="100" dirty="0">
                          <a:effectLst/>
                          <a:latin typeface="Meiryo UI" panose="020B0604030504040204" pitchFamily="50" charset="-128"/>
                          <a:ea typeface="Meiryo UI" panose="020B0604030504040204" pitchFamily="50" charset="-128"/>
                        </a:rPr>
                        <a:t>対象者　　　</a:t>
                      </a:r>
                      <a:r>
                        <a:rPr lang="ja-JP" altLang="en-US" sz="1000" b="0" i="0" kern="100" baseline="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0</a:t>
                      </a:r>
                      <a:r>
                        <a:rPr lang="ja-JP" altLang="en-US" sz="1000" b="0" i="0" kern="100" dirty="0">
                          <a:effectLst/>
                          <a:latin typeface="Meiryo UI" panose="020B0604030504040204" pitchFamily="50" charset="-128"/>
                          <a:ea typeface="Meiryo UI" panose="020B0604030504040204" pitchFamily="50" charset="-128"/>
                        </a:rPr>
                        <a:t>～</a:t>
                      </a:r>
                      <a:r>
                        <a:rPr lang="en-US" altLang="ja-JP" sz="1000" b="0" i="0" kern="100" dirty="0">
                          <a:effectLst/>
                          <a:latin typeface="Meiryo UI" panose="020B0604030504040204" pitchFamily="50" charset="-128"/>
                          <a:ea typeface="Meiryo UI" panose="020B0604030504040204" pitchFamily="50" charset="-128"/>
                        </a:rPr>
                        <a:t>6</a:t>
                      </a:r>
                      <a:r>
                        <a:rPr lang="ja-JP" altLang="en-US" sz="1000" b="0" i="0" kern="100" dirty="0">
                          <a:effectLst/>
                          <a:latin typeface="Meiryo UI" panose="020B0604030504040204" pitchFamily="50" charset="-128"/>
                          <a:ea typeface="Meiryo UI" panose="020B0604030504040204" pitchFamily="50" charset="-128"/>
                        </a:rPr>
                        <a:t>歳</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小学校就学前</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err="1">
                          <a:effectLst/>
                          <a:latin typeface="Meiryo UI" panose="020B0604030504040204" pitchFamily="50" charset="-128"/>
                          <a:ea typeface="Meiryo UI" panose="020B0604030504040204" pitchFamily="50" charset="-128"/>
                        </a:rPr>
                        <a:t>までの</a:t>
                      </a:r>
                      <a:r>
                        <a:rPr lang="ja-JP" altLang="en-US" sz="1000" b="0" i="0" kern="100" dirty="0">
                          <a:effectLst/>
                          <a:latin typeface="Meiryo UI" panose="020B0604030504040204" pitchFamily="50" charset="-128"/>
                          <a:ea typeface="Meiryo UI" panose="020B0604030504040204" pitchFamily="50" charset="-128"/>
                        </a:rPr>
                        <a:t>乳幼児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(2) </a:t>
                      </a:r>
                      <a:r>
                        <a:rPr lang="ja-JP" altLang="en-US" sz="1000" b="0" i="0" kern="100" dirty="0">
                          <a:effectLst/>
                          <a:latin typeface="Meiryo UI" panose="020B0604030504040204" pitchFamily="50" charset="-128"/>
                          <a:ea typeface="Meiryo UI" panose="020B0604030504040204" pitchFamily="50" charset="-128"/>
                        </a:rPr>
                        <a:t>所得制限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３人世帯</a:t>
                      </a:r>
                      <a:r>
                        <a:rPr lang="en-US" altLang="ja-JP" sz="1000" b="0" i="0" kern="100" dirty="0">
                          <a:effectLst/>
                          <a:latin typeface="Meiryo UI" panose="020B0604030504040204" pitchFamily="50" charset="-128"/>
                          <a:ea typeface="Meiryo UI" panose="020B0604030504040204" pitchFamily="50" charset="-128"/>
                        </a:rPr>
                        <a:t>319</a:t>
                      </a:r>
                      <a:r>
                        <a:rPr lang="ja-JP" altLang="en-US" sz="1000" b="0" i="0" kern="100" dirty="0">
                          <a:effectLst/>
                          <a:latin typeface="Meiryo UI" panose="020B0604030504040204" pitchFamily="50" charset="-128"/>
                          <a:ea typeface="Meiryo UI" panose="020B0604030504040204" pitchFamily="50" charset="-128"/>
                        </a:rPr>
                        <a:t>万円、４人世帯</a:t>
                      </a:r>
                      <a:r>
                        <a:rPr lang="en-US" altLang="ja-JP" sz="1000" b="0" i="0" kern="100" dirty="0">
                          <a:effectLst/>
                          <a:latin typeface="Meiryo UI" panose="020B0604030504040204" pitchFamily="50" charset="-128"/>
                          <a:ea typeface="Meiryo UI" panose="020B0604030504040204" pitchFamily="50" charset="-128"/>
                        </a:rPr>
                        <a:t>357</a:t>
                      </a:r>
                      <a:r>
                        <a:rPr lang="ja-JP" altLang="en-US" sz="1000" b="0" i="0" kern="100" dirty="0">
                          <a:effectLst/>
                          <a:latin typeface="Meiryo UI" panose="020B0604030504040204" pitchFamily="50" charset="-128"/>
                          <a:ea typeface="Meiryo UI" panose="020B0604030504040204" pitchFamily="50" charset="-128"/>
                        </a:rPr>
                        <a:t>万円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(3) </a:t>
                      </a:r>
                      <a:r>
                        <a:rPr lang="ja-JP" altLang="en-US" sz="1000" b="0" i="0" kern="100" dirty="0">
                          <a:effectLst/>
                          <a:latin typeface="Meiryo UI" panose="020B0604030504040204" pitchFamily="50" charset="-128"/>
                          <a:ea typeface="Meiryo UI" panose="020B0604030504040204" pitchFamily="50" charset="-128"/>
                        </a:rPr>
                        <a:t>対象者数　</a:t>
                      </a:r>
                      <a:r>
                        <a:rPr lang="ja-JP" altLang="en-US" sz="1000" b="0" i="0" kern="100" baseline="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209,081</a:t>
                      </a:r>
                      <a:r>
                        <a:rPr lang="ja-JP" altLang="en-US" sz="1000" b="0" i="0" kern="100" dirty="0">
                          <a:effectLst/>
                          <a:latin typeface="Meiryo UI" panose="020B0604030504040204" pitchFamily="50" charset="-128"/>
                          <a:ea typeface="Meiryo UI" panose="020B0604030504040204" pitchFamily="50" charset="-128"/>
                        </a:rPr>
                        <a:t>人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(4) </a:t>
                      </a:r>
                      <a:r>
                        <a:rPr lang="ja-JP" altLang="en-US" sz="1000" b="0" i="0" kern="100" dirty="0">
                          <a:effectLst/>
                          <a:latin typeface="Meiryo UI" panose="020B0604030504040204" pitchFamily="50" charset="-128"/>
                          <a:ea typeface="Meiryo UI" panose="020B0604030504040204" pitchFamily="50" charset="-128"/>
                        </a:rPr>
                        <a:t>実施主体 　市町村</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補助率</a:t>
                      </a:r>
                      <a:r>
                        <a:rPr lang="en-US" altLang="ja-JP" sz="1000" b="0" i="0" kern="100" dirty="0">
                          <a:effectLst/>
                          <a:latin typeface="Meiryo UI" panose="020B0604030504040204" pitchFamily="50" charset="-128"/>
                          <a:ea typeface="Meiryo UI" panose="020B0604030504040204" pitchFamily="50" charset="-128"/>
                        </a:rPr>
                        <a:t>1/2)</a:t>
                      </a:r>
                      <a:r>
                        <a:rPr lang="ja-JP" altLang="en-US" sz="1000" b="0" i="0"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(5) </a:t>
                      </a:r>
                      <a:r>
                        <a:rPr lang="ja-JP" altLang="en-US" sz="1000" b="0" i="0" kern="100" dirty="0">
                          <a:effectLst/>
                          <a:latin typeface="Meiryo UI" panose="020B0604030504040204" pitchFamily="50" charset="-128"/>
                          <a:ea typeface="Meiryo UI" panose="020B0604030504040204" pitchFamily="50" charset="-128"/>
                        </a:rPr>
                        <a:t>一部自己負担額　　 １医療機関あたり　入通院　各</a:t>
                      </a:r>
                      <a:r>
                        <a:rPr lang="en-US" altLang="ja-JP" sz="1000" b="0" i="0" kern="100" dirty="0">
                          <a:effectLst/>
                          <a:latin typeface="Meiryo UI" panose="020B0604030504040204" pitchFamily="50" charset="-128"/>
                          <a:ea typeface="Meiryo UI" panose="020B0604030504040204" pitchFamily="50" charset="-128"/>
                        </a:rPr>
                        <a:t>500</a:t>
                      </a:r>
                      <a:r>
                        <a:rPr lang="ja-JP" altLang="en-US" sz="1000" b="0" i="0" kern="100" dirty="0">
                          <a:effectLst/>
                          <a:latin typeface="Meiryo UI" panose="020B0604030504040204" pitchFamily="50" charset="-128"/>
                          <a:ea typeface="Meiryo UI" panose="020B0604030504040204" pitchFamily="50" charset="-128"/>
                        </a:rPr>
                        <a:t>円以内／日</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月２日限度</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１ヶ月</a:t>
                      </a:r>
                      <a:r>
                        <a:rPr lang="ja-JP" altLang="en-US" sz="1000" b="0" i="0" kern="100" dirty="0">
                          <a:solidFill>
                            <a:schemeClr val="tx1"/>
                          </a:solidFill>
                          <a:effectLst/>
                          <a:latin typeface="Meiryo UI" panose="020B0604030504040204" pitchFamily="50" charset="-128"/>
                          <a:ea typeface="Meiryo UI" panose="020B0604030504040204" pitchFamily="50" charset="-128"/>
                        </a:rPr>
                        <a:t>あたり自己負担限度額　</a:t>
                      </a:r>
                      <a:r>
                        <a:rPr lang="en-US" altLang="ja-JP" sz="1000" b="0" i="0" kern="100" dirty="0">
                          <a:solidFill>
                            <a:schemeClr val="tx1"/>
                          </a:solidFill>
                          <a:effectLst/>
                          <a:latin typeface="Meiryo UI" panose="020B0604030504040204" pitchFamily="50" charset="-128"/>
                          <a:ea typeface="Meiryo UI" panose="020B0604030504040204" pitchFamily="50" charset="-128"/>
                        </a:rPr>
                        <a:t>2,500</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円</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7" name="正方形/長方形 6"/>
          <p:cNvSpPr/>
          <p:nvPr/>
        </p:nvSpPr>
        <p:spPr>
          <a:xfrm>
            <a:off x="6156969" y="23511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9" name="スライド番号プレースホルダー 4"/>
          <p:cNvSpPr txBox="1">
            <a:spLocks/>
          </p:cNvSpPr>
          <p:nvPr/>
        </p:nvSpPr>
        <p:spPr>
          <a:xfrm>
            <a:off x="7028910" y="657426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753688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121576">
                  <a:extLst>
                    <a:ext uri="{9D8B030D-6E8A-4147-A177-3AD203B41FA5}">
                      <a16:colId xmlns:a16="http://schemas.microsoft.com/office/drawing/2014/main" val="1996567682"/>
                    </a:ext>
                  </a:extLst>
                </a:gridCol>
                <a:gridCol w="288175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４医療費公費負担助成事業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088093895"/>
              </p:ext>
            </p:extLst>
          </p:nvPr>
        </p:nvGraphicFramePr>
        <p:xfrm>
          <a:off x="81815" y="548680"/>
          <a:ext cx="8980370" cy="243762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現在の事業（つづき）</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986720">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a:t>
                      </a:r>
                      <a:r>
                        <a:rPr lang="ja-JP" altLang="en-US" sz="1050" b="1" i="0" u="none" kern="100" dirty="0" smtClean="0">
                          <a:effectLst/>
                          <a:latin typeface="Meiryo UI" panose="020B0604030504040204" pitchFamily="50" charset="-128"/>
                          <a:ea typeface="Meiryo UI" panose="020B0604030504040204" pitchFamily="50" charset="-128"/>
                        </a:rPr>
                        <a:t>事業</a:t>
                      </a:r>
                      <a:r>
                        <a:rPr lang="en-US" altLang="ja-JP" sz="1050" b="1" i="0" u="none" kern="100" dirty="0" smtClean="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（つづき）</a:t>
                      </a: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0" i="0" kern="100" dirty="0">
                          <a:effectLst/>
                          <a:latin typeface="Meiryo UI" panose="020B0604030504040204" pitchFamily="50" charset="-128"/>
                          <a:ea typeface="Meiryo UI" panose="020B0604030504040204" pitchFamily="50" charset="-128"/>
                        </a:rPr>
                        <a:t> </a:t>
                      </a:r>
                      <a:r>
                        <a:rPr lang="ja-JP" altLang="en-US" sz="1200" b="1"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u="sng" kern="100" dirty="0">
                          <a:solidFill>
                            <a:schemeClr val="tx1"/>
                          </a:solidFill>
                          <a:effectLst/>
                          <a:latin typeface="Meiryo UI" panose="020B0604030504040204" pitchFamily="50" charset="-128"/>
                          <a:ea typeface="Meiryo UI" panose="020B0604030504040204" pitchFamily="50" charset="-128"/>
                          <a:cs typeface="+mn-cs"/>
                        </a:rPr>
                        <a:t>ひとり親家庭医療費助成</a:t>
                      </a:r>
                      <a:r>
                        <a:rPr lang="ja-JP" altLang="en-US" sz="1050" b="1" u="sng" kern="100" dirty="0" smtClean="0">
                          <a:solidFill>
                            <a:schemeClr val="tx1"/>
                          </a:solidFill>
                          <a:effectLst/>
                          <a:latin typeface="Meiryo UI" panose="020B0604030504040204" pitchFamily="50" charset="-128"/>
                          <a:ea typeface="Meiryo UI" panose="020B0604030504040204" pitchFamily="50" charset="-128"/>
                          <a:cs typeface="+mn-cs"/>
                        </a:rPr>
                        <a:t>事業費</a:t>
                      </a:r>
                      <a:r>
                        <a:rPr lang="ja-JP" altLang="en-US" sz="1050" b="1" u="none" kern="100" dirty="0" smtClean="0">
                          <a:solidFill>
                            <a:schemeClr val="tx1"/>
                          </a:solidFill>
                          <a:effectLst/>
                          <a:latin typeface="Meiryo UI" panose="020B0604030504040204" pitchFamily="50" charset="-128"/>
                          <a:ea typeface="Meiryo UI" panose="020B0604030504040204" pitchFamily="50" charset="-128"/>
                          <a:cs typeface="+mn-cs"/>
                        </a:rPr>
                        <a:t>　</a:t>
                      </a:r>
                      <a:r>
                        <a:rPr lang="en-US" altLang="ja-JP" sz="1050" b="1" dirty="0" smtClean="0">
                          <a:solidFill>
                            <a:schemeClr val="tx1"/>
                          </a:solidFill>
                          <a:latin typeface="Meiryo UI" panose="020B0604030504040204" pitchFamily="50" charset="-128"/>
                          <a:ea typeface="Meiryo UI" panose="020B0604030504040204" pitchFamily="50" charset="-128"/>
                        </a:rPr>
                        <a:t>3,144</a:t>
                      </a:r>
                      <a:r>
                        <a:rPr lang="ja-JP" altLang="en-US" sz="1050" b="1" dirty="0" smtClean="0">
                          <a:solidFill>
                            <a:schemeClr val="tx1"/>
                          </a:solidFill>
                          <a:latin typeface="Meiryo UI" panose="020B0604030504040204" pitchFamily="50" charset="-128"/>
                          <a:ea typeface="Meiryo UI" panose="020B0604030504040204" pitchFamily="50" charset="-128"/>
                        </a:rPr>
                        <a:t>（</a:t>
                      </a:r>
                      <a:r>
                        <a:rPr lang="en-US" altLang="ja-JP" sz="1050" b="1" dirty="0" smtClean="0">
                          <a:solidFill>
                            <a:schemeClr val="tx1"/>
                          </a:solidFill>
                          <a:latin typeface="Meiryo UI" panose="020B0604030504040204" pitchFamily="50" charset="-128"/>
                          <a:ea typeface="Meiryo UI" panose="020B0604030504040204" pitchFamily="50" charset="-128"/>
                        </a:rPr>
                        <a:t>3,144</a:t>
                      </a:r>
                      <a:r>
                        <a:rPr lang="ja-JP" altLang="en-US" sz="1050" b="1" dirty="0" smtClean="0">
                          <a:solidFill>
                            <a:schemeClr val="tx1"/>
                          </a:solidFill>
                          <a:latin typeface="Meiryo UI" panose="020B0604030504040204" pitchFamily="50" charset="-128"/>
                          <a:ea typeface="Meiryo UI" panose="020B0604030504040204" pitchFamily="50" charset="-128"/>
                        </a:rPr>
                        <a:t>）百万円</a:t>
                      </a:r>
                      <a:endParaRPr lang="en-US" altLang="ja-JP" sz="1050" b="1"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市町村が実施するひとり親家庭医療費助成事業に対し補助を行う。</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開始終了年度：昭和５５年度～　　根拠法令：大阪府市町村ひとり親家庭医療費助成事業費補助金交付要綱</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２　事業内容</a:t>
                      </a:r>
                      <a:endParaRPr lang="en-US" altLang="ja-JP" sz="1000" b="1"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(1)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対象者    　① ひとり親家庭にある</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18</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歳に到達した年度の末日までの子</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②</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①を監護する父又は母及び養育者</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(2)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所得制限   児童扶養手当の一部支給の所得制限を準用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(2</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人</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n-cs"/>
                        </a:rPr>
                        <a:t>世帯所得額</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n-cs"/>
                        </a:rPr>
                        <a:t>230</a:t>
                      </a:r>
                      <a:r>
                        <a:rPr lang="ja-JP" altLang="en-US" sz="1000" b="0" kern="100" dirty="0" smtClean="0">
                          <a:solidFill>
                            <a:schemeClr val="tx1"/>
                          </a:solidFill>
                          <a:effectLst/>
                          <a:latin typeface="Meiryo UI" panose="020B0604030504040204" pitchFamily="50" charset="-128"/>
                          <a:ea typeface="Meiryo UI" panose="020B0604030504040204" pitchFamily="50" charset="-128"/>
                          <a:cs typeface="+mn-cs"/>
                        </a:rPr>
                        <a:t>万円</a:t>
                      </a:r>
                      <a:r>
                        <a:rPr lang="en-US" altLang="ja-JP" sz="1000" b="0" kern="100" dirty="0" smtClean="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(3)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対象者数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181,624</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人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(4)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補助率　　　医療費１</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２　　審査支払手数料１</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２　　事務費１</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２　</a:t>
                      </a:r>
                      <a:endParaRPr lang="en-US" altLang="ja-JP" sz="1000" b="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(5) </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一部自己負担額　　１医療機関あたり　入通院　各</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500</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円以内／日（月</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2</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日限度）（１ｹ月あたり自己負担限度額</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2,500</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円</a:t>
                      </a:r>
                      <a:r>
                        <a:rPr lang="en-US" altLang="ja-JP" sz="1000" b="0"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mn-cs"/>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mn-cs"/>
                        </a:rPr>
                        <a:t> </a:t>
                      </a:r>
                    </a:p>
                    <a:p>
                      <a:pPr marL="133350" indent="-133350" algn="just">
                        <a:spcAft>
                          <a:spcPts val="0"/>
                        </a:spcAft>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6" name="正方形/長方形 5"/>
          <p:cNvSpPr/>
          <p:nvPr/>
        </p:nvSpPr>
        <p:spPr>
          <a:xfrm>
            <a:off x="6141985" y="23343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298415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918687">
                  <a:extLst>
                    <a:ext uri="{9D8B030D-6E8A-4147-A177-3AD203B41FA5}">
                      <a16:colId xmlns:a16="http://schemas.microsoft.com/office/drawing/2014/main" val="1996567682"/>
                    </a:ext>
                  </a:extLst>
                </a:gridCol>
                <a:gridCol w="208464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17】</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子育て支援関係事業</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71500" y="444509"/>
          <a:ext cx="9001000" cy="4220429"/>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10491">
                  <a:extLst>
                    <a:ext uri="{9D8B030D-6E8A-4147-A177-3AD203B41FA5}">
                      <a16:colId xmlns:a16="http://schemas.microsoft.com/office/drawing/2014/main" val="4183280094"/>
                    </a:ext>
                  </a:extLst>
                </a:gridCol>
                <a:gridCol w="4332562">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814986">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①出産・育児応援事業 </a:t>
                      </a:r>
                      <a:r>
                        <a:rPr lang="en-US" altLang="ja-JP" sz="1000" b="0" kern="100" dirty="0">
                          <a:effectLst/>
                          <a:latin typeface="Meiryo UI" panose="020B0604030504040204" pitchFamily="50" charset="-128"/>
                          <a:ea typeface="Meiryo UI" panose="020B0604030504040204" pitchFamily="50" charset="-128"/>
                        </a:rPr>
                        <a:t>645(645)</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出産・子育てを社会全体で支える機運づくりを促すとともに、経済的負担感の軽減を図るため、第</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子以降の出生</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人につき</a:t>
                      </a:r>
                      <a:r>
                        <a:rPr lang="en-US" altLang="ja-JP" sz="1000" b="0" kern="100" dirty="0">
                          <a:effectLst/>
                          <a:latin typeface="Meiryo UI" panose="020B0604030504040204" pitchFamily="50" charset="-128"/>
                          <a:ea typeface="Meiryo UI" panose="020B0604030504040204" pitchFamily="50" charset="-128"/>
                        </a:rPr>
                        <a:t>5 </a:t>
                      </a:r>
                      <a:r>
                        <a:rPr lang="ja-JP" altLang="en-US" sz="1000" b="0" kern="100" dirty="0">
                          <a:effectLst/>
                          <a:latin typeface="Meiryo UI" panose="020B0604030504040204" pitchFamily="50" charset="-128"/>
                          <a:ea typeface="Meiryo UI" panose="020B0604030504040204" pitchFamily="50" charset="-128"/>
                        </a:rPr>
                        <a:t>万円を支給（対象：約</a:t>
                      </a:r>
                      <a:r>
                        <a:rPr lang="en-US" altLang="ja-JP" sz="1000" b="0" kern="100" dirty="0">
                          <a:effectLst/>
                          <a:latin typeface="Meiryo UI" panose="020B0604030504040204" pitchFamily="50" charset="-128"/>
                          <a:ea typeface="Meiryo UI" panose="020B0604030504040204" pitchFamily="50" charset="-128"/>
                        </a:rPr>
                        <a:t>1,000 </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月）</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②子育て支援保育士事業 </a:t>
                      </a:r>
                      <a:r>
                        <a:rPr lang="en-US" altLang="ja-JP" sz="1000" b="0" kern="100" dirty="0">
                          <a:effectLst/>
                          <a:latin typeface="Meiryo UI" panose="020B0604030504040204" pitchFamily="50" charset="-128"/>
                          <a:ea typeface="Meiryo UI" panose="020B0604030504040204" pitchFamily="50" charset="-128"/>
                        </a:rPr>
                        <a:t>464(464)</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在宅子育て家庭向けに育児相談や園庭開放等を行う民間保育所に対する補助（政令・中核除く）（平成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290 </a:t>
                      </a:r>
                      <a:r>
                        <a:rPr lang="ja-JP" altLang="en-US" sz="1000" b="0" kern="100" dirty="0">
                          <a:effectLst/>
                          <a:latin typeface="Meiryo UI" panose="020B0604030504040204" pitchFamily="50" charset="-128"/>
                          <a:ea typeface="Meiryo UI" panose="020B0604030504040204" pitchFamily="50" charset="-128"/>
                        </a:rPr>
                        <a:t>箇所）</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③家庭支援推進保育所事業 </a:t>
                      </a:r>
                      <a:r>
                        <a:rPr lang="en-US" altLang="ja-JP" sz="1000" b="0" kern="100" dirty="0">
                          <a:effectLst/>
                          <a:latin typeface="Meiryo UI" panose="020B0604030504040204" pitchFamily="50" charset="-128"/>
                          <a:ea typeface="Meiryo UI" panose="020B0604030504040204" pitchFamily="50" charset="-128"/>
                        </a:rPr>
                        <a:t>50(50)</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配慮を要する家庭やひきこもりがちな在宅子育て家庭に対して家庭訪問や出前保育等を行う保育所に対する補助（政令・中核除く）（平成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箇所）</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事業開始年度</a:t>
                      </a:r>
                    </a:p>
                    <a:p>
                      <a:pPr algn="just">
                        <a:spcAft>
                          <a:spcPts val="0"/>
                        </a:spcAft>
                      </a:pPr>
                      <a:r>
                        <a:rPr lang="ja-JP" altLang="en-US" sz="1000" b="0" i="0" u="none" kern="100" dirty="0">
                          <a:effectLst/>
                          <a:latin typeface="Meiryo UI" panose="020B0604030504040204" pitchFamily="50" charset="-128"/>
                          <a:ea typeface="Meiryo UI" panose="020B0604030504040204" pitchFamily="50" charset="-128"/>
                        </a:rPr>
                        <a:t>  ① 平成</a:t>
                      </a:r>
                      <a:r>
                        <a:rPr lang="en-US" altLang="ja-JP" sz="1000" b="0" i="0" u="none" kern="100" dirty="0">
                          <a:effectLst/>
                          <a:latin typeface="Meiryo UI" panose="020B0604030504040204" pitchFamily="50" charset="-128"/>
                          <a:ea typeface="Meiryo UI" panose="020B0604030504040204" pitchFamily="50" charset="-128"/>
                        </a:rPr>
                        <a:t>19</a:t>
                      </a:r>
                      <a:r>
                        <a:rPr lang="ja-JP" altLang="en-US" sz="1000" b="0" i="0" u="none" kern="100" dirty="0">
                          <a:effectLst/>
                          <a:latin typeface="Meiryo UI" panose="020B0604030504040204" pitchFamily="50" charset="-128"/>
                          <a:ea typeface="Meiryo UI" panose="020B0604030504040204" pitchFamily="50" charset="-128"/>
                        </a:rPr>
                        <a:t>年</a:t>
                      </a:r>
                      <a:r>
                        <a:rPr lang="en-US" altLang="ja-JP" sz="1000" b="0" i="0" u="none" kern="100" dirty="0">
                          <a:effectLst/>
                          <a:latin typeface="Meiryo UI" panose="020B0604030504040204" pitchFamily="50" charset="-128"/>
                          <a:ea typeface="Meiryo UI" panose="020B0604030504040204" pitchFamily="50" charset="-128"/>
                        </a:rPr>
                        <a:t>11</a:t>
                      </a:r>
                      <a:r>
                        <a:rPr lang="ja-JP" altLang="en-US" sz="1000" b="0" i="0" u="none" kern="100" dirty="0">
                          <a:effectLst/>
                          <a:latin typeface="Meiryo UI" panose="020B0604030504040204" pitchFamily="50" charset="-128"/>
                          <a:ea typeface="Meiryo UI" panose="020B0604030504040204" pitchFamily="50" charset="-128"/>
                        </a:rPr>
                        <a:t>月　　　  ② 平成</a:t>
                      </a:r>
                      <a:r>
                        <a:rPr lang="en-US" altLang="ja-JP" sz="1000" b="0" i="0" u="none" kern="100" dirty="0">
                          <a:effectLst/>
                          <a:latin typeface="Meiryo UI" panose="020B0604030504040204" pitchFamily="50" charset="-128"/>
                          <a:ea typeface="Meiryo UI" panose="020B0604030504040204" pitchFamily="50" charset="-128"/>
                        </a:rPr>
                        <a:t>17</a:t>
                      </a:r>
                      <a:r>
                        <a:rPr lang="ja-JP" altLang="en-US" sz="1000" b="0" i="0" u="none" kern="100" dirty="0">
                          <a:effectLst/>
                          <a:latin typeface="Meiryo UI" panose="020B0604030504040204" pitchFamily="50" charset="-128"/>
                          <a:ea typeface="Meiryo UI" panose="020B0604030504040204" pitchFamily="50" charset="-128"/>
                        </a:rPr>
                        <a:t>年度　　　  ③ 平成</a:t>
                      </a:r>
                      <a:r>
                        <a:rPr lang="en-US" altLang="ja-JP" sz="1000" b="0" i="0" u="none" kern="100" dirty="0">
                          <a:effectLst/>
                          <a:latin typeface="Meiryo UI" panose="020B0604030504040204" pitchFamily="50" charset="-128"/>
                          <a:ea typeface="Meiryo UI" panose="020B0604030504040204" pitchFamily="50" charset="-128"/>
                        </a:rPr>
                        <a:t>16</a:t>
                      </a:r>
                      <a:r>
                        <a:rPr lang="ja-JP" altLang="en-US" sz="1000" b="0" i="0" u="none" kern="100" dirty="0">
                          <a:effectLst/>
                          <a:latin typeface="Meiryo UI" panose="020B0604030504040204" pitchFamily="50" charset="-128"/>
                          <a:ea typeface="Meiryo UI" panose="020B0604030504040204" pitchFamily="50" charset="-128"/>
                        </a:rPr>
                        <a:t>年度</a:t>
                      </a:r>
                      <a:endParaRPr lang="en-US" altLang="ja-JP" sz="1000" b="0" i="0" u="none"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i="0" u="none"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i="0" u="none"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71842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年度より廃止、再構築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市町村が地域の実情を踏まえた制度設計を行えるよう、類似の国庫補助事業も</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活用し、再構築。</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（国庫補助事業の例）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・地域子育て支援拠点事業</a:t>
                      </a:r>
                      <a:r>
                        <a:rPr lang="en-US" altLang="ja-JP" sz="1000" b="0" kern="100" dirty="0">
                          <a:effectLst/>
                          <a:latin typeface="Meiryo UI" panose="020B0604030504040204" pitchFamily="50" charset="-128"/>
                          <a:ea typeface="Meiryo UI" panose="020B0604030504040204" pitchFamily="50" charset="-128"/>
                        </a:rPr>
                        <a:t>623(311)</a:t>
                      </a:r>
                      <a:r>
                        <a:rPr lang="ja-JP" altLang="en-US" sz="1000" b="0" kern="100" dirty="0">
                          <a:effectLst/>
                          <a:latin typeface="Meiryo UI" panose="020B0604030504040204" pitchFamily="50" charset="-128"/>
                          <a:ea typeface="Meiryo UI" panose="020B0604030504040204" pitchFamily="50" charset="-128"/>
                        </a:rPr>
                        <a:t>百万円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166 </a:t>
                      </a:r>
                      <a:r>
                        <a:rPr lang="ja-JP" altLang="en-US" sz="1000" b="0" kern="100" dirty="0">
                          <a:effectLst/>
                          <a:latin typeface="Meiryo UI" panose="020B0604030504040204" pitchFamily="50" charset="-128"/>
                          <a:ea typeface="Meiryo UI" panose="020B0604030504040204" pitchFamily="50" charset="-128"/>
                        </a:rPr>
                        <a:t>箇所）</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・こんにちは赤ちゃん事業</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・育児支援家庭訪問事業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b="0" u="none" strike="noStrike" baseline="0" dirty="0">
                          <a:latin typeface="Meiryo UI" panose="020B0604030504040204" pitchFamily="50" charset="-128"/>
                          <a:ea typeface="Meiryo UI" panose="020B0604030504040204" pitchFamily="50" charset="-128"/>
                        </a:rPr>
                        <a:t>（交付金化）</a:t>
                      </a:r>
                      <a:endParaRPr lang="en-US" altLang="ja-JP" sz="1000" b="0" u="none" strike="noStrike" baseline="0" dirty="0">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年度本格予算で経費を縮減</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交付金制度の原案をとりまとめ、公表</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（以降、市町村との協議・調整を実施）</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交付金の総額について、また、地域福祉と子育て支援の分野を一</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本化した「地域福祉・子育て支援交付金（仮称）」等について市</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町村と合意</a:t>
                      </a:r>
                    </a:p>
                    <a:p>
                      <a:pPr>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a:t>
                      </a:r>
                      <a:r>
                        <a:rPr lang="ja-JP" altLang="en-US" sz="1000" dirty="0">
                          <a:solidFill>
                            <a:srgbClr val="000000"/>
                          </a:solidFill>
                          <a:latin typeface="Meiryo UI" panose="020B0604030504040204" pitchFamily="50" charset="-128"/>
                          <a:ea typeface="Meiryo UI" panose="020B0604030504040204" pitchFamily="50" charset="-128"/>
                        </a:rPr>
                        <a:t>金化</a:t>
                      </a:r>
                      <a:endParaRPr lang="en-US" altLang="ja-JP" sz="1000" dirty="0">
                        <a:solidFill>
                          <a:srgbClr val="000000"/>
                        </a:solidFill>
                        <a:latin typeface="Meiryo UI" panose="020B0604030504040204" pitchFamily="50" charset="-128"/>
                        <a:ea typeface="Meiryo UI" panose="020B0604030504040204" pitchFamily="50" charset="-128"/>
                      </a:endParaRPr>
                    </a:p>
                    <a:p>
                      <a:pPr>
                        <a:lnSpc>
                          <a:spcPts val="1100"/>
                        </a:lnSpc>
                        <a:defRPr sz="1000"/>
                      </a:pPr>
                      <a:endParaRPr lang="en-US" altLang="zh-TW" sz="1000" dirty="0">
                        <a:solidFill>
                          <a:srgbClr val="000000"/>
                        </a:solidFill>
                        <a:latin typeface="Meiryo UI" panose="020B0604030504040204" pitchFamily="50" charset="-128"/>
                        <a:ea typeface="Meiryo UI" panose="020B0604030504040204" pitchFamily="50" charset="-128"/>
                      </a:endParaRPr>
                    </a:p>
                    <a:p>
                      <a:pPr>
                        <a:lnSpc>
                          <a:spcPts val="1100"/>
                        </a:lnSpc>
                        <a:defRPr sz="1000"/>
                      </a:pPr>
                      <a:r>
                        <a:rPr lang="ja-JP" altLang="en-US" sz="1000" dirty="0">
                          <a:solidFill>
                            <a:srgbClr val="000000"/>
                          </a:solidFill>
                          <a:latin typeface="Meiryo UI" panose="020B0604030504040204" pitchFamily="50" charset="-128"/>
                          <a:ea typeface="Meiryo UI" panose="020B0604030504040204" pitchFamily="50" charset="-128"/>
                        </a:rPr>
                        <a:t>　</a:t>
                      </a:r>
                      <a:r>
                        <a:rPr lang="en-US" altLang="zh-TW" sz="1000" dirty="0">
                          <a:solidFill>
                            <a:srgbClr val="000000"/>
                          </a:solidFill>
                          <a:latin typeface="Meiryo UI" panose="020B0604030504040204" pitchFamily="50" charset="-128"/>
                          <a:ea typeface="Meiryo UI" panose="020B0604030504040204" pitchFamily="50" charset="-128"/>
                        </a:rPr>
                        <a:t>【</a:t>
                      </a:r>
                      <a:r>
                        <a:rPr lang="zh-TW" altLang="en-US" sz="1000" dirty="0">
                          <a:solidFill>
                            <a:srgbClr val="000000"/>
                          </a:solidFill>
                          <a:latin typeface="Meiryo UI" panose="020B0604030504040204" pitchFamily="50" charset="-128"/>
                          <a:ea typeface="Meiryo UI" panose="020B0604030504040204" pitchFamily="50" charset="-128"/>
                        </a:rPr>
                        <a:t>効果額（百万円）</a:t>
                      </a:r>
                      <a:r>
                        <a:rPr lang="en-US" altLang="zh-TW" sz="1000" dirty="0">
                          <a:solidFill>
                            <a:srgbClr val="000000"/>
                          </a:solidFill>
                          <a:latin typeface="Meiryo UI" panose="020B0604030504040204" pitchFamily="50" charset="-128"/>
                          <a:ea typeface="Meiryo UI" panose="020B0604030504040204" pitchFamily="50" charset="-128"/>
                        </a:rPr>
                        <a:t>】⑳35</a:t>
                      </a:r>
                      <a:r>
                        <a:rPr lang="zh-TW" altLang="en-US" sz="1000" dirty="0">
                          <a:solidFill>
                            <a:srgbClr val="000000"/>
                          </a:solidFill>
                          <a:latin typeface="Meiryo UI" panose="020B0604030504040204" pitchFamily="50" charset="-128"/>
                          <a:ea typeface="Meiryo UI" panose="020B0604030504040204" pitchFamily="50" charset="-128"/>
                        </a:rPr>
                        <a:t>　㉑</a:t>
                      </a:r>
                      <a:r>
                        <a:rPr lang="en-US" altLang="zh-TW" sz="1000" dirty="0">
                          <a:solidFill>
                            <a:srgbClr val="000000"/>
                          </a:solidFill>
                          <a:latin typeface="Meiryo UI" panose="020B0604030504040204" pitchFamily="50" charset="-128"/>
                          <a:ea typeface="Meiryo UI" panose="020B0604030504040204" pitchFamily="50" charset="-128"/>
                        </a:rPr>
                        <a:t>1,159</a:t>
                      </a:r>
                      <a:r>
                        <a:rPr lang="zh-TW" altLang="en-US" sz="1000" dirty="0">
                          <a:solidFill>
                            <a:srgbClr val="000000"/>
                          </a:solidFill>
                          <a:latin typeface="Meiryo UI" panose="020B0604030504040204" pitchFamily="50" charset="-128"/>
                          <a:ea typeface="Meiryo UI" panose="020B0604030504040204" pitchFamily="50" charset="-128"/>
                        </a:rPr>
                        <a:t>　㉒</a:t>
                      </a:r>
                      <a:r>
                        <a:rPr lang="en-US" altLang="zh-TW" sz="1000" dirty="0">
                          <a:solidFill>
                            <a:srgbClr val="000000"/>
                          </a:solidFill>
                          <a:latin typeface="Meiryo UI" panose="020B0604030504040204" pitchFamily="50" charset="-128"/>
                          <a:ea typeface="Meiryo UI" panose="020B0604030504040204" pitchFamily="50" charset="-128"/>
                        </a:rPr>
                        <a:t>1,159</a:t>
                      </a:r>
                      <a:endParaRPr lang="en-US" altLang="ja-JP" sz="100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489708" y="355479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01060" y="763752"/>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1,159</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1,159</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右中かっこ 3">
            <a:extLst>
              <a:ext uri="{FF2B5EF4-FFF2-40B4-BE49-F238E27FC236}">
                <a16:creationId xmlns:a16="http://schemas.microsoft.com/office/drawing/2014/main" id="{322D94C0-1B20-48FD-8721-5FE61888FEB6}"/>
              </a:ext>
            </a:extLst>
          </p:cNvPr>
          <p:cNvSpPr/>
          <p:nvPr/>
        </p:nvSpPr>
        <p:spPr>
          <a:xfrm>
            <a:off x="1961710" y="4093895"/>
            <a:ext cx="90010" cy="27003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58F13C5D-54AB-41AF-8357-D7BDE4E4118F}"/>
              </a:ext>
            </a:extLst>
          </p:cNvPr>
          <p:cNvSpPr/>
          <p:nvPr/>
        </p:nvSpPr>
        <p:spPr>
          <a:xfrm>
            <a:off x="2186734" y="4093895"/>
            <a:ext cx="1919283" cy="225025"/>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lIns="36000" rIns="0" rtlCol="0" anchor="ctr"/>
          <a:lstStyle/>
          <a:p>
            <a:r>
              <a:rPr lang="ja-JP" altLang="en-US" sz="1000" kern="100" dirty="0">
                <a:solidFill>
                  <a:schemeClr val="tx1"/>
                </a:solidFill>
                <a:latin typeface="Meiryo UI" panose="020B0604030504040204" pitchFamily="50" charset="-128"/>
                <a:ea typeface="Meiryo UI" panose="020B0604030504040204" pitchFamily="50" charset="-128"/>
              </a:rPr>
              <a:t>市町村が直接国庫を受けて実施</a:t>
            </a:r>
          </a:p>
        </p:txBody>
      </p:sp>
      <p:sp>
        <p:nvSpPr>
          <p:cNvPr id="10" name="正方形/長方形 9"/>
          <p:cNvSpPr/>
          <p:nvPr/>
        </p:nvSpPr>
        <p:spPr>
          <a:xfrm>
            <a:off x="614198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2258203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436611">
                  <a:extLst>
                    <a:ext uri="{9D8B030D-6E8A-4147-A177-3AD203B41FA5}">
                      <a16:colId xmlns:a16="http://schemas.microsoft.com/office/drawing/2014/main" val="1996567682"/>
                    </a:ext>
                  </a:extLst>
                </a:gridCol>
                <a:gridCol w="256671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17】</a:t>
                      </a:r>
                      <a:r>
                        <a:rPr lang="ja-JP" altLang="en-US" sz="1400" kern="100" dirty="0">
                          <a:solidFill>
                            <a:schemeClr val="tx1"/>
                          </a:solidFill>
                          <a:effectLst/>
                          <a:latin typeface="Meiryo UI" panose="020B0604030504040204" pitchFamily="50" charset="-128"/>
                          <a:ea typeface="Meiryo UI" panose="020B0604030504040204" pitchFamily="50" charset="-128"/>
                        </a:rPr>
                        <a:t>　子育て支援関係事業（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814933779"/>
              </p:ext>
            </p:extLst>
          </p:nvPr>
        </p:nvGraphicFramePr>
        <p:xfrm>
          <a:off x="81815" y="548680"/>
          <a:ext cx="8980370" cy="507066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22502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967036">
                <a:tc vMerge="1">
                  <a:txBody>
                    <a:bodyPr/>
                    <a:lstStyle/>
                    <a:p>
                      <a:endParaRPr kumimoji="1" lang="ja-JP" altLang="en-US"/>
                    </a:p>
                  </a:txBody>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＜地域福祉・子育て支援交付金＞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・市町村が地域の実情に応じて事業を選択し実施できる交付金の趣旨を活か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しつつ、交付対象の見直しなど、より効果的に事業目的の実現に寄与する制</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度をめざす。</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＜地域福祉・子育て支援交付金＞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年度、対象事業を精査し、国庫補助対象事業や個人に対する現金給付等を対象外とするなど、交付対象の見直しを実施した。</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年度、対象事業を精査するとともに、市町村の各事業においてアウトプット・アウトカム等の成果目標を設定。</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年度、市町村が設定した指標に基づき事業評価を行うなど、効果検証を実施。多くの事業がほぼ目標を達成しており、効果的に事業を実施している結果を得た。</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extLst>
                  <a:ext uri="{0D108BD9-81ED-4DB2-BD59-A6C34878D82A}">
                    <a16:rowId xmlns:a16="http://schemas.microsoft.com/office/drawing/2014/main" val="10003"/>
                  </a:ext>
                </a:extLst>
              </a:tr>
              <a:tr h="190554">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004"/>
                  </a:ext>
                </a:extLst>
              </a:tr>
              <a:tr h="235222">
                <a:tc vMerge="1">
                  <a:txBody>
                    <a:bodyPr/>
                    <a:lstStyle/>
                    <a:p>
                      <a:endParaRPr kumimoji="1" lang="ja-JP" altLang="en-US"/>
                    </a:p>
                  </a:txBody>
                  <a:tcPr/>
                </a:tc>
                <a:tc gridSpan="2">
                  <a:txBody>
                    <a:bodyPr/>
                    <a:lstStyle/>
                    <a:p>
                      <a:pPr marL="133350" indent="-133350" algn="just">
                        <a:spcAft>
                          <a:spcPts val="0"/>
                        </a:spcAft>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乳幼児医療費助成制度の再構築に伴い、市町村の子育て支援施策充実支援のため、「新子育て支援交付金」を創設</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地域福祉・子育て支援交付金」のうち、子育て支援分野を「新子育て支援交付金」に移管</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dirty="0"/>
                    </a:p>
                  </a:txBody>
                  <a:tcPr marL="72000" marR="72000" marT="36000" marB="36000">
                    <a:solidFill>
                      <a:schemeClr val="bg1"/>
                    </a:solidFill>
                  </a:tcPr>
                </a:tc>
                <a:extLst>
                  <a:ext uri="{0D108BD9-81ED-4DB2-BD59-A6C34878D82A}">
                    <a16:rowId xmlns:a16="http://schemas.microsoft.com/office/drawing/2014/main" val="10005"/>
                  </a:ext>
                </a:extLst>
              </a:tr>
              <a:tr h="20132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＜主な事業（見直し後の事業、新たに取り組んでいる事業等）＞</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0006"/>
                  </a:ext>
                </a:extLst>
              </a:tr>
              <a:tr h="1955215">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新子育て支援交付金</a:t>
                      </a:r>
                      <a:endParaRPr lang="en-US" altLang="ja-JP"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１　事業目的</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乳幼児医療費助成制度の再構築に伴い、市町村における医療費助成をはじめとした子育て支援施策の充実を支援するため、交付金を交付する。</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開始終了年度：平成２７年度～　　　　　　　　　　　　　　　　　　　　　　　　　 </a:t>
                      </a:r>
                      <a:endParaRPr lang="en-US" altLang="ja-JP"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事業内容</a:t>
                      </a:r>
                      <a:endParaRPr lang="en-US" altLang="ja-JP" sz="1000" b="1"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○対象事業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優先配分枠</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・府から提示するモデルメニューに適合する事業に対して優先して配分</a:t>
                      </a:r>
                      <a:endParaRPr lang="en-US" altLang="ja-JP" sz="100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成果配分枠</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・各市町村ごとに基準額を算出。各市町村の取組みを評価し、評価に応じて基準額を増減して配分</a:t>
                      </a:r>
                      <a:endParaRPr lang="en-US" altLang="ja-JP" sz="100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市町村計画枠</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・各市町村ごとに基本分（均等割と財政割）と調整分（超過事業費割）を合計した額を配分</a:t>
                      </a:r>
                      <a:endParaRPr lang="en-US" altLang="ja-JP" sz="1000" b="0" i="0" u="none" strike="sngStrike" kern="100" baseline="0" dirty="0">
                        <a:solidFill>
                          <a:srgbClr val="FF0000"/>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ja-JP" altLang="en-US" sz="1000" b="0" i="0" u="none" strike="sngStrike" kern="100" baseline="0" dirty="0">
                          <a:solidFill>
                            <a:srgbClr val="FF0000"/>
                          </a:solidFill>
                          <a:effectLst/>
                          <a:latin typeface="Meiryo UI" panose="020B0604030504040204" pitchFamily="50" charset="-128"/>
                          <a:ea typeface="Meiryo UI" panose="020B0604030504040204" pitchFamily="50" charset="-128"/>
                        </a:rPr>
                        <a:t> </a:t>
                      </a: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○対象市町村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優先配分枠、成果配分枠</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・府内全市町村（政令・中核市を含む）</a:t>
                      </a:r>
                      <a:endParaRPr lang="en-US" altLang="ja-JP" sz="100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u="none"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rgbClr val="FF0000"/>
                          </a:solidFill>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市町村計画枠</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・府内市町村（政令・中核市を除く）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endParaRPr kumimoji="1" lang="en-US" altLang="ja-JP" sz="1000" dirty="0">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7" name="二等辺三角形 6">
            <a:extLst>
              <a:ext uri="{FF2B5EF4-FFF2-40B4-BE49-F238E27FC236}">
                <a16:creationId xmlns:a16="http://schemas.microsoft.com/office/drawing/2014/main" id="{7ABDCF5C-2A18-4762-83D4-E8EE7018824B}"/>
              </a:ext>
            </a:extLst>
          </p:cNvPr>
          <p:cNvSpPr/>
          <p:nvPr/>
        </p:nvSpPr>
        <p:spPr>
          <a:xfrm rot="5400000">
            <a:off x="4257895" y="1425348"/>
            <a:ext cx="628210" cy="135014"/>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192181" y="3181774"/>
            <a:ext cx="2660468" cy="24722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3,047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3,047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042792" y="22874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018640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918687">
                  <a:extLst>
                    <a:ext uri="{9D8B030D-6E8A-4147-A177-3AD203B41FA5}">
                      <a16:colId xmlns:a16="http://schemas.microsoft.com/office/drawing/2014/main" val="1996567682"/>
                    </a:ext>
                  </a:extLst>
                </a:gridCol>
                <a:gridCol w="208464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18】</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救命救急センター運営関係事業</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57602" y="466293"/>
          <a:ext cx="9028796" cy="63840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09679">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814986">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①救命救急センター運営補助 </a:t>
                      </a:r>
                      <a:r>
                        <a:rPr lang="en-US" altLang="ja-JP" sz="1000" b="0" kern="100" dirty="0">
                          <a:effectLst/>
                          <a:latin typeface="Meiryo UI" panose="020B0604030504040204" pitchFamily="50" charset="-128"/>
                          <a:ea typeface="Meiryo UI" panose="020B0604030504040204" pitchFamily="50" charset="-128"/>
                        </a:rPr>
                        <a:t>387(235)</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国庫補助 国</a:t>
                      </a:r>
                      <a:r>
                        <a:rPr lang="en-US" altLang="ja-JP" sz="1000" b="0" kern="100" dirty="0">
                          <a:effectLst/>
                          <a:latin typeface="Meiryo UI" panose="020B0604030504040204" pitchFamily="50" charset="-128"/>
                          <a:ea typeface="Meiryo UI" panose="020B0604030504040204" pitchFamily="50" charset="-128"/>
                        </a:rPr>
                        <a:t>1/3</a:t>
                      </a:r>
                      <a:r>
                        <a:rPr lang="ja-JP" altLang="en-US" sz="1000" b="0" kern="100" dirty="0">
                          <a:effectLst/>
                          <a:latin typeface="Meiryo UI" panose="020B0604030504040204" pitchFamily="50" charset="-128"/>
                          <a:ea typeface="Meiryo UI" panose="020B0604030504040204" pitchFamily="50" charset="-128"/>
                        </a:rPr>
                        <a:t>・府</a:t>
                      </a:r>
                      <a:r>
                        <a:rPr lang="en-US" altLang="ja-JP" sz="1000" b="0" kern="100" dirty="0">
                          <a:effectLst/>
                          <a:latin typeface="Meiryo UI" panose="020B0604030504040204" pitchFamily="50" charset="-128"/>
                          <a:ea typeface="Meiryo UI" panose="020B0604030504040204" pitchFamily="50" charset="-128"/>
                        </a:rPr>
                        <a:t>1/3</a:t>
                      </a:r>
                      <a:r>
                        <a:rPr lang="ja-JP" altLang="en-US" sz="1000" b="0" kern="100" dirty="0">
                          <a:effectLst/>
                          <a:latin typeface="Meiryo UI" panose="020B0604030504040204" pitchFamily="50" charset="-128"/>
                          <a:ea typeface="Meiryo UI" panose="020B0604030504040204" pitchFamily="50" charset="-128"/>
                        </a:rPr>
                        <a:t>・設置者</a:t>
                      </a:r>
                      <a:r>
                        <a:rPr lang="en-US" altLang="ja-JP" sz="1000" b="0" kern="100" dirty="0">
                          <a:effectLst/>
                          <a:latin typeface="Meiryo UI" panose="020B0604030504040204" pitchFamily="50" charset="-128"/>
                          <a:ea typeface="Meiryo UI" panose="020B0604030504040204" pitchFamily="50" charset="-128"/>
                        </a:rPr>
                        <a:t>1/3】</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国立と公立を除く</a:t>
                      </a:r>
                      <a:r>
                        <a:rPr lang="en-US" altLang="ja-JP" sz="1000" b="0" kern="100" dirty="0">
                          <a:effectLst/>
                          <a:latin typeface="Meiryo UI" panose="020B0604030504040204" pitchFamily="50" charset="-128"/>
                          <a:ea typeface="Meiryo UI" panose="020B0604030504040204" pitchFamily="50" charset="-128"/>
                        </a:rPr>
                        <a:t>4 </a:t>
                      </a:r>
                      <a:r>
                        <a:rPr lang="ja-JP" altLang="en-US" sz="1000" b="0" kern="100" dirty="0">
                          <a:effectLst/>
                          <a:latin typeface="Meiryo UI" panose="020B0604030504040204" pitchFamily="50" charset="-128"/>
                          <a:ea typeface="Meiryo UI" panose="020B0604030504040204" pitchFamily="50" charset="-128"/>
                        </a:rPr>
                        <a:t>ヶ所（関西医大附属病院・近畿大附属病院・済生会千里・三島）の各救命救急センターに対する運営補助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府単独補助</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大阪赤十字病院に対する運営補助（昭和</a:t>
                      </a:r>
                      <a:r>
                        <a:rPr lang="en-US" altLang="ja-JP" sz="1000" b="0" kern="100" dirty="0">
                          <a:effectLst/>
                          <a:latin typeface="Meiryo UI" panose="020B0604030504040204" pitchFamily="50" charset="-128"/>
                          <a:ea typeface="Meiryo UI" panose="020B0604030504040204" pitchFamily="50" charset="-128"/>
                        </a:rPr>
                        <a:t>51</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府が独自に三次救急医療機関に位置づけ、単独の運営補助（平成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年度までの経過措置） </a:t>
                      </a:r>
                      <a:r>
                        <a:rPr lang="en-US" altLang="ja-JP" sz="1000" b="0" kern="100" dirty="0">
                          <a:effectLst/>
                          <a:latin typeface="Meiryo UI" panose="020B0604030504040204" pitchFamily="50" charset="-128"/>
                          <a:ea typeface="Meiryo UI" panose="020B0604030504040204" pitchFamily="50" charset="-128"/>
                        </a:rPr>
                        <a:t>38(38)</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三島救命救急Ｃに対する単独加算（平成</a:t>
                      </a:r>
                      <a:r>
                        <a:rPr lang="en-US" altLang="ja-JP" sz="1000" b="0" kern="100" dirty="0">
                          <a:effectLst/>
                          <a:latin typeface="Meiryo UI" panose="020B0604030504040204" pitchFamily="50" charset="-128"/>
                          <a:ea typeface="Meiryo UI" panose="020B0604030504040204" pitchFamily="50" charset="-128"/>
                        </a:rPr>
                        <a:t>6</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単独設置型救命救急Ｃの増嵩経費の一部（単独設置と一般病院併設の場合との医師数の差に対して）について定額補助 </a:t>
                      </a:r>
                      <a:r>
                        <a:rPr lang="en-US" altLang="ja-JP" sz="1000" b="0" kern="100" dirty="0">
                          <a:effectLst/>
                          <a:latin typeface="Meiryo UI" panose="020B0604030504040204" pitchFamily="50" charset="-128"/>
                          <a:ea typeface="Meiryo UI" panose="020B0604030504040204" pitchFamily="50" charset="-128"/>
                        </a:rPr>
                        <a:t>45(45)</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（高槻市、島本町等で財団法人を設置）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②泉州救命救急センター運営委託 </a:t>
                      </a:r>
                      <a:r>
                        <a:rPr lang="en-US" altLang="ja-JP" sz="1000" b="0" kern="100" dirty="0">
                          <a:effectLst/>
                          <a:latin typeface="Meiryo UI" panose="020B0604030504040204" pitchFamily="50" charset="-128"/>
                          <a:ea typeface="Meiryo UI" panose="020B0604030504040204" pitchFamily="50" charset="-128"/>
                        </a:rPr>
                        <a:t>1,920(866)</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委託先：泉佐野市 （平成</a:t>
                      </a:r>
                      <a:r>
                        <a:rPr lang="en-US" altLang="ja-JP" sz="1000" b="0" kern="100" dirty="0">
                          <a:effectLst/>
                          <a:latin typeface="Meiryo UI" panose="020B0604030504040204" pitchFamily="50" charset="-128"/>
                          <a:ea typeface="Meiryo UI" panose="020B0604030504040204" pitchFamily="50" charset="-128"/>
                        </a:rPr>
                        <a:t>6 </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③中河内救命救急センター運営委託 </a:t>
                      </a:r>
                      <a:r>
                        <a:rPr lang="en-US" altLang="ja-JP" sz="1000" b="0" kern="100" dirty="0">
                          <a:effectLst/>
                          <a:latin typeface="Meiryo UI" panose="020B0604030504040204" pitchFamily="50" charset="-128"/>
                          <a:ea typeface="Meiryo UI" panose="020B0604030504040204" pitchFamily="50" charset="-128"/>
                        </a:rPr>
                        <a:t>1,980(834)</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委託先：府保健医療財団 （平成</a:t>
                      </a:r>
                      <a:r>
                        <a:rPr lang="en-US" altLang="ja-JP" sz="1000" b="0" kern="100" dirty="0">
                          <a:effectLst/>
                          <a:latin typeface="Meiryo UI" panose="020B0604030504040204" pitchFamily="50" charset="-128"/>
                          <a:ea typeface="Meiryo UI" panose="020B0604030504040204" pitchFamily="50" charset="-128"/>
                        </a:rPr>
                        <a:t>10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i="0" u="none"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71842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見直しの考え方及び見直し内容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①のうち大阪赤十字病院に対する運営補助については、平成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年度で終了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すでに救命救急センターとしての診療報酬算定がなされていること、新たに三次</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救急医療機関に指定される病院との整合性を図る。</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①のうち三島救命救急Ｃに対する単独補助は、当センターが圏域で唯一の三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次救急医療機関であることに鑑み継続</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②③について、平成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年度から可能な範囲で縮減。運営形態の見直しについ</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ては引き続き検討</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lnSpc>
                          <a:spcPct val="100000"/>
                        </a:lnSpc>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（大阪赤十字病院に対する運営補助）</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年度末で終了</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泉州・中河内救命救急センターに係る運営委託）</a:t>
                      </a: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・可能な範囲で経費を縮減</a:t>
                      </a: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月補正予算において、医療ｽﾀｯﾌの充実を図る</a:t>
                      </a: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・泉州救命救急センターの事務職人件費の削減及び材料費を縮減するととも</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に、医療スタッフの充実を図る</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運営形態）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○泉州救命救急センター</a:t>
                      </a:r>
                    </a:p>
                    <a:p>
                      <a:pPr>
                        <a:lnSpc>
                          <a:spcPct val="100000"/>
                        </a:lnSpc>
                      </a:pPr>
                      <a:r>
                        <a:rPr kumimoji="1" lang="ja-JP" altLang="en-US" sz="1000" dirty="0">
                          <a:latin typeface="Meiryo UI" panose="020B0604030504040204" pitchFamily="50" charset="-128"/>
                          <a:ea typeface="Meiryo UI" panose="020B0604030504040204" pitchFamily="50" charset="-128"/>
                        </a:rPr>
                        <a:t>　　 　市立泉佐野病院については、平成</a:t>
                      </a:r>
                      <a:r>
                        <a:rPr kumimoji="1" lang="en-US" altLang="ja-JP" sz="1000" dirty="0">
                          <a:latin typeface="Meiryo UI" panose="020B0604030504040204" pitchFamily="50" charset="-128"/>
                          <a:ea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日付けで「地方独立行政法人</a:t>
                      </a:r>
                      <a:endParaRPr kumimoji="1" lang="en-US" altLang="ja-JP" sz="1000" dirty="0">
                        <a:latin typeface="Meiryo UI" panose="020B0604030504040204" pitchFamily="50" charset="-128"/>
                        <a:ea typeface="Meiryo UI" panose="020B0604030504040204" pitchFamily="50" charset="-128"/>
                      </a:endParaRPr>
                    </a:p>
                    <a:p>
                      <a:pPr>
                        <a:lnSpc>
                          <a:spcPct val="100000"/>
                        </a:lnSpc>
                      </a:pPr>
                      <a:r>
                        <a:rPr kumimoji="1" lang="ja-JP" altLang="en-US" sz="1000" dirty="0">
                          <a:latin typeface="Meiryo UI" panose="020B0604030504040204" pitchFamily="50" charset="-128"/>
                          <a:ea typeface="Meiryo UI" panose="020B0604030504040204" pitchFamily="50" charset="-128"/>
                        </a:rPr>
                        <a:t>　　   りんくう総合医療センター」が運営主体となる予定。</a:t>
                      </a:r>
                      <a:r>
                        <a:rPr kumimoji="1" lang="ja-JP" altLang="ja-JP" sz="1000" dirty="0">
                          <a:solidFill>
                            <a:schemeClr val="tx1"/>
                          </a:solidFill>
                          <a:effectLst/>
                          <a:latin typeface="Meiryo UI" panose="020B0604030504040204" pitchFamily="50" charset="-128"/>
                          <a:ea typeface="Meiryo UI" panose="020B0604030504040204" pitchFamily="50" charset="-128"/>
                          <a:cs typeface="+mn-cs"/>
                        </a:rPr>
                        <a:t>今後、地域医療再生</a:t>
                      </a:r>
                      <a:endParaRPr kumimoji="1" lang="en-US" altLang="ja-JP" sz="1000" dirty="0">
                        <a:solidFill>
                          <a:schemeClr val="tx1"/>
                        </a:solidFill>
                        <a:effectLst/>
                        <a:latin typeface="Meiryo UI" panose="020B0604030504040204" pitchFamily="50" charset="-128"/>
                        <a:ea typeface="Meiryo UI" panose="020B0604030504040204" pitchFamily="50" charset="-128"/>
                        <a:cs typeface="+mn-cs"/>
                      </a:endParaRPr>
                    </a:p>
                    <a:p>
                      <a:pPr>
                        <a:lnSpc>
                          <a:spcPct val="100000"/>
                        </a:lnSpc>
                      </a:pPr>
                      <a:r>
                        <a:rPr kumimoji="1" lang="en-US" altLang="ja-JP" sz="10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dirty="0">
                          <a:solidFill>
                            <a:schemeClr val="tx1"/>
                          </a:solidFill>
                          <a:effectLst/>
                          <a:latin typeface="Meiryo UI" panose="020B0604030504040204" pitchFamily="50" charset="-128"/>
                          <a:ea typeface="Meiryo UI" panose="020B0604030504040204" pitchFamily="50" charset="-128"/>
                          <a:cs typeface="+mn-cs"/>
                        </a:rPr>
                        <a:t>計画（平成</a:t>
                      </a:r>
                      <a:r>
                        <a:rPr kumimoji="1" lang="en-US" altLang="ja-JP" sz="1000" dirty="0">
                          <a:solidFill>
                            <a:schemeClr val="tx1"/>
                          </a:solidFill>
                          <a:effectLst/>
                          <a:latin typeface="Meiryo UI" panose="020B0604030504040204" pitchFamily="50" charset="-128"/>
                          <a:ea typeface="Meiryo UI" panose="020B0604030504040204" pitchFamily="50" charset="-128"/>
                          <a:cs typeface="+mn-cs"/>
                        </a:rPr>
                        <a:t>22</a:t>
                      </a:r>
                      <a:r>
                        <a:rPr kumimoji="1" lang="ja-JP" altLang="ja-JP" sz="1000" dirty="0">
                          <a:solidFill>
                            <a:schemeClr val="tx1"/>
                          </a:solidFill>
                          <a:effectLst/>
                          <a:latin typeface="Meiryo UI" panose="020B0604030504040204" pitchFamily="50" charset="-128"/>
                          <a:ea typeface="Meiryo UI" panose="020B0604030504040204" pitchFamily="50" charset="-128"/>
                          <a:cs typeface="+mn-cs"/>
                        </a:rPr>
                        <a:t>年</a:t>
                      </a:r>
                      <a:r>
                        <a:rPr kumimoji="1" lang="en-US" altLang="ja-JP" sz="1000" dirty="0">
                          <a:solidFill>
                            <a:schemeClr val="tx1"/>
                          </a:solidFill>
                          <a:effectLst/>
                          <a:latin typeface="Meiryo UI" panose="020B0604030504040204" pitchFamily="50" charset="-128"/>
                          <a:ea typeface="Meiryo UI" panose="020B0604030504040204" pitchFamily="50" charset="-128"/>
                          <a:cs typeface="+mn-cs"/>
                        </a:rPr>
                        <a:t>1</a:t>
                      </a:r>
                      <a:r>
                        <a:rPr kumimoji="1" lang="ja-JP" altLang="ja-JP" sz="1000" dirty="0">
                          <a:solidFill>
                            <a:schemeClr val="tx1"/>
                          </a:solidFill>
                          <a:effectLst/>
                          <a:latin typeface="Meiryo UI" panose="020B0604030504040204" pitchFamily="50" charset="-128"/>
                          <a:ea typeface="Meiryo UI" panose="020B0604030504040204" pitchFamily="50" charset="-128"/>
                          <a:cs typeface="+mn-cs"/>
                        </a:rPr>
                        <a:t>月策定）に基づき、法人との間で移管に向けた調整を進</a:t>
                      </a:r>
                      <a:endParaRPr kumimoji="1" lang="en-US" altLang="ja-JP" sz="1000" dirty="0">
                        <a:solidFill>
                          <a:schemeClr val="tx1"/>
                        </a:solidFill>
                        <a:effectLst/>
                        <a:latin typeface="Meiryo UI" panose="020B0604030504040204" pitchFamily="50" charset="-128"/>
                        <a:ea typeface="Meiryo UI" panose="020B0604030504040204" pitchFamily="50" charset="-128"/>
                        <a:cs typeface="+mn-cs"/>
                      </a:endParaRPr>
                    </a:p>
                    <a:p>
                      <a:pPr>
                        <a:lnSpc>
                          <a:spcPct val="100000"/>
                        </a:lnSpc>
                      </a:pPr>
                      <a:r>
                        <a:rPr kumimoji="1" lang="en-US" altLang="ja-JP" sz="10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000" dirty="0">
                          <a:solidFill>
                            <a:schemeClr val="tx1"/>
                          </a:solidFill>
                          <a:effectLst/>
                          <a:latin typeface="Meiryo UI" panose="020B0604030504040204" pitchFamily="50" charset="-128"/>
                          <a:ea typeface="Meiryo UI" panose="020B0604030504040204" pitchFamily="50" charset="-128"/>
                          <a:cs typeface="+mn-cs"/>
                        </a:rPr>
                        <a:t>めていく。</a:t>
                      </a:r>
                      <a:endParaRPr lang="en-US" altLang="ja-JP" sz="1000" b="0" i="0" baseline="0" dirty="0">
                        <a:effectLst/>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sz="1000"/>
                      </a:pPr>
                      <a:r>
                        <a:rPr lang="en-US" altLang="ja-JP" sz="1000" b="0" i="0" baseline="0" dirty="0">
                          <a:effectLst/>
                          <a:latin typeface="Meiryo UI" panose="020B0604030504040204" pitchFamily="50" charset="-128"/>
                          <a:ea typeface="Meiryo UI" panose="020B0604030504040204" pitchFamily="50" charset="-128"/>
                          <a:cs typeface="+mn-cs"/>
                        </a:rPr>
                        <a:t>    </a:t>
                      </a:r>
                      <a:r>
                        <a:rPr lang="ja-JP" altLang="ja-JP" sz="1000" b="0" i="0" baseline="0" dirty="0">
                          <a:effectLst/>
                          <a:latin typeface="Meiryo UI" panose="020B0604030504040204" pitchFamily="50" charset="-128"/>
                          <a:ea typeface="Meiryo UI" panose="020B0604030504040204" pitchFamily="50" charset="-128"/>
                          <a:cs typeface="+mn-cs"/>
                        </a:rPr>
                        <a:t>○中河内救命救急センター</a:t>
                      </a:r>
                      <a:endParaRPr lang="ja-JP" altLang="ja-JP" sz="1000" dirty="0">
                        <a:effectLst/>
                        <a:latin typeface="Meiryo UI" panose="020B0604030504040204" pitchFamily="50" charset="-128"/>
                        <a:ea typeface="Meiryo UI" panose="020B0604030504040204" pitchFamily="50" charset="-128"/>
                      </a:endParaRPr>
                    </a:p>
                    <a:p>
                      <a:pPr algn="l" rtl="0">
                        <a:lnSpc>
                          <a:spcPct val="1000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疾病構造の変化や救急医療の現状を踏まえ、一層の機能充実をめざしつつ、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経営改善も視野に入れた運営形態の見直しを進めている。</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年度は、 よりよい運営形態を探るため、引き続き見直しを進める。</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lnSpc>
                          <a:spcPct val="100000"/>
                        </a:lnSpc>
                        <a:defRPr sz="1000"/>
                      </a:pP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algn="l" rtl="0">
                        <a:lnSpc>
                          <a:spcPct val="100000"/>
                        </a:lnSpc>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】⑳103</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㉑</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160</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㉒</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165</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301969" y="417820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607115" y="808757"/>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4,287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1,935</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877145" y="131399"/>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589554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436611">
                  <a:extLst>
                    <a:ext uri="{9D8B030D-6E8A-4147-A177-3AD203B41FA5}">
                      <a16:colId xmlns:a16="http://schemas.microsoft.com/office/drawing/2014/main" val="1996567682"/>
                    </a:ext>
                  </a:extLst>
                </a:gridCol>
                <a:gridCol w="256671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18】</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救命救急センター運営関係事業（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48680"/>
          <a:ext cx="8980370" cy="62232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156257">
                  <a:extLst>
                    <a:ext uri="{9D8B030D-6E8A-4147-A177-3AD203B41FA5}">
                      <a16:colId xmlns:a16="http://schemas.microsoft.com/office/drawing/2014/main" val="4183280094"/>
                    </a:ext>
                  </a:extLst>
                </a:gridCol>
                <a:gridCol w="135015">
                  <a:extLst>
                    <a:ext uri="{9D8B030D-6E8A-4147-A177-3AD203B41FA5}">
                      <a16:colId xmlns:a16="http://schemas.microsoft.com/office/drawing/2014/main" val="3021561868"/>
                    </a:ext>
                  </a:extLst>
                </a:gridCol>
                <a:gridCol w="5429898">
                  <a:extLst>
                    <a:ext uri="{9D8B030D-6E8A-4147-A177-3AD203B41FA5}">
                      <a16:colId xmlns:a16="http://schemas.microsoft.com/office/drawing/2014/main" val="3200403889"/>
                    </a:ext>
                  </a:extLst>
                </a:gridCol>
              </a:tblGrid>
              <a:tr h="190554">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3">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50196717"/>
                  </a:ext>
                </a:extLst>
              </a:tr>
              <a:tr h="650218">
                <a:tc vMerge="1">
                  <a:txBody>
                    <a:bodyPr/>
                    <a:lstStyle/>
                    <a:p>
                      <a:endParaRPr kumimoji="1" lang="ja-JP" altLang="en-US"/>
                    </a:p>
                  </a:txBody>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＜救命救急センター事業費＞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救急医療体制の維持・確保については、予算額が増嵩す</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る要素の抑制に努める</a:t>
                      </a:r>
                    </a:p>
                    <a:p>
                      <a:pPr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＜中河内救命救急センター運営費＞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将来的に運営形態を見直し</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より効率的に運営するため、運営形態のあり方につい</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て検討をすすめる。</a:t>
                      </a:r>
                    </a:p>
                    <a:p>
                      <a:pPr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＜泉州救命救急センター運営費＞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２５年度末までに移管</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府地域医療再生計画において位置づけられている、</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隣接する市立泉佐野病院との運営一体化に向けて、</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連携体制や実施プロセス等の検討を行い、</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年度ま</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でに同病院への移管をめざす。</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＜救命救急センター事業費＞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rPr>
                        <a:t>    随時実施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＜中河内救命救急センター運営費＞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rPr>
                        <a:t>実施時期調整中</a:t>
                      </a:r>
                    </a:p>
                    <a:p>
                      <a:pPr algn="just">
                        <a:spcAft>
                          <a:spcPts val="0"/>
                        </a:spcAft>
                      </a:pPr>
                      <a:r>
                        <a:rPr lang="ja-JP" altLang="en-US" sz="1000" b="0" kern="100" dirty="0">
                          <a:solidFill>
                            <a:srgbClr val="FF0000"/>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1" u="none" kern="100" dirty="0">
                          <a:solidFill>
                            <a:schemeClr val="tx1"/>
                          </a:solidFill>
                          <a:effectLst/>
                          <a:latin typeface="Meiryo UI" panose="020B0604030504040204" pitchFamily="50" charset="-128"/>
                          <a:ea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rPr>
                        <a:t>地元関係自治体等との協議・連携強化、運営の一層の効率化等</a:t>
                      </a:r>
                      <a:r>
                        <a:rPr lang="en-US" altLang="ja-JP" sz="1000" b="0" u="none" kern="100" dirty="0">
                          <a:solidFill>
                            <a:schemeClr val="tx1"/>
                          </a:solidFill>
                          <a:effectLst/>
                          <a:latin typeface="Meiryo UI" panose="020B0604030504040204" pitchFamily="50" charset="-128"/>
                          <a:ea typeface="Meiryo UI" panose="020B0604030504040204" pitchFamily="50" charset="-128"/>
                        </a:rPr>
                        <a:t>】</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22</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・疾病構造の変化や救急医療の現状を踏まえ、一層の機能充実をめざしつつ、経営改善も視野</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に入れた運営形態の見直しを進めている</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24</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・移管を前提とした指定管理委託に向けたスケジュールや解決すべき課題等について、東大阪市・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東大阪市立総合病院と協議している</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25</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・運営形態のあり方について、東大阪市・東大阪市立総合病院と協議を継続</a:t>
                      </a:r>
                    </a:p>
                    <a:p>
                      <a:pPr algn="just">
                        <a:spcAft>
                          <a:spcPts val="0"/>
                        </a:spcAft>
                      </a:pPr>
                      <a:endParaRPr lang="ja-JP" altLang="en-US" sz="1000" b="0" kern="100" dirty="0">
                        <a:solidFill>
                          <a:srgbClr val="FF0000"/>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rgbClr val="FF0000"/>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＜泉州救命救急センター運営費＞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方向性どおり</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年度に実施済</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地元関係自治体等との協議・連携強化、運営の一層の効率化等</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・大阪府、泉佐野市、（地独）りんくう総合医療センターの三者で施設移管に関して合意</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月議会において、施設の移管に伴う条例の一部改正、財産の譲渡議案などを提案</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月に（地独）りんくう総合医療センターへ移管予定（参考）移管後も府が運営費を負担</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月に（地独）りんくう総合医療センターへ移管済</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＜救命救急センター事業費＞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rPr>
                        <a:t>    随時実施</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＜中河内救命救急センター運営費＞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rPr>
                        <a:t>実施時期調整中</a:t>
                      </a:r>
                    </a:p>
                    <a:p>
                      <a:pPr algn="just">
                        <a:spcAft>
                          <a:spcPts val="0"/>
                        </a:spcAft>
                      </a:pPr>
                      <a:r>
                        <a:rPr lang="ja-JP" altLang="en-US" sz="1000" b="0" kern="100" dirty="0">
                          <a:solidFill>
                            <a:srgbClr val="FF0000"/>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1" u="none" kern="100" dirty="0">
                          <a:solidFill>
                            <a:schemeClr val="tx1"/>
                          </a:solidFill>
                          <a:effectLst/>
                          <a:latin typeface="Meiryo UI" panose="020B0604030504040204" pitchFamily="50" charset="-128"/>
                          <a:ea typeface="Meiryo UI" panose="020B0604030504040204" pitchFamily="50" charset="-128"/>
                        </a:rPr>
                        <a:t>※</a:t>
                      </a:r>
                      <a:r>
                        <a:rPr lang="ja-JP" altLang="en-US" sz="1000" b="1" u="none" kern="100" dirty="0">
                          <a:solidFill>
                            <a:schemeClr val="tx1"/>
                          </a:solidFill>
                          <a:effectLst/>
                          <a:latin typeface="Meiryo UI" panose="020B0604030504040204" pitchFamily="50" charset="-128"/>
                          <a:ea typeface="Meiryo UI" panose="020B0604030504040204" pitchFamily="50" charset="-128"/>
                        </a:rPr>
                        <a:t>公の施設改革</a:t>
                      </a:r>
                      <a:endParaRPr lang="en-US" altLang="ja-JP" sz="1000" b="1"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rPr>
                        <a:t>地元関係自治体等との協議・連携強化、運営の一層の効率化等</a:t>
                      </a:r>
                      <a:r>
                        <a:rPr lang="en-US" altLang="ja-JP" sz="1000" b="0" u="none" kern="100" dirty="0">
                          <a:solidFill>
                            <a:schemeClr val="tx1"/>
                          </a:solidFill>
                          <a:effectLst/>
                          <a:latin typeface="Meiryo UI" panose="020B0604030504040204" pitchFamily="50" charset="-128"/>
                          <a:ea typeface="Meiryo UI" panose="020B0604030504040204" pitchFamily="50" charset="-128"/>
                        </a:rPr>
                        <a:t>】</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22</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・疾病構造の変化や救急医療の現状を踏まえ、一層の機能充実をめざしつつ、経営改善も視野</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に入れた運営形態の見直しを進めている</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24</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・移管を前提とした指定管理委託に向けたスケジュールや解決すべき課題等について、東大阪市・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u="none" kern="10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東大阪市立総合病院と協議している</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25</a:t>
                      </a:r>
                      <a:r>
                        <a:rPr lang="ja-JP" altLang="en-US" sz="1000" b="0" u="none" kern="100" dirty="0">
                          <a:solidFill>
                            <a:schemeClr val="tx1"/>
                          </a:solidFill>
                          <a:effectLst/>
                          <a:latin typeface="Meiryo UI" panose="020B0604030504040204" pitchFamily="50" charset="-128"/>
                          <a:ea typeface="Meiryo UI" panose="020B0604030504040204" pitchFamily="50" charset="-128"/>
                        </a:rPr>
                        <a:t>年度）</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・運営形態のあり方について、東大阪市・東大阪市立総合病院と協議を継続</a:t>
                      </a:r>
                    </a:p>
                    <a:p>
                      <a:pPr algn="just">
                        <a:spcAft>
                          <a:spcPts val="0"/>
                        </a:spcAft>
                      </a:pPr>
                      <a:endParaRPr lang="ja-JP" altLang="en-US" sz="1000" b="0" kern="100" dirty="0">
                        <a:solidFill>
                          <a:srgbClr val="FF0000"/>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rgbClr val="FF0000"/>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＜泉州救命救急センター運営費＞</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方向性どおり</a:t>
                      </a:r>
                      <a:r>
                        <a:rPr lang="en-US" altLang="ja-JP" sz="1000" b="0" kern="100" dirty="0">
                          <a:solidFill>
                            <a:schemeClr val="tx1"/>
                          </a:solidFill>
                          <a:effectLst/>
                          <a:latin typeface="Meiryo UI" panose="020B0604030504040204" pitchFamily="50" charset="-128"/>
                          <a:ea typeface="Meiryo UI" panose="020B0604030504040204" pitchFamily="50" charset="-128"/>
                        </a:rPr>
                        <a:t>25</a:t>
                      </a:r>
                      <a:r>
                        <a:rPr lang="ja-JP" altLang="en-US" sz="1000" b="0" kern="100" dirty="0">
                          <a:solidFill>
                            <a:schemeClr val="tx1"/>
                          </a:solidFill>
                          <a:effectLst/>
                          <a:latin typeface="Meiryo UI" panose="020B0604030504040204" pitchFamily="50" charset="-128"/>
                          <a:ea typeface="Meiryo UI" panose="020B0604030504040204" pitchFamily="50" charset="-128"/>
                        </a:rPr>
                        <a:t>年度に実施済</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地元関係自治体等との協議・連携強化、運営の一層の効率化等</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・大阪府、泉佐野市、（地独）りんくう総合医療センターの三者で施設移管に関して合意</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月議会において、施設の移管に伴う条例の一部改正、財産の譲渡議案などを提案</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月に（地独）りんくう総合医療センターへ移管予定（参考）移管後も府が運営費を負担</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月に（地独）りんくう総合医療センターへ移管済</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solidFill>
                  </a:tcPr>
                </a:tc>
                <a:extLst>
                  <a:ext uri="{0D108BD9-81ED-4DB2-BD59-A6C34878D82A}">
                    <a16:rowId xmlns:a16="http://schemas.microsoft.com/office/drawing/2014/main" val="10001"/>
                  </a:ext>
                </a:extLst>
              </a:tr>
              <a:tr h="190554">
                <a:tc vMerge="1">
                  <a:txBody>
                    <a:bodyPr/>
                    <a:lstStyle/>
                    <a:p>
                      <a:endParaRPr kumimoji="1" lang="ja-JP" altLang="en-US"/>
                    </a:p>
                  </a:txBody>
                  <a:tcPr/>
                </a:tc>
                <a:tc gridSpan="3">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2880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運営形態のあり方について、東大阪市・東大阪市立総合病院と協議を継続していく</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運営形態のあり方について、東大阪市・東大阪市立総合病院と協議を継続中</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solidFill>
                  </a:tcPr>
                </a:tc>
                <a:extLst>
                  <a:ext uri="{0D108BD9-81ED-4DB2-BD59-A6C34878D82A}">
                    <a16:rowId xmlns:a16="http://schemas.microsoft.com/office/drawing/2014/main" val="10003"/>
                  </a:ext>
                </a:extLst>
              </a:tr>
              <a:tr h="212245">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p>
                  </a:txBody>
                  <a:tcPr marL="72000" marR="72000" marT="36000" marB="36000">
                    <a:solidFill>
                      <a:srgbClr val="D0D8E8"/>
                    </a:solidFill>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solidFill>
                      <a:srgbClr val="D0D8E8"/>
                    </a:solidFill>
                  </a:tcPr>
                </a:tc>
                <a:extLst>
                  <a:ext uri="{0D108BD9-81ED-4DB2-BD59-A6C34878D82A}">
                    <a16:rowId xmlns:a16="http://schemas.microsoft.com/office/drawing/2014/main" val="527299521"/>
                  </a:ext>
                </a:extLst>
              </a:tr>
              <a:tr h="32880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運営形態のあり方について、東大阪市・東大阪市立総合病院と協議を継続していく</a:t>
                      </a:r>
                    </a:p>
                  </a:txBody>
                  <a:tcPr marL="72000" marR="72000" marT="36000" marB="36000">
                    <a:lnB w="12700" cap="flat" cmpd="sng" algn="ctr">
                      <a:solidFill>
                        <a:schemeClr val="accent1"/>
                      </a:solidFill>
                      <a:prstDash val="solid"/>
                      <a:round/>
                      <a:headEnd type="none" w="med" len="med"/>
                      <a:tailEnd type="none" w="med" len="med"/>
                    </a:lnB>
                    <a:solidFill>
                      <a:schemeClr val="bg1"/>
                    </a:solidFill>
                  </a:tcPr>
                </a:tc>
                <a:tc hMerge="1">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1" kern="100" dirty="0">
                          <a:effectLst/>
                          <a:latin typeface="Meiryo UI" panose="020B0604030504040204" pitchFamily="50" charset="-128"/>
                          <a:ea typeface="Meiryo UI" panose="020B0604030504040204" pitchFamily="50" charset="-128"/>
                          <a:cs typeface="Times New Roman" panose="02020603050405020304" pitchFamily="18" charset="0"/>
                        </a:rPr>
                        <a:t>＜中河内救命救急センター＞</a:t>
                      </a:r>
                      <a:r>
                        <a:rPr lang="en-US" altLang="ja-JP" sz="1000" b="1" i="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i="1" kern="100" dirty="0">
                          <a:effectLst/>
                          <a:latin typeface="Meiryo UI" panose="020B0604030504040204" pitchFamily="50" charset="-128"/>
                          <a:ea typeface="Meiryo UI" panose="020B0604030504040204" pitchFamily="50" charset="-128"/>
                          <a:cs typeface="Times New Roman" panose="02020603050405020304" pitchFamily="18" charset="0"/>
                        </a:rPr>
                        <a:t>公の施設改革</a:t>
                      </a:r>
                      <a:endParaRPr lang="en-US" altLang="ja-JP" sz="1000" b="1" i="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年４月から（地独）市立東大阪医療センターを指定管理者として指定。</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○運営形態のあり方について、引き続き東大阪市・市立東大阪医療センターと協議を継続していく。</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743015355"/>
                  </a:ext>
                </a:extLst>
              </a:tr>
            </a:tbl>
          </a:graphicData>
        </a:graphic>
      </p:graphicFrame>
      <p:sp>
        <p:nvSpPr>
          <p:cNvPr id="5" name="二等辺三角形 4"/>
          <p:cNvSpPr/>
          <p:nvPr/>
        </p:nvSpPr>
        <p:spPr>
          <a:xfrm rot="5400000">
            <a:off x="3254202" y="197618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二等辺三角形 6">
            <a:extLst>
              <a:ext uri="{FF2B5EF4-FFF2-40B4-BE49-F238E27FC236}">
                <a16:creationId xmlns:a16="http://schemas.microsoft.com/office/drawing/2014/main" id="{7ABDCF5C-2A18-4762-83D4-E8EE7018824B}"/>
              </a:ext>
            </a:extLst>
          </p:cNvPr>
          <p:cNvSpPr/>
          <p:nvPr/>
        </p:nvSpPr>
        <p:spPr>
          <a:xfrm rot="5400000">
            <a:off x="3414523" y="544157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二等辺三角形 7">
            <a:extLst>
              <a:ext uri="{FF2B5EF4-FFF2-40B4-BE49-F238E27FC236}">
                <a16:creationId xmlns:a16="http://schemas.microsoft.com/office/drawing/2014/main" id="{B4643B31-1981-4A9A-BDD3-F2174101B988}"/>
              </a:ext>
            </a:extLst>
          </p:cNvPr>
          <p:cNvSpPr/>
          <p:nvPr/>
        </p:nvSpPr>
        <p:spPr>
          <a:xfrm rot="5400000">
            <a:off x="3414523" y="6348782"/>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832140"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401346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21914"/>
        </p:xfrm>
        <a:graphic>
          <a:graphicData uri="http://schemas.openxmlformats.org/drawingml/2006/table">
            <a:tbl>
              <a:tblPr firstRow="1" firstCol="1" bandRow="1">
                <a:tableStyleId>{5C22544A-7EE6-4342-B048-85BDC9FD1C3A}</a:tableStyleId>
              </a:tblPr>
              <a:tblGrid>
                <a:gridCol w="6481616">
                  <a:extLst>
                    <a:ext uri="{9D8B030D-6E8A-4147-A177-3AD203B41FA5}">
                      <a16:colId xmlns:a16="http://schemas.microsoft.com/office/drawing/2014/main" val="1996567682"/>
                    </a:ext>
                  </a:extLst>
                </a:gridCol>
                <a:gridCol w="2521713">
                  <a:extLst>
                    <a:ext uri="{9D8B030D-6E8A-4147-A177-3AD203B41FA5}">
                      <a16:colId xmlns:a16="http://schemas.microsoft.com/office/drawing/2014/main" val="2440904912"/>
                    </a:ext>
                  </a:extLst>
                </a:gridCol>
              </a:tblGrid>
              <a:tr h="42191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18】</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救命救急センター運営関係事業（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27971297"/>
              </p:ext>
            </p:extLst>
          </p:nvPr>
        </p:nvGraphicFramePr>
        <p:xfrm>
          <a:off x="81815" y="548680"/>
          <a:ext cx="8980370" cy="606728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8172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502655263"/>
                  </a:ext>
                </a:extLst>
              </a:tr>
              <a:tr h="4228766">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救命救急センター体制整備</a:t>
                      </a:r>
                      <a:r>
                        <a:rPr lang="ja-JP" altLang="en-US" sz="1050" b="1" i="0" u="sng" kern="100" dirty="0" smtClean="0">
                          <a:effectLst/>
                          <a:latin typeface="Meiryo UI" panose="020B0604030504040204" pitchFamily="50" charset="-128"/>
                          <a:ea typeface="Meiryo UI" panose="020B0604030504040204" pitchFamily="50" charset="-128"/>
                        </a:rPr>
                        <a:t>事業費</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rPr>
                        <a:t>（うち、救命救急センター運営費補助金）</a:t>
                      </a:r>
                      <a:r>
                        <a:rPr lang="ja-JP" altLang="en-US" sz="1050" b="1" i="0" u="none" kern="100" baseline="0" dirty="0" smtClean="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515</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280</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救命救急センターは、初期・二次救急医療機関の後方医療機関として、重症及び複数の診療科領域にわたるすべての重篤救急患者を</a:t>
                      </a:r>
                      <a:r>
                        <a:rPr lang="en-US" altLang="ja-JP" sz="1000" b="0" i="0" kern="100" dirty="0">
                          <a:solidFill>
                            <a:schemeClr val="tx1"/>
                          </a:solidFill>
                          <a:effectLst/>
                          <a:latin typeface="Meiryo UI" panose="020B0604030504040204" pitchFamily="50" charset="-128"/>
                          <a:ea typeface="Meiryo UI" panose="020B0604030504040204" pitchFamily="50" charset="-128"/>
                        </a:rPr>
                        <a:t>24</a:t>
                      </a:r>
                      <a:r>
                        <a:rPr lang="ja-JP" altLang="en-US" sz="1000" b="0" i="0" kern="100" dirty="0">
                          <a:solidFill>
                            <a:schemeClr val="tx1"/>
                          </a:solidFill>
                          <a:effectLst/>
                          <a:latin typeface="Meiryo UI" panose="020B0604030504040204" pitchFamily="50" charset="-128"/>
                          <a:ea typeface="Meiryo UI" panose="020B0604030504040204" pitchFamily="50" charset="-128"/>
                        </a:rPr>
                        <a:t>時間体制で受け入れ、</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地域の救急医療体制を完結する機能を有する三次救急医療機関である。救命救急センターに対して運営費等を補助することで生命の危機を伴う重篤な救急患者へ</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の医療の確保を目的としている。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根拠法令：大阪府救急医療対策事業運営費補助金交付要綱</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負担割合</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国１／３、府１／３、設置者１／３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事業開始</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昭和５４年度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国庫単価</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運営費：１７１，６７５千円　　ドクターカー：４，７０１千円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事業内容</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国庫補助事業として関西医科大学総合医療センター、近畿大学医学部附属病院、大阪府三島救命救急センター及び済生会千里</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病院の各救命救</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急センター</a:t>
                      </a:r>
                      <a:r>
                        <a:rPr lang="ja-JP" altLang="en-US" sz="1000" b="0" i="0" kern="100" dirty="0">
                          <a:solidFill>
                            <a:schemeClr val="tx1"/>
                          </a:solidFill>
                          <a:effectLst/>
                          <a:latin typeface="Meiryo UI" panose="020B0604030504040204" pitchFamily="50" charset="-128"/>
                          <a:ea typeface="Meiryo UI" panose="020B0604030504040204" pitchFamily="50" charset="-128"/>
                        </a:rPr>
                        <a:t>の運営に対して補助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なお</a:t>
                      </a:r>
                      <a:r>
                        <a:rPr lang="ja-JP" altLang="en-US" sz="1000" b="0" i="0" kern="100" dirty="0">
                          <a:solidFill>
                            <a:schemeClr val="tx1"/>
                          </a:solidFill>
                          <a:effectLst/>
                          <a:latin typeface="Meiryo UI" panose="020B0604030504040204" pitchFamily="50" charset="-128"/>
                          <a:ea typeface="Meiryo UI" panose="020B0604030504040204" pitchFamily="50" charset="-128"/>
                        </a:rPr>
                        <a:t>、大阪府三島救命救急センターに対しては国庫補助事業とは別に府単独の補助を実施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50" b="0" i="0" kern="100" dirty="0">
                          <a:solidFill>
                            <a:schemeClr val="tx1"/>
                          </a:solidFill>
                          <a:effectLst/>
                          <a:latin typeface="Meiryo UI" panose="020B0604030504040204" pitchFamily="50" charset="-128"/>
                          <a:ea typeface="Meiryo UI" panose="020B0604030504040204" pitchFamily="50" charset="-128"/>
                        </a:rPr>
                        <a:t>◆</a:t>
                      </a:r>
                      <a:r>
                        <a:rPr lang="ja-JP" altLang="en-US" sz="1050" b="1" i="0" u="sng" kern="100" dirty="0">
                          <a:solidFill>
                            <a:schemeClr val="tx1"/>
                          </a:solidFill>
                          <a:effectLst/>
                          <a:latin typeface="Meiryo UI" panose="020B0604030504040204" pitchFamily="50" charset="-128"/>
                          <a:ea typeface="Meiryo UI" panose="020B0604030504040204" pitchFamily="50" charset="-128"/>
                        </a:rPr>
                        <a:t>泉州救命救急センター運営費補助</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rPr>
                        <a:t>金</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828</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828</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平成２５年４月に（地独）りんくう総合医療センターに移管した泉州救命救急センターの運営に係る費用を負担（補助）する。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zh-TW" altLang="en-US" sz="1000" b="0" i="0" kern="100" dirty="0">
                          <a:solidFill>
                            <a:schemeClr val="tx1"/>
                          </a:solidFill>
                          <a:effectLst/>
                          <a:latin typeface="Meiryo UI" panose="020B0604030504040204" pitchFamily="50" charset="-128"/>
                          <a:ea typeface="Meiryo UI" panose="020B0604030504040204" pitchFamily="50" charset="-128"/>
                        </a:rPr>
                        <a:t>開始終了年度</a:t>
                      </a:r>
                      <a:r>
                        <a:rPr lang="ja-JP" altLang="en-US" sz="1000" b="0" i="0" kern="100" dirty="0">
                          <a:solidFill>
                            <a:schemeClr val="tx1"/>
                          </a:solidFill>
                          <a:effectLst/>
                          <a:latin typeface="Meiryo UI" panose="020B0604030504040204" pitchFamily="50" charset="-128"/>
                          <a:ea typeface="Meiryo UI" panose="020B0604030504040204" pitchFamily="50" charset="-128"/>
                        </a:rPr>
                        <a:t>：</a:t>
                      </a:r>
                      <a:r>
                        <a:rPr lang="zh-TW" altLang="en-US" sz="1000" b="0" i="0" kern="100" dirty="0">
                          <a:solidFill>
                            <a:schemeClr val="tx1"/>
                          </a:solidFill>
                          <a:effectLst/>
                          <a:latin typeface="Meiryo UI" panose="020B0604030504040204" pitchFamily="50" charset="-128"/>
                          <a:ea typeface="Meiryo UI" panose="020B0604030504040204" pitchFamily="50" charset="-128"/>
                        </a:rPr>
                        <a:t>平成２５年度～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zh-TW"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（施設概要）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・所　在　地　　泉佐野市りんくう往来北２－２４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・開設年月日　　平成６年１０月３日</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zh-TW" altLang="en-US" sz="1000" b="0" i="0" kern="100" dirty="0">
                          <a:solidFill>
                            <a:schemeClr val="tx1"/>
                          </a:solidFill>
                          <a:effectLst/>
                          <a:latin typeface="Meiryo UI" panose="020B0604030504040204" pitchFamily="50" charset="-128"/>
                          <a:ea typeface="Meiryo UI" panose="020B0604030504040204" pitchFamily="50" charset="-128"/>
                        </a:rPr>
                        <a:t>病　床　数　　３０床（ＩＣＵ１８床、一般１２床</a:t>
                      </a:r>
                      <a:r>
                        <a:rPr lang="ja-JP" altLang="en-US" sz="1000" b="0" i="0" kern="100" dirty="0">
                          <a:solidFill>
                            <a:schemeClr val="tx1"/>
                          </a:solidFill>
                          <a:effectLst/>
                          <a:latin typeface="Meiryo UI" panose="020B0604030504040204" pitchFamily="50" charset="-128"/>
                          <a:ea typeface="Meiryo UI" panose="020B0604030504040204" pitchFamily="50" charset="-128"/>
                        </a:rPr>
                        <a:t>）</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・延　面　積　　３，３３４．４９平方</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メートル</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smtClean="0">
                          <a:solidFill>
                            <a:schemeClr val="tx1"/>
                          </a:solidFill>
                          <a:effectLst/>
                          <a:latin typeface="Meiryo UI" panose="020B0604030504040204" pitchFamily="50" charset="-128"/>
                          <a:ea typeface="Meiryo UI" panose="020B0604030504040204" pitchFamily="50" charset="-128"/>
                        </a:rPr>
                        <a:t>　</a:t>
                      </a:r>
                      <a:endParaRPr lang="en-US" altLang="ja-JP" sz="1000" b="1"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smtClean="0">
                          <a:solidFill>
                            <a:schemeClr val="tx1"/>
                          </a:solidFill>
                          <a:effectLst/>
                          <a:latin typeface="Meiryo UI" panose="020B0604030504040204" pitchFamily="50" charset="-128"/>
                          <a:ea typeface="Meiryo UI" panose="020B0604030504040204" pitchFamily="50" charset="-128"/>
                        </a:rPr>
                        <a:t>　</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a:t>
                      </a:r>
                      <a:r>
                        <a:rPr lang="ja-JP" altLang="en-US" sz="1050" b="1" i="0" u="sng" kern="100" dirty="0" smtClean="0">
                          <a:solidFill>
                            <a:schemeClr val="tx1"/>
                          </a:solidFill>
                          <a:effectLst/>
                          <a:latin typeface="Meiryo UI" panose="020B0604030504040204" pitchFamily="50" charset="-128"/>
                          <a:ea typeface="Meiryo UI" panose="020B0604030504040204" pitchFamily="50" charset="-128"/>
                        </a:rPr>
                        <a:t>中河内救命救急センター運営費</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50" b="1" i="0" kern="100" dirty="0" smtClean="0">
                          <a:solidFill>
                            <a:schemeClr val="tx1"/>
                          </a:solidFill>
                          <a:effectLst/>
                          <a:latin typeface="Meiryo UI" panose="020B0604030504040204" pitchFamily="50" charset="-128"/>
                          <a:ea typeface="Meiryo UI" panose="020B0604030504040204" pitchFamily="50" charset="-128"/>
                        </a:rPr>
                        <a:t>1,045</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kern="100" dirty="0" smtClean="0">
                          <a:solidFill>
                            <a:schemeClr val="tx1"/>
                          </a:solidFill>
                          <a:effectLst/>
                          <a:latin typeface="Meiryo UI" panose="020B0604030504040204" pitchFamily="50" charset="-128"/>
                          <a:ea typeface="Meiryo UI" panose="020B0604030504040204" pitchFamily="50" charset="-128"/>
                        </a:rPr>
                        <a:t>940</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）百万円</a:t>
                      </a:r>
                      <a:r>
                        <a:rPr lang="ja-JP" altLang="en-US" sz="1000" b="1"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市立東大阪医療センター共用部分負担金を除く。　</a:t>
                      </a:r>
                      <a:endParaRPr lang="en-US" altLang="ja-JP" sz="1000" b="1"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smtClean="0">
                          <a:solidFill>
                            <a:schemeClr val="tx1"/>
                          </a:solidFill>
                          <a:effectLst/>
                          <a:latin typeface="Meiryo UI" panose="020B0604030504040204" pitchFamily="50" charset="-128"/>
                          <a:ea typeface="Meiryo UI" panose="020B0604030504040204" pitchFamily="50" charset="-128"/>
                        </a:rPr>
                        <a:t>　　 １　事業目的</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高度な救急医療技術を必要とする重篤な救急患者を診療するため、府立中河内救命救急センターを運営</a:t>
                      </a:r>
                      <a:r>
                        <a:rPr lang="ja-JP" altLang="en-US" sz="1000" b="0" i="0" kern="100" dirty="0" smtClean="0">
                          <a:effectLst/>
                          <a:latin typeface="Meiryo UI" panose="020B0604030504040204" pitchFamily="50" charset="-128"/>
                          <a:ea typeface="Meiryo UI" panose="020B0604030504040204" pitchFamily="50" charset="-128"/>
                        </a:rPr>
                        <a:t>する。</a:t>
                      </a:r>
                      <a:endParaRPr lang="en-US" altLang="ja-JP" sz="1000" b="0"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根拠法令：大阪府立救命救急センター条例</a:t>
                      </a:r>
                      <a:endParaRPr lang="en-US" altLang="ja-JP" sz="1000" b="0"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a:t>
                      </a:r>
                      <a:r>
                        <a:rPr lang="ja-JP" altLang="en-US" sz="1000" b="1" i="0" kern="100" dirty="0" smtClean="0">
                          <a:effectLst/>
                          <a:latin typeface="Meiryo UI" panose="020B0604030504040204" pitchFamily="50" charset="-128"/>
                          <a:ea typeface="Meiryo UI" panose="020B0604030504040204" pitchFamily="50" charset="-128"/>
                        </a:rPr>
                        <a:t>２　事業内容</a:t>
                      </a:r>
                      <a:endParaRPr lang="en-US" altLang="ja-JP" sz="1000" b="1"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中河内救命救急センターの運営を（地独）市立東大阪医療センターに委託の上、実施する。　</a:t>
                      </a:r>
                      <a:endParaRPr lang="en-US" altLang="ja-JP" sz="1000" b="0"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（施設の概要）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・所　在　地　東大阪市西岩田３丁目４番１３号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・開設年月日　平成１０年５月６日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・病　床　数　３０床（ＩＣＵ８床、一般２２床）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・延床 面積　３，４４８．９２平方メートル　　　　　　　　　</a:t>
                      </a:r>
                      <a:endParaRPr kumimoji="1" lang="ja-JP" altLang="en-US" sz="1000" dirty="0">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6291110" y="839661"/>
            <a:ext cx="2646375" cy="249079"/>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2,388</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2,048</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5832140" y="22257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46</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9" name="スライド番号プレースホルダー 4"/>
          <p:cNvSpPr txBox="1">
            <a:spLocks/>
          </p:cNvSpPr>
          <p:nvPr/>
        </p:nvSpPr>
        <p:spPr>
          <a:xfrm>
            <a:off x="7162800" y="67364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812454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311"/>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19】</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高齢者の生きがい・地域生活支援事業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35238" y="462637"/>
          <a:ext cx="9082267" cy="6327939"/>
        </p:xfrm>
        <a:graphic>
          <a:graphicData uri="http://schemas.openxmlformats.org/drawingml/2006/table">
            <a:tbl>
              <a:tblPr firstRow="1" firstCol="1" bandRow="1">
                <a:tableStyleId>{BC89EF96-8CEA-46FF-86C4-4CE0E7609802}</a:tableStyleId>
              </a:tblPr>
              <a:tblGrid>
                <a:gridCol w="260974">
                  <a:extLst>
                    <a:ext uri="{9D8B030D-6E8A-4147-A177-3AD203B41FA5}">
                      <a16:colId xmlns:a16="http://schemas.microsoft.com/office/drawing/2014/main" val="9612139"/>
                    </a:ext>
                  </a:extLst>
                </a:gridCol>
                <a:gridCol w="4590823">
                  <a:extLst>
                    <a:ext uri="{9D8B030D-6E8A-4147-A177-3AD203B41FA5}">
                      <a16:colId xmlns:a16="http://schemas.microsoft.com/office/drawing/2014/main" val="4183280094"/>
                    </a:ext>
                  </a:extLst>
                </a:gridCol>
                <a:gridCol w="4230470">
                  <a:extLst>
                    <a:ext uri="{9D8B030D-6E8A-4147-A177-3AD203B41FA5}">
                      <a16:colId xmlns:a16="http://schemas.microsoft.com/office/drawing/2014/main" val="2140178687"/>
                    </a:ext>
                  </a:extLst>
                </a:gridCol>
              </a:tblGrid>
              <a:tr h="218119">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3773346">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高齢者の生きがい（活動）支援や地域生活を支援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高齢者に対する生きがい（活動）支援：⑳通年</a:t>
                      </a:r>
                      <a:r>
                        <a:rPr lang="en-US" altLang="ja-JP" sz="1000" b="0" kern="100" dirty="0">
                          <a:effectLst/>
                          <a:latin typeface="Meiryo UI" panose="020B0604030504040204" pitchFamily="50" charset="-128"/>
                          <a:ea typeface="Meiryo UI" panose="020B0604030504040204" pitchFamily="50" charset="-128"/>
                        </a:rPr>
                        <a:t>80(80)</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ア</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高齢者大学アクティブシニア事業</a:t>
                      </a:r>
                      <a:r>
                        <a:rPr lang="en-US" altLang="ja-JP" sz="1000" b="0" kern="100" dirty="0">
                          <a:effectLst/>
                          <a:latin typeface="Meiryo UI" panose="020B0604030504040204" pitchFamily="50" charset="-128"/>
                          <a:ea typeface="Meiryo UI" panose="020B0604030504040204" pitchFamily="50" charset="-128"/>
                        </a:rPr>
                        <a:t>〔S54</a:t>
                      </a:r>
                      <a:r>
                        <a:rPr lang="ja-JP" altLang="en-US" sz="1000" b="0" kern="100" dirty="0">
                          <a:effectLst/>
                          <a:latin typeface="Meiryo UI" panose="020B0604030504040204" pitchFamily="50" charset="-128"/>
                          <a:ea typeface="Meiryo UI" panose="020B0604030504040204" pitchFamily="50" charset="-128"/>
                        </a:rPr>
                        <a:t>～旧老人大学講座</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44(44)</a:t>
                      </a:r>
                      <a:r>
                        <a:rPr lang="ja-JP" altLang="en-US" sz="1000" b="0" kern="100" dirty="0">
                          <a:effectLst/>
                          <a:latin typeface="Meiryo UI" panose="020B0604030504040204" pitchFamily="50" charset="-128"/>
                          <a:ea typeface="Meiryo UI" panose="020B0604030504040204" pitchFamily="50" charset="-128"/>
                        </a:rPr>
                        <a:t>百万円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生きがい支援のための各種講座を開催（</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科目）   補助先：地域福祉推進財団 定員：</a:t>
                      </a:r>
                      <a:r>
                        <a:rPr lang="en-US" altLang="ja-JP" sz="1000" b="0" kern="100" dirty="0">
                          <a:effectLst/>
                          <a:latin typeface="Meiryo UI" panose="020B0604030504040204" pitchFamily="50" charset="-128"/>
                          <a:ea typeface="Meiryo UI" panose="020B0604030504040204" pitchFamily="50" charset="-128"/>
                        </a:rPr>
                        <a:t>900</a:t>
                      </a:r>
                      <a:r>
                        <a:rPr lang="ja-JP" altLang="en-US" sz="1000" b="0" kern="100" dirty="0">
                          <a:effectLst/>
                          <a:latin typeface="Meiryo UI" panose="020B0604030504040204" pitchFamily="50" charset="-128"/>
                          <a:ea typeface="Meiryo UI" panose="020B0604030504040204" pitchFamily="50" charset="-128"/>
                        </a:rPr>
                        <a:t>名 受講料：</a:t>
                      </a:r>
                      <a:r>
                        <a:rPr lang="en-US" altLang="ja-JP" sz="1000" b="0" kern="100" dirty="0">
                          <a:effectLst/>
                          <a:latin typeface="Meiryo UI" panose="020B0604030504040204" pitchFamily="50" charset="-128"/>
                          <a:ea typeface="Meiryo UI" panose="020B0604030504040204" pitchFamily="50" charset="-128"/>
                        </a:rPr>
                        <a:t>23</a:t>
                      </a:r>
                      <a:r>
                        <a:rPr lang="ja-JP" altLang="en-US" sz="1000" b="0" kern="100" dirty="0">
                          <a:effectLst/>
                          <a:latin typeface="Meiryo UI" panose="020B0604030504040204" pitchFamily="50" charset="-128"/>
                          <a:ea typeface="Meiryo UI" panose="020B0604030504040204" pitchFamily="50" charset="-128"/>
                        </a:rPr>
                        <a:t>千円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●シルバーアドバイザー養成事業</a:t>
                      </a:r>
                      <a:r>
                        <a:rPr lang="en-US" altLang="ja-JP" sz="1000" b="0" kern="100" dirty="0">
                          <a:effectLst/>
                          <a:latin typeface="Meiryo UI" panose="020B0604030504040204" pitchFamily="50" charset="-128"/>
                          <a:ea typeface="Meiryo UI" panose="020B0604030504040204" pitchFamily="50" charset="-128"/>
                        </a:rPr>
                        <a:t>〔S63</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21(21)</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地域福祉活動を担うボランティア育成のための講座を開催（</a:t>
                      </a:r>
                      <a:r>
                        <a:rPr lang="en-US" altLang="ja-JP" sz="1000" b="0" kern="100" dirty="0">
                          <a:effectLst/>
                          <a:latin typeface="Meiryo UI" panose="020B0604030504040204" pitchFamily="50" charset="-128"/>
                          <a:ea typeface="Meiryo UI" panose="020B0604030504040204" pitchFamily="50" charset="-128"/>
                        </a:rPr>
                        <a:t>9</a:t>
                      </a:r>
                      <a:r>
                        <a:rPr lang="ja-JP" altLang="en-US" sz="1000" b="0" kern="100" dirty="0">
                          <a:effectLst/>
                          <a:latin typeface="Meiryo UI" panose="020B0604030504040204" pitchFamily="50" charset="-128"/>
                          <a:ea typeface="Meiryo UI" panose="020B0604030504040204" pitchFamily="50" charset="-128"/>
                        </a:rPr>
                        <a:t>科目）   補助先：地域福祉推進財団 定員：</a:t>
                      </a:r>
                      <a:r>
                        <a:rPr lang="en-US" altLang="ja-JP" sz="1000" b="0" kern="100" dirty="0">
                          <a:effectLst/>
                          <a:latin typeface="Meiryo UI" panose="020B0604030504040204" pitchFamily="50" charset="-128"/>
                          <a:ea typeface="Meiryo UI" panose="020B0604030504040204" pitchFamily="50" charset="-128"/>
                        </a:rPr>
                        <a:t>340</a:t>
                      </a:r>
                      <a:r>
                        <a:rPr lang="ja-JP" altLang="en-US" sz="1000" b="0" kern="100" dirty="0">
                          <a:effectLst/>
                          <a:latin typeface="Meiryo UI" panose="020B0604030504040204" pitchFamily="50" charset="-128"/>
                          <a:ea typeface="Meiryo UI" panose="020B0604030504040204" pitchFamily="50" charset="-128"/>
                        </a:rPr>
                        <a:t>名 受講料：</a:t>
                      </a:r>
                      <a:r>
                        <a:rPr lang="en-US" altLang="ja-JP" sz="1000" b="0" kern="100" dirty="0">
                          <a:effectLst/>
                          <a:latin typeface="Meiryo UI" panose="020B0604030504040204" pitchFamily="50" charset="-128"/>
                          <a:ea typeface="Meiryo UI" panose="020B0604030504040204" pitchFamily="50" charset="-128"/>
                        </a:rPr>
                        <a:t>5</a:t>
                      </a:r>
                      <a:r>
                        <a:rPr lang="ja-JP" altLang="en-US" sz="1000" b="0" kern="100" dirty="0">
                          <a:effectLst/>
                          <a:latin typeface="Meiryo UI" panose="020B0604030504040204" pitchFamily="50" charset="-128"/>
                          <a:ea typeface="Meiryo UI" panose="020B0604030504040204" pitchFamily="50" charset="-128"/>
                        </a:rPr>
                        <a:t>千円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イ</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アクティブシニアあふれる大阪構想事業</a:t>
                      </a:r>
                      <a:r>
                        <a:rPr lang="en-US" altLang="ja-JP" sz="1000" b="0" kern="100" dirty="0">
                          <a:effectLst/>
                          <a:latin typeface="Meiryo UI" panose="020B0604030504040204" pitchFamily="50" charset="-128"/>
                          <a:ea typeface="Meiryo UI" panose="020B0604030504040204" pitchFamily="50" charset="-128"/>
                        </a:rPr>
                        <a:t>〔H18</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15(15)</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団塊の世代向けの講座、大学セミナー（府立大学）、フェア（見本市）開催   「アクティブシニアの日（毎月</a:t>
                      </a:r>
                      <a:r>
                        <a:rPr lang="en-US" altLang="ja-JP" sz="1000" b="0" kern="100" dirty="0">
                          <a:effectLst/>
                          <a:latin typeface="Meiryo UI" panose="020B0604030504040204" pitchFamily="50" charset="-128"/>
                          <a:ea typeface="Meiryo UI" panose="020B0604030504040204" pitchFamily="50" charset="-128"/>
                        </a:rPr>
                        <a:t>15</a:t>
                      </a:r>
                      <a:r>
                        <a:rPr lang="ja-JP" altLang="en-US" sz="1000" b="0" kern="100" dirty="0">
                          <a:effectLst/>
                          <a:latin typeface="Meiryo UI" panose="020B0604030504040204" pitchFamily="50" charset="-128"/>
                          <a:ea typeface="Meiryo UI" panose="020B0604030504040204" pitchFamily="50" charset="-128"/>
                        </a:rPr>
                        <a:t>日）」の制定、普及啓発</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講座・フェア参加者：⑲約</a:t>
                      </a:r>
                      <a:r>
                        <a:rPr lang="en-US" altLang="ja-JP" sz="1000" b="0" kern="100" dirty="0">
                          <a:effectLst/>
                          <a:latin typeface="Meiryo UI" panose="020B0604030504040204" pitchFamily="50" charset="-128"/>
                          <a:ea typeface="Meiryo UI" panose="020B0604030504040204" pitchFamily="50" charset="-128"/>
                        </a:rPr>
                        <a:t>6,000</a:t>
                      </a:r>
                      <a:r>
                        <a:rPr lang="ja-JP" altLang="en-US" sz="1000" b="0" kern="100" dirty="0">
                          <a:effectLst/>
                          <a:latin typeface="Meiryo UI" panose="020B0604030504040204" pitchFamily="50" charset="-128"/>
                          <a:ea typeface="Meiryo UI" panose="020B0604030504040204" pitchFamily="50" charset="-128"/>
                        </a:rPr>
                        <a:t>名 大学セミナー参加者：⑲約</a:t>
                      </a:r>
                      <a:r>
                        <a:rPr lang="en-US" altLang="ja-JP" sz="1000" b="0" kern="100" dirty="0">
                          <a:effectLst/>
                          <a:latin typeface="Meiryo UI" panose="020B0604030504040204" pitchFamily="50" charset="-128"/>
                          <a:ea typeface="Meiryo UI" panose="020B0604030504040204" pitchFamily="50" charset="-128"/>
                        </a:rPr>
                        <a:t>100</a:t>
                      </a:r>
                      <a:r>
                        <a:rPr lang="ja-JP" altLang="en-US" sz="1000" b="0" kern="100" dirty="0">
                          <a:effectLst/>
                          <a:latin typeface="Meiryo UI" panose="020B0604030504040204" pitchFamily="50" charset="-128"/>
                          <a:ea typeface="Meiryo UI" panose="020B0604030504040204" pitchFamily="50" charset="-128"/>
                        </a:rPr>
                        <a:t>名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(2) </a:t>
                      </a:r>
                      <a:r>
                        <a:rPr lang="ja-JP" altLang="en-US" sz="1000" b="0" kern="100" dirty="0">
                          <a:effectLst/>
                          <a:latin typeface="Meiryo UI" panose="020B0604030504040204" pitchFamily="50" charset="-128"/>
                          <a:ea typeface="Meiryo UI" panose="020B0604030504040204" pitchFamily="50" charset="-128"/>
                        </a:rPr>
                        <a:t>高齢者に対する生活支援：⑳通年</a:t>
                      </a:r>
                      <a:r>
                        <a:rPr lang="en-US" altLang="ja-JP" sz="1000" b="0" kern="100" dirty="0">
                          <a:effectLst/>
                          <a:latin typeface="Meiryo UI" panose="020B0604030504040204" pitchFamily="50" charset="-128"/>
                          <a:ea typeface="Meiryo UI" panose="020B0604030504040204" pitchFamily="50" charset="-128"/>
                        </a:rPr>
                        <a:t>743(740)</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●高齢者在宅生活総合支援事業（①～④市町村補助事業：補助率</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①高齢者住宅改造助成事業</a:t>
                      </a:r>
                      <a:r>
                        <a:rPr lang="en-US" altLang="ja-JP" sz="1000" b="0" kern="100" dirty="0">
                          <a:effectLst/>
                          <a:latin typeface="Meiryo UI" panose="020B0604030504040204" pitchFamily="50" charset="-128"/>
                          <a:ea typeface="Meiryo UI" panose="020B0604030504040204" pitchFamily="50" charset="-128"/>
                        </a:rPr>
                        <a:t>〔S48</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271(271)</a:t>
                      </a:r>
                      <a:r>
                        <a:rPr lang="ja-JP" altLang="en-US" sz="1000" b="0" kern="100" dirty="0">
                          <a:effectLst/>
                          <a:latin typeface="Meiryo UI" panose="020B0604030504040204" pitchFamily="50" charset="-128"/>
                          <a:ea typeface="Meiryo UI" panose="020B0604030504040204" pitchFamily="50" charset="-128"/>
                        </a:rPr>
                        <a:t>百万円    ⇒便所・浴室等のﾊﾞﾘｱﾌﾘｰ化に要する工事費用を補助、⑳予定：</a:t>
                      </a:r>
                      <a:r>
                        <a:rPr lang="en-US" altLang="ja-JP" sz="1000" b="0" kern="100" dirty="0">
                          <a:effectLst/>
                          <a:latin typeface="Meiryo UI" panose="020B0604030504040204" pitchFamily="50" charset="-128"/>
                          <a:ea typeface="Meiryo UI" panose="020B0604030504040204" pitchFamily="50" charset="-128"/>
                        </a:rPr>
                        <a:t>31</a:t>
                      </a:r>
                      <a:r>
                        <a:rPr lang="ja-JP" altLang="en-US" sz="1000" b="0" kern="100" dirty="0">
                          <a:effectLst/>
                          <a:latin typeface="Meiryo UI" panose="020B0604030504040204" pitchFamily="50" charset="-128"/>
                          <a:ea typeface="Meiryo UI" panose="020B0604030504040204" pitchFamily="50" charset="-128"/>
                        </a:rPr>
                        <a:t>市町村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②見守り訪問活動事業</a:t>
                      </a:r>
                      <a:r>
                        <a:rPr lang="en-US" altLang="ja-JP" sz="1000" b="0" kern="100" dirty="0">
                          <a:effectLst/>
                          <a:latin typeface="Meiryo UI" panose="020B0604030504040204" pitchFamily="50" charset="-128"/>
                          <a:ea typeface="Meiryo UI" panose="020B0604030504040204" pitchFamily="50" charset="-128"/>
                        </a:rPr>
                        <a:t>〔H12</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42(42)</a:t>
                      </a:r>
                      <a:r>
                        <a:rPr lang="ja-JP" altLang="en-US" sz="1000" b="0" kern="100" dirty="0">
                          <a:effectLst/>
                          <a:latin typeface="Meiryo UI" panose="020B0604030504040204" pitchFamily="50" charset="-128"/>
                          <a:ea typeface="Meiryo UI" panose="020B0604030504040204" pitchFamily="50" charset="-128"/>
                        </a:rPr>
                        <a:t>百万円    ⇒独居高齢者への訪問・安否確認に要する費用を補助、⑳予定：全市町村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③高齢者ｺﾐｭﾆﾃｨﾜｰｶｰｽﾞ地域支援事業</a:t>
                      </a:r>
                      <a:r>
                        <a:rPr lang="en-US" altLang="ja-JP" sz="1000" b="0" kern="100" dirty="0">
                          <a:effectLst/>
                          <a:latin typeface="Meiryo UI" panose="020B0604030504040204" pitchFamily="50" charset="-128"/>
                          <a:ea typeface="Meiryo UI" panose="020B0604030504040204" pitchFamily="50" charset="-128"/>
                        </a:rPr>
                        <a:t>〔H10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百万円    ⇒高齢者グループの事業立上げに要する費用を補助、⑳予定：</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市町</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④街かどデイハウススタッフ研修事業：</a:t>
                      </a:r>
                      <a:r>
                        <a:rPr lang="en-US" altLang="ja-JP" sz="1000" b="0" kern="100" dirty="0">
                          <a:effectLst/>
                          <a:latin typeface="Meiryo UI" panose="020B0604030504040204" pitchFamily="50" charset="-128"/>
                          <a:ea typeface="Meiryo UI" panose="020B0604030504040204" pitchFamily="50" charset="-128"/>
                        </a:rPr>
                        <a:t>11(11)</a:t>
                      </a:r>
                      <a:r>
                        <a:rPr lang="ja-JP" altLang="en-US" sz="1000" b="0" kern="100" dirty="0">
                          <a:effectLst/>
                          <a:latin typeface="Meiryo UI" panose="020B0604030504040204" pitchFamily="50" charset="-128"/>
                          <a:ea typeface="Meiryo UI" panose="020B0604030504040204" pitchFamily="50" charset="-128"/>
                        </a:rPr>
                        <a:t>百万円（単独）    など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●街かどデイハウス支援事業</a:t>
                      </a:r>
                      <a:r>
                        <a:rPr lang="en-US" altLang="ja-JP" sz="1000" b="0" kern="100" dirty="0">
                          <a:effectLst/>
                          <a:latin typeface="Meiryo UI" panose="020B0604030504040204" pitchFamily="50" charset="-128"/>
                          <a:ea typeface="Meiryo UI" panose="020B0604030504040204" pitchFamily="50" charset="-128"/>
                        </a:rPr>
                        <a:t>〔H10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373(373)</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民間、ＮＰＯが設置するデイハウスの運営費補助（市町村補助</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   実施箇所数：</a:t>
                      </a:r>
                      <a:r>
                        <a:rPr lang="en-US" altLang="ja-JP" sz="1000" b="0" kern="100" dirty="0">
                          <a:effectLst/>
                          <a:latin typeface="Meiryo UI" panose="020B0604030504040204" pitchFamily="50" charset="-128"/>
                          <a:ea typeface="Meiryo UI" panose="020B0604030504040204" pitchFamily="50" charset="-128"/>
                        </a:rPr>
                        <a:t>134</a:t>
                      </a:r>
                      <a:r>
                        <a:rPr lang="ja-JP" altLang="en-US" sz="1000" b="0" kern="100" dirty="0">
                          <a:effectLst/>
                          <a:latin typeface="Meiryo UI" panose="020B0604030504040204" pitchFamily="50" charset="-128"/>
                          <a:ea typeface="Meiryo UI" panose="020B0604030504040204" pitchFamily="50" charset="-128"/>
                        </a:rPr>
                        <a:t>ヶ所（</a:t>
                      </a:r>
                      <a:r>
                        <a:rPr lang="en-US" altLang="ja-JP" sz="1000" b="0" kern="100" dirty="0">
                          <a:effectLst/>
                          <a:latin typeface="Meiryo UI" panose="020B0604030504040204" pitchFamily="50" charset="-128"/>
                          <a:ea typeface="Meiryo UI" panose="020B0604030504040204" pitchFamily="50" charset="-128"/>
                        </a:rPr>
                        <a:t>29</a:t>
                      </a:r>
                      <a:r>
                        <a:rPr lang="ja-JP" altLang="en-US" sz="1000" b="0" kern="100" dirty="0">
                          <a:effectLst/>
                          <a:latin typeface="Meiryo UI" panose="020B0604030504040204" pitchFamily="50" charset="-128"/>
                          <a:ea typeface="Meiryo UI" panose="020B0604030504040204" pitchFamily="50" charset="-128"/>
                        </a:rPr>
                        <a:t>市町） 補助上限額：</a:t>
                      </a:r>
                      <a:r>
                        <a:rPr lang="en-US" altLang="ja-JP" sz="1000" b="0" kern="100" dirty="0">
                          <a:effectLst/>
                          <a:latin typeface="Meiryo UI" panose="020B0604030504040204" pitchFamily="50" charset="-128"/>
                          <a:ea typeface="Meiryo UI" panose="020B0604030504040204" pitchFamily="50" charset="-128"/>
                        </a:rPr>
                        <a:t>600</a:t>
                      </a:r>
                      <a:r>
                        <a:rPr lang="ja-JP" altLang="en-US" sz="1000" b="0" kern="100" dirty="0">
                          <a:effectLst/>
                          <a:latin typeface="Meiryo UI" panose="020B0604030504040204" pitchFamily="50" charset="-128"/>
                          <a:ea typeface="Meiryo UI" panose="020B0604030504040204" pitchFamily="50" charset="-128"/>
                        </a:rPr>
                        <a:t>万円／１箇所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 </a:t>
                      </a:r>
                      <a:r>
                        <a:rPr lang="ja-JP" altLang="en-US" sz="1000" b="0" kern="100" dirty="0">
                          <a:effectLst/>
                          <a:latin typeface="Meiryo UI" panose="020B0604030504040204" pitchFamily="50" charset="-128"/>
                          <a:ea typeface="Meiryo UI" panose="020B0604030504040204" pitchFamily="50" charset="-128"/>
                        </a:rPr>
                        <a:t>軽費老人ホーム事務費補助金</a:t>
                      </a:r>
                      <a:r>
                        <a:rPr lang="en-US" altLang="ja-JP" sz="1000" b="0" kern="100" dirty="0">
                          <a:effectLst/>
                          <a:latin typeface="Meiryo UI" panose="020B0604030504040204" pitchFamily="50" charset="-128"/>
                          <a:ea typeface="Meiryo UI" panose="020B0604030504040204" pitchFamily="50" charset="-128"/>
                        </a:rPr>
                        <a:t>〔S46</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：⑳通年</a:t>
                      </a:r>
                      <a:r>
                        <a:rPr lang="en-US" altLang="ja-JP" sz="1000" b="0" kern="100" dirty="0">
                          <a:effectLst/>
                          <a:latin typeface="Meiryo UI" panose="020B0604030504040204" pitchFamily="50" charset="-128"/>
                          <a:ea typeface="Meiryo UI" panose="020B0604030504040204" pitchFamily="50" charset="-128"/>
                        </a:rPr>
                        <a:t>2,677(2,677)</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低所得高齢者の自己負担金の軽減額を府が補填（事務費基準額－自己負担額）   補助対象施設数：</a:t>
                      </a:r>
                      <a:r>
                        <a:rPr lang="en-US" altLang="ja-JP" sz="1000" b="0" kern="100" dirty="0">
                          <a:effectLst/>
                          <a:latin typeface="Meiryo UI" panose="020B0604030504040204" pitchFamily="50" charset="-128"/>
                          <a:ea typeface="Meiryo UI" panose="020B0604030504040204" pitchFamily="50" charset="-128"/>
                        </a:rPr>
                        <a:t>80</a:t>
                      </a:r>
                      <a:r>
                        <a:rPr lang="ja-JP" altLang="en-US" sz="1000" b="0" kern="100" dirty="0">
                          <a:effectLst/>
                          <a:latin typeface="Meiryo UI" panose="020B0604030504040204" pitchFamily="50" charset="-128"/>
                          <a:ea typeface="Meiryo UI" panose="020B0604030504040204" pitchFamily="50" charset="-128"/>
                        </a:rPr>
                        <a:t>施設（Ａ型</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施設、ケアハウス</a:t>
                      </a:r>
                      <a:r>
                        <a:rPr lang="en-US" altLang="ja-JP" sz="1000" b="0" kern="100" dirty="0">
                          <a:effectLst/>
                          <a:latin typeface="Meiryo UI" panose="020B0604030504040204" pitchFamily="50" charset="-128"/>
                          <a:ea typeface="Meiryo UI" panose="020B0604030504040204" pitchFamily="50" charset="-128"/>
                        </a:rPr>
                        <a:t>64</a:t>
                      </a:r>
                      <a:r>
                        <a:rPr lang="ja-JP" altLang="en-US" sz="1000" b="0" kern="100" dirty="0">
                          <a:effectLst/>
                          <a:latin typeface="Meiryo UI" panose="020B0604030504040204" pitchFamily="50" charset="-128"/>
                          <a:ea typeface="Meiryo UI" panose="020B0604030504040204" pitchFamily="50" charset="-128"/>
                        </a:rPr>
                        <a:t>施設）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軽費老人ホームとは、要介護ではないが、身体機能の低下、家庭環境等の理由により、居宅で独立して生活することが困難な６０歳以上の高齢者が入所する施設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1811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99713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見直しの考え方・実施時期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ア</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年度廃止（イ）特定財源で実施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ア事業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受益者負担の範囲で実施。なお、平成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年度は大幅な経費縮減を行う。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イ事業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一般財源の負担が生じない方法で実施。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高齢者在宅生活総合支援事業は平成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年度に事業廃止。平成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年度は大幅な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経費縮減を行う。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（①は暫定予算限り、③事業は、平成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年事業廃止）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○介護保険対象外の高齢者へのサービスは、平成</a:t>
                      </a:r>
                      <a:r>
                        <a:rPr lang="en-US" altLang="ja-JP" sz="1000" b="0" kern="100" dirty="0">
                          <a:effectLst/>
                          <a:latin typeface="Meiryo UI" panose="020B0604030504040204" pitchFamily="50" charset="-128"/>
                          <a:ea typeface="Meiryo UI" panose="020B0604030504040204" pitchFamily="50" charset="-128"/>
                        </a:rPr>
                        <a:t>18</a:t>
                      </a:r>
                      <a:r>
                        <a:rPr lang="ja-JP" altLang="en-US" sz="1000" b="0" kern="100" dirty="0">
                          <a:effectLst/>
                          <a:latin typeface="Meiryo UI" panose="020B0604030504040204" pitchFamily="50" charset="-128"/>
                          <a:ea typeface="Meiryo UI" panose="020B0604030504040204" pitchFamily="50" charset="-128"/>
                        </a:rPr>
                        <a:t>年度に制度化された地域支</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援事業（府の義務負担を伴う国制度）の範囲内で市町村が事業内容・規模を</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任意で判断し実施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高齢者に対する生きがい（活動）支援）</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年度は、（ア）（イ）とも実施</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（ア）高齢者大学アクティブシニア事業等</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年度から府の予算事業としては廃止。新たに設立された</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NPO</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法人</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大阪府高齢者大学校が自主的に講座を運営  </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イ）アクティブシニアあふれる大阪構想事業</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年度からシニア</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NPO</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等を主体に、特定財源等で事業を実施。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（高齢者在宅生活総合支援事業）</a:t>
                      </a:r>
                    </a:p>
                    <a:p>
                      <a:pPr algn="l" rtl="0">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経費の縮減及び事業廃止を方針決定</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事業廃止</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】⑳369</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683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683</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677889" y="557336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08757"/>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3,500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3,497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97793" y="14043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90526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1181415146"/>
              </p:ext>
            </p:extLst>
          </p:nvPr>
        </p:nvGraphicFramePr>
        <p:xfrm>
          <a:off x="83583" y="98630"/>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主要検討事業２</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人権相談推進事業費補助金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798192330"/>
              </p:ext>
            </p:extLst>
          </p:nvPr>
        </p:nvGraphicFramePr>
        <p:xfrm>
          <a:off x="41792" y="503675"/>
          <a:ext cx="9060417" cy="6187806"/>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16188">
                  <a:extLst>
                    <a:ext uri="{9D8B030D-6E8A-4147-A177-3AD203B41FA5}">
                      <a16:colId xmlns:a16="http://schemas.microsoft.com/office/drawing/2014/main" val="4183280094"/>
                    </a:ext>
                  </a:extLst>
                </a:gridCol>
                <a:gridCol w="4386282">
                  <a:extLst>
                    <a:ext uri="{9D8B030D-6E8A-4147-A177-3AD203B41FA5}">
                      <a16:colId xmlns:a16="http://schemas.microsoft.com/office/drawing/2014/main" val="3479956490"/>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779806">
                <a:tc vMerge="1">
                  <a:txBody>
                    <a:bodyPr/>
                    <a:lstStyle/>
                    <a:p>
                      <a:endParaRPr kumimoji="1" lang="ja-JP" altLang="en-US"/>
                    </a:p>
                  </a:txBody>
                  <a:tcPr/>
                </a:tc>
                <a:tc gridSpan="2">
                  <a:txBody>
                    <a:bodyPr/>
                    <a:lstStyle/>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地域における相談者の立場に立った人権相談事業を実施する市町村に対して補助を行う。</a:t>
                      </a:r>
                    </a:p>
                    <a:p>
                      <a:pPr algn="just">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事業内容</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相談窓口での面接・電話・手紙等による適切な助言並びに情報提供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○事案に応じた適切な機関の紹介・取次ぎ</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○人権問題の実情・課題・地域ニーズの把握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事業主体</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実施主体 </a:t>
                      </a:r>
                      <a:r>
                        <a:rPr lang="en-US" altLang="ja-JP" sz="1000" b="0" kern="100" dirty="0">
                          <a:effectLst/>
                          <a:latin typeface="Meiryo UI" panose="020B0604030504040204" pitchFamily="50" charset="-128"/>
                          <a:ea typeface="Meiryo UI" panose="020B0604030504040204" pitchFamily="50" charset="-128"/>
                        </a:rPr>
                        <a:t>39 </a:t>
                      </a:r>
                      <a:r>
                        <a:rPr lang="ja-JP" altLang="en-US" sz="1000" b="0" kern="100" dirty="0">
                          <a:effectLst/>
                          <a:latin typeface="Meiryo UI" panose="020B0604030504040204" pitchFamily="50" charset="-128"/>
                          <a:ea typeface="Meiryo UI" panose="020B0604030504040204" pitchFamily="50" charset="-128"/>
                        </a:rPr>
                        <a:t>市町村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政令市・中核市を除く</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補助の考え方</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500 </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市町村ごとの係数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補助率</a:t>
                      </a:r>
                      <a:r>
                        <a:rPr lang="en-US" altLang="ja-JP" sz="1000" b="0" kern="100" dirty="0">
                          <a:effectLst/>
                          <a:latin typeface="Meiryo UI" panose="020B0604030504040204" pitchFamily="50" charset="-128"/>
                          <a:ea typeface="Meiryo UI" panose="020B0604030504040204" pitchFamily="50" charset="-128"/>
                        </a:rPr>
                        <a:t>1/2</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14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参考</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相談件数の推移</a:t>
                      </a:r>
                      <a:r>
                        <a:rPr lang="en-US" altLang="ja-JP" sz="1000" b="0" kern="100" dirty="0">
                          <a:effectLst/>
                          <a:latin typeface="Meiryo UI" panose="020B0604030504040204" pitchFamily="50" charset="-128"/>
                          <a:ea typeface="Meiryo UI" panose="020B0604030504040204" pitchFamily="50" charset="-128"/>
                        </a:rPr>
                        <a:t>】  ⑭ 543</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34</a:t>
                      </a:r>
                      <a:r>
                        <a:rPr lang="ja-JP" altLang="en-US" sz="1000" b="0" kern="100" dirty="0">
                          <a:effectLst/>
                          <a:latin typeface="Meiryo UI" panose="020B0604030504040204" pitchFamily="50" charset="-128"/>
                          <a:ea typeface="Meiryo UI" panose="020B0604030504040204" pitchFamily="50" charset="-128"/>
                        </a:rPr>
                        <a:t>市町） ⑮</a:t>
                      </a:r>
                      <a:r>
                        <a:rPr lang="en-US" altLang="ja-JP" sz="1000" b="0" kern="100" dirty="0">
                          <a:effectLst/>
                          <a:latin typeface="Meiryo UI" panose="020B0604030504040204" pitchFamily="50" charset="-128"/>
                          <a:ea typeface="Meiryo UI" panose="020B0604030504040204" pitchFamily="50" charset="-128"/>
                        </a:rPr>
                        <a:t>808</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38</a:t>
                      </a:r>
                      <a:r>
                        <a:rPr lang="ja-JP" altLang="en-US" sz="1000" b="0" kern="100" dirty="0">
                          <a:effectLst/>
                          <a:latin typeface="Meiryo UI" panose="020B0604030504040204" pitchFamily="50" charset="-128"/>
                          <a:ea typeface="Meiryo UI" panose="020B0604030504040204" pitchFamily="50" charset="-128"/>
                        </a:rPr>
                        <a:t>市町） ⑯ </a:t>
                      </a:r>
                      <a:r>
                        <a:rPr lang="en-US" altLang="ja-JP" sz="1000" b="0" kern="100" dirty="0">
                          <a:effectLst/>
                          <a:latin typeface="Meiryo UI" panose="020B0604030504040204" pitchFamily="50" charset="-128"/>
                          <a:ea typeface="Meiryo UI" panose="020B0604030504040204" pitchFamily="50" charset="-128"/>
                        </a:rPr>
                        <a:t>1,567</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40</a:t>
                      </a:r>
                      <a:r>
                        <a:rPr lang="ja-JP" altLang="en-US" sz="1000" b="0" kern="100" dirty="0">
                          <a:effectLst/>
                          <a:latin typeface="Meiryo UI" panose="020B0604030504040204" pitchFamily="50" charset="-128"/>
                          <a:ea typeface="Meiryo UI" panose="020B0604030504040204" pitchFamily="50" charset="-128"/>
                        </a:rPr>
                        <a:t>市町村） ⑰</a:t>
                      </a:r>
                      <a:r>
                        <a:rPr lang="en-US" altLang="ja-JP" sz="1000" b="0" kern="100" dirty="0">
                          <a:effectLst/>
                          <a:latin typeface="Meiryo UI" panose="020B0604030504040204" pitchFamily="50" charset="-128"/>
                          <a:ea typeface="Meiryo UI" panose="020B0604030504040204" pitchFamily="50" charset="-128"/>
                        </a:rPr>
                        <a:t>1,714</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39</a:t>
                      </a:r>
                      <a:r>
                        <a:rPr lang="ja-JP" altLang="en-US" sz="1000" b="0" kern="100" dirty="0">
                          <a:effectLst/>
                          <a:latin typeface="Meiryo UI" panose="020B0604030504040204" pitchFamily="50" charset="-128"/>
                          <a:ea typeface="Meiryo UI" panose="020B0604030504040204" pitchFamily="50" charset="-128"/>
                        </a:rPr>
                        <a:t>市町村） ⑱</a:t>
                      </a:r>
                      <a:r>
                        <a:rPr lang="en-US" altLang="ja-JP" sz="1000" b="0" kern="100" dirty="0">
                          <a:effectLst/>
                          <a:latin typeface="Meiryo UI" panose="020B0604030504040204" pitchFamily="50" charset="-128"/>
                          <a:ea typeface="Meiryo UI" panose="020B0604030504040204" pitchFamily="50" charset="-128"/>
                        </a:rPr>
                        <a:t>2,302</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39</a:t>
                      </a:r>
                      <a:r>
                        <a:rPr lang="ja-JP" altLang="en-US" sz="1000" b="0" kern="100" dirty="0">
                          <a:effectLst/>
                          <a:latin typeface="Meiryo UI" panose="020B0604030504040204" pitchFamily="50" charset="-128"/>
                          <a:ea typeface="Meiryo UI" panose="020B0604030504040204" pitchFamily="50" charset="-128"/>
                        </a:rPr>
                        <a:t>市町村）</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31760">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ja-JP" altLang="en-US" sz="1000" kern="100" baseline="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平成</a:t>
                      </a:r>
                      <a:r>
                        <a:rPr lang="en-US" altLang="ja-JP" sz="1000" kern="100" dirty="0">
                          <a:effectLst/>
                          <a:latin typeface="Meiryo UI" panose="020B0604030504040204" pitchFamily="50" charset="-128"/>
                          <a:ea typeface="Meiryo UI" panose="020B0604030504040204" pitchFamily="50" charset="-128"/>
                        </a:rPr>
                        <a:t>14</a:t>
                      </a:r>
                      <a:r>
                        <a:rPr lang="ja-JP" altLang="en-US" sz="1000" kern="100" dirty="0">
                          <a:effectLst/>
                          <a:latin typeface="Meiryo UI" panose="020B0604030504040204" pitchFamily="50" charset="-128"/>
                          <a:ea typeface="Meiryo UI" panose="020B0604030504040204" pitchFamily="50" charset="-128"/>
                        </a:rPr>
                        <a:t>年度に</a:t>
                      </a:r>
                      <a:r>
                        <a:rPr lang="en-US" altLang="ja-JP" sz="1000" kern="100" dirty="0">
                          <a:effectLst/>
                          <a:latin typeface="Meiryo UI" panose="020B0604030504040204" pitchFamily="50" charset="-128"/>
                          <a:ea typeface="Meiryo UI" panose="020B0604030504040204" pitchFamily="50" charset="-128"/>
                        </a:rPr>
                        <a:t>3</a:t>
                      </a:r>
                      <a:r>
                        <a:rPr lang="ja-JP" altLang="en-US" sz="1000" kern="100" dirty="0">
                          <a:effectLst/>
                          <a:latin typeface="Meiryo UI" panose="020B0604030504040204" pitchFamily="50" charset="-128"/>
                          <a:ea typeface="Meiryo UI" panose="020B0604030504040204" pitchFamily="50" charset="-128"/>
                        </a:rPr>
                        <a:t>年間のモデル事業として制度導入したものであり、既に</a:t>
                      </a:r>
                      <a:r>
                        <a:rPr lang="en-US" altLang="ja-JP" sz="1000" kern="100" dirty="0">
                          <a:effectLst/>
                          <a:latin typeface="Meiryo UI" panose="020B0604030504040204" pitchFamily="50" charset="-128"/>
                          <a:ea typeface="Meiryo UI" panose="020B0604030504040204" pitchFamily="50" charset="-128"/>
                        </a:rPr>
                        <a:t>6</a:t>
                      </a:r>
                      <a:r>
                        <a:rPr lang="ja-JP" altLang="en-US" sz="1000" kern="100" dirty="0">
                          <a:effectLst/>
                          <a:latin typeface="Meiryo UI" panose="020B0604030504040204" pitchFamily="50" charset="-128"/>
                          <a:ea typeface="Meiryo UI" panose="020B0604030504040204" pitchFamily="50" charset="-128"/>
                        </a:rPr>
                        <a:t>年を経  </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過しているが、相談件数に対する補助コストが極めて高く（約</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万円／件</a:t>
                      </a:r>
                      <a:r>
                        <a:rPr lang="en-US" alt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なっており、廃止。</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コストは、</a:t>
                      </a:r>
                      <a:r>
                        <a:rPr lang="en-US" altLang="ja-JP" sz="1000" kern="100" dirty="0">
                          <a:effectLst/>
                          <a:latin typeface="Meiryo UI" panose="020B0604030504040204" pitchFamily="50" charset="-128"/>
                          <a:ea typeface="Meiryo UI" panose="020B0604030504040204" pitchFamily="50" charset="-128"/>
                        </a:rPr>
                        <a:t>H20</a:t>
                      </a:r>
                      <a:r>
                        <a:rPr lang="ja-JP" altLang="en-US" sz="1000" kern="100" dirty="0">
                          <a:effectLst/>
                          <a:latin typeface="Meiryo UI" panose="020B0604030504040204" pitchFamily="50" charset="-128"/>
                          <a:ea typeface="Meiryo UI" panose="020B0604030504040204" pitchFamily="50" charset="-128"/>
                        </a:rPr>
                        <a:t>通年見込額を⑱相談件数で除したもの）</a:t>
                      </a:r>
                    </a:p>
                    <a:p>
                      <a:pPr algn="just">
                        <a:spcAft>
                          <a:spcPts val="0"/>
                        </a:spcAft>
                      </a:pPr>
                      <a:endParaRPr lang="ja-JP" altLang="en-US"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kern="100" dirty="0">
                          <a:effectLst/>
                          <a:latin typeface="Meiryo UI" panose="020B0604030504040204" pitchFamily="50" charset="-128"/>
                          <a:ea typeface="Meiryo UI" panose="020B0604030504040204" pitchFamily="50" charset="-128"/>
                        </a:rPr>
                        <a:t>   　本補助金としては廃止し、他の市町村に対する相談事業補助金と併せて交付金</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effectLst/>
                          <a:latin typeface="Meiryo UI" panose="020B0604030504040204" pitchFamily="50" charset="-128"/>
                          <a:ea typeface="Meiryo UI" panose="020B0604030504040204" pitchFamily="50" charset="-128"/>
                        </a:rPr>
                        <a:t>　制度を創設。</a:t>
                      </a: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３　実施時期</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年８月</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人権相談をはじめとする４つの相談事業について、個々の相談事業としては廃止し、</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市町村が地域の実情と住民ニーズに沿った取組みができるよう、要綱を制定し、交</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付金化を実施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年度以降の同交付金制度のあり方等について検討し、結果について市町</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村向け説明会を開催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新交付金要綱の制定及び施行</a:t>
                      </a:r>
                      <a:r>
                        <a:rPr lang="en-US" altLang="ja-JP"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zh-TW"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効果額（百万円）</a:t>
                      </a:r>
                      <a:r>
                        <a:rPr lang="en-US" altLang="zh-TW"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】⑳56</a:t>
                      </a:r>
                      <a:r>
                        <a:rPr lang="zh-TW" altLang="en-US"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㉑</a:t>
                      </a:r>
                      <a:r>
                        <a:rPr lang="en-US" altLang="zh-TW"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56</a:t>
                      </a:r>
                      <a:r>
                        <a:rPr lang="zh-TW" altLang="en-US"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㉒</a:t>
                      </a:r>
                      <a:r>
                        <a:rPr lang="en-US" altLang="zh-TW" sz="1000" b="0" i="0" u="none" strike="noStrike" kern="100" baseline="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56</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bg1">
                        <a:alpha val="20000"/>
                      </a:schemeClr>
                    </a:solidFill>
                  </a:tcPr>
                </a:tc>
                <a:extLst>
                  <a:ext uri="{0D108BD9-81ED-4DB2-BD59-A6C34878D82A}">
                    <a16:rowId xmlns:a16="http://schemas.microsoft.com/office/drawing/2014/main" val="2089765108"/>
                  </a:ext>
                </a:extLst>
              </a:tr>
              <a:tr h="207432">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財政構造改革プラン（</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2975287079"/>
                  </a:ext>
                </a:extLst>
              </a:tr>
              <a:tr h="738129">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年度までは継続、</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年度以降については、本事業の成果や効果を検証し、市</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町村とともに本交付金のあり方を検討</a:t>
                      </a: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方向性どおり実施済</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（相談件数や相談体制、創意工夫の取組みをポイント化し、実績をより重視した配</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分区分に再構築し、市町村の相談事業の一層の機能強化を支援） </a:t>
                      </a: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4464060" y="444823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58296"/>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56</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56</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462560" y="6224729"/>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751314" y="22338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664402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19】</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高齢者の生きがい・地域生活支援事業（つづき）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34523957"/>
              </p:ext>
            </p:extLst>
          </p:nvPr>
        </p:nvGraphicFramePr>
        <p:xfrm>
          <a:off x="40092" y="393282"/>
          <a:ext cx="9063817" cy="472352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461183">
                  <a:extLst>
                    <a:ext uri="{9D8B030D-6E8A-4147-A177-3AD203B41FA5}">
                      <a16:colId xmlns:a16="http://schemas.microsoft.com/office/drawing/2014/main" val="4183280094"/>
                    </a:ext>
                  </a:extLst>
                </a:gridCol>
                <a:gridCol w="4343434">
                  <a:extLst>
                    <a:ext uri="{9D8B030D-6E8A-4147-A177-3AD203B41FA5}">
                      <a16:colId xmlns:a16="http://schemas.microsoft.com/office/drawing/2014/main" val="2140178687"/>
                    </a:ext>
                  </a:extLst>
                </a:gridCol>
              </a:tblGrid>
              <a:tr h="217469">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0516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見直しの考え方・実施時期 （つづき）</a:t>
                      </a: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○街かどデイハウス事業は、平成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年度から介護予防に関する取組みを国事業に</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移行することで、補助率見直し等制度を再構築。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事業は平成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月から一部加算廃止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○入所者負担に直接影響しない施設に対する加算（施設機能加算等）を廃止。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◆見直しの経過（改革工程表）（つづき）</a:t>
                      </a:r>
                      <a:endParaRPr lang="en-US" altLang="ja-JP" sz="1000" b="1" u="none" strike="noStrike" baseline="0" dirty="0">
                        <a:latin typeface="Meiryo UI" panose="020B0604030504040204" pitchFamily="50" charset="-128"/>
                        <a:ea typeface="Meiryo UI" panose="020B0604030504040204" pitchFamily="50" charset="-128"/>
                      </a:endParaRP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（街かどデイハウス支援事業）</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月・新たな補助制度詳細を市町村に説明済</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年度から市町村において介護予防の取組みが充実するよう、街</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ﾃﾞｲｽﾀｯﾌ研修、ﾏﾆｭｱﾙ作成　　　　　　　　　　　　　　　</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補助率を見直し、再構築</a:t>
                      </a:r>
                    </a:p>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（軽費老人ホーム事務費補助金事業）</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民間施設給与等改善費基本分以外の各種加算について、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月以降廃止</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することを決定、各施設に通知</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府所管の軽費老人ホーム全施設を対象とした説明会を開催し、見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直しについて説明済</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2089765108"/>
                  </a:ext>
                </a:extLst>
              </a:tr>
              <a:tr h="217469">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l" rtl="0">
                        <a:lnSpc>
                          <a:spcPts val="12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bg1">
                        <a:alpha val="20000"/>
                      </a:schemeClr>
                    </a:solidFill>
                  </a:tcPr>
                </a:tc>
                <a:extLst>
                  <a:ext uri="{0D108BD9-81ED-4DB2-BD59-A6C34878D82A}">
                    <a16:rowId xmlns:a16="http://schemas.microsoft.com/office/drawing/2014/main" val="10002"/>
                  </a:ext>
                </a:extLst>
              </a:tr>
              <a:tr h="1264278">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＜老人福祉施設運営助成費＞</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民改費加算の廃止等により、</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年度から補助水準を他府県並みに見直し</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＜街かどデイハウス支援事業＞</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年度から地域福祉・子育て支援交付金で対応</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＜老人福祉施設</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運営助成費＞</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方向性どおり実施済 </a:t>
                      </a:r>
                      <a:endPar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zh-TW"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効果額（</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百万</a:t>
                      </a:r>
                      <a:r>
                        <a:rPr lang="zh-TW"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円）</a:t>
                      </a:r>
                      <a:r>
                        <a:rPr lang="en-US" altLang="zh-TW"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】㉓158</a:t>
                      </a:r>
                      <a:r>
                        <a:rPr lang="zh-TW"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㉔</a:t>
                      </a:r>
                      <a:r>
                        <a:rPr lang="en-US" altLang="zh-TW"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229</a:t>
                      </a:r>
                      <a:r>
                        <a:rPr lang="zh-TW"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㉕</a:t>
                      </a:r>
                      <a:r>
                        <a:rPr lang="en-US" altLang="zh-TW"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343</a:t>
                      </a:r>
                    </a:p>
                    <a:p>
                      <a:pPr marL="133350" indent="-133350"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＜街かどデイハウス支援事業＞</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方向性どおり実施済 </a:t>
                      </a:r>
                      <a:endParaRPr lang="ja-JP" altLang="en-US" sz="1000" b="0" i="0" u="none" strike="noStrike" baseline="0" dirty="0">
                        <a:solidFill>
                          <a:schemeClr val="tx1"/>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3"/>
                  </a:ext>
                </a:extLst>
              </a:tr>
              <a:tr h="217469">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solidFill>
                      <a:schemeClr val="accent1">
                        <a:alpha val="20000"/>
                      </a:schemeClr>
                    </a:solidFill>
                  </a:tcPr>
                </a:tc>
                <a:tc hMerge="1">
                  <a:txBody>
                    <a:bodyPr/>
                    <a:lstStyle/>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accent1">
                        <a:alpha val="20000"/>
                      </a:schemeClr>
                    </a:solidFill>
                  </a:tcPr>
                </a:tc>
                <a:extLst>
                  <a:ext uri="{0D108BD9-81ED-4DB2-BD59-A6C34878D82A}">
                    <a16:rowId xmlns:a16="http://schemas.microsoft.com/office/drawing/2014/main" val="10006"/>
                  </a:ext>
                </a:extLst>
              </a:tr>
              <a:tr h="923347">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30</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1" kern="100" dirty="0">
                          <a:solidFill>
                            <a:schemeClr val="tx1"/>
                          </a:solidFill>
                          <a:effectLst/>
                          <a:latin typeface="Meiryo UI" panose="020B0604030504040204" pitchFamily="50" charset="-128"/>
                          <a:ea typeface="Meiryo UI" panose="020B0604030504040204" pitchFamily="50" charset="-128"/>
                        </a:rPr>
                        <a:t>&lt;</a:t>
                      </a:r>
                      <a:r>
                        <a:rPr lang="ja-JP" altLang="en-US" sz="1000" b="1" kern="100" dirty="0">
                          <a:solidFill>
                            <a:schemeClr val="tx1"/>
                          </a:solidFill>
                          <a:effectLst/>
                          <a:latin typeface="Meiryo UI" panose="020B0604030504040204" pitchFamily="50" charset="-128"/>
                          <a:ea typeface="Meiryo UI" panose="020B0604030504040204" pitchFamily="50" charset="-128"/>
                        </a:rPr>
                        <a:t>地域福祉・子育て支援交付金</a:t>
                      </a:r>
                      <a:r>
                        <a:rPr lang="en-US" altLang="ja-JP" sz="1000" b="1" kern="100" dirty="0">
                          <a:solidFill>
                            <a:schemeClr val="tx1"/>
                          </a:solidFill>
                          <a:effectLst/>
                          <a:latin typeface="Meiryo UI" panose="020B0604030504040204" pitchFamily="50" charset="-128"/>
                          <a:ea typeface="Meiryo UI" panose="020B0604030504040204" pitchFamily="50" charset="-128"/>
                        </a:rPr>
                        <a:t>&gt;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「地域福祉・子育て支援交付金」のうち、「子育て支援」部分を「新子育て支援交付金」に移行し、地域福祉・高齢者福祉分野に特化した「地域福祉・高齢者福祉交付</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金」に組替え</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bg1">
                        <a:alpha val="20000"/>
                      </a:schemeClr>
                    </a:solidFill>
                  </a:tcPr>
                </a:tc>
                <a:extLst>
                  <a:ext uri="{0D108BD9-81ED-4DB2-BD59-A6C34878D82A}">
                    <a16:rowId xmlns:a16="http://schemas.microsoft.com/office/drawing/2014/main" val="10007"/>
                  </a:ext>
                </a:extLst>
              </a:tr>
            </a:tbl>
          </a:graphicData>
        </a:graphic>
      </p:graphicFrame>
      <p:sp>
        <p:nvSpPr>
          <p:cNvPr id="36" name="二等辺三角形 35"/>
          <p:cNvSpPr/>
          <p:nvPr/>
        </p:nvSpPr>
        <p:spPr>
          <a:xfrm rot="5400000">
            <a:off x="4541474" y="143290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二等辺三角形 7"/>
          <p:cNvSpPr/>
          <p:nvPr/>
        </p:nvSpPr>
        <p:spPr>
          <a:xfrm rot="5400000">
            <a:off x="4542873" y="318809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6192588" y="7130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1385832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53625"/>
          <a:ext cx="9003329" cy="415976"/>
        </p:xfrm>
        <a:graphic>
          <a:graphicData uri="http://schemas.openxmlformats.org/drawingml/2006/table">
            <a:tbl>
              <a:tblPr firstRow="1" firstCol="1" bandRow="1">
                <a:tableStyleId>{5C22544A-7EE6-4342-B048-85BDC9FD1C3A}</a:tableStyleId>
              </a:tblPr>
              <a:tblGrid>
                <a:gridCol w="6661636">
                  <a:extLst>
                    <a:ext uri="{9D8B030D-6E8A-4147-A177-3AD203B41FA5}">
                      <a16:colId xmlns:a16="http://schemas.microsoft.com/office/drawing/2014/main" val="1996567682"/>
                    </a:ext>
                  </a:extLst>
                </a:gridCol>
                <a:gridCol w="234169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19】</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高齢者の生きがい・地域生活支援事業（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31550928"/>
              </p:ext>
            </p:extLst>
          </p:nvPr>
        </p:nvGraphicFramePr>
        <p:xfrm>
          <a:off x="81815" y="455155"/>
          <a:ext cx="8980370" cy="576248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01837">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5355916">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見直し後の事業（主なもの）</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地域福祉・高齢者福祉交付金</a:t>
                      </a:r>
                      <a:r>
                        <a:rPr lang="ja-JP" altLang="en-US" sz="1050" b="1" i="0" kern="100" dirty="0">
                          <a:effectLst/>
                          <a:latin typeface="Meiryo UI" panose="020B0604030504040204" pitchFamily="50" charset="-128"/>
                          <a:ea typeface="Meiryo UI" panose="020B0604030504040204" pitchFamily="50" charset="-128"/>
                        </a:rPr>
                        <a:t>（地域福祉分</a:t>
                      </a:r>
                      <a:r>
                        <a:rPr lang="ja-JP" altLang="en-US" sz="1050" b="1" i="0" kern="100" dirty="0">
                          <a:solidFill>
                            <a:schemeClr val="tx1"/>
                          </a:solidFill>
                          <a:effectLst/>
                          <a:latin typeface="Meiryo UI" panose="020B0604030504040204" pitchFamily="50" charset="-128"/>
                          <a:ea typeface="Meiryo UI" panose="020B0604030504040204" pitchFamily="50" charset="-128"/>
                        </a:rPr>
                        <a:t>を含む。） </a:t>
                      </a:r>
                      <a:r>
                        <a:rPr lang="en-US" altLang="ja-JP" sz="1050" b="1" i="0" kern="100" dirty="0" smtClean="0">
                          <a:solidFill>
                            <a:schemeClr val="tx1"/>
                          </a:solidFill>
                          <a:effectLst/>
                          <a:latin typeface="Meiryo UI" panose="020B0604030504040204" pitchFamily="50" charset="-128"/>
                          <a:ea typeface="Meiryo UI" panose="020B0604030504040204" pitchFamily="50" charset="-128"/>
                        </a:rPr>
                        <a:t>902</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kern="100" dirty="0" smtClean="0">
                          <a:solidFill>
                            <a:schemeClr val="tx1"/>
                          </a:solidFill>
                          <a:effectLst/>
                          <a:latin typeface="Meiryo UI" panose="020B0604030504040204" pitchFamily="50" charset="-128"/>
                          <a:ea typeface="Meiryo UI" panose="020B0604030504040204" pitchFamily="50" charset="-128"/>
                        </a:rPr>
                        <a:t>902</a:t>
                      </a:r>
                      <a:r>
                        <a:rPr lang="ja-JP" altLang="en-US" sz="1050" b="1" i="0"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地域福祉、高齢者福祉の各分野を対象に、市町村が創意工夫を凝らし、地域の実情に沿った施策の立案、推進を行うことで、府民サービスの向上に資す</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ることを目的に交付。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開始終了年度：平成２１年度～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市町村が地域の実情に沿った事業計画を府に提出し、要綱に定める配分基準により交付金を交付。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○対象事業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・市町村が策定する地域福祉計画に掲げる目標達成に資する地域福祉推進事業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u="sng" kern="100" dirty="0">
                          <a:solidFill>
                            <a:schemeClr val="tx1"/>
                          </a:solidFill>
                          <a:effectLst/>
                          <a:latin typeface="Meiryo UI" panose="020B0604030504040204" pitchFamily="50" charset="-128"/>
                          <a:ea typeface="Meiryo UI" panose="020B0604030504040204" pitchFamily="50" charset="-128"/>
                        </a:rPr>
                        <a:t>市町村が策定する高齢者保健福祉計画及び介護保険事業計画に掲げる目標達成に資する高齢者福祉推進事業</a:t>
                      </a:r>
                      <a:endParaRPr lang="en-US" altLang="ja-JP" sz="1000" b="0"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（例：街かどデイハウス事業、介護予防や健康づくりの強化・促進事業等閉じこもりがちな高齢者を支えるために地域で主体的な取組みを目指す住民</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の運営のもと、高齢者の社会参加や生きがいづく</a:t>
                      </a:r>
                      <a:r>
                        <a:rPr lang="ja-JP" altLang="en-US" sz="1000" b="0" i="0" kern="100" dirty="0" err="1">
                          <a:solidFill>
                            <a:schemeClr val="tx1"/>
                          </a:solidFill>
                          <a:effectLst/>
                          <a:latin typeface="Meiryo UI" panose="020B0604030504040204" pitchFamily="50" charset="-128"/>
                          <a:ea typeface="Meiryo UI" panose="020B0604030504040204" pitchFamily="50" charset="-128"/>
                        </a:rPr>
                        <a:t>りを</a:t>
                      </a:r>
                      <a:r>
                        <a:rPr lang="ja-JP" altLang="en-US" sz="1000" b="0" i="0" kern="100" dirty="0">
                          <a:solidFill>
                            <a:schemeClr val="tx1"/>
                          </a:solidFill>
                          <a:effectLst/>
                          <a:latin typeface="Meiryo UI" panose="020B0604030504040204" pitchFamily="50" charset="-128"/>
                          <a:ea typeface="Meiryo UI" panose="020B0604030504040204" pitchFamily="50" charset="-128"/>
                        </a:rPr>
                        <a:t>めざす事業）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○交付市町村　政令市・中核市を除く市町村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0" i="0" kern="100" dirty="0">
                          <a:solidFill>
                            <a:schemeClr val="tx1"/>
                          </a:solidFill>
                          <a:effectLst/>
                          <a:latin typeface="Meiryo UI" panose="020B0604030504040204" pitchFamily="50" charset="-128"/>
                          <a:ea typeface="Meiryo UI" panose="020B0604030504040204" pitchFamily="50" charset="-128"/>
                        </a:rPr>
                        <a:t>　</a:t>
                      </a:r>
                      <a:r>
                        <a:rPr lang="ja-JP" altLang="en-US" sz="1050" b="1" i="0" kern="100" dirty="0">
                          <a:solidFill>
                            <a:schemeClr val="tx1"/>
                          </a:solidFill>
                          <a:effectLst/>
                          <a:latin typeface="Meiryo UI" panose="020B0604030504040204" pitchFamily="50" charset="-128"/>
                          <a:ea typeface="Meiryo UI" panose="020B0604030504040204" pitchFamily="50" charset="-128"/>
                        </a:rPr>
                        <a:t>◆</a:t>
                      </a:r>
                      <a:r>
                        <a:rPr lang="ja-JP" altLang="en-US" sz="1050" b="1" i="0" u="sng" kern="100" dirty="0">
                          <a:solidFill>
                            <a:schemeClr val="tx1"/>
                          </a:solidFill>
                          <a:effectLst/>
                          <a:latin typeface="Meiryo UI" panose="020B0604030504040204" pitchFamily="50" charset="-128"/>
                          <a:ea typeface="Meiryo UI" panose="020B0604030504040204" pitchFamily="50" charset="-128"/>
                        </a:rPr>
                        <a:t>軽費老人ホーム運営助成費</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1,548</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1,548</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家庭環境等様々な課題により自宅での生活が困難な高齢者が入所する軽費老人ホーム入所者のための経費負担軽減</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開始終了年度：昭和４６年度～　　根拠法令：老人福祉法第２４条第２項、大阪府軽費老人ホーム事務費補助金交付要綱</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社会福祉法人が設置する軽費老人ホームの運営に対し補助</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軽費老人ホーム</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無料又は低額な料金で、６０歳以上の入所者へ食事の提供その他日常生活上必要な便宜を提供することを目的とする施設。府内にはＡ型とケアハウスがある。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（Ａ型）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居室面積は、収納設備を除き６．６㎡以上。入所者は、食費・共用部分にかかる光熱水費等の生活費、人件費等のサービスの提供に要する利用料を負担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（ケアハウス）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居室面積は、洗面所、便所、収納設備及び簡易な調理設備を含め２１．６㎡以上。Ａ型と違い、家賃相当費用も利用料として必要な施設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補助額</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基準単価</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年間入所者数－入所者本人徴収額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民改費</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平成２３年度～平成２５年度に段階的に減額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その他</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国により平成１６年度から税源移譲により国庫補助が廃止され一般財源化されるとともに交付税措置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1000" b="0" i="0"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effectLst/>
                          <a:latin typeface="Meiryo UI" panose="020B0604030504040204" pitchFamily="50" charset="-128"/>
                          <a:ea typeface="Meiryo UI" panose="020B0604030504040204" pitchFamily="50" charset="-128"/>
                        </a:rPr>
                        <a:t>　</a:t>
                      </a:r>
                      <a:endParaRPr lang="ja-JP" altLang="en-US" sz="9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6192180" y="863715"/>
            <a:ext cx="2759941"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2,450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2,450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6196473" y="1392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70614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20】</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地域見守り・コーディネーター関係事業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680085114"/>
              </p:ext>
            </p:extLst>
          </p:nvPr>
        </p:nvGraphicFramePr>
        <p:xfrm>
          <a:off x="61733" y="454917"/>
          <a:ext cx="9020534" cy="626854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561456">
                  <a:extLst>
                    <a:ext uri="{9D8B030D-6E8A-4147-A177-3AD203B41FA5}">
                      <a16:colId xmlns:a16="http://schemas.microsoft.com/office/drawing/2014/main" val="4183280094"/>
                    </a:ext>
                  </a:extLst>
                </a:gridCol>
                <a:gridCol w="4199878">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3334748">
                <a:tc vMerge="1">
                  <a:txBody>
                    <a:bodyPr/>
                    <a:lstStyle/>
                    <a:p>
                      <a:endParaRPr kumimoji="1" lang="ja-JP" altLang="en-US"/>
                    </a:p>
                  </a:txBody>
                  <a:tcPr/>
                </a:tc>
                <a:tc gridSpan="2">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事業目的及び事業内容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【①｢</a:t>
                      </a:r>
                      <a:r>
                        <a:rPr lang="ja-JP" altLang="en-US" sz="1000" b="0" kern="100" dirty="0">
                          <a:effectLst/>
                          <a:latin typeface="Meiryo UI" panose="020B0604030504040204" pitchFamily="50" charset="-128"/>
                          <a:ea typeface="Meiryo UI" panose="020B0604030504040204" pitchFamily="50" charset="-128"/>
                        </a:rPr>
                        <a:t>ｺﾐｭﾆﾃｨｿｰｼｬﾙﾜｰｸ機能</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配置促進事業費補助金</a:t>
                      </a: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要援護者に対するｾｰﾌﾃｨﾈｯﾄ体制構築のため、</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見守り</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つなぎ</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を行う 「ｺﾐｭﾆﾃｨｿｰｼｬﾙﾜｰｶｰ」を</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中学校区</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などに配置する市町村に対して助成。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580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箇所</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1/2)        </a:t>
                      </a:r>
                      <a:r>
                        <a:rPr lang="ja-JP" altLang="en-US" sz="1000" b="0" kern="100" dirty="0">
                          <a:effectLst/>
                          <a:latin typeface="Meiryo UI" panose="020B0604030504040204" pitchFamily="50" charset="-128"/>
                          <a:ea typeface="Meiryo UI" panose="020B0604030504040204" pitchFamily="50" charset="-128"/>
                        </a:rPr>
                        <a:t>・⑲実施箇所数</a:t>
                      </a:r>
                      <a:r>
                        <a:rPr lang="en-US" altLang="ja-JP" sz="1000" b="0" kern="100" dirty="0">
                          <a:effectLst/>
                          <a:latin typeface="Meiryo UI" panose="020B0604030504040204" pitchFamily="50" charset="-128"/>
                          <a:ea typeface="Meiryo UI" panose="020B0604030504040204" pitchFamily="50" charset="-128"/>
                        </a:rPr>
                        <a:t>:133</a:t>
                      </a:r>
                      <a:r>
                        <a:rPr lang="ja-JP" altLang="en-US" sz="1000" b="0" kern="100" dirty="0">
                          <a:effectLst/>
                          <a:latin typeface="Meiryo UI" panose="020B0604030504040204" pitchFamily="50" charset="-128"/>
                          <a:ea typeface="Meiryo UI" panose="020B0604030504040204" pitchFamily="50" charset="-128"/>
                        </a:rPr>
                        <a:t>箇所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・事業開始</a:t>
                      </a:r>
                      <a:r>
                        <a:rPr lang="en-US" altLang="ja-JP" sz="1000" b="0" kern="100" dirty="0">
                          <a:effectLst/>
                          <a:latin typeface="Meiryo UI" panose="020B0604030504040204" pitchFamily="50" charset="-128"/>
                          <a:ea typeface="Meiryo UI" panose="020B0604030504040204" pitchFamily="50" charset="-128"/>
                        </a:rPr>
                        <a:t>:H16</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【②</a:t>
                      </a:r>
                      <a:r>
                        <a:rPr lang="ja-JP" altLang="en-US" sz="1000" b="0" kern="100" dirty="0">
                          <a:effectLst/>
                          <a:latin typeface="Meiryo UI" panose="020B0604030504040204" pitchFamily="50" charset="-128"/>
                          <a:ea typeface="Meiryo UI" panose="020B0604030504040204" pitchFamily="50" charset="-128"/>
                        </a:rPr>
                        <a:t>小地域ﾈｯﾄﾜｰｸ活動推進事業補助金</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住民参加による</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支え合い･助け合い</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活動体制整備のため、市町村を通じて</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小学校区単位</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err="1">
                          <a:effectLst/>
                          <a:latin typeface="Meiryo UI" panose="020B0604030504040204" pitchFamily="50" charset="-128"/>
                          <a:ea typeface="Meiryo UI" panose="020B0604030504040204" pitchFamily="50" charset="-128"/>
                        </a:rPr>
                        <a:t>での</a:t>
                      </a:r>
                      <a:r>
                        <a:rPr lang="ja-JP" altLang="en-US" sz="1000" b="0" kern="100" dirty="0">
                          <a:effectLst/>
                          <a:latin typeface="Meiryo UI" panose="020B0604030504040204" pitchFamily="50" charset="-128"/>
                          <a:ea typeface="Meiryo UI" panose="020B0604030504040204" pitchFamily="50" charset="-128"/>
                        </a:rPr>
                        <a:t>地域活動を支援する</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市社協</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に対して助成。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・府</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1/2       </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地区福祉委員会</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活動助成</a:t>
                      </a:r>
                      <a:r>
                        <a:rPr lang="en-US" altLang="ja-JP" sz="1000" b="0" kern="100" dirty="0">
                          <a:effectLst/>
                          <a:latin typeface="Meiryo UI" panose="020B0604030504040204" pitchFamily="50" charset="-128"/>
                          <a:ea typeface="Meiryo UI" panose="020B0604030504040204" pitchFamily="50" charset="-128"/>
                        </a:rPr>
                        <a:t>(500</a:t>
                      </a:r>
                      <a:r>
                        <a:rPr lang="ja-JP" altLang="en-US" sz="1000" b="0" kern="100" dirty="0">
                          <a:effectLst/>
                          <a:latin typeface="Meiryo UI" panose="020B0604030504040204" pitchFamily="50" charset="-128"/>
                          <a:ea typeface="Meiryo UI" panose="020B0604030504040204" pitchFamily="50" charset="-128"/>
                        </a:rPr>
                        <a:t>千円</a:t>
                      </a:r>
                      <a:r>
                        <a:rPr lang="en-US" altLang="ja-JP" sz="1000" b="0" kern="100" dirty="0">
                          <a:effectLst/>
                          <a:latin typeface="Meiryo UI" panose="020B0604030504040204" pitchFamily="50" charset="-128"/>
                          <a:ea typeface="Meiryo UI" panose="020B0604030504040204" pitchFamily="50" charset="-128"/>
                        </a:rPr>
                        <a:t>×530</a:t>
                      </a:r>
                      <a:r>
                        <a:rPr lang="ja-JP" altLang="en-US" sz="1000" b="0" kern="100" dirty="0">
                          <a:effectLst/>
                          <a:latin typeface="Meiryo UI" panose="020B0604030504040204" pitchFamily="50" charset="-128"/>
                          <a:ea typeface="Meiryo UI" panose="020B0604030504040204" pitchFamily="50" charset="-128"/>
                        </a:rPr>
                        <a:t>地区</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ｺﾐｭﾆﾃｨｰﾜｰｶｰ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設置費</a:t>
                      </a:r>
                      <a:r>
                        <a:rPr lang="en-US" altLang="ja-JP" sz="1000" b="0" kern="100" dirty="0">
                          <a:effectLst/>
                          <a:latin typeface="Meiryo UI" panose="020B0604030504040204" pitchFamily="50" charset="-128"/>
                          <a:ea typeface="Meiryo UI" panose="020B0604030504040204" pitchFamily="50" charset="-128"/>
                        </a:rPr>
                        <a:t>(3,000</a:t>
                      </a:r>
                      <a:r>
                        <a:rPr lang="ja-JP" altLang="en-US" sz="1000" b="0" kern="100" dirty="0">
                          <a:effectLst/>
                          <a:latin typeface="Meiryo UI" panose="020B0604030504040204" pitchFamily="50" charset="-128"/>
                          <a:ea typeface="Meiryo UI" panose="020B0604030504040204" pitchFamily="50" charset="-128"/>
                        </a:rPr>
                        <a:t>千円</a:t>
                      </a:r>
                      <a:r>
                        <a:rPr lang="en-US" altLang="ja-JP" sz="1000" b="0" kern="100" dirty="0">
                          <a:effectLst/>
                          <a:latin typeface="Meiryo UI" panose="020B0604030504040204" pitchFamily="50" charset="-128"/>
                          <a:ea typeface="Meiryo UI" panose="020B0604030504040204" pitchFamily="50" charset="-128"/>
                        </a:rPr>
                        <a:t>×114</a:t>
                      </a:r>
                      <a:r>
                        <a:rPr lang="ja-JP" altLang="en-US" sz="1000" b="0" kern="100" dirty="0">
                          <a:effectLst/>
                          <a:latin typeface="Meiryo UI" panose="020B0604030504040204" pitchFamily="50" charset="-128"/>
                          <a:ea typeface="Meiryo UI" panose="020B0604030504040204" pitchFamily="50" charset="-128"/>
                        </a:rPr>
                        <a:t>名</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・事業開始</a:t>
                      </a:r>
                      <a:r>
                        <a:rPr lang="en-US" altLang="ja-JP" sz="1000" b="0" kern="100" dirty="0">
                          <a:effectLst/>
                          <a:latin typeface="Meiryo UI" panose="020B0604030504040204" pitchFamily="50" charset="-128"/>
                          <a:ea typeface="Meiryo UI" panose="020B0604030504040204" pitchFamily="50" charset="-128"/>
                        </a:rPr>
                        <a:t>:H10</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【③</a:t>
                      </a:r>
                      <a:r>
                        <a:rPr lang="ja-JP" altLang="en-US" sz="1000" b="0" kern="100" dirty="0">
                          <a:effectLst/>
                          <a:latin typeface="Meiryo UI" panose="020B0604030504040204" pitchFamily="50" charset="-128"/>
                          <a:ea typeface="Meiryo UI" panose="020B0604030504040204" pitchFamily="50" charset="-128"/>
                        </a:rPr>
                        <a:t>高齢者医療･健康･福祉ｻﾎﾟｰﾄ機能等支援事業</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高齢要援護者等に対する</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見守り</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つなぎ</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機能強化のため、</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府社協</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に対して助成。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・⑲</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支援相談員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数</a:t>
                      </a:r>
                      <a:r>
                        <a:rPr lang="en-US" altLang="ja-JP" sz="1000" b="0" kern="100" dirty="0">
                          <a:effectLst/>
                          <a:latin typeface="Meiryo UI" panose="020B0604030504040204" pitchFamily="50" charset="-128"/>
                          <a:ea typeface="Meiryo UI" panose="020B0604030504040204" pitchFamily="50" charset="-128"/>
                        </a:rPr>
                        <a:t>48</a:t>
                      </a:r>
                      <a:r>
                        <a:rPr lang="ja-JP" altLang="en-US" sz="1000" b="0" kern="100" dirty="0">
                          <a:effectLst/>
                          <a:latin typeface="Meiryo UI" panose="020B0604030504040204" pitchFamily="50" charset="-128"/>
                          <a:ea typeface="Meiryo UI" panose="020B0604030504040204" pitchFamily="50" charset="-128"/>
                        </a:rPr>
                        <a:t>名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320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人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・定額補助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・事業開始</a:t>
                      </a:r>
                      <a:r>
                        <a:rPr lang="en-US" altLang="ja-JP" sz="1000" b="0" kern="100" dirty="0">
                          <a:effectLst/>
                          <a:latin typeface="Meiryo UI" panose="020B0604030504040204" pitchFamily="50" charset="-128"/>
                          <a:ea typeface="Meiryo UI" panose="020B0604030504040204" pitchFamily="50" charset="-128"/>
                        </a:rPr>
                        <a:t>:H16</a:t>
                      </a:r>
                      <a:r>
                        <a:rPr lang="ja-JP" altLang="en-US" sz="1000" b="0" kern="100" dirty="0">
                          <a:effectLst/>
                          <a:latin typeface="Meiryo UI" panose="020B0604030504040204" pitchFamily="50" charset="-128"/>
                          <a:ea typeface="Meiryo UI" panose="020B0604030504040204" pitchFamily="50" charset="-128"/>
                        </a:rPr>
                        <a:t>年度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【④</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者生活支援ｾﾝﾀｰﾊﾟﾜｰｱｯﾌﾟ事業</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者の地域生活支援と市町村相談体制強化のため、</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ｹｱﾏﾈｼﾞﾒﾝﾄ推進員</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を配置する市町村へ助成。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320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箇所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・府</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1/2         </a:t>
                      </a:r>
                      <a:r>
                        <a:rPr lang="ja-JP" altLang="en-US" sz="1000" b="0" kern="100" dirty="0">
                          <a:effectLst/>
                          <a:latin typeface="Meiryo UI" panose="020B0604030504040204" pitchFamily="50" charset="-128"/>
                          <a:ea typeface="Meiryo UI" panose="020B0604030504040204" pitchFamily="50" charset="-128"/>
                        </a:rPr>
                        <a:t>・⑲配置箇所</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箇所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・事業開始</a:t>
                      </a:r>
                      <a:r>
                        <a:rPr lang="en-US" altLang="ja-JP" sz="1000" b="0" kern="100" dirty="0">
                          <a:effectLst/>
                          <a:latin typeface="Meiryo UI" panose="020B0604030504040204" pitchFamily="50" charset="-128"/>
                          <a:ea typeface="Meiryo UI" panose="020B0604030504040204" pitchFamily="50" charset="-128"/>
                        </a:rPr>
                        <a:t>:H16</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【⑤</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者ｻｰﾋﾞｽ利用ｻﾎﾟｰﾄ事業</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市町村相談支援機能の補完と施設入所者の地域移行促進のため、</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地域生活ｻﾎﾟｰﾀｰ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を配置する施設へ助成。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320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箇所        ・定額補助          ・⑲実施箇所数</a:t>
                      </a:r>
                      <a:r>
                        <a:rPr lang="en-US" altLang="ja-JP" sz="1000" b="0" kern="100" dirty="0">
                          <a:effectLst/>
                          <a:latin typeface="Meiryo UI" panose="020B0604030504040204" pitchFamily="50" charset="-128"/>
                          <a:ea typeface="Meiryo UI" panose="020B0604030504040204" pitchFamily="50" charset="-128"/>
                        </a:rPr>
                        <a:t>:11</a:t>
                      </a:r>
                      <a:r>
                        <a:rPr lang="ja-JP" altLang="en-US" sz="1000" b="0" kern="100" dirty="0">
                          <a:effectLst/>
                          <a:latin typeface="Meiryo UI" panose="020B0604030504040204" pitchFamily="50" charset="-128"/>
                          <a:ea typeface="Meiryo UI" panose="020B0604030504040204" pitchFamily="50" charset="-128"/>
                        </a:rPr>
                        <a:t>箇所          ・事業開始</a:t>
                      </a:r>
                      <a:r>
                        <a:rPr lang="en-US" altLang="ja-JP" sz="1000" b="0" kern="100" dirty="0">
                          <a:effectLst/>
                          <a:latin typeface="Meiryo UI" panose="020B0604030504040204" pitchFamily="50" charset="-128"/>
                          <a:ea typeface="Meiryo UI" panose="020B0604030504040204" pitchFamily="50" charset="-128"/>
                        </a:rPr>
                        <a:t>:H17</a:t>
                      </a:r>
                      <a:r>
                        <a:rPr lang="ja-JP" altLang="en-US" sz="1000" b="0" kern="100" dirty="0">
                          <a:effectLst/>
                          <a:latin typeface="Meiryo UI" panose="020B0604030504040204" pitchFamily="50" charset="-128"/>
                          <a:ea typeface="Meiryo UI" panose="020B0604030504040204" pitchFamily="50" charset="-128"/>
                        </a:rPr>
                        <a:t>年度 </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31661">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見直しの考え方及び内容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○各事業は平成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年度から廃止</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＊①②は、市町村と調整の上、平成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年度から市町村が地域の実情を踏まえた事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業実施ができるよう制度を再構築。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＊③相談員による在宅高齢者等へのサポート（社会貢献基金の貸付け事務など）、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④⑤地域における相談支援体制を強化する事業 ⇒５年間で府の役割が終了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年度は事業費を</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％縮減。 （①②を除く）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（左記①②の事業）</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交付金制度の原案をとりまとめ、公表</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（以降、市町村との協議・調整を実施）</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交付金の総額について、また、地域福祉と子育て支援の分野を一</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本化した「地域福祉・子育て支援交付金（仮称）</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等について市</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町村と合意</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交付金化</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（左記③の事業）</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事業廃止に向け、関係機関と調整</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事業廃止</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（左記④⑤の事業）</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　府として役割は終了</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lnSpc>
                          <a:spcPts val="6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l" rtl="0">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 ①66 ②0 ③11 ④0 ⑤7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合計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84</a:t>
                      </a: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㉑ ①</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546 ②325 ③168 ④22 ⑤42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合計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1,103</a:t>
                      </a: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㉒ ①</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546 ②325 ③168 ④22 ⑤42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合計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1,103</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620616" y="530333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12604"/>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1,103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1,103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41985" y="13743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606391"/>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419317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114176" y="52164"/>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20】</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地域見守り・コーディネーター関係事業（つづき）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69003752"/>
              </p:ext>
            </p:extLst>
          </p:nvPr>
        </p:nvGraphicFramePr>
        <p:xfrm>
          <a:off x="38223" y="458670"/>
          <a:ext cx="9067554" cy="515348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409651">
                  <a:extLst>
                    <a:ext uri="{9D8B030D-6E8A-4147-A177-3AD203B41FA5}">
                      <a16:colId xmlns:a16="http://schemas.microsoft.com/office/drawing/2014/main" val="4183280094"/>
                    </a:ext>
                  </a:extLst>
                </a:gridCol>
                <a:gridCol w="4398703">
                  <a:extLst>
                    <a:ext uri="{9D8B030D-6E8A-4147-A177-3AD203B41FA5}">
                      <a16:colId xmlns:a16="http://schemas.microsoft.com/office/drawing/2014/main" val="2140178687"/>
                    </a:ext>
                  </a:extLst>
                </a:gridCol>
              </a:tblGrid>
              <a:tr h="22502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＜行財政改革推進プラン（案）における見直し＞</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dirty="0"/>
                    </a:p>
                  </a:txBody>
                  <a:tcPr marL="72000" marR="72000" marT="36000" marB="36000">
                    <a:solidFill>
                      <a:srgbClr val="D0D8E8"/>
                    </a:solidFill>
                  </a:tcPr>
                </a:tc>
                <a:extLst>
                  <a:ext uri="{0D108BD9-81ED-4DB2-BD59-A6C34878D82A}">
                    <a16:rowId xmlns:a16="http://schemas.microsoft.com/office/drawing/2014/main" val="652200874"/>
                  </a:ext>
                </a:extLst>
              </a:tr>
              <a:tr h="1443601">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＜地域福祉・子育て支援交付金＞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市町村が地域の実情に応じて事業を選択し実施できる交付金の趣旨を活かしつつ、交付対象の見直しなど、より効果的に事業目的の実現に寄与する制度をめざす。 </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＜地域福祉・子育て支援交付金＞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年度、対象事業を精査し、国庫補助対象事業や個人に対する現金給付等を対象外とするなど、交付対象の見直しを実施した。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年度、対象事業を精査するとともに、市町村の各事業においてアウトプット・アウトカム等の成果目標を設定。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年度、市町村が設定した指標に基づき事業評価を行うなど、効果検証を実施。多くの事業がほぼ目標を達成しており、効果的に事業を実施している結果を得た。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97515">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accent1">
                        <a:alpha val="20000"/>
                      </a:schemeClr>
                    </a:solidFill>
                  </a:tcPr>
                </a:tc>
                <a:extLst>
                  <a:ext uri="{0D108BD9-81ED-4DB2-BD59-A6C34878D82A}">
                    <a16:rowId xmlns:a16="http://schemas.microsoft.com/office/drawing/2014/main" val="10003"/>
                  </a:ext>
                </a:extLst>
              </a:tr>
              <a:tr h="474855">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30</a:t>
                      </a:r>
                      <a:r>
                        <a:rPr lang="ja-JP" altLang="en-US" sz="1000" b="1" kern="100" dirty="0">
                          <a:effectLst/>
                          <a:latin typeface="Meiryo UI" panose="020B0604030504040204" pitchFamily="50" charset="-128"/>
                          <a:ea typeface="Meiryo UI" panose="020B0604030504040204" pitchFamily="50" charset="-128"/>
                        </a:rPr>
                        <a:t>年度</a:t>
                      </a:r>
                      <a:r>
                        <a:rPr lang="en-US" altLang="ja-JP" sz="1000" b="1"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「地域福祉・子育て支援</a:t>
                      </a:r>
                      <a:r>
                        <a:rPr lang="ja-JP" altLang="en-US" sz="1000" b="0" kern="100" dirty="0">
                          <a:solidFill>
                            <a:schemeClr val="tx1"/>
                          </a:solidFill>
                          <a:effectLst/>
                          <a:latin typeface="Meiryo UI" panose="020B0604030504040204" pitchFamily="50" charset="-128"/>
                          <a:ea typeface="Meiryo UI" panose="020B0604030504040204" pitchFamily="50" charset="-128"/>
                        </a:rPr>
                        <a:t>交付金」のうち、「子育て支援」部分を「新子育て支援交付金」に移行し、地域福祉・高齢者福祉分野に特化した「地域福祉・高齢  </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者福祉交付金」に組替え</a:t>
                      </a:r>
                      <a:endPar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marL="133350" indent="-133350" algn="just">
                        <a:spcAft>
                          <a:spcPts val="0"/>
                        </a:spcAft>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solidFill>
                      <a:schemeClr val="bg1">
                        <a:alpha val="20000"/>
                      </a:schemeClr>
                    </a:solidFill>
                  </a:tcPr>
                </a:tc>
                <a:extLst>
                  <a:ext uri="{0D108BD9-81ED-4DB2-BD59-A6C34878D82A}">
                    <a16:rowId xmlns:a16="http://schemas.microsoft.com/office/drawing/2014/main" val="10004"/>
                  </a:ext>
                </a:extLst>
              </a:tr>
              <a:tr h="1122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＜主な事業（見直し後の事業、新たに取り組んでいる事業等）＞</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50" b="1" i="0" u="sng" kern="100" dirty="0">
                          <a:solidFill>
                            <a:schemeClr val="tx1"/>
                          </a:solidFill>
                          <a:effectLst/>
                          <a:latin typeface="Meiryo UI" panose="020B0604030504040204" pitchFamily="50" charset="-128"/>
                          <a:ea typeface="Meiryo UI" panose="020B0604030504040204" pitchFamily="50" charset="-128"/>
                        </a:rPr>
                        <a:t>地域福祉・高齢者福祉交付金</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高齢者福祉分を含む。）</a:t>
                      </a:r>
                      <a:endParaRPr lang="en-US" altLang="ja-JP" sz="100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地域福祉、高齢者福祉の各分野を対象に、市町村が創意工夫を凝らし、地域の実情に沿った施策の立案、推進を行うことで、府民サービスの向上に資することを目</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的に交付。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開始終了年度：平成２１年度～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市町村が地域の実情に沿った事業計画を府に提出し、要綱に定める配分基準により交付金を交付。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○対象事業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u="sng" kern="100" dirty="0">
                          <a:solidFill>
                            <a:schemeClr val="tx1"/>
                          </a:solidFill>
                          <a:effectLst/>
                          <a:latin typeface="Meiryo UI" panose="020B0604030504040204" pitchFamily="50" charset="-128"/>
                          <a:ea typeface="Meiryo UI" panose="020B0604030504040204" pitchFamily="50" charset="-128"/>
                        </a:rPr>
                        <a:t>市町村が策定する地域福祉計画に掲げる目標達成に資する地域福祉推進事業</a:t>
                      </a:r>
                      <a:endParaRPr lang="en-US" altLang="ja-JP" sz="1000" b="0"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（例：高齢者等の見守りや災害時の要支援者支援体制の整備、地域でのボランティア活動の促進等の取組み</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相談窓口の開設や地域福祉活動拠点の整備など、地域福祉の相談や支援体制を構築する事業　等）</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・市町村が策定する高齢者保健福祉計画及び介護保険事業計画に掲げる目標達成に資する高齢者福祉推進事業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○交付市町村　政令市・中核市を除く市町村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ja-JP" altLang="en-US" sz="900" b="0" i="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8" name="二等辺三角形 7"/>
          <p:cNvSpPr/>
          <p:nvPr/>
        </p:nvSpPr>
        <p:spPr>
          <a:xfrm rot="5400000">
            <a:off x="4421105" y="1297885"/>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CD1D97DA-3CBF-4F3B-A0A8-7D9EB5D0BAB6}"/>
              </a:ext>
            </a:extLst>
          </p:cNvPr>
          <p:cNvSpPr/>
          <p:nvPr/>
        </p:nvSpPr>
        <p:spPr>
          <a:xfrm>
            <a:off x="6597225" y="3320092"/>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902</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902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6131495" y="156059"/>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193877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21】</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err="1">
                          <a:solidFill>
                            <a:schemeClr val="tx1"/>
                          </a:solidFill>
                          <a:effectLst/>
                          <a:latin typeface="Meiryo UI" panose="020B0604030504040204" pitchFamily="50" charset="-128"/>
                          <a:ea typeface="Meiryo UI" panose="020B0604030504040204" pitchFamily="50" charset="-128"/>
                        </a:rPr>
                        <a:t>障がい</a:t>
                      </a:r>
                      <a:r>
                        <a:rPr lang="ja-JP" altLang="en-US" sz="1400" kern="100" dirty="0">
                          <a:solidFill>
                            <a:schemeClr val="tx1"/>
                          </a:solidFill>
                          <a:effectLst/>
                          <a:latin typeface="Meiryo UI" panose="020B0604030504040204" pitchFamily="50" charset="-128"/>
                          <a:ea typeface="Meiryo UI" panose="020B0604030504040204" pitchFamily="50" charset="-128"/>
                        </a:rPr>
                        <a:t>者就労支援関係事業</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61733" y="454917"/>
          <a:ext cx="9020534" cy="635204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561456">
                  <a:extLst>
                    <a:ext uri="{9D8B030D-6E8A-4147-A177-3AD203B41FA5}">
                      <a16:colId xmlns:a16="http://schemas.microsoft.com/office/drawing/2014/main" val="4183280094"/>
                    </a:ext>
                  </a:extLst>
                </a:gridCol>
                <a:gridCol w="4199878">
                  <a:extLst>
                    <a:ext uri="{9D8B030D-6E8A-4147-A177-3AD203B41FA5}">
                      <a16:colId xmlns:a16="http://schemas.microsoft.com/office/drawing/2014/main" val="2140178687"/>
                    </a:ext>
                  </a:extLst>
                </a:gridCol>
              </a:tblGrid>
              <a:tr h="209118">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3514768">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事業目的・内容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者に対して、一連の就労面の支援を行い、就労を促進する。</a:t>
                      </a:r>
                      <a:r>
                        <a:rPr lang="en-US" altLang="ja-JP" sz="1000" b="0" kern="100" dirty="0">
                          <a:effectLst/>
                          <a:latin typeface="Meiryo UI" panose="020B0604030504040204" pitchFamily="50" charset="-128"/>
                          <a:ea typeface="Meiryo UI" panose="020B0604030504040204" pitchFamily="50" charset="-128"/>
                        </a:rPr>
                        <a:t>52</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49</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①企業開拓強化事業：</a:t>
                      </a:r>
                      <a:r>
                        <a:rPr lang="en-US" altLang="ja-JP" sz="1000" b="0" kern="100" dirty="0">
                          <a:effectLst/>
                          <a:latin typeface="Meiryo UI" panose="020B0604030504040204" pitchFamily="50" charset="-128"/>
                          <a:ea typeface="Meiryo UI" panose="020B0604030504040204" pitchFamily="50" charset="-128"/>
                        </a:rPr>
                        <a:t>34(34) </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者の就労実習･雇用先となる企業の開拓   目標：新規雇用企業開拓</a:t>
                      </a:r>
                      <a:r>
                        <a:rPr lang="en-US" altLang="ja-JP" sz="1000" b="0" kern="100" dirty="0">
                          <a:effectLst/>
                          <a:latin typeface="Meiryo UI" panose="020B0604030504040204" pitchFamily="50" charset="-128"/>
                          <a:ea typeface="Meiryo UI" panose="020B0604030504040204" pitchFamily="50" charset="-128"/>
                        </a:rPr>
                        <a:t>150</a:t>
                      </a:r>
                      <a:r>
                        <a:rPr lang="ja-JP" altLang="en-US" sz="1000" b="0" kern="100" dirty="0">
                          <a:effectLst/>
                          <a:latin typeface="Meiryo UI" panose="020B0604030504040204" pitchFamily="50" charset="-128"/>
                          <a:ea typeface="Meiryo UI" panose="020B0604030504040204" pitchFamily="50" charset="-128"/>
                        </a:rPr>
                        <a:t>社、訪問</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万社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②職場実習強化事業：</a:t>
                      </a:r>
                      <a:r>
                        <a:rPr lang="en-US" altLang="ja-JP" sz="1000" b="0" kern="100" dirty="0">
                          <a:effectLst/>
                          <a:latin typeface="Meiryo UI" panose="020B0604030504040204" pitchFamily="50" charset="-128"/>
                          <a:ea typeface="Meiryo UI" panose="020B0604030504040204" pitchFamily="50" charset="-128"/>
                        </a:rPr>
                        <a:t>12(12)</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者の職場実習協力企業への奨励金支給  障がい者実習 一人当たり</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千円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日      目標：実習者数 </a:t>
                      </a:r>
                      <a:r>
                        <a:rPr lang="en-US" altLang="ja-JP" sz="1000" b="0" kern="100" dirty="0">
                          <a:effectLst/>
                          <a:latin typeface="Meiryo UI" panose="020B0604030504040204" pitchFamily="50" charset="-128"/>
                          <a:ea typeface="Meiryo UI" panose="020B0604030504040204" pitchFamily="50" charset="-128"/>
                        </a:rPr>
                        <a:t>500</a:t>
                      </a:r>
                      <a:r>
                        <a:rPr lang="ja-JP" altLang="en-US" sz="1000" b="0" kern="100" dirty="0">
                          <a:effectLst/>
                          <a:latin typeface="Meiryo UI" panose="020B0604030504040204" pitchFamily="50" charset="-128"/>
                          <a:ea typeface="Meiryo UI" panose="020B0604030504040204" pitchFamily="50" charset="-128"/>
                        </a:rPr>
                        <a:t>人</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③職場定着支援強化事業：</a:t>
                      </a:r>
                      <a:r>
                        <a:rPr lang="en-US" altLang="ja-JP" sz="1000" b="0" kern="100" dirty="0">
                          <a:effectLst/>
                          <a:latin typeface="Meiryo UI" panose="020B0604030504040204" pitchFamily="50" charset="-128"/>
                          <a:ea typeface="Meiryo UI" panose="020B0604030504040204" pitchFamily="50" charset="-128"/>
                        </a:rPr>
                        <a:t>6(3) </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就労ｱﾄﾞﾊﾞｲｻﾞｰの派遣による職場定着支援       就労支援ｱﾄﾞﾊﾞｲｻﾞｰ</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有償ﾎﾞﾗﾝﾃｲｱ</a:t>
                      </a:r>
                      <a:r>
                        <a:rPr lang="en-US" altLang="ja-JP" sz="1000" b="0" kern="100" dirty="0">
                          <a:effectLst/>
                          <a:latin typeface="Meiryo UI" panose="020B0604030504040204" pitchFamily="50" charset="-128"/>
                          <a:ea typeface="Meiryo UI" panose="020B0604030504040204" pitchFamily="50" charset="-128"/>
                        </a:rPr>
                        <a:t>;18</a:t>
                      </a:r>
                      <a:r>
                        <a:rPr lang="ja-JP" altLang="en-US" sz="1000" b="0" kern="100" dirty="0">
                          <a:effectLst/>
                          <a:latin typeface="Meiryo UI" panose="020B0604030504040204" pitchFamily="50" charset="-128"/>
                          <a:ea typeface="Meiryo UI" panose="020B0604030504040204" pitchFamily="50" charset="-128"/>
                        </a:rPr>
                        <a:t>名</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派遣 </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千円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日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(2)IT</a:t>
                      </a:r>
                      <a:r>
                        <a:rPr lang="ja-JP" altLang="en-US" sz="1000" b="0" kern="100" dirty="0">
                          <a:effectLst/>
                          <a:latin typeface="Meiryo UI" panose="020B0604030504040204" pitchFamily="50" charset="-128"/>
                          <a:ea typeface="Meiryo UI" panose="020B0604030504040204" pitchFamily="50" charset="-128"/>
                        </a:rPr>
                        <a:t>による</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者の社会参加・就労支援拠点 「大阪府</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ｽﾃｰｼｮﾝ」を運営する。</a:t>
                      </a:r>
                      <a:r>
                        <a:rPr lang="en-US" altLang="ja-JP" sz="1000" b="0" kern="100" dirty="0">
                          <a:effectLst/>
                          <a:latin typeface="Meiryo UI" panose="020B0604030504040204" pitchFamily="50" charset="-128"/>
                          <a:ea typeface="Meiryo UI" panose="020B0604030504040204" pitchFamily="50" charset="-128"/>
                        </a:rPr>
                        <a:t>242</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203</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④</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ｽﾃｰｼｮﾝ運営費：</a:t>
                      </a:r>
                      <a:r>
                        <a:rPr lang="en-US" altLang="ja-JP" sz="1000" b="0" kern="100" dirty="0">
                          <a:effectLst/>
                          <a:latin typeface="Meiryo UI" panose="020B0604030504040204" pitchFamily="50" charset="-128"/>
                          <a:ea typeface="Meiryo UI" panose="020B0604030504040204" pitchFamily="50" charset="-128"/>
                        </a:rPr>
                        <a:t>63(63)</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IT</a:t>
                      </a:r>
                      <a:r>
                        <a:rPr lang="ja-JP" altLang="en-US" sz="1000" b="0" kern="100" dirty="0">
                          <a:effectLst/>
                          <a:latin typeface="Meiryo UI" panose="020B0604030504040204" pitchFamily="50" charset="-128"/>
                          <a:ea typeface="Meiryo UI" panose="020B0604030504040204" pitchFamily="50" charset="-128"/>
                        </a:rPr>
                        <a:t>ｽﾃｰｼｮﾝの維持管理費・機器ﾘｰｽ料等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⑤</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総合推進事業：</a:t>
                      </a:r>
                      <a:r>
                        <a:rPr lang="en-US" altLang="ja-JP" sz="1000" b="0" kern="100" dirty="0">
                          <a:effectLst/>
                          <a:latin typeface="Meiryo UI" panose="020B0604030504040204" pitchFamily="50" charset="-128"/>
                          <a:ea typeface="Meiryo UI" panose="020B0604030504040204" pitchFamily="50" charset="-128"/>
                        </a:rPr>
                        <a:t>68(34) </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IT</a:t>
                      </a:r>
                      <a:r>
                        <a:rPr lang="ja-JP" altLang="en-US" sz="1000" b="0" kern="100" dirty="0">
                          <a:effectLst/>
                          <a:latin typeface="Meiryo UI" panose="020B0604030504040204" pitchFamily="50" charset="-128"/>
                          <a:ea typeface="Meiryo UI" panose="020B0604030504040204" pitchFamily="50" charset="-128"/>
                        </a:rPr>
                        <a:t>講習会の実施経費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⑥</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者ﾃﾚﾜｰｸ推進事業：</a:t>
                      </a:r>
                      <a:r>
                        <a:rPr lang="en-US" altLang="ja-JP" sz="1000" b="0" kern="100" dirty="0">
                          <a:effectLst/>
                          <a:latin typeface="Meiryo UI" panose="020B0604030504040204" pitchFamily="50" charset="-128"/>
                          <a:ea typeface="Meiryo UI" panose="020B0604030504040204" pitchFamily="50" charset="-128"/>
                        </a:rPr>
                        <a:t>41(36) </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ﾃﾚﾜｰｶｰ養成、及びﾃﾚﾜｰｸ受注支援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ﾃﾚﾜｰｶｰ：</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を利用した居宅等での就労者</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⑦</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就労支援事業等：</a:t>
                      </a:r>
                      <a:r>
                        <a:rPr lang="en-US" altLang="ja-JP" sz="1000" b="0" kern="100" dirty="0">
                          <a:effectLst/>
                          <a:latin typeface="Meiryo UI" panose="020B0604030504040204" pitchFamily="50" charset="-128"/>
                          <a:ea typeface="Meiryo UI" panose="020B0604030504040204" pitchFamily="50" charset="-128"/>
                        </a:rPr>
                        <a:t>70(70) </a:t>
                      </a:r>
                      <a:r>
                        <a:rPr lang="ja-JP" altLang="en-US" sz="1000" b="0" kern="100" dirty="0">
                          <a:effectLst/>
                          <a:latin typeface="Meiryo UI" panose="020B0604030504040204" pitchFamily="50" charset="-128"/>
                          <a:ea typeface="Meiryo UI" panose="020B0604030504040204" pitchFamily="50" charset="-128"/>
                        </a:rPr>
                        <a:t>百万円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府庁からの</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ｽﾃｰｼｮﾝへの業務発注支援</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等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④～⑦委託</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補助先：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社福</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大阪障害者団体連合会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 </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ｽﾃｰｼｮﾝ開所；平成</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9</a:t>
                      </a:r>
                      <a:r>
                        <a:rPr lang="ja-JP" altLang="en-US" sz="1000" b="0" kern="100" dirty="0">
                          <a:effectLst/>
                          <a:latin typeface="Meiryo UI" panose="020B0604030504040204" pitchFamily="50" charset="-128"/>
                          <a:ea typeface="Meiryo UI" panose="020B0604030504040204" pitchFamily="50" charset="-128"/>
                        </a:rPr>
                        <a:t>月）</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911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2327604">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就労支援関係事業は平成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年度廃止・再構築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事業①②は平成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％減、事業③は平成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年度から廃止</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者就労支援事業は、ﾊﾛｰﾜｰｸ等との役割分担を踏まえ、国庫補助事業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就</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業・生活支援ｾﾝﾀｰ事業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等を活用しながら、労働、教育政策等の関連事業との関</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係整理を行い、再構築。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就業・生活支援ｾﾝﾀｰ事業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国庫補助事業</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：⑳</a:t>
                      </a:r>
                      <a:r>
                        <a:rPr lang="en-US" altLang="ja-JP" sz="1000" b="0" kern="100" dirty="0">
                          <a:effectLst/>
                          <a:latin typeface="Meiryo UI" panose="020B0604030504040204" pitchFamily="50" charset="-128"/>
                          <a:ea typeface="Meiryo UI" panose="020B0604030504040204" pitchFamily="50" charset="-128"/>
                        </a:rPr>
                        <a:t>84(42)</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⑳18</a:t>
                      </a:r>
                      <a:r>
                        <a:rPr lang="ja-JP" altLang="en-US" sz="1000" b="0" kern="100" dirty="0">
                          <a:effectLst/>
                          <a:latin typeface="Meiryo UI" panose="020B0604030504040204" pitchFamily="50" charset="-128"/>
                          <a:ea typeface="Meiryo UI" panose="020B0604030504040204" pitchFamily="50" charset="-128"/>
                        </a:rPr>
                        <a:t>箇所で、</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者の地域における就労・生活支援の充実を図る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(2) IT</a:t>
                      </a:r>
                      <a:r>
                        <a:rPr lang="ja-JP" altLang="en-US" sz="1000" b="0" kern="100" dirty="0">
                          <a:effectLst/>
                          <a:latin typeface="Meiryo UI" panose="020B0604030504040204" pitchFamily="50" charset="-128"/>
                          <a:ea typeface="Meiryo UI" panose="020B0604030504040204" pitchFamily="50" charset="-128"/>
                        </a:rPr>
                        <a:t>ｽﾃｰｼｮﾝ関係事業は平成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月～見直し</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大阪府</a:t>
                      </a:r>
                      <a:r>
                        <a:rPr lang="en-US" altLang="ja-JP" sz="1000" b="0" kern="100" dirty="0">
                          <a:effectLst/>
                          <a:latin typeface="Meiryo UI" panose="020B0604030504040204" pitchFamily="50" charset="-128"/>
                          <a:ea typeface="Meiryo UI" panose="020B0604030504040204" pitchFamily="50" charset="-128"/>
                        </a:rPr>
                        <a:t>IT</a:t>
                      </a:r>
                      <a:r>
                        <a:rPr lang="ja-JP" altLang="en-US" sz="1000" b="0" kern="100" dirty="0">
                          <a:effectLst/>
                          <a:latin typeface="Meiryo UI" panose="020B0604030504040204" pitchFamily="50" charset="-128"/>
                          <a:ea typeface="Meiryo UI" panose="020B0604030504040204" pitchFamily="50" charset="-128"/>
                        </a:rPr>
                        <a:t>ｽﾃｰｼｮﾝ関係事業は平成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年度から公募制を導入。平成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年度は経</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費の縮減を行う。（△</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百万円）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実施時期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年８月</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（就労支援関係事業）</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①企業開拓強化事業及び②職場実習強化事業は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減、③職場定着支援強化事業は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年度からの廃止を決定</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教育委員会・商工労働部との</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者による検討ワーキング</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回）　                 </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再構築案中間報告</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再構築</a:t>
                      </a:r>
                    </a:p>
                    <a:p>
                      <a:pPr algn="l" rtl="0">
                        <a:lnSpc>
                          <a:spcPct val="100000"/>
                        </a:lnSpc>
                        <a:defRPr sz="1000"/>
                      </a:pPr>
                      <a:r>
                        <a:rPr lang="ja-JP" altLang="en-US" sz="600" b="0" i="0" u="none" strike="noStrike" baseline="0" dirty="0">
                          <a:solidFill>
                            <a:srgbClr val="000000"/>
                          </a:solidFill>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（ＩＴステーション関係事業）</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補助金及び委託料で計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55</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百万円の経費縮減を決定</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委託公募概要案を決定</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委託公募開始</a:t>
                      </a: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年２月　委託候補者の決定</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endParaRPr lang="en-US" altLang="ja-JP" sz="6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ct val="1000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】⑳57</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97</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97</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638732" y="525832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12604"/>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294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252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6141985" y="13743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2926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58663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err="1">
                          <a:solidFill>
                            <a:schemeClr val="tx1"/>
                          </a:solidFill>
                          <a:effectLst/>
                          <a:latin typeface="Meiryo UI" panose="020B0604030504040204" pitchFamily="50" charset="-128"/>
                          <a:ea typeface="Meiryo UI" panose="020B0604030504040204" pitchFamily="50" charset="-128"/>
                        </a:rPr>
                        <a:t>障がい</a:t>
                      </a:r>
                      <a:r>
                        <a:rPr lang="ja-JP" altLang="en-US" sz="1400" kern="100" dirty="0">
                          <a:solidFill>
                            <a:schemeClr val="tx1"/>
                          </a:solidFill>
                          <a:effectLst/>
                          <a:latin typeface="Meiryo UI" panose="020B0604030504040204" pitchFamily="50" charset="-128"/>
                          <a:ea typeface="Meiryo UI" panose="020B0604030504040204" pitchFamily="50" charset="-128"/>
                        </a:rPr>
                        <a:t>者就労支援関係事業（つづき）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386836805"/>
              </p:ext>
            </p:extLst>
          </p:nvPr>
        </p:nvGraphicFramePr>
        <p:xfrm>
          <a:off x="39561" y="458670"/>
          <a:ext cx="9064878" cy="6183329"/>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480249">
                  <a:extLst>
                    <a:ext uri="{9D8B030D-6E8A-4147-A177-3AD203B41FA5}">
                      <a16:colId xmlns:a16="http://schemas.microsoft.com/office/drawing/2014/main" val="4183280094"/>
                    </a:ext>
                  </a:extLst>
                </a:gridCol>
                <a:gridCol w="4325429">
                  <a:extLst>
                    <a:ext uri="{9D8B030D-6E8A-4147-A177-3AD203B41FA5}">
                      <a16:colId xmlns:a16="http://schemas.microsoft.com/office/drawing/2014/main" val="2140178687"/>
                    </a:ext>
                  </a:extLst>
                </a:gridCol>
              </a:tblGrid>
              <a:tr h="2427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財政構造改革プラン</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819720">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見直し方向性</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＜大阪府ＩＴステーション関係事業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協定期間中（～</a:t>
                      </a:r>
                      <a:r>
                        <a:rPr lang="en-US" altLang="ja-JP" sz="1000" b="0" kern="100" dirty="0">
                          <a:effectLst/>
                          <a:latin typeface="Meiryo UI" panose="020B0604030504040204" pitchFamily="50" charset="-128"/>
                          <a:ea typeface="Meiryo UI" panose="020B0604030504040204" pitchFamily="50" charset="-128"/>
                        </a:rPr>
                        <a:t>23</a:t>
                      </a:r>
                      <a:r>
                        <a:rPr lang="ja-JP" altLang="en-US" sz="1000" b="0" kern="100" dirty="0">
                          <a:effectLst/>
                          <a:latin typeface="Meiryo UI" panose="020B0604030504040204" pitchFamily="50" charset="-128"/>
                          <a:ea typeface="Meiryo UI" panose="020B0604030504040204" pitchFamily="50" charset="-128"/>
                        </a:rPr>
                        <a:t>年度）に効果検証のうえ、期間終了後は就労に直結する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事業に組替え</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＜大阪府ＩＴステーション関係事業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方向性どおり実施済</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42769">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en-US" altLang="ja-JP" sz="1000" b="1" i="0" u="none"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1764922781"/>
                  </a:ext>
                </a:extLst>
              </a:tr>
              <a:tr h="460253">
                <a:tc vMerge="1">
                  <a:txBody>
                    <a:bodyPr/>
                    <a:lstStyle/>
                    <a:p>
                      <a:endParaRPr kumimoji="1" lang="ja-JP" altLang="en-US"/>
                    </a:p>
                  </a:txBody>
                  <a:tcPr/>
                </a:tc>
                <a:tc gridSpan="2">
                  <a:txBody>
                    <a:bodyPr/>
                    <a:lstStyle/>
                    <a:p>
                      <a:pPr marL="133350" indent="-133350"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30</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テレワーク推進事業やその他市町村単位で実施できる講座等を切り離すなど、事業内容の見直しを実施</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令和元年度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施設の有効活用の観点から、令和元年</a:t>
                      </a:r>
                      <a:r>
                        <a:rPr lang="en-US" altLang="ja-JP" sz="1000" kern="100" dirty="0">
                          <a:solidFill>
                            <a:schemeClr val="tx1"/>
                          </a:solidFill>
                          <a:effectLst/>
                          <a:latin typeface="Meiryo UI" panose="020B0604030504040204" pitchFamily="50" charset="-128"/>
                          <a:ea typeface="Meiryo UI" panose="020B0604030504040204" pitchFamily="50" charset="-128"/>
                        </a:rPr>
                        <a:t>11</a:t>
                      </a:r>
                      <a:r>
                        <a:rPr lang="ja-JP" altLang="en-US" sz="1000" kern="100" dirty="0">
                          <a:solidFill>
                            <a:schemeClr val="tx1"/>
                          </a:solidFill>
                          <a:effectLst/>
                          <a:latin typeface="Meiryo UI" panose="020B0604030504040204" pitchFamily="50" charset="-128"/>
                          <a:ea typeface="Meiryo UI" panose="020B0604030504040204" pitchFamily="50" charset="-128"/>
                        </a:rPr>
                        <a:t>月にＩＴステーションを夕陽丘高等職業技術専門校内に移転</a:t>
                      </a:r>
                      <a:endPar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r h="24276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10006"/>
                  </a:ext>
                </a:extLst>
              </a:tr>
              <a:tr h="4175049">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見直し後の事業（主なもの）</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0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kern="100" dirty="0" smtClean="0">
                          <a:effectLst/>
                          <a:latin typeface="Meiryo UI" panose="020B0604030504040204" pitchFamily="50" charset="-128"/>
                          <a:ea typeface="Meiryo UI" panose="020B0604030504040204" pitchFamily="50" charset="-128"/>
                        </a:rPr>
                        <a:t>◆</a:t>
                      </a:r>
                      <a:r>
                        <a:rPr lang="ja-JP" altLang="en-US" sz="1050" b="1" i="0" u="sng" kern="100" dirty="0" smtClean="0">
                          <a:effectLst/>
                          <a:latin typeface="Meiryo UI" panose="020B0604030504040204" pitchFamily="50" charset="-128"/>
                          <a:ea typeface="Meiryo UI" panose="020B0604030504040204" pitchFamily="50" charset="-128"/>
                        </a:rPr>
                        <a:t>大阪府ＩＴステーション事業費</a:t>
                      </a:r>
                      <a:r>
                        <a:rPr lang="ja-JP" altLang="en-US" sz="1050" b="0" i="0" kern="100" dirty="0" smtClean="0">
                          <a:effectLst/>
                          <a:latin typeface="Meiryo UI" panose="020B0604030504040204" pitchFamily="50" charset="-128"/>
                          <a:ea typeface="Meiryo UI" panose="020B0604030504040204" pitchFamily="50" charset="-128"/>
                        </a:rPr>
                        <a:t>　　</a:t>
                      </a:r>
                      <a:r>
                        <a:rPr lang="en-US" altLang="ja-JP" sz="1050" b="1" i="0" kern="100" dirty="0" smtClean="0">
                          <a:effectLst/>
                          <a:latin typeface="Meiryo UI" panose="020B0604030504040204" pitchFamily="50" charset="-128"/>
                          <a:ea typeface="Meiryo UI" panose="020B0604030504040204" pitchFamily="50" charset="-128"/>
                        </a:rPr>
                        <a:t>24</a:t>
                      </a:r>
                      <a:r>
                        <a:rPr lang="ja-JP" altLang="en-US" sz="1050" b="1" i="0" kern="100" dirty="0" smtClean="0">
                          <a:effectLst/>
                          <a:latin typeface="Meiryo UI" panose="020B0604030504040204" pitchFamily="50" charset="-128"/>
                          <a:ea typeface="Meiryo UI" panose="020B0604030504040204" pitchFamily="50" charset="-128"/>
                        </a:rPr>
                        <a:t>（</a:t>
                      </a:r>
                      <a:r>
                        <a:rPr lang="en-US" altLang="ja-JP" sz="1050" b="1" i="0" kern="100" dirty="0" smtClean="0">
                          <a:effectLst/>
                          <a:latin typeface="Meiryo UI" panose="020B0604030504040204" pitchFamily="50" charset="-128"/>
                          <a:ea typeface="Meiryo UI" panose="020B0604030504040204" pitchFamily="50" charset="-128"/>
                        </a:rPr>
                        <a:t>12</a:t>
                      </a:r>
                      <a:r>
                        <a:rPr lang="ja-JP" altLang="en-US" sz="1050" b="1" i="0" kern="100" dirty="0" smtClean="0">
                          <a:effectLst/>
                          <a:latin typeface="Meiryo UI" panose="020B0604030504040204" pitchFamily="50" charset="-128"/>
                          <a:ea typeface="Meiryo UI" panose="020B0604030504040204" pitchFamily="50" charset="-128"/>
                        </a:rPr>
                        <a:t>）百万円</a:t>
                      </a:r>
                      <a:endParaRPr lang="en-US" altLang="ja-JP" sz="1050" b="1" i="0"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effectLst/>
                          <a:latin typeface="Meiryo UI" panose="020B0604030504040204" pitchFamily="50" charset="-128"/>
                          <a:ea typeface="Meiryo UI" panose="020B0604030504040204" pitchFamily="50" charset="-128"/>
                        </a:rPr>
                        <a:t>　　</a:t>
                      </a:r>
                      <a:r>
                        <a:rPr lang="ja-JP" altLang="en-US" sz="1000" b="0" i="0" kern="100" baseline="0" dirty="0" smtClean="0">
                          <a:effectLst/>
                          <a:latin typeface="Meiryo UI" panose="020B0604030504040204" pitchFamily="50" charset="-128"/>
                          <a:ea typeface="Meiryo UI" panose="020B0604030504040204" pitchFamily="50" charset="-128"/>
                        </a:rPr>
                        <a:t> </a:t>
                      </a:r>
                      <a:r>
                        <a:rPr lang="ja-JP" altLang="en-US" sz="1000" b="1" i="0" kern="100" baseline="0" dirty="0" smtClean="0">
                          <a:effectLst/>
                          <a:latin typeface="Meiryo UI" panose="020B0604030504040204" pitchFamily="50" charset="-128"/>
                          <a:ea typeface="Meiryo UI" panose="020B0604030504040204" pitchFamily="50" charset="-128"/>
                        </a:rPr>
                        <a:t>１</a:t>
                      </a:r>
                      <a:r>
                        <a:rPr lang="ja-JP" altLang="en-US" sz="1000" b="1" i="0" kern="100" baseline="0" dirty="0" smtClean="0">
                          <a:solidFill>
                            <a:schemeClr val="tx1"/>
                          </a:solidFill>
                          <a:effectLst/>
                          <a:latin typeface="Meiryo UI" panose="020B0604030504040204" pitchFamily="50" charset="-128"/>
                          <a:ea typeface="Meiryo UI" panose="020B0604030504040204" pitchFamily="50" charset="-128"/>
                        </a:rPr>
                        <a:t>　事業</a:t>
                      </a:r>
                      <a:r>
                        <a:rPr lang="ja-JP" altLang="en-US" sz="1000" b="1" i="0" kern="100" dirty="0" smtClean="0">
                          <a:solidFill>
                            <a:schemeClr val="tx1"/>
                          </a:solidFill>
                          <a:effectLst/>
                          <a:latin typeface="Meiryo UI" panose="020B0604030504040204" pitchFamily="50" charset="-128"/>
                          <a:ea typeface="Meiryo UI" panose="020B0604030504040204" pitchFamily="50" charset="-128"/>
                        </a:rPr>
                        <a:t>目的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第</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4</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次障がい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者計画の最重点施策の「障がい者の就労支援の強化」を実現させるため、障がい者の特性に応じた就労相談や企業開拓の他、</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講習・訓練等、障</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者の</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を活用した就労支援を包括的に行い、</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者の雇用・就労支援拠点</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として展開する。また、</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精神障がい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者の相談件数が増加傾向にあることから、専</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門員を配置し相談から定着までの支援体制を強化する。</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開始終了年度：平成２４年度～</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1" i="0" kern="100" dirty="0" smtClean="0">
                          <a:solidFill>
                            <a:schemeClr val="tx1"/>
                          </a:solidFill>
                          <a:effectLst/>
                          <a:latin typeface="Meiryo UI" panose="020B0604030504040204" pitchFamily="50" charset="-128"/>
                          <a:ea typeface="Meiryo UI" panose="020B0604030504040204" pitchFamily="50" charset="-128"/>
                        </a:rPr>
                        <a:t>２　事業内容</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「大阪府ＩＴステーション」の事業及び運営に関する事業委託費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・施設名称：大阪府ＩＴステーション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・所 在 地：大阪市天王寺区上汐４丁目４－１（夕陽丘技専校内１階の一部及び２階）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・建物概要：地上７階、地下１階（行政財産）</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総面積</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5,531.81㎡</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・建物：無償貸付</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885.77㎡</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（総面積の</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16.01</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（１階</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144.12㎡</a:t>
                      </a:r>
                      <a:r>
                        <a:rPr kumimoji="1" lang="ja-JP" altLang="en-US" sz="1000" b="0" i="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２階</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741.65㎡</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商工労働部から行政財産の使用承認　</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事業概要</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(1) </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者総合支援事業　　    　　就労に直結させるため入口（利用者受入）と出口（就労・定着）の支援強化</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(2) </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者ＩＴ総合推進事業　　　①大阪府</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ステーション運営（施設運営、建物等の保守管理等）　②</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サポーター養成と派遣　</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i="0" kern="100" baseline="0" dirty="0" smtClean="0">
                          <a:solidFill>
                            <a:schemeClr val="tx1"/>
                          </a:solidFill>
                          <a:effectLst/>
                          <a:latin typeface="Meiryo UI" panose="020B0604030504040204" pitchFamily="50" charset="-128"/>
                          <a:ea typeface="Meiryo UI" panose="020B0604030504040204" pitchFamily="50" charset="-128"/>
                        </a:rPr>
                        <a:t>        (3) </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者就労等支援</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講習・訓練事業　　就労等をめざす</a:t>
                      </a:r>
                      <a:r>
                        <a:rPr lang="ja-JP" altLang="en-US" sz="1000" b="0" i="0" kern="100" dirty="0" err="1" smtClean="0">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者を対象に実務を想定した</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講習や企業の求人ニーズや</a:t>
                      </a:r>
                      <a:r>
                        <a:rPr lang="en-US" altLang="ja-JP" sz="1000" b="0" i="0" kern="100" dirty="0" smtClean="0">
                          <a:solidFill>
                            <a:schemeClr val="tx1"/>
                          </a:solidFill>
                          <a:effectLst/>
                          <a:latin typeface="Meiryo UI" panose="020B0604030504040204" pitchFamily="50" charset="-128"/>
                          <a:ea typeface="Meiryo UI" panose="020B0604030504040204" pitchFamily="50" charset="-128"/>
                        </a:rPr>
                        <a:t>IT</a:t>
                      </a:r>
                      <a:r>
                        <a:rPr lang="ja-JP" altLang="en-US" sz="1000" b="0" i="0" kern="100" dirty="0" smtClean="0">
                          <a:solidFill>
                            <a:schemeClr val="tx1"/>
                          </a:solidFill>
                          <a:effectLst/>
                          <a:latin typeface="Meiryo UI" panose="020B0604030504040204" pitchFamily="50" charset="-128"/>
                          <a:ea typeface="Meiryo UI" panose="020B0604030504040204" pitchFamily="50" charset="-128"/>
                        </a:rPr>
                        <a:t>関連業務ニーズを踏まえた</a:t>
                      </a:r>
                      <a:endParaRPr lang="en-US" altLang="ja-JP" sz="1000" b="0" i="0"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訓練を実施　　　　　　　　　　　　　　　　　　　　　　　　　　　　　　　　　　　　　　　　　　 </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i="0" kern="100" dirty="0" smtClean="0">
                          <a:solidFill>
                            <a:schemeClr val="tx1"/>
                          </a:solidFill>
                          <a:effectLst/>
                          <a:latin typeface="Meiryo UI" panose="020B0604030504040204" pitchFamily="50" charset="-128"/>
                          <a:ea typeface="Meiryo UI" panose="020B0604030504040204" pitchFamily="50" charset="-128"/>
                        </a:rPr>
                        <a:t>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(4) </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在宅就業支援体制構築モデル事業　　府ＩＴステーションと連携のもと、希望する</a:t>
                      </a:r>
                      <a:r>
                        <a:rPr kumimoji="1" lang="ja-JP" altLang="en-US" sz="1000" b="0" i="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障がい</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者（テレワーカー）と企業から発注された仕事の効率的なマッチング</a:t>
                      </a:r>
                      <a:endParaRPr kumimoji="1" lang="en-US" altLang="ja-JP"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　　　　　　　　　　　　　　　　　　　　　　　　　　　　　　体制を構築する等、</a:t>
                      </a:r>
                      <a:r>
                        <a:rPr kumimoji="1" lang="ja-JP" altLang="en-US" sz="1000" b="0" i="0" u="none" strike="noStrike" kern="1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n-cs"/>
                        </a:rPr>
                        <a:t>障がい</a:t>
                      </a:r>
                      <a:r>
                        <a:rPr kumimoji="1" lang="ja-JP" altLang="en-US" sz="10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者の在宅就業を支援する。</a:t>
                      </a:r>
                      <a:endParaRPr lang="en-US" altLang="ja-JP" sz="1000" b="0" i="0" strike="noStrike"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36" name="二等辺三角形 35"/>
          <p:cNvSpPr/>
          <p:nvPr/>
        </p:nvSpPr>
        <p:spPr>
          <a:xfrm rot="5400000">
            <a:off x="4542873" y="1006592"/>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81DCF466-7452-457D-8321-30EF6AFAF55F}"/>
              </a:ext>
            </a:extLst>
          </p:cNvPr>
          <p:cNvSpPr/>
          <p:nvPr/>
        </p:nvSpPr>
        <p:spPr>
          <a:xfrm>
            <a:off x="6777245" y="2618910"/>
            <a:ext cx="2190933" cy="225025"/>
          </a:xfrm>
          <a:prstGeom prst="rect">
            <a:avLst/>
          </a:prstGeom>
          <a:solidFill>
            <a:schemeClr val="bg1"/>
          </a:solidFill>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96</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50</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正方形/長方形 10"/>
          <p:cNvSpPr/>
          <p:nvPr/>
        </p:nvSpPr>
        <p:spPr>
          <a:xfrm>
            <a:off x="6141985" y="14750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大かっこ 11"/>
          <p:cNvSpPr/>
          <p:nvPr/>
        </p:nvSpPr>
        <p:spPr>
          <a:xfrm>
            <a:off x="479695" y="6254249"/>
            <a:ext cx="8502795" cy="235091"/>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見直し後の事業</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としては、この他に、福祉情報コミュニケーションセンター管理</a:t>
            </a:r>
            <a:r>
              <a:rPr lang="ja-JP" altLang="en-US" sz="1050" dirty="0" smtClean="0">
                <a:latin typeface="Meiryo UI" panose="020B0604030504040204" pitchFamily="50" charset="-128"/>
                <a:ea typeface="Meiryo UI" panose="020B0604030504040204" pitchFamily="50" charset="-128"/>
              </a:rPr>
              <a:t>運営費（</a:t>
            </a:r>
            <a:r>
              <a:rPr lang="en-US" altLang="ja-JP" sz="1050" dirty="0" smtClean="0">
                <a:latin typeface="Meiryo UI" panose="020B0604030504040204" pitchFamily="50" charset="-128"/>
                <a:ea typeface="Meiryo UI" panose="020B0604030504040204" pitchFamily="50" charset="-128"/>
              </a:rPr>
              <a:t>IT</a:t>
            </a:r>
            <a:r>
              <a:rPr lang="ja-JP" altLang="en-US" sz="1050" dirty="0" smtClean="0">
                <a:latin typeface="Meiryo UI" panose="020B0604030504040204" pitchFamily="50" charset="-128"/>
                <a:ea typeface="Meiryo UI" panose="020B0604030504040204" pitchFamily="50" charset="-128"/>
              </a:rPr>
              <a:t>ステーション関係はこの一部）、</a:t>
            </a:r>
            <a:r>
              <a:rPr lang="ja-JP" altLang="en-US" sz="1050" dirty="0" err="1" smtClean="0">
                <a:latin typeface="Meiryo UI" panose="020B0604030504040204" pitchFamily="50" charset="-128"/>
                <a:ea typeface="Meiryo UI" panose="020B0604030504040204" pitchFamily="50" charset="-128"/>
              </a:rPr>
              <a:t>障がい</a:t>
            </a:r>
            <a:r>
              <a:rPr lang="ja-JP" altLang="en-US" sz="1050" dirty="0" smtClean="0">
                <a:latin typeface="Meiryo UI" panose="020B0604030504040204" pitchFamily="50" charset="-128"/>
                <a:ea typeface="Meiryo UI" panose="020B0604030504040204" pitchFamily="50" charset="-128"/>
              </a:rPr>
              <a:t>者</a:t>
            </a:r>
            <a:r>
              <a:rPr lang="en-US" altLang="ja-JP" sz="1050" dirty="0" smtClean="0">
                <a:latin typeface="Meiryo UI" panose="020B0604030504040204" pitchFamily="50" charset="-128"/>
                <a:ea typeface="Meiryo UI" panose="020B0604030504040204" pitchFamily="50" charset="-128"/>
              </a:rPr>
              <a:t>IT</a:t>
            </a:r>
            <a:r>
              <a:rPr lang="ja-JP" altLang="en-US" sz="1050" dirty="0" smtClean="0">
                <a:latin typeface="Meiryo UI" panose="020B0604030504040204" pitchFamily="50" charset="-128"/>
                <a:ea typeface="Meiryo UI" panose="020B0604030504040204" pitchFamily="50" charset="-128"/>
              </a:rPr>
              <a:t>就労支援事業</a:t>
            </a:r>
            <a:r>
              <a:rPr lang="ja-JP" altLang="en-US" sz="1050" dirty="0">
                <a:latin typeface="Meiryo UI" panose="020B0604030504040204" pitchFamily="50" charset="-128"/>
                <a:ea typeface="Meiryo UI" panose="020B0604030504040204" pitchFamily="50" charset="-128"/>
              </a:rPr>
              <a:t>費</a:t>
            </a:r>
            <a:r>
              <a:rPr lang="ja-JP" altLang="en-US" sz="1050" dirty="0" smtClean="0">
                <a:latin typeface="Meiryo UI" panose="020B0604030504040204" pitchFamily="50" charset="-128"/>
                <a:ea typeface="Meiryo UI" panose="020B0604030504040204" pitchFamily="50" charset="-128"/>
              </a:rPr>
              <a:t>が</a:t>
            </a:r>
            <a:r>
              <a:rPr lang="ja-JP" altLang="en-US" sz="1050" dirty="0">
                <a:latin typeface="Meiryo UI" panose="020B0604030504040204" pitchFamily="50" charset="-128"/>
                <a:ea typeface="Meiryo UI" panose="020B0604030504040204" pitchFamily="50" charset="-128"/>
              </a:rPr>
              <a:t>ある。</a:t>
            </a:r>
            <a:endParaRPr kumimoji="1" lang="en-US" altLang="ja-JP" sz="1050" dirty="0">
              <a:latin typeface="Meiryo UI" panose="020B0604030504040204" pitchFamily="50" charset="-128"/>
              <a:ea typeface="Meiryo UI" panose="020B0604030504040204" pitchFamily="50" charset="-128"/>
            </a:endParaRPr>
          </a:p>
        </p:txBody>
      </p:sp>
      <p:sp>
        <p:nvSpPr>
          <p:cNvPr id="13"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686379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22】</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err="1">
                          <a:solidFill>
                            <a:schemeClr val="tx1"/>
                          </a:solidFill>
                          <a:effectLst/>
                          <a:latin typeface="Meiryo UI" panose="020B0604030504040204" pitchFamily="50" charset="-128"/>
                          <a:ea typeface="Meiryo UI" panose="020B0604030504040204" pitchFamily="50" charset="-128"/>
                        </a:rPr>
                        <a:t>障がい</a:t>
                      </a:r>
                      <a:r>
                        <a:rPr lang="ja-JP" altLang="en-US" sz="1400" kern="100" dirty="0">
                          <a:solidFill>
                            <a:schemeClr val="tx1"/>
                          </a:solidFill>
                          <a:effectLst/>
                          <a:latin typeface="Meiryo UI" panose="020B0604030504040204" pitchFamily="50" charset="-128"/>
                          <a:ea typeface="Meiryo UI" panose="020B0604030504040204" pitchFamily="50" charset="-128"/>
                        </a:rPr>
                        <a:t>者福祉作業所運営助成費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61733" y="454917"/>
          <a:ext cx="9020534" cy="5248061"/>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91426">
                  <a:extLst>
                    <a:ext uri="{9D8B030D-6E8A-4147-A177-3AD203B41FA5}">
                      <a16:colId xmlns:a16="http://schemas.microsoft.com/office/drawing/2014/main" val="4183280094"/>
                    </a:ext>
                  </a:extLst>
                </a:gridCol>
                <a:gridCol w="4469908">
                  <a:extLst>
                    <a:ext uri="{9D8B030D-6E8A-4147-A177-3AD203B41FA5}">
                      <a16:colId xmlns:a16="http://schemas.microsoft.com/office/drawing/2014/main" val="214017868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94588">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 </a:t>
                      </a: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在宅障がい者が通所する作業所の助成を行う市町村への補助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補助実績</a:t>
                      </a:r>
                      <a:r>
                        <a:rPr lang="en-US" altLang="ja-JP" sz="1000" b="0" kern="100" dirty="0">
                          <a:effectLst/>
                          <a:latin typeface="Meiryo UI" panose="020B0604030504040204" pitchFamily="50" charset="-128"/>
                          <a:ea typeface="Meiryo UI" panose="020B0604030504040204" pitchFamily="50" charset="-128"/>
                        </a:rPr>
                        <a:t>27</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   Ⅰ</a:t>
                      </a:r>
                      <a:r>
                        <a:rPr lang="ja-JP" altLang="en-US" sz="1000" b="0" kern="100" dirty="0">
                          <a:effectLst/>
                          <a:latin typeface="Meiryo UI" panose="020B0604030504040204" pitchFamily="50" charset="-128"/>
                          <a:ea typeface="Meiryo UI" panose="020B0604030504040204" pitchFamily="50" charset="-128"/>
                        </a:rPr>
                        <a:t>型</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定員</a:t>
                      </a:r>
                      <a:r>
                        <a:rPr lang="en-US" altLang="ja-JP" sz="1000" b="0" kern="100" dirty="0">
                          <a:effectLst/>
                          <a:latin typeface="Meiryo UI" panose="020B0604030504040204" pitchFamily="50" charset="-128"/>
                          <a:ea typeface="Meiryo UI" panose="020B0604030504040204" pitchFamily="50" charset="-128"/>
                        </a:rPr>
                        <a:t>7</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9</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 650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年   </a:t>
                      </a:r>
                      <a:r>
                        <a:rPr lang="en-US" altLang="ja-JP" sz="1000" b="0" kern="100" dirty="0">
                          <a:effectLst/>
                          <a:latin typeface="Meiryo UI" panose="020B0604030504040204" pitchFamily="50" charset="-128"/>
                          <a:ea typeface="Meiryo UI" panose="020B0604030504040204" pitchFamily="50" charset="-128"/>
                        </a:rPr>
                        <a:t>Ⅱ</a:t>
                      </a:r>
                      <a:r>
                        <a:rPr lang="ja-JP" altLang="en-US" sz="1000" b="0" kern="100" dirty="0">
                          <a:effectLst/>
                          <a:latin typeface="Meiryo UI" panose="020B0604030504040204" pitchFamily="50" charset="-128"/>
                          <a:ea typeface="Meiryo UI" panose="020B0604030504040204" pitchFamily="50" charset="-128"/>
                        </a:rPr>
                        <a:t>型</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定員</a:t>
                      </a:r>
                      <a:r>
                        <a:rPr lang="en-US" altLang="ja-JP" sz="1000" b="0" kern="100" dirty="0">
                          <a:effectLst/>
                          <a:latin typeface="Meiryo UI" panose="020B0604030504040204" pitchFamily="50" charset="-128"/>
                          <a:ea typeface="Meiryo UI" panose="020B0604030504040204" pitchFamily="50" charset="-128"/>
                        </a:rPr>
                        <a:t>5</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6</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 450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年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&lt;</a:t>
                      </a:r>
                      <a:r>
                        <a:rPr lang="ja-JP" altLang="en-US" sz="1000" b="0" kern="100" dirty="0">
                          <a:effectLst/>
                          <a:latin typeface="Meiryo UI" panose="020B0604030504040204" pitchFamily="50" charset="-128"/>
                          <a:ea typeface="Meiryo UI" panose="020B0604030504040204" pitchFamily="50" charset="-128"/>
                        </a:rPr>
                        <a:t>作業所運営補助実績箇所</a:t>
                      </a:r>
                      <a:r>
                        <a:rPr lang="en-US" altLang="ja-JP" sz="1000" b="0" kern="100" dirty="0">
                          <a:effectLst/>
                          <a:latin typeface="Meiryo UI" panose="020B0604030504040204" pitchFamily="50" charset="-128"/>
                          <a:ea typeface="Meiryo UI" panose="020B0604030504040204" pitchFamily="50" charset="-128"/>
                        </a:rPr>
                        <a:t>&gt;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endParaRPr lang="en-US" altLang="ja-JP" sz="1000" b="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18</a:t>
                      </a:r>
                      <a:r>
                        <a:rPr lang="ja-JP" altLang="en-US" sz="1000" b="0" kern="100" dirty="0">
                          <a:effectLst/>
                          <a:latin typeface="Meiryo UI" panose="020B0604030504040204" pitchFamily="50" charset="-128"/>
                          <a:ea typeface="Meiryo UI" panose="020B0604030504040204" pitchFamily="50" charset="-128"/>
                        </a:rPr>
                        <a:t>以前は区分が異なるため合計のみ </a:t>
                      </a: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作業所：小規模作業所、共同作業所</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障害者自立支援法による授産施設、福祉工場等と異なり、法で定められた自立支援給付等の対象にならない小規模な施設。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31661">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見直しの考え方及び見直し内容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○障害者自立支援法施行前に開設された作業所は、平成</a:t>
                      </a:r>
                      <a:r>
                        <a:rPr lang="en-US" altLang="ja-JP" sz="1000" b="0" kern="100" dirty="0">
                          <a:effectLst/>
                          <a:latin typeface="Meiryo UI" panose="020B0604030504040204" pitchFamily="50" charset="-128"/>
                          <a:ea typeface="Meiryo UI" panose="020B0604030504040204" pitchFamily="50" charset="-128"/>
                        </a:rPr>
                        <a:t>23</a:t>
                      </a:r>
                      <a:r>
                        <a:rPr lang="ja-JP" altLang="en-US" sz="1000" b="0" kern="100" dirty="0">
                          <a:effectLst/>
                          <a:latin typeface="Meiryo UI" panose="020B0604030504040204" pitchFamily="50" charset="-128"/>
                          <a:ea typeface="Meiryo UI" panose="020B0604030504040204" pitchFamily="50" charset="-128"/>
                        </a:rPr>
                        <a:t>年度まで補助。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法施行後に開設された作業所は設立後５年間補助。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参考</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旧法体系の施設は、平成</a:t>
                      </a:r>
                      <a:r>
                        <a:rPr lang="en-US" altLang="ja-JP" sz="1000" b="0" kern="100" dirty="0">
                          <a:effectLst/>
                          <a:latin typeface="Meiryo UI" panose="020B0604030504040204" pitchFamily="50" charset="-128"/>
                          <a:ea typeface="Meiryo UI" panose="020B0604030504040204" pitchFamily="50" charset="-128"/>
                        </a:rPr>
                        <a:t>23</a:t>
                      </a:r>
                      <a:r>
                        <a:rPr lang="ja-JP" altLang="en-US" sz="1000" b="0" kern="100" dirty="0">
                          <a:effectLst/>
                          <a:latin typeface="Meiryo UI" panose="020B0604030504040204" pitchFamily="50" charset="-128"/>
                          <a:ea typeface="Meiryo UI" panose="020B0604030504040204" pitchFamily="50" charset="-128"/>
                        </a:rPr>
                        <a:t>年度までに自立支援法体系のいずれかのサービ</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ス提供を行う事業所に移行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実施時期</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年８月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rtl="0"/>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ja-JP" sz="1000" b="0" i="0" baseline="0" dirty="0">
                          <a:effectLst/>
                          <a:latin typeface="Meiryo UI" panose="020B0604030504040204" pitchFamily="50" charset="-128"/>
                          <a:ea typeface="Meiryo UI" panose="020B0604030504040204" pitchFamily="50" charset="-128"/>
                          <a:cs typeface="+mn-cs"/>
                        </a:rPr>
                        <a:t>・障害者自立支援法施行前に開設された作業所は、</a:t>
                      </a:r>
                      <a:r>
                        <a:rPr lang="en-US" altLang="ja-JP" sz="1000" b="0" i="0" baseline="0" dirty="0">
                          <a:effectLst/>
                          <a:latin typeface="Meiryo UI" panose="020B0604030504040204" pitchFamily="50" charset="-128"/>
                          <a:ea typeface="Meiryo UI" panose="020B0604030504040204" pitchFamily="50" charset="-128"/>
                          <a:cs typeface="+mn-cs"/>
                        </a:rPr>
                        <a:t>23</a:t>
                      </a:r>
                      <a:r>
                        <a:rPr lang="ja-JP" altLang="ja-JP" sz="1000" b="0" i="0" baseline="0" dirty="0">
                          <a:effectLst/>
                          <a:latin typeface="Meiryo UI" panose="020B0604030504040204" pitchFamily="50" charset="-128"/>
                          <a:ea typeface="Meiryo UI" panose="020B0604030504040204" pitchFamily="50" charset="-128"/>
                          <a:cs typeface="+mn-cs"/>
                        </a:rPr>
                        <a:t>年度まで補助を実施</a:t>
                      </a:r>
                      <a:endParaRPr lang="ja-JP" altLang="ja-JP" sz="1000" dirty="0">
                        <a:effectLst/>
                        <a:latin typeface="Meiryo UI" panose="020B0604030504040204" pitchFamily="50" charset="-128"/>
                        <a:ea typeface="Meiryo UI" panose="020B0604030504040204" pitchFamily="50" charset="-128"/>
                      </a:endParaRPr>
                    </a:p>
                    <a:p>
                      <a:pPr rtl="0"/>
                      <a:r>
                        <a:rPr lang="ja-JP" altLang="en-US" sz="1000" b="0" i="0" baseline="0" dirty="0">
                          <a:effectLst/>
                          <a:latin typeface="Meiryo UI" panose="020B0604030504040204" pitchFamily="50" charset="-128"/>
                          <a:ea typeface="Meiryo UI" panose="020B0604030504040204" pitchFamily="50" charset="-128"/>
                          <a:cs typeface="+mn-cs"/>
                        </a:rPr>
                        <a:t>  </a:t>
                      </a:r>
                      <a:r>
                        <a:rPr lang="ja-JP" altLang="ja-JP" sz="1000" b="0" i="0" baseline="0" dirty="0">
                          <a:effectLst/>
                          <a:latin typeface="Meiryo UI" panose="020B0604030504040204" pitchFamily="50" charset="-128"/>
                          <a:ea typeface="Meiryo UI" panose="020B0604030504040204" pitchFamily="50" charset="-128"/>
                          <a:cs typeface="+mn-cs"/>
                        </a:rPr>
                        <a:t>・</a:t>
                      </a:r>
                      <a:r>
                        <a:rPr lang="en-US" altLang="ja-JP" sz="1000" b="0" i="0" baseline="0" dirty="0">
                          <a:effectLst/>
                          <a:latin typeface="Meiryo UI" panose="020B0604030504040204" pitchFamily="50" charset="-128"/>
                          <a:ea typeface="Meiryo UI" panose="020B0604030504040204" pitchFamily="50" charset="-128"/>
                          <a:cs typeface="+mn-cs"/>
                        </a:rPr>
                        <a:t>20</a:t>
                      </a:r>
                      <a:r>
                        <a:rPr lang="ja-JP" altLang="ja-JP" sz="1000" b="0" i="0" baseline="0" dirty="0">
                          <a:effectLst/>
                          <a:latin typeface="Meiryo UI" panose="020B0604030504040204" pitchFamily="50" charset="-128"/>
                          <a:ea typeface="Meiryo UI" panose="020B0604030504040204" pitchFamily="50" charset="-128"/>
                          <a:cs typeface="+mn-cs"/>
                        </a:rPr>
                        <a:t>年度から障害者自立支援法に位置付けられた事業所への円滑な移行に向けて、</a:t>
                      </a:r>
                      <a:endParaRPr lang="en-US" altLang="ja-JP" sz="1000" b="0" i="0" baseline="0" dirty="0">
                        <a:effectLst/>
                        <a:latin typeface="Meiryo UI" panose="020B0604030504040204" pitchFamily="50" charset="-128"/>
                        <a:ea typeface="Meiryo UI" panose="020B0604030504040204" pitchFamily="50" charset="-128"/>
                        <a:cs typeface="+mn-cs"/>
                      </a:endParaRPr>
                    </a:p>
                    <a:p>
                      <a:pPr rtl="0"/>
                      <a:r>
                        <a:rPr lang="en-US" altLang="ja-JP" sz="1000" b="0" i="0" baseline="0" dirty="0">
                          <a:effectLst/>
                          <a:latin typeface="Meiryo UI" panose="020B0604030504040204" pitchFamily="50" charset="-128"/>
                          <a:ea typeface="Meiryo UI" panose="020B0604030504040204" pitchFamily="50" charset="-128"/>
                          <a:cs typeface="+mn-cs"/>
                        </a:rPr>
                        <a:t>   </a:t>
                      </a:r>
                      <a:r>
                        <a:rPr lang="ja-JP" altLang="ja-JP" sz="1000" b="0" i="0" baseline="0" dirty="0">
                          <a:effectLst/>
                          <a:latin typeface="Meiryo UI" panose="020B0604030504040204" pitchFamily="50" charset="-128"/>
                          <a:ea typeface="Meiryo UI" panose="020B0604030504040204" pitchFamily="50" charset="-128"/>
                          <a:cs typeface="+mn-cs"/>
                        </a:rPr>
                        <a:t>基金事業を用いた様々な支援策を実施</a:t>
                      </a:r>
                      <a:endParaRPr lang="ja-JP" altLang="ja-JP" sz="1000" dirty="0">
                        <a:effectLst/>
                        <a:latin typeface="Meiryo UI" panose="020B0604030504040204" pitchFamily="50" charset="-128"/>
                        <a:ea typeface="Meiryo UI" panose="020B0604030504040204" pitchFamily="50" charset="-128"/>
                      </a:endParaRPr>
                    </a:p>
                    <a:p>
                      <a:r>
                        <a:rPr lang="ja-JP" altLang="en-US" sz="1000" b="0" i="0" baseline="0" dirty="0">
                          <a:effectLst/>
                          <a:latin typeface="Meiryo UI" panose="020B0604030504040204" pitchFamily="50" charset="-128"/>
                          <a:ea typeface="Meiryo UI" panose="020B0604030504040204" pitchFamily="50" charset="-128"/>
                          <a:cs typeface="+mn-cs"/>
                        </a:rPr>
                        <a:t>  ・</a:t>
                      </a:r>
                      <a:r>
                        <a:rPr lang="ja-JP" altLang="ja-JP" sz="1000" dirty="0">
                          <a:effectLst/>
                          <a:latin typeface="Meiryo UI" panose="020B0604030504040204" pitchFamily="50" charset="-128"/>
                          <a:ea typeface="Meiryo UI" panose="020B0604030504040204" pitchFamily="50" charset="-128"/>
                          <a:cs typeface="+mn-cs"/>
                        </a:rPr>
                        <a:t>法施行後に開設された作業所については、財政構造改革プラン（案）</a:t>
                      </a:r>
                      <a:r>
                        <a:rPr lang="ja-JP" altLang="en-US" sz="1000" dirty="0">
                          <a:effectLst/>
                          <a:latin typeface="Meiryo UI" panose="020B0604030504040204" pitchFamily="50" charset="-128"/>
                          <a:ea typeface="Meiryo UI" panose="020B0604030504040204" pitchFamily="50" charset="-128"/>
                          <a:cs typeface="+mn-cs"/>
                        </a:rPr>
                        <a:t>（</a:t>
                      </a:r>
                      <a:r>
                        <a:rPr lang="ja-JP" altLang="ja-JP" sz="1000" dirty="0">
                          <a:effectLst/>
                          <a:latin typeface="Meiryo UI" panose="020B0604030504040204" pitchFamily="50" charset="-128"/>
                          <a:ea typeface="Meiryo UI" panose="020B0604030504040204" pitchFamily="50" charset="-128"/>
                          <a:cs typeface="+mn-cs"/>
                        </a:rPr>
                        <a:t>平成</a:t>
                      </a:r>
                      <a:r>
                        <a:rPr lang="en-US" altLang="ja-JP" sz="1000" dirty="0">
                          <a:effectLst/>
                          <a:latin typeface="Meiryo UI" panose="020B0604030504040204" pitchFamily="50" charset="-128"/>
                          <a:ea typeface="Meiryo UI" panose="020B0604030504040204" pitchFamily="50" charset="-128"/>
                          <a:cs typeface="+mn-cs"/>
                        </a:rPr>
                        <a:t>22</a:t>
                      </a:r>
                    </a:p>
                    <a:p>
                      <a:r>
                        <a:rPr lang="en-US" altLang="ja-JP" sz="1000" dirty="0">
                          <a:effectLst/>
                          <a:latin typeface="Meiryo UI" panose="020B0604030504040204" pitchFamily="50" charset="-128"/>
                          <a:ea typeface="Meiryo UI" panose="020B0604030504040204" pitchFamily="50" charset="-128"/>
                          <a:cs typeface="+mn-cs"/>
                        </a:rPr>
                        <a:t>   </a:t>
                      </a:r>
                      <a:r>
                        <a:rPr lang="ja-JP" altLang="ja-JP" sz="1000" dirty="0">
                          <a:effectLst/>
                          <a:latin typeface="Meiryo UI" panose="020B0604030504040204" pitchFamily="50" charset="-128"/>
                          <a:ea typeface="Meiryo UI" panose="020B0604030504040204" pitchFamily="50" charset="-128"/>
                          <a:cs typeface="+mn-cs"/>
                        </a:rPr>
                        <a:t>年</a:t>
                      </a:r>
                      <a:r>
                        <a:rPr lang="en-US" altLang="ja-JP" sz="1000" dirty="0">
                          <a:effectLst/>
                          <a:latin typeface="Meiryo UI" panose="020B0604030504040204" pitchFamily="50" charset="-128"/>
                          <a:ea typeface="Meiryo UI" panose="020B0604030504040204" pitchFamily="50" charset="-128"/>
                          <a:cs typeface="+mn-cs"/>
                        </a:rPr>
                        <a:t>10</a:t>
                      </a:r>
                      <a:r>
                        <a:rPr lang="ja-JP" altLang="ja-JP" sz="1000" dirty="0">
                          <a:effectLst/>
                          <a:latin typeface="Meiryo UI" panose="020B0604030504040204" pitchFamily="50" charset="-128"/>
                          <a:ea typeface="Meiryo UI" panose="020B0604030504040204" pitchFamily="50" charset="-128"/>
                          <a:cs typeface="+mn-cs"/>
                        </a:rPr>
                        <a:t>月</a:t>
                      </a:r>
                      <a:r>
                        <a:rPr lang="ja-JP" altLang="en-US" sz="1000" dirty="0">
                          <a:effectLst/>
                          <a:latin typeface="Meiryo UI" panose="020B0604030504040204" pitchFamily="50" charset="-128"/>
                          <a:ea typeface="Meiryo UI" panose="020B0604030504040204" pitchFamily="50" charset="-128"/>
                          <a:cs typeface="+mn-cs"/>
                        </a:rPr>
                        <a:t>）</a:t>
                      </a:r>
                      <a:r>
                        <a:rPr lang="ja-JP" altLang="ja-JP" sz="1000" dirty="0">
                          <a:effectLst/>
                          <a:latin typeface="Meiryo UI" panose="020B0604030504040204" pitchFamily="50" charset="-128"/>
                          <a:ea typeface="Meiryo UI" panose="020B0604030504040204" pitchFamily="50" charset="-128"/>
                          <a:cs typeface="+mn-cs"/>
                        </a:rPr>
                        <a:t>において、補助（設立後５年間）対象を</a:t>
                      </a:r>
                      <a:r>
                        <a:rPr lang="en-US" altLang="ja-JP" sz="1000" dirty="0">
                          <a:effectLst/>
                          <a:latin typeface="Meiryo UI" panose="020B0604030504040204" pitchFamily="50" charset="-128"/>
                          <a:ea typeface="Meiryo UI" panose="020B0604030504040204" pitchFamily="50" charset="-128"/>
                          <a:cs typeface="+mn-cs"/>
                        </a:rPr>
                        <a:t>22</a:t>
                      </a:r>
                      <a:r>
                        <a:rPr lang="ja-JP" altLang="ja-JP" sz="1000" dirty="0">
                          <a:effectLst/>
                          <a:latin typeface="Meiryo UI" panose="020B0604030504040204" pitchFamily="50" charset="-128"/>
                          <a:ea typeface="Meiryo UI" panose="020B0604030504040204" pitchFamily="50" charset="-128"/>
                          <a:cs typeface="+mn-cs"/>
                        </a:rPr>
                        <a:t>年度開設分までとした。</a:t>
                      </a:r>
                      <a:endParaRPr lang="ja-JP" altLang="ja-JP" sz="1000" dirty="0">
                        <a:effectLst/>
                        <a:latin typeface="Meiryo UI" panose="020B0604030504040204" pitchFamily="50" charset="-128"/>
                        <a:ea typeface="Meiryo UI" panose="020B0604030504040204" pitchFamily="50" charset="-128"/>
                      </a:endParaRPr>
                    </a:p>
                    <a:p>
                      <a:pPr rtl="0"/>
                      <a:endParaRPr lang="en-US" altLang="ja-JP" sz="1000" b="0" i="0" baseline="0" dirty="0">
                        <a:effectLst/>
                        <a:latin typeface="Meiryo UI" panose="020B0604030504040204" pitchFamily="50" charset="-128"/>
                        <a:ea typeface="Meiryo UI" panose="020B0604030504040204" pitchFamily="50" charset="-128"/>
                        <a:cs typeface="+mn-cs"/>
                      </a:endParaRPr>
                    </a:p>
                    <a:p>
                      <a:pPr rtl="0">
                        <a:lnSpc>
                          <a:spcPts val="1200"/>
                        </a:lnSpc>
                      </a:pPr>
                      <a:r>
                        <a:rPr lang="en-US" altLang="ja-JP" sz="1000" b="0" i="0" baseline="0" dirty="0">
                          <a:effectLst/>
                          <a:latin typeface="Meiryo UI" panose="020B0604030504040204" pitchFamily="50" charset="-128"/>
                          <a:ea typeface="Meiryo UI" panose="020B0604030504040204" pitchFamily="50" charset="-128"/>
                          <a:cs typeface="+mn-cs"/>
                        </a:rPr>
                        <a:t>   【</a:t>
                      </a:r>
                      <a:r>
                        <a:rPr lang="ja-JP" altLang="ja-JP" sz="1000" b="0" i="0" baseline="0" dirty="0">
                          <a:effectLst/>
                          <a:latin typeface="Meiryo UI" panose="020B0604030504040204" pitchFamily="50" charset="-128"/>
                          <a:ea typeface="Meiryo UI" panose="020B0604030504040204" pitchFamily="50" charset="-128"/>
                          <a:cs typeface="+mn-cs"/>
                        </a:rPr>
                        <a:t>参考：財政構造改革プラン（案）抜粋</a:t>
                      </a:r>
                      <a:r>
                        <a:rPr lang="en-US" altLang="ja-JP" sz="1000" b="0" i="0" baseline="0" dirty="0">
                          <a:effectLst/>
                          <a:latin typeface="Meiryo UI" panose="020B0604030504040204" pitchFamily="50" charset="-128"/>
                          <a:ea typeface="Meiryo UI" panose="020B0604030504040204" pitchFamily="50" charset="-128"/>
                          <a:cs typeface="+mn-cs"/>
                        </a:rPr>
                        <a:t>】</a:t>
                      </a:r>
                      <a:endParaRPr lang="ja-JP" altLang="ja-JP" sz="1000" dirty="0">
                        <a:effectLst/>
                        <a:latin typeface="Meiryo UI" panose="020B0604030504040204" pitchFamily="50" charset="-128"/>
                        <a:ea typeface="Meiryo UI" panose="020B0604030504040204" pitchFamily="50" charset="-128"/>
                      </a:endParaRPr>
                    </a:p>
                    <a:p>
                      <a:pPr>
                        <a:lnSpc>
                          <a:spcPts val="1200"/>
                        </a:lnSpc>
                      </a:pPr>
                      <a:r>
                        <a:rPr lang="ja-JP" altLang="en-US" sz="1000" b="0" i="0" baseline="0" dirty="0">
                          <a:effectLst/>
                          <a:latin typeface="Meiryo UI" panose="020B0604030504040204" pitchFamily="50" charset="-128"/>
                          <a:ea typeface="Meiryo UI" panose="020B0604030504040204" pitchFamily="50" charset="-128"/>
                          <a:cs typeface="+mn-cs"/>
                        </a:rPr>
                        <a:t>　  </a:t>
                      </a:r>
                      <a:r>
                        <a:rPr lang="ja-JP" altLang="ja-JP" sz="1000" b="0" i="0" baseline="0" dirty="0">
                          <a:effectLst/>
                          <a:latin typeface="Meiryo UI" panose="020B0604030504040204" pitchFamily="50" charset="-128"/>
                          <a:ea typeface="Meiryo UI" panose="020B0604030504040204" pitchFamily="50" charset="-128"/>
                          <a:cs typeface="+mn-cs"/>
                        </a:rPr>
                        <a:t>「新規分への補助は</a:t>
                      </a:r>
                      <a:r>
                        <a:rPr lang="en-US" altLang="ja-JP" sz="1000" b="0" i="0" baseline="0" dirty="0">
                          <a:effectLst/>
                          <a:latin typeface="Meiryo UI" panose="020B0604030504040204" pitchFamily="50" charset="-128"/>
                          <a:ea typeface="Meiryo UI" panose="020B0604030504040204" pitchFamily="50" charset="-128"/>
                          <a:cs typeface="+mn-cs"/>
                        </a:rPr>
                        <a:t>22</a:t>
                      </a:r>
                      <a:r>
                        <a:rPr lang="ja-JP" altLang="ja-JP" sz="1000" b="0" i="0" baseline="0" dirty="0">
                          <a:effectLst/>
                          <a:latin typeface="Meiryo UI" panose="020B0604030504040204" pitchFamily="50" charset="-128"/>
                          <a:ea typeface="Meiryo UI" panose="020B0604030504040204" pitchFamily="50" charset="-128"/>
                          <a:cs typeface="+mn-cs"/>
                        </a:rPr>
                        <a:t>年度限り（既補助決定分は継続）」</a:t>
                      </a:r>
                      <a:endParaRPr lang="en-US" altLang="ja-JP" sz="1000" b="0" i="0" baseline="0" dirty="0">
                        <a:effectLst/>
                        <a:latin typeface="Meiryo UI" panose="020B0604030504040204" pitchFamily="50" charset="-128"/>
                        <a:ea typeface="Meiryo UI" panose="020B0604030504040204" pitchFamily="50" charset="-128"/>
                        <a:cs typeface="+mn-cs"/>
                      </a:endParaRPr>
                    </a:p>
                    <a:p>
                      <a:pPr>
                        <a:lnSpc>
                          <a:spcPts val="1200"/>
                        </a:lnSpc>
                      </a:pPr>
                      <a:endParaRPr lang="en-US" altLang="ja-JP" sz="1000" b="0" i="0" baseline="0" dirty="0">
                        <a:effectLst/>
                        <a:latin typeface="Meiryo UI" panose="020B0604030504040204" pitchFamily="50" charset="-128"/>
                        <a:ea typeface="Meiryo UI" panose="020B0604030504040204" pitchFamily="50" charset="-128"/>
                        <a:cs typeface="+mn-cs"/>
                      </a:endParaRPr>
                    </a:p>
                    <a:p>
                      <a:pPr>
                        <a:lnSpc>
                          <a:spcPts val="1200"/>
                        </a:lnSpc>
                      </a:pPr>
                      <a:r>
                        <a:rPr lang="en-US" altLang="ja-JP" sz="1000" b="0" i="0" baseline="0" dirty="0">
                          <a:effectLst/>
                          <a:latin typeface="Meiryo UI" panose="020B0604030504040204" pitchFamily="50" charset="-128"/>
                          <a:ea typeface="Meiryo UI" panose="020B0604030504040204" pitchFamily="50" charset="-128"/>
                          <a:cs typeface="+mn-cs"/>
                        </a:rPr>
                        <a:t>   </a:t>
                      </a:r>
                      <a:r>
                        <a:rPr lang="en-US" altLang="zh-TW" sz="1000" b="0" i="0" baseline="0" dirty="0">
                          <a:effectLst/>
                          <a:latin typeface="Meiryo UI" panose="020B0604030504040204" pitchFamily="50" charset="-128"/>
                          <a:ea typeface="Meiryo UI" panose="020B0604030504040204" pitchFamily="50" charset="-128"/>
                          <a:cs typeface="+mn-cs"/>
                        </a:rPr>
                        <a:t>【</a:t>
                      </a:r>
                      <a:r>
                        <a:rPr lang="zh-TW" altLang="en-US" sz="1000" b="0" i="0" baseline="0" dirty="0">
                          <a:effectLst/>
                          <a:latin typeface="Meiryo UI" panose="020B0604030504040204" pitchFamily="50" charset="-128"/>
                          <a:ea typeface="Meiryo UI" panose="020B0604030504040204" pitchFamily="50" charset="-128"/>
                          <a:cs typeface="+mn-cs"/>
                        </a:rPr>
                        <a:t>効果額（百万円）</a:t>
                      </a:r>
                      <a:r>
                        <a:rPr lang="en-US" altLang="zh-TW" sz="1000" b="0" i="0" baseline="0" dirty="0">
                          <a:effectLst/>
                          <a:latin typeface="Meiryo UI" panose="020B0604030504040204" pitchFamily="50" charset="-128"/>
                          <a:ea typeface="Meiryo UI" panose="020B0604030504040204" pitchFamily="50" charset="-128"/>
                          <a:cs typeface="+mn-cs"/>
                        </a:rPr>
                        <a:t>】⑳0</a:t>
                      </a:r>
                      <a:r>
                        <a:rPr lang="zh-TW" altLang="en-US" sz="1000" b="0" i="0" baseline="0" dirty="0">
                          <a:effectLst/>
                          <a:latin typeface="Meiryo UI" panose="020B0604030504040204" pitchFamily="50" charset="-128"/>
                          <a:ea typeface="Meiryo UI" panose="020B0604030504040204" pitchFamily="50" charset="-128"/>
                          <a:cs typeface="+mn-cs"/>
                        </a:rPr>
                        <a:t>　㉑</a:t>
                      </a:r>
                      <a:r>
                        <a:rPr lang="en-US" altLang="zh-TW" sz="1000" b="0" i="0" baseline="0" dirty="0">
                          <a:effectLst/>
                          <a:latin typeface="Meiryo UI" panose="020B0604030504040204" pitchFamily="50" charset="-128"/>
                          <a:ea typeface="Meiryo UI" panose="020B0604030504040204" pitchFamily="50" charset="-128"/>
                          <a:cs typeface="+mn-cs"/>
                        </a:rPr>
                        <a:t>0</a:t>
                      </a:r>
                      <a:r>
                        <a:rPr lang="zh-TW" altLang="en-US" sz="1000" b="0" i="0" baseline="0" dirty="0">
                          <a:effectLst/>
                          <a:latin typeface="Meiryo UI" panose="020B0604030504040204" pitchFamily="50" charset="-128"/>
                          <a:ea typeface="Meiryo UI" panose="020B0604030504040204" pitchFamily="50" charset="-128"/>
                          <a:cs typeface="+mn-cs"/>
                        </a:rPr>
                        <a:t>　㉒</a:t>
                      </a:r>
                      <a:r>
                        <a:rPr lang="en-US" altLang="zh-TW" sz="1000" b="0" i="0" baseline="0" dirty="0">
                          <a:effectLst/>
                          <a:latin typeface="Meiryo UI" panose="020B0604030504040204" pitchFamily="50" charset="-128"/>
                          <a:ea typeface="Meiryo UI" panose="020B0604030504040204" pitchFamily="50" charset="-128"/>
                          <a:cs typeface="+mn-cs"/>
                        </a:rPr>
                        <a:t>0</a:t>
                      </a:r>
                      <a:r>
                        <a:rPr lang="en-US" altLang="ja-JP" sz="1000" b="0" i="0" baseline="0" dirty="0">
                          <a:effectLst/>
                          <a:latin typeface="Meiryo UI" panose="020B0604030504040204" pitchFamily="50" charset="-128"/>
                          <a:ea typeface="Meiryo UI" panose="020B0604030504040204" pitchFamily="50" charset="-128"/>
                          <a:cs typeface="+mn-cs"/>
                        </a:rPr>
                        <a:t> </a:t>
                      </a:r>
                      <a:endParaRPr lang="ja-JP" altLang="ja-JP" sz="10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395728" y="453824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12604"/>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474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474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4" name="表 3"/>
          <p:cNvGraphicFramePr>
            <a:graphicFrameLocks noGrp="1"/>
          </p:cNvGraphicFramePr>
          <p:nvPr/>
        </p:nvGraphicFramePr>
        <p:xfrm>
          <a:off x="656565" y="1661190"/>
          <a:ext cx="3285365" cy="975360"/>
        </p:xfrm>
        <a:graphic>
          <a:graphicData uri="http://schemas.openxmlformats.org/drawingml/2006/table">
            <a:tbl>
              <a:tblPr firstRow="1" bandRow="1">
                <a:tableStyleId>{D7AC3CCA-C797-4891-BE02-D94E43425B78}</a:tableStyleId>
              </a:tblPr>
              <a:tblGrid>
                <a:gridCol w="495055">
                  <a:extLst>
                    <a:ext uri="{9D8B030D-6E8A-4147-A177-3AD203B41FA5}">
                      <a16:colId xmlns:a16="http://schemas.microsoft.com/office/drawing/2014/main" val="20000"/>
                    </a:ext>
                  </a:extLst>
                </a:gridCol>
                <a:gridCol w="585065">
                  <a:extLst>
                    <a:ext uri="{9D8B030D-6E8A-4147-A177-3AD203B41FA5}">
                      <a16:colId xmlns:a16="http://schemas.microsoft.com/office/drawing/2014/main" val="20001"/>
                    </a:ext>
                  </a:extLst>
                </a:gridCol>
                <a:gridCol w="585065">
                  <a:extLst>
                    <a:ext uri="{9D8B030D-6E8A-4147-A177-3AD203B41FA5}">
                      <a16:colId xmlns:a16="http://schemas.microsoft.com/office/drawing/2014/main" val="20002"/>
                    </a:ext>
                  </a:extLst>
                </a:gridCol>
                <a:gridCol w="540060">
                  <a:extLst>
                    <a:ext uri="{9D8B030D-6E8A-4147-A177-3AD203B41FA5}">
                      <a16:colId xmlns:a16="http://schemas.microsoft.com/office/drawing/2014/main" val="20003"/>
                    </a:ext>
                  </a:extLst>
                </a:gridCol>
                <a:gridCol w="540060">
                  <a:extLst>
                    <a:ext uri="{9D8B030D-6E8A-4147-A177-3AD203B41FA5}">
                      <a16:colId xmlns:a16="http://schemas.microsoft.com/office/drawing/2014/main" val="20004"/>
                    </a:ext>
                  </a:extLst>
                </a:gridCol>
                <a:gridCol w="540060">
                  <a:extLst>
                    <a:ext uri="{9D8B030D-6E8A-4147-A177-3AD203B41FA5}">
                      <a16:colId xmlns:a16="http://schemas.microsoft.com/office/drawing/2014/main" val="20005"/>
                    </a:ext>
                  </a:extLst>
                </a:gridCol>
              </a:tblGrid>
              <a:tr h="210275">
                <a:tc>
                  <a:txBody>
                    <a:bodyPr/>
                    <a:lstStyle/>
                    <a:p>
                      <a:pPr algn="ctr"/>
                      <a:endParaRPr kumimoji="1" lang="ja-JP" altLang="en-US" sz="1000" b="0" dirty="0"/>
                    </a:p>
                  </a:txBody>
                  <a:tcPr anchor="ctr">
                    <a:solidFill>
                      <a:schemeClr val="bg1"/>
                    </a:solidFill>
                  </a:tcPr>
                </a:tc>
                <a:tc>
                  <a:txBody>
                    <a:bodyPr/>
                    <a:lstStyle/>
                    <a:p>
                      <a:pPr algn="ct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15 </a:t>
                      </a:r>
                      <a:endParaRPr kumimoji="1" lang="ja-JP" altLang="en-US" sz="1000" b="0" dirty="0"/>
                    </a:p>
                  </a:txBody>
                  <a:tcPr anchor="ctr">
                    <a:solidFill>
                      <a:schemeClr val="bg1"/>
                    </a:solidFill>
                  </a:tcPr>
                </a:tc>
                <a:tc>
                  <a:txBody>
                    <a:bodyPr/>
                    <a:lstStyle/>
                    <a:p>
                      <a:pPr algn="ct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16 </a:t>
                      </a:r>
                      <a:endParaRPr kumimoji="1" lang="ja-JP" altLang="en-US" sz="1000" b="0" dirty="0"/>
                    </a:p>
                  </a:txBody>
                  <a:tcPr anchor="ctr">
                    <a:solidFill>
                      <a:schemeClr val="bg1"/>
                    </a:solidFill>
                  </a:tcPr>
                </a:tc>
                <a:tc>
                  <a:txBody>
                    <a:bodyPr/>
                    <a:lstStyle/>
                    <a:p>
                      <a:pPr algn="ct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17</a:t>
                      </a:r>
                      <a:endParaRPr kumimoji="1" lang="ja-JP" altLang="en-US" sz="1000" b="0" dirty="0"/>
                    </a:p>
                  </a:txBody>
                  <a:tcPr anchor="ctr">
                    <a:solidFill>
                      <a:schemeClr val="bg1"/>
                    </a:solidFill>
                  </a:tcPr>
                </a:tc>
                <a:tc>
                  <a:txBody>
                    <a:bodyPr/>
                    <a:lstStyle/>
                    <a:p>
                      <a:pPr algn="ct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18</a:t>
                      </a:r>
                      <a:endParaRPr kumimoji="1" lang="ja-JP" altLang="en-US" sz="1000" b="0" dirty="0"/>
                    </a:p>
                  </a:txBody>
                  <a:tcPr anchor="ctr">
                    <a:solidFill>
                      <a:schemeClr val="bg1"/>
                    </a:solidFill>
                  </a:tcPr>
                </a:tc>
                <a:tc>
                  <a:txBody>
                    <a:bodyPr/>
                    <a:lstStyle/>
                    <a:p>
                      <a:pPr algn="ctr"/>
                      <a:r>
                        <a:rPr lang="ja-JP" altLang="en-US" sz="1000" b="0" kern="100" dirty="0">
                          <a:effectLst/>
                          <a:latin typeface="Meiryo UI" panose="020B0604030504040204" pitchFamily="50" charset="-128"/>
                          <a:ea typeface="Meiryo UI" panose="020B0604030504040204" pitchFamily="50" charset="-128"/>
                        </a:rPr>
                        <a:t>Ｈ</a:t>
                      </a:r>
                      <a:r>
                        <a:rPr lang="en-US" altLang="ja-JP" sz="1000" b="0" kern="100" dirty="0">
                          <a:effectLst/>
                          <a:latin typeface="Meiryo UI" panose="020B0604030504040204" pitchFamily="50" charset="-128"/>
                          <a:ea typeface="Meiryo UI" panose="020B0604030504040204" pitchFamily="50" charset="-128"/>
                        </a:rPr>
                        <a:t>19 </a:t>
                      </a:r>
                      <a:endParaRPr kumimoji="1" lang="ja-JP" altLang="en-US" sz="1000" b="0" dirty="0"/>
                    </a:p>
                  </a:txBody>
                  <a:tcPr anchor="ctr">
                    <a:solidFill>
                      <a:schemeClr val="bg1"/>
                    </a:solidFill>
                  </a:tcPr>
                </a:tc>
                <a:extLst>
                  <a:ext uri="{0D108BD9-81ED-4DB2-BD59-A6C34878D82A}">
                    <a16:rowId xmlns:a16="http://schemas.microsoft.com/office/drawing/2014/main" val="10000"/>
                  </a:ext>
                </a:extLst>
              </a:tr>
              <a:tr h="217203">
                <a:tc>
                  <a:txBody>
                    <a:bodyPr/>
                    <a:lstStyle/>
                    <a:p>
                      <a:pPr algn="ctr"/>
                      <a:r>
                        <a:rPr lang="en-US" altLang="ja-JP" sz="1000" b="0" kern="100" dirty="0">
                          <a:effectLst/>
                          <a:latin typeface="Meiryo UI" panose="020B0604030504040204" pitchFamily="50" charset="-128"/>
                          <a:ea typeface="Meiryo UI" panose="020B0604030504040204" pitchFamily="50" charset="-128"/>
                        </a:rPr>
                        <a:t>Ⅰ</a:t>
                      </a:r>
                      <a:r>
                        <a:rPr lang="ja-JP" altLang="en-US" sz="1000" b="0" kern="100" dirty="0">
                          <a:effectLst/>
                          <a:latin typeface="Meiryo UI" panose="020B0604030504040204" pitchFamily="50" charset="-128"/>
                          <a:ea typeface="Meiryo UI" panose="020B0604030504040204" pitchFamily="50" charset="-128"/>
                        </a:rPr>
                        <a:t>型</a:t>
                      </a:r>
                      <a:endParaRPr kumimoji="1" lang="ja-JP" altLang="en-US" sz="1000" b="0" dirty="0"/>
                    </a:p>
                  </a:txBody>
                  <a:tcPr anchor="ctr">
                    <a:solidFill>
                      <a:schemeClr val="bg1"/>
                    </a:solidFill>
                  </a:tcPr>
                </a:tc>
                <a:tc rowSpan="3">
                  <a:txBody>
                    <a:bodyPr/>
                    <a:lstStyle/>
                    <a:p>
                      <a:pPr algn="ctr"/>
                      <a:r>
                        <a:rPr lang="en-US" altLang="ja-JP" sz="1000" b="0" kern="100" dirty="0">
                          <a:effectLst/>
                          <a:latin typeface="Meiryo UI" panose="020B0604030504040204" pitchFamily="50" charset="-128"/>
                          <a:ea typeface="Meiryo UI" panose="020B0604030504040204" pitchFamily="50" charset="-128"/>
                        </a:rPr>
                        <a:t>257</a:t>
                      </a:r>
                      <a:endParaRPr kumimoji="1" lang="ja-JP" altLang="en-US" sz="1000" b="0" dirty="0"/>
                    </a:p>
                  </a:txBody>
                  <a:tcPr anchor="ctr">
                    <a:solidFill>
                      <a:schemeClr val="bg1"/>
                    </a:solidFill>
                  </a:tcPr>
                </a:tc>
                <a:tc rowSpan="3">
                  <a:txBody>
                    <a:bodyPr/>
                    <a:lstStyle/>
                    <a:p>
                      <a:pPr algn="ctr"/>
                      <a:r>
                        <a:rPr lang="en-US" altLang="ja-JP" sz="1000" b="0" kern="100" dirty="0">
                          <a:effectLst/>
                          <a:latin typeface="Meiryo UI" panose="020B0604030504040204" pitchFamily="50" charset="-128"/>
                          <a:ea typeface="Meiryo UI" panose="020B0604030504040204" pitchFamily="50" charset="-128"/>
                        </a:rPr>
                        <a:t>203</a:t>
                      </a:r>
                      <a:endParaRPr kumimoji="1" lang="ja-JP" altLang="en-US" sz="1000" b="0" dirty="0"/>
                    </a:p>
                  </a:txBody>
                  <a:tcPr anchor="ctr">
                    <a:solidFill>
                      <a:schemeClr val="bg1"/>
                    </a:solidFill>
                  </a:tcPr>
                </a:tc>
                <a:tc rowSpan="3">
                  <a:txBody>
                    <a:bodyPr/>
                    <a:lstStyle/>
                    <a:p>
                      <a:pPr algn="ctr"/>
                      <a:r>
                        <a:rPr lang="en-US" altLang="ja-JP" sz="1000" b="0" kern="100" dirty="0">
                          <a:effectLst/>
                          <a:latin typeface="Meiryo UI" panose="020B0604030504040204" pitchFamily="50" charset="-128"/>
                          <a:ea typeface="Meiryo UI" panose="020B0604030504040204" pitchFamily="50" charset="-128"/>
                        </a:rPr>
                        <a:t>143</a:t>
                      </a:r>
                      <a:endParaRPr kumimoji="1" lang="ja-JP" altLang="en-US" sz="1000" b="0" dirty="0"/>
                    </a:p>
                  </a:txBody>
                  <a:tcPr anchor="ctr">
                    <a:solidFill>
                      <a:schemeClr val="bg1"/>
                    </a:solidFill>
                  </a:tcPr>
                </a:tc>
                <a:tc rowSpan="3">
                  <a:txBody>
                    <a:bodyPr/>
                    <a:lstStyle/>
                    <a:p>
                      <a:pPr algn="ctr"/>
                      <a:r>
                        <a:rPr lang="en-US" altLang="ja-JP" sz="1000" b="0" kern="100" dirty="0">
                          <a:effectLst/>
                          <a:latin typeface="Meiryo UI" panose="020B0604030504040204" pitchFamily="50" charset="-128"/>
                          <a:ea typeface="Meiryo UI" panose="020B0604030504040204" pitchFamily="50" charset="-128"/>
                        </a:rPr>
                        <a:t>124 </a:t>
                      </a:r>
                      <a:endParaRPr kumimoji="1" lang="ja-JP" altLang="en-US" sz="1000" b="0" dirty="0"/>
                    </a:p>
                  </a:txBody>
                  <a:tcPr anchor="ctr">
                    <a:solidFill>
                      <a:schemeClr val="bg1"/>
                    </a:solidFill>
                  </a:tcPr>
                </a:tc>
                <a:tc>
                  <a:txBody>
                    <a:bodyPr/>
                    <a:lstStyle/>
                    <a:p>
                      <a:pPr algn="ctr"/>
                      <a:r>
                        <a:rPr lang="en-US" altLang="ja-JP" sz="1000" b="0" kern="100" dirty="0">
                          <a:effectLst/>
                          <a:latin typeface="Meiryo UI" panose="020B0604030504040204" pitchFamily="50" charset="-128"/>
                          <a:ea typeface="Meiryo UI" panose="020B0604030504040204" pitchFamily="50" charset="-128"/>
                        </a:rPr>
                        <a:t>75</a:t>
                      </a:r>
                      <a:endParaRPr kumimoji="1" lang="ja-JP" altLang="en-US" sz="1000" b="0" dirty="0"/>
                    </a:p>
                  </a:txBody>
                  <a:tcPr anchor="ctr">
                    <a:solidFill>
                      <a:schemeClr val="bg1"/>
                    </a:solidFill>
                  </a:tcPr>
                </a:tc>
                <a:extLst>
                  <a:ext uri="{0D108BD9-81ED-4DB2-BD59-A6C34878D82A}">
                    <a16:rowId xmlns:a16="http://schemas.microsoft.com/office/drawing/2014/main" val="10001"/>
                  </a:ext>
                </a:extLst>
              </a:tr>
              <a:tr h="0">
                <a:tc>
                  <a:txBody>
                    <a:bodyPr/>
                    <a:lstStyle/>
                    <a:p>
                      <a:pPr algn="ctr"/>
                      <a:r>
                        <a:rPr lang="en-US" altLang="ja-JP" sz="1000" b="0" kern="100" dirty="0">
                          <a:effectLst/>
                          <a:latin typeface="Meiryo UI" panose="020B0604030504040204" pitchFamily="50" charset="-128"/>
                          <a:ea typeface="Meiryo UI" panose="020B0604030504040204" pitchFamily="50" charset="-128"/>
                        </a:rPr>
                        <a:t>Ⅱ</a:t>
                      </a:r>
                      <a:r>
                        <a:rPr lang="ja-JP" altLang="en-US" sz="1000" b="0" kern="100" dirty="0">
                          <a:effectLst/>
                          <a:latin typeface="Meiryo UI" panose="020B0604030504040204" pitchFamily="50" charset="-128"/>
                          <a:ea typeface="Meiryo UI" panose="020B0604030504040204" pitchFamily="50" charset="-128"/>
                        </a:rPr>
                        <a:t>型</a:t>
                      </a:r>
                      <a:endParaRPr kumimoji="1" lang="ja-JP" altLang="en-US" sz="1000" b="0" dirty="0"/>
                    </a:p>
                  </a:txBody>
                  <a:tcPr anchor="ct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a:p>
                  </a:txBody>
                  <a:tcPr>
                    <a:solidFill>
                      <a:schemeClr val="bg1"/>
                    </a:solidFill>
                  </a:tcPr>
                </a:tc>
                <a:tc>
                  <a:txBody>
                    <a:bodyPr/>
                    <a:lstStyle/>
                    <a:p>
                      <a:pPr algn="ctr"/>
                      <a:r>
                        <a:rPr lang="en-US" altLang="ja-JP" sz="1000" b="0" kern="100">
                          <a:effectLst/>
                          <a:latin typeface="Meiryo UI" panose="020B0604030504040204" pitchFamily="50" charset="-128"/>
                          <a:ea typeface="Meiryo UI" panose="020B0604030504040204" pitchFamily="50" charset="-128"/>
                        </a:rPr>
                        <a:t>28</a:t>
                      </a:r>
                      <a:endParaRPr kumimoji="1" lang="ja-JP" altLang="en-US" sz="1000" b="0"/>
                    </a:p>
                  </a:txBody>
                  <a:tcPr anchor="ctr">
                    <a:solidFill>
                      <a:schemeClr val="bg1"/>
                    </a:solidFill>
                  </a:tcPr>
                </a:tc>
                <a:extLst>
                  <a:ext uri="{0D108BD9-81ED-4DB2-BD59-A6C34878D82A}">
                    <a16:rowId xmlns:a16="http://schemas.microsoft.com/office/drawing/2014/main" val="10002"/>
                  </a:ext>
                </a:extLst>
              </a:tr>
              <a:tr h="224578">
                <a:tc>
                  <a:txBody>
                    <a:bodyPr/>
                    <a:lstStyle/>
                    <a:p>
                      <a:pPr algn="ctr"/>
                      <a:r>
                        <a:rPr lang="ja-JP" altLang="en-US" sz="1000" b="0" kern="100" dirty="0">
                          <a:effectLst/>
                          <a:latin typeface="Meiryo UI" panose="020B0604030504040204" pitchFamily="50" charset="-128"/>
                          <a:ea typeface="Meiryo UI" panose="020B0604030504040204" pitchFamily="50" charset="-128"/>
                        </a:rPr>
                        <a:t>合計</a:t>
                      </a:r>
                      <a:endParaRPr kumimoji="1" lang="ja-JP" altLang="en-US" sz="1000" b="0" dirty="0"/>
                    </a:p>
                  </a:txBody>
                  <a:tcPr anchor="ct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dirty="0"/>
                    </a:p>
                  </a:txBody>
                  <a:tcPr>
                    <a:solidFill>
                      <a:schemeClr val="bg1"/>
                    </a:solidFill>
                  </a:tcPr>
                </a:tc>
                <a:tc vMerge="1">
                  <a:txBody>
                    <a:bodyPr/>
                    <a:lstStyle/>
                    <a:p>
                      <a:endParaRPr kumimoji="1" lang="ja-JP" altLang="en-US" sz="1000" dirty="0"/>
                    </a:p>
                  </a:txBody>
                  <a:tcPr>
                    <a:solidFill>
                      <a:schemeClr val="bg1"/>
                    </a:solidFill>
                  </a:tcPr>
                </a:tc>
                <a:tc>
                  <a:txBody>
                    <a:bodyPr/>
                    <a:lstStyle/>
                    <a:p>
                      <a:pPr algn="ctr"/>
                      <a:r>
                        <a:rPr lang="en-US" altLang="ja-JP" sz="1000" b="0" kern="100" dirty="0">
                          <a:effectLst/>
                          <a:latin typeface="Meiryo UI" panose="020B0604030504040204" pitchFamily="50" charset="-128"/>
                          <a:ea typeface="Meiryo UI" panose="020B0604030504040204" pitchFamily="50" charset="-128"/>
                        </a:rPr>
                        <a:t>103</a:t>
                      </a:r>
                      <a:endParaRPr kumimoji="1" lang="ja-JP" altLang="en-US" sz="1000" b="0" dirty="0"/>
                    </a:p>
                  </a:txBody>
                  <a:tcPr anchor="ctr">
                    <a:solidFill>
                      <a:schemeClr val="bg1"/>
                    </a:solidFill>
                  </a:tcPr>
                </a:tc>
                <a:extLst>
                  <a:ext uri="{0D108BD9-81ED-4DB2-BD59-A6C34878D82A}">
                    <a16:rowId xmlns:a16="http://schemas.microsoft.com/office/drawing/2014/main" val="10003"/>
                  </a:ext>
                </a:extLst>
              </a:tr>
            </a:tbl>
          </a:graphicData>
        </a:graphic>
      </p:graphicFrame>
      <p:sp>
        <p:nvSpPr>
          <p:cNvPr id="9" name="正方形/長方形 8"/>
          <p:cNvSpPr/>
          <p:nvPr/>
        </p:nvSpPr>
        <p:spPr>
          <a:xfrm>
            <a:off x="606900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0316659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2069774544"/>
              </p:ext>
            </p:extLst>
          </p:nvPr>
        </p:nvGraphicFramePr>
        <p:xfrm>
          <a:off x="83583" y="28533"/>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22】</a:t>
                      </a:r>
                      <a:r>
                        <a:rPr lang="ja-JP" altLang="en-US" sz="8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err="1">
                          <a:solidFill>
                            <a:schemeClr val="tx1"/>
                          </a:solidFill>
                          <a:effectLst/>
                          <a:latin typeface="Meiryo UI" panose="020B0604030504040204" pitchFamily="50" charset="-128"/>
                          <a:ea typeface="Meiryo UI" panose="020B0604030504040204" pitchFamily="50" charset="-128"/>
                        </a:rPr>
                        <a:t>障がい</a:t>
                      </a:r>
                      <a:r>
                        <a:rPr lang="ja-JP" altLang="en-US" sz="1400" kern="100" dirty="0">
                          <a:solidFill>
                            <a:schemeClr val="tx1"/>
                          </a:solidFill>
                          <a:effectLst/>
                          <a:latin typeface="Meiryo UI" panose="020B0604030504040204" pitchFamily="50" charset="-128"/>
                          <a:ea typeface="Meiryo UI" panose="020B0604030504040204" pitchFamily="50" charset="-128"/>
                        </a:rPr>
                        <a:t>者福祉作業所運営助成費 （つづき） </a:t>
                      </a:r>
                      <a:r>
                        <a:rPr lang="zh-TW"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95259631"/>
              </p:ext>
            </p:extLst>
          </p:nvPr>
        </p:nvGraphicFramePr>
        <p:xfrm>
          <a:off x="29566" y="458670"/>
          <a:ext cx="9084868" cy="159906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500239">
                  <a:extLst>
                    <a:ext uri="{9D8B030D-6E8A-4147-A177-3AD203B41FA5}">
                      <a16:colId xmlns:a16="http://schemas.microsoft.com/office/drawing/2014/main" val="4183280094"/>
                    </a:ext>
                  </a:extLst>
                </a:gridCol>
                <a:gridCol w="4325429">
                  <a:extLst>
                    <a:ext uri="{9D8B030D-6E8A-4147-A177-3AD203B41FA5}">
                      <a16:colId xmlns:a16="http://schemas.microsoft.com/office/drawing/2014/main" val="2140178687"/>
                    </a:ext>
                  </a:extLst>
                </a:gridCol>
              </a:tblGrid>
              <a:tr h="24041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財政構造改革プラン</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627477">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見直し方向性</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新規分への補助は</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年度限り（既補助決定分は継続）</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方向性どおり実施済</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en-US" altLang="zh-TW" sz="1000" b="0" kern="100" dirty="0">
                          <a:effectLst/>
                          <a:latin typeface="Meiryo UI" panose="020B0604030504040204" pitchFamily="50" charset="-128"/>
                          <a:ea typeface="Meiryo UI" panose="020B0604030504040204" pitchFamily="50" charset="-128"/>
                        </a:rPr>
                        <a:t>【</a:t>
                      </a:r>
                      <a:r>
                        <a:rPr lang="zh-TW" altLang="en-US" sz="1000" b="0" kern="100" dirty="0">
                          <a:effectLst/>
                          <a:latin typeface="Meiryo UI" panose="020B0604030504040204" pitchFamily="50" charset="-128"/>
                          <a:ea typeface="Meiryo UI" panose="020B0604030504040204" pitchFamily="50" charset="-128"/>
                        </a:rPr>
                        <a:t>効果額（</a:t>
                      </a:r>
                      <a:r>
                        <a:rPr lang="ja-JP" altLang="en-US" sz="1000" b="0" kern="100" dirty="0">
                          <a:solidFill>
                            <a:schemeClr val="tx1"/>
                          </a:solidFill>
                          <a:effectLst/>
                          <a:latin typeface="Meiryo UI" panose="020B0604030504040204" pitchFamily="50" charset="-128"/>
                          <a:ea typeface="Meiryo UI" panose="020B0604030504040204" pitchFamily="50" charset="-128"/>
                        </a:rPr>
                        <a:t>百万</a:t>
                      </a:r>
                      <a:r>
                        <a:rPr lang="zh-TW" altLang="en-US" sz="1000" b="0" kern="100" dirty="0">
                          <a:solidFill>
                            <a:schemeClr val="tx1"/>
                          </a:solidFill>
                          <a:effectLst/>
                          <a:latin typeface="Meiryo UI" panose="020B0604030504040204" pitchFamily="50" charset="-128"/>
                          <a:ea typeface="Meiryo UI" panose="020B0604030504040204" pitchFamily="50" charset="-128"/>
                        </a:rPr>
                        <a:t>円）</a:t>
                      </a:r>
                      <a:r>
                        <a:rPr lang="en-US" altLang="zh-TW" sz="1000" b="0" kern="100" dirty="0">
                          <a:solidFill>
                            <a:schemeClr val="tx1"/>
                          </a:solidFill>
                          <a:effectLst/>
                          <a:latin typeface="Meiryo UI" panose="020B0604030504040204" pitchFamily="50" charset="-128"/>
                          <a:ea typeface="Meiryo UI" panose="020B0604030504040204" pitchFamily="50" charset="-128"/>
                        </a:rPr>
                        <a:t>】㉓</a:t>
                      </a:r>
                      <a:r>
                        <a:rPr lang="en-US" altLang="ja-JP" sz="1000" b="0" kern="100" dirty="0">
                          <a:solidFill>
                            <a:schemeClr val="tx1"/>
                          </a:solidFill>
                          <a:effectLst/>
                          <a:latin typeface="Meiryo UI" panose="020B0604030504040204" pitchFamily="50" charset="-128"/>
                          <a:ea typeface="Meiryo UI" panose="020B0604030504040204" pitchFamily="50" charset="-128"/>
                        </a:rPr>
                        <a:t>158</a:t>
                      </a:r>
                      <a:r>
                        <a:rPr lang="zh-TW" altLang="en-US" sz="1000" b="0" kern="100" dirty="0">
                          <a:solidFill>
                            <a:schemeClr val="tx1"/>
                          </a:solidFill>
                          <a:effectLst/>
                          <a:latin typeface="Meiryo UI" panose="020B0604030504040204" pitchFamily="50" charset="-128"/>
                          <a:ea typeface="Meiryo UI" panose="020B0604030504040204" pitchFamily="50" charset="-128"/>
                        </a:rPr>
                        <a:t>　㉔</a:t>
                      </a:r>
                      <a:r>
                        <a:rPr lang="en-US" altLang="ja-JP" sz="1000" b="0" kern="100" dirty="0">
                          <a:solidFill>
                            <a:schemeClr val="tx1"/>
                          </a:solidFill>
                          <a:effectLst/>
                          <a:latin typeface="Meiryo UI" panose="020B0604030504040204" pitchFamily="50" charset="-128"/>
                          <a:ea typeface="Meiryo UI" panose="020B0604030504040204" pitchFamily="50" charset="-128"/>
                        </a:rPr>
                        <a:t>252</a:t>
                      </a:r>
                      <a:r>
                        <a:rPr lang="zh-TW" altLang="en-US" sz="1000" b="0" kern="100" dirty="0">
                          <a:solidFill>
                            <a:schemeClr val="tx1"/>
                          </a:solidFill>
                          <a:effectLst/>
                          <a:latin typeface="Meiryo UI" panose="020B0604030504040204" pitchFamily="50" charset="-128"/>
                          <a:ea typeface="Meiryo UI" panose="020B0604030504040204" pitchFamily="50" charset="-128"/>
                        </a:rPr>
                        <a:t>　㉕</a:t>
                      </a:r>
                      <a:r>
                        <a:rPr lang="en-US" altLang="ja-JP" sz="1000" b="0" kern="100" dirty="0">
                          <a:solidFill>
                            <a:schemeClr val="tx1"/>
                          </a:solidFill>
                          <a:effectLst/>
                          <a:latin typeface="Meiryo UI" panose="020B0604030504040204" pitchFamily="50" charset="-128"/>
                          <a:ea typeface="Meiryo UI" panose="020B0604030504040204" pitchFamily="50" charset="-128"/>
                        </a:rPr>
                        <a:t>252</a:t>
                      </a:r>
                      <a:endParaRPr lang="ja-JP" altLang="en-US"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4041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10004"/>
                  </a:ext>
                </a:extLst>
              </a:tr>
              <a:tr h="490768">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H25</a:t>
                      </a:r>
                      <a:r>
                        <a:rPr kumimoji="1" lang="ja-JP" altLang="en-US" sz="105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年度をもって事業終了。</a:t>
                      </a:r>
                      <a:endParaRPr kumimoji="1" lang="en-US" altLang="ja-JP" sz="1050" b="0" i="0" u="none" strike="noStrike" kern="1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00" b="1" i="0" kern="100" baseline="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36" name="二等辺三角形 35"/>
          <p:cNvSpPr/>
          <p:nvPr/>
        </p:nvSpPr>
        <p:spPr>
          <a:xfrm rot="5400000">
            <a:off x="4497869" y="89284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614198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592114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973205779"/>
              </p:ext>
            </p:extLst>
          </p:nvPr>
        </p:nvGraphicFramePr>
        <p:xfrm>
          <a:off x="83583" y="86048"/>
          <a:ext cx="9003329" cy="415976"/>
        </p:xfrm>
        <a:graphic>
          <a:graphicData uri="http://schemas.openxmlformats.org/drawingml/2006/table">
            <a:tbl>
              <a:tblPr firstRow="1" firstCol="1" bandRow="1">
                <a:tableStyleId>{5C22544A-7EE6-4342-B048-85BDC9FD1C3A}</a:tableStyleId>
              </a:tblPr>
              <a:tblGrid>
                <a:gridCol w="6108597">
                  <a:extLst>
                    <a:ext uri="{9D8B030D-6E8A-4147-A177-3AD203B41FA5}">
                      <a16:colId xmlns:a16="http://schemas.microsoft.com/office/drawing/2014/main" val="1996567682"/>
                    </a:ext>
                  </a:extLst>
                </a:gridCol>
                <a:gridCol w="289473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23】</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病院事業費負担金・病院事業貸付金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a:t>
                      </a:r>
                      <a:r>
                        <a:rPr lang="ja-JP" altLang="en-US" sz="1200" kern="100" dirty="0">
                          <a:solidFill>
                            <a:srgbClr val="0000FF"/>
                          </a:solidFill>
                          <a:effectLst/>
                          <a:latin typeface="Meiryo UI" panose="020B0604030504040204" pitchFamily="50" charset="-128"/>
                          <a:ea typeface="Meiryo UI" panose="020B0604030504040204" pitchFamily="50" charset="-128"/>
                        </a:rPr>
                        <a:t>、</a:t>
                      </a:r>
                      <a:r>
                        <a:rPr lang="ja-JP" altLang="en-US" sz="1200" kern="100" dirty="0">
                          <a:solidFill>
                            <a:schemeClr val="tx1"/>
                          </a:solidFill>
                          <a:effectLst/>
                          <a:latin typeface="Meiryo UI" panose="020B0604030504040204" pitchFamily="50" charset="-128"/>
                          <a:ea typeface="Meiryo UI" panose="020B0604030504040204" pitchFamily="50" charset="-128"/>
                        </a:rPr>
                        <a:t>福祉部＞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635471266"/>
              </p:ext>
            </p:extLst>
          </p:nvPr>
        </p:nvGraphicFramePr>
        <p:xfrm>
          <a:off x="41792" y="502024"/>
          <a:ext cx="9060417" cy="6032027"/>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242553">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事業目的・内容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病院事業費負担金  </a:t>
                      </a:r>
                      <a:r>
                        <a:rPr lang="en-US" altLang="ja-JP" sz="1000" b="0" kern="100" dirty="0">
                          <a:effectLst/>
                          <a:latin typeface="Meiryo UI" panose="020B0604030504040204" pitchFamily="50" charset="-128"/>
                          <a:ea typeface="Meiryo UI" panose="020B0604030504040204" pitchFamily="50" charset="-128"/>
                        </a:rPr>
                        <a:t>13,894(13,894)</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（障害者リハビリテーションセンター分含む）</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救急医療の確保など、行政が負担すべき経費や不採算医療の経費に対する負担金 　　～地方独立行政法人法第８５条～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 </a:t>
                      </a:r>
                      <a:r>
                        <a:rPr lang="ja-JP" altLang="en-US" sz="1000" b="0" kern="100" dirty="0">
                          <a:effectLst/>
                          <a:latin typeface="Meiryo UI" panose="020B0604030504040204" pitchFamily="50" charset="-128"/>
                          <a:ea typeface="Meiryo UI" panose="020B0604030504040204" pitchFamily="50" charset="-128"/>
                        </a:rPr>
                        <a:t>病院事業費貸付金  </a:t>
                      </a:r>
                      <a:r>
                        <a:rPr lang="en-US" altLang="ja-JP" sz="1000" b="0" kern="100" dirty="0">
                          <a:effectLst/>
                          <a:latin typeface="Meiryo UI" panose="020B0604030504040204" pitchFamily="50" charset="-128"/>
                          <a:ea typeface="Meiryo UI" panose="020B0604030504040204" pitchFamily="50" charset="-128"/>
                        </a:rPr>
                        <a:t>2,445(    0</a:t>
                      </a:r>
                      <a:r>
                        <a:rPr lang="ja-JP" altLang="en-US" sz="1000" b="0" kern="100" dirty="0">
                          <a:effectLst/>
                          <a:latin typeface="Meiryo UI" panose="020B0604030504040204" pitchFamily="50" charset="-128"/>
                          <a:ea typeface="Meiryo UI" panose="020B0604030504040204" pitchFamily="50" charset="-128"/>
                        </a:rPr>
                        <a:t>）百万円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府立の病院の施設増改築及び資産購入（医療機器等）に要する貸付金 　　～地方独立行政法人法第４１条～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事業開始年度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府立の５病院に対する負担金・貸付金については、平成</a:t>
                      </a:r>
                      <a:r>
                        <a:rPr lang="en-US" altLang="ja-JP" sz="1000" b="0" kern="100" dirty="0">
                          <a:effectLst/>
                          <a:latin typeface="Meiryo UI" panose="020B0604030504040204" pitchFamily="50" charset="-128"/>
                          <a:ea typeface="Meiryo UI" panose="020B0604030504040204" pitchFamily="50" charset="-128"/>
                        </a:rPr>
                        <a:t>18</a:t>
                      </a:r>
                      <a:r>
                        <a:rPr lang="ja-JP" altLang="en-US" sz="1000" b="0" kern="100" dirty="0">
                          <a:effectLst/>
                          <a:latin typeface="Meiryo UI" panose="020B0604030504040204" pitchFamily="50" charset="-128"/>
                          <a:ea typeface="Meiryo UI" panose="020B0604030504040204" pitchFamily="50" charset="-128"/>
                        </a:rPr>
                        <a:t>年４月の独立行政法人化より。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障害者リハビリテーションセンターに係る運営負担金については、平成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年４月より。 </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09750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見直しの考え方及び内容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負担金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err="1">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年度は、中期計画達成（不良債務解消）に影響を与えな</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い</a:t>
                      </a:r>
                      <a:r>
                        <a:rPr lang="ja-JP" altLang="en-US" sz="1000" b="0" kern="100" dirty="0">
                          <a:effectLst/>
                          <a:latin typeface="Meiryo UI" panose="020B0604030504040204" pitchFamily="50" charset="-128"/>
                          <a:ea typeface="Meiryo UI" panose="020B0604030504040204" pitchFamily="50" charset="-128"/>
                        </a:rPr>
                        <a:t>ことを前提に最大限の経営努力により額を縮減</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Ｈ</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260</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H21</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340</a:t>
                      </a:r>
                      <a:r>
                        <a:rPr lang="ja-JP" altLang="en-US" sz="1000" b="0" kern="100" dirty="0">
                          <a:effectLst/>
                          <a:latin typeface="Meiryo UI" panose="020B0604030504040204" pitchFamily="50" charset="-128"/>
                          <a:ea typeface="Meiryo UI" panose="020B0604030504040204" pitchFamily="50" charset="-128"/>
                        </a:rPr>
                        <a:t>百万円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 </a:t>
                      </a:r>
                      <a:r>
                        <a:rPr lang="ja-JP" altLang="en-US" sz="1000" b="0" kern="100" dirty="0">
                          <a:effectLst/>
                          <a:latin typeface="Meiryo UI" panose="020B0604030504040204" pitchFamily="50" charset="-128"/>
                          <a:ea typeface="Meiryo UI" panose="020B0604030504040204" pitchFamily="50" charset="-128"/>
                        </a:rPr>
                        <a:t>貸付金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err="1">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年度は、</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％の経費縮減 但し、</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年度の母子センターの耐</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震工事は縮減対象外</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（事業費 </a:t>
                      </a:r>
                      <a:r>
                        <a:rPr lang="en-US" altLang="ja-JP" sz="1000" b="0" kern="100" dirty="0">
                          <a:effectLst/>
                          <a:latin typeface="Meiryo UI" panose="020B0604030504040204" pitchFamily="50" charset="-128"/>
                          <a:ea typeface="Meiryo UI" panose="020B0604030504040204" pitchFamily="50" charset="-128"/>
                        </a:rPr>
                        <a:t>H20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225</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H21</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225</a:t>
                      </a:r>
                      <a:r>
                        <a:rPr lang="ja-JP" altLang="en-US" sz="1000" b="0" kern="100" dirty="0">
                          <a:effectLst/>
                          <a:latin typeface="Meiryo UI" panose="020B0604030504040204" pitchFamily="50" charset="-128"/>
                          <a:ea typeface="Meiryo UI" panose="020B0604030504040204" pitchFamily="50" charset="-128"/>
                        </a:rPr>
                        <a:t>百万円）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負担金・貸付金</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見直し案どおり縮減を実施</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負担金</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見直し案（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年度）の縮減を継続</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a:t>
                      </a:r>
                      <a:r>
                        <a:rPr lang="zh-TW" altLang="en-US" sz="1050" dirty="0">
                          <a:latin typeface="Meiryo UI" panose="020B0604030504040204" pitchFamily="50" charset="-128"/>
                          <a:ea typeface="Meiryo UI" panose="020B0604030504040204" pitchFamily="50" charset="-128"/>
                        </a:rPr>
                        <a:t>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】⑳260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340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340</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07432">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solidFill>
                      <a:schemeClr val="accent1">
                        <a:alpha val="20000"/>
                      </a:schemeClr>
                    </a:solidFill>
                  </a:tcPr>
                </a:tc>
                <a:extLst>
                  <a:ext uri="{0D108BD9-81ED-4DB2-BD59-A6C34878D82A}">
                    <a16:rowId xmlns:a16="http://schemas.microsoft.com/office/drawing/2014/main" val="2975287079"/>
                  </a:ext>
                </a:extLst>
              </a:tr>
              <a:tr h="645798">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＜大阪府立病院機構運営負担金＞</a:t>
                      </a: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solidFill>
                            <a:schemeClr val="tx1"/>
                          </a:solidFill>
                          <a:effectLst/>
                          <a:latin typeface="Meiryo UI" panose="020B0604030504040204" pitchFamily="50" charset="-128"/>
                          <a:ea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rPr>
                        <a:t>障害者リハビリテーションセンター分</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病院事業費（負担金）と併せて第二期中期計画策定の中で検討</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＜病院事業費（負担金）＞</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第二期中期計画において、負担金を縮減</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a:t>
                      </a:r>
                      <a:r>
                        <a:rPr lang="zh-TW" altLang="en-US" sz="1000" b="1" kern="100" dirty="0">
                          <a:effectLst/>
                          <a:latin typeface="Meiryo UI" panose="020B0604030504040204" pitchFamily="50" charset="-128"/>
                          <a:ea typeface="Meiryo UI" panose="020B0604030504040204" pitchFamily="50" charset="-128"/>
                        </a:rPr>
                        <a:t>病院事業費（貸付金）</a:t>
                      </a:r>
                      <a:r>
                        <a:rPr lang="ja-JP" altLang="en-US" sz="1000" b="1" kern="100" dirty="0">
                          <a:effectLst/>
                          <a:latin typeface="Meiryo UI" panose="020B0604030504040204" pitchFamily="50" charset="-128"/>
                          <a:ea typeface="Meiryo UI" panose="020B0604030504040204" pitchFamily="50" charset="-128"/>
                        </a:rPr>
                        <a:t>＞</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現行水準の範囲内で実施</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＜大阪府立病院機構運営負担金＞</a:t>
                      </a:r>
                      <a:r>
                        <a:rPr lang="en-US" altLang="ja-JP" sz="1000" kern="100" dirty="0">
                          <a:solidFill>
                            <a:schemeClr val="tx1"/>
                          </a:solidFill>
                          <a:effectLst/>
                          <a:latin typeface="Meiryo UI" panose="020B0604030504040204" pitchFamily="50" charset="-128"/>
                          <a:ea typeface="Meiryo UI" panose="020B0604030504040204" pitchFamily="50" charset="-128"/>
                        </a:rPr>
                        <a:t>※</a:t>
                      </a:r>
                      <a:r>
                        <a:rPr lang="ja-JP" altLang="en-US" sz="1000" kern="100" dirty="0">
                          <a:solidFill>
                            <a:schemeClr val="tx1"/>
                          </a:solidFill>
                          <a:effectLst/>
                          <a:latin typeface="Meiryo UI" panose="020B0604030504040204" pitchFamily="50" charset="-128"/>
                          <a:ea typeface="Meiryo UI" panose="020B0604030504040204" pitchFamily="50" charset="-128"/>
                        </a:rPr>
                        <a:t>障害者リハビリテーションセンター分</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方向性</a:t>
                      </a:r>
                      <a:r>
                        <a:rPr lang="ja-JP" altLang="en-US" sz="1000" kern="100" dirty="0">
                          <a:solidFill>
                            <a:schemeClr val="tx1"/>
                          </a:solidFill>
                          <a:effectLst/>
                          <a:latin typeface="Meiryo UI" panose="020B0604030504040204" pitchFamily="50" charset="-128"/>
                          <a:ea typeface="Meiryo UI" panose="020B0604030504040204" pitchFamily="50" charset="-128"/>
                        </a:rPr>
                        <a:t>どおり実施済</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TW" sz="1000" kern="100" baseline="0" dirty="0">
                          <a:solidFill>
                            <a:schemeClr val="tx1"/>
                          </a:solidFill>
                          <a:effectLst/>
                          <a:latin typeface="Meiryo UI" panose="020B0604030504040204" pitchFamily="50" charset="-128"/>
                          <a:ea typeface="Meiryo UI" panose="020B0604030504040204" pitchFamily="50" charset="-128"/>
                        </a:rPr>
                        <a:t>   </a:t>
                      </a:r>
                      <a:r>
                        <a:rPr lang="en-US" altLang="zh-TW" sz="1000" kern="100" dirty="0">
                          <a:solidFill>
                            <a:schemeClr val="tx1"/>
                          </a:solidFill>
                          <a:effectLst/>
                          <a:latin typeface="Meiryo UI" panose="020B0604030504040204" pitchFamily="50" charset="-128"/>
                          <a:ea typeface="Meiryo UI" panose="020B0604030504040204" pitchFamily="50" charset="-128"/>
                        </a:rPr>
                        <a:t>【</a:t>
                      </a:r>
                      <a:r>
                        <a:rPr lang="zh-TW" altLang="en-US" sz="1000" kern="100" dirty="0">
                          <a:solidFill>
                            <a:schemeClr val="tx1"/>
                          </a:solidFill>
                          <a:effectLst/>
                          <a:latin typeface="Meiryo UI" panose="020B0604030504040204" pitchFamily="50" charset="-128"/>
                          <a:ea typeface="Meiryo UI" panose="020B0604030504040204" pitchFamily="50" charset="-128"/>
                        </a:rPr>
                        <a:t>効果額（</a:t>
                      </a:r>
                      <a:r>
                        <a:rPr lang="ja-JP" altLang="en-US" sz="1000" kern="100" dirty="0">
                          <a:solidFill>
                            <a:schemeClr val="tx1"/>
                          </a:solidFill>
                          <a:effectLst/>
                          <a:latin typeface="Meiryo UI" panose="020B0604030504040204" pitchFamily="50" charset="-128"/>
                          <a:ea typeface="Meiryo UI" panose="020B0604030504040204" pitchFamily="50" charset="-128"/>
                        </a:rPr>
                        <a:t>百万</a:t>
                      </a:r>
                      <a:r>
                        <a:rPr lang="zh-TW" altLang="en-US" sz="1050" dirty="0">
                          <a:solidFill>
                            <a:schemeClr val="tx1"/>
                          </a:solidFill>
                          <a:latin typeface="Meiryo UI" panose="020B0604030504040204" pitchFamily="50" charset="-128"/>
                          <a:ea typeface="Meiryo UI" panose="020B0604030504040204" pitchFamily="50" charset="-128"/>
                        </a:rPr>
                        <a:t>円</a:t>
                      </a:r>
                      <a:r>
                        <a:rPr lang="zh-TW" altLang="en-US" sz="1000" kern="100" dirty="0">
                          <a:solidFill>
                            <a:schemeClr val="tx1"/>
                          </a:solidFill>
                          <a:effectLst/>
                          <a:latin typeface="Meiryo UI" panose="020B0604030504040204" pitchFamily="50" charset="-128"/>
                          <a:ea typeface="Meiryo UI" panose="020B0604030504040204" pitchFamily="50" charset="-128"/>
                        </a:rPr>
                        <a:t>）</a:t>
                      </a:r>
                      <a:r>
                        <a:rPr lang="en-US" altLang="zh-TW" sz="1000" kern="100" dirty="0">
                          <a:solidFill>
                            <a:schemeClr val="tx1"/>
                          </a:solidFill>
                          <a:effectLst/>
                          <a:latin typeface="Meiryo UI" panose="020B0604030504040204" pitchFamily="50" charset="-128"/>
                          <a:ea typeface="Meiryo UI" panose="020B0604030504040204" pitchFamily="50" charset="-128"/>
                        </a:rPr>
                        <a:t>】㉓32</a:t>
                      </a:r>
                      <a:r>
                        <a:rPr lang="zh-TW" altLang="en-US" sz="1000" kern="100" dirty="0">
                          <a:solidFill>
                            <a:schemeClr val="tx1"/>
                          </a:solidFill>
                          <a:effectLst/>
                          <a:latin typeface="Meiryo UI" panose="020B0604030504040204" pitchFamily="50" charset="-128"/>
                          <a:ea typeface="Meiryo UI" panose="020B0604030504040204" pitchFamily="50" charset="-128"/>
                        </a:rPr>
                        <a:t>　㉔</a:t>
                      </a:r>
                      <a:r>
                        <a:rPr lang="en-US" altLang="zh-TW" sz="1000" kern="100" dirty="0">
                          <a:solidFill>
                            <a:schemeClr val="tx1"/>
                          </a:solidFill>
                          <a:effectLst/>
                          <a:latin typeface="Meiryo UI" panose="020B0604030504040204" pitchFamily="50" charset="-128"/>
                          <a:ea typeface="Meiryo UI" panose="020B0604030504040204" pitchFamily="50" charset="-128"/>
                        </a:rPr>
                        <a:t>32</a:t>
                      </a:r>
                      <a:r>
                        <a:rPr lang="zh-TW" altLang="en-US" sz="1000" kern="100" dirty="0">
                          <a:solidFill>
                            <a:schemeClr val="tx1"/>
                          </a:solidFill>
                          <a:effectLst/>
                          <a:latin typeface="Meiryo UI" panose="020B0604030504040204" pitchFamily="50" charset="-128"/>
                          <a:ea typeface="Meiryo UI" panose="020B0604030504040204" pitchFamily="50" charset="-128"/>
                        </a:rPr>
                        <a:t>　㉕</a:t>
                      </a:r>
                      <a:r>
                        <a:rPr lang="en-US" altLang="zh-TW" sz="1000" kern="100" dirty="0">
                          <a:solidFill>
                            <a:schemeClr val="tx1"/>
                          </a:solidFill>
                          <a:effectLst/>
                          <a:latin typeface="Meiryo UI" panose="020B0604030504040204" pitchFamily="50" charset="-128"/>
                          <a:ea typeface="Meiryo UI" panose="020B0604030504040204" pitchFamily="50" charset="-128"/>
                        </a:rPr>
                        <a:t>32</a:t>
                      </a:r>
                      <a:endParaRPr lang="en-US" altLang="ja-JP" sz="1000" strike="sngStrike"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＜病院事業費（負担金）＞</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方向性どおり実施済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en-US" altLang="zh-TW" sz="1000" kern="100" dirty="0">
                          <a:solidFill>
                            <a:schemeClr val="tx1"/>
                          </a:solidFill>
                          <a:effectLst/>
                          <a:latin typeface="Meiryo UI" panose="020B0604030504040204" pitchFamily="50" charset="-128"/>
                          <a:ea typeface="Meiryo UI" panose="020B0604030504040204" pitchFamily="50" charset="-128"/>
                        </a:rPr>
                        <a:t>【</a:t>
                      </a:r>
                      <a:r>
                        <a:rPr lang="zh-TW" altLang="en-US" sz="1000" kern="100" dirty="0">
                          <a:solidFill>
                            <a:schemeClr val="tx1"/>
                          </a:solidFill>
                          <a:effectLst/>
                          <a:latin typeface="Meiryo UI" panose="020B0604030504040204" pitchFamily="50" charset="-128"/>
                          <a:ea typeface="Meiryo UI" panose="020B0604030504040204" pitchFamily="50" charset="-128"/>
                        </a:rPr>
                        <a:t>効果額（</a:t>
                      </a:r>
                      <a:r>
                        <a:rPr lang="ja-JP" altLang="en-US" sz="1000" kern="100" dirty="0">
                          <a:solidFill>
                            <a:schemeClr val="tx1"/>
                          </a:solidFill>
                          <a:effectLst/>
                          <a:latin typeface="Meiryo UI" panose="020B0604030504040204" pitchFamily="50" charset="-128"/>
                          <a:ea typeface="Meiryo UI" panose="020B0604030504040204" pitchFamily="50" charset="-128"/>
                        </a:rPr>
                        <a:t>百万</a:t>
                      </a:r>
                      <a:r>
                        <a:rPr lang="zh-TW" altLang="en-US" sz="1000" dirty="0">
                          <a:solidFill>
                            <a:schemeClr val="tx1"/>
                          </a:solidFill>
                          <a:latin typeface="Meiryo UI" panose="020B0604030504040204" pitchFamily="50" charset="-128"/>
                          <a:ea typeface="Meiryo UI" panose="020B0604030504040204" pitchFamily="50" charset="-128"/>
                        </a:rPr>
                        <a:t>円</a:t>
                      </a:r>
                      <a:r>
                        <a:rPr lang="zh-TW" altLang="en-US" sz="1000" kern="100" dirty="0">
                          <a:solidFill>
                            <a:schemeClr val="tx1"/>
                          </a:solidFill>
                          <a:effectLst/>
                          <a:latin typeface="Meiryo UI" panose="020B0604030504040204" pitchFamily="50" charset="-128"/>
                          <a:ea typeface="Meiryo UI" panose="020B0604030504040204" pitchFamily="50" charset="-128"/>
                        </a:rPr>
                        <a:t>）</a:t>
                      </a:r>
                      <a:r>
                        <a:rPr lang="en-US" altLang="zh-TW" sz="1000" kern="100" dirty="0">
                          <a:solidFill>
                            <a:schemeClr val="tx1"/>
                          </a:solidFill>
                          <a:effectLst/>
                          <a:latin typeface="Meiryo UI" panose="020B0604030504040204" pitchFamily="50" charset="-128"/>
                          <a:ea typeface="Meiryo UI" panose="020B0604030504040204" pitchFamily="50" charset="-128"/>
                        </a:rPr>
                        <a:t>】㉓2,000</a:t>
                      </a:r>
                      <a:r>
                        <a:rPr lang="zh-TW" altLang="en-US" sz="1000" kern="100" dirty="0">
                          <a:solidFill>
                            <a:schemeClr val="tx1"/>
                          </a:solidFill>
                          <a:effectLst/>
                          <a:latin typeface="Meiryo UI" panose="020B0604030504040204" pitchFamily="50" charset="-128"/>
                          <a:ea typeface="Meiryo UI" panose="020B0604030504040204" pitchFamily="50" charset="-128"/>
                        </a:rPr>
                        <a:t>　㉔</a:t>
                      </a:r>
                      <a:r>
                        <a:rPr lang="en-US" altLang="zh-TW" sz="1000" kern="100" dirty="0">
                          <a:solidFill>
                            <a:schemeClr val="tx1"/>
                          </a:solidFill>
                          <a:effectLst/>
                          <a:latin typeface="Meiryo UI" panose="020B0604030504040204" pitchFamily="50" charset="-128"/>
                          <a:ea typeface="Meiryo UI" panose="020B0604030504040204" pitchFamily="50" charset="-128"/>
                        </a:rPr>
                        <a:t>2,000</a:t>
                      </a:r>
                      <a:r>
                        <a:rPr lang="zh-TW" altLang="en-US" sz="1000" kern="100" dirty="0">
                          <a:solidFill>
                            <a:schemeClr val="tx1"/>
                          </a:solidFill>
                          <a:effectLst/>
                          <a:latin typeface="Meiryo UI" panose="020B0604030504040204" pitchFamily="50" charset="-128"/>
                          <a:ea typeface="Meiryo UI" panose="020B0604030504040204" pitchFamily="50" charset="-128"/>
                        </a:rPr>
                        <a:t>　㉕</a:t>
                      </a:r>
                      <a:r>
                        <a:rPr lang="en-US" altLang="zh-TW" sz="1000" kern="100" dirty="0">
                          <a:solidFill>
                            <a:schemeClr val="tx1"/>
                          </a:solidFill>
                          <a:effectLst/>
                          <a:latin typeface="Meiryo UI" panose="020B0604030504040204" pitchFamily="50" charset="-128"/>
                          <a:ea typeface="Meiryo UI" panose="020B0604030504040204" pitchFamily="50" charset="-128"/>
                        </a:rPr>
                        <a:t>2,000</a:t>
                      </a:r>
                      <a:endParaRPr lang="en-US" altLang="ja-JP" sz="1000" strike="sngStrike"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a:t>
                      </a:r>
                      <a:r>
                        <a:rPr lang="zh-TW" altLang="en-US" sz="1000" b="1" kern="100" dirty="0">
                          <a:solidFill>
                            <a:schemeClr val="tx1"/>
                          </a:solidFill>
                          <a:effectLst/>
                          <a:latin typeface="Meiryo UI" panose="020B0604030504040204" pitchFamily="50" charset="-128"/>
                          <a:ea typeface="Meiryo UI" panose="020B0604030504040204" pitchFamily="50" charset="-128"/>
                        </a:rPr>
                        <a:t>病院事業費（貸付金）</a:t>
                      </a:r>
                      <a:r>
                        <a:rPr lang="ja-JP" altLang="en-US" sz="1000" b="1" kern="100" dirty="0">
                          <a:solidFill>
                            <a:schemeClr val="tx1"/>
                          </a:solidFill>
                          <a:effectLst/>
                          <a:latin typeface="Meiryo UI" panose="020B0604030504040204" pitchFamily="50" charset="-128"/>
                          <a:ea typeface="Meiryo UI" panose="020B0604030504040204" pitchFamily="50" charset="-128"/>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方向性どおり実施済</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4259822" y="3449768"/>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247075" y="800511"/>
            <a:ext cx="3760646" cy="24322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16,339</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13,894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277213" y="5569809"/>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5337085" y="1899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8291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076571">
                  <a:extLst>
                    <a:ext uri="{9D8B030D-6E8A-4147-A177-3AD203B41FA5}">
                      <a16:colId xmlns:a16="http://schemas.microsoft.com/office/drawing/2014/main" val="1996567682"/>
                    </a:ext>
                  </a:extLst>
                </a:gridCol>
                <a:gridCol w="292675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病院事業費負担金・病院事業貸付金（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＜健康医療部、福祉部＞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057787806"/>
              </p:ext>
            </p:extLst>
          </p:nvPr>
        </p:nvGraphicFramePr>
        <p:xfrm>
          <a:off x="81815" y="548680"/>
          <a:ext cx="8980370" cy="601767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741322">
                  <a:extLst>
                    <a:ext uri="{9D8B030D-6E8A-4147-A177-3AD203B41FA5}">
                      <a16:colId xmlns:a16="http://schemas.microsoft.com/office/drawing/2014/main" val="4183280094"/>
                    </a:ext>
                  </a:extLst>
                </a:gridCol>
                <a:gridCol w="4979848">
                  <a:extLst>
                    <a:ext uri="{9D8B030D-6E8A-4147-A177-3AD203B41FA5}">
                      <a16:colId xmlns:a16="http://schemas.microsoft.com/office/drawing/2014/main" val="2762432038"/>
                    </a:ext>
                  </a:extLst>
                </a:gridCol>
              </a:tblGrid>
              <a:tr h="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26</a:t>
                      </a:r>
                      <a:r>
                        <a:rPr lang="ja-JP" altLang="en-US" sz="1000" b="1" kern="100" dirty="0">
                          <a:effectLst/>
                          <a:latin typeface="Meiryo UI" panose="020B0604030504040204" pitchFamily="50" charset="-128"/>
                          <a:ea typeface="Meiryo UI" panose="020B0604030504040204" pitchFamily="50" charset="-128"/>
                        </a:rPr>
                        <a:t>年度行財政改革の取組みにおける見直し＞</a:t>
                      </a: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080745">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○取組方針</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＜大阪府立病院機構運営費負担金</a:t>
                      </a:r>
                      <a:r>
                        <a:rPr lang="ja-JP" altLang="en-US"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運営費負担金の水準等について検証を行う</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endParaRPr 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＜大阪府立病院機構運営費負担金＞</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年度に実施した調査分析結果を踏まえ、政策医療に充てられる運営費　</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負担金の検証を実施（取組効果額）</a:t>
                      </a:r>
                      <a:r>
                        <a:rPr lang="en-US" altLang="ja-JP" sz="1000" b="0" kern="100" dirty="0">
                          <a:effectLst/>
                          <a:latin typeface="Meiryo UI" panose="020B0604030504040204" pitchFamily="50" charset="-128"/>
                          <a:ea typeface="Meiryo UI" panose="020B0604030504040204" pitchFamily="50" charset="-128"/>
                        </a:rPr>
                        <a:t>2,098</a:t>
                      </a:r>
                      <a:r>
                        <a:rPr lang="ja-JP" altLang="en-US" sz="1000" b="0" kern="100" dirty="0">
                          <a:effectLst/>
                          <a:latin typeface="Meiryo UI" panose="020B0604030504040204" pitchFamily="50" charset="-128"/>
                          <a:ea typeface="Meiryo UI" panose="020B0604030504040204" pitchFamily="50" charset="-128"/>
                        </a:rPr>
                        <a:t>百万円 </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・これまで、運営費負担金の段階的な縮減に努めてきたが、次年度以降も引き続き検証を行 </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い、縮減に努める。</a:t>
                      </a:r>
                      <a:endParaRPr lang="ja-JP"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05446265"/>
                  </a:ext>
                </a:extLst>
              </a:tr>
              <a:tr h="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行財政</a:t>
                      </a:r>
                      <a:r>
                        <a:rPr lang="ja-JP" altLang="ja-JP" sz="1000" b="1" kern="100" dirty="0">
                          <a:effectLst/>
                          <a:latin typeface="Meiryo UI" panose="020B0604030504040204" pitchFamily="50" charset="-128"/>
                          <a:ea typeface="Meiryo UI" panose="020B0604030504040204" pitchFamily="50" charset="-128"/>
                        </a:rPr>
                        <a:t>改革推進プラン</a:t>
                      </a:r>
                      <a:r>
                        <a:rPr lang="ja-JP" altLang="en-US" sz="1000" b="1" kern="100" dirty="0">
                          <a:effectLst/>
                          <a:latin typeface="Meiryo UI" panose="020B0604030504040204" pitchFamily="50" charset="-128"/>
                          <a:ea typeface="Meiryo UI" panose="020B0604030504040204" pitchFamily="50" charset="-128"/>
                        </a:rPr>
                        <a:t>（</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932200937"/>
                  </a:ext>
                </a:extLst>
              </a:tr>
              <a:tr h="950065">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a:t>
                      </a:r>
                      <a:r>
                        <a:rPr lang="zh-TW" altLang="en-US" sz="1000" b="1" kern="100" dirty="0">
                          <a:effectLst/>
                          <a:latin typeface="Meiryo UI" panose="020B0604030504040204" pitchFamily="50" charset="-128"/>
                          <a:ea typeface="Meiryo UI" panose="020B0604030504040204" pitchFamily="50" charset="-128"/>
                        </a:rPr>
                        <a:t>大阪府立病院機構運営費負担金</a:t>
                      </a:r>
                      <a:r>
                        <a:rPr lang="ja-JP" altLang="en-US" sz="1000" b="1" kern="100" dirty="0">
                          <a:effectLst/>
                          <a:latin typeface="Meiryo UI" panose="020B0604030504040204" pitchFamily="50" charset="-128"/>
                          <a:ea typeface="Meiryo UI" panose="020B0604030504040204" pitchFamily="50" charset="-128"/>
                        </a:rPr>
                        <a:t>＞</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ja-JP" altLang="en-US" sz="1000" kern="100" baseline="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元利償還金の増加が見込まれる中にあっても、経営改善の効果、政策医療・保健衛生行政経費における内容のさらなる精査を行い、段階的に負担金（運営 費部分）の縮減を図る。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＜大阪府立病院機構運営費負担金＞</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運営費負担金の段階的縮減の取組みとして、平成</a:t>
                      </a:r>
                      <a:r>
                        <a:rPr lang="en-US" altLang="ja-JP" sz="1000" kern="100" dirty="0">
                          <a:effectLst/>
                          <a:latin typeface="Meiryo UI" panose="020B0604030504040204" pitchFamily="50" charset="-128"/>
                          <a:ea typeface="Meiryo UI" panose="020B0604030504040204" pitchFamily="50" charset="-128"/>
                        </a:rPr>
                        <a:t>30</a:t>
                      </a:r>
                      <a:r>
                        <a:rPr lang="ja-JP" altLang="en-US" sz="1000" kern="100" dirty="0">
                          <a:effectLst/>
                          <a:latin typeface="Meiryo UI" panose="020B0604030504040204" pitchFamily="50" charset="-128"/>
                          <a:ea typeface="Meiryo UI" panose="020B0604030504040204" pitchFamily="50" charset="-128"/>
                        </a:rPr>
                        <a:t>年度当初予算において運営費部分の縮減を行う。</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kern="10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運営費部分</a:t>
                      </a:r>
                      <a:r>
                        <a:rPr lang="en-US" altLang="ja-JP" sz="1000" kern="100" dirty="0">
                          <a:effectLst/>
                          <a:latin typeface="Meiryo UI" panose="020B0604030504040204" pitchFamily="50" charset="-128"/>
                          <a:ea typeface="Meiryo UI" panose="020B0604030504040204" pitchFamily="50" charset="-128"/>
                        </a:rPr>
                        <a:t>】  ㉙</a:t>
                      </a:r>
                      <a:r>
                        <a:rPr lang="ja-JP" altLang="en-US" sz="1000" kern="100" dirty="0">
                          <a:effectLst/>
                          <a:latin typeface="Meiryo UI" panose="020B0604030504040204" pitchFamily="50" charset="-128"/>
                          <a:ea typeface="Meiryo UI" panose="020B0604030504040204" pitchFamily="50" charset="-128"/>
                        </a:rPr>
                        <a:t>当初</a:t>
                      </a:r>
                      <a:r>
                        <a:rPr lang="en-US" altLang="ja-JP" sz="1000" kern="100" dirty="0">
                          <a:effectLst/>
                          <a:latin typeface="Meiryo UI" panose="020B0604030504040204" pitchFamily="50" charset="-128"/>
                          <a:ea typeface="Meiryo UI" panose="020B0604030504040204" pitchFamily="50" charset="-128"/>
                        </a:rPr>
                        <a:t>53.7</a:t>
                      </a:r>
                      <a:r>
                        <a:rPr lang="ja-JP" altLang="en-US" sz="1000" kern="100" dirty="0">
                          <a:effectLst/>
                          <a:latin typeface="Meiryo UI" panose="020B0604030504040204" pitchFamily="50" charset="-128"/>
                          <a:ea typeface="Meiryo UI" panose="020B0604030504040204" pitchFamily="50" charset="-128"/>
                        </a:rPr>
                        <a:t>億円⇒㉚当初</a:t>
                      </a:r>
                      <a:r>
                        <a:rPr lang="en-US" altLang="ja-JP" sz="1000" kern="100" dirty="0">
                          <a:effectLst/>
                          <a:latin typeface="Meiryo UI" panose="020B0604030504040204" pitchFamily="50" charset="-128"/>
                          <a:ea typeface="Meiryo UI" panose="020B0604030504040204" pitchFamily="50" charset="-128"/>
                        </a:rPr>
                        <a:t>52.1</a:t>
                      </a:r>
                      <a:r>
                        <a:rPr lang="ja-JP" altLang="en-US" sz="1000" kern="100" dirty="0">
                          <a:effectLst/>
                          <a:latin typeface="Meiryo UI" panose="020B0604030504040204" pitchFamily="50" charset="-128"/>
                          <a:ea typeface="Meiryo UI" panose="020B0604030504040204" pitchFamily="50" charset="-128"/>
                        </a:rPr>
                        <a:t>億円 </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0">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＜当面の財政運営の取組み（案）における見直し＞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092690852"/>
                  </a:ext>
                </a:extLst>
              </a:tr>
              <a:tr h="85572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○取組内容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＜大阪府立病院機構運営費負担金＞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病院機構の経営改善効果、政策医療などの内容の更なる精査を行い、段階的な負担金（運営費部分）の縮減に努める。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＜大阪府立病院機構運営費負担金＞</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引き続き運営費負担金の段階的な縮減を実施</a:t>
                      </a:r>
                      <a:endPar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運営費部分</a:t>
                      </a:r>
                      <a:r>
                        <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】H31</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当初</a:t>
                      </a:r>
                      <a:r>
                        <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51.1</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億円⇒</a:t>
                      </a:r>
                      <a:r>
                        <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R2</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当初</a:t>
                      </a:r>
                      <a:r>
                        <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50.1</a:t>
                      </a:r>
                      <a:r>
                        <a:rPr lang="ja-JP" altLang="en-US"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億円</a:t>
                      </a:r>
                      <a:endParaRPr lang="en-US" alt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004680483"/>
                  </a:ext>
                </a:extLst>
              </a:tr>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986720">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大阪府立病院機構運営費負担金</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健康医療部分） </a:t>
                      </a:r>
                      <a:r>
                        <a:rPr lang="en-US" altLang="ja-JP" sz="1050" b="1" i="0" u="none" kern="100" dirty="0">
                          <a:solidFill>
                            <a:schemeClr val="tx1"/>
                          </a:solidFill>
                          <a:effectLst/>
                          <a:latin typeface="Meiryo UI" panose="020B0604030504040204" pitchFamily="50" charset="-128"/>
                          <a:ea typeface="Meiryo UI" panose="020B0604030504040204" pitchFamily="50" charset="-128"/>
                        </a:rPr>
                        <a:t>7,778</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7,778</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zh-TW" altLang="en-US"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府が策定する中期目標に基づき、大阪府立病院機構の各病院が公的使命を果たすために実施する政策医療等にかかる経費の一部について、地方独立行政法人</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法の規定により府が負担する。</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根拠法令：地方独立行政法人法第８５条</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事業内容</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大阪府立病院機構の各病院が実施する救急医療や高度医療の確保、精神、結核医療等の政策医療や、建設改良費にかかる経費などについて、地方独立行政</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法人法等に基づき負担金を支出するもの</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運営費負担金</a:t>
                      </a:r>
                      <a:r>
                        <a:rPr lang="en-US" altLang="ja-JP" sz="1000" b="0" i="0" kern="100" dirty="0">
                          <a:effectLst/>
                          <a:latin typeface="Meiryo UI" panose="020B0604030504040204" pitchFamily="50" charset="-128"/>
                          <a:ea typeface="Meiryo UI" panose="020B0604030504040204" pitchFamily="50" charset="-128"/>
                        </a:rPr>
                        <a:t>】</a:t>
                      </a:r>
                      <a:r>
                        <a:rPr lang="ja-JP" altLang="en-US" sz="1000" b="0" i="0" kern="100" dirty="0">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○運営費分　　・政策医療分、保健衛生行政事務分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○建設改良費に係る元利償還金等分　　 ・長期貸付金分、移行前地方債分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○プロパー採用元府職員退職金分　　　・府在職期間分　　　　　　 </a:t>
                      </a: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6" name="二等辺三角形 5">
            <a:extLst>
              <a:ext uri="{FF2B5EF4-FFF2-40B4-BE49-F238E27FC236}">
                <a16:creationId xmlns:a16="http://schemas.microsoft.com/office/drawing/2014/main" id="{82F4E74F-AECC-45F3-968B-63AEA3E09EF3}"/>
              </a:ext>
            </a:extLst>
          </p:cNvPr>
          <p:cNvSpPr/>
          <p:nvPr/>
        </p:nvSpPr>
        <p:spPr>
          <a:xfrm rot="5400000">
            <a:off x="3896144" y="1224536"/>
            <a:ext cx="437762" cy="166171"/>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二等辺三角形 8">
            <a:extLst>
              <a:ext uri="{FF2B5EF4-FFF2-40B4-BE49-F238E27FC236}">
                <a16:creationId xmlns:a16="http://schemas.microsoft.com/office/drawing/2014/main" id="{A8D86884-E58C-46EC-8FDB-5F4E3D849529}"/>
              </a:ext>
            </a:extLst>
          </p:cNvPr>
          <p:cNvSpPr/>
          <p:nvPr/>
        </p:nvSpPr>
        <p:spPr>
          <a:xfrm rot="5400000">
            <a:off x="3896145" y="3577083"/>
            <a:ext cx="437762" cy="166171"/>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二等辺三角形 10">
            <a:extLst>
              <a:ext uri="{FF2B5EF4-FFF2-40B4-BE49-F238E27FC236}">
                <a16:creationId xmlns:a16="http://schemas.microsoft.com/office/drawing/2014/main" id="{497F4015-1BF5-4D24-BB51-CA9B62AB5970}"/>
              </a:ext>
            </a:extLst>
          </p:cNvPr>
          <p:cNvSpPr/>
          <p:nvPr/>
        </p:nvSpPr>
        <p:spPr>
          <a:xfrm rot="5400000">
            <a:off x="3896145" y="2406953"/>
            <a:ext cx="437762" cy="166171"/>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6192180" y="4554125"/>
            <a:ext cx="2759942"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10,477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8,227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5382090" y="22874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2740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114176" y="126766"/>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主要検討事業２</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人権相談推進事業費補助金（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173459243"/>
              </p:ext>
            </p:extLst>
          </p:nvPr>
        </p:nvGraphicFramePr>
        <p:xfrm>
          <a:off x="81815" y="548680"/>
          <a:ext cx="8980370" cy="360445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80177">
                  <a:extLst>
                    <a:ext uri="{9D8B030D-6E8A-4147-A177-3AD203B41FA5}">
                      <a16:colId xmlns:a16="http://schemas.microsoft.com/office/drawing/2014/main" val="4183280094"/>
                    </a:ext>
                  </a:extLst>
                </a:gridCol>
                <a:gridCol w="4440993">
                  <a:extLst>
                    <a:ext uri="{9D8B030D-6E8A-4147-A177-3AD203B41FA5}">
                      <a16:colId xmlns:a16="http://schemas.microsoft.com/office/drawing/2014/main" val="1950329690"/>
                    </a:ext>
                  </a:extLst>
                </a:gridCol>
              </a:tblGrid>
              <a:tr h="19909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B w="12700" cap="flat" cmpd="sng" algn="ctr">
                      <a:solidFill>
                        <a:srgbClr val="D0D8E8"/>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行財政</a:t>
                      </a:r>
                      <a:r>
                        <a:rPr lang="ja-JP" sz="1000" kern="100" dirty="0">
                          <a:effectLst/>
                          <a:latin typeface="Meiryo UI" panose="020B0604030504040204" pitchFamily="50" charset="-128"/>
                          <a:ea typeface="Meiryo UI" panose="020B0604030504040204" pitchFamily="50" charset="-128"/>
                        </a:rPr>
                        <a:t>改革推進プラン</a:t>
                      </a:r>
                      <a:r>
                        <a:rPr lang="ja-JP" altLang="en-US" sz="1000" kern="100" dirty="0">
                          <a:effectLst/>
                          <a:latin typeface="Meiryo UI" panose="020B0604030504040204" pitchFamily="50" charset="-128"/>
                          <a:ea typeface="Meiryo UI" panose="020B0604030504040204" pitchFamily="50" charset="-128"/>
                        </a:rPr>
                        <a:t>（</a:t>
                      </a:r>
                      <a:r>
                        <a:rPr lang="ja-JP" sz="1000" kern="100" dirty="0">
                          <a:effectLst/>
                          <a:latin typeface="Meiryo UI" panose="020B0604030504040204" pitchFamily="50" charset="-128"/>
                          <a:ea typeface="Meiryo UI" panose="020B0604030504040204" pitchFamily="50" charset="-128"/>
                        </a:rPr>
                        <a:t>案）</a:t>
                      </a:r>
                      <a:r>
                        <a:rPr lang="ja-JP" altLang="en-US" sz="1000" kern="100" dirty="0">
                          <a:effectLst/>
                          <a:latin typeface="Meiryo UI" panose="020B0604030504040204" pitchFamily="50" charset="-128"/>
                          <a:ea typeface="Meiryo UI" panose="020B0604030504040204" pitchFamily="50" charset="-128"/>
                        </a:rPr>
                        <a:t>における見直し</a:t>
                      </a:r>
                      <a:r>
                        <a:rPr lang="ja-JP" sz="1000" kern="100" dirty="0">
                          <a:effectLst/>
                          <a:latin typeface="Meiryo UI" panose="020B0604030504040204" pitchFamily="50" charset="-128"/>
                          <a:ea typeface="Meiryo UI" panose="020B0604030504040204" pitchFamily="50" charset="-128"/>
                        </a:rPr>
                        <a:t>＞</a:t>
                      </a: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39578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各市町村の実情や自主性を尊重しつつ、平成</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a:t>
                      </a: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solidFill>
                      <a:schemeClr val="bg1">
                        <a:alpha val="20000"/>
                      </a:schemeClr>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市町村の協力を得て、コスト関係調査及びヒアリング等を実施するなど効果検証を</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行った。検証結果や市町村の意見等を踏まえ、より効果的な制度となるよう要綱改</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正を行い平成</a:t>
                      </a:r>
                      <a:r>
                        <a:rPr lang="en-US" altLang="ja-JP" sz="1000" b="0" kern="100" dirty="0">
                          <a:effectLst/>
                          <a:latin typeface="Meiryo UI" panose="020B0604030504040204" pitchFamily="50" charset="-128"/>
                          <a:ea typeface="Meiryo UI" panose="020B0604030504040204" pitchFamily="50" charset="-128"/>
                        </a:rPr>
                        <a:t>29</a:t>
                      </a:r>
                      <a:r>
                        <a:rPr lang="ja-JP" altLang="en-US" sz="1000" b="0" kern="100" dirty="0">
                          <a:effectLst/>
                          <a:latin typeface="Meiryo UI" panose="020B0604030504040204" pitchFamily="50" charset="-128"/>
                          <a:ea typeface="Meiryo UI" panose="020B0604030504040204" pitchFamily="50" charset="-128"/>
                        </a:rPr>
                        <a:t>年度から適用した。</a:t>
                      </a:r>
                    </a:p>
                  </a:txBody>
                  <a:tcPr marL="72000" marR="72000" marT="36000" marB="36000">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73703372"/>
                  </a:ext>
                </a:extLst>
              </a:tr>
              <a:tr h="198777">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rgbClr val="D0D8E8"/>
                      </a:solidFill>
                      <a:prstDash val="solid"/>
                      <a:round/>
                      <a:headEnd type="none" w="med" len="med"/>
                      <a:tailEnd type="none" w="med" len="med"/>
                    </a:lnT>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759870">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zh-TW" altLang="en-US" sz="1050" b="1" i="0" u="sng" kern="100" dirty="0">
                          <a:effectLst/>
                          <a:latin typeface="Meiryo UI" panose="020B0604030504040204" pitchFamily="50" charset="-128"/>
                          <a:ea typeface="Meiryo UI" panose="020B0604030504040204" pitchFamily="50" charset="-128"/>
                        </a:rPr>
                        <a:t>総合相談事業交付金</a:t>
                      </a:r>
                      <a:endParaRPr lang="zh-TW" altLang="en-US" sz="1050" b="1" i="0" u="none" strike="sngStrike" kern="100" dirty="0">
                        <a:solidFill>
                          <a:srgbClr val="0000FF"/>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１　事業目的</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住民の自立支援及び福祉の向上等に資することを目的に市町村が地域の実情に沿って取り組む相談事業を支援及び促進する。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開始終了年度：</a:t>
                      </a:r>
                      <a:r>
                        <a:rPr lang="ja-JP" altLang="en-US" sz="1000" b="0" i="0" kern="100" dirty="0" smtClean="0">
                          <a:effectLst/>
                          <a:latin typeface="Meiryo UI" panose="020B0604030504040204" pitchFamily="50" charset="-128"/>
                          <a:ea typeface="Meiryo UI" panose="020B0604030504040204" pitchFamily="50" charset="-128"/>
                        </a:rPr>
                        <a:t>平成</a:t>
                      </a:r>
                      <a:r>
                        <a:rPr lang="en-US" altLang="ja-JP" sz="1000" b="0" i="0" kern="100" dirty="0" smtClean="0">
                          <a:effectLst/>
                          <a:latin typeface="Meiryo UI" panose="020B0604030504040204" pitchFamily="50" charset="-128"/>
                          <a:ea typeface="Meiryo UI" panose="020B0604030504040204" pitchFamily="50" charset="-128"/>
                        </a:rPr>
                        <a:t>20</a:t>
                      </a:r>
                      <a:r>
                        <a:rPr lang="ja-JP" altLang="en-US" sz="1000" b="0" i="0" kern="100" dirty="0" smtClean="0">
                          <a:effectLst/>
                          <a:latin typeface="Meiryo UI" panose="020B0604030504040204" pitchFamily="50" charset="-128"/>
                          <a:ea typeface="Meiryo UI" panose="020B0604030504040204" pitchFamily="50" charset="-128"/>
                        </a:rPr>
                        <a:t>年度</a:t>
                      </a:r>
                      <a:r>
                        <a:rPr lang="ja-JP" altLang="en-US" sz="1000" b="0" i="0" kern="100" dirty="0">
                          <a:effectLst/>
                          <a:latin typeface="Meiryo UI" panose="020B0604030504040204" pitchFamily="50" charset="-128"/>
                          <a:ea typeface="Meiryo UI" panose="020B0604030504040204" pitchFamily="50" charset="-128"/>
                        </a:rPr>
                        <a:t>～　　　　　　根拠法令：大阪府総合相談事業交付金交付要綱　</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２　事業内容</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○対象事業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市町村が地域の実情に沿って取り組む相談事業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○交付市町村　全市町村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2" name="二等辺三角形 11"/>
          <p:cNvSpPr/>
          <p:nvPr/>
        </p:nvSpPr>
        <p:spPr>
          <a:xfrm rot="5400000">
            <a:off x="4436985" y="1268761"/>
            <a:ext cx="495056" cy="225025"/>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6057165" y="2646371"/>
            <a:ext cx="2866008" cy="270030"/>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263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263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strike="sngStrike"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5742130" y="278650"/>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14851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969185555"/>
              </p:ext>
            </p:extLst>
          </p:nvPr>
        </p:nvGraphicFramePr>
        <p:xfrm>
          <a:off x="70604" y="126766"/>
          <a:ext cx="9003329" cy="415976"/>
        </p:xfrm>
        <a:graphic>
          <a:graphicData uri="http://schemas.openxmlformats.org/drawingml/2006/table">
            <a:tbl>
              <a:tblPr firstRow="1" firstCol="1" bandRow="1">
                <a:tableStyleId>{5C22544A-7EE6-4342-B048-85BDC9FD1C3A}</a:tableStyleId>
              </a:tblPr>
              <a:tblGrid>
                <a:gridCol w="5986561">
                  <a:extLst>
                    <a:ext uri="{9D8B030D-6E8A-4147-A177-3AD203B41FA5}">
                      <a16:colId xmlns:a16="http://schemas.microsoft.com/office/drawing/2014/main" val="1996567682"/>
                    </a:ext>
                  </a:extLst>
                </a:gridCol>
                <a:gridCol w="301676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病院事業費負担金・病院事業貸付金（</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＜健康医療部、福祉部＞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948093268"/>
              </p:ext>
            </p:extLst>
          </p:nvPr>
        </p:nvGraphicFramePr>
        <p:xfrm>
          <a:off x="81815" y="548680"/>
          <a:ext cx="8980370" cy="344346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現在の事業（つづき）</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986720">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見直し後の事業（主なもの）</a:t>
                      </a:r>
                      <a:r>
                        <a:rPr lang="en-US" altLang="ja-JP" sz="1050" b="1" i="0" u="none" kern="100" dirty="0">
                          <a:effectLst/>
                          <a:latin typeface="Meiryo UI" panose="020B0604030504040204" pitchFamily="50" charset="-128"/>
                          <a:ea typeface="Meiryo UI" panose="020B0604030504040204" pitchFamily="50" charset="-128"/>
                        </a:rPr>
                        <a:t>》 </a:t>
                      </a:r>
                      <a:r>
                        <a:rPr lang="ja-JP" altLang="en-US" sz="1050" b="1" i="0" u="none" kern="100" dirty="0">
                          <a:effectLst/>
                          <a:latin typeface="Meiryo UI" panose="020B0604030504040204" pitchFamily="50" charset="-128"/>
                          <a:ea typeface="Meiryo UI" panose="020B0604030504040204" pitchFamily="50" charset="-128"/>
                        </a:rPr>
                        <a:t>（つづき）</a:t>
                      </a: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大阪府立病院機構</a:t>
                      </a:r>
                      <a:r>
                        <a:rPr lang="ja-JP" altLang="en-US" sz="1050" b="1" i="0" u="sng" kern="100" dirty="0">
                          <a:solidFill>
                            <a:schemeClr val="tx1"/>
                          </a:solidFill>
                          <a:effectLst/>
                          <a:latin typeface="Meiryo UI" panose="020B0604030504040204" pitchFamily="50" charset="-128"/>
                          <a:ea typeface="Meiryo UI" panose="020B0604030504040204" pitchFamily="50" charset="-128"/>
                        </a:rPr>
                        <a:t>運営費負担金</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福祉部分） </a:t>
                      </a:r>
                      <a:r>
                        <a:rPr lang="en-US" altLang="ja-JP" sz="1050" b="1" i="0" u="none" kern="100" dirty="0">
                          <a:solidFill>
                            <a:schemeClr val="tx1"/>
                          </a:solidFill>
                          <a:effectLst/>
                          <a:latin typeface="Meiryo UI" panose="020B0604030504040204" pitchFamily="50" charset="-128"/>
                          <a:ea typeface="Meiryo UI" panose="020B0604030504040204" pitchFamily="50" charset="-128"/>
                        </a:rPr>
                        <a:t>449</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449</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zh-TW" altLang="en-US"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１　事業目的</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err="1">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者に対する専門的な診療機能を確保する。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開始終了年度：平成１９年度～　　　　根拠法令：地方独立行政法人法</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   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幅広い診療科との連携の下、</a:t>
                      </a:r>
                      <a:r>
                        <a:rPr lang="ja-JP" altLang="en-US" sz="1000" b="0" i="0" kern="100" dirty="0" err="1">
                          <a:solidFill>
                            <a:schemeClr val="tx1"/>
                          </a:solidFill>
                          <a:effectLst/>
                          <a:latin typeface="Meiryo UI" panose="020B0604030504040204" pitchFamily="50" charset="-128"/>
                          <a:ea typeface="Meiryo UI" panose="020B0604030504040204" pitchFamily="50" charset="-128"/>
                        </a:rPr>
                        <a:t>障がい</a:t>
                      </a:r>
                      <a:r>
                        <a:rPr lang="ja-JP" altLang="en-US" sz="1000" b="0" i="0" kern="100" dirty="0">
                          <a:solidFill>
                            <a:schemeClr val="tx1"/>
                          </a:solidFill>
                          <a:effectLst/>
                          <a:latin typeface="Meiryo UI" panose="020B0604030504040204" pitchFamily="50" charset="-128"/>
                          <a:ea typeface="Meiryo UI" panose="020B0604030504040204" pitchFamily="50" charset="-128"/>
                        </a:rPr>
                        <a:t>者に対する専門的な診療及びリハビリテーション医療を行う障がい者医療リハビリテーション医療部門を設置、運営する大阪府立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病院機構に対し、運営費の一部を負担する。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zh-TW" altLang="en-US" sz="1050" b="1" i="0" u="sng" kern="100" dirty="0">
                          <a:solidFill>
                            <a:schemeClr val="tx1"/>
                          </a:solidFill>
                          <a:effectLst/>
                          <a:latin typeface="Meiryo UI" panose="020B0604030504040204" pitchFamily="50" charset="-128"/>
                          <a:ea typeface="Meiryo UI" panose="020B0604030504040204" pitchFamily="50" charset="-128"/>
                        </a:rPr>
                        <a:t>大阪府立病院機構建設改良資金貸付金</a:t>
                      </a:r>
                      <a:r>
                        <a:rPr lang="zh-TW"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2,250</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0</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府が策定する中期目標に基づき、大阪府立病院機構の各病院が公的使命を果たすために、政策医療等を実施する上で必要な建設改良資金について、地方独</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立行政法人法の規定により府が貸付を行う。</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根拠法令：地方独立行政法人法第４１条</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２　事業内容</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大阪府立病院機構の各病院が、公的使命を果たしていくために必要な医療機器の更新や施設の改修に要する経費に対して、地方独立行政法人法の規定に基</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0" i="0" kern="100" dirty="0" err="1">
                          <a:effectLst/>
                          <a:latin typeface="Meiryo UI" panose="020B0604030504040204" pitchFamily="50" charset="-128"/>
                          <a:ea typeface="Meiryo UI" panose="020B0604030504040204" pitchFamily="50" charset="-128"/>
                        </a:rPr>
                        <a:t>づ</a:t>
                      </a:r>
                      <a:r>
                        <a:rPr lang="ja-JP" altLang="en-US" sz="1000" b="0" i="0" kern="100" dirty="0">
                          <a:effectLst/>
                          <a:latin typeface="Meiryo UI" panose="020B0604030504040204" pitchFamily="50" charset="-128"/>
                          <a:ea typeface="Meiryo UI" panose="020B0604030504040204" pitchFamily="50" charset="-128"/>
                        </a:rPr>
                        <a:t>いて所要額の貸付を行うもの。　</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○長期貸付金（内容）　・資産購入費　　　・増改築工事費　　 </a:t>
                      </a:r>
                    </a:p>
                    <a:p>
                      <a:pPr marL="133350" indent="-133350" algn="just">
                        <a:spcAft>
                          <a:spcPts val="0"/>
                        </a:spcAft>
                      </a:pPr>
                      <a:endParaRPr lang="ja-JP" altLang="en-US" sz="1000" b="0" i="0" kern="100" dirty="0">
                        <a:effectLst/>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5" name="正方形/長方形 4"/>
          <p:cNvSpPr/>
          <p:nvPr/>
        </p:nvSpPr>
        <p:spPr>
          <a:xfrm>
            <a:off x="5337085"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3715645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121490"/>
          <a:ext cx="9003329" cy="415976"/>
        </p:xfrm>
        <a:graphic>
          <a:graphicData uri="http://schemas.openxmlformats.org/drawingml/2006/table">
            <a:tbl>
              <a:tblPr firstRow="1" firstCol="1" bandRow="1">
                <a:tableStyleId>{5C22544A-7EE6-4342-B048-85BDC9FD1C3A}</a:tableStyleId>
              </a:tblPr>
              <a:tblGrid>
                <a:gridCol w="6288617">
                  <a:extLst>
                    <a:ext uri="{9D8B030D-6E8A-4147-A177-3AD203B41FA5}">
                      <a16:colId xmlns:a16="http://schemas.microsoft.com/office/drawing/2014/main" val="1996567682"/>
                    </a:ext>
                  </a:extLst>
                </a:gridCol>
                <a:gridCol w="271471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24】</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地域就労支援事業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209585521"/>
              </p:ext>
            </p:extLst>
          </p:nvPr>
        </p:nvGraphicFramePr>
        <p:xfrm>
          <a:off x="41792" y="559809"/>
          <a:ext cx="9060417" cy="62232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16188">
                  <a:extLst>
                    <a:ext uri="{9D8B030D-6E8A-4147-A177-3AD203B41FA5}">
                      <a16:colId xmlns:a16="http://schemas.microsoft.com/office/drawing/2014/main" val="4183280094"/>
                    </a:ext>
                  </a:extLst>
                </a:gridCol>
                <a:gridCol w="4386282">
                  <a:extLst>
                    <a:ext uri="{9D8B030D-6E8A-4147-A177-3AD203B41FA5}">
                      <a16:colId xmlns:a16="http://schemas.microsoft.com/office/drawing/2014/main" val="3479956490"/>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554781">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者、母子家庭の母親、中高年齢者等、働く意欲がありながら様々な就労阻害要因のために就労できない就職困難者に対する就労支援事業を実施する市町村に</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対し補助等を行う。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○地域就労支援事業費補助金 </a:t>
                      </a:r>
                      <a:r>
                        <a:rPr lang="en-US" altLang="ja-JP" sz="1000" b="0" kern="100" dirty="0">
                          <a:effectLst/>
                          <a:latin typeface="Meiryo UI" panose="020B0604030504040204" pitchFamily="50" charset="-128"/>
                          <a:ea typeface="Meiryo UI" panose="020B0604030504040204" pitchFamily="50" charset="-128"/>
                        </a:rPr>
                        <a:t>90,618</a:t>
                      </a:r>
                      <a:r>
                        <a:rPr lang="ja-JP" altLang="en-US" sz="1000" b="0" kern="100" dirty="0">
                          <a:effectLst/>
                          <a:latin typeface="Meiryo UI" panose="020B0604030504040204" pitchFamily="50" charset="-128"/>
                          <a:ea typeface="Meiryo UI" panose="020B0604030504040204" pitchFamily="50" charset="-128"/>
                        </a:rPr>
                        <a:t>千円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事業内容</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・地域就労活性化事業（講習・講座、事業広報等）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・広域連携事業（複数市町村による共同事業等）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・ｺｰﾃﾞｨﾈｰﾀｰ活動推進事業（ｺｰﾃﾞｨﾈｰﾀｰ設置経費）</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事業主体</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・実施主体 市町村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政令市を除く（</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 </a:t>
                      </a:r>
                      <a:r>
                        <a:rPr lang="en-US" altLang="ja-JP" sz="1000" b="0" kern="100" dirty="0">
                          <a:effectLst/>
                          <a:latin typeface="Meiryo UI" panose="020B0604030504040204" pitchFamily="50" charset="-128"/>
                          <a:ea typeface="Meiryo UI" panose="020B0604030504040204" pitchFamily="50" charset="-128"/>
                        </a:rPr>
                        <a:t>41</a:t>
                      </a:r>
                      <a:r>
                        <a:rPr lang="ja-JP" altLang="en-US" sz="1000" b="0" kern="100" dirty="0">
                          <a:effectLst/>
                          <a:latin typeface="Meiryo UI" panose="020B0604030504040204" pitchFamily="50" charset="-128"/>
                          <a:ea typeface="Meiryo UI" panose="020B0604030504040204" pitchFamily="50" charset="-128"/>
                        </a:rPr>
                        <a:t>市町村、</a:t>
                      </a:r>
                      <a:r>
                        <a:rPr lang="en-US" altLang="ja-JP" sz="1000" b="0" kern="100" dirty="0">
                          <a:effectLst/>
                          <a:latin typeface="Meiryo UI" panose="020B0604030504040204" pitchFamily="50" charset="-128"/>
                          <a:ea typeface="Meiryo UI" panose="020B0604030504040204" pitchFamily="50" charset="-128"/>
                        </a:rPr>
                        <a:t>63</a:t>
                      </a:r>
                      <a:r>
                        <a:rPr lang="ja-JP" altLang="en-US" sz="1000" b="0" kern="100" dirty="0">
                          <a:effectLst/>
                          <a:latin typeface="Meiryo UI" panose="020B0604030504040204" pitchFamily="50" charset="-128"/>
                          <a:ea typeface="Meiryo UI" panose="020B0604030504040204" pitchFamily="50" charset="-128"/>
                        </a:rPr>
                        <a:t>地域就労支援センター）</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補助の考え方</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・補助率 </a:t>
                      </a:r>
                      <a:r>
                        <a:rPr lang="en-US" altLang="ja-JP" sz="1000" b="0" kern="100" dirty="0">
                          <a:effectLst/>
                          <a:latin typeface="Meiryo UI" panose="020B0604030504040204" pitchFamily="50" charset="-128"/>
                          <a:ea typeface="Meiryo UI" panose="020B0604030504040204" pitchFamily="50" charset="-128"/>
                        </a:rPr>
                        <a:t>1/2 </a:t>
                      </a:r>
                      <a:r>
                        <a:rPr lang="ja-JP" altLang="en-US" sz="1000" b="0" kern="100" dirty="0">
                          <a:effectLst/>
                          <a:latin typeface="Meiryo UI" panose="020B0604030504040204" pitchFamily="50" charset="-128"/>
                          <a:ea typeface="Meiryo UI" panose="020B0604030504040204" pitchFamily="50" charset="-128"/>
                        </a:rPr>
                        <a:t>・補助限度額 １市町村あたり５百万円（基本）</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○地域就労支援ｺｰﾃﾞｨﾈｰﾀｰ養成研修委託 </a:t>
                      </a:r>
                      <a:r>
                        <a:rPr lang="en-US" altLang="ja-JP" sz="1000" b="0" kern="100" dirty="0">
                          <a:effectLst/>
                          <a:latin typeface="Meiryo UI" panose="020B0604030504040204" pitchFamily="50" charset="-128"/>
                          <a:ea typeface="Meiryo UI" panose="020B0604030504040204" pitchFamily="50" charset="-128"/>
                        </a:rPr>
                        <a:t>1,270</a:t>
                      </a:r>
                      <a:r>
                        <a:rPr lang="ja-JP" altLang="en-US" sz="1000" b="0" kern="100" dirty="0">
                          <a:effectLst/>
                          <a:latin typeface="Meiryo UI" panose="020B0604030504040204" pitchFamily="50" charset="-128"/>
                          <a:ea typeface="Meiryo UI" panose="020B0604030504040204" pitchFamily="50" charset="-128"/>
                        </a:rPr>
                        <a:t>千円 ：養成講座の企画・実施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○地域就労支援促進事業 </a:t>
                      </a:r>
                      <a:r>
                        <a:rPr lang="en-US" altLang="ja-JP" sz="1000" b="0" kern="100" dirty="0">
                          <a:effectLst/>
                          <a:latin typeface="Meiryo UI" panose="020B0604030504040204" pitchFamily="50" charset="-128"/>
                          <a:ea typeface="Meiryo UI" panose="020B0604030504040204" pitchFamily="50" charset="-128"/>
                        </a:rPr>
                        <a:t>1,053</a:t>
                      </a:r>
                      <a:r>
                        <a:rPr lang="ja-JP" altLang="en-US" sz="1000" b="0" kern="100" dirty="0">
                          <a:effectLst/>
                          <a:latin typeface="Meiryo UI" panose="020B0604030504040204" pitchFamily="50" charset="-128"/>
                          <a:ea typeface="Meiryo UI" panose="020B0604030504040204" pitchFamily="50" charset="-128"/>
                        </a:rPr>
                        <a:t>千円   ：事業実施に伴う新たな課題等の検討調査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831760">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年度の制度導入後、既に６年を経過しているが、相談人数あたりの補助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コストが約</a:t>
                      </a:r>
                      <a:r>
                        <a:rPr lang="en-US" altLang="ja-JP" sz="1000" b="0" kern="100" dirty="0">
                          <a:effectLst/>
                          <a:latin typeface="Meiryo UI" panose="020B0604030504040204" pitchFamily="50" charset="-128"/>
                          <a:ea typeface="Meiryo UI" panose="020B0604030504040204" pitchFamily="50" charset="-128"/>
                        </a:rPr>
                        <a:t>2.8</a:t>
                      </a:r>
                      <a:r>
                        <a:rPr lang="ja-JP" altLang="en-US" sz="1000" b="0" kern="100" dirty="0">
                          <a:effectLst/>
                          <a:latin typeface="Meiryo UI" panose="020B0604030504040204" pitchFamily="50" charset="-128"/>
                          <a:ea typeface="Meiryo UI" panose="020B0604030504040204" pitchFamily="50" charset="-128"/>
                        </a:rPr>
                        <a:t>万円／件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err="1">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就労者あたりの補助コストが約</a:t>
                      </a:r>
                      <a:r>
                        <a:rPr lang="en-US" altLang="ja-JP" sz="1000" b="0" kern="100" dirty="0">
                          <a:effectLst/>
                          <a:latin typeface="Meiryo UI" panose="020B0604030504040204" pitchFamily="50" charset="-128"/>
                          <a:ea typeface="Meiryo UI" panose="020B0604030504040204" pitchFamily="50" charset="-128"/>
                        </a:rPr>
                        <a:t>13</a:t>
                      </a:r>
                      <a:r>
                        <a:rPr lang="ja-JP" altLang="en-US" sz="1000" b="0" kern="100" dirty="0">
                          <a:effectLst/>
                          <a:latin typeface="Meiryo UI" panose="020B0604030504040204" pitchFamily="50" charset="-128"/>
                          <a:ea typeface="Meiryo UI" panose="020B0604030504040204" pitchFamily="50" charset="-128"/>
                        </a:rPr>
                        <a:t>万円／人</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と割高</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であり、廃止を求める。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コストは、</a:t>
                      </a:r>
                      <a:r>
                        <a:rPr lang="en-US" altLang="ja-JP" sz="1000" b="0" kern="100" dirty="0">
                          <a:effectLst/>
                          <a:latin typeface="Meiryo UI" panose="020B0604030504040204" pitchFamily="50" charset="-128"/>
                          <a:ea typeface="Meiryo UI" panose="020B0604030504040204" pitchFamily="50" charset="-128"/>
                        </a:rPr>
                        <a:t>H20</a:t>
                      </a:r>
                      <a:r>
                        <a:rPr lang="ja-JP" altLang="en-US" sz="1000" b="0" kern="100" dirty="0">
                          <a:effectLst/>
                          <a:latin typeface="Meiryo UI" panose="020B0604030504040204" pitchFamily="50" charset="-128"/>
                          <a:ea typeface="Meiryo UI" panose="020B0604030504040204" pitchFamily="50" charset="-128"/>
                        </a:rPr>
                        <a:t>通年見込額を⑱相談実人数、就労者で除したもの）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 </a:t>
                      </a:r>
                    </a:p>
                    <a:p>
                      <a:pPr algn="just">
                        <a:spcAft>
                          <a:spcPts val="0"/>
                        </a:spcAft>
                      </a:pP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本補助金としては廃止し、他の市町村向けの相談事業補助金と併せて交付金制</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度を創設。市町村の担当者に対する人材養成事業は別途実施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10800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地域就労支援事業をはじめとする</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err="1">
                          <a:solidFill>
                            <a:srgbClr val="000000"/>
                          </a:solidFill>
                          <a:latin typeface="Meiryo UI" panose="020B0604030504040204" pitchFamily="50" charset="-128"/>
                          <a:ea typeface="Meiryo UI" panose="020B0604030504040204" pitchFamily="50" charset="-128"/>
                        </a:rPr>
                        <a:t>つの</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相談事業について、個々の相談事業としては廃止し、市町村が地域の実情と住民ニーズに沿った取組ができるよう、要綱を制定し、交付金化を実施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10800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年度以降の同交付金制度のあり方等について検討し、結果について市町村向け説明会を開催</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marL="108000"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新交付金要綱の制定及び施行</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algn="just">
                        <a:spcAft>
                          <a:spcPts val="0"/>
                        </a:spcAft>
                      </a:pPr>
                      <a:endParaRPr lang="en-US" altLang="zh-TW" sz="1000" b="0" i="0" u="none" strike="noStrike" baseline="0" dirty="0">
                        <a:solidFill>
                          <a:srgbClr val="000000"/>
                        </a:solidFill>
                        <a:latin typeface="Meiryo UI" panose="020B0604030504040204" pitchFamily="50" charset="-128"/>
                        <a:ea typeface="Meiryo UI" panose="020B0604030504040204" pitchFamily="50" charset="-128"/>
                      </a:endParaRPr>
                    </a:p>
                    <a:p>
                      <a:pPr marL="0" algn="just">
                        <a:spcAft>
                          <a:spcPts val="0"/>
                        </a:spcAft>
                      </a:pP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】⑳93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93</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07432">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財政構造改革プラン（</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chemeClr val="bg1">
                        <a:alpha val="20000"/>
                      </a:schemeClr>
                    </a:solidFill>
                  </a:tcPr>
                </a:tc>
                <a:extLst>
                  <a:ext uri="{0D108BD9-81ED-4DB2-BD59-A6C34878D82A}">
                    <a16:rowId xmlns:a16="http://schemas.microsoft.com/office/drawing/2014/main" val="2975287079"/>
                  </a:ext>
                </a:extLst>
              </a:tr>
              <a:tr h="738129">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年度までは継続、</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年度以降については、本事業の成果や効果を検証し、市</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町村とともに本交付金のあり方を検討</a:t>
                      </a: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ja-JP" altLang="en-US" sz="1000" kern="100" baseline="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方向性どおり実施済</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（相談件数や相談体制、創意工夫の取組みをポイント化し、実績をより重視した</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　　 配分区分に再構築し、市町村の相談事業の一層の機能強化を支援） </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4466110" y="4673261"/>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58296"/>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93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93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480714" y="6307534"/>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4932040" y="23441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48425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4109066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91606">
                  <a:extLst>
                    <a:ext uri="{9D8B030D-6E8A-4147-A177-3AD203B41FA5}">
                      <a16:colId xmlns:a16="http://schemas.microsoft.com/office/drawing/2014/main" val="1996567682"/>
                    </a:ext>
                  </a:extLst>
                </a:gridCol>
                <a:gridCol w="261172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24】</a:t>
                      </a:r>
                      <a:r>
                        <a:rPr lang="ja-JP" altLang="en-US" sz="1400" kern="100" dirty="0">
                          <a:solidFill>
                            <a:schemeClr val="tx1"/>
                          </a:solidFill>
                          <a:effectLst/>
                          <a:latin typeface="Meiryo UI" panose="020B0604030504040204" pitchFamily="50" charset="-128"/>
                          <a:ea typeface="Meiryo UI" panose="020B0604030504040204" pitchFamily="50" charset="-128"/>
                        </a:rPr>
                        <a:t>　地域就労支援事業（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＜商工労働部・府民文化部＞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355909084"/>
              </p:ext>
            </p:extLst>
          </p:nvPr>
        </p:nvGraphicFramePr>
        <p:xfrm>
          <a:off x="81815" y="548680"/>
          <a:ext cx="8980370" cy="532851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80177">
                  <a:extLst>
                    <a:ext uri="{9D8B030D-6E8A-4147-A177-3AD203B41FA5}">
                      <a16:colId xmlns:a16="http://schemas.microsoft.com/office/drawing/2014/main" val="4183280094"/>
                    </a:ext>
                  </a:extLst>
                </a:gridCol>
                <a:gridCol w="4440993">
                  <a:extLst>
                    <a:ext uri="{9D8B030D-6E8A-4147-A177-3AD203B41FA5}">
                      <a16:colId xmlns:a16="http://schemas.microsoft.com/office/drawing/2014/main" val="1950329690"/>
                    </a:ext>
                  </a:extLst>
                </a:gridCol>
              </a:tblGrid>
              <a:tr h="22475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effectLst/>
                          <a:latin typeface="Meiryo UI" panose="020B0604030504040204" pitchFamily="50" charset="-128"/>
                          <a:ea typeface="Meiryo UI" panose="020B0604030504040204" pitchFamily="50" charset="-128"/>
                        </a:rPr>
                        <a:t> </a:t>
                      </a:r>
                      <a:r>
                        <a:rPr lang="ja-JP" sz="1000" kern="100" dirty="0">
                          <a:effectLst/>
                          <a:latin typeface="Meiryo UI" panose="020B0604030504040204" pitchFamily="50" charset="-128"/>
                          <a:ea typeface="Meiryo UI" panose="020B0604030504040204" pitchFamily="50" charset="-128"/>
                        </a:rPr>
                        <a:t>＜</a:t>
                      </a:r>
                      <a:r>
                        <a:rPr lang="ja-JP" altLang="en-US" sz="1000" kern="100" dirty="0">
                          <a:effectLst/>
                          <a:latin typeface="Meiryo UI" panose="020B0604030504040204" pitchFamily="50" charset="-128"/>
                          <a:ea typeface="Meiryo UI" panose="020B0604030504040204" pitchFamily="50" charset="-128"/>
                        </a:rPr>
                        <a:t>行財政</a:t>
                      </a:r>
                      <a:r>
                        <a:rPr lang="ja-JP" sz="1000" kern="100" dirty="0">
                          <a:effectLst/>
                          <a:latin typeface="Meiryo UI" panose="020B0604030504040204" pitchFamily="50" charset="-128"/>
                          <a:ea typeface="Meiryo UI" panose="020B0604030504040204" pitchFamily="50" charset="-128"/>
                        </a:rPr>
                        <a:t>改革推進プラン</a:t>
                      </a:r>
                      <a:r>
                        <a:rPr lang="ja-JP" altLang="en-US" sz="1000" kern="100" dirty="0">
                          <a:effectLst/>
                          <a:latin typeface="Meiryo UI" panose="020B0604030504040204" pitchFamily="50" charset="-128"/>
                          <a:ea typeface="Meiryo UI" panose="020B0604030504040204" pitchFamily="50" charset="-128"/>
                        </a:rPr>
                        <a:t>（</a:t>
                      </a:r>
                      <a:r>
                        <a:rPr lang="ja-JP" sz="1000" kern="100" dirty="0">
                          <a:effectLst/>
                          <a:latin typeface="Meiryo UI" panose="020B0604030504040204" pitchFamily="50" charset="-128"/>
                          <a:ea typeface="Meiryo UI" panose="020B0604030504040204" pitchFamily="50" charset="-128"/>
                        </a:rPr>
                        <a:t>案）</a:t>
                      </a:r>
                      <a:r>
                        <a:rPr lang="ja-JP" altLang="en-US" sz="1000" kern="100" dirty="0">
                          <a:effectLst/>
                          <a:latin typeface="Meiryo UI" panose="020B0604030504040204" pitchFamily="50" charset="-128"/>
                          <a:ea typeface="Meiryo UI" panose="020B0604030504040204" pitchFamily="50" charset="-128"/>
                        </a:rPr>
                        <a:t>における見直し</a:t>
                      </a:r>
                      <a:r>
                        <a:rPr lang="ja-JP" sz="1000" kern="100" dirty="0">
                          <a:effectLst/>
                          <a:latin typeface="Meiryo UI" panose="020B0604030504040204" pitchFamily="50" charset="-128"/>
                          <a:ea typeface="Meiryo UI" panose="020B0604030504040204" pitchFamily="50" charset="-128"/>
                        </a:rPr>
                        <a:t>＞</a:t>
                      </a: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350421">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各市町村の実情や自主性を尊重しつつ、平成</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＜総合相談事業交付金＞</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市町村の協力を得て、コスト関係調査及びヒアリング等を実施するなど効果検証を</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行った。検証結果や市町村の意見等を踏まえ、より効果的な制度となるよう要綱改</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正を行い平成</a:t>
                      </a:r>
                      <a:r>
                        <a:rPr lang="en-US" altLang="ja-JP" sz="1000" b="0" kern="100" dirty="0">
                          <a:effectLst/>
                          <a:latin typeface="Meiryo UI" panose="020B0604030504040204" pitchFamily="50" charset="-128"/>
                          <a:ea typeface="Meiryo UI" panose="020B0604030504040204" pitchFamily="50" charset="-128"/>
                        </a:rPr>
                        <a:t>29</a:t>
                      </a:r>
                      <a:r>
                        <a:rPr lang="ja-JP" altLang="en-US" sz="1000" b="0" kern="100" dirty="0">
                          <a:effectLst/>
                          <a:latin typeface="Meiryo UI" panose="020B0604030504040204" pitchFamily="50" charset="-128"/>
                          <a:ea typeface="Meiryo UI" panose="020B0604030504040204" pitchFamily="50" charset="-128"/>
                        </a:rPr>
                        <a:t>年度から適用した。</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2560349723"/>
                  </a:ext>
                </a:extLst>
              </a:tr>
              <a:tr h="1986720">
                <a:tc vMerge="1">
                  <a:txBody>
                    <a:bodyPr/>
                    <a:lstStyle/>
                    <a:p>
                      <a:endParaRPr kumimoji="1" lang="ja-JP" altLang="en-US"/>
                    </a:p>
                  </a:txBody>
                  <a:tcPr/>
                </a:tc>
                <a:tc grid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zh-TW" altLang="en-US" sz="1050" b="1" i="0" u="sng" kern="100" dirty="0">
                          <a:effectLst/>
                          <a:latin typeface="Meiryo UI" panose="020B0604030504040204" pitchFamily="50" charset="-128"/>
                          <a:ea typeface="Meiryo UI" panose="020B0604030504040204" pitchFamily="50" charset="-128"/>
                        </a:rPr>
                        <a:t>総合相談事業交付</a:t>
                      </a:r>
                      <a:r>
                        <a:rPr lang="zh-TW" altLang="en-US" sz="1050" b="1" i="0" u="sng" kern="100" dirty="0">
                          <a:solidFill>
                            <a:schemeClr val="tx1"/>
                          </a:solidFill>
                          <a:effectLst/>
                          <a:latin typeface="Meiryo UI" panose="020B0604030504040204" pitchFamily="50" charset="-128"/>
                          <a:ea typeface="Meiryo UI" panose="020B0604030504040204" pitchFamily="50" charset="-128"/>
                        </a:rPr>
                        <a:t>金</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263</a:t>
                      </a:r>
                      <a:r>
                        <a:rPr lang="ja-JP" altLang="en-US" sz="1050" b="1" i="0" u="none" kern="100" dirty="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a:solidFill>
                            <a:schemeClr val="tx1"/>
                          </a:solidFill>
                          <a:effectLst/>
                          <a:latin typeface="Meiryo UI" panose="020B0604030504040204" pitchFamily="50" charset="-128"/>
                          <a:ea typeface="Meiryo UI" panose="020B0604030504040204" pitchFamily="50" charset="-128"/>
                        </a:rPr>
                        <a:t>263</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a:t>
                      </a:r>
                      <a:endParaRPr lang="zh-TW" altLang="en-US"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１　目的</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住民の自立支援及び福祉の向上等に資することを目的に市町村が地域の実情に沿って取り組む相談事業を支援及び促進する。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開始終了年度：平成２０年度～　　　　　　根拠法令：大阪府総合相談事業交付金交付要綱　</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２　内容</a:t>
                      </a: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○対象事業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市町村が地域の実情に沿って取り組む相談事業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○交付市町村　全市町村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≪手法の妥当性≫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市町村が地域の実情に沿って取り組む相談事業を支援及び促進するため、大阪府補助金規則及び総合相談事業交付金交付要綱に基づき、市町村に対し交</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付金を交付する。平成</a:t>
                      </a:r>
                      <a:r>
                        <a:rPr lang="en-US" altLang="ja-JP" sz="1000" b="0" i="0" kern="100" dirty="0">
                          <a:solidFill>
                            <a:schemeClr val="tx1"/>
                          </a:solidFill>
                          <a:effectLst/>
                          <a:latin typeface="Meiryo UI" panose="020B0604030504040204" pitchFamily="50" charset="-128"/>
                          <a:ea typeface="Meiryo UI" panose="020B0604030504040204" pitchFamily="50" charset="-128"/>
                        </a:rPr>
                        <a:t>24</a:t>
                      </a:r>
                      <a:r>
                        <a:rPr lang="ja-JP" altLang="en-US" sz="1000" b="0" i="0" kern="100" dirty="0">
                          <a:solidFill>
                            <a:schemeClr val="tx1"/>
                          </a:solidFill>
                          <a:effectLst/>
                          <a:latin typeface="Meiryo UI" panose="020B0604030504040204" pitchFamily="50" charset="-128"/>
                          <a:ea typeface="Meiryo UI" panose="020B0604030504040204" pitchFamily="50" charset="-128"/>
                        </a:rPr>
                        <a:t>年度から相談件数や相談体制、創意工夫の取組みをポイント化し、実績をより重視した配分区分に再構築し、市町村の相談事業の</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一層の機能強化を支援している。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r>
                        <a:rPr lang="ja-JP" altLang="en-US" sz="1100" b="1"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u="sng" kern="100" dirty="0">
                          <a:solidFill>
                            <a:schemeClr val="tx1"/>
                          </a:solidFill>
                          <a:effectLst/>
                          <a:latin typeface="Meiryo UI" panose="020B0604030504040204" pitchFamily="50" charset="-128"/>
                          <a:ea typeface="Meiryo UI" panose="020B0604030504040204" pitchFamily="50" charset="-128"/>
                        </a:rPr>
                        <a:t>市町村就職困難者就労支援推進事業</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a:solidFill>
                            <a:schemeClr val="tx1"/>
                          </a:solidFill>
                          <a:effectLst/>
                          <a:latin typeface="Meiryo UI" panose="020B0604030504040204" pitchFamily="50" charset="-128"/>
                          <a:ea typeface="Meiryo UI" panose="020B0604030504040204" pitchFamily="50" charset="-128"/>
                        </a:rPr>
                        <a:t>272</a:t>
                      </a:r>
                      <a:r>
                        <a:rPr lang="ja-JP" altLang="en-US" sz="1050" b="1" u="none" kern="100" dirty="0">
                          <a:solidFill>
                            <a:schemeClr val="tx1"/>
                          </a:solidFill>
                          <a:effectLst/>
                          <a:latin typeface="Meiryo UI" panose="020B0604030504040204" pitchFamily="50" charset="-128"/>
                          <a:ea typeface="Meiryo UI" panose="020B0604030504040204" pitchFamily="50" charset="-128"/>
                        </a:rPr>
                        <a:t>（</a:t>
                      </a:r>
                      <a:r>
                        <a:rPr lang="en-US" altLang="ja-JP" sz="1050" b="1" u="none" kern="100" dirty="0">
                          <a:solidFill>
                            <a:schemeClr val="tx1"/>
                          </a:solidFill>
                          <a:effectLst/>
                          <a:latin typeface="Meiryo UI" panose="020B0604030504040204" pitchFamily="50" charset="-128"/>
                          <a:ea typeface="Meiryo UI" panose="020B0604030504040204" pitchFamily="50" charset="-128"/>
                        </a:rPr>
                        <a:t>272</a:t>
                      </a:r>
                      <a:r>
                        <a:rPr lang="ja-JP" altLang="en-US" sz="1050" b="1" u="none" kern="100" dirty="0">
                          <a:solidFill>
                            <a:schemeClr val="tx1"/>
                          </a:solidFill>
                          <a:effectLst/>
                          <a:latin typeface="Meiryo UI" panose="020B0604030504040204" pitchFamily="50" charset="-128"/>
                          <a:ea typeface="Meiryo UI" panose="020B0604030504040204" pitchFamily="50" charset="-128"/>
                        </a:rPr>
                        <a:t>）千円</a:t>
                      </a:r>
                      <a:endParaRPr lang="en-US" altLang="ja-JP" sz="1050" b="1"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50" b="1" kern="100" dirty="0">
                        <a:solidFill>
                          <a:schemeClr val="tx1"/>
                        </a:solidFill>
                        <a:effectLst/>
                        <a:latin typeface="Meiryo UI" panose="020B0604030504040204" pitchFamily="50" charset="-128"/>
                        <a:ea typeface="Meiryo UI" panose="020B0604030504040204" pitchFamily="50" charset="-128"/>
                      </a:endParaRPr>
                    </a:p>
                    <a:p>
                      <a:pPr marL="133350" indent="-133350" algn="l">
                        <a:spcAft>
                          <a:spcPts val="0"/>
                        </a:spcAft>
                      </a:pPr>
                      <a:r>
                        <a:rPr lang="ja-JP" altLang="en-US" sz="1050" kern="100" dirty="0">
                          <a:solidFill>
                            <a:schemeClr val="tx1"/>
                          </a:solidFill>
                          <a:effectLst/>
                          <a:latin typeface="Meiryo UI" panose="020B0604030504040204" pitchFamily="50" charset="-128"/>
                          <a:ea typeface="Meiryo UI" panose="020B0604030504040204" pitchFamily="50" charset="-128"/>
                        </a:rPr>
                        <a:t>　　　　　様々な阻害要因を抱え、なかなか就職に結びつかない就職困難者を支援する市町村をバックアップするため、市町村就職困難者就労支援担当職員</a:t>
                      </a:r>
                      <a:r>
                        <a:rPr lang="en-US" altLang="ja-JP" sz="1050" kern="100" dirty="0">
                          <a:solidFill>
                            <a:schemeClr val="tx1"/>
                          </a:solidFill>
                          <a:effectLst/>
                          <a:latin typeface="Meiryo UI" panose="020B0604030504040204" pitchFamily="50" charset="-128"/>
                          <a:ea typeface="Meiryo UI" panose="020B0604030504040204" pitchFamily="50" charset="-128"/>
                        </a:rPr>
                        <a:t/>
                      </a:r>
                      <a:br>
                        <a:rPr lang="en-US" altLang="ja-JP" sz="1050" kern="100" dirty="0">
                          <a:solidFill>
                            <a:schemeClr val="tx1"/>
                          </a:solidFill>
                          <a:effectLst/>
                          <a:latin typeface="Meiryo UI" panose="020B0604030504040204" pitchFamily="50" charset="-128"/>
                          <a:ea typeface="Meiryo UI" panose="020B0604030504040204" pitchFamily="50" charset="-128"/>
                        </a:rPr>
                      </a:br>
                      <a:r>
                        <a:rPr lang="ja-JP" altLang="en-US" sz="1050" kern="100" dirty="0">
                          <a:solidFill>
                            <a:schemeClr val="tx1"/>
                          </a:solidFill>
                          <a:effectLst/>
                          <a:latin typeface="Meiryo UI" panose="020B0604030504040204" pitchFamily="50" charset="-128"/>
                          <a:ea typeface="Meiryo UI" panose="020B0604030504040204" pitchFamily="50" charset="-128"/>
                        </a:rPr>
                        <a:t>　　（就労支援コーディネーター）等の育成・資質向上に向けた事業等を実施する。</a:t>
                      </a:r>
                      <a:endParaRPr lang="en-US" altLang="ja-JP" sz="105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50" b="1" dirty="0">
                          <a:solidFill>
                            <a:schemeClr val="tx1"/>
                          </a:solidFill>
                          <a:latin typeface="Meiryo UI" panose="020B0604030504040204" pitchFamily="50" charset="-128"/>
                          <a:ea typeface="Meiryo UI" panose="020B0604030504040204" pitchFamily="50" charset="-128"/>
                        </a:rPr>
                        <a:t>　　２　事業内容</a:t>
                      </a:r>
                      <a:endParaRPr kumimoji="1" lang="en-US" altLang="ja-JP" sz="1050" b="1"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〇困難ケース検討連絡協議会運営事業（市町村が地域内で解決することが困難なケース等について、協議・調整を行う）</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〇就労支援事業推進協議会運営事業（大阪府・市町村就労支援推進協議会の設置・運営による諸課題の整理、問題点の解決、情報交換等）</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〇市町村就職困難者支援担当職員育成事業（新任就職困難者支援担当職員養成講座、就職困難者支援担当職員スキルアップ研修会の実施）</a:t>
                      </a:r>
                      <a:endParaRPr lang="en-US"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50" b="0" i="0"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4234363331"/>
                  </a:ext>
                </a:extLst>
              </a:tr>
            </a:tbl>
          </a:graphicData>
        </a:graphic>
      </p:graphicFrame>
      <p:sp>
        <p:nvSpPr>
          <p:cNvPr id="12" name="二等辺三角形 11"/>
          <p:cNvSpPr/>
          <p:nvPr/>
        </p:nvSpPr>
        <p:spPr>
          <a:xfrm rot="5400000">
            <a:off x="4440961" y="1174774"/>
            <a:ext cx="384589" cy="122511"/>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6372200" y="2438890"/>
            <a:ext cx="2460963" cy="20212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263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263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075185" y="22223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7813796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63188"/>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25】</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小規模事業経営支援事業費補助金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26246908"/>
              </p:ext>
            </p:extLst>
          </p:nvPr>
        </p:nvGraphicFramePr>
        <p:xfrm>
          <a:off x="41792" y="502024"/>
          <a:ext cx="9060417" cy="632558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242553">
                  <a:extLst>
                    <a:ext uri="{9D8B030D-6E8A-4147-A177-3AD203B41FA5}">
                      <a16:colId xmlns:a16="http://schemas.microsoft.com/office/drawing/2014/main" val="4183280094"/>
                    </a:ext>
                  </a:extLst>
                </a:gridCol>
                <a:gridCol w="4559917">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gridSpan="2">
                  <a:txBody>
                    <a:bodyPr/>
                    <a:lstStyle/>
                    <a:p>
                      <a:pPr algn="just">
                        <a:spcAft>
                          <a:spcPts val="0"/>
                        </a:spcAft>
                      </a:pPr>
                      <a:endParaRPr lang="en-US" altLang="ja-JP" sz="6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小規模事業者等の振興を図るため、府内商工会・商工会議所及び大阪府商工会連合会が行う経営改善普及事業等に対して補助を行う。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○商工会・商工会議所・商工会連合会等に対する補助</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２，２５８百万円</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（補助内容） ・人件費（経営指導員等</a:t>
                      </a:r>
                      <a:r>
                        <a:rPr lang="en-US" altLang="ja-JP" sz="1000" b="0" kern="100" dirty="0">
                          <a:effectLst/>
                          <a:latin typeface="Meiryo UI" panose="020B0604030504040204" pitchFamily="50" charset="-128"/>
                          <a:ea typeface="Meiryo UI" panose="020B0604030504040204" pitchFamily="50" charset="-128"/>
                        </a:rPr>
                        <a:t>372</a:t>
                      </a:r>
                      <a:r>
                        <a:rPr lang="ja-JP" altLang="en-US" sz="1000" b="0" kern="100" dirty="0">
                          <a:effectLst/>
                          <a:latin typeface="Meiryo UI" panose="020B0604030504040204" pitchFamily="50" charset="-128"/>
                          <a:ea typeface="Meiryo UI" panose="020B0604030504040204" pitchFamily="50" charset="-128"/>
                        </a:rPr>
                        <a:t>人） ・事業費（ｾﾐﾅｰ・講習会開催、記帳指導、普及啓発 等） ・事務費（経営指導に要する旅費、調査研究費 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○商工会議所及び商工会連合会で共同設置している地域貢献型企業経営サポートセンターに対する補助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１７４百万円</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（補助内容） ・人件費（経営指導員等</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人） ・事業費（ｾﾐﾅｰ・講習会開催、嘱託専門指導員 等） ・事務費（経営指導に要する旅費、調査研究費 等）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昭和</a:t>
                      </a:r>
                      <a:r>
                        <a:rPr lang="en-US" altLang="ja-JP" sz="1000" b="0" kern="100" dirty="0">
                          <a:effectLst/>
                          <a:latin typeface="Meiryo UI" panose="020B0604030504040204" pitchFamily="50" charset="-128"/>
                          <a:ea typeface="Meiryo UI" panose="020B0604030504040204" pitchFamily="50" charset="-128"/>
                        </a:rPr>
                        <a:t>35</a:t>
                      </a:r>
                      <a:r>
                        <a:rPr lang="ja-JP" altLang="en-US" sz="1000" b="0" kern="100" dirty="0">
                          <a:effectLst/>
                          <a:latin typeface="Meiryo UI" panose="020B0604030504040204" pitchFamily="50" charset="-128"/>
                          <a:ea typeface="Meiryo UI" panose="020B0604030504040204" pitchFamily="50" charset="-128"/>
                        </a:rPr>
                        <a:t>年度 </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参考</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経営指導員の相談指導件数の推移</a:t>
                      </a:r>
                      <a:r>
                        <a:rPr lang="en-US" altLang="ja-JP" sz="1000" b="0" kern="100" dirty="0">
                          <a:effectLst/>
                          <a:latin typeface="Meiryo UI" panose="020B0604030504040204" pitchFamily="50" charset="-128"/>
                          <a:ea typeface="Meiryo UI" panose="020B0604030504040204" pitchFamily="50" charset="-128"/>
                        </a:rPr>
                        <a:t>】 ⑯ </a:t>
                      </a:r>
                      <a:r>
                        <a:rPr lang="ja-JP" altLang="en-US" sz="1000" b="0" kern="100" dirty="0">
                          <a:effectLst/>
                          <a:latin typeface="Meiryo UI" panose="020B0604030504040204" pitchFamily="50" charset="-128"/>
                          <a:ea typeface="Meiryo UI" panose="020B0604030504040204" pitchFamily="50" charset="-128"/>
                        </a:rPr>
                        <a:t>１２４，０１９件    ⑰ １２４，７７９件    ⑱ １４５，６７８件 </a:t>
                      </a:r>
                    </a:p>
                    <a:p>
                      <a:pPr algn="just">
                        <a:spcAft>
                          <a:spcPts val="0"/>
                        </a:spcAft>
                      </a:pPr>
                      <a:r>
                        <a:rPr lang="ja-JP" altLang="en-US" sz="600" b="0" kern="100" dirty="0">
                          <a:effectLst/>
                          <a:latin typeface="Meiryo UI" panose="020B0604030504040204" pitchFamily="50" charset="-128"/>
                          <a:ea typeface="Meiryo UI" panose="020B0604030504040204" pitchFamily="50" charset="-128"/>
                        </a:rPr>
                        <a:t> </a:t>
                      </a:r>
                      <a:endParaRPr lang="en-US" altLang="ja-JP" sz="6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09750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相談件数に対する補助コストが高く（約</a:t>
                      </a:r>
                      <a:r>
                        <a:rPr lang="en-US" altLang="ja-JP" sz="1000" b="0" kern="100" dirty="0">
                          <a:effectLst/>
                          <a:latin typeface="Meiryo UI" panose="020B0604030504040204" pitchFamily="50" charset="-128"/>
                          <a:ea typeface="Meiryo UI" panose="020B0604030504040204" pitchFamily="50" charset="-128"/>
                        </a:rPr>
                        <a:t>1.7</a:t>
                      </a:r>
                      <a:r>
                        <a:rPr lang="ja-JP" altLang="en-US" sz="1000" b="0" kern="100" dirty="0">
                          <a:effectLst/>
                          <a:latin typeface="Meiryo UI" panose="020B0604030504040204" pitchFamily="50" charset="-128"/>
                          <a:ea typeface="Meiryo UI" panose="020B0604030504040204" pitchFamily="50" charset="-128"/>
                        </a:rPr>
                        <a:t>万円／件</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）、また、人件費補</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助中心となっている現状を踏まえ、補助制度を事業費補助に抜本的に見直し、</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小規模事業者等のニーズを踏まえた事業として再構築を行う。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コストは、</a:t>
                      </a:r>
                      <a:r>
                        <a:rPr lang="en-US" altLang="ja-JP" sz="1000" b="0" kern="100" dirty="0">
                          <a:effectLst/>
                          <a:latin typeface="Meiryo UI" panose="020B0604030504040204" pitchFamily="50" charset="-128"/>
                          <a:ea typeface="Meiryo UI" panose="020B0604030504040204" pitchFamily="50" charset="-128"/>
                        </a:rPr>
                        <a:t>H20</a:t>
                      </a:r>
                      <a:r>
                        <a:rPr lang="ja-JP" altLang="en-US" sz="1000" b="0" kern="100" dirty="0">
                          <a:effectLst/>
                          <a:latin typeface="Meiryo UI" panose="020B0604030504040204" pitchFamily="50" charset="-128"/>
                          <a:ea typeface="Meiryo UI" panose="020B0604030504040204" pitchFamily="50" charset="-128"/>
                        </a:rPr>
                        <a:t>通年見込額を⑱相談指導件数で除したもの）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○補助制度の見直しを行うことにより、事業費の縮減を図る。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年度は人件費▲</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％、事業費▲</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年度は▲</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○補助制度の抜本的見直し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・人件費補助から事業費補助に転換</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・事業目標の設定と評価の仕組みの導入（第三者評価委員会の設置、ＰＤ</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ＣＡサイクルの導入）</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⇒実績に応じた補助に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（補助制度の抜本的見直し）</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・新しい補助制度による事業実施</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・人件費補助から事業費補助に転換</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・事業目標を設定し、第三者委員会を設置して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PDCA</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サイクルを導入</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月～＜見直しの加速＞</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・民間専門家による「経営力向上緊急支援事業」を新設し、同一の条件下でエン</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ドユーザー（小規模事業者等）が商工会等と民間専門家を選べるようにする </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・カルテ方式を導入し、支援対象事業者毎に、①課題把握⇒②具体的支援メ</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ニューの実施⇒③支援結果の把握までの支援過程の記録を行い、支援実績や成</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果を</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見える化</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・支援メニューを標準化し、その単価を設定する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（補助制度の改善及び事後の事業評価）</a:t>
                      </a:r>
                    </a:p>
                    <a:p>
                      <a:pPr marL="0" marR="0" indent="0" algn="l" defTabSz="914400" rtl="0" eaLnBrk="1" fontAlgn="auto" latinLnBrk="0" hangingPunct="1">
                        <a:lnSpc>
                          <a:spcPts val="1200"/>
                        </a:lnSpc>
                        <a:spcBef>
                          <a:spcPts val="0"/>
                        </a:spcBef>
                        <a:spcAft>
                          <a:spcPts val="0"/>
                        </a:spcAft>
                        <a:buClrTx/>
                        <a:buSzTx/>
                        <a:buFontTx/>
                        <a:buNone/>
                        <a:tabLst/>
                        <a:defRPr sz="1000"/>
                      </a:pPr>
                      <a:r>
                        <a:rPr lang="en-US" altLang="ja-JP" sz="1000" b="0" i="0" baseline="0" dirty="0">
                          <a:effectLst/>
                          <a:latin typeface="Meiryo UI" panose="020B0604030504040204" pitchFamily="50" charset="-128"/>
                          <a:ea typeface="Meiryo UI" panose="020B0604030504040204" pitchFamily="50" charset="-128"/>
                          <a:cs typeface="+mn-cs"/>
                        </a:rPr>
                        <a:t>   20</a:t>
                      </a:r>
                      <a:r>
                        <a:rPr lang="ja-JP" altLang="ja-JP" sz="1000" b="0" i="0" baseline="0" dirty="0">
                          <a:effectLst/>
                          <a:latin typeface="Meiryo UI" panose="020B0604030504040204" pitchFamily="50" charset="-128"/>
                          <a:ea typeface="Meiryo UI" panose="020B0604030504040204" pitchFamily="50" charset="-128"/>
                          <a:cs typeface="+mn-cs"/>
                        </a:rPr>
                        <a:t>年</a:t>
                      </a:r>
                      <a:r>
                        <a:rPr lang="en-US" altLang="ja-JP" sz="1000" b="0" i="0" baseline="0" dirty="0">
                          <a:effectLst/>
                          <a:latin typeface="Meiryo UI" panose="020B0604030504040204" pitchFamily="50" charset="-128"/>
                          <a:ea typeface="Meiryo UI" panose="020B0604030504040204" pitchFamily="50" charset="-128"/>
                          <a:cs typeface="+mn-cs"/>
                        </a:rPr>
                        <a:t>8</a:t>
                      </a:r>
                      <a:r>
                        <a:rPr lang="ja-JP" altLang="ja-JP" sz="1000" b="0" i="0" baseline="0" dirty="0">
                          <a:effectLst/>
                          <a:latin typeface="Meiryo UI" panose="020B0604030504040204" pitchFamily="50" charset="-128"/>
                          <a:ea typeface="Meiryo UI" panose="020B0604030504040204" pitchFamily="50" charset="-128"/>
                          <a:cs typeface="+mn-cs"/>
                        </a:rPr>
                        <a:t>月・</a:t>
                      </a:r>
                      <a:r>
                        <a:rPr lang="en-US" altLang="ja-JP" sz="1000" b="0" i="0" baseline="0" dirty="0">
                          <a:effectLst/>
                          <a:latin typeface="Meiryo UI" panose="020B0604030504040204" pitchFamily="50" charset="-128"/>
                          <a:ea typeface="Meiryo UI" panose="020B0604030504040204" pitchFamily="50" charset="-128"/>
                          <a:cs typeface="+mn-cs"/>
                        </a:rPr>
                        <a:t>3</a:t>
                      </a:r>
                      <a:r>
                        <a:rPr lang="ja-JP" altLang="ja-JP" sz="1000" b="0" i="0" baseline="0" dirty="0">
                          <a:effectLst/>
                          <a:latin typeface="Meiryo UI" panose="020B0604030504040204" pitchFamily="50" charset="-128"/>
                          <a:ea typeface="Meiryo UI" panose="020B0604030504040204" pitchFamily="50" charset="-128"/>
                          <a:cs typeface="+mn-cs"/>
                        </a:rPr>
                        <a:t>月　事業者ニーズ調査等を実施</a:t>
                      </a:r>
                      <a:endParaRPr lang="ja-JP" altLang="ja-JP" dirty="0">
                        <a:effectLst/>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評価委員会を開催（中間報告）</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5</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評価委員会を開催（</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年度事業報告分の事業評価及び中間</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報告）</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事業者ニーズ調査等を実施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rtl="0"/>
                      <a:r>
                        <a:rPr lang="en-US" altLang="ja-JP" sz="1000" b="0" i="0" baseline="0" dirty="0">
                          <a:effectLst/>
                          <a:latin typeface="Meiryo UI" panose="020B0604030504040204" pitchFamily="50" charset="-128"/>
                          <a:ea typeface="Meiryo UI" panose="020B0604030504040204" pitchFamily="50" charset="-128"/>
                          <a:cs typeface="+mn-cs"/>
                        </a:rPr>
                        <a:t>   22</a:t>
                      </a:r>
                      <a:r>
                        <a:rPr lang="ja-JP" altLang="ja-JP" sz="1000" b="0" i="0" baseline="0" dirty="0">
                          <a:effectLst/>
                          <a:latin typeface="Meiryo UI" panose="020B0604030504040204" pitchFamily="50" charset="-128"/>
                          <a:ea typeface="Meiryo UI" panose="020B0604030504040204" pitchFamily="50" charset="-128"/>
                          <a:cs typeface="+mn-cs"/>
                        </a:rPr>
                        <a:t>年</a:t>
                      </a:r>
                      <a:r>
                        <a:rPr lang="en-US" altLang="ja-JP" sz="1000" b="0" i="0" baseline="0" dirty="0">
                          <a:effectLst/>
                          <a:latin typeface="Meiryo UI" panose="020B0604030504040204" pitchFamily="50" charset="-128"/>
                          <a:ea typeface="Meiryo UI" panose="020B0604030504040204" pitchFamily="50" charset="-128"/>
                          <a:cs typeface="+mn-cs"/>
                        </a:rPr>
                        <a:t>7</a:t>
                      </a:r>
                      <a:r>
                        <a:rPr lang="ja-JP" altLang="en-US" sz="1000" b="0" i="0" baseline="0" dirty="0">
                          <a:effectLst/>
                          <a:latin typeface="Meiryo UI" panose="020B0604030504040204" pitchFamily="50" charset="-128"/>
                          <a:ea typeface="Meiryo UI" panose="020B0604030504040204" pitchFamily="50" charset="-128"/>
                          <a:cs typeface="+mn-cs"/>
                        </a:rPr>
                        <a:t>月</a:t>
                      </a:r>
                      <a:r>
                        <a:rPr lang="ja-JP" altLang="ja-JP" sz="1000" b="0" i="0" baseline="0" dirty="0">
                          <a:effectLst/>
                          <a:latin typeface="Meiryo UI" panose="020B0604030504040204" pitchFamily="50" charset="-128"/>
                          <a:ea typeface="Meiryo UI" panose="020B0604030504040204" pitchFamily="50" charset="-128"/>
                          <a:cs typeface="+mn-cs"/>
                        </a:rPr>
                        <a:t>　評価委員会を開催（</a:t>
                      </a:r>
                      <a:r>
                        <a:rPr lang="en-US" altLang="ja-JP" sz="1000" b="0" i="0" baseline="0" dirty="0">
                          <a:effectLst/>
                          <a:latin typeface="Meiryo UI" panose="020B0604030504040204" pitchFamily="50" charset="-128"/>
                          <a:ea typeface="Meiryo UI" panose="020B0604030504040204" pitchFamily="50" charset="-128"/>
                          <a:cs typeface="+mn-cs"/>
                        </a:rPr>
                        <a:t>21</a:t>
                      </a:r>
                      <a:r>
                        <a:rPr lang="ja-JP" altLang="ja-JP" sz="1000" b="0" i="0" baseline="0" dirty="0">
                          <a:effectLst/>
                          <a:latin typeface="Meiryo UI" panose="020B0604030504040204" pitchFamily="50" charset="-128"/>
                          <a:ea typeface="Meiryo UI" panose="020B0604030504040204" pitchFamily="50" charset="-128"/>
                          <a:cs typeface="+mn-cs"/>
                        </a:rPr>
                        <a:t>年度事業報告分の事業評価）</a:t>
                      </a:r>
                      <a:endParaRPr lang="ja-JP" altLang="ja-JP" sz="10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（事業費の縮減）</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年度は、人件費</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％、事業費</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年度は、全事業費の</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15</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H20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比）</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年度は、全事業費の</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5</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％削減（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H21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比）</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】⑳217</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365</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469</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7" name="正方形/長方形 36"/>
          <p:cNvSpPr/>
          <p:nvPr/>
        </p:nvSpPr>
        <p:spPr>
          <a:xfrm>
            <a:off x="5726291" y="763752"/>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2,432</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2,432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282539" y="465865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32140" y="16297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23279" y="654722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9775233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706641">
                  <a:extLst>
                    <a:ext uri="{9D8B030D-6E8A-4147-A177-3AD203B41FA5}">
                      <a16:colId xmlns:a16="http://schemas.microsoft.com/office/drawing/2014/main" val="1996567682"/>
                    </a:ext>
                  </a:extLst>
                </a:gridCol>
                <a:gridCol w="229668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25】</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小規模事業経営支援事業費補助金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002666771"/>
              </p:ext>
            </p:extLst>
          </p:nvPr>
        </p:nvGraphicFramePr>
        <p:xfrm>
          <a:off x="81815" y="548680"/>
          <a:ext cx="8980370" cy="60708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831332">
                  <a:extLst>
                    <a:ext uri="{9D8B030D-6E8A-4147-A177-3AD203B41FA5}">
                      <a16:colId xmlns:a16="http://schemas.microsoft.com/office/drawing/2014/main" val="4183280094"/>
                    </a:ext>
                  </a:extLst>
                </a:gridCol>
                <a:gridCol w="4889838">
                  <a:extLst>
                    <a:ext uri="{9D8B030D-6E8A-4147-A177-3AD203B41FA5}">
                      <a16:colId xmlns:a16="http://schemas.microsoft.com/office/drawing/2014/main" val="3366292390"/>
                    </a:ext>
                  </a:extLst>
                </a:gridCol>
              </a:tblGrid>
              <a:tr h="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49482">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＜小規模事業対策費・ 経営力向上緊急支援事業＞</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・民間専門家による「経営力向上緊急支援事業」を新設し、同一の</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条件下でエンドユーザー（小規模事業者）が商工会等と民間専門</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家を選べるようにする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・カルテ方式を導入し、支援対象事業者毎に、 ①課題把握⇒②具体</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的支援メニューの実施⇒③支援結果の把握までの支援過程の記録</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を行い、支援実績や成果を</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見える化</a:t>
                      </a:r>
                      <a:r>
                        <a:rPr lang="en-US" altLang="ja-JP"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・支援メニューを標準化し、その単価を設定することで、実績に応じた補</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助を実施</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年度着手）</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＜小規模事業対策費・ 経営力向上緊急支援事業＞</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baseline="0" dirty="0">
                          <a:effectLst/>
                          <a:latin typeface="Meiryo UI" panose="020B0604030504040204" pitchFamily="50" charset="-128"/>
                          <a:ea typeface="Meiryo UI" panose="020B0604030504040204" pitchFamily="50" charset="-128"/>
                        </a:rPr>
                        <a:t>（経営力向上緊急支援事業の新設）</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年６月より実施</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今後の方針</a:t>
                      </a:r>
                      <a:r>
                        <a:rPr lang="en-US" altLang="ja-JP" sz="1000" b="0" kern="100" dirty="0">
                          <a:effectLst/>
                          <a:latin typeface="Meiryo UI" panose="020B0604030504040204" pitchFamily="50" charset="-128"/>
                          <a:ea typeface="Meiryo UI" panose="020B0604030504040204" pitchFamily="50" charset="-128"/>
                        </a:rPr>
                        <a:t>】 </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・これまでの取り組みにより、利用者の満足度が向上するなど、所期の目的を達成したこと</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から、経営力向上緊急支援事業は</a:t>
                      </a:r>
                      <a:r>
                        <a:rPr lang="en-US" altLang="ja-JP" sz="1000" b="0" kern="100" dirty="0">
                          <a:effectLst/>
                          <a:latin typeface="Meiryo UI" panose="020B0604030504040204" pitchFamily="50" charset="-128"/>
                          <a:ea typeface="Meiryo UI" panose="020B0604030504040204" pitchFamily="50" charset="-128"/>
                        </a:rPr>
                        <a:t>24</a:t>
                      </a:r>
                      <a:r>
                        <a:rPr lang="ja-JP" altLang="en-US" sz="1000" b="0" kern="100" dirty="0">
                          <a:effectLst/>
                          <a:latin typeface="Meiryo UI" panose="020B0604030504040204" pitchFamily="50" charset="-128"/>
                          <a:ea typeface="Meiryo UI" panose="020B0604030504040204" pitchFamily="50" charset="-128"/>
                        </a:rPr>
                        <a:t>年度末をもって終了</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年度は、本事業の検証結果を踏まえ、商工会等と民間専門家との連携により、支援</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メニューとしての「専門家を活用した経営相談」を強化し、それぞれの強みを活かした、より</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効果的な支援サービスを提供</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（支援実績や成果を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見える化</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月より実施</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今後の方針</a:t>
                      </a:r>
                      <a:r>
                        <a:rPr lang="en-US" altLang="ja-JP"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・小規模事業対策費について、これまでの取り組みにより、利用者の満足度が向上してき</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ており、引き続き、より効果的な事業として公的な支援サービスの改善をすすめていく</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（支援メニューの標準化 ）</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月より実施</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今後の方針</a:t>
                      </a:r>
                      <a:r>
                        <a:rPr lang="en-US" altLang="ja-JP" sz="1000" b="0" kern="100" dirty="0">
                          <a:effectLst/>
                          <a:latin typeface="Meiryo UI" panose="020B0604030504040204" pitchFamily="50" charset="-128"/>
                          <a:ea typeface="Meiryo UI" panose="020B0604030504040204" pitchFamily="50" charset="-128"/>
                        </a:rPr>
                        <a:t>】 </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・小規模事業対策費について、これまでの取り組みにより、利用者の満足度が向上してき　　</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ており、引き続き、より効果的な事業として公的な支援サービスの改善をすすめていく</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05446265"/>
                  </a:ext>
                </a:extLst>
              </a:tr>
              <a:tr h="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26</a:t>
                      </a:r>
                      <a:r>
                        <a:rPr lang="ja-JP" altLang="en-US" sz="1000" b="1" kern="100" dirty="0">
                          <a:effectLst/>
                          <a:latin typeface="Meiryo UI" panose="020B0604030504040204" pitchFamily="50" charset="-128"/>
                          <a:ea typeface="Meiryo UI" panose="020B0604030504040204" pitchFamily="50" charset="-128"/>
                        </a:rPr>
                        <a:t>年度行財政改革の取組みにおける見直し</a:t>
                      </a:r>
                      <a:r>
                        <a:rPr lang="ja-JP" altLang="ja-JP" sz="1000" b="1" kern="100" dirty="0">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lnT w="6350" cap="flat" cmpd="sng" algn="ctr">
                      <a:solidFill>
                        <a:schemeClr val="accent1"/>
                      </a:solidFill>
                      <a:prstDash val="solid"/>
                      <a:round/>
                      <a:headEnd type="none" w="med" len="med"/>
                      <a:tailEnd type="none" w="med" len="med"/>
                    </a:lnT>
                  </a:tcPr>
                </a:tc>
                <a:extLst>
                  <a:ext uri="{0D108BD9-81ED-4DB2-BD59-A6C34878D82A}">
                    <a16:rowId xmlns:a16="http://schemas.microsoft.com/office/drawing/2014/main" val="2932200937"/>
                  </a:ext>
                </a:extLst>
              </a:tr>
              <a:tr h="71269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○取組方針</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a:t>
                      </a:r>
                      <a:r>
                        <a:rPr lang="zh-TW" altLang="en-US" sz="1000" b="1" kern="100" dirty="0">
                          <a:effectLst/>
                          <a:latin typeface="Meiryo UI" panose="020B0604030504040204" pitchFamily="50" charset="-128"/>
                          <a:ea typeface="Meiryo UI" panose="020B0604030504040204" pitchFamily="50" charset="-128"/>
                        </a:rPr>
                        <a:t>小規模事業対策費</a:t>
                      </a:r>
                      <a:r>
                        <a:rPr lang="ja-JP" altLang="en-US" sz="1000" b="1" kern="100" dirty="0">
                          <a:effectLst/>
                          <a:latin typeface="Meiryo UI" panose="020B0604030504040204" pitchFamily="50" charset="-128"/>
                          <a:ea typeface="Meiryo UI" panose="020B0604030504040204" pitchFamily="50" charset="-128"/>
                        </a:rPr>
                        <a:t>＞</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ja-JP" altLang="en-US" sz="1000" kern="100" baseline="0" dirty="0">
                          <a:effectLst/>
                          <a:latin typeface="Meiryo UI" panose="020B0604030504040204" pitchFamily="50" charset="-128"/>
                          <a:ea typeface="Meiryo UI" panose="020B0604030504040204" pitchFamily="50" charset="-128"/>
                        </a:rPr>
                        <a:t>原材料価格の高騰や消費税率引き上げの影響など、先行き不透明な経営環境の中、小規模事業者の課題に対応するため、経営相談の強化をはじめ経営支援サービスのさらなる質の向上に取り組む。 </a:t>
                      </a:r>
                    </a:p>
                    <a:p>
                      <a:pPr marL="133350" indent="-133350" algn="just">
                        <a:spcAft>
                          <a:spcPts val="0"/>
                        </a:spcAft>
                      </a:pPr>
                      <a:endParaRPr lang="ja-JP" altLang="en-US" sz="100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a:t>
                      </a:r>
                      <a:r>
                        <a:rPr lang="zh-TW" altLang="en-US" sz="1000" b="1" kern="100" dirty="0">
                          <a:effectLst/>
                          <a:latin typeface="Meiryo UI" panose="020B0604030504040204" pitchFamily="50" charset="-128"/>
                          <a:ea typeface="Meiryo UI" panose="020B0604030504040204" pitchFamily="50" charset="-128"/>
                        </a:rPr>
                        <a:t>小規模事業対策費</a:t>
                      </a:r>
                      <a:r>
                        <a:rPr lang="ja-JP" altLang="en-US" sz="1000" b="1" kern="100" dirty="0">
                          <a:effectLst/>
                          <a:latin typeface="Meiryo UI" panose="020B0604030504040204" pitchFamily="50" charset="-128"/>
                          <a:ea typeface="Meiryo UI" panose="020B0604030504040204" pitchFamily="50" charset="-128"/>
                        </a:rPr>
                        <a:t>＞</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・商工会等が実施する小規模事業経営支援事業に対する助成を通じて、商工会等が取り組む専門家や支援機関との連携などを促進させることにより、</a:t>
                      </a:r>
                      <a:r>
                        <a:rPr lang="ja-JP" altLang="en-US" sz="1000" kern="100" dirty="0">
                          <a:solidFill>
                            <a:schemeClr val="tx1"/>
                          </a:solidFill>
                          <a:effectLst/>
                          <a:latin typeface="Meiryo UI" panose="020B0604030504040204" pitchFamily="50" charset="-128"/>
                          <a:ea typeface="Meiryo UI" panose="020B0604030504040204" pitchFamily="50" charset="-128"/>
                        </a:rPr>
                        <a:t>小規模事業者の課題</a:t>
                      </a:r>
                      <a:r>
                        <a:rPr lang="ja-JP" altLang="en-US" sz="1000" kern="100" dirty="0">
                          <a:effectLst/>
                          <a:latin typeface="Meiryo UI" panose="020B0604030504040204" pitchFamily="50" charset="-128"/>
                          <a:ea typeface="Meiryo UI" panose="020B0604030504040204" pitchFamily="50" charset="-128"/>
                        </a:rPr>
                        <a:t>に対応した効果的な支援サービスを提供している。</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・引き続き、事業全体の</a:t>
                      </a:r>
                      <a:r>
                        <a:rPr lang="en-US" altLang="ja-JP" sz="1000" kern="100" dirty="0">
                          <a:effectLst/>
                          <a:latin typeface="Meiryo UI" panose="020B0604030504040204" pitchFamily="50" charset="-128"/>
                          <a:ea typeface="Meiryo UI" panose="020B0604030504040204" pitchFamily="50" charset="-128"/>
                        </a:rPr>
                        <a:t>PDCA</a:t>
                      </a:r>
                      <a:r>
                        <a:rPr lang="ja-JP" altLang="en-US" sz="1000" kern="100" dirty="0">
                          <a:effectLst/>
                          <a:latin typeface="Meiryo UI" panose="020B0604030504040204" pitchFamily="50" charset="-128"/>
                          <a:ea typeface="Meiryo UI" panose="020B0604030504040204" pitchFamily="50" charset="-128"/>
                        </a:rPr>
                        <a:t>サイクルによる事業評価を行うとともに、必要に応じて現場の実情を踏まえた制度の改善を行い支援サービスの向上に努める。</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ja-JP" altLang="en-US" sz="100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r h="0">
                <a:tc vMerge="1">
                  <a:txBody>
                    <a:bodyPr/>
                    <a:lstStyle/>
                    <a:p>
                      <a:endParaRPr kumimoji="1" lang="ja-JP" altLang="en-US"/>
                    </a:p>
                  </a:txBody>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4091750566"/>
                  </a:ext>
                </a:extLst>
              </a:tr>
              <a:tr h="462890">
                <a:tc vMerge="1">
                  <a:txBody>
                    <a:bodyPr/>
                    <a:lstStyle/>
                    <a:p>
                      <a:endParaRPr kumimoji="1" lang="ja-JP" altLang="en-US"/>
                    </a:p>
                  </a:txBody>
                  <a:tcPr/>
                </a:tc>
                <a:tc gridSpan="2">
                  <a:txBody>
                    <a:bodyPr/>
                    <a:lstStyle/>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●主な見直し項目</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28</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地域活性化事業を採択するにあたり、事業評価項目に「事業の企画力」の視点</a:t>
                      </a:r>
                      <a:r>
                        <a:rPr lang="ja-JP" altLang="en-US" sz="1000" b="0" kern="100" dirty="0" smtClean="0">
                          <a:solidFill>
                            <a:schemeClr val="tx1"/>
                          </a:solidFill>
                          <a:effectLst/>
                          <a:latin typeface="Meiryo UI" panose="020B0604030504040204" pitchFamily="50" charset="-128"/>
                          <a:ea typeface="Meiryo UI" panose="020B0604030504040204" pitchFamily="50" charset="-128"/>
                        </a:rPr>
                        <a:t>を追加</a:t>
                      </a:r>
                      <a:endParaRPr lang="en-US" altLang="ja-JP" sz="1000" b="0" strike="sngStrik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30</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H30</a:t>
                      </a:r>
                      <a:r>
                        <a:rPr lang="ja-JP" altLang="en-US" sz="1000" b="0" kern="100" dirty="0">
                          <a:solidFill>
                            <a:schemeClr val="tx1"/>
                          </a:solidFill>
                          <a:effectLst/>
                          <a:latin typeface="Meiryo UI" panose="020B0604030504040204" pitchFamily="50" charset="-128"/>
                          <a:ea typeface="Meiryo UI" panose="020B0604030504040204" pitchFamily="50" charset="-128"/>
                        </a:rPr>
                        <a:t>年度から</a:t>
                      </a:r>
                      <a:r>
                        <a:rPr lang="en-US" altLang="ja-JP" sz="1000" b="0" kern="100" dirty="0">
                          <a:solidFill>
                            <a:schemeClr val="tx1"/>
                          </a:solidFill>
                          <a:effectLst/>
                          <a:latin typeface="Meiryo UI" panose="020B0604030504040204" pitchFamily="50" charset="-128"/>
                          <a:ea typeface="Meiryo UI" panose="020B0604030504040204" pitchFamily="50" charset="-128"/>
                        </a:rPr>
                        <a:t>3</a:t>
                      </a:r>
                      <a:r>
                        <a:rPr lang="ja-JP" altLang="en-US" sz="1000" b="0" kern="100" dirty="0">
                          <a:solidFill>
                            <a:schemeClr val="tx1"/>
                          </a:solidFill>
                          <a:effectLst/>
                          <a:latin typeface="Meiryo UI" panose="020B0604030504040204" pitchFamily="50" charset="-128"/>
                          <a:ea typeface="Meiryo UI" panose="020B0604030504040204" pitchFamily="50" charset="-128"/>
                        </a:rPr>
                        <a:t>年間を事業承継の集中取組み期間とし、支援メニューに「事業承継支援」を新設</a:t>
                      </a:r>
                      <a:endParaRPr lang="en-US" altLang="ja-JP" sz="1000" b="0" strike="sngStrik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令和２年度</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支援後の事業者の変化を把握し効果を検証するため、支援メニューに「フォローアップ支援」を新設</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商工会・商工会議所の支援力を更に高めるため、地域活性化事業に、（公財）大阪産業局との連携メニューを新設</a:t>
                      </a:r>
                      <a:endParaRPr lang="en-US" altLang="ja-JP" sz="1000" b="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3072107019"/>
                  </a:ext>
                </a:extLst>
              </a:tr>
            </a:tbl>
          </a:graphicData>
        </a:graphic>
      </p:graphicFrame>
      <p:sp>
        <p:nvSpPr>
          <p:cNvPr id="12" name="二等辺三角形 11"/>
          <p:cNvSpPr/>
          <p:nvPr/>
        </p:nvSpPr>
        <p:spPr>
          <a:xfrm rot="5400000">
            <a:off x="4092192" y="4768046"/>
            <a:ext cx="294579" cy="235062"/>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a:extLst>
              <a:ext uri="{FF2B5EF4-FFF2-40B4-BE49-F238E27FC236}">
                <a16:creationId xmlns:a16="http://schemas.microsoft.com/office/drawing/2014/main" id="{82F4E74F-AECC-45F3-968B-63AEA3E09EF3}"/>
              </a:ext>
            </a:extLst>
          </p:cNvPr>
          <p:cNvSpPr/>
          <p:nvPr/>
        </p:nvSpPr>
        <p:spPr>
          <a:xfrm rot="5400000">
            <a:off x="4000363" y="1705383"/>
            <a:ext cx="468200" cy="225025"/>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283611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812983343"/>
              </p:ext>
            </p:extLst>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751646">
                  <a:extLst>
                    <a:ext uri="{9D8B030D-6E8A-4147-A177-3AD203B41FA5}">
                      <a16:colId xmlns:a16="http://schemas.microsoft.com/office/drawing/2014/main" val="1996567682"/>
                    </a:ext>
                  </a:extLst>
                </a:gridCol>
                <a:gridCol w="225168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25】</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小規模事業経営支援事業費補助金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911441765"/>
              </p:ext>
            </p:extLst>
          </p:nvPr>
        </p:nvGraphicFramePr>
        <p:xfrm>
          <a:off x="81815" y="548680"/>
          <a:ext cx="8980370" cy="565834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6610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986720">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zh-TW" altLang="en-US" sz="1050" b="1" i="0" u="sng" kern="100" dirty="0">
                          <a:effectLst/>
                          <a:latin typeface="Meiryo UI" panose="020B0604030504040204" pitchFamily="50" charset="-128"/>
                          <a:ea typeface="Meiryo UI" panose="020B0604030504040204" pitchFamily="50" charset="-128"/>
                        </a:rPr>
                        <a:t>小規模事業対策費</a:t>
                      </a:r>
                      <a:endParaRPr lang="en-US" altLang="zh-TW"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a:t>
                      </a:r>
                      <a:r>
                        <a:rPr lang="ja-JP" altLang="en-US" sz="1000" b="1" i="0" kern="100" dirty="0">
                          <a:effectLst/>
                          <a:latin typeface="Meiryo UI" panose="020B0604030504040204" pitchFamily="50" charset="-128"/>
                          <a:ea typeface="Meiryo UI" panose="020B0604030504040204" pitchFamily="50" charset="-128"/>
                        </a:rPr>
                        <a:t>１　事業目的</a:t>
                      </a:r>
                      <a:endParaRPr lang="en-US" altLang="ja-JP" sz="100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　府内小規模事業者等が経営の安定・改善・革新に</a:t>
                      </a:r>
                      <a:r>
                        <a:rPr lang="ja-JP" altLang="en-US" sz="1000" b="0" i="0" kern="100" dirty="0">
                          <a:solidFill>
                            <a:schemeClr val="tx1"/>
                          </a:solidFill>
                          <a:effectLst/>
                          <a:latin typeface="Meiryo UI" panose="020B0604030504040204" pitchFamily="50" charset="-128"/>
                          <a:ea typeface="Meiryo UI" panose="020B0604030504040204" pitchFamily="50" charset="-128"/>
                        </a:rPr>
                        <a:t>向けた取組みができるよう支援するとともに、まとまりとしての地域産業の活性化を目指すため、商工会若しくは</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商工会議所又は大阪府商工会連合会が実施する小規模事業経営支援事業に対して助成を行うことで、小規模事業者等の振興と経営の安定に寄与する。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開始終了年度：昭和３５年度～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根拠法令：商工会及び商工会議所による小規模事業者の支援に関する法律、小規模事業経営支援事業費補助金交付要綱</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（１）小規模事業経営支援事業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○経営相談支援事業</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Ｒ１交付決定済額：</a:t>
                      </a:r>
                      <a:r>
                        <a:rPr lang="en-US" altLang="ja-JP" sz="1000" b="0" i="0" kern="100" dirty="0">
                          <a:solidFill>
                            <a:schemeClr val="tx1"/>
                          </a:solidFill>
                          <a:effectLst/>
                          <a:latin typeface="Meiryo UI" panose="020B0604030504040204" pitchFamily="50" charset="-128"/>
                          <a:ea typeface="Meiryo UI" panose="020B0604030504040204" pitchFamily="50" charset="-128"/>
                        </a:rPr>
                        <a:t>871,685</a:t>
                      </a:r>
                      <a:r>
                        <a:rPr lang="ja-JP" altLang="en-US" sz="1000" b="0" i="0" kern="100" dirty="0">
                          <a:solidFill>
                            <a:schemeClr val="tx1"/>
                          </a:solidFill>
                          <a:effectLst/>
                          <a:latin typeface="Meiryo UI" panose="020B0604030504040204" pitchFamily="50" charset="-128"/>
                          <a:ea typeface="Meiryo UI" panose="020B0604030504040204" pitchFamily="50" charset="-128"/>
                        </a:rPr>
                        <a:t>千円</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事業内容</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小規模事業者等の経営課題を明らかにして適切な支援施策の情報をきめ細かく効率的に届けるとともに、記帳支援・金融支援・労務等のベーシックな支援に</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加え、支援ニーズが増加している販路開拓や事業計画作成支援等の事業者の前向きな取組みをサポートすることにより、事業の持続的な発展に向けた経営支</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援を行う。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積算根拠</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１事業者あたり　</a:t>
                      </a:r>
                      <a:r>
                        <a:rPr lang="en-US" altLang="ja-JP" sz="1000" b="0" i="0" kern="100" dirty="0">
                          <a:solidFill>
                            <a:schemeClr val="tx1"/>
                          </a:solidFill>
                          <a:effectLst/>
                          <a:latin typeface="Meiryo UI" panose="020B0604030504040204" pitchFamily="50" charset="-128"/>
                          <a:ea typeface="Meiryo UI" panose="020B0604030504040204" pitchFamily="50" charset="-128"/>
                        </a:rPr>
                        <a:t>5,000</a:t>
                      </a:r>
                      <a:r>
                        <a:rPr lang="ja-JP" altLang="en-US" sz="1000" b="0" i="0" kern="100" dirty="0">
                          <a:solidFill>
                            <a:schemeClr val="tx1"/>
                          </a:solidFill>
                          <a:effectLst/>
                          <a:latin typeface="Meiryo UI" panose="020B0604030504040204" pitchFamily="50" charset="-128"/>
                          <a:ea typeface="Meiryo UI" panose="020B0604030504040204" pitchFamily="50" charset="-128"/>
                        </a:rPr>
                        <a:t>円～</a:t>
                      </a:r>
                      <a:r>
                        <a:rPr lang="en-US" altLang="ja-JP" sz="1000" b="0" i="0" kern="100" dirty="0">
                          <a:solidFill>
                            <a:schemeClr val="tx1"/>
                          </a:solidFill>
                          <a:effectLst/>
                          <a:latin typeface="Meiryo UI" panose="020B0604030504040204" pitchFamily="50" charset="-128"/>
                          <a:ea typeface="Meiryo UI" panose="020B0604030504040204" pitchFamily="50" charset="-128"/>
                        </a:rPr>
                        <a:t>50,000</a:t>
                      </a:r>
                      <a:r>
                        <a:rPr lang="ja-JP" altLang="en-US" sz="1000" b="0" i="0" kern="100" dirty="0">
                          <a:solidFill>
                            <a:schemeClr val="tx1"/>
                          </a:solidFill>
                          <a:effectLst/>
                          <a:latin typeface="Meiryo UI" panose="020B0604030504040204" pitchFamily="50" charset="-128"/>
                          <a:ea typeface="Meiryo UI" panose="020B0604030504040204" pitchFamily="50" charset="-128"/>
                        </a:rPr>
                        <a:t>円</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活動指標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経営指導員の相談支援者（件）数　Ｈ</a:t>
                      </a:r>
                      <a:r>
                        <a:rPr lang="en-US" altLang="ja-JP" sz="1000" b="0" i="0" kern="100" dirty="0">
                          <a:solidFill>
                            <a:schemeClr val="tx1"/>
                          </a:solidFill>
                          <a:effectLst/>
                          <a:latin typeface="Meiryo UI" panose="020B0604030504040204" pitchFamily="50" charset="-128"/>
                          <a:ea typeface="Meiryo UI" panose="020B0604030504040204" pitchFamily="50" charset="-128"/>
                        </a:rPr>
                        <a:t>30:</a:t>
                      </a:r>
                      <a:r>
                        <a:rPr lang="ja-JP" altLang="en-US" sz="1000" b="0" i="0" kern="100" dirty="0">
                          <a:solidFill>
                            <a:schemeClr val="tx1"/>
                          </a:solidFill>
                          <a:effectLst/>
                          <a:latin typeface="Meiryo UI" panose="020B0604030504040204" pitchFamily="50" charset="-128"/>
                          <a:ea typeface="Meiryo UI" panose="020B0604030504040204" pitchFamily="50" charset="-128"/>
                        </a:rPr>
                        <a:t>カルテ化企業</a:t>
                      </a:r>
                      <a:r>
                        <a:rPr lang="en-US" altLang="ja-JP" sz="1000" b="0" i="0" kern="100" dirty="0">
                          <a:solidFill>
                            <a:schemeClr val="tx1"/>
                          </a:solidFill>
                          <a:effectLst/>
                          <a:latin typeface="Meiryo UI" panose="020B0604030504040204" pitchFamily="50" charset="-128"/>
                          <a:ea typeface="Meiryo UI" panose="020B0604030504040204" pitchFamily="50" charset="-128"/>
                        </a:rPr>
                        <a:t>13,303</a:t>
                      </a:r>
                      <a:r>
                        <a:rPr lang="ja-JP" altLang="en-US" sz="1000" b="0" i="0" kern="100" dirty="0">
                          <a:solidFill>
                            <a:schemeClr val="tx1"/>
                          </a:solidFill>
                          <a:effectLst/>
                          <a:latin typeface="Meiryo UI" panose="020B0604030504040204" pitchFamily="50" charset="-128"/>
                          <a:ea typeface="Meiryo UI" panose="020B0604030504040204" pitchFamily="50" charset="-128"/>
                        </a:rPr>
                        <a:t>者</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成果指標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事業者満足度（</a:t>
                      </a:r>
                      <a:r>
                        <a:rPr lang="en-US" altLang="ja-JP" sz="1000" b="0" i="0" kern="100" dirty="0">
                          <a:solidFill>
                            <a:schemeClr val="tx1"/>
                          </a:solidFill>
                          <a:effectLst/>
                          <a:latin typeface="Meiryo UI" panose="020B0604030504040204" pitchFamily="50" charset="-128"/>
                          <a:ea typeface="Meiryo UI" panose="020B0604030504040204" pitchFamily="50" charset="-128"/>
                        </a:rPr>
                        <a:t>30</a:t>
                      </a:r>
                      <a:r>
                        <a:rPr lang="ja-JP" altLang="en-US" sz="1000" b="0" i="0" kern="100" dirty="0">
                          <a:solidFill>
                            <a:schemeClr val="tx1"/>
                          </a:solidFill>
                          <a:effectLst/>
                          <a:latin typeface="Meiryo UI" panose="020B0604030504040204" pitchFamily="50" charset="-128"/>
                          <a:ea typeface="Meiryo UI" panose="020B0604030504040204" pitchFamily="50" charset="-128"/>
                        </a:rPr>
                        <a:t>点満点）　Ｈ</a:t>
                      </a:r>
                      <a:r>
                        <a:rPr lang="en-US" altLang="ja-JP" sz="1000" b="0" i="0" kern="100" dirty="0">
                          <a:solidFill>
                            <a:schemeClr val="tx1"/>
                          </a:solidFill>
                          <a:effectLst/>
                          <a:latin typeface="Meiryo UI" panose="020B0604030504040204" pitchFamily="50" charset="-128"/>
                          <a:ea typeface="Meiryo UI" panose="020B0604030504040204" pitchFamily="50" charset="-128"/>
                        </a:rPr>
                        <a:t>30:27.02</a:t>
                      </a:r>
                      <a:r>
                        <a:rPr lang="ja-JP" altLang="en-US" sz="1000" b="0" i="0" kern="100" dirty="0">
                          <a:solidFill>
                            <a:schemeClr val="tx1"/>
                          </a:solidFill>
                          <a:effectLst/>
                          <a:latin typeface="Meiryo UI" panose="020B0604030504040204" pitchFamily="50" charset="-128"/>
                          <a:ea typeface="Meiryo UI" panose="020B0604030504040204" pitchFamily="50" charset="-128"/>
                        </a:rPr>
                        <a:t>点</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○地域活性化事業</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Ｒ１交付決定済額</a:t>
                      </a:r>
                      <a:r>
                        <a:rPr lang="en-US" altLang="ja-JP" sz="1000" b="0" i="0" kern="100" dirty="0">
                          <a:solidFill>
                            <a:schemeClr val="tx1"/>
                          </a:solidFill>
                          <a:effectLst/>
                          <a:latin typeface="Meiryo UI" panose="020B0604030504040204" pitchFamily="50" charset="-128"/>
                          <a:ea typeface="Meiryo UI" panose="020B0604030504040204" pitchFamily="50" charset="-128"/>
                        </a:rPr>
                        <a:t>:893,402</a:t>
                      </a:r>
                      <a:r>
                        <a:rPr lang="ja-JP" altLang="en-US" sz="1000" b="0" i="0" kern="100" dirty="0">
                          <a:solidFill>
                            <a:schemeClr val="tx1"/>
                          </a:solidFill>
                          <a:effectLst/>
                          <a:latin typeface="Meiryo UI" panose="020B0604030504040204" pitchFamily="50" charset="-128"/>
                          <a:ea typeface="Meiryo UI" panose="020B0604030504040204" pitchFamily="50" charset="-128"/>
                        </a:rPr>
                        <a:t>千円</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事業内容</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地域産業の活性化を図るため、地域の独自性、主体性を活かし、創業や経営革新を始めとした各種セミナーの開催や地域ブランドの戦略の策定、ものづく</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り・商業の活性化等の事業を実施する。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積算根拠</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1</a:t>
                      </a:r>
                      <a:r>
                        <a:rPr lang="ja-JP" altLang="en-US" sz="1000" b="0" i="0" kern="100" dirty="0">
                          <a:solidFill>
                            <a:schemeClr val="tx1"/>
                          </a:solidFill>
                          <a:effectLst/>
                          <a:latin typeface="Meiryo UI" panose="020B0604030504040204" pitchFamily="50" charset="-128"/>
                          <a:ea typeface="Meiryo UI" panose="020B0604030504040204" pitchFamily="50" charset="-128"/>
                        </a:rPr>
                        <a:t>事業者あたり　</a:t>
                      </a:r>
                      <a:r>
                        <a:rPr lang="en-US" altLang="ja-JP" sz="1000" b="0" i="0" kern="100" dirty="0">
                          <a:solidFill>
                            <a:schemeClr val="tx1"/>
                          </a:solidFill>
                          <a:effectLst/>
                          <a:latin typeface="Meiryo UI" panose="020B0604030504040204" pitchFamily="50" charset="-128"/>
                          <a:ea typeface="Meiryo UI" panose="020B0604030504040204" pitchFamily="50" charset="-128"/>
                        </a:rPr>
                        <a:t>20,200</a:t>
                      </a:r>
                      <a:r>
                        <a:rPr lang="ja-JP" altLang="en-US" sz="1000" b="0" i="0" kern="100" dirty="0">
                          <a:solidFill>
                            <a:schemeClr val="tx1"/>
                          </a:solidFill>
                          <a:effectLst/>
                          <a:latin typeface="Meiryo UI" panose="020B0604030504040204" pitchFamily="50" charset="-128"/>
                          <a:ea typeface="Meiryo UI" panose="020B0604030504040204" pitchFamily="50" charset="-128"/>
                        </a:rPr>
                        <a:t>円～</a:t>
                      </a:r>
                      <a:r>
                        <a:rPr lang="en-US" altLang="ja-JP" sz="1000" b="0" i="0" kern="100" dirty="0">
                          <a:solidFill>
                            <a:schemeClr val="tx1"/>
                          </a:solidFill>
                          <a:effectLst/>
                          <a:latin typeface="Meiryo UI" panose="020B0604030504040204" pitchFamily="50" charset="-128"/>
                          <a:ea typeface="Meiryo UI" panose="020B0604030504040204" pitchFamily="50" charset="-128"/>
                        </a:rPr>
                        <a:t>101,000</a:t>
                      </a:r>
                      <a:r>
                        <a:rPr lang="ja-JP" altLang="en-US" sz="1000" b="0" i="0" kern="100" dirty="0">
                          <a:solidFill>
                            <a:schemeClr val="tx1"/>
                          </a:solidFill>
                          <a:effectLst/>
                          <a:latin typeface="Meiryo UI" panose="020B0604030504040204" pitchFamily="50" charset="-128"/>
                          <a:ea typeface="Meiryo UI" panose="020B0604030504040204" pitchFamily="50" charset="-128"/>
                        </a:rPr>
                        <a:t>円</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活動指標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事業数　Ｈ</a:t>
                      </a:r>
                      <a:r>
                        <a:rPr lang="en-US" altLang="ja-JP" sz="1000" b="0" i="0" kern="100" dirty="0">
                          <a:solidFill>
                            <a:schemeClr val="tx1"/>
                          </a:solidFill>
                          <a:effectLst/>
                          <a:latin typeface="Meiryo UI" panose="020B0604030504040204" pitchFamily="50" charset="-128"/>
                          <a:ea typeface="Meiryo UI" panose="020B0604030504040204" pitchFamily="50" charset="-128"/>
                        </a:rPr>
                        <a:t>30:327</a:t>
                      </a:r>
                      <a:r>
                        <a:rPr lang="ja-JP" altLang="en-US" sz="1000" b="0" i="0" kern="100" dirty="0">
                          <a:solidFill>
                            <a:schemeClr val="tx1"/>
                          </a:solidFill>
                          <a:effectLst/>
                          <a:latin typeface="Meiryo UI" panose="020B0604030504040204" pitchFamily="50" charset="-128"/>
                          <a:ea typeface="Meiryo UI" panose="020B0604030504040204" pitchFamily="50" charset="-128"/>
                        </a:rPr>
                        <a:t>事業</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成果指標</a:t>
                      </a:r>
                      <a:r>
                        <a:rPr lang="en-US" altLang="ja-JP" sz="1000" b="0" i="0"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事業評価点（</a:t>
                      </a:r>
                      <a:r>
                        <a:rPr lang="en-US" altLang="ja-JP" sz="1000" b="0" i="0" kern="100" dirty="0">
                          <a:solidFill>
                            <a:schemeClr val="tx1"/>
                          </a:solidFill>
                          <a:effectLst/>
                          <a:latin typeface="Meiryo UI" panose="020B0604030504040204" pitchFamily="50" charset="-128"/>
                          <a:ea typeface="Meiryo UI" panose="020B0604030504040204" pitchFamily="50" charset="-128"/>
                        </a:rPr>
                        <a:t>14</a:t>
                      </a:r>
                      <a:r>
                        <a:rPr lang="ja-JP" altLang="en-US" sz="1000" b="0" i="0" kern="100" dirty="0">
                          <a:solidFill>
                            <a:schemeClr val="tx1"/>
                          </a:solidFill>
                          <a:effectLst/>
                          <a:latin typeface="Meiryo UI" panose="020B0604030504040204" pitchFamily="50" charset="-128"/>
                          <a:ea typeface="Meiryo UI" panose="020B0604030504040204" pitchFamily="50" charset="-128"/>
                        </a:rPr>
                        <a:t>点満点）　Ｈ</a:t>
                      </a:r>
                      <a:r>
                        <a:rPr lang="en-US" altLang="ja-JP" sz="1000" b="0" i="0" kern="100" dirty="0">
                          <a:solidFill>
                            <a:schemeClr val="tx1"/>
                          </a:solidFill>
                          <a:effectLst/>
                          <a:latin typeface="Meiryo UI" panose="020B0604030504040204" pitchFamily="50" charset="-128"/>
                          <a:ea typeface="Meiryo UI" panose="020B0604030504040204" pitchFamily="50" charset="-128"/>
                        </a:rPr>
                        <a:t>30:11.15</a:t>
                      </a:r>
                      <a:r>
                        <a:rPr lang="ja-JP" altLang="en-US" sz="1000" b="0" i="0" kern="100" dirty="0">
                          <a:solidFill>
                            <a:schemeClr val="tx1"/>
                          </a:solidFill>
                          <a:effectLst/>
                          <a:latin typeface="Meiryo UI" panose="020B0604030504040204" pitchFamily="50" charset="-128"/>
                          <a:ea typeface="Meiryo UI" panose="020B0604030504040204" pitchFamily="50" charset="-128"/>
                        </a:rPr>
                        <a:t>点</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1" i="0" kern="100" dirty="0">
                          <a:solidFill>
                            <a:schemeClr val="tx1"/>
                          </a:solidFill>
                          <a:effectLst/>
                          <a:latin typeface="Meiryo UI" panose="020B0604030504040204" pitchFamily="50" charset="-128"/>
                          <a:ea typeface="Meiryo UI" panose="020B0604030504040204" pitchFamily="50" charset="-128"/>
                          <a:cs typeface="+mn-cs"/>
                        </a:rPr>
                        <a:t>　　３　基本的な考え方</a:t>
                      </a:r>
                      <a:endParaRPr kumimoji="1" lang="en-US" altLang="ja-JP" sz="1000" b="1" i="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kern="100" dirty="0">
                          <a:solidFill>
                            <a:schemeClr val="tx1"/>
                          </a:solidFill>
                          <a:effectLst/>
                          <a:latin typeface="Meiryo UI" panose="020B0604030504040204" pitchFamily="50" charset="-128"/>
                          <a:ea typeface="Meiryo UI" panose="020B0604030504040204" pitchFamily="50" charset="-128"/>
                          <a:cs typeface="+mn-cs"/>
                        </a:rPr>
                        <a:t>　　　　利用者の満足度は年々上昇しており、引き続き、商工会議所等とのコミュニケーションを密に、利用者のニーズに合った支援事業費となるよう、</a:t>
                      </a:r>
                      <a:r>
                        <a:rPr kumimoji="1" lang="en-US" altLang="ja-JP" sz="1000" b="0" i="0" kern="100" dirty="0">
                          <a:solidFill>
                            <a:schemeClr val="tx1"/>
                          </a:solidFill>
                          <a:effectLst/>
                          <a:latin typeface="Meiryo UI" panose="020B0604030504040204" pitchFamily="50" charset="-128"/>
                          <a:ea typeface="Meiryo UI" panose="020B0604030504040204" pitchFamily="50" charset="-128"/>
                          <a:cs typeface="+mn-cs"/>
                        </a:rPr>
                        <a:t>PDCA</a:t>
                      </a:r>
                      <a:r>
                        <a:rPr kumimoji="1" lang="ja-JP" altLang="en-US" sz="1000" b="0" i="0" kern="100" dirty="0">
                          <a:solidFill>
                            <a:schemeClr val="tx1"/>
                          </a:solidFill>
                          <a:effectLst/>
                          <a:latin typeface="Meiryo UI" panose="020B0604030504040204" pitchFamily="50" charset="-128"/>
                          <a:ea typeface="Meiryo UI" panose="020B0604030504040204" pitchFamily="50" charset="-128"/>
                          <a:cs typeface="+mn-cs"/>
                        </a:rPr>
                        <a:t>サイクルによる</a:t>
                      </a:r>
                      <a:endParaRPr kumimoji="1"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1000" b="0" i="0" kern="100" dirty="0">
                          <a:solidFill>
                            <a:schemeClr val="tx1"/>
                          </a:solidFill>
                          <a:effectLst/>
                          <a:latin typeface="Meiryo UI" panose="020B0604030504040204" pitchFamily="50" charset="-128"/>
                          <a:ea typeface="Meiryo UI" panose="020B0604030504040204" pitchFamily="50" charset="-128"/>
                          <a:cs typeface="+mn-cs"/>
                        </a:rPr>
                        <a:t>　　　改善を継続する。</a:t>
                      </a:r>
                      <a:endParaRPr kumimoji="1" lang="en-US" altLang="ja-JP" sz="1000" b="0" i="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kumimoji="1" lang="ja-JP" altLang="en-US" sz="1000" b="0" i="0" kern="100" dirty="0">
                        <a:solidFill>
                          <a:srgbClr val="FF0000"/>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5" name="正方形/長方形 4"/>
          <p:cNvSpPr/>
          <p:nvPr/>
        </p:nvSpPr>
        <p:spPr>
          <a:xfrm>
            <a:off x="5787135" y="986439"/>
            <a:ext cx="2821003" cy="23731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2,013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2,013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solidFill>
                  <a:schemeClr val="tx1"/>
                </a:solidFill>
                <a:latin typeface="Meiryo UI" panose="020B0604030504040204" pitchFamily="50" charset="-128"/>
                <a:ea typeface="Meiryo UI" panose="020B0604030504040204" pitchFamily="50" charset="-128"/>
              </a:rPr>
              <a:t>6</a:t>
            </a:r>
            <a:r>
              <a:rPr lang="en-US" altLang="ja-JP" dirty="0" smtClean="0">
                <a:solidFill>
                  <a:schemeClr val="tx1"/>
                </a:solidFill>
                <a:latin typeface="Meiryo UI" panose="020B0604030504040204" pitchFamily="50" charset="-128"/>
                <a:ea typeface="Meiryo UI" panose="020B0604030504040204" pitchFamily="50" charset="-128"/>
              </a:rPr>
              <a:t>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441564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63188"/>
          <a:ext cx="9003329" cy="415976"/>
        </p:xfrm>
        <a:graphic>
          <a:graphicData uri="http://schemas.openxmlformats.org/drawingml/2006/table">
            <a:tbl>
              <a:tblPr firstRow="1" firstCol="1" bandRow="1">
                <a:tableStyleId>{5C22544A-7EE6-4342-B048-85BDC9FD1C3A}</a:tableStyleId>
              </a:tblPr>
              <a:tblGrid>
                <a:gridCol w="6783672">
                  <a:extLst>
                    <a:ext uri="{9D8B030D-6E8A-4147-A177-3AD203B41FA5}">
                      <a16:colId xmlns:a16="http://schemas.microsoft.com/office/drawing/2014/main" val="1996567682"/>
                    </a:ext>
                  </a:extLst>
                </a:gridCol>
                <a:gridCol w="221965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企業立地促進補助金 </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261803650"/>
              </p:ext>
            </p:extLst>
          </p:nvPr>
        </p:nvGraphicFramePr>
        <p:xfrm>
          <a:off x="41792" y="502024"/>
          <a:ext cx="9060417" cy="62232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917628">
                  <a:extLst>
                    <a:ext uri="{9D8B030D-6E8A-4147-A177-3AD203B41FA5}">
                      <a16:colId xmlns:a16="http://schemas.microsoft.com/office/drawing/2014/main" val="4183280094"/>
                    </a:ext>
                  </a:extLst>
                </a:gridCol>
                <a:gridCol w="3884842">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大阪府企業立地促進条例に基づき、大阪産業の高度化及び、活性化を図るため、府内の対象地域における企業の立地・投資に必要な経費の一部を補助する。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金額等は、通年見込みによる）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１</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先端産業補助金（大規模投資 等）</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補助対象：成長有望分野のうち、先端的な事業と認める工場や研究開発施設の新設にかかる経費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・シャープ堺浜立地関連</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社</a:t>
                      </a:r>
                      <a:r>
                        <a:rPr lang="en-US" altLang="ja-JP" sz="1000" b="0" kern="100" dirty="0">
                          <a:effectLst/>
                          <a:latin typeface="Meiryo UI" panose="020B0604030504040204" pitchFamily="50" charset="-128"/>
                          <a:ea typeface="Meiryo UI" panose="020B0604030504040204" pitchFamily="50" charset="-128"/>
                        </a:rPr>
                        <a:t>) 28</a:t>
                      </a:r>
                      <a:r>
                        <a:rPr lang="ja-JP" altLang="en-US" sz="1000" b="0" kern="100" dirty="0">
                          <a:effectLst/>
                          <a:latin typeface="Meiryo UI" panose="020B0604030504040204" pitchFamily="50" charset="-128"/>
                          <a:ea typeface="Meiryo UI" panose="020B0604030504040204" pitchFamily="50" charset="-128"/>
                        </a:rPr>
                        <a:t>億</a:t>
                      </a:r>
                      <a:r>
                        <a:rPr lang="en-US" altLang="ja-JP" sz="1000" b="0" kern="100" dirty="0">
                          <a:effectLst/>
                          <a:latin typeface="Meiryo UI" panose="020B0604030504040204" pitchFamily="50" charset="-128"/>
                          <a:ea typeface="Meiryo UI" panose="020B0604030504040204" pitchFamily="50" charset="-128"/>
                        </a:rPr>
                        <a:t>6,000</a:t>
                      </a:r>
                      <a:r>
                        <a:rPr lang="ja-JP" altLang="en-US" sz="1000" b="0" kern="100" dirty="0">
                          <a:effectLst/>
                          <a:latin typeface="Meiryo UI" panose="020B0604030504040204" pitchFamily="50" charset="-128"/>
                          <a:ea typeface="Meiryo UI" panose="020B0604030504040204" pitchFamily="50" charset="-128"/>
                        </a:rPr>
                        <a:t>万円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２</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府内中小企業等投資促進補助金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補助対象：工場又は研究開発施設の新築・増改築にかかる経費（大企業は先端産業に限る。） ・</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億</a:t>
                      </a:r>
                      <a:r>
                        <a:rPr lang="en-US" altLang="ja-JP" sz="1000" b="0" kern="100" dirty="0">
                          <a:effectLst/>
                          <a:latin typeface="Meiryo UI" panose="020B0604030504040204" pitchFamily="50" charset="-128"/>
                          <a:ea typeface="Meiryo UI" panose="020B0604030504040204" pitchFamily="50" charset="-128"/>
                        </a:rPr>
                        <a:t>5,000</a:t>
                      </a:r>
                      <a:r>
                        <a:rPr lang="ja-JP" altLang="en-US" sz="1000" b="0" kern="100" dirty="0">
                          <a:effectLst/>
                          <a:latin typeface="Meiryo UI" panose="020B0604030504040204" pitchFamily="50" charset="-128"/>
                          <a:ea typeface="Meiryo UI" panose="020B0604030504040204" pitchFamily="50" charset="-128"/>
                        </a:rPr>
                        <a:t>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３</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新規事業補助金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補助対象：新商品の生産や新生産方式の導入等を行うため土地を購入等し、施設を設置するための経費</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億</a:t>
                      </a:r>
                      <a:r>
                        <a:rPr lang="en-US" altLang="ja-JP" sz="1000" b="0" kern="100" dirty="0">
                          <a:effectLst/>
                          <a:latin typeface="Meiryo UI" panose="020B0604030504040204" pitchFamily="50" charset="-128"/>
                          <a:ea typeface="Meiryo UI" panose="020B0604030504040204" pitchFamily="50" charset="-128"/>
                        </a:rPr>
                        <a:t>1,400</a:t>
                      </a:r>
                      <a:r>
                        <a:rPr lang="ja-JP" altLang="en-US" sz="1000" b="0" kern="100" dirty="0">
                          <a:effectLst/>
                          <a:latin typeface="Meiryo UI" panose="020B0604030504040204" pitchFamily="50" charset="-128"/>
                          <a:ea typeface="Meiryo UI" panose="020B0604030504040204" pitchFamily="50" charset="-128"/>
                        </a:rPr>
                        <a:t>万円 </a:t>
                      </a:r>
                      <a:r>
                        <a:rPr lang="en-US" altLang="ja-JP" sz="1000" b="0" kern="100" dirty="0">
                          <a:effectLst/>
                          <a:latin typeface="Meiryo UI" panose="020B0604030504040204" pitchFamily="50" charset="-128"/>
                          <a:ea typeface="Meiryo UI" panose="020B0604030504040204" pitchFamily="50" charset="-128"/>
                        </a:rPr>
                        <a:t>&lt;</a:t>
                      </a:r>
                      <a:r>
                        <a:rPr lang="ja-JP" altLang="en-US" sz="1000" b="0" kern="100" dirty="0">
                          <a:effectLst/>
                          <a:latin typeface="Meiryo UI" panose="020B0604030504040204" pitchFamily="50" charset="-128"/>
                          <a:ea typeface="Meiryo UI" panose="020B0604030504040204" pitchFamily="50" charset="-128"/>
                        </a:rPr>
                        <a:t>債務負担行為 </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億</a:t>
                      </a:r>
                      <a:r>
                        <a:rPr lang="en-US" altLang="ja-JP" sz="1000" b="0" kern="100" dirty="0">
                          <a:effectLst/>
                          <a:latin typeface="Meiryo UI" panose="020B0604030504040204" pitchFamily="50" charset="-128"/>
                          <a:ea typeface="Meiryo UI" panose="020B0604030504040204" pitchFamily="50" charset="-128"/>
                        </a:rPr>
                        <a:t>1,400</a:t>
                      </a:r>
                      <a:r>
                        <a:rPr lang="ja-JP" altLang="en-US" sz="1000" b="0" kern="100" dirty="0">
                          <a:effectLst/>
                          <a:latin typeface="Meiryo UI" panose="020B0604030504040204" pitchFamily="50" charset="-128"/>
                          <a:ea typeface="Meiryo UI" panose="020B0604030504040204" pitchFamily="50" charset="-128"/>
                        </a:rPr>
                        <a:t>万円</a:t>
                      </a:r>
                      <a:r>
                        <a:rPr lang="en-US" altLang="ja-JP" sz="1000" b="0" kern="100" dirty="0">
                          <a:effectLst/>
                          <a:latin typeface="Meiryo UI" panose="020B0604030504040204" pitchFamily="50" charset="-128"/>
                          <a:ea typeface="Meiryo UI" panose="020B0604030504040204" pitchFamily="50" charset="-128"/>
                        </a:rPr>
                        <a:t>&gt; </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４</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外資系企業進出促進補助金</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補助対象：成長有望分野かつ先端産業で、国内本部機能の設置、拡充を行う外資系企業の建物賃借料</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3,000</a:t>
                      </a:r>
                      <a:r>
                        <a:rPr lang="ja-JP" altLang="en-US" sz="1000" b="0" kern="100" dirty="0">
                          <a:effectLst/>
                          <a:latin typeface="Meiryo UI" panose="020B0604030504040204" pitchFamily="50" charset="-128"/>
                          <a:ea typeface="Meiryo UI" panose="020B0604030504040204" pitchFamily="50" charset="-128"/>
                        </a:rPr>
                        <a:t>万円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５</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その他（継続分等） ４５社（予定）</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億</a:t>
                      </a:r>
                      <a:r>
                        <a:rPr lang="en-US" altLang="ja-JP" sz="1000" b="0" kern="100" dirty="0">
                          <a:effectLst/>
                          <a:latin typeface="Meiryo UI" panose="020B0604030504040204" pitchFamily="50" charset="-128"/>
                          <a:ea typeface="Meiryo UI" panose="020B0604030504040204" pitchFamily="50" charset="-128"/>
                        </a:rPr>
                        <a:t>600</a:t>
                      </a:r>
                      <a:r>
                        <a:rPr lang="ja-JP" altLang="en-US" sz="1000" b="0" kern="100" dirty="0">
                          <a:effectLst/>
                          <a:latin typeface="Meiryo UI" panose="020B0604030504040204" pitchFamily="50" charset="-128"/>
                          <a:ea typeface="Meiryo UI" panose="020B0604030504040204" pitchFamily="50" charset="-128"/>
                        </a:rPr>
                        <a:t>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平成９年度（現行制度は、平成</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年度～）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89182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・大規模な立地があった場合の巨額の財政負担</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・法人事業税の税制改正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などを踏まえ、負担軽減を図るため補助制度見直しを図る。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・先端産業補助金について、１地域あたり（産業拠点ごと）の補助額を</a:t>
                      </a:r>
                      <a:r>
                        <a:rPr lang="en-US" altLang="ja-JP" sz="1000" b="0" kern="100" dirty="0">
                          <a:effectLst/>
                          <a:latin typeface="Meiryo UI" panose="020B0604030504040204" pitchFamily="50" charset="-128"/>
                          <a:ea typeface="Meiryo UI" panose="020B0604030504040204" pitchFamily="50" charset="-128"/>
                        </a:rPr>
                        <a:t>150</a:t>
                      </a:r>
                      <a:r>
                        <a:rPr lang="ja-JP" altLang="en-US" sz="1000" b="0" kern="100" dirty="0">
                          <a:effectLst/>
                          <a:latin typeface="Meiryo UI" panose="020B0604030504040204" pitchFamily="50" charset="-128"/>
                          <a:ea typeface="Meiryo UI" panose="020B0604030504040204" pitchFamily="50" charset="-128"/>
                        </a:rPr>
                        <a:t>億円上限とする。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・メニューを特化し、新規事業補助金等を廃止。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・中小企業等投資促進補助の予算枠管理</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・現行補助制度の時限設定（～平成</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月</a:t>
                      </a:r>
                      <a:r>
                        <a:rPr lang="ja-JP" altLang="en-US" sz="1000" b="1" kern="100" dirty="0">
                          <a:effectLst/>
                          <a:latin typeface="Meiryo UI" panose="020B0604030504040204" pitchFamily="50" charset="-128"/>
                          <a:ea typeface="Meiryo UI" panose="020B0604030504040204" pitchFamily="50" charset="-128"/>
                        </a:rPr>
                        <a:t> </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見直し案どおり補助要綱等を改正し、施行済み　　　　　                    </a:t>
                      </a: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年度まで）</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予算の範囲内で執行を管理</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】⑳145</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209</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40</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1884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4"/>
                  </a:ext>
                </a:extLst>
              </a:tr>
              <a:tr h="1884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より高い誘致・立地効果を得られるよう、新たな立地支援方策の制度設計について検討</a:t>
                      </a:r>
                      <a:endParaRPr lang="ja-JP"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方向性どおり実施済 （</a:t>
                      </a:r>
                      <a:r>
                        <a:rPr lang="en-US" altLang="ja-JP" sz="1000" b="0" kern="100" dirty="0">
                          <a:effectLst/>
                          <a:latin typeface="Meiryo UI" panose="020B0604030504040204" pitchFamily="50" charset="-128"/>
                          <a:ea typeface="Meiryo UI" panose="020B0604030504040204" pitchFamily="50" charset="-128"/>
                        </a:rPr>
                        <a:t>23</a:t>
                      </a:r>
                      <a:r>
                        <a:rPr lang="ja-JP" altLang="en-US" sz="1000" b="0" kern="100" dirty="0">
                          <a:effectLst/>
                          <a:latin typeface="Meiryo UI" panose="020B0604030504040204" pitchFamily="50" charset="-128"/>
                          <a:ea typeface="Meiryo UI" panose="020B0604030504040204" pitchFamily="50" charset="-128"/>
                        </a:rPr>
                        <a:t>年度から新制度実施）</a:t>
                      </a:r>
                    </a:p>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4,960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4,960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979210" y="438862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二等辺三角形 8">
            <a:extLst>
              <a:ext uri="{FF2B5EF4-FFF2-40B4-BE49-F238E27FC236}">
                <a16:creationId xmlns:a16="http://schemas.microsoft.com/office/drawing/2014/main" id="{5EB8E3A5-DB2B-4115-980F-82F4E1C23E6C}"/>
              </a:ext>
            </a:extLst>
          </p:cNvPr>
          <p:cNvSpPr/>
          <p:nvPr/>
        </p:nvSpPr>
        <p:spPr>
          <a:xfrm rot="5400000">
            <a:off x="4979210" y="6382458"/>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60979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9075333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3997174226"/>
              </p:ext>
            </p:extLst>
          </p:nvPr>
        </p:nvGraphicFramePr>
        <p:xfrm>
          <a:off x="71500" y="26220"/>
          <a:ext cx="9003329" cy="297435"/>
        </p:xfrm>
        <a:graphic>
          <a:graphicData uri="http://schemas.openxmlformats.org/drawingml/2006/table">
            <a:tbl>
              <a:tblPr firstRow="1" firstCol="1" bandRow="1">
                <a:tableStyleId>{5C22544A-7EE6-4342-B048-85BDC9FD1C3A}</a:tableStyleId>
              </a:tblPr>
              <a:tblGrid>
                <a:gridCol w="6706641">
                  <a:extLst>
                    <a:ext uri="{9D8B030D-6E8A-4147-A177-3AD203B41FA5}">
                      <a16:colId xmlns:a16="http://schemas.microsoft.com/office/drawing/2014/main" val="1996567682"/>
                    </a:ext>
                  </a:extLst>
                </a:gridCol>
                <a:gridCol w="2296688">
                  <a:extLst>
                    <a:ext uri="{9D8B030D-6E8A-4147-A177-3AD203B41FA5}">
                      <a16:colId xmlns:a16="http://schemas.microsoft.com/office/drawing/2014/main" val="2440904912"/>
                    </a:ext>
                  </a:extLst>
                </a:gridCol>
              </a:tblGrid>
              <a:tr h="29743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企業立地促進補助金 </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＜商工労働部＞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000942864"/>
              </p:ext>
            </p:extLst>
          </p:nvPr>
        </p:nvGraphicFramePr>
        <p:xfrm>
          <a:off x="81815" y="323655"/>
          <a:ext cx="8980370" cy="651416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2502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Meiryo UI" panose="020B0604030504040204" pitchFamily="50" charset="-128"/>
                          <a:ea typeface="Meiryo UI" panose="020B0604030504040204" pitchFamily="50" charset="-128"/>
                        </a:rPr>
                        <a:t>見直しの経過</a:t>
                      </a:r>
                      <a:endParaRPr kumimoji="1" lang="en-US" altLang="ja-JP" sz="700" dirty="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Meiryo UI" panose="020B0604030504040204" pitchFamily="50" charset="-128"/>
                          <a:ea typeface="Meiryo UI" panose="020B0604030504040204" pitchFamily="50" charset="-128"/>
                        </a:rPr>
                        <a:t>（つづき）</a:t>
                      </a:r>
                      <a:endParaRPr kumimoji="1" lang="en-US" altLang="ja-JP" sz="7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accent1"/>
                    </a:solidFill>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650196717"/>
                  </a:ext>
                </a:extLst>
              </a:tr>
              <a:tr h="540060">
                <a:tc vMerge="1">
                  <a:txBody>
                    <a:bodyPr/>
                    <a:lstStyle/>
                    <a:p>
                      <a:endParaRPr kumimoji="1" lang="ja-JP" altLang="en-US"/>
                    </a:p>
                  </a:txBody>
                  <a:tcPr/>
                </a:tc>
                <a:tc>
                  <a:txBody>
                    <a:bodyPr/>
                    <a:lstStyle/>
                    <a:p>
                      <a:pPr marL="133350" indent="-133350"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平成２５年度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〇</a:t>
                      </a:r>
                      <a:r>
                        <a:rPr lang="ja-JP" altLang="en-US" sz="1000" kern="100" dirty="0">
                          <a:solidFill>
                            <a:schemeClr val="tx1"/>
                          </a:solidFill>
                          <a:effectLst/>
                          <a:latin typeface="Meiryo UI" panose="020B0604030504040204" pitchFamily="50" charset="-128"/>
                          <a:ea typeface="Meiryo UI" panose="020B0604030504040204" pitchFamily="50" charset="-128"/>
                        </a:rPr>
                        <a:t>企業立地に係るインセンティブの再構築</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・先端産業補助金の廃止（先端産業の集積は特区税制により推進）</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・府内投資促進補助金の見直し（中小企業に特化）</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・ものづくり支援税制の見直し（中小企業への投資支援に集中。対象地域を「産業集積促進地域」に整理）</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・特区税制</a:t>
                      </a:r>
                      <a:r>
                        <a:rPr lang="en-US" altLang="ja-JP" sz="600" kern="100" dirty="0">
                          <a:solidFill>
                            <a:schemeClr val="tx1"/>
                          </a:solidFill>
                          <a:effectLst/>
                          <a:latin typeface="Meiryo UI" panose="020B0604030504040204" pitchFamily="50" charset="-128"/>
                          <a:ea typeface="Meiryo UI" panose="020B0604030504040204" pitchFamily="50" charset="-128"/>
                        </a:rPr>
                        <a:t>※</a:t>
                      </a:r>
                      <a:r>
                        <a:rPr lang="ja-JP" altLang="en-US" sz="600" kern="100" dirty="0">
                          <a:solidFill>
                            <a:schemeClr val="tx1"/>
                          </a:solidFill>
                          <a:effectLst/>
                          <a:latin typeface="Meiryo UI" panose="020B0604030504040204" pitchFamily="50" charset="-128"/>
                          <a:ea typeface="Meiryo UI" panose="020B0604030504040204" pitchFamily="50" charset="-128"/>
                        </a:rPr>
                        <a:t>１</a:t>
                      </a:r>
                      <a:r>
                        <a:rPr lang="ja-JP" altLang="en-US" sz="1000" kern="100" dirty="0">
                          <a:solidFill>
                            <a:schemeClr val="tx1"/>
                          </a:solidFill>
                          <a:effectLst/>
                          <a:latin typeface="Meiryo UI" panose="020B0604030504040204" pitchFamily="50" charset="-128"/>
                          <a:ea typeface="Meiryo UI" panose="020B0604030504040204" pitchFamily="50" charset="-128"/>
                        </a:rPr>
                        <a:t>の創設（最大「地方税ゼロ」のインセンティブ。平成</a:t>
                      </a:r>
                      <a:r>
                        <a:rPr lang="en-US" altLang="ja-JP" sz="1000" kern="100" dirty="0">
                          <a:solidFill>
                            <a:schemeClr val="tx1"/>
                          </a:solidFill>
                          <a:effectLst/>
                          <a:latin typeface="Meiryo UI" panose="020B0604030504040204" pitchFamily="50" charset="-128"/>
                          <a:ea typeface="Meiryo UI" panose="020B0604030504040204" pitchFamily="50" charset="-128"/>
                        </a:rPr>
                        <a:t>24</a:t>
                      </a:r>
                      <a:r>
                        <a:rPr lang="ja-JP" altLang="en-US" sz="1000" kern="100" dirty="0">
                          <a:solidFill>
                            <a:schemeClr val="tx1"/>
                          </a:solidFill>
                          <a:effectLst/>
                          <a:latin typeface="Meiryo UI" panose="020B0604030504040204" pitchFamily="50" charset="-128"/>
                          <a:ea typeface="Meiryo UI" panose="020B0604030504040204" pitchFamily="50" charset="-128"/>
                        </a:rPr>
                        <a:t>年</a:t>
                      </a:r>
                      <a:r>
                        <a:rPr lang="en-US" altLang="ja-JP" sz="1000" kern="100" dirty="0">
                          <a:solidFill>
                            <a:schemeClr val="tx1"/>
                          </a:solidFill>
                          <a:effectLst/>
                          <a:latin typeface="Meiryo UI" panose="020B0604030504040204" pitchFamily="50" charset="-128"/>
                          <a:ea typeface="Meiryo UI" panose="020B0604030504040204" pitchFamily="50" charset="-128"/>
                        </a:rPr>
                        <a:t>12</a:t>
                      </a:r>
                      <a:r>
                        <a:rPr lang="ja-JP" altLang="en-US" sz="1000" kern="100" dirty="0">
                          <a:solidFill>
                            <a:schemeClr val="tx1"/>
                          </a:solidFill>
                          <a:effectLst/>
                          <a:latin typeface="Meiryo UI" panose="020B0604030504040204" pitchFamily="50" charset="-128"/>
                          <a:ea typeface="Meiryo UI" panose="020B0604030504040204" pitchFamily="50" charset="-128"/>
                        </a:rPr>
                        <a:t>月～平成</a:t>
                      </a:r>
                      <a:r>
                        <a:rPr lang="en-US" altLang="ja-JP" sz="1000" kern="100" dirty="0">
                          <a:solidFill>
                            <a:schemeClr val="tx1"/>
                          </a:solidFill>
                          <a:effectLst/>
                          <a:latin typeface="Meiryo UI" panose="020B0604030504040204" pitchFamily="50" charset="-128"/>
                          <a:ea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rPr>
                        <a:t>年３月）</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600" kern="100" dirty="0">
                          <a:solidFill>
                            <a:schemeClr val="tx1"/>
                          </a:solidFill>
                          <a:effectLst/>
                          <a:latin typeface="Meiryo UI" panose="020B0604030504040204" pitchFamily="50" charset="-128"/>
                          <a:ea typeface="Meiryo UI" panose="020B0604030504040204" pitchFamily="50" charset="-128"/>
                        </a:rPr>
                        <a:t>　　　　　　　　　　　　　　　　　　　　　　　</a:t>
                      </a:r>
                      <a:r>
                        <a:rPr lang="en-US" altLang="ja-JP" sz="600" kern="100" dirty="0">
                          <a:solidFill>
                            <a:schemeClr val="tx1"/>
                          </a:solidFill>
                          <a:effectLst/>
                          <a:latin typeface="Meiryo UI" panose="020B0604030504040204" pitchFamily="50" charset="-128"/>
                          <a:ea typeface="Meiryo UI" panose="020B0604030504040204" pitchFamily="50" charset="-128"/>
                        </a:rPr>
                        <a:t>※</a:t>
                      </a:r>
                      <a:r>
                        <a:rPr lang="ja-JP" altLang="en-US" sz="600" kern="100" dirty="0">
                          <a:solidFill>
                            <a:schemeClr val="tx1"/>
                          </a:solidFill>
                          <a:effectLst/>
                          <a:latin typeface="Meiryo UI" panose="020B0604030504040204" pitchFamily="50" charset="-128"/>
                          <a:ea typeface="Meiryo UI" panose="020B0604030504040204" pitchFamily="50" charset="-128"/>
                        </a:rPr>
                        <a:t>１「大阪府国際戦略総合特別区域における産業集積の促進及び産業の国際競争力の強化に係る事業計画の認定並びに法人の府民税及び事業税並びに不動産取得税の課税の特例に関する条例」の通称名</a:t>
                      </a:r>
                      <a:endParaRPr lang="en-US" altLang="ja-JP"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072107019"/>
                  </a:ext>
                </a:extLst>
              </a:tr>
              <a:tr h="11220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a:t>
                      </a:r>
                      <a:r>
                        <a:rPr lang="en-US" altLang="ja-JP" sz="1050" b="1" i="0" u="none"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zh-TW" altLang="en-US" sz="1050" b="1" i="0" u="sng" kern="100" dirty="0">
                          <a:solidFill>
                            <a:schemeClr val="tx1"/>
                          </a:solidFill>
                          <a:effectLst/>
                          <a:latin typeface="Meiryo UI" panose="020B0604030504040204" pitchFamily="50" charset="-128"/>
                          <a:ea typeface="Meiryo UI" panose="020B0604030504040204" pitchFamily="50" charset="-128"/>
                        </a:rPr>
                        <a:t>企業立地促進補助金</a:t>
                      </a:r>
                      <a:endParaRPr lang="en-US" altLang="zh-TW" sz="1050" b="1" i="0"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8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大阪産業の高度化及び活性化を図るため、府内の対象地域における企業の立地・投資に必要な経費の一部を補助する。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開始終了年度：平成９年度～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1" i="0"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外資系企業等進出促進補助金</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大阪の成長戦略に掲げるハイエンド都市、中継都市をめざすうえで、特に立地効果の高い外資系企業の立地を促進するもの。外資系企業（本社）の大阪進出</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に係る建物賃料等の一部を補助する。</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  府内投資促進補助金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 再投資に対するもの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地元市町村との連携の下、ものづくり中小企業の投資を支援することを通じ、既存産業集積地の維持・発展を促進するもの。産業集積促進地域において、工場・</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研究開発施設の新築・増改築に対して経費の一部を補助する。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 研究開発施設に対するもの</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地元市町村との連携の下、本社機能である研究開発拠点の立地促進、流出防止を図るもの。研究開発施設の投資奨励計画をもつ市町村区域内において、</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先端研究開発施設の新築・増改築を行う企業に対して経費の一部を補助する。　 </a:t>
                      </a: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  先端産業補助金（制度廃止前の交付決定分）</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補助対象地域において、バイオ・ライフサイエンス、新エネルギー等の分野</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先端産業分野</a:t>
                      </a:r>
                      <a:r>
                        <a:rPr lang="en-US" altLang="ja-JP" sz="1000" b="0" i="0" kern="100" dirty="0">
                          <a:solidFill>
                            <a:schemeClr val="tx1"/>
                          </a:solidFill>
                          <a:effectLst/>
                          <a:latin typeface="Meiryo UI" panose="020B0604030504040204" pitchFamily="50" charset="-128"/>
                          <a:ea typeface="Meiryo UI" panose="020B0604030504040204" pitchFamily="50" charset="-128"/>
                        </a:rPr>
                        <a:t>)</a:t>
                      </a:r>
                      <a:r>
                        <a:rPr lang="ja-JP" altLang="en-US" sz="1000" b="0" i="0" kern="100" dirty="0">
                          <a:solidFill>
                            <a:schemeClr val="tx1"/>
                          </a:solidFill>
                          <a:effectLst/>
                          <a:latin typeface="Meiryo UI" panose="020B0604030504040204" pitchFamily="50" charset="-128"/>
                          <a:ea typeface="Meiryo UI" panose="020B0604030504040204" pitchFamily="50" charset="-128"/>
                        </a:rPr>
                        <a:t>で先端的な事業と認める工場又は研究開発施設の新設を行う企業に</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solidFill>
                            <a:schemeClr val="tx1"/>
                          </a:solidFill>
                          <a:effectLst/>
                          <a:latin typeface="Meiryo UI" panose="020B0604030504040204" pitchFamily="50" charset="-128"/>
                          <a:ea typeface="Meiryo UI" panose="020B0604030504040204" pitchFamily="50" charset="-128"/>
                        </a:rPr>
                        <a:t>         </a:t>
                      </a:r>
                      <a:r>
                        <a:rPr lang="ja-JP" altLang="en-US" sz="1000" b="0" i="0" kern="100" dirty="0">
                          <a:solidFill>
                            <a:schemeClr val="tx1"/>
                          </a:solidFill>
                          <a:effectLst/>
                          <a:latin typeface="Meiryo UI" panose="020B0604030504040204" pitchFamily="50" charset="-128"/>
                          <a:ea typeface="Meiryo UI" panose="020B0604030504040204" pitchFamily="50" charset="-128"/>
                        </a:rPr>
                        <a:t>対して経費の一部を補助する。</a:t>
                      </a:r>
                    </a:p>
                    <a:p>
                      <a:pPr marL="133350" indent="-133350" algn="just">
                        <a:spcAft>
                          <a:spcPts val="0"/>
                        </a:spcAft>
                      </a:pPr>
                      <a:r>
                        <a:rPr lang="ja-JP" altLang="en-US" sz="600" b="0" i="0" kern="100" dirty="0">
                          <a:solidFill>
                            <a:schemeClr val="tx1"/>
                          </a:solidFill>
                          <a:effectLst/>
                          <a:latin typeface="Meiryo UI" panose="020B0604030504040204" pitchFamily="50" charset="-128"/>
                          <a:ea typeface="Meiryo UI" panose="020B0604030504040204" pitchFamily="50" charset="-128"/>
                        </a:rPr>
                        <a:t> 　</a:t>
                      </a:r>
                      <a:endParaRPr lang="en-US" altLang="ja-JP" sz="600" b="0" i="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上記以外で、財政再建プログラム（案）以降、新たに取り組んでいる事業（主なもの）</a:t>
                      </a: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50" b="1" u="sng" kern="100" dirty="0">
                          <a:solidFill>
                            <a:schemeClr val="tx1"/>
                          </a:solidFill>
                          <a:effectLst/>
                          <a:latin typeface="Meiryo UI" panose="020B0604030504040204" pitchFamily="50" charset="-128"/>
                          <a:ea typeface="Meiryo UI" panose="020B0604030504040204" pitchFamily="50" charset="-128"/>
                        </a:rPr>
                        <a:t>成長特区税制</a:t>
                      </a:r>
                      <a:r>
                        <a:rPr lang="en-US" altLang="ja-JP" sz="600" b="0" u="sng" kern="100" dirty="0">
                          <a:solidFill>
                            <a:schemeClr val="tx1"/>
                          </a:solidFill>
                          <a:effectLst/>
                          <a:latin typeface="Meiryo UI" panose="020B0604030504040204" pitchFamily="50" charset="-128"/>
                          <a:ea typeface="Meiryo UI" panose="020B0604030504040204" pitchFamily="50" charset="-128"/>
                        </a:rPr>
                        <a:t>※</a:t>
                      </a:r>
                      <a:r>
                        <a:rPr lang="ja-JP" altLang="en-US" sz="600" b="0" u="sng" kern="100" dirty="0">
                          <a:solidFill>
                            <a:schemeClr val="tx1"/>
                          </a:solidFill>
                          <a:effectLst/>
                          <a:latin typeface="Meiryo UI" panose="020B0604030504040204" pitchFamily="50" charset="-128"/>
                          <a:ea typeface="Meiryo UI" panose="020B0604030504040204" pitchFamily="50" charset="-128"/>
                        </a:rPr>
                        <a:t>２</a:t>
                      </a:r>
                      <a:r>
                        <a:rPr lang="ja-JP" altLang="en-US" sz="1050" b="1" u="sng" kern="100" dirty="0">
                          <a:solidFill>
                            <a:schemeClr val="tx1"/>
                          </a:solidFill>
                          <a:effectLst/>
                          <a:latin typeface="Meiryo UI" panose="020B0604030504040204" pitchFamily="50" charset="-128"/>
                          <a:ea typeface="Meiryo UI" panose="020B0604030504040204" pitchFamily="50" charset="-128"/>
                        </a:rPr>
                        <a:t>（特区税制の後継制度）の創設</a:t>
                      </a:r>
                      <a:endParaRPr lang="en-US" altLang="ja-JP" sz="1050" b="1"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２「大阪府成長産業特別集積区域における成長産業の集積の促進及び国際競争力の強化に係る成長産業事業計画の認定並びに法人の府民税及び事業税並びに不動産取得税の課税の特例に関する条例」の通称名</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成長産業特別集積区域における成長産業の集積の促進及び国際競争力の強化を通じて府内の経済の活性化を図り、もって府民生活の向上に資することを目的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とする。</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開始終了年度：平成</a:t>
                      </a:r>
                      <a:r>
                        <a:rPr lang="en-US" altLang="ja-JP" sz="1000" kern="100" dirty="0">
                          <a:solidFill>
                            <a:schemeClr val="tx1"/>
                          </a:solidFill>
                          <a:effectLst/>
                          <a:latin typeface="Meiryo UI" panose="020B0604030504040204" pitchFamily="50" charset="-128"/>
                          <a:ea typeface="Meiryo UI" panose="020B0604030504040204" pitchFamily="50" charset="-128"/>
                        </a:rPr>
                        <a:t>28</a:t>
                      </a:r>
                      <a:r>
                        <a:rPr lang="ja-JP" altLang="en-US" sz="1000" kern="100" dirty="0">
                          <a:solidFill>
                            <a:schemeClr val="tx1"/>
                          </a:solidFill>
                          <a:effectLst/>
                          <a:latin typeface="Meiryo UI" panose="020B0604030504040204" pitchFamily="50" charset="-128"/>
                          <a:ea typeface="Meiryo UI" panose="020B0604030504040204" pitchFamily="50" charset="-128"/>
                        </a:rPr>
                        <a:t>年度～</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２　事業内容</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〇　成長特区に進出し、成長産業事業計画の認定を受け、新エネルギー又はライフサイエンスに関する事業を行った場合、地方税を軽減する。</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〇　軽減対象税目：法人府民税、法人事業税、不動産取得税</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３　特区税制（前制度）からの変更内容</a:t>
                      </a:r>
                      <a:r>
                        <a:rPr kumimoji="1" lang="ja-JP" altLang="en-US" sz="1000" b="0" kern="100" spc="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（関西イノベーション国際戦略総合特区と連動した制度から、府の独自性が発揮できる制度へとリニューアル）</a:t>
                      </a:r>
                      <a:endParaRPr kumimoji="1" lang="en-US" altLang="ja-JP" sz="1000" b="0" kern="100" spc="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〇　対象区域：特区税制の区域に加え、新たに条例で定める要件を満たし、所要の手続きを行えば対象区域の追加が可能。</a:t>
                      </a:r>
                      <a:r>
                        <a:rPr kumimoji="1" lang="ja-JP" altLang="en-US" sz="700" kern="100" spc="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（追加例：健都、（仮称）未来医療国際拠点）</a:t>
                      </a:r>
                      <a:endParaRPr kumimoji="1" lang="en-US" altLang="ja-JP" sz="1050" kern="100" spc="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r>
                        <a:rPr kumimoji="1"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〇　対象事業：特区税制の事業に加え、今後市場が拡大していくことが見込まれる「水素関連」、「健康関連」の事業を追加。</a:t>
                      </a:r>
                      <a:endParaRPr lang="ja-JP" altLang="en-US"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5922151" y="1808820"/>
            <a:ext cx="2866008" cy="22502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1,185</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1,185</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5899777" y="49082"/>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71156"/>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3376947"/>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665637229"/>
              </p:ext>
            </p:extLst>
          </p:nvPr>
        </p:nvGraphicFramePr>
        <p:xfrm>
          <a:off x="83583" y="82238"/>
          <a:ext cx="9003329" cy="415976"/>
        </p:xfrm>
        <a:graphic>
          <a:graphicData uri="http://schemas.openxmlformats.org/drawingml/2006/table">
            <a:tbl>
              <a:tblPr firstRow="1" firstCol="1" bandRow="1">
                <a:tableStyleId>{5C22544A-7EE6-4342-B048-85BDC9FD1C3A}</a:tableStyleId>
              </a:tblPr>
              <a:tblGrid>
                <a:gridCol w="6963692">
                  <a:extLst>
                    <a:ext uri="{9D8B030D-6E8A-4147-A177-3AD203B41FA5}">
                      <a16:colId xmlns:a16="http://schemas.microsoft.com/office/drawing/2014/main" val="1996567682"/>
                    </a:ext>
                  </a:extLst>
                </a:gridCol>
                <a:gridCol w="203963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27】</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家畜保健衛生所再編整備</a:t>
                      </a:r>
                      <a:r>
                        <a:rPr lang="zh-TW" altLang="en-US" sz="1400" kern="100" dirty="0" smtClean="0">
                          <a:solidFill>
                            <a:schemeClr val="tx1"/>
                          </a:solidFill>
                          <a:effectLst/>
                          <a:latin typeface="Meiryo UI" panose="020B0604030504040204" pitchFamily="50" charset="-128"/>
                          <a:ea typeface="Meiryo UI" panose="020B0604030504040204" pitchFamily="50" charset="-128"/>
                        </a:rPr>
                        <a:t>事業</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＜環境農林水産部＞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60722152"/>
              </p:ext>
            </p:extLst>
          </p:nvPr>
        </p:nvGraphicFramePr>
        <p:xfrm>
          <a:off x="46311" y="471627"/>
          <a:ext cx="9060417" cy="4940716"/>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917628">
                  <a:extLst>
                    <a:ext uri="{9D8B030D-6E8A-4147-A177-3AD203B41FA5}">
                      <a16:colId xmlns:a16="http://schemas.microsoft.com/office/drawing/2014/main" val="4183280094"/>
                    </a:ext>
                  </a:extLst>
                </a:gridCol>
                <a:gridCol w="3884842">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854407">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i="0" kern="100" dirty="0">
                          <a:effectLst/>
                          <a:latin typeface="Meiryo UI" panose="020B0604030504040204" pitchFamily="50" charset="-128"/>
                          <a:ea typeface="Meiryo UI" panose="020B0604030504040204" pitchFamily="50" charset="-128"/>
                        </a:rPr>
                        <a:t>　　高病原性鳥インフルエンザ等の動物由来感染症に対する危機管理対策を講じるため、りんくうタウン隣接地に整備される府立大学（獣医学科・獣医学研究科）と併せて</a:t>
                      </a:r>
                      <a:endParaRPr lang="en-US" altLang="ja-JP" sz="1000" b="0" i="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i="0" kern="100" dirty="0">
                          <a:effectLst/>
                          <a:latin typeface="Meiryo UI" panose="020B0604030504040204" pitchFamily="50" charset="-128"/>
                          <a:ea typeface="Meiryo UI" panose="020B0604030504040204" pitchFamily="50" charset="-128"/>
                        </a:rPr>
                        <a:t>　整備。</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事業内容（施設の概要）</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全体事業費 約１０億円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内訳 　工事費・備品費等（６０６百万円）　土地取得費 （３６１百万円）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a:t>
                      </a:r>
                      <a:r>
                        <a:rPr lang="ja-JP" altLang="en-US" sz="1000" b="0" kern="100" dirty="0">
                          <a:effectLst/>
                          <a:latin typeface="Meiryo UI" panose="020B0604030504040204" pitchFamily="50" charset="-128"/>
                          <a:ea typeface="Meiryo UI" panose="020B0604030504040204" pitchFamily="50" charset="-128"/>
                        </a:rPr>
                        <a:t>地上３Ｆ 延床面積約</a:t>
                      </a:r>
                      <a:r>
                        <a:rPr lang="en-US" altLang="ja-JP" sz="1000" b="0" kern="100" dirty="0">
                          <a:effectLst/>
                          <a:latin typeface="Meiryo UI" panose="020B0604030504040204" pitchFamily="50" charset="-128"/>
                          <a:ea typeface="Meiryo UI" panose="020B0604030504040204" pitchFamily="50" charset="-128"/>
                        </a:rPr>
                        <a:t>1,208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焼却炉、検査室、解剖室などの施設設備を府立大学と共用する。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統合により、職員定数の７人減及び跡地売却を行い、概ね</a:t>
                      </a:r>
                      <a:r>
                        <a:rPr lang="en-US" altLang="ja-JP" sz="1000" b="0" kern="100" dirty="0">
                          <a:effectLst/>
                          <a:latin typeface="Meiryo UI" panose="020B0604030504040204" pitchFamily="50" charset="-128"/>
                          <a:ea typeface="Meiryo UI" panose="020B0604030504040204" pitchFamily="50" charset="-128"/>
                        </a:rPr>
                        <a:t>10 </a:t>
                      </a:r>
                      <a:r>
                        <a:rPr lang="ja-JP" altLang="en-US" sz="1000" b="0" kern="100" dirty="0">
                          <a:effectLst/>
                          <a:latin typeface="Meiryo UI" panose="020B0604030504040204" pitchFamily="50" charset="-128"/>
                          <a:ea typeface="Meiryo UI" panose="020B0604030504040204" pitchFamily="50" charset="-128"/>
                        </a:rPr>
                        <a:t>年で事業費相当額を捻出する。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19 </a:t>
                      </a:r>
                      <a:r>
                        <a:rPr lang="ja-JP" altLang="en-US" sz="1000" b="0" kern="100" dirty="0">
                          <a:effectLst/>
                          <a:latin typeface="Meiryo UI" panose="020B0604030504040204" pitchFamily="50" charset="-128"/>
                          <a:ea typeface="Meiryo UI" panose="020B0604030504040204" pitchFamily="50" charset="-128"/>
                        </a:rPr>
                        <a:t>年度 基本・実施設計等（執行済み</a:t>
                      </a:r>
                      <a:r>
                        <a:rPr lang="en-US" altLang="ja-JP" sz="1000" b="0" kern="100" dirty="0">
                          <a:effectLst/>
                          <a:latin typeface="Meiryo UI" panose="020B0604030504040204" pitchFamily="50" charset="-128"/>
                          <a:ea typeface="Meiryo UI" panose="020B0604030504040204" pitchFamily="50" charset="-128"/>
                        </a:rPr>
                        <a:t>18 </a:t>
                      </a:r>
                      <a:r>
                        <a:rPr lang="ja-JP" altLang="en-US" sz="1000" b="0" kern="100" dirty="0">
                          <a:effectLst/>
                          <a:latin typeface="Meiryo UI" panose="020B0604030504040204" pitchFamily="50" charset="-128"/>
                          <a:ea typeface="Meiryo UI" panose="020B0604030504040204" pitchFamily="50" charset="-128"/>
                        </a:rPr>
                        <a:t>百万円）</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年度～建設工事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22 </a:t>
                      </a:r>
                      <a:r>
                        <a:rPr lang="ja-JP" altLang="en-US" sz="1000" b="0" kern="100" dirty="0">
                          <a:effectLst/>
                          <a:latin typeface="Meiryo UI" panose="020B0604030504040204" pitchFamily="50" charset="-128"/>
                          <a:ea typeface="Meiryo UI" panose="020B0604030504040204" pitchFamily="50" charset="-128"/>
                        </a:rPr>
                        <a:t>年度 開設</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07551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財政状況に鑑み、平成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年度は着工見送り。</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着工に係る事前準備が行えるよう、債務負担行為（⑳０債）を設定する。</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実施時期</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財政状況に鑑み、施設建設時期を再検討</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債務負担行為（⑳０債）を設定</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着工</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供用開始</a:t>
                      </a:r>
                      <a:endParaRPr lang="en-US" altLang="ja-JP" sz="1000" b="0" i="0" u="none" strike="sngStrike" baseline="0" dirty="0">
                        <a:solidFill>
                          <a:srgbClr val="FF0000"/>
                        </a:solidFill>
                        <a:latin typeface="Meiryo UI" panose="020B0604030504040204" pitchFamily="50" charset="-128"/>
                        <a:ea typeface="Meiryo UI" panose="020B0604030504040204" pitchFamily="50" charset="-128"/>
                      </a:endParaRP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】⑳362</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0</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1884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tx2"/>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4"/>
                  </a:ext>
                </a:extLst>
              </a:tr>
              <a:tr h="1884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rgbClr val="FF0000"/>
                          </a:solidFill>
                          <a:effectLst/>
                          <a:latin typeface="Meiryo UI" panose="020B0604030504040204" pitchFamily="50" charset="-128"/>
                          <a:ea typeface="Meiryo UI" panose="020B0604030504040204" pitchFamily="50" charset="-128"/>
                          <a:cs typeface="+mn-cs"/>
                        </a:rPr>
                        <a:t>　</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事業目的である府立大学との</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供用を</a:t>
                      </a:r>
                      <a:r>
                        <a:rPr lang="en-US" altLang="ja-JP" sz="1000" kern="100" dirty="0">
                          <a:solidFill>
                            <a:schemeClr val="tx1"/>
                          </a:solidFill>
                          <a:effectLst/>
                          <a:latin typeface="Meiryo UI" panose="020B0604030504040204" pitchFamily="50" charset="-128"/>
                          <a:ea typeface="Meiryo UI" panose="020B0604030504040204" pitchFamily="50" charset="-128"/>
                        </a:rPr>
                        <a:t>H22</a:t>
                      </a:r>
                      <a:r>
                        <a:rPr lang="ja-JP" altLang="en-US" sz="1000" kern="100" dirty="0">
                          <a:solidFill>
                            <a:schemeClr val="tx1"/>
                          </a:solidFill>
                          <a:effectLst/>
                          <a:latin typeface="Meiryo UI" panose="020B0604030504040204" pitchFamily="50" charset="-128"/>
                          <a:ea typeface="Meiryo UI" panose="020B0604030504040204" pitchFamily="50" charset="-128"/>
                        </a:rPr>
                        <a:t>年４月から開始</a:t>
                      </a:r>
                      <a:r>
                        <a:rPr kumimoji="1" lang="ja-JP" altLang="ja-JP" sz="1000" kern="1200" dirty="0">
                          <a:solidFill>
                            <a:schemeClr val="tx1"/>
                          </a:solidFill>
                          <a:effectLst/>
                          <a:latin typeface="Meiryo UI" panose="020B0604030504040204" pitchFamily="50" charset="-128"/>
                          <a:ea typeface="Meiryo UI" panose="020B0604030504040204" pitchFamily="50" charset="-128"/>
                          <a:cs typeface="+mn-cs"/>
                        </a:rPr>
                        <a:t>しており、見直しは完了</a:t>
                      </a:r>
                      <a:r>
                        <a:rPr kumimoji="1" lang="ja-JP" altLang="en-US" sz="1000" kern="1200" dirty="0">
                          <a:solidFill>
                            <a:schemeClr val="tx1"/>
                          </a:solidFill>
                          <a:effectLst/>
                          <a:latin typeface="Meiryo UI" panose="020B0604030504040204" pitchFamily="50" charset="-128"/>
                          <a:ea typeface="Meiryo UI" panose="020B0604030504040204" pitchFamily="50" charset="-128"/>
                          <a:cs typeface="+mn-cs"/>
                        </a:rPr>
                        <a:t>。</a:t>
                      </a:r>
                      <a:endParaRPr lang="en-US" altLang="ja-JP" sz="1000" strike="sngStrike" kern="1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967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362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967433" y="402858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562110" y="1921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93240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2238"/>
          <a:ext cx="9003329" cy="415976"/>
        </p:xfrm>
        <a:graphic>
          <a:graphicData uri="http://schemas.openxmlformats.org/drawingml/2006/table">
            <a:tbl>
              <a:tblPr firstRow="1" firstCol="1" bandRow="1">
                <a:tableStyleId>{5C22544A-7EE6-4342-B048-85BDC9FD1C3A}</a:tableStyleId>
              </a:tblPr>
              <a:tblGrid>
                <a:gridCol w="6963692">
                  <a:extLst>
                    <a:ext uri="{9D8B030D-6E8A-4147-A177-3AD203B41FA5}">
                      <a16:colId xmlns:a16="http://schemas.microsoft.com/office/drawing/2014/main" val="1996567682"/>
                    </a:ext>
                  </a:extLst>
                </a:gridCol>
                <a:gridCol w="203963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28】</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廃棄物処理対策整備推進事業</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＜環境農林水産部＞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4"/>
          <a:ext cx="9060417" cy="54823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2252526">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府内で排出される魚あらの適正処理とリサイクルの推進のため、府と市町村で組織する協議会（事務局：大阪府）を通じて共同で処理委託を行う</a:t>
                      </a:r>
                      <a:endParaRPr lang="en-US" altLang="ja-JP" sz="1000" b="0" kern="100" dirty="0">
                        <a:effectLst/>
                        <a:latin typeface="Meiryo UI" panose="020B0604030504040204" pitchFamily="50" charset="-128"/>
                        <a:ea typeface="Meiryo UI" panose="020B0604030504040204" pitchFamily="50" charset="-128"/>
                      </a:endParaRPr>
                    </a:p>
                    <a:p>
                      <a:pPr algn="just">
                        <a:lnSpc>
                          <a:spcPts val="7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①協議会が魚あらの処理を業者に委託</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・委託料は、処理に要する経費からリサイクル品販売収益を差し引いた額</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・府と市町村の負担割合は、府</a:t>
                      </a:r>
                      <a:r>
                        <a:rPr lang="en-US" altLang="ja-JP" sz="1000" b="0" kern="100" dirty="0">
                          <a:effectLst/>
                          <a:latin typeface="Meiryo UI" panose="020B0604030504040204" pitchFamily="50" charset="-128"/>
                          <a:ea typeface="Meiryo UI" panose="020B0604030504040204" pitchFamily="50" charset="-128"/>
                        </a:rPr>
                        <a:t>22.5</a:t>
                      </a:r>
                      <a:r>
                        <a:rPr lang="ja-JP" altLang="en-US" sz="1000" b="0" kern="100" dirty="0">
                          <a:effectLst/>
                          <a:latin typeface="Meiryo UI" panose="020B0604030504040204" pitchFamily="50" charset="-128"/>
                          <a:ea typeface="Meiryo UI" panose="020B0604030504040204" pitchFamily="50" charset="-128"/>
                        </a:rPr>
                        <a:t>％ 、大阪市</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％、その他市町村</a:t>
                      </a:r>
                      <a:r>
                        <a:rPr lang="en-US" altLang="ja-JP" sz="1000" b="0" kern="100" dirty="0">
                          <a:effectLst/>
                          <a:latin typeface="Meiryo UI" panose="020B0604030504040204" pitchFamily="50" charset="-128"/>
                          <a:ea typeface="Meiryo UI" panose="020B0604030504040204" pitchFamily="50" charset="-128"/>
                        </a:rPr>
                        <a:t>22.5</a:t>
                      </a:r>
                      <a:r>
                        <a:rPr lang="ja-JP" altLang="en-US" sz="1000" b="0" kern="100" dirty="0">
                          <a:effectLst/>
                          <a:latin typeface="Meiryo UI" panose="020B0604030504040204" pitchFamily="50" charset="-128"/>
                          <a:ea typeface="Meiryo UI" panose="020B0604030504040204" pitchFamily="50" charset="-128"/>
                        </a:rPr>
                        <a:t>％ としている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年度では、魚あら処理の方向性、今後の整備の可否、府市負担割合の検討など、今後の処理方策について検討するための調査を実施</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①施設整備に対する補助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昭和</a:t>
                      </a:r>
                      <a:r>
                        <a:rPr lang="en-US" altLang="ja-JP" sz="1000" b="0" kern="100" dirty="0">
                          <a:effectLst/>
                          <a:latin typeface="Meiryo UI" panose="020B0604030504040204" pitchFamily="50" charset="-128"/>
                          <a:ea typeface="Meiryo UI" panose="020B0604030504040204" pitchFamily="50" charset="-128"/>
                        </a:rPr>
                        <a:t>60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1.5 </a:t>
                      </a:r>
                      <a:r>
                        <a:rPr lang="ja-JP" altLang="en-US" sz="1000" b="0" kern="100" dirty="0">
                          <a:effectLst/>
                          <a:latin typeface="Meiryo UI" panose="020B0604030504040204" pitchFamily="50" charset="-128"/>
                          <a:ea typeface="Meiryo UI" panose="020B0604030504040204" pitchFamily="50" charset="-128"/>
                        </a:rPr>
                        <a:t>億円（府：大阪市＝ １：１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昭和</a:t>
                      </a:r>
                      <a:r>
                        <a:rPr lang="en-US" altLang="ja-JP" sz="1000" b="0" kern="100" dirty="0">
                          <a:effectLst/>
                          <a:latin typeface="Meiryo UI" panose="020B0604030504040204" pitchFamily="50" charset="-128"/>
                          <a:ea typeface="Meiryo UI" panose="020B0604030504040204" pitchFamily="50" charset="-128"/>
                        </a:rPr>
                        <a:t>62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2.5 </a:t>
                      </a:r>
                      <a:r>
                        <a:rPr lang="ja-JP" altLang="en-US" sz="1000" b="0" kern="100" dirty="0">
                          <a:effectLst/>
                          <a:latin typeface="Meiryo UI" panose="020B0604030504040204" pitchFamily="50" charset="-128"/>
                          <a:ea typeface="Meiryo UI" panose="020B0604030504040204" pitchFamily="50" charset="-128"/>
                        </a:rPr>
                        <a:t>億円（府：大阪市：市町村＝２：３：１）</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平成７年度：</a:t>
                      </a:r>
                      <a:r>
                        <a:rPr lang="en-US" altLang="ja-JP" sz="1000" b="0" kern="100" dirty="0">
                          <a:effectLst/>
                          <a:latin typeface="Meiryo UI" panose="020B0604030504040204" pitchFamily="50" charset="-128"/>
                          <a:ea typeface="Meiryo UI" panose="020B0604030504040204" pitchFamily="50" charset="-128"/>
                        </a:rPr>
                        <a:t>20.3 </a:t>
                      </a:r>
                      <a:r>
                        <a:rPr lang="ja-JP" altLang="en-US" sz="1000" b="0" kern="100" dirty="0">
                          <a:effectLst/>
                          <a:latin typeface="Meiryo UI" panose="020B0604030504040204" pitchFamily="50" charset="-128"/>
                          <a:ea typeface="Meiryo UI" panose="020B0604030504040204" pitchFamily="50" charset="-128"/>
                        </a:rPr>
                        <a:t>億円（国庫２億円、残額は上記負担割合）</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②共同処理委託方式は平成６年度から</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743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45231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・魚あらは事業系一般廃棄物（排出者に処理責任、市町村が総括的責</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任）であり、府は市町村等の連携が円滑に進むよう仲介的役割を担うに止</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まるべき</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①協議会の運営経費のみ負担</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②魚あら処理委託料等への府負担の廃止</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③調査委託に関し府負担なし</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協議会の運営経費</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魚あら処理委託料</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調査委託料等</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全市町村に対し府が処理委託料・調査委託料を負担せず、仲介的役割の</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みを担うことを説明</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協議会で運営経費の予算承認</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協議会に負担金（事務費）を支出</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7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魚あら処理委託スキームの検討</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全市町村から今後の協議会運営に関する意見聴取</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協議会で共通課題として検討事項を決定</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協議会において府が処理委託料及び設備更新費用等を負担しな</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いことを前提にした新ｽｷｰﾑを検討</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協議会に施設整備・ｽｷｰﾑ検討ﾜｰｷﾝｸﾞを設置。</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新ｽｷｰﾑ決定をｺｰﾃﾞｨﾈｰﾄ</a:t>
                      </a:r>
                    </a:p>
                    <a:p>
                      <a:pPr algn="l" rtl="0">
                        <a:lnSpc>
                          <a:spcPts val="1100"/>
                        </a:lnSpc>
                        <a:defRPr sz="1000"/>
                      </a:pP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    21</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12</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月　協議会で共同処理委託継続等について承認を得る。</a:t>
                      </a: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rtl="0"/>
                      <a:r>
                        <a:rPr lang="en-US" altLang="ja-JP" sz="1000" b="0" i="0" baseline="0" dirty="0">
                          <a:solidFill>
                            <a:sysClr val="windowText" lastClr="000000"/>
                          </a:solidFill>
                          <a:effectLst/>
                          <a:latin typeface="Meiryo UI" panose="020B0604030504040204" pitchFamily="50" charset="-128"/>
                          <a:ea typeface="Meiryo UI" panose="020B0604030504040204" pitchFamily="50" charset="-128"/>
                          <a:cs typeface="+mn-cs"/>
                        </a:rPr>
                        <a:t>    22</a:t>
                      </a:r>
                      <a:r>
                        <a:rPr lang="ja-JP" altLang="ja-JP" sz="1000" b="0" i="0" baseline="0" dirty="0">
                          <a:solidFill>
                            <a:sysClr val="windowText" lastClr="000000"/>
                          </a:solidFill>
                          <a:effectLst/>
                          <a:latin typeface="Meiryo UI" panose="020B0604030504040204" pitchFamily="50" charset="-128"/>
                          <a:ea typeface="Meiryo UI" panose="020B0604030504040204" pitchFamily="50" charset="-128"/>
                          <a:cs typeface="+mn-cs"/>
                        </a:rPr>
                        <a:t>年</a:t>
                      </a:r>
                      <a:r>
                        <a:rPr lang="en-US" altLang="ja-JP" sz="1000" b="0" i="0" baseline="0" dirty="0">
                          <a:solidFill>
                            <a:sysClr val="windowText" lastClr="000000"/>
                          </a:solidFill>
                          <a:effectLst/>
                          <a:latin typeface="Meiryo UI" panose="020B0604030504040204" pitchFamily="50" charset="-128"/>
                          <a:ea typeface="Meiryo UI" panose="020B0604030504040204" pitchFamily="50" charset="-128"/>
                          <a:cs typeface="+mn-cs"/>
                        </a:rPr>
                        <a:t>3</a:t>
                      </a:r>
                      <a:r>
                        <a:rPr lang="ja-JP" altLang="en-US" sz="1000" b="0" i="0" baseline="0" dirty="0">
                          <a:solidFill>
                            <a:sysClr val="windowText" lastClr="000000"/>
                          </a:solidFill>
                          <a:effectLst/>
                          <a:latin typeface="Meiryo UI" panose="020B0604030504040204" pitchFamily="50" charset="-128"/>
                          <a:ea typeface="Meiryo UI" panose="020B0604030504040204" pitchFamily="50" charset="-128"/>
                          <a:cs typeface="+mn-cs"/>
                        </a:rPr>
                        <a:t>月末</a:t>
                      </a:r>
                      <a:r>
                        <a:rPr lang="ja-JP" altLang="ja-JP" sz="1000" b="0" i="0" baseline="0" dirty="0">
                          <a:solidFill>
                            <a:sysClr val="windowText" lastClr="000000"/>
                          </a:solidFill>
                          <a:effectLst/>
                          <a:latin typeface="Meiryo UI" panose="020B0604030504040204" pitchFamily="50" charset="-128"/>
                          <a:ea typeface="Meiryo UI" panose="020B0604030504040204" pitchFamily="50" charset="-128"/>
                          <a:cs typeface="+mn-cs"/>
                        </a:rPr>
                        <a:t>　新</a:t>
                      </a:r>
                      <a:r>
                        <a:rPr lang="ja-JP" altLang="en-US" sz="1000" b="0" i="0" baseline="0" dirty="0">
                          <a:solidFill>
                            <a:sysClr val="windowText" lastClr="000000"/>
                          </a:solidFill>
                          <a:effectLst/>
                          <a:latin typeface="Meiryo UI" panose="020B0604030504040204" pitchFamily="50" charset="-128"/>
                          <a:ea typeface="Meiryo UI" panose="020B0604030504040204" pitchFamily="50" charset="-128"/>
                          <a:cs typeface="+mn-cs"/>
                        </a:rPr>
                        <a:t>ｽｷｰﾑについて協議会で承認を得る</a:t>
                      </a:r>
                      <a:endParaRPr lang="en-US" altLang="ja-JP" sz="1000" b="0" i="0" baseline="0" dirty="0">
                        <a:solidFill>
                          <a:sysClr val="windowText" lastClr="000000"/>
                        </a:solidFill>
                        <a:effectLst/>
                        <a:latin typeface="Meiryo UI" panose="020B0604030504040204" pitchFamily="50" charset="-128"/>
                        <a:ea typeface="Meiryo UI" panose="020B0604030504040204" pitchFamily="50" charset="-128"/>
                        <a:cs typeface="+mn-cs"/>
                      </a:endParaRPr>
                    </a:p>
                    <a:p>
                      <a:pPr rtl="0"/>
                      <a:r>
                        <a:rPr lang="en-US" altLang="ja-JP" sz="1000" dirty="0">
                          <a:solidFill>
                            <a:sysClr val="windowText" lastClr="000000"/>
                          </a:solidFill>
                          <a:effectLst/>
                          <a:latin typeface="Meiryo UI" panose="020B0604030504040204" pitchFamily="50" charset="-128"/>
                          <a:ea typeface="Meiryo UI" panose="020B0604030504040204" pitchFamily="50" charset="-128"/>
                        </a:rPr>
                        <a:t>    22</a:t>
                      </a:r>
                      <a:r>
                        <a:rPr lang="ja-JP" altLang="en-US" sz="1000" dirty="0">
                          <a:solidFill>
                            <a:sysClr val="windowText" lastClr="000000"/>
                          </a:solidFill>
                          <a:effectLst/>
                          <a:latin typeface="Meiryo UI" panose="020B0604030504040204" pitchFamily="50" charset="-128"/>
                          <a:ea typeface="Meiryo UI" panose="020B0604030504040204" pitchFamily="50" charset="-128"/>
                        </a:rPr>
                        <a:t>年度～　  新ｽｷｰﾑに沿った具体策の検討・実施</a:t>
                      </a:r>
                      <a:endParaRPr lang="en-US" altLang="ja-JP" sz="1000" dirty="0">
                        <a:solidFill>
                          <a:sysClr val="windowText" lastClr="000000"/>
                        </a:solidFill>
                        <a:effectLst/>
                        <a:latin typeface="Meiryo UI" panose="020B0604030504040204" pitchFamily="50" charset="-128"/>
                        <a:ea typeface="Meiryo UI" panose="020B0604030504040204" pitchFamily="50" charset="-128"/>
                      </a:endParaRPr>
                    </a:p>
                    <a:p>
                      <a:pPr rtl="0">
                        <a:lnSpc>
                          <a:spcPts val="700"/>
                        </a:lnSpc>
                      </a:pPr>
                      <a:endParaRPr lang="en-US" altLang="ja-JP" sz="1000" dirty="0">
                        <a:solidFill>
                          <a:sysClr val="windowText" lastClr="000000"/>
                        </a:solidFill>
                        <a:effectLst/>
                        <a:latin typeface="Meiryo UI" panose="020B0604030504040204" pitchFamily="50" charset="-128"/>
                        <a:ea typeface="Meiryo UI" panose="020B0604030504040204" pitchFamily="50" charset="-128"/>
                      </a:endParaRPr>
                    </a:p>
                    <a:p>
                      <a:pPr rtl="0"/>
                      <a:r>
                        <a:rPr lang="en-US" altLang="ja-JP" sz="1000" dirty="0">
                          <a:solidFill>
                            <a:sysClr val="windowText" lastClr="000000"/>
                          </a:solidFill>
                          <a:effectLst/>
                          <a:latin typeface="Meiryo UI" panose="020B0604030504040204" pitchFamily="50" charset="-128"/>
                          <a:ea typeface="Meiryo UI" panose="020B0604030504040204" pitchFamily="50" charset="-128"/>
                        </a:rPr>
                        <a:t>  </a:t>
                      </a:r>
                      <a:r>
                        <a:rPr lang="en-US" altLang="zh-TW" sz="1000" dirty="0">
                          <a:solidFill>
                            <a:sysClr val="windowText" lastClr="000000"/>
                          </a:solidFill>
                          <a:effectLst/>
                          <a:latin typeface="Meiryo UI" panose="020B0604030504040204" pitchFamily="50" charset="-128"/>
                          <a:ea typeface="Meiryo UI" panose="020B0604030504040204" pitchFamily="50" charset="-128"/>
                        </a:rPr>
                        <a:t>【</a:t>
                      </a:r>
                      <a:r>
                        <a:rPr lang="zh-TW" altLang="en-US" sz="1000" dirty="0">
                          <a:solidFill>
                            <a:sysClr val="windowText" lastClr="000000"/>
                          </a:solidFill>
                          <a:effectLst/>
                          <a:latin typeface="Meiryo UI" panose="020B0604030504040204" pitchFamily="50" charset="-128"/>
                          <a:ea typeface="Meiryo UI" panose="020B0604030504040204" pitchFamily="50" charset="-128"/>
                        </a:rPr>
                        <a:t>効果額（百万円）</a:t>
                      </a:r>
                      <a:r>
                        <a:rPr lang="en-US" altLang="zh-TW" sz="1000" dirty="0">
                          <a:solidFill>
                            <a:sysClr val="windowText" lastClr="000000"/>
                          </a:solidFill>
                          <a:effectLst/>
                          <a:latin typeface="Meiryo UI" panose="020B0604030504040204" pitchFamily="50" charset="-128"/>
                          <a:ea typeface="Meiryo UI" panose="020B0604030504040204" pitchFamily="50" charset="-128"/>
                        </a:rPr>
                        <a:t>】⑳1</a:t>
                      </a:r>
                      <a:r>
                        <a:rPr lang="zh-TW" altLang="en-US" sz="1000" dirty="0">
                          <a:solidFill>
                            <a:sysClr val="windowText" lastClr="000000"/>
                          </a:solidFill>
                          <a:effectLst/>
                          <a:latin typeface="Meiryo UI" panose="020B0604030504040204" pitchFamily="50" charset="-128"/>
                          <a:ea typeface="Meiryo UI" panose="020B0604030504040204" pitchFamily="50" charset="-128"/>
                        </a:rPr>
                        <a:t>　㉑</a:t>
                      </a:r>
                      <a:r>
                        <a:rPr lang="en-US" altLang="zh-TW" sz="1000" dirty="0">
                          <a:solidFill>
                            <a:sysClr val="windowText" lastClr="000000"/>
                          </a:solidFill>
                          <a:effectLst/>
                          <a:latin typeface="Meiryo UI" panose="020B0604030504040204" pitchFamily="50" charset="-128"/>
                          <a:ea typeface="Meiryo UI" panose="020B0604030504040204" pitchFamily="50" charset="-128"/>
                        </a:rPr>
                        <a:t>1</a:t>
                      </a:r>
                      <a:r>
                        <a:rPr lang="zh-TW" altLang="en-US" sz="1000" dirty="0">
                          <a:solidFill>
                            <a:sysClr val="windowText" lastClr="000000"/>
                          </a:solidFill>
                          <a:effectLst/>
                          <a:latin typeface="Meiryo UI" panose="020B0604030504040204" pitchFamily="50" charset="-128"/>
                          <a:ea typeface="Meiryo UI" panose="020B0604030504040204" pitchFamily="50" charset="-128"/>
                        </a:rPr>
                        <a:t>　㉒</a:t>
                      </a:r>
                      <a:r>
                        <a:rPr lang="en-US" altLang="zh-TW" sz="1000" dirty="0">
                          <a:solidFill>
                            <a:sysClr val="windowText" lastClr="000000"/>
                          </a:solidFill>
                          <a:effectLst/>
                          <a:latin typeface="Meiryo UI" panose="020B0604030504040204" pitchFamily="50" charset="-128"/>
                          <a:ea typeface="Meiryo UI" panose="020B0604030504040204" pitchFamily="50" charset="-128"/>
                        </a:rPr>
                        <a:t>1</a:t>
                      </a:r>
                      <a:endParaRPr lang="ja-JP" altLang="en-US" sz="1000" b="0" i="0" u="none" strike="noStrike" baseline="0" dirty="0">
                        <a:solidFill>
                          <a:srgbClr val="000000"/>
                        </a:solidFill>
                        <a:latin typeface="ＭＳ Ｐゴシック"/>
                        <a:ea typeface="ＭＳ Ｐゴシック"/>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59315" y="465865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表 9"/>
          <p:cNvGraphicFramePr>
            <a:graphicFrameLocks noGrp="1"/>
          </p:cNvGraphicFramePr>
          <p:nvPr>
            <p:extLst/>
          </p:nvPr>
        </p:nvGraphicFramePr>
        <p:xfrm>
          <a:off x="41792" y="5976344"/>
          <a:ext cx="9061439" cy="7536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802239">
                  <a:extLst>
                    <a:ext uri="{9D8B030D-6E8A-4147-A177-3AD203B41FA5}">
                      <a16:colId xmlns:a16="http://schemas.microsoft.com/office/drawing/2014/main" val="4183280094"/>
                    </a:ext>
                  </a:extLst>
                </a:gridCol>
              </a:tblGrid>
              <a:tr h="9843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700" dirty="0">
                        <a:solidFill>
                          <a:schemeClr val="tx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bg1">
                          <a:lumMod val="95000"/>
                        </a:schemeClr>
                      </a:solidFill>
                      <a:prstDash val="solid"/>
                      <a:round/>
                      <a:headEnd type="none" w="med" len="med"/>
                      <a:tailEnd type="none" w="med" len="med"/>
                    </a:lnB>
                    <a:solidFill>
                      <a:schemeClr val="accent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650196717"/>
                  </a:ext>
                </a:extLst>
              </a:tr>
              <a:tr h="280616">
                <a:tc vMerge="1">
                  <a:txBody>
                    <a:bodyPr/>
                    <a:lstStyle/>
                    <a:p>
                      <a:endParaRPr kumimoji="1" lang="ja-JP" altLang="en-US"/>
                    </a:p>
                  </a:txBody>
                  <a:tcPr/>
                </a:tc>
                <a:tc>
                  <a:txBody>
                    <a:bodyPr/>
                    <a:lstStyle/>
                    <a:p>
                      <a:pPr marL="133350" indent="-133350" algn="just">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平成</a:t>
                      </a:r>
                      <a:r>
                        <a:rPr lang="en-US" altLang="ja-JP" sz="1000" b="1" kern="100" dirty="0" smtClean="0">
                          <a:solidFill>
                            <a:schemeClr val="tx1"/>
                          </a:solidFill>
                          <a:effectLst/>
                          <a:latin typeface="Meiryo UI" panose="020B0604030504040204" pitchFamily="50" charset="-128"/>
                          <a:ea typeface="Meiryo UI" panose="020B0604030504040204" pitchFamily="50" charset="-128"/>
                        </a:rPr>
                        <a:t>24</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年度～</a:t>
                      </a: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協議会運営経費は、繰越金を活用することで府負担なし。</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平成</a:t>
                      </a:r>
                      <a:r>
                        <a:rPr lang="en-US" altLang="ja-JP" sz="1000" b="1" kern="100" dirty="0" smtClean="0">
                          <a:solidFill>
                            <a:schemeClr val="tx1"/>
                          </a:solidFill>
                          <a:effectLst/>
                          <a:latin typeface="Meiryo UI" panose="020B0604030504040204" pitchFamily="50" charset="-128"/>
                          <a:ea typeface="Meiryo UI" panose="020B0604030504040204" pitchFamily="50" charset="-128"/>
                        </a:rPr>
                        <a:t>27</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年度</a:t>
                      </a: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　　</a:t>
                      </a:r>
                      <a:r>
                        <a:rPr lang="ja-JP" altLang="en-US" sz="1000" b="1"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協議会内に「排出者負担移行検討</a:t>
                      </a:r>
                      <a:r>
                        <a:rPr lang="en-US" altLang="ja-JP" sz="1000" b="0" kern="100" dirty="0" smtClean="0">
                          <a:solidFill>
                            <a:schemeClr val="tx1"/>
                          </a:solidFill>
                          <a:effectLst/>
                          <a:latin typeface="Meiryo UI" panose="020B0604030504040204" pitchFamily="50" charset="-128"/>
                          <a:ea typeface="Meiryo UI" panose="020B0604030504040204" pitchFamily="50" charset="-128"/>
                        </a:rPr>
                        <a:t>WG</a:t>
                      </a:r>
                      <a:r>
                        <a:rPr lang="ja-JP" altLang="en-US" sz="1000" b="0" kern="100" dirty="0" smtClean="0">
                          <a:solidFill>
                            <a:schemeClr val="tx1"/>
                          </a:solidFill>
                          <a:effectLst/>
                          <a:latin typeface="Meiryo UI" panose="020B0604030504040204" pitchFamily="50" charset="-128"/>
                          <a:ea typeface="Meiryo UI" panose="020B0604030504040204" pitchFamily="50" charset="-128"/>
                        </a:rPr>
                        <a:t>」を設置し検討。</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令和元年度</a:t>
                      </a: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協議会の魚あら共同処理委託を廃止し、処理費用は排出者負担へ移行。　</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072107019"/>
                  </a:ext>
                </a:extLst>
              </a:tr>
            </a:tbl>
          </a:graphicData>
        </a:graphic>
      </p:graphicFrame>
      <p:sp>
        <p:nvSpPr>
          <p:cNvPr id="9" name="正方形/長方形 8"/>
          <p:cNvSpPr/>
          <p:nvPr/>
        </p:nvSpPr>
        <p:spPr>
          <a:xfrm>
            <a:off x="5562110" y="200264"/>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46997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6048"/>
          <a:ext cx="9003329" cy="415976"/>
        </p:xfrm>
        <a:graphic>
          <a:graphicData uri="http://schemas.openxmlformats.org/drawingml/2006/table">
            <a:tbl>
              <a:tblPr firstRow="1" firstCol="1" bandRow="1">
                <a:tableStyleId>{5C22544A-7EE6-4342-B048-85BDC9FD1C3A}</a:tableStyleId>
              </a:tblPr>
              <a:tblGrid>
                <a:gridCol w="318753">
                  <a:extLst>
                    <a:ext uri="{9D8B030D-6E8A-4147-A177-3AD203B41FA5}">
                      <a16:colId xmlns:a16="http://schemas.microsoft.com/office/drawing/2014/main" val="1996567682"/>
                    </a:ext>
                  </a:extLst>
                </a:gridCol>
                <a:gridCol w="4325931">
                  <a:extLst>
                    <a:ext uri="{9D8B030D-6E8A-4147-A177-3AD203B41FA5}">
                      <a16:colId xmlns:a16="http://schemas.microsoft.com/office/drawing/2014/main" val="1743959686"/>
                    </a:ext>
                  </a:extLst>
                </a:gridCol>
                <a:gridCol w="2466024">
                  <a:extLst>
                    <a:ext uri="{9D8B030D-6E8A-4147-A177-3AD203B41FA5}">
                      <a16:colId xmlns:a16="http://schemas.microsoft.com/office/drawing/2014/main" val="4142861234"/>
                    </a:ext>
                  </a:extLst>
                </a:gridCol>
                <a:gridCol w="1892621">
                  <a:extLst>
                    <a:ext uri="{9D8B030D-6E8A-4147-A177-3AD203B41FA5}">
                      <a16:colId xmlns:a16="http://schemas.microsoft.com/office/drawing/2014/main" val="2440904912"/>
                    </a:ext>
                  </a:extLst>
                </a:gridCol>
              </a:tblGrid>
              <a:tr h="415976">
                <a:tc gridSpan="3">
                  <a:txBody>
                    <a:bodyPr/>
                    <a:lstStyle/>
                    <a:p>
                      <a:pPr marL="0" marR="0" lvl="0" indent="0" algn="just" defTabSz="914400" rtl="0" eaLnBrk="1" fontAlgn="auto" latinLnBrk="0" hangingPunct="1">
                        <a:lnSpc>
                          <a:spcPts val="7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主要検討事業３</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市町村振興補助金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tc>
                <a:tc hMerge="1">
                  <a:txBody>
                    <a:bodyPr/>
                    <a:lstStyle/>
                    <a:p>
                      <a:endParaRPr kumimoji="1" lang="ja-JP" altLang="en-US"/>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＜総務部＞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4"/>
          <a:ext cx="9060417" cy="62994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3792503">
                  <a:extLst>
                    <a:ext uri="{9D8B030D-6E8A-4147-A177-3AD203B41FA5}">
                      <a16:colId xmlns:a16="http://schemas.microsoft.com/office/drawing/2014/main" val="4183280094"/>
                    </a:ext>
                  </a:extLst>
                </a:gridCol>
                <a:gridCol w="5009967">
                  <a:extLst>
                    <a:ext uri="{9D8B030D-6E8A-4147-A177-3AD203B41FA5}">
                      <a16:colId xmlns:a16="http://schemas.microsoft.com/office/drawing/2014/main" val="2399832157"/>
                    </a:ext>
                  </a:extLst>
                </a:gridCol>
              </a:tblGrid>
              <a:tr h="20743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1847481">
                <a:tc vMerge="1">
                  <a:txBody>
                    <a:bodyPr/>
                    <a:lstStyle/>
                    <a:p>
                      <a:endParaRPr kumimoji="1" lang="ja-JP" altLang="en-US"/>
                    </a:p>
                  </a:txBody>
                  <a:tcPr/>
                </a:tc>
                <a:tc gridSpan="2">
                  <a:txBody>
                    <a:bodyPr/>
                    <a:lstStyle/>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市町村の自律的な行財政運営を支援。</a:t>
                      </a:r>
                    </a:p>
                    <a:p>
                      <a:pPr algn="just">
                        <a:lnSpc>
                          <a:spcPts val="600"/>
                        </a:lnSpc>
                        <a:spcAft>
                          <a:spcPts val="0"/>
                        </a:spcAft>
                      </a:pPr>
                      <a:endParaRPr lang="ja-JP" altLang="en-US"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以下の①～④の事業に対して補助。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① 地方分権の推進</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② 行財政改革の促進    　③ 広域行政の促進      ④ その他、市町村の緊急課題への取組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 補助率 ２／３以内（基本的に１／ ２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（前回の見直し）</a:t>
                      </a:r>
                      <a:r>
                        <a:rPr lang="ja-JP" altLang="en-US" sz="1000" b="0" kern="100" baseline="0" dirty="0">
                          <a:effectLst/>
                          <a:latin typeface="Meiryo UI" panose="020B0604030504040204" pitchFamily="50" charset="-128"/>
                          <a:ea typeface="Meiryo UI" panose="020B0604030504040204" pitchFamily="50" charset="-128"/>
                        </a:rPr>
                        <a:t> </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財政再建プログラム案（</a:t>
                      </a:r>
                      <a:r>
                        <a:rPr lang="en-US" altLang="ja-JP" sz="1000" b="0" kern="100" dirty="0">
                          <a:effectLst/>
                          <a:latin typeface="Meiryo UI" panose="020B0604030504040204" pitchFamily="50" charset="-128"/>
                          <a:ea typeface="Meiryo UI" panose="020B0604030504040204" pitchFamily="50" charset="-128"/>
                        </a:rPr>
                        <a:t>H11-13</a:t>
                      </a:r>
                      <a:r>
                        <a:rPr lang="ja-JP" altLang="en-US" sz="1000" b="0" kern="100" dirty="0">
                          <a:effectLst/>
                          <a:latin typeface="Meiryo UI" panose="020B0604030504040204" pitchFamily="50" charset="-128"/>
                          <a:ea typeface="Meiryo UI" panose="020B0604030504040204" pitchFamily="50" charset="-128"/>
                        </a:rPr>
                        <a:t>）に基づき、平成</a:t>
                      </a:r>
                      <a:r>
                        <a:rPr lang="en-US" altLang="ja-JP" sz="1000" b="0" kern="100" dirty="0">
                          <a:effectLst/>
                          <a:latin typeface="Meiryo UI" panose="020B0604030504040204" pitchFamily="50" charset="-128"/>
                          <a:ea typeface="Meiryo UI" panose="020B0604030504040204" pitchFamily="50" charset="-128"/>
                        </a:rPr>
                        <a:t>11 </a:t>
                      </a:r>
                      <a:r>
                        <a:rPr lang="ja-JP" altLang="en-US" sz="1000" b="0" kern="100" dirty="0">
                          <a:effectLst/>
                          <a:latin typeface="Meiryo UI" panose="020B0604030504040204" pitchFamily="50" charset="-128"/>
                          <a:ea typeface="Meiryo UI" panose="020B0604030504040204" pitchFamily="50" charset="-128"/>
                        </a:rPr>
                        <a:t>年度以降、公共施設の整備やまちづくり等に対する補助から、市町村が自律性を高めるための取組に対する支援</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に制度再構築（経過措置有）</a:t>
                      </a:r>
                    </a:p>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昭和</a:t>
                      </a:r>
                      <a:r>
                        <a:rPr lang="en-US" altLang="ja-JP" sz="1000" b="0" kern="100" dirty="0">
                          <a:effectLst/>
                          <a:latin typeface="Meiryo UI" panose="020B0604030504040204" pitchFamily="50" charset="-128"/>
                          <a:ea typeface="Meiryo UI" panose="020B0604030504040204" pitchFamily="50" charset="-128"/>
                        </a:rPr>
                        <a:t>31 </a:t>
                      </a:r>
                      <a:r>
                        <a:rPr lang="ja-JP" altLang="en-US" sz="1000" b="0" kern="100" dirty="0">
                          <a:effectLst/>
                          <a:latin typeface="Meiryo UI" panose="020B0604030504040204" pitchFamily="50" charset="-128"/>
                          <a:ea typeface="Meiryo UI" panose="020B0604030504040204" pitchFamily="50" charset="-128"/>
                        </a:rPr>
                        <a:t>年度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創設当初は町村合併に対する支援（現行名称は、昭和</a:t>
                      </a:r>
                      <a:r>
                        <a:rPr lang="en-US" altLang="ja-JP" sz="1000" b="0" kern="100" dirty="0">
                          <a:effectLst/>
                          <a:latin typeface="Meiryo UI" panose="020B0604030504040204" pitchFamily="50" charset="-128"/>
                          <a:ea typeface="Meiryo UI" panose="020B0604030504040204" pitchFamily="50" charset="-128"/>
                        </a:rPr>
                        <a:t>40 </a:t>
                      </a:r>
                      <a:r>
                        <a:rPr lang="ja-JP" altLang="en-US" sz="1000" b="0" kern="100" dirty="0">
                          <a:effectLst/>
                          <a:latin typeface="Meiryo UI" panose="020B0604030504040204" pitchFamily="50" charset="-128"/>
                          <a:ea typeface="Meiryo UI" panose="020B0604030504040204" pitchFamily="50" charset="-128"/>
                        </a:rPr>
                        <a:t>年度から）</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0743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1097506">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補助採択している事業の多くは、市町村が本来自らの責任と財源に</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より実施すべきもの。平成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年度交付金制度の創設とあわせて、広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域的自治体として府が果たすべき役割を踏まえ、制度を検討する。</a:t>
                      </a:r>
                    </a:p>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対象市町村や支援内容等について重点化を図る</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再構築内容について検討・対象市町村及び支援内容の重点化・市町村と協議</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新制度の市町村説明</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p>
                    <a:p>
                      <a:pPr algn="just">
                        <a:spcAft>
                          <a:spcPts val="0"/>
                        </a:spcAft>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新制度開始</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just">
                        <a:spcAft>
                          <a:spcPts val="0"/>
                        </a:spcAft>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10</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07432">
                <a:tc vMerge="1">
                  <a:txBody>
                    <a:bodyPr/>
                    <a:lstStyle/>
                    <a:p>
                      <a:endParaRPr kumimoji="1" lang="ja-JP" altLang="en-US"/>
                    </a:p>
                  </a:txBody>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＜財政構造改革プラン（案）における見直し＞</a:t>
                      </a:r>
                      <a:endParaRPr lang="ja-JP" alt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extLst>
                  <a:ext uri="{0D108BD9-81ED-4DB2-BD59-A6C34878D82A}">
                    <a16:rowId xmlns:a16="http://schemas.microsoft.com/office/drawing/2014/main" val="2975287079"/>
                  </a:ext>
                </a:extLst>
              </a:tr>
              <a:tr h="738129">
                <a:tc vMerge="1">
                  <a:txBody>
                    <a:bodyPr/>
                    <a:lstStyle/>
                    <a:p>
                      <a:endParaRPr kumimoji="1" lang="ja-JP" altLang="en-US"/>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○見直し方向性</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・平成</a:t>
                      </a:r>
                      <a:r>
                        <a:rPr lang="en-US" altLang="ja-JP" sz="1000" kern="100" dirty="0">
                          <a:effectLst/>
                          <a:latin typeface="Meiryo UI" panose="020B0604030504040204" pitchFamily="50" charset="-128"/>
                          <a:ea typeface="Meiryo UI" panose="020B0604030504040204" pitchFamily="50" charset="-128"/>
                        </a:rPr>
                        <a:t>22</a:t>
                      </a:r>
                      <a:r>
                        <a:rPr lang="ja-JP" altLang="en-US" sz="1000" kern="100" dirty="0">
                          <a:effectLst/>
                          <a:latin typeface="Meiryo UI" panose="020B0604030504040204" pitchFamily="50" charset="-128"/>
                          <a:ea typeface="Meiryo UI" panose="020B0604030504040204" pitchFamily="50" charset="-128"/>
                        </a:rPr>
                        <a:t>年度から、より市町村の自律化を重点的に支援する制度</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（「市町村の自律化に向けた体制整備」や「行財政基盤の強化」へ</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の取組みを支援）に改正し、それを踏まえた算定項目を新たに設定</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en-US"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・３年後の</a:t>
                      </a:r>
                      <a:r>
                        <a:rPr lang="en-US" altLang="ja-JP" sz="1000" kern="100" dirty="0">
                          <a:effectLst/>
                          <a:latin typeface="Meiryo UI" panose="020B0604030504040204" pitchFamily="50" charset="-128"/>
                          <a:ea typeface="Meiryo UI" panose="020B0604030504040204" pitchFamily="50" charset="-128"/>
                        </a:rPr>
                        <a:t>25</a:t>
                      </a:r>
                      <a:r>
                        <a:rPr lang="ja-JP" altLang="en-US" sz="1000" kern="100" dirty="0">
                          <a:effectLst/>
                          <a:latin typeface="Meiryo UI" panose="020B0604030504040204" pitchFamily="50" charset="-128"/>
                          <a:ea typeface="Meiryo UI" panose="020B0604030504040204" pitchFamily="50" charset="-128"/>
                        </a:rPr>
                        <a:t>年において、制度の目的に沿って、本補助制度が十分に</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その役割を果たしているか効果検証を行う</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◆見直しの経過（改革工程表）</a:t>
                      </a: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a:t>
                      </a:r>
                      <a:r>
                        <a:rPr lang="en-US" altLang="ja-JP" sz="1000" kern="100" dirty="0">
                          <a:effectLst/>
                          <a:latin typeface="Meiryo UI" panose="020B0604030504040204" pitchFamily="50" charset="-128"/>
                          <a:ea typeface="Meiryo UI" panose="020B0604030504040204" pitchFamily="50" charset="-128"/>
                        </a:rPr>
                        <a:t>22</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22</a:t>
                      </a:r>
                      <a:r>
                        <a:rPr lang="ja-JP" altLang="en-US" sz="1000" kern="100" dirty="0">
                          <a:effectLst/>
                          <a:latin typeface="Meiryo UI" panose="020B0604030504040204" pitchFamily="50" charset="-128"/>
                          <a:ea typeface="Meiryo UI" panose="020B0604030504040204" pitchFamily="50" charset="-128"/>
                        </a:rPr>
                        <a:t>年度算定項目により交付限度額を算定し、対象市町村に対して補助金を交付</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a:t>
                      </a:r>
                      <a:r>
                        <a:rPr lang="en-US" altLang="ja-JP" sz="1000" kern="100" dirty="0">
                          <a:effectLst/>
                          <a:latin typeface="Meiryo UI" panose="020B0604030504040204" pitchFamily="50" charset="-128"/>
                          <a:ea typeface="Meiryo UI" panose="020B0604030504040204" pitchFamily="50" charset="-128"/>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年度算定項目を市町村に対して公表</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23</a:t>
                      </a:r>
                      <a:r>
                        <a:rPr lang="ja-JP" altLang="en-US" sz="1000" kern="100" dirty="0">
                          <a:effectLst/>
                          <a:latin typeface="Meiryo UI" panose="020B0604030504040204" pitchFamily="50" charset="-128"/>
                          <a:ea typeface="Meiryo UI" panose="020B0604030504040204" pitchFamily="50" charset="-128"/>
                        </a:rPr>
                        <a:t>年度算定項目に義務教育分野における先駆的な取組を追加</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・市町村の意見も踏まえ、</a:t>
                      </a:r>
                      <a:r>
                        <a:rPr lang="en-US" altLang="ja-JP" sz="1000" kern="100" dirty="0">
                          <a:effectLst/>
                          <a:latin typeface="Meiryo UI" panose="020B0604030504040204" pitchFamily="50" charset="-128"/>
                          <a:ea typeface="Meiryo UI" panose="020B0604030504040204" pitchFamily="50" charset="-128"/>
                        </a:rPr>
                        <a:t>25</a:t>
                      </a:r>
                      <a:r>
                        <a:rPr lang="ja-JP" altLang="en-US" sz="1000" kern="100" dirty="0">
                          <a:effectLst/>
                          <a:latin typeface="Meiryo UI" panose="020B0604030504040204" pitchFamily="50" charset="-128"/>
                          <a:ea typeface="Meiryo UI" panose="020B0604030504040204" pitchFamily="50" charset="-128"/>
                        </a:rPr>
                        <a:t>年からの制度見直しを検討</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年度算定項目を市町村に対して公表</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a:t>
                      </a:r>
                      <a:r>
                        <a:rPr lang="en-US" altLang="ja-JP" sz="1000" kern="100" dirty="0">
                          <a:effectLst/>
                          <a:latin typeface="Meiryo UI" panose="020B0604030504040204" pitchFamily="50" charset="-128"/>
                          <a:ea typeface="Meiryo UI" panose="020B0604030504040204" pitchFamily="50" charset="-128"/>
                        </a:rPr>
                        <a:t>24</a:t>
                      </a:r>
                      <a:r>
                        <a:rPr lang="ja-JP" altLang="en-US" sz="1000" kern="100" dirty="0">
                          <a:effectLst/>
                          <a:latin typeface="Meiryo UI" panose="020B0604030504040204" pitchFamily="50" charset="-128"/>
                          <a:ea typeface="Meiryo UI" panose="020B0604030504040204" pitchFamily="50" charset="-128"/>
                        </a:rPr>
                        <a:t>年度算定項目に中核市（移行）支援を追加</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・市町村の意見も踏まえ、</a:t>
                      </a:r>
                      <a:r>
                        <a:rPr lang="en-US" altLang="ja-JP" sz="1000" kern="100" dirty="0">
                          <a:effectLst/>
                          <a:latin typeface="Meiryo UI" panose="020B0604030504040204" pitchFamily="50" charset="-128"/>
                          <a:ea typeface="Meiryo UI" panose="020B0604030504040204" pitchFamily="50" charset="-128"/>
                        </a:rPr>
                        <a:t>25</a:t>
                      </a:r>
                      <a:r>
                        <a:rPr lang="ja-JP" altLang="en-US" sz="1000" kern="100" dirty="0">
                          <a:effectLst/>
                          <a:latin typeface="Meiryo UI" panose="020B0604030504040204" pitchFamily="50" charset="-128"/>
                          <a:ea typeface="Meiryo UI" panose="020B0604030504040204" pitchFamily="50" charset="-128"/>
                        </a:rPr>
                        <a:t>年からの制度見直しを検討</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a:t>
                      </a:r>
                      <a:r>
                        <a:rPr lang="en-US" altLang="ja-JP" sz="1000" kern="100" dirty="0">
                          <a:effectLst/>
                          <a:latin typeface="Meiryo UI" panose="020B0604030504040204" pitchFamily="50" charset="-128"/>
                          <a:ea typeface="Meiryo UI" panose="020B0604030504040204" pitchFamily="50" charset="-128"/>
                        </a:rPr>
                        <a:t>25</a:t>
                      </a:r>
                      <a:r>
                        <a:rPr lang="ja-JP" altLang="en-US" sz="100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・補助金を一層効果的なものとするため、市町村の自主性をより尊重するという観点から、市町</a:t>
                      </a:r>
                      <a:endParaRPr lang="en-US" altLang="ja-JP" sz="10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　　　村自らが設定した目標の達成状況に応じて補助金を配分する仕組みを新たに導入</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857535996"/>
                  </a:ext>
                </a:extLst>
              </a:tr>
            </a:tbl>
          </a:graphicData>
        </a:graphic>
      </p:graphicFrame>
      <p:sp>
        <p:nvSpPr>
          <p:cNvPr id="36" name="二等辺三角形 35"/>
          <p:cNvSpPr/>
          <p:nvPr/>
        </p:nvSpPr>
        <p:spPr>
          <a:xfrm rot="5400000">
            <a:off x="3836218" y="3815865"/>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5742130" y="858296"/>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1,210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1,210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3850822" y="551375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6191738" y="18994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28910" y="65343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0172212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68590"/>
          <a:ext cx="9003329" cy="415976"/>
        </p:xfrm>
        <a:graphic>
          <a:graphicData uri="http://schemas.openxmlformats.org/drawingml/2006/table">
            <a:tbl>
              <a:tblPr firstRow="1" firstCol="1" bandRow="1">
                <a:tableStyleId>{5C22544A-7EE6-4342-B048-85BDC9FD1C3A}</a:tableStyleId>
              </a:tblPr>
              <a:tblGrid>
                <a:gridCol w="7233722">
                  <a:extLst>
                    <a:ext uri="{9D8B030D-6E8A-4147-A177-3AD203B41FA5}">
                      <a16:colId xmlns:a16="http://schemas.microsoft.com/office/drawing/2014/main" val="1996567682"/>
                    </a:ext>
                  </a:extLst>
                </a:gridCol>
                <a:gridCol w="176960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29】</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安威川ダム、槇尾川ダム事業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4"/>
          <a:ext cx="9060417" cy="6318755"/>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5952743">
                  <a:extLst>
                    <a:ext uri="{9D8B030D-6E8A-4147-A177-3AD203B41FA5}">
                      <a16:colId xmlns:a16="http://schemas.microsoft.com/office/drawing/2014/main" val="4183280094"/>
                    </a:ext>
                  </a:extLst>
                </a:gridCol>
                <a:gridCol w="2849727">
                  <a:extLst>
                    <a:ext uri="{9D8B030D-6E8A-4147-A177-3AD203B41FA5}">
                      <a16:colId xmlns:a16="http://schemas.microsoft.com/office/drawing/2014/main" val="2315497615"/>
                    </a:ext>
                  </a:extLst>
                </a:gridCol>
              </a:tblGrid>
              <a:tr h="221195">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solidFill>
                            <a:schemeClr val="tx1"/>
                          </a:solidFill>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2749955">
                <a:tc vMerge="1">
                  <a:txBody>
                    <a:bodyPr/>
                    <a:lstStyle/>
                    <a:p>
                      <a:endParaRPr kumimoji="1" lang="ja-JP" altLang="en-US"/>
                    </a:p>
                  </a:txBody>
                  <a:tcPr/>
                </a:tc>
                <a:tc gridSpan="2">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◆安威川ダム事業</a:t>
                      </a:r>
                      <a:r>
                        <a:rPr lang="ja-JP" altLang="en-US" sz="1000" b="0" kern="100" dirty="0">
                          <a:solidFill>
                            <a:schemeClr val="tx1"/>
                          </a:solidFill>
                          <a:effectLst/>
                          <a:latin typeface="Meiryo UI" panose="020B0604030504040204" pitchFamily="50" charset="-128"/>
                          <a:ea typeface="Meiryo UI" panose="020B0604030504040204" pitchFamily="50" charset="-128"/>
                        </a:rPr>
                        <a:t>   堤高：</a:t>
                      </a:r>
                      <a:r>
                        <a:rPr lang="en-US" altLang="ja-JP" sz="1000" b="0" kern="100" dirty="0">
                          <a:solidFill>
                            <a:schemeClr val="tx1"/>
                          </a:solidFill>
                          <a:effectLst/>
                          <a:latin typeface="Meiryo UI" panose="020B0604030504040204" pitchFamily="50" charset="-128"/>
                          <a:ea typeface="Meiryo UI" panose="020B0604030504040204" pitchFamily="50" charset="-128"/>
                        </a:rPr>
                        <a:t>76.5m </a:t>
                      </a:r>
                      <a:r>
                        <a:rPr lang="ja-JP" altLang="en-US" sz="1000" b="0" kern="100" dirty="0">
                          <a:solidFill>
                            <a:schemeClr val="tx1"/>
                          </a:solidFill>
                          <a:effectLst/>
                          <a:latin typeface="Meiryo UI" panose="020B0604030504040204" pitchFamily="50" charset="-128"/>
                          <a:ea typeface="Meiryo UI" panose="020B0604030504040204" pitchFamily="50" charset="-128"/>
                        </a:rPr>
                        <a:t>総貯水容量</a:t>
                      </a:r>
                      <a:r>
                        <a:rPr lang="en-US" altLang="ja-JP" sz="1000" b="0" kern="100" dirty="0">
                          <a:solidFill>
                            <a:schemeClr val="tx1"/>
                          </a:solidFill>
                          <a:effectLst/>
                          <a:latin typeface="Meiryo UI" panose="020B0604030504040204" pitchFamily="50" charset="-128"/>
                          <a:ea typeface="Meiryo UI" panose="020B0604030504040204" pitchFamily="50" charset="-128"/>
                        </a:rPr>
                        <a:t>:1,800 </a:t>
                      </a:r>
                      <a:r>
                        <a:rPr lang="ja-JP" altLang="en-US" sz="1000" b="0" kern="100" dirty="0">
                          <a:solidFill>
                            <a:schemeClr val="tx1"/>
                          </a:solidFill>
                          <a:effectLst/>
                          <a:latin typeface="Meiryo UI" panose="020B0604030504040204" pitchFamily="50" charset="-128"/>
                          <a:ea typeface="Meiryo UI" panose="020B0604030504040204" pitchFamily="50" charset="-128"/>
                        </a:rPr>
                        <a:t>万㎥</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治水・利水（１万㎥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日）</a:t>
                      </a:r>
                      <a:r>
                        <a:rPr lang="en-US" altLang="ja-JP" sz="1000" b="0" kern="100" dirty="0">
                          <a:solidFill>
                            <a:schemeClr val="tx1"/>
                          </a:solidFill>
                          <a:effectLst/>
                          <a:latin typeface="Meiryo UI" panose="020B0604030504040204" pitchFamily="50" charset="-128"/>
                          <a:ea typeface="Meiryo UI" panose="020B0604030504040204" pitchFamily="50" charset="-128"/>
                        </a:rPr>
                        <a:t>80mm/h </a:t>
                      </a:r>
                      <a:r>
                        <a:rPr lang="ja-JP" altLang="en-US" sz="1000" b="0" kern="100" dirty="0">
                          <a:solidFill>
                            <a:schemeClr val="tx1"/>
                          </a:solidFill>
                          <a:effectLst/>
                          <a:latin typeface="Meiryo UI" panose="020B0604030504040204" pitchFamily="50" charset="-128"/>
                          <a:ea typeface="Meiryo UI" panose="020B0604030504040204" pitchFamily="50" charset="-128"/>
                        </a:rPr>
                        <a:t>の雨量に対応</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・補助事業費 </a:t>
                      </a:r>
                      <a:r>
                        <a:rPr lang="en-US" altLang="ja-JP" sz="1000" b="0" kern="100" dirty="0">
                          <a:solidFill>
                            <a:schemeClr val="tx1"/>
                          </a:solidFill>
                          <a:effectLst/>
                          <a:latin typeface="Meiryo UI" panose="020B0604030504040204" pitchFamily="50" charset="-128"/>
                          <a:ea typeface="Meiryo UI" panose="020B0604030504040204" pitchFamily="50" charset="-128"/>
                        </a:rPr>
                        <a:t>1,370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残事業費 </a:t>
                      </a:r>
                      <a:r>
                        <a:rPr lang="en-US" altLang="ja-JP" sz="1000" b="0" kern="100" dirty="0">
                          <a:solidFill>
                            <a:schemeClr val="tx1"/>
                          </a:solidFill>
                          <a:effectLst/>
                          <a:latin typeface="Meiryo UI" panose="020B0604030504040204" pitchFamily="50" charset="-128"/>
                          <a:ea typeface="Meiryo UI" panose="020B0604030504040204" pitchFamily="50" charset="-128"/>
                        </a:rPr>
                        <a:t>673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r>
                        <a:rPr lang="en-US" altLang="ja-JP" sz="1000" b="0" kern="100" dirty="0">
                          <a:solidFill>
                            <a:schemeClr val="tx1"/>
                          </a:solidFill>
                          <a:effectLst/>
                          <a:latin typeface="Meiryo UI" panose="020B0604030504040204" pitchFamily="50" charset="-128"/>
                          <a:ea typeface="Meiryo UI" panose="020B0604030504040204" pitchFamily="50" charset="-128"/>
                        </a:rPr>
                        <a:t>H20</a:t>
                      </a:r>
                      <a:r>
                        <a:rPr lang="ja-JP" altLang="en-US" sz="1000" b="0" kern="100" dirty="0">
                          <a:solidFill>
                            <a:schemeClr val="tx1"/>
                          </a:solidFill>
                          <a:effectLst/>
                          <a:latin typeface="Meiryo UI" panose="020B0604030504040204" pitchFamily="50" charset="-128"/>
                          <a:ea typeface="Meiryo UI" panose="020B0604030504040204" pitchFamily="50" charset="-128"/>
                        </a:rPr>
                        <a:t>～）（府負担</a:t>
                      </a:r>
                      <a:r>
                        <a:rPr lang="en-US" altLang="ja-JP" sz="1000" b="0" kern="100" dirty="0">
                          <a:solidFill>
                            <a:schemeClr val="tx1"/>
                          </a:solidFill>
                          <a:effectLst/>
                          <a:latin typeface="Meiryo UI" panose="020B0604030504040204" pitchFamily="50" charset="-128"/>
                          <a:ea typeface="Meiryo UI" panose="020B0604030504040204" pitchFamily="50" charset="-128"/>
                        </a:rPr>
                        <a:t>285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・単独事業費 </a:t>
                      </a:r>
                      <a:r>
                        <a:rPr lang="en-US" altLang="ja-JP" sz="1000" b="0" kern="100" dirty="0">
                          <a:solidFill>
                            <a:schemeClr val="tx1"/>
                          </a:solidFill>
                          <a:effectLst/>
                          <a:latin typeface="Meiryo UI" panose="020B0604030504040204" pitchFamily="50" charset="-128"/>
                          <a:ea typeface="Meiryo UI" panose="020B0604030504040204" pitchFamily="50" charset="-128"/>
                        </a:rPr>
                        <a:t>181 </a:t>
                      </a:r>
                      <a:r>
                        <a:rPr lang="ja-JP" altLang="en-US" sz="1000" b="0" kern="100" dirty="0">
                          <a:solidFill>
                            <a:schemeClr val="tx1"/>
                          </a:solidFill>
                          <a:effectLst/>
                          <a:latin typeface="Meiryo UI" panose="020B0604030504040204" pitchFamily="50" charset="-128"/>
                          <a:ea typeface="Meiryo UI" panose="020B0604030504040204" pitchFamily="50" charset="-128"/>
                        </a:rPr>
                        <a:t>億円        残事業費 </a:t>
                      </a:r>
                      <a:r>
                        <a:rPr lang="en-US" altLang="ja-JP" sz="1000" b="0" kern="100" dirty="0">
                          <a:solidFill>
                            <a:schemeClr val="tx1"/>
                          </a:solidFill>
                          <a:effectLst/>
                          <a:latin typeface="Meiryo UI" panose="020B0604030504040204" pitchFamily="50" charset="-128"/>
                          <a:ea typeface="Meiryo UI" panose="020B0604030504040204" pitchFamily="50" charset="-128"/>
                        </a:rPr>
                        <a:t>57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r>
                        <a:rPr lang="en-US" altLang="ja-JP" sz="1000" b="0" kern="100" dirty="0">
                          <a:solidFill>
                            <a:schemeClr val="tx1"/>
                          </a:solidFill>
                          <a:effectLst/>
                          <a:latin typeface="Meiryo UI" panose="020B0604030504040204" pitchFamily="50" charset="-128"/>
                          <a:ea typeface="Meiryo UI" panose="020B0604030504040204" pitchFamily="50" charset="-128"/>
                        </a:rPr>
                        <a:t>H20</a:t>
                      </a:r>
                      <a:r>
                        <a:rPr lang="ja-JP" altLang="en-US" sz="1000" b="0" kern="100" dirty="0">
                          <a:solidFill>
                            <a:schemeClr val="tx1"/>
                          </a:solidFill>
                          <a:effectLst/>
                          <a:latin typeface="Meiryo UI" panose="020B0604030504040204" pitchFamily="50" charset="-128"/>
                          <a:ea typeface="Meiryo UI" panose="020B0604030504040204" pitchFamily="50" charset="-128"/>
                        </a:rPr>
                        <a:t>～）（府負担</a:t>
                      </a:r>
                      <a:r>
                        <a:rPr lang="en-US" altLang="ja-JP" sz="1000" b="0" kern="100" dirty="0">
                          <a:solidFill>
                            <a:schemeClr val="tx1"/>
                          </a:solidFill>
                          <a:effectLst/>
                          <a:latin typeface="Meiryo UI" panose="020B0604030504040204" pitchFamily="50" charset="-128"/>
                          <a:ea typeface="Meiryo UI" panose="020B0604030504040204" pitchFamily="50" charset="-128"/>
                        </a:rPr>
                        <a:t>46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＊用地買収率</a:t>
                      </a:r>
                      <a:r>
                        <a:rPr lang="en-US" altLang="ja-JP" sz="1000" b="0" kern="100" dirty="0">
                          <a:solidFill>
                            <a:schemeClr val="tx1"/>
                          </a:solidFill>
                          <a:effectLst/>
                          <a:latin typeface="Meiryo UI" panose="020B0604030504040204" pitchFamily="50" charset="-128"/>
                          <a:ea typeface="Meiryo UI" panose="020B0604030504040204" pitchFamily="50" charset="-128"/>
                        </a:rPr>
                        <a:t>99%</a:t>
                      </a:r>
                      <a:r>
                        <a:rPr lang="ja-JP" altLang="en-US" sz="1000" b="0" kern="100" dirty="0" err="1">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付替府道</a:t>
                      </a:r>
                      <a:r>
                        <a:rPr lang="en-US" altLang="ja-JP" sz="1000" b="0" kern="100" dirty="0">
                          <a:solidFill>
                            <a:schemeClr val="tx1"/>
                          </a:solidFill>
                          <a:effectLst/>
                          <a:latin typeface="Meiryo UI" panose="020B0604030504040204" pitchFamily="50" charset="-128"/>
                          <a:ea typeface="Meiryo UI" panose="020B0604030504040204" pitchFamily="50" charset="-128"/>
                        </a:rPr>
                        <a:t>70</a:t>
                      </a:r>
                      <a:r>
                        <a:rPr lang="ja-JP" altLang="en-US" sz="1000" b="0" kern="100" dirty="0">
                          <a:solidFill>
                            <a:schemeClr val="tx1"/>
                          </a:solidFill>
                          <a:effectLst/>
                          <a:latin typeface="Meiryo UI" panose="020B0604030504040204" pitchFamily="50" charset="-128"/>
                          <a:ea typeface="Meiryo UI" panose="020B0604030504040204" pitchFamily="50" charset="-128"/>
                        </a:rPr>
                        <a:t>％ （ </a:t>
                      </a:r>
                      <a:r>
                        <a:rPr lang="en-US" altLang="ja-JP" sz="1000" b="0" kern="100" dirty="0">
                          <a:solidFill>
                            <a:schemeClr val="tx1"/>
                          </a:solidFill>
                          <a:effectLst/>
                          <a:latin typeface="Meiryo UI" panose="020B0604030504040204" pitchFamily="50" charset="-128"/>
                          <a:ea typeface="Meiryo UI" panose="020B0604030504040204" pitchFamily="50" charset="-128"/>
                        </a:rPr>
                        <a:t>H19 </a:t>
                      </a:r>
                      <a:r>
                        <a:rPr lang="ja-JP" altLang="en-US" sz="1000" b="0" kern="100" dirty="0">
                          <a:solidFill>
                            <a:schemeClr val="tx1"/>
                          </a:solidFill>
                          <a:effectLst/>
                          <a:latin typeface="Meiryo UI" panose="020B0604030504040204" pitchFamily="50" charset="-128"/>
                          <a:ea typeface="Meiryo UI" panose="020B0604030504040204" pitchFamily="50" charset="-128"/>
                        </a:rPr>
                        <a:t>末）    ＊ </a:t>
                      </a:r>
                      <a:r>
                        <a:rPr lang="en-US" altLang="ja-JP" sz="1000" b="0" kern="100" dirty="0">
                          <a:solidFill>
                            <a:schemeClr val="tx1"/>
                          </a:solidFill>
                          <a:effectLst/>
                          <a:latin typeface="Meiryo UI" panose="020B0604030504040204" pitchFamily="50" charset="-128"/>
                          <a:ea typeface="Meiryo UI" panose="020B0604030504040204" pitchFamily="50" charset="-128"/>
                        </a:rPr>
                        <a:t>H21 </a:t>
                      </a:r>
                      <a:r>
                        <a:rPr lang="ja-JP" altLang="en-US" sz="1000" b="0" kern="100" dirty="0">
                          <a:solidFill>
                            <a:schemeClr val="tx1"/>
                          </a:solidFill>
                          <a:effectLst/>
                          <a:latin typeface="Meiryo UI" panose="020B0604030504040204" pitchFamily="50" charset="-128"/>
                          <a:ea typeface="Meiryo UI" panose="020B0604030504040204" pitchFamily="50" charset="-128"/>
                        </a:rPr>
                        <a:t>ダム本体着工、</a:t>
                      </a:r>
                      <a:r>
                        <a:rPr lang="en-US" altLang="ja-JP" sz="1000" b="0" kern="100" dirty="0">
                          <a:solidFill>
                            <a:schemeClr val="tx1"/>
                          </a:solidFill>
                          <a:effectLst/>
                          <a:latin typeface="Meiryo UI" panose="020B0604030504040204" pitchFamily="50" charset="-128"/>
                          <a:ea typeface="Meiryo UI" panose="020B0604030504040204" pitchFamily="50" charset="-128"/>
                        </a:rPr>
                        <a:t>H22 </a:t>
                      </a:r>
                      <a:r>
                        <a:rPr lang="ja-JP" altLang="en-US" sz="1000" b="0" kern="100" dirty="0">
                          <a:solidFill>
                            <a:schemeClr val="tx1"/>
                          </a:solidFill>
                          <a:effectLst/>
                          <a:latin typeface="Meiryo UI" panose="020B0604030504040204" pitchFamily="50" charset="-128"/>
                          <a:ea typeface="Meiryo UI" panose="020B0604030504040204" pitchFamily="50" charset="-128"/>
                        </a:rPr>
                        <a:t>年度上期 付替道路の全線供用、</a:t>
                      </a:r>
                      <a:r>
                        <a:rPr lang="en-US" altLang="ja-JP" sz="1000" b="0" kern="100" dirty="0">
                          <a:solidFill>
                            <a:schemeClr val="tx1"/>
                          </a:solidFill>
                          <a:effectLst/>
                          <a:latin typeface="Meiryo UI" panose="020B0604030504040204" pitchFamily="50" charset="-128"/>
                          <a:ea typeface="Meiryo UI" panose="020B0604030504040204" pitchFamily="50" charset="-128"/>
                        </a:rPr>
                        <a:t>H20 </a:t>
                      </a:r>
                      <a:r>
                        <a:rPr lang="ja-JP" altLang="en-US" sz="1000" b="0" kern="100" dirty="0">
                          <a:solidFill>
                            <a:schemeClr val="tx1"/>
                          </a:solidFill>
                          <a:effectLst/>
                          <a:latin typeface="Meiryo UI" panose="020B0604030504040204" pitchFamily="50" charset="-128"/>
                          <a:ea typeface="Meiryo UI" panose="020B0604030504040204" pitchFamily="50" charset="-128"/>
                        </a:rPr>
                        <a:t>年代半ば治水効果の発揮</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事業開始年度 </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昭和</a:t>
                      </a:r>
                      <a:r>
                        <a:rPr lang="en-US" altLang="ja-JP" sz="1000" b="0" kern="100" dirty="0">
                          <a:solidFill>
                            <a:schemeClr val="tx1"/>
                          </a:solidFill>
                          <a:effectLst/>
                          <a:latin typeface="Meiryo UI" panose="020B0604030504040204" pitchFamily="50" charset="-128"/>
                          <a:ea typeface="Meiryo UI" panose="020B0604030504040204" pitchFamily="50" charset="-128"/>
                        </a:rPr>
                        <a:t>51 </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◆槇尾川ダム事業   </a:t>
                      </a:r>
                      <a:r>
                        <a:rPr lang="ja-JP" altLang="en-US" sz="1000" b="0" kern="100" dirty="0">
                          <a:solidFill>
                            <a:schemeClr val="tx1"/>
                          </a:solidFill>
                          <a:effectLst/>
                          <a:latin typeface="Meiryo UI" panose="020B0604030504040204" pitchFamily="50" charset="-128"/>
                          <a:ea typeface="Meiryo UI" panose="020B0604030504040204" pitchFamily="50" charset="-128"/>
                        </a:rPr>
                        <a:t>堤高</a:t>
                      </a:r>
                      <a:r>
                        <a:rPr lang="en-US" altLang="ja-JP" sz="1000" b="0" kern="100" dirty="0">
                          <a:solidFill>
                            <a:schemeClr val="tx1"/>
                          </a:solidFill>
                          <a:effectLst/>
                          <a:latin typeface="Meiryo UI" panose="020B0604030504040204" pitchFamily="50" charset="-128"/>
                          <a:ea typeface="Meiryo UI" panose="020B0604030504040204" pitchFamily="50" charset="-128"/>
                        </a:rPr>
                        <a:t>:43m </a:t>
                      </a:r>
                      <a:r>
                        <a:rPr lang="ja-JP" altLang="en-US" sz="1000" b="0" kern="100" dirty="0">
                          <a:solidFill>
                            <a:schemeClr val="tx1"/>
                          </a:solidFill>
                          <a:effectLst/>
                          <a:latin typeface="Meiryo UI" panose="020B0604030504040204" pitchFamily="50" charset="-128"/>
                          <a:ea typeface="Meiryo UI" panose="020B0604030504040204" pitchFamily="50" charset="-128"/>
                        </a:rPr>
                        <a:t>総貯水容量</a:t>
                      </a:r>
                      <a:r>
                        <a:rPr lang="en-US" altLang="ja-JP" sz="1000" b="0" kern="100" dirty="0">
                          <a:solidFill>
                            <a:schemeClr val="tx1"/>
                          </a:solidFill>
                          <a:effectLst/>
                          <a:latin typeface="Meiryo UI" panose="020B0604030504040204" pitchFamily="50" charset="-128"/>
                          <a:ea typeface="Meiryo UI" panose="020B0604030504040204" pitchFamily="50" charset="-128"/>
                        </a:rPr>
                        <a:t>:140 </a:t>
                      </a:r>
                      <a:r>
                        <a:rPr lang="ja-JP" altLang="en-US" sz="1000" b="0" kern="100" dirty="0">
                          <a:solidFill>
                            <a:schemeClr val="tx1"/>
                          </a:solidFill>
                          <a:effectLst/>
                          <a:latin typeface="Meiryo UI" panose="020B0604030504040204" pitchFamily="50" charset="-128"/>
                          <a:ea typeface="Meiryo UI" panose="020B0604030504040204" pitchFamily="50" charset="-128"/>
                        </a:rPr>
                        <a:t>万㎥</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治水 </a:t>
                      </a:r>
                      <a:r>
                        <a:rPr lang="en-US" altLang="ja-JP" sz="1000" b="0" kern="100" dirty="0">
                          <a:solidFill>
                            <a:schemeClr val="tx1"/>
                          </a:solidFill>
                          <a:effectLst/>
                          <a:latin typeface="Meiryo UI" panose="020B0604030504040204" pitchFamily="50" charset="-128"/>
                          <a:ea typeface="Meiryo UI" panose="020B0604030504040204" pitchFamily="50" charset="-128"/>
                        </a:rPr>
                        <a:t>50mm/h </a:t>
                      </a:r>
                      <a:r>
                        <a:rPr lang="ja-JP" altLang="en-US" sz="1000" b="0" kern="100" dirty="0">
                          <a:solidFill>
                            <a:schemeClr val="tx1"/>
                          </a:solidFill>
                          <a:effectLst/>
                          <a:latin typeface="Meiryo UI" panose="020B0604030504040204" pitchFamily="50" charset="-128"/>
                          <a:ea typeface="Meiryo UI" panose="020B0604030504040204" pitchFamily="50" charset="-128"/>
                        </a:rPr>
                        <a:t>の雨量に対応</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・補助事業費 </a:t>
                      </a:r>
                      <a:r>
                        <a:rPr lang="en-US" altLang="ja-JP" sz="1000" b="0" kern="100" dirty="0">
                          <a:solidFill>
                            <a:schemeClr val="tx1"/>
                          </a:solidFill>
                          <a:effectLst/>
                          <a:latin typeface="Meiryo UI" panose="020B0604030504040204" pitchFamily="50" charset="-128"/>
                          <a:ea typeface="Meiryo UI" panose="020B0604030504040204" pitchFamily="50" charset="-128"/>
                        </a:rPr>
                        <a:t>128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r>
                        <a:rPr lang="en-US" altLang="ja-JP" sz="1000" b="0" kern="100" dirty="0">
                          <a:solidFill>
                            <a:schemeClr val="tx1"/>
                          </a:solidFill>
                          <a:effectLst/>
                          <a:latin typeface="Meiryo UI" panose="020B0604030504040204" pitchFamily="50" charset="-128"/>
                          <a:ea typeface="Meiryo UI" panose="020B0604030504040204" pitchFamily="50" charset="-128"/>
                        </a:rPr>
                        <a:t>H13 </a:t>
                      </a:r>
                      <a:r>
                        <a:rPr lang="ja-JP" altLang="en-US" sz="1000" b="0" kern="100" dirty="0">
                          <a:solidFill>
                            <a:schemeClr val="tx1"/>
                          </a:solidFill>
                          <a:effectLst/>
                          <a:latin typeface="Meiryo UI" panose="020B0604030504040204" pitchFamily="50" charset="-128"/>
                          <a:ea typeface="Meiryo UI" panose="020B0604030504040204" pitchFamily="50" charset="-128"/>
                        </a:rPr>
                        <a:t>時点計画）</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残事業費</a:t>
                      </a:r>
                      <a:r>
                        <a:rPr lang="en-US" altLang="ja-JP" sz="1000" b="0" kern="100" dirty="0">
                          <a:solidFill>
                            <a:schemeClr val="tx1"/>
                          </a:solidFill>
                          <a:effectLst/>
                          <a:latin typeface="Meiryo UI" panose="020B0604030504040204" pitchFamily="50" charset="-128"/>
                          <a:ea typeface="Meiryo UI" panose="020B0604030504040204" pitchFamily="50" charset="-128"/>
                        </a:rPr>
                        <a:t>92 </a:t>
                      </a:r>
                      <a:r>
                        <a:rPr lang="ja-JP" altLang="en-US" sz="1000" b="0" kern="100" dirty="0">
                          <a:solidFill>
                            <a:schemeClr val="tx1"/>
                          </a:solidFill>
                          <a:effectLst/>
                          <a:latin typeface="Meiryo UI" panose="020B0604030504040204" pitchFamily="50" charset="-128"/>
                          <a:ea typeface="Meiryo UI" panose="020B0604030504040204" pitchFamily="50" charset="-128"/>
                        </a:rPr>
                        <a:t>億円（ </a:t>
                      </a:r>
                      <a:r>
                        <a:rPr lang="en-US" altLang="ja-JP" sz="1000" b="0" kern="100" dirty="0">
                          <a:solidFill>
                            <a:schemeClr val="tx1"/>
                          </a:solidFill>
                          <a:effectLst/>
                          <a:latin typeface="Meiryo UI" panose="020B0604030504040204" pitchFamily="50" charset="-128"/>
                          <a:ea typeface="Meiryo UI" panose="020B0604030504040204" pitchFamily="50" charset="-128"/>
                        </a:rPr>
                        <a:t>H20</a:t>
                      </a:r>
                      <a:r>
                        <a:rPr lang="ja-JP" altLang="en-US" sz="1000" b="0" kern="100" dirty="0">
                          <a:solidFill>
                            <a:schemeClr val="tx1"/>
                          </a:solidFill>
                          <a:effectLst/>
                          <a:latin typeface="Meiryo UI" panose="020B0604030504040204" pitchFamily="50" charset="-128"/>
                          <a:ea typeface="Meiryo UI" panose="020B0604030504040204" pitchFamily="50" charset="-128"/>
                        </a:rPr>
                        <a:t>～）（府負担</a:t>
                      </a:r>
                      <a:r>
                        <a:rPr lang="en-US" altLang="ja-JP" sz="1000" b="0" kern="100" dirty="0">
                          <a:solidFill>
                            <a:schemeClr val="tx1"/>
                          </a:solidFill>
                          <a:effectLst/>
                          <a:latin typeface="Meiryo UI" panose="020B0604030504040204" pitchFamily="50" charset="-128"/>
                          <a:ea typeface="Meiryo UI" panose="020B0604030504040204" pitchFamily="50" charset="-128"/>
                        </a:rPr>
                        <a:t>46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別に単独事業費執行済額 </a:t>
                      </a:r>
                      <a:r>
                        <a:rPr lang="en-US" altLang="ja-JP" sz="1000" b="0" kern="100" dirty="0">
                          <a:solidFill>
                            <a:schemeClr val="tx1"/>
                          </a:solidFill>
                          <a:effectLst/>
                          <a:latin typeface="Meiryo UI" panose="020B0604030504040204" pitchFamily="50" charset="-128"/>
                          <a:ea typeface="Meiryo UI" panose="020B0604030504040204" pitchFamily="50" charset="-128"/>
                        </a:rPr>
                        <a:t>1.7 </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＊用地買収率</a:t>
                      </a:r>
                      <a:r>
                        <a:rPr lang="en-US" altLang="ja-JP" sz="1000" b="0" kern="100" dirty="0">
                          <a:solidFill>
                            <a:schemeClr val="tx1"/>
                          </a:solidFill>
                          <a:effectLst/>
                          <a:latin typeface="Meiryo UI" panose="020B0604030504040204" pitchFamily="50" charset="-128"/>
                          <a:ea typeface="Meiryo UI" panose="020B0604030504040204" pitchFamily="50" charset="-128"/>
                        </a:rPr>
                        <a:t>92</a:t>
                      </a:r>
                      <a:r>
                        <a:rPr lang="ja-JP" altLang="en-US" sz="1000" b="0" kern="100" dirty="0">
                          <a:solidFill>
                            <a:schemeClr val="tx1"/>
                          </a:solidFill>
                          <a:effectLst/>
                          <a:latin typeface="Meiryo UI" panose="020B0604030504040204" pitchFamily="50" charset="-128"/>
                          <a:ea typeface="Meiryo UI" panose="020B0604030504040204" pitchFamily="50" charset="-128"/>
                        </a:rPr>
                        <a:t>％、付替府道</a:t>
                      </a:r>
                      <a:r>
                        <a:rPr lang="en-US" altLang="ja-JP" sz="1000" b="0" kern="100" dirty="0">
                          <a:solidFill>
                            <a:schemeClr val="tx1"/>
                          </a:solidFill>
                          <a:effectLst/>
                          <a:latin typeface="Meiryo UI" panose="020B0604030504040204" pitchFamily="50" charset="-128"/>
                          <a:ea typeface="Meiryo UI" panose="020B0604030504040204" pitchFamily="50" charset="-128"/>
                        </a:rPr>
                        <a:t>30</a:t>
                      </a:r>
                      <a:r>
                        <a:rPr lang="ja-JP" altLang="en-US" sz="1000" b="0" kern="100" dirty="0">
                          <a:solidFill>
                            <a:schemeClr val="tx1"/>
                          </a:solidFill>
                          <a:effectLst/>
                          <a:latin typeface="Meiryo UI" panose="020B0604030504040204" pitchFamily="50" charset="-128"/>
                          <a:ea typeface="Meiryo UI" panose="020B0604030504040204" pitchFamily="50" charset="-128"/>
                        </a:rPr>
                        <a:t>％</a:t>
                      </a:r>
                      <a:r>
                        <a:rPr lang="en-US" altLang="ja-JP" sz="1000" b="0" kern="100" dirty="0">
                          <a:solidFill>
                            <a:schemeClr val="tx1"/>
                          </a:solidFill>
                          <a:effectLst/>
                          <a:latin typeface="Meiryo UI" panose="020B0604030504040204" pitchFamily="50" charset="-128"/>
                          <a:ea typeface="Meiryo UI" panose="020B0604030504040204" pitchFamily="50" charset="-128"/>
                        </a:rPr>
                        <a:t>(H19 </a:t>
                      </a:r>
                      <a:r>
                        <a:rPr lang="ja-JP" altLang="en-US" sz="1000" b="0" kern="100" dirty="0">
                          <a:solidFill>
                            <a:schemeClr val="tx1"/>
                          </a:solidFill>
                          <a:effectLst/>
                          <a:latin typeface="Meiryo UI" panose="020B0604030504040204" pitchFamily="50" charset="-128"/>
                          <a:ea typeface="Meiryo UI" panose="020B0604030504040204" pitchFamily="50" charset="-128"/>
                        </a:rPr>
                        <a:t>末</a:t>
                      </a: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H20 </a:t>
                      </a:r>
                      <a:r>
                        <a:rPr lang="ja-JP" altLang="en-US" sz="1000" b="0" kern="100" dirty="0">
                          <a:solidFill>
                            <a:schemeClr val="tx1"/>
                          </a:solidFill>
                          <a:effectLst/>
                          <a:latin typeface="Meiryo UI" panose="020B0604030504040204" pitchFamily="50" charset="-128"/>
                          <a:ea typeface="Meiryo UI" panose="020B0604030504040204" pitchFamily="50" charset="-128"/>
                        </a:rPr>
                        <a:t>ダム本体着工、</a:t>
                      </a:r>
                      <a:r>
                        <a:rPr lang="en-US" altLang="ja-JP" sz="1000" b="0" kern="100" dirty="0">
                          <a:solidFill>
                            <a:schemeClr val="tx1"/>
                          </a:solidFill>
                          <a:effectLst/>
                          <a:latin typeface="Meiryo UI" panose="020B0604030504040204" pitchFamily="50" charset="-128"/>
                          <a:ea typeface="Meiryo UI" panose="020B0604030504040204" pitchFamily="50" charset="-128"/>
                        </a:rPr>
                        <a:t>H22 </a:t>
                      </a:r>
                      <a:r>
                        <a:rPr lang="ja-JP" altLang="en-US" sz="1000" b="0" kern="100" dirty="0">
                          <a:solidFill>
                            <a:schemeClr val="tx1"/>
                          </a:solidFill>
                          <a:effectLst/>
                          <a:latin typeface="Meiryo UI" panose="020B0604030504040204" pitchFamily="50" charset="-128"/>
                          <a:ea typeface="Meiryo UI" panose="020B0604030504040204" pitchFamily="50" charset="-128"/>
                        </a:rPr>
                        <a:t>付替道路暫定供用、</a:t>
                      </a:r>
                      <a:r>
                        <a:rPr lang="en-US" altLang="ja-JP" sz="1000" b="0" kern="100" dirty="0">
                          <a:solidFill>
                            <a:schemeClr val="tx1"/>
                          </a:solidFill>
                          <a:effectLst/>
                          <a:latin typeface="Meiryo UI" panose="020B0604030504040204" pitchFamily="50" charset="-128"/>
                          <a:ea typeface="Meiryo UI" panose="020B0604030504040204" pitchFamily="50" charset="-128"/>
                        </a:rPr>
                        <a:t>H20 </a:t>
                      </a:r>
                      <a:r>
                        <a:rPr lang="ja-JP" altLang="en-US" sz="1000" b="0" kern="100" dirty="0">
                          <a:solidFill>
                            <a:schemeClr val="tx1"/>
                          </a:solidFill>
                          <a:effectLst/>
                          <a:latin typeface="Meiryo UI" panose="020B0604030504040204" pitchFamily="50" charset="-128"/>
                          <a:ea typeface="Meiryo UI" panose="020B0604030504040204" pitchFamily="50" charset="-128"/>
                        </a:rPr>
                        <a:t>年代半ば治水効果の発揮</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事業開始年度</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平成</a:t>
                      </a:r>
                      <a:r>
                        <a:rPr lang="en-US" altLang="ja-JP" sz="1000" b="0" kern="100" dirty="0">
                          <a:solidFill>
                            <a:schemeClr val="tx1"/>
                          </a:solidFill>
                          <a:effectLst/>
                          <a:latin typeface="Meiryo UI" panose="020B0604030504040204" pitchFamily="50" charset="-128"/>
                          <a:ea typeface="Meiryo UI" panose="020B0604030504040204" pitchFamily="50" charset="-128"/>
                        </a:rPr>
                        <a:t>3 </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2119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solidFill>
                            <a:schemeClr val="tx1"/>
                          </a:solidFill>
                          <a:effectLst/>
                          <a:latin typeface="Meiryo UI" panose="020B0604030504040204" pitchFamily="50" charset="-128"/>
                          <a:ea typeface="Meiryo UI" panose="020B0604030504040204" pitchFamily="50" charset="-128"/>
                        </a:rPr>
                        <a:t>＜財政再建プログラム（案）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altLang="ja-JP" sz="1000" b="1" kern="100" dirty="0">
                          <a:solidFill>
                            <a:schemeClr val="tx1"/>
                          </a:solidFill>
                          <a:effectLst/>
                          <a:latin typeface="Meiryo UI" panose="020B0604030504040204" pitchFamily="50" charset="-128"/>
                          <a:ea typeface="Meiryo UI" panose="020B0604030504040204" pitchFamily="50" charset="-128"/>
                        </a:rPr>
                        <a:t>＞</a:t>
                      </a:r>
                      <a:endParaRPr lang="ja-JP"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307543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◆安威川ダム・槇尾川ダム事業（共通）</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財政状況に鑑み、事業スピードを見直す（主要プロジェクトとして点検）</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lnSpc>
                          <a:spcPts val="700"/>
                        </a:lnSpc>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◆安威川ダム事業</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rPr>
                        <a:t>21</a:t>
                      </a:r>
                      <a:r>
                        <a:rPr lang="ja-JP" altLang="en-US" sz="1000" kern="100" dirty="0">
                          <a:solidFill>
                            <a:schemeClr val="tx1"/>
                          </a:solidFill>
                          <a:effectLst/>
                          <a:latin typeface="Meiryo UI" panose="020B0604030504040204" pitchFamily="50" charset="-128"/>
                          <a:ea typeface="Meiryo UI" panose="020B0604030504040204" pitchFamily="50" charset="-128"/>
                        </a:rPr>
                        <a:t>年度は、本体着工（事業費：約</a:t>
                      </a:r>
                      <a:r>
                        <a:rPr lang="en-US" altLang="ja-JP" sz="1000" kern="100" dirty="0">
                          <a:solidFill>
                            <a:schemeClr val="tx1"/>
                          </a:solidFill>
                          <a:effectLst/>
                          <a:latin typeface="Meiryo UI" panose="020B0604030504040204" pitchFamily="50" charset="-128"/>
                          <a:ea typeface="Meiryo UI" panose="020B0604030504040204" pitchFamily="50" charset="-128"/>
                        </a:rPr>
                        <a:t>400</a:t>
                      </a:r>
                      <a:r>
                        <a:rPr lang="ja-JP" altLang="en-US" sz="1000" kern="100" dirty="0">
                          <a:solidFill>
                            <a:schemeClr val="tx1"/>
                          </a:solidFill>
                          <a:effectLst/>
                          <a:latin typeface="Meiryo UI" panose="020B0604030504040204" pitchFamily="50" charset="-128"/>
                          <a:ea typeface="Meiryo UI" panose="020B0604030504040204" pitchFamily="50" charset="-128"/>
                        </a:rPr>
                        <a:t>億円（</a:t>
                      </a:r>
                      <a:r>
                        <a:rPr lang="en-US" altLang="ja-JP" sz="1000" kern="100" dirty="0">
                          <a:solidFill>
                            <a:schemeClr val="tx1"/>
                          </a:solidFill>
                          <a:effectLst/>
                          <a:latin typeface="Meiryo UI" panose="020B0604030504040204" pitchFamily="50" charset="-128"/>
                          <a:ea typeface="Meiryo UI" panose="020B0604030504040204" pitchFamily="50" charset="-128"/>
                        </a:rPr>
                        <a:t>H21</a:t>
                      </a:r>
                      <a:r>
                        <a:rPr lang="ja-JP" altLang="en-US" sz="1000" kern="100" dirty="0">
                          <a:solidFill>
                            <a:schemeClr val="tx1"/>
                          </a:solidFill>
                          <a:effectLst/>
                          <a:latin typeface="Meiryo UI" panose="020B0604030504040204" pitchFamily="50" charset="-128"/>
                          <a:ea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rPr>
                        <a:t>H28</a:t>
                      </a:r>
                      <a:r>
                        <a:rPr lang="ja-JP" altLang="en-US" sz="1000" kern="100" dirty="0">
                          <a:solidFill>
                            <a:schemeClr val="tx1"/>
                          </a:solidFill>
                          <a:effectLst/>
                          <a:latin typeface="Meiryo UI" panose="020B0604030504040204" pitchFamily="50" charset="-128"/>
                          <a:ea typeface="Meiryo UI" panose="020B0604030504040204" pitchFamily="50" charset="-128"/>
                        </a:rPr>
                        <a:t>））を見送り</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実施時期</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rPr>
                        <a:t>21</a:t>
                      </a:r>
                      <a:r>
                        <a:rPr lang="ja-JP" altLang="en-US" sz="1000" kern="100" dirty="0">
                          <a:solidFill>
                            <a:schemeClr val="tx1"/>
                          </a:solidFill>
                          <a:effectLst/>
                          <a:latin typeface="Meiryo UI" panose="020B0604030504040204" pitchFamily="50" charset="-128"/>
                          <a:ea typeface="Meiryo UI" panose="020B0604030504040204" pitchFamily="50" charset="-128"/>
                        </a:rPr>
                        <a:t>年度</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主要プロジェクトの点検</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安威川ダムの治水効果、他の治水対策手法との費用比較、事業の進捗状況等を改めて確認し、ダムとして    </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の事業継続は妥当と判断。（財政状況に鑑み、平成</a:t>
                      </a:r>
                      <a:r>
                        <a:rPr lang="en-US" altLang="ja-JP" sz="1000" kern="100" dirty="0">
                          <a:solidFill>
                            <a:schemeClr val="tx1"/>
                          </a:solidFill>
                          <a:effectLst/>
                          <a:latin typeface="Meiryo UI" panose="020B0604030504040204" pitchFamily="50" charset="-128"/>
                          <a:ea typeface="Meiryo UI" panose="020B0604030504040204" pitchFamily="50" charset="-128"/>
                        </a:rPr>
                        <a:t>21 </a:t>
                      </a:r>
                      <a:r>
                        <a:rPr lang="ja-JP" altLang="en-US" sz="1000" kern="100" dirty="0">
                          <a:solidFill>
                            <a:schemeClr val="tx1"/>
                          </a:solidFill>
                          <a:effectLst/>
                          <a:latin typeface="Meiryo UI" panose="020B0604030504040204" pitchFamily="50" charset="-128"/>
                          <a:ea typeface="Meiryo UI" panose="020B0604030504040204" pitchFamily="50" charset="-128"/>
                        </a:rPr>
                        <a:t>年度の本体着工を見送り。）</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lnSpc>
                          <a:spcPts val="500"/>
                        </a:lnSpc>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◆槇尾川ダム事業</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rPr>
                        <a:t>20</a:t>
                      </a:r>
                      <a:r>
                        <a:rPr lang="ja-JP" altLang="en-US" sz="1000" kern="100" dirty="0">
                          <a:solidFill>
                            <a:schemeClr val="tx1"/>
                          </a:solidFill>
                          <a:effectLst/>
                          <a:latin typeface="Meiryo UI" panose="020B0604030504040204" pitchFamily="50" charset="-128"/>
                          <a:ea typeface="Meiryo UI" panose="020B0604030504040204" pitchFamily="50" charset="-128"/>
                        </a:rPr>
                        <a:t>年度は、本体着工（事業費：</a:t>
                      </a:r>
                      <a:r>
                        <a:rPr lang="en-US" altLang="ja-JP" sz="1000" kern="100" dirty="0">
                          <a:solidFill>
                            <a:schemeClr val="tx1"/>
                          </a:solidFill>
                          <a:effectLst/>
                          <a:latin typeface="Meiryo UI" panose="020B0604030504040204" pitchFamily="50" charset="-128"/>
                          <a:ea typeface="Meiryo UI" panose="020B0604030504040204" pitchFamily="50" charset="-128"/>
                        </a:rPr>
                        <a:t>36.8</a:t>
                      </a:r>
                      <a:r>
                        <a:rPr lang="ja-JP" altLang="en-US" sz="1000" kern="100" dirty="0">
                          <a:solidFill>
                            <a:schemeClr val="tx1"/>
                          </a:solidFill>
                          <a:effectLst/>
                          <a:latin typeface="Meiryo UI" panose="020B0604030504040204" pitchFamily="50" charset="-128"/>
                          <a:ea typeface="Meiryo UI" panose="020B0604030504040204" pitchFamily="50" charset="-128"/>
                        </a:rPr>
                        <a:t>億円（</a:t>
                      </a:r>
                      <a:r>
                        <a:rPr lang="en-US" altLang="ja-JP" sz="1000" kern="100" dirty="0">
                          <a:solidFill>
                            <a:schemeClr val="tx1"/>
                          </a:solidFill>
                          <a:effectLst/>
                          <a:latin typeface="Meiryo UI" panose="020B0604030504040204" pitchFamily="50" charset="-128"/>
                          <a:ea typeface="Meiryo UI" panose="020B0604030504040204" pitchFamily="50" charset="-128"/>
                        </a:rPr>
                        <a:t>H20</a:t>
                      </a:r>
                      <a:r>
                        <a:rPr lang="ja-JP" altLang="en-US" sz="1000" kern="100" dirty="0">
                          <a:solidFill>
                            <a:schemeClr val="tx1"/>
                          </a:solidFill>
                          <a:effectLst/>
                          <a:latin typeface="Meiryo UI" panose="020B0604030504040204" pitchFamily="50" charset="-128"/>
                          <a:ea typeface="Meiryo UI" panose="020B0604030504040204" pitchFamily="50" charset="-128"/>
                        </a:rPr>
                        <a:t>～</a:t>
                      </a:r>
                      <a:r>
                        <a:rPr lang="en-US" altLang="ja-JP" sz="1000" kern="100" dirty="0">
                          <a:solidFill>
                            <a:schemeClr val="tx1"/>
                          </a:solidFill>
                          <a:effectLst/>
                          <a:latin typeface="Meiryo UI" panose="020B0604030504040204" pitchFamily="50" charset="-128"/>
                          <a:ea typeface="Meiryo UI" panose="020B0604030504040204" pitchFamily="50" charset="-128"/>
                        </a:rPr>
                        <a:t>H26</a:t>
                      </a:r>
                      <a:r>
                        <a:rPr lang="ja-JP" altLang="en-US" sz="1000" kern="100" dirty="0">
                          <a:solidFill>
                            <a:schemeClr val="tx1"/>
                          </a:solidFill>
                          <a:effectLst/>
                          <a:latin typeface="Meiryo UI" panose="020B0604030504040204" pitchFamily="50" charset="-128"/>
                          <a:ea typeface="Meiryo UI" panose="020B0604030504040204" pitchFamily="50" charset="-128"/>
                        </a:rPr>
                        <a:t>））を見送り</a:t>
                      </a: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３ 実施時期</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平成</a:t>
                      </a:r>
                      <a:r>
                        <a:rPr lang="en-US" altLang="ja-JP" sz="1000" kern="100" dirty="0">
                          <a:solidFill>
                            <a:schemeClr val="tx1"/>
                          </a:solidFill>
                          <a:effectLst/>
                          <a:latin typeface="Meiryo UI" panose="020B0604030504040204" pitchFamily="50" charset="-128"/>
                          <a:ea typeface="Meiryo UI" panose="020B0604030504040204" pitchFamily="50" charset="-128"/>
                        </a:rPr>
                        <a:t>20</a:t>
                      </a:r>
                      <a:r>
                        <a:rPr lang="ja-JP" altLang="en-US" sz="1000" kern="100" dirty="0">
                          <a:solidFill>
                            <a:schemeClr val="tx1"/>
                          </a:solidFill>
                          <a:effectLst/>
                          <a:latin typeface="Meiryo UI" panose="020B0604030504040204" pitchFamily="50" charset="-128"/>
                          <a:ea typeface="Meiryo UI" panose="020B0604030504040204" pitchFamily="50" charset="-128"/>
                        </a:rPr>
                        <a:t>年度</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主要検討プロジェクトの点検</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baseline="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槇尾川ダムの治水効果、他の治水対策手法との費用比較、事業の進捗状況等を改めて確認し、ダムとしての</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en-US" altLang="ja-JP" sz="1000" kern="100" baseline="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事業継続は妥当と判断。（財政状況に鑑み、平成</a:t>
                      </a:r>
                      <a:r>
                        <a:rPr lang="en-US" altLang="ja-JP" sz="1000" kern="100" dirty="0">
                          <a:solidFill>
                            <a:schemeClr val="tx1"/>
                          </a:solidFill>
                          <a:effectLst/>
                          <a:latin typeface="Meiryo UI" panose="020B0604030504040204" pitchFamily="50" charset="-128"/>
                          <a:ea typeface="Meiryo UI" panose="020B0604030504040204" pitchFamily="50" charset="-128"/>
                        </a:rPr>
                        <a:t>20 </a:t>
                      </a:r>
                      <a:r>
                        <a:rPr lang="ja-JP" altLang="en-US" sz="1000" kern="100" dirty="0">
                          <a:solidFill>
                            <a:schemeClr val="tx1"/>
                          </a:solidFill>
                          <a:effectLst/>
                          <a:latin typeface="Meiryo UI" panose="020B0604030504040204" pitchFamily="50" charset="-128"/>
                          <a:ea typeface="Meiryo UI" panose="020B0604030504040204" pitchFamily="50" charset="-128"/>
                        </a:rPr>
                        <a:t>年度の本体着工を見送り。）</a:t>
                      </a:r>
                      <a:endParaRPr lang="en-US" altLang="ja-JP"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solidFill>
                            <a:schemeClr val="tx1"/>
                          </a:solidFill>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ja-JP" altLang="en-US" sz="1000" b="1" i="0" u="none" strike="noStrike" baseline="0" dirty="0">
                          <a:solidFill>
                            <a:schemeClr val="tx1"/>
                          </a:solidFill>
                          <a:latin typeface="Meiryo UI" panose="020B0604030504040204" pitchFamily="50" charset="-128"/>
                          <a:ea typeface="Meiryo UI" panose="020B0604030504040204" pitchFamily="50" charset="-128"/>
                        </a:rPr>
                        <a:t>〇安威川ダム事業</a:t>
                      </a:r>
                      <a:endParaRPr lang="en-US" altLang="ja-JP" sz="1000" b="1"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21</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　見直し案どおり見送り</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1" i="0"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1" i="0" u="none" strike="noStrike" baseline="0" dirty="0">
                          <a:solidFill>
                            <a:schemeClr val="tx1"/>
                          </a:solidFill>
                          <a:latin typeface="Meiryo UI" panose="020B0604030504040204" pitchFamily="50" charset="-128"/>
                          <a:ea typeface="Meiryo UI" panose="020B0604030504040204" pitchFamily="50" charset="-128"/>
                        </a:rPr>
                        <a:t>主要プロジェクトの点検</a:t>
                      </a:r>
                      <a:endParaRPr lang="en-US" altLang="ja-JP" sz="1000" b="1"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（本体工事）</a:t>
                      </a:r>
                    </a:p>
                    <a:p>
                      <a:pPr algn="l" rtl="0">
                        <a:lnSpc>
                          <a:spcPts val="1200"/>
                        </a:lnSpc>
                        <a:defRPr sz="1000"/>
                      </a:pPr>
                      <a:r>
                        <a:rPr lang="ja-JP" altLang="en-US" sz="1000" b="0" i="0" baseline="0" dirty="0">
                          <a:solidFill>
                            <a:schemeClr val="tx1"/>
                          </a:solidFill>
                          <a:effectLst/>
                          <a:latin typeface="Meiryo UI" panose="020B0604030504040204" pitchFamily="50" charset="-128"/>
                          <a:ea typeface="Meiryo UI" panose="020B0604030504040204" pitchFamily="50" charset="-128"/>
                          <a:cs typeface="+mn-cs"/>
                        </a:rPr>
                        <a:t>　　　　　 </a:t>
                      </a:r>
                      <a:r>
                        <a:rPr lang="en-US" altLang="ja-JP" sz="1000" b="0" i="0" baseline="0" dirty="0">
                          <a:solidFill>
                            <a:schemeClr val="tx1"/>
                          </a:solidFill>
                          <a:effectLst/>
                          <a:latin typeface="Meiryo UI" panose="020B0604030504040204" pitchFamily="50" charset="-128"/>
                          <a:ea typeface="Meiryo UI" panose="020B0604030504040204" pitchFamily="50" charset="-128"/>
                          <a:cs typeface="+mn-cs"/>
                        </a:rPr>
                        <a:t>22</a:t>
                      </a:r>
                      <a:r>
                        <a:rPr lang="ja-JP" altLang="ja-JP" sz="1000" b="0" i="0" baseline="0" dirty="0">
                          <a:solidFill>
                            <a:schemeClr val="tx1"/>
                          </a:solidFill>
                          <a:effectLst/>
                          <a:latin typeface="Meiryo UI" panose="020B0604030504040204" pitchFamily="50" charset="-128"/>
                          <a:ea typeface="Meiryo UI" panose="020B0604030504040204" pitchFamily="50" charset="-128"/>
                          <a:cs typeface="+mn-cs"/>
                        </a:rPr>
                        <a:t>年度</a:t>
                      </a:r>
                      <a:endParaRPr lang="ja-JP" altLang="ja-JP" sz="1000" dirty="0">
                        <a:solidFill>
                          <a:schemeClr val="tx1"/>
                        </a:solidFill>
                        <a:effectLst/>
                        <a:latin typeface="Meiryo UI" panose="020B0604030504040204" pitchFamily="50" charset="-128"/>
                        <a:ea typeface="Meiryo UI" panose="020B0604030504040204" pitchFamily="50" charset="-128"/>
                      </a:endParaRPr>
                    </a:p>
                    <a:p>
                      <a:pPr rtl="0" eaLnBrk="1" fontAlgn="auto" latinLnBrk="0" hangingPunct="1">
                        <a:lnSpc>
                          <a:spcPts val="1200"/>
                        </a:lnSpc>
                      </a:pPr>
                      <a:r>
                        <a:rPr lang="ja-JP" altLang="en-US" sz="1000" b="0" i="0" baseline="0" dirty="0">
                          <a:solidFill>
                            <a:srgbClr val="FF0000"/>
                          </a:solidFill>
                          <a:effectLst/>
                          <a:latin typeface="Meiryo UI" panose="020B0604030504040204" pitchFamily="50" charset="-128"/>
                          <a:ea typeface="Meiryo UI" panose="020B0604030504040204" pitchFamily="50" charset="-128"/>
                          <a:cs typeface="+mn-cs"/>
                        </a:rPr>
                        <a:t>　　　</a:t>
                      </a:r>
                      <a:r>
                        <a:rPr lang="ja-JP" altLang="en-US" sz="1000" b="0" i="0" baseline="0" dirty="0">
                          <a:solidFill>
                            <a:schemeClr val="tx1"/>
                          </a:solidFill>
                          <a:effectLst/>
                          <a:latin typeface="Meiryo UI" panose="020B0604030504040204" pitchFamily="50" charset="-128"/>
                          <a:ea typeface="Meiryo UI" panose="020B0604030504040204" pitchFamily="50" charset="-128"/>
                          <a:cs typeface="+mn-cs"/>
                        </a:rPr>
                        <a:t>　　・</a:t>
                      </a:r>
                      <a:r>
                        <a:rPr lang="ja-JP" altLang="ja-JP" sz="1000" b="0" i="0" baseline="0" dirty="0">
                          <a:solidFill>
                            <a:schemeClr val="tx1"/>
                          </a:solidFill>
                          <a:effectLst/>
                          <a:latin typeface="Meiryo UI" panose="020B0604030504040204" pitchFamily="50" charset="-128"/>
                          <a:ea typeface="Meiryo UI" panose="020B0604030504040204" pitchFamily="50" charset="-128"/>
                          <a:cs typeface="+mn-cs"/>
                        </a:rPr>
                        <a:t>国よりダム検証の要請があり、大阪府河川</a:t>
                      </a:r>
                      <a:endParaRPr lang="en-US" altLang="ja-JP" sz="1000" b="0" i="0" baseline="0" dirty="0">
                        <a:solidFill>
                          <a:schemeClr val="tx1"/>
                        </a:solidFill>
                        <a:effectLst/>
                        <a:latin typeface="Meiryo UI" panose="020B0604030504040204" pitchFamily="50" charset="-128"/>
                        <a:ea typeface="Meiryo UI" panose="020B0604030504040204" pitchFamily="50" charset="-128"/>
                        <a:cs typeface="+mn-cs"/>
                      </a:endParaRPr>
                    </a:p>
                    <a:p>
                      <a:pPr rtl="0" eaLnBrk="1" fontAlgn="auto" latinLnBrk="0" hangingPunct="1">
                        <a:lnSpc>
                          <a:spcPts val="1200"/>
                        </a:lnSpc>
                      </a:pPr>
                      <a:r>
                        <a:rPr lang="en-US" altLang="ja-JP" sz="1000" b="0" i="0" baseline="0" dirty="0">
                          <a:solidFill>
                            <a:schemeClr val="tx1"/>
                          </a:solidFill>
                          <a:effectLst/>
                          <a:latin typeface="Meiryo UI" panose="020B0604030504040204" pitchFamily="50" charset="-128"/>
                          <a:ea typeface="Meiryo UI" panose="020B0604030504040204" pitchFamily="50" charset="-128"/>
                          <a:cs typeface="+mn-cs"/>
                        </a:rPr>
                        <a:t>          </a:t>
                      </a:r>
                      <a:r>
                        <a:rPr lang="ja-JP" altLang="en-US" sz="1000" b="0" i="0" baseline="0" dirty="0">
                          <a:solidFill>
                            <a:schemeClr val="tx1"/>
                          </a:solidFill>
                          <a:effectLst/>
                          <a:latin typeface="Meiryo UI" panose="020B0604030504040204" pitchFamily="50" charset="-128"/>
                          <a:ea typeface="Meiryo UI" panose="020B0604030504040204" pitchFamily="50" charset="-128"/>
                          <a:cs typeface="+mn-cs"/>
                        </a:rPr>
                        <a:t> </a:t>
                      </a:r>
                      <a:r>
                        <a:rPr lang="ja-JP" altLang="ja-JP" sz="1000" b="0" i="0" baseline="0" dirty="0">
                          <a:solidFill>
                            <a:schemeClr val="tx1"/>
                          </a:solidFill>
                          <a:effectLst/>
                          <a:latin typeface="Meiryo UI" panose="020B0604030504040204" pitchFamily="50" charset="-128"/>
                          <a:ea typeface="Meiryo UI" panose="020B0604030504040204" pitchFamily="50" charset="-128"/>
                          <a:cs typeface="+mn-cs"/>
                        </a:rPr>
                        <a:t>整備委員会において検証中。府としての方</a:t>
                      </a:r>
                      <a:endParaRPr lang="en-US" altLang="ja-JP" sz="1000" b="0" i="0" baseline="0" dirty="0">
                        <a:solidFill>
                          <a:schemeClr val="tx1"/>
                        </a:solidFill>
                        <a:effectLst/>
                        <a:latin typeface="Meiryo UI" panose="020B0604030504040204" pitchFamily="50" charset="-128"/>
                        <a:ea typeface="Meiryo UI" panose="020B0604030504040204" pitchFamily="50" charset="-128"/>
                        <a:cs typeface="+mn-cs"/>
                      </a:endParaRPr>
                    </a:p>
                    <a:p>
                      <a:pPr rtl="0" eaLnBrk="1" fontAlgn="auto" latinLnBrk="0" hangingPunct="1">
                        <a:lnSpc>
                          <a:spcPts val="1200"/>
                        </a:lnSpc>
                      </a:pPr>
                      <a:r>
                        <a:rPr lang="en-US" altLang="ja-JP" sz="1000" b="0" i="0" baseline="0" dirty="0">
                          <a:solidFill>
                            <a:schemeClr val="tx1"/>
                          </a:solidFill>
                          <a:effectLst/>
                          <a:latin typeface="Meiryo UI" panose="020B0604030504040204" pitchFamily="50" charset="-128"/>
                          <a:ea typeface="Meiryo UI" panose="020B0604030504040204" pitchFamily="50" charset="-128"/>
                          <a:cs typeface="+mn-cs"/>
                        </a:rPr>
                        <a:t>           </a:t>
                      </a:r>
                      <a:r>
                        <a:rPr lang="ja-JP" altLang="ja-JP" sz="1000" b="0" i="0" baseline="0" dirty="0">
                          <a:solidFill>
                            <a:schemeClr val="tx1"/>
                          </a:solidFill>
                          <a:effectLst/>
                          <a:latin typeface="Meiryo UI" panose="020B0604030504040204" pitchFamily="50" charset="-128"/>
                          <a:ea typeface="Meiryo UI" panose="020B0604030504040204" pitchFamily="50" charset="-128"/>
                          <a:cs typeface="+mn-cs"/>
                        </a:rPr>
                        <a:t>針を決定し、検証結果を国へ報告したうえで、</a:t>
                      </a:r>
                      <a:endParaRPr lang="en-US" altLang="ja-JP" sz="1000" b="0" i="0" baseline="0" dirty="0">
                        <a:solidFill>
                          <a:schemeClr val="tx1"/>
                        </a:solidFill>
                        <a:effectLst/>
                        <a:latin typeface="Meiryo UI" panose="020B0604030504040204" pitchFamily="50" charset="-128"/>
                        <a:ea typeface="Meiryo UI" panose="020B0604030504040204" pitchFamily="50" charset="-128"/>
                        <a:cs typeface="+mn-cs"/>
                      </a:endParaRPr>
                    </a:p>
                    <a:p>
                      <a:pPr rtl="0" eaLnBrk="1" fontAlgn="auto" latinLnBrk="0" hangingPunct="1">
                        <a:lnSpc>
                          <a:spcPts val="1200"/>
                        </a:lnSpc>
                      </a:pPr>
                      <a:r>
                        <a:rPr lang="en-US" altLang="ja-JP" sz="1000" b="0" i="0" baseline="0" dirty="0">
                          <a:solidFill>
                            <a:schemeClr val="tx1"/>
                          </a:solidFill>
                          <a:effectLst/>
                          <a:latin typeface="Meiryo UI" panose="020B0604030504040204" pitchFamily="50" charset="-128"/>
                          <a:ea typeface="Meiryo UI" panose="020B0604030504040204" pitchFamily="50" charset="-128"/>
                          <a:cs typeface="+mn-cs"/>
                        </a:rPr>
                        <a:t>           </a:t>
                      </a:r>
                      <a:r>
                        <a:rPr lang="ja-JP" altLang="ja-JP" sz="1000" b="0" i="0" baseline="0" dirty="0">
                          <a:solidFill>
                            <a:schemeClr val="tx1"/>
                          </a:solidFill>
                          <a:effectLst/>
                          <a:latin typeface="Meiryo UI" panose="020B0604030504040204" pitchFamily="50" charset="-128"/>
                          <a:ea typeface="Meiryo UI" panose="020B0604030504040204" pitchFamily="50" charset="-128"/>
                          <a:cs typeface="+mn-cs"/>
                        </a:rPr>
                        <a:t>本体工事（転流工）の着工について判断</a:t>
                      </a:r>
                      <a:endParaRPr lang="ja-JP" altLang="ja-JP" sz="1000" dirty="0">
                        <a:solidFill>
                          <a:schemeClr val="tx1"/>
                        </a:solidFill>
                        <a:effectLst/>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ja-JP" altLang="en-US" sz="1000" b="1" i="0" u="none" strike="noStrike" baseline="0" dirty="0">
                          <a:solidFill>
                            <a:schemeClr val="tx1"/>
                          </a:solidFill>
                          <a:latin typeface="Meiryo UI" panose="020B0604030504040204" pitchFamily="50" charset="-128"/>
                          <a:ea typeface="Meiryo UI" panose="020B0604030504040204" pitchFamily="50" charset="-128"/>
                        </a:rPr>
                        <a:t>〇槇尾川ダム事業</a:t>
                      </a:r>
                      <a:endParaRPr lang="en-US" altLang="ja-JP" sz="1000" b="1" i="0" u="none" strike="noStrike" baseline="0" dirty="0">
                        <a:solidFill>
                          <a:schemeClr val="tx1"/>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20</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　見直し案どおり見送り</a:t>
                      </a: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1" i="0" u="none" strike="noStrike" baseline="0" dirty="0">
                          <a:solidFill>
                            <a:schemeClr val="tx1"/>
                          </a:solidFill>
                          <a:latin typeface="Meiryo UI" panose="020B0604030504040204" pitchFamily="50" charset="-128"/>
                          <a:ea typeface="Meiryo UI" panose="020B0604030504040204" pitchFamily="50" charset="-128"/>
                        </a:rPr>
                        <a:t>※</a:t>
                      </a:r>
                      <a:r>
                        <a:rPr lang="ja-JP" altLang="en-US" sz="1000" b="1" i="0" u="none" strike="noStrike" baseline="0" dirty="0">
                          <a:solidFill>
                            <a:schemeClr val="tx1"/>
                          </a:solidFill>
                          <a:latin typeface="Meiryo UI" panose="020B0604030504040204" pitchFamily="50" charset="-128"/>
                          <a:ea typeface="Meiryo UI" panose="020B0604030504040204" pitchFamily="50" charset="-128"/>
                        </a:rPr>
                        <a:t>主要プロジェクトの点検</a:t>
                      </a:r>
                      <a:endParaRPr lang="en-US" altLang="ja-JP" sz="1000" b="1"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rPr>
                        <a:t>（本体工事）</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22</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年度</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・槇尾川の治水対策について、住民との意</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見交換を行い、専門家等の意見も踏まえ、</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23</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年</a:t>
                      </a: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2</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月の戦略本部会議において「ダム</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に頼らない河川改修」とすることに決定</a:t>
                      </a: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chemeClr val="tx1"/>
                          </a:solidFill>
                          <a:latin typeface="Meiryo UI" panose="020B0604030504040204" pitchFamily="50" charset="-128"/>
                          <a:ea typeface="Meiryo UI" panose="020B0604030504040204" pitchFamily="50" charset="-128"/>
                        </a:rPr>
                        <a:t>  </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】⑳4</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㉑</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77</a:t>
                      </a:r>
                      <a:r>
                        <a:rPr lang="zh-TW" altLang="en-US" sz="1000" b="0" i="0" u="none" strike="noStrike" baseline="0" dirty="0">
                          <a:solidFill>
                            <a:schemeClr val="tx1"/>
                          </a:solidFill>
                          <a:latin typeface="Meiryo UI" panose="020B0604030504040204" pitchFamily="50" charset="-128"/>
                          <a:ea typeface="Meiryo UI" panose="020B0604030504040204" pitchFamily="50" charset="-128"/>
                        </a:rPr>
                        <a:t>　㉒ </a:t>
                      </a:r>
                      <a:r>
                        <a:rPr lang="en-US" altLang="zh-TW" sz="1000" b="0" i="0" u="none" strike="noStrike" baseline="0" dirty="0">
                          <a:solidFill>
                            <a:schemeClr val="tx1"/>
                          </a:solidFill>
                          <a:latin typeface="Meiryo UI" panose="020B0604030504040204" pitchFamily="50" charset="-128"/>
                          <a:ea typeface="Meiryo UI" panose="020B0604030504040204" pitchFamily="50" charset="-128"/>
                        </a:rPr>
                        <a:t>–</a:t>
                      </a:r>
                      <a:endParaRPr lang="ja-JP" altLang="en-US" sz="1000" b="0" i="0" u="none" strike="noStrike" baseline="0" dirty="0">
                        <a:solidFill>
                          <a:schemeClr val="tx1"/>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7" name="正方形/長方形 36"/>
          <p:cNvSpPr/>
          <p:nvPr/>
        </p:nvSpPr>
        <p:spPr>
          <a:xfrm>
            <a:off x="5372917" y="800511"/>
            <a:ext cx="360957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11,059</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1,120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5972681" y="537873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32140" y="172485"/>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4722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092938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931666">
                  <a:extLst>
                    <a:ext uri="{9D8B030D-6E8A-4147-A177-3AD203B41FA5}">
                      <a16:colId xmlns:a16="http://schemas.microsoft.com/office/drawing/2014/main" val="1996567682"/>
                    </a:ext>
                  </a:extLst>
                </a:gridCol>
                <a:gridCol w="207166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29】</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安威川ダム、槇尾川ダム事業（</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414332334"/>
              </p:ext>
            </p:extLst>
          </p:nvPr>
        </p:nvGraphicFramePr>
        <p:xfrm>
          <a:off x="81815" y="548682"/>
          <a:ext cx="8980370" cy="5981481"/>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1034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E9EDF4"/>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650196717"/>
                  </a:ext>
                </a:extLst>
              </a:tr>
              <a:tr h="2210279">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◆安威川ダム</a:t>
                      </a:r>
                      <a:endParaRPr lang="en-US" altLang="ja-JP" sz="1000" b="1"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22</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9</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国よりダム事業の検証に係る検討の要請を受け、再評価実施要領細目に基づき治水対策案の妥当性等について検討開始。</a:t>
                      </a: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23</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9</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大阪府河川整備審議会に諮り、府の方針決定≪安威川ダムは現計画案とする≫⇒同年</a:t>
                      </a:r>
                      <a:r>
                        <a:rPr lang="en-US" altLang="ja-JP" sz="1000" b="0" kern="100" dirty="0">
                          <a:solidFill>
                            <a:schemeClr val="tx1"/>
                          </a:solidFill>
                          <a:effectLst/>
                          <a:latin typeface="Meiryo UI" panose="020B0604030504040204" pitchFamily="50" charset="-128"/>
                          <a:ea typeface="Meiryo UI" panose="020B0604030504040204" pitchFamily="50" charset="-128"/>
                        </a:rPr>
                        <a:t>10</a:t>
                      </a:r>
                      <a:r>
                        <a:rPr lang="ja-JP" altLang="en-US" sz="1000" b="0" kern="100" dirty="0">
                          <a:solidFill>
                            <a:schemeClr val="tx1"/>
                          </a:solidFill>
                          <a:effectLst/>
                          <a:latin typeface="Meiryo UI" panose="020B0604030504040204" pitchFamily="50" charset="-128"/>
                          <a:ea typeface="Meiryo UI" panose="020B0604030504040204" pitchFamily="50" charset="-128"/>
                        </a:rPr>
                        <a:t>月国へ検証結果報告書提出</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24</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6</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国の対応方針決定（安威川ダム建設事業の継続）</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24</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12</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現地着工</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25</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7</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全体計画（変更）認可　事業期間延伸（</a:t>
                      </a:r>
                      <a:r>
                        <a:rPr lang="en-US" altLang="ja-JP" sz="1000" b="0" kern="100" dirty="0">
                          <a:solidFill>
                            <a:schemeClr val="tx1"/>
                          </a:solidFill>
                          <a:effectLst/>
                          <a:latin typeface="Meiryo UI" panose="020B0604030504040204" pitchFamily="50" charset="-128"/>
                          <a:ea typeface="Meiryo UI" panose="020B0604030504040204" pitchFamily="50" charset="-128"/>
                        </a:rPr>
                        <a:t>R3</a:t>
                      </a:r>
                      <a:r>
                        <a:rPr lang="ja-JP" altLang="en-US" sz="1000" b="0" kern="100" dirty="0">
                          <a:solidFill>
                            <a:schemeClr val="tx1"/>
                          </a:solidFill>
                          <a:effectLst/>
                          <a:latin typeface="Meiryo UI" panose="020B0604030504040204" pitchFamily="50" charset="-128"/>
                          <a:ea typeface="Meiryo UI" panose="020B0604030504040204" pitchFamily="50" charset="-128"/>
                        </a:rPr>
                        <a:t>年度）</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ダム事業の検証に係る検討に時間を要し、事業期間を見直し</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30</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6</a:t>
                      </a:r>
                      <a:r>
                        <a:rPr lang="ja-JP" altLang="en-US" sz="1000" b="1" kern="100" dirty="0">
                          <a:solidFill>
                            <a:schemeClr val="tx1"/>
                          </a:solidFill>
                          <a:effectLst/>
                          <a:latin typeface="Meiryo UI" panose="020B0604030504040204" pitchFamily="50" charset="-128"/>
                          <a:ea typeface="Meiryo UI" panose="020B0604030504040204" pitchFamily="50" charset="-128"/>
                        </a:rPr>
                        <a:t>月</a:t>
                      </a: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全体計画（変更）認可　事業期間延伸（</a:t>
                      </a:r>
                      <a:r>
                        <a:rPr lang="en-US" altLang="ja-JP" sz="1000" b="0" kern="100" dirty="0">
                          <a:solidFill>
                            <a:schemeClr val="tx1"/>
                          </a:solidFill>
                          <a:effectLst/>
                          <a:latin typeface="Meiryo UI" panose="020B0604030504040204" pitchFamily="50" charset="-128"/>
                          <a:ea typeface="Meiryo UI" panose="020B0604030504040204" pitchFamily="50" charset="-128"/>
                        </a:rPr>
                        <a:t>R5</a:t>
                      </a:r>
                      <a:r>
                        <a:rPr lang="ja-JP" altLang="en-US" sz="1000" b="0" kern="100" dirty="0">
                          <a:solidFill>
                            <a:schemeClr val="tx1"/>
                          </a:solidFill>
                          <a:effectLst/>
                          <a:latin typeface="Meiryo UI" panose="020B0604030504040204" pitchFamily="50" charset="-128"/>
                          <a:ea typeface="Meiryo UI" panose="020B0604030504040204" pitchFamily="50" charset="-128"/>
                        </a:rPr>
                        <a:t>年度）、事業費改定（</a:t>
                      </a:r>
                      <a:r>
                        <a:rPr lang="en-US" altLang="ja-JP" sz="1000" b="0" kern="100" dirty="0">
                          <a:solidFill>
                            <a:schemeClr val="tx1"/>
                          </a:solidFill>
                          <a:effectLst/>
                          <a:latin typeface="Meiryo UI" panose="020B0604030504040204" pitchFamily="50" charset="-128"/>
                          <a:ea typeface="Meiryo UI" panose="020B0604030504040204" pitchFamily="50" charset="-128"/>
                        </a:rPr>
                        <a:t>1,536</a:t>
                      </a:r>
                      <a:r>
                        <a:rPr lang="ja-JP" altLang="en-US" sz="1000" b="0" kern="100" dirty="0">
                          <a:solidFill>
                            <a:schemeClr val="tx1"/>
                          </a:solidFill>
                          <a:effectLst/>
                          <a:latin typeface="Meiryo UI" panose="020B0604030504040204" pitchFamily="50" charset="-128"/>
                          <a:ea typeface="Meiryo UI" panose="020B0604030504040204" pitchFamily="50" charset="-128"/>
                        </a:rPr>
                        <a:t>億円）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物価上昇等の社会的要因及びダム堤体の基礎や法面などの地質条件の変更に対応する必要が生じたもの</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◆槇尾川ダム</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25</a:t>
                      </a:r>
                      <a:r>
                        <a:rPr lang="ja-JP" altLang="en-US" sz="1000" b="1" kern="100" dirty="0">
                          <a:solidFill>
                            <a:schemeClr val="tx1"/>
                          </a:solidFill>
                          <a:effectLst/>
                          <a:latin typeface="Meiryo UI" panose="020B0604030504040204" pitchFamily="50" charset="-128"/>
                          <a:ea typeface="Meiryo UI" panose="020B0604030504040204" pitchFamily="50" charset="-128"/>
                        </a:rPr>
                        <a:t>年</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違約金の支払い、業者と</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和解</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平成</a:t>
                      </a:r>
                      <a:r>
                        <a:rPr lang="en-US" altLang="ja-JP" sz="1000" b="1" kern="100" dirty="0" smtClean="0">
                          <a:solidFill>
                            <a:schemeClr val="tx1"/>
                          </a:solidFill>
                          <a:effectLst/>
                          <a:latin typeface="Meiryo UI" panose="020B0604030504040204" pitchFamily="50" charset="-128"/>
                          <a:ea typeface="Meiryo UI" panose="020B0604030504040204" pitchFamily="50" charset="-128"/>
                        </a:rPr>
                        <a:t>28</a:t>
                      </a:r>
                      <a:r>
                        <a:rPr lang="ja-JP" altLang="en-US" sz="1000" b="1" kern="100" dirty="0" smtClean="0">
                          <a:solidFill>
                            <a:schemeClr val="tx1"/>
                          </a:solidFill>
                          <a:effectLst/>
                          <a:latin typeface="Meiryo UI" panose="020B0604030504040204" pitchFamily="50" charset="-128"/>
                          <a:ea typeface="Meiryo UI" panose="020B0604030504040204" pitchFamily="50" charset="-128"/>
                        </a:rPr>
                        <a:t>年</a:t>
                      </a:r>
                      <a:r>
                        <a:rPr lang="en-US" altLang="ja-JP" sz="1000" b="1" kern="100" dirty="0" smtClean="0">
                          <a:solidFill>
                            <a:schemeClr val="tx1"/>
                          </a:solidFill>
                          <a:effectLst/>
                          <a:latin typeface="Meiryo UI" panose="020B0604030504040204" pitchFamily="50" charset="-128"/>
                          <a:ea typeface="Meiryo UI" panose="020B0604030504040204" pitchFamily="50" charset="-128"/>
                        </a:rPr>
                        <a:t>】</a:t>
                      </a:r>
                      <a:r>
                        <a:rPr lang="ja-JP" altLang="en-US" sz="1000" b="1" kern="100" dirty="0" smtClean="0">
                          <a:solidFill>
                            <a:schemeClr val="tx1"/>
                          </a:solidFill>
                          <a:effectLst/>
                          <a:latin typeface="Meiryo UI" panose="020B0604030504040204" pitchFamily="50" charset="-128"/>
                          <a:ea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rPr>
                        <a:t>所定の治水安全度を確保</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rPr>
                        <a:t>　　　　　　　　　　　　現在、河川改良費で河川改修事業中</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072107019"/>
                  </a:ext>
                </a:extLst>
              </a:tr>
              <a:tr h="21034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E9EDF4"/>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317468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見直し後の事業（主なもの）</a:t>
                      </a:r>
                      <a:r>
                        <a:rPr lang="en-US" altLang="ja-JP" sz="1050" b="1" i="0" u="none"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u="sng" kern="100" dirty="0">
                          <a:solidFill>
                            <a:schemeClr val="tx1"/>
                          </a:solidFill>
                          <a:effectLst/>
                          <a:latin typeface="Meiryo UI" panose="020B0604030504040204" pitchFamily="50" charset="-128"/>
                          <a:ea typeface="Meiryo UI" panose="020B0604030504040204" pitchFamily="50" charset="-128"/>
                        </a:rPr>
                        <a:t>ダム建設費</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smtClean="0">
                          <a:solidFill>
                            <a:schemeClr val="tx1"/>
                          </a:solidFill>
                          <a:effectLst/>
                          <a:latin typeface="Meiryo UI" panose="020B0604030504040204" pitchFamily="50" charset="-128"/>
                          <a:ea typeface="Meiryo UI" panose="020B0604030504040204" pitchFamily="50" charset="-128"/>
                        </a:rPr>
                        <a:t>9,684</a:t>
                      </a:r>
                      <a:r>
                        <a:rPr lang="ja-JP" altLang="en-US" sz="1050" b="1"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u="none" kern="100" dirty="0" smtClean="0">
                          <a:solidFill>
                            <a:schemeClr val="tx1"/>
                          </a:solidFill>
                          <a:effectLst/>
                          <a:latin typeface="Meiryo UI" panose="020B0604030504040204" pitchFamily="50" charset="-128"/>
                          <a:ea typeface="Meiryo UI" panose="020B0604030504040204" pitchFamily="50" charset="-128"/>
                        </a:rPr>
                        <a:t>445</a:t>
                      </a:r>
                      <a:r>
                        <a:rPr lang="ja-JP" altLang="en-US" sz="1050" b="1" u="none" kern="100" dirty="0" smtClean="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50" b="1"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河川法</a:t>
                      </a:r>
                      <a:r>
                        <a:rPr lang="en-US" altLang="ja-JP" sz="1000" b="0" kern="100" dirty="0">
                          <a:solidFill>
                            <a:schemeClr val="tx1"/>
                          </a:solidFill>
                          <a:effectLst/>
                          <a:latin typeface="Meiryo UI" panose="020B0604030504040204" pitchFamily="50" charset="-128"/>
                          <a:ea typeface="Meiryo UI" panose="020B0604030504040204" pitchFamily="50" charset="-128"/>
                        </a:rPr>
                        <a:t>16</a:t>
                      </a:r>
                      <a:r>
                        <a:rPr lang="ja-JP" altLang="en-US" sz="1000" b="0" kern="100" dirty="0">
                          <a:solidFill>
                            <a:schemeClr val="tx1"/>
                          </a:solidFill>
                          <a:effectLst/>
                          <a:latin typeface="Meiryo UI" panose="020B0604030504040204" pitchFamily="50" charset="-128"/>
                          <a:ea typeface="Meiryo UI" panose="020B0604030504040204" pitchFamily="50" charset="-128"/>
                        </a:rPr>
                        <a:t>条</a:t>
                      </a:r>
                      <a:r>
                        <a:rPr lang="en-US" altLang="ja-JP" sz="1000" b="0" kern="100" dirty="0">
                          <a:solidFill>
                            <a:schemeClr val="tx1"/>
                          </a:solidFill>
                          <a:effectLst/>
                          <a:latin typeface="Meiryo UI" panose="020B0604030504040204" pitchFamily="50" charset="-128"/>
                          <a:ea typeface="Meiryo UI" panose="020B0604030504040204" pitchFamily="50" charset="-128"/>
                        </a:rPr>
                        <a:t>2</a:t>
                      </a:r>
                      <a:r>
                        <a:rPr lang="ja-JP" altLang="en-US" sz="1000" b="0" kern="100" dirty="0">
                          <a:solidFill>
                            <a:schemeClr val="tx1"/>
                          </a:solidFill>
                          <a:effectLst/>
                          <a:latin typeface="Meiryo UI" panose="020B0604030504040204" pitchFamily="50" charset="-128"/>
                          <a:ea typeface="Meiryo UI" panose="020B0604030504040204" pitchFamily="50" charset="-128"/>
                        </a:rPr>
                        <a:t>項により、府が定めた河川整備計画に基づき</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治水対策のためダム建設事業を実施する</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また、水源地域対策特別措置法</a:t>
                      </a:r>
                      <a:r>
                        <a:rPr lang="en-US" altLang="ja-JP" sz="1000" b="0" kern="100" dirty="0">
                          <a:solidFill>
                            <a:schemeClr val="tx1"/>
                          </a:solidFill>
                          <a:effectLst/>
                          <a:latin typeface="Meiryo UI" panose="020B0604030504040204" pitchFamily="50" charset="-128"/>
                          <a:ea typeface="Meiryo UI" panose="020B0604030504040204" pitchFamily="50" charset="-128"/>
                        </a:rPr>
                        <a:t>12</a:t>
                      </a:r>
                      <a:r>
                        <a:rPr lang="ja-JP" altLang="en-US" sz="1000" b="0" kern="100" dirty="0">
                          <a:solidFill>
                            <a:schemeClr val="tx1"/>
                          </a:solidFill>
                          <a:effectLst/>
                          <a:latin typeface="Meiryo UI" panose="020B0604030504040204" pitchFamily="50" charset="-128"/>
                          <a:ea typeface="Meiryo UI" panose="020B0604030504040204" pitchFamily="50" charset="-128"/>
                        </a:rPr>
                        <a:t>条に基づき</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負担金を</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支出するもの</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根拠法令：河川法、水源地域対策特別措置法　</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100</a:t>
                      </a:r>
                      <a:r>
                        <a:rPr lang="ja-JP" altLang="en-US" sz="1000" b="0" kern="100" dirty="0">
                          <a:solidFill>
                            <a:schemeClr val="tx1"/>
                          </a:solidFill>
                          <a:effectLst/>
                          <a:latin typeface="Meiryo UI" panose="020B0604030504040204" pitchFamily="50" charset="-128"/>
                          <a:ea typeface="Meiryo UI" panose="020B0604030504040204" pitchFamily="50" charset="-128"/>
                        </a:rPr>
                        <a:t>年に一度の大雨</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時間雨量</a:t>
                      </a:r>
                      <a:r>
                        <a:rPr lang="en-US" altLang="ja-JP" sz="1000" b="0" kern="100" dirty="0">
                          <a:solidFill>
                            <a:schemeClr val="tx1"/>
                          </a:solidFill>
                          <a:effectLst/>
                          <a:latin typeface="Meiryo UI" panose="020B0604030504040204" pitchFamily="50" charset="-128"/>
                          <a:ea typeface="Meiryo UI" panose="020B0604030504040204" pitchFamily="50" charset="-128"/>
                        </a:rPr>
                        <a:t>80</a:t>
                      </a:r>
                      <a:r>
                        <a:rPr lang="ja-JP" altLang="en-US" sz="1000" b="0" kern="100" dirty="0">
                          <a:solidFill>
                            <a:schemeClr val="tx1"/>
                          </a:solidFill>
                          <a:effectLst/>
                          <a:latin typeface="Meiryo UI" panose="020B0604030504040204" pitchFamily="50" charset="-128"/>
                          <a:ea typeface="Meiryo UI" panose="020B0604030504040204" pitchFamily="50" charset="-128"/>
                        </a:rPr>
                        <a:t>ﾐﾘ程度</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への対応として</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河川改修とあわせて</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ダムの建設を実施する</a:t>
                      </a:r>
                      <a:r>
                        <a:rPr lang="en-US" altLang="ja-JP" sz="1000" b="0" kern="100" dirty="0">
                          <a:solidFill>
                            <a:schemeClr val="tx1"/>
                          </a:solidFill>
                          <a:effectLst/>
                          <a:latin typeface="Meiryo UI" panose="020B0604030504040204" pitchFamily="50" charset="-128"/>
                          <a:ea typeface="Meiryo UI" panose="020B0604030504040204" pitchFamily="50" charset="-128"/>
                        </a:rPr>
                        <a:t>｡</a:t>
                      </a:r>
                    </a:p>
                    <a:p>
                      <a:pPr marL="133350" indent="-133350" algn="just">
                        <a:lnSpc>
                          <a:spcPts val="1200"/>
                        </a:lnSpc>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50" b="1" u="sng" kern="100" dirty="0">
                          <a:solidFill>
                            <a:schemeClr val="tx1"/>
                          </a:solidFill>
                          <a:effectLst/>
                          <a:latin typeface="Meiryo UI" panose="020B0604030504040204" pitchFamily="50" charset="-128"/>
                          <a:ea typeface="Meiryo UI" panose="020B0604030504040204" pitchFamily="50" charset="-128"/>
                        </a:rPr>
                        <a:t>河川</a:t>
                      </a:r>
                      <a:r>
                        <a:rPr lang="ja-JP" altLang="en-US" sz="1050" b="1" u="sng" kern="100" dirty="0" smtClean="0">
                          <a:solidFill>
                            <a:schemeClr val="tx1"/>
                          </a:solidFill>
                          <a:effectLst/>
                          <a:latin typeface="Meiryo UI" panose="020B0604030504040204" pitchFamily="50" charset="-128"/>
                          <a:ea typeface="Meiryo UI" panose="020B0604030504040204" pitchFamily="50" charset="-128"/>
                        </a:rPr>
                        <a:t>改良費</a:t>
                      </a:r>
                      <a:r>
                        <a:rPr lang="ja-JP" altLang="en-US" sz="1050" b="1" u="none" kern="100" dirty="0" smtClean="0">
                          <a:solidFill>
                            <a:schemeClr val="tx1"/>
                          </a:solidFill>
                          <a:effectLst/>
                          <a:latin typeface="Meiryo UI" panose="020B0604030504040204" pitchFamily="50" charset="-128"/>
                          <a:ea typeface="Meiryo UI" panose="020B0604030504040204" pitchFamily="50" charset="-128"/>
                        </a:rPr>
                        <a:t> </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i="0" u="none" kern="100" dirty="0">
                          <a:solidFill>
                            <a:schemeClr val="tx1"/>
                          </a:solidFill>
                          <a:effectLst/>
                          <a:latin typeface="Meiryo UI" panose="020B0604030504040204" pitchFamily="50" charset="-128"/>
                          <a:ea typeface="Meiryo UI" panose="020B0604030504040204" pitchFamily="50" charset="-128"/>
                        </a:rPr>
                        <a:t>472</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i="0" u="none" kern="100" dirty="0" smtClean="0">
                          <a:solidFill>
                            <a:schemeClr val="tx1"/>
                          </a:solidFill>
                          <a:effectLst/>
                          <a:latin typeface="Meiryo UI" panose="020B0604030504040204" pitchFamily="50" charset="-128"/>
                          <a:ea typeface="Meiryo UI" panose="020B0604030504040204" pitchFamily="50" charset="-128"/>
                        </a:rPr>
                        <a:t>6</a:t>
                      </a:r>
                      <a:r>
                        <a:rPr lang="ja-JP" altLang="en-US" sz="1050" b="1" i="0" u="none" kern="100" dirty="0" smtClean="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百万円（槇尾川に係る分）</a:t>
                      </a:r>
                      <a:endParaRPr lang="en-US" altLang="ja-JP" sz="110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361950" indent="-3619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概ね年に１度の大雨への対応（時間雨量</a:t>
                      </a:r>
                      <a:r>
                        <a:rPr lang="en-US" altLang="ja-JP" sz="1000" kern="100" dirty="0">
                          <a:solidFill>
                            <a:schemeClr val="tx1"/>
                          </a:solidFill>
                          <a:effectLst/>
                          <a:latin typeface="Meiryo UI" panose="020B0604030504040204" pitchFamily="50" charset="-128"/>
                          <a:ea typeface="Meiryo UI" panose="020B0604030504040204" pitchFamily="50" charset="-128"/>
                        </a:rPr>
                        <a:t>50mm</a:t>
                      </a:r>
                      <a:r>
                        <a:rPr lang="ja-JP" altLang="en-US" sz="1000" kern="100" dirty="0">
                          <a:solidFill>
                            <a:schemeClr val="tx1"/>
                          </a:solidFill>
                          <a:effectLst/>
                          <a:latin typeface="Meiryo UI" panose="020B0604030504040204" pitchFamily="50" charset="-128"/>
                          <a:ea typeface="Meiryo UI" panose="020B0604030504040204" pitchFamily="50" charset="-128"/>
                        </a:rPr>
                        <a:t>程度対策）を最低限確保するとともに、少なくとも時間雨量</a:t>
                      </a:r>
                      <a:r>
                        <a:rPr lang="en-US" altLang="ja-JP" sz="1000" kern="100" dirty="0">
                          <a:solidFill>
                            <a:schemeClr val="tx1"/>
                          </a:solidFill>
                          <a:effectLst/>
                          <a:latin typeface="Meiryo UI" panose="020B0604030504040204" pitchFamily="50" charset="-128"/>
                          <a:ea typeface="Meiryo UI" panose="020B0604030504040204" pitchFamily="50" charset="-128"/>
                        </a:rPr>
                        <a:t>65mm</a:t>
                      </a:r>
                      <a:r>
                        <a:rPr lang="ja-JP" altLang="en-US" sz="1000" kern="100" dirty="0">
                          <a:solidFill>
                            <a:schemeClr val="tx1"/>
                          </a:solidFill>
                          <a:effectLst/>
                          <a:latin typeface="Meiryo UI" panose="020B0604030504040204" pitchFamily="50" charset="-128"/>
                          <a:ea typeface="Meiryo UI" panose="020B0604030504040204" pitchFamily="50" charset="-128"/>
                        </a:rPr>
                        <a:t>程度の降雨による床上浸水が発生しないよう整備を促進する。</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kumimoji="1" lang="ja-JP" altLang="en-US" sz="1000" b="1" dirty="0">
                          <a:solidFill>
                            <a:schemeClr val="tx1"/>
                          </a:solidFill>
                          <a:latin typeface="Meiryo UI" panose="020B0604030504040204" pitchFamily="50" charset="-128"/>
                          <a:ea typeface="Meiryo UI" panose="020B0604030504040204" pitchFamily="50" charset="-128"/>
                        </a:rPr>
                        <a:t>　　２　事業内容</a:t>
                      </a:r>
                      <a:endParaRPr kumimoji="1" lang="en-US" altLang="ja-JP" sz="1000" b="1" dirty="0">
                        <a:solidFill>
                          <a:schemeClr val="tx1"/>
                        </a:solidFill>
                        <a:latin typeface="Meiryo UI" panose="020B0604030504040204" pitchFamily="50" charset="-128"/>
                        <a:ea typeface="Meiryo UI" panose="020B0604030504040204" pitchFamily="50" charset="-128"/>
                      </a:endParaRPr>
                    </a:p>
                    <a:p>
                      <a:pPr marL="361950" indent="-361950" algn="just">
                        <a:spcAft>
                          <a:spcPts val="0"/>
                        </a:spcAft>
                      </a:pPr>
                      <a:r>
                        <a:rPr kumimoji="1" lang="ja-JP" altLang="en-US" sz="1000" dirty="0">
                          <a:solidFill>
                            <a:schemeClr val="tx1"/>
                          </a:solidFill>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流域の都市化に伴う、保水・遊水機能の低下及び近年頻発している局所的な集中豪雨などに対し、治水安全度が低く、過去に水害を被るなど緊急に治水対策を要する箇所のうち、公共採択されている河川について、河川改修事業を実施</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133350" indent="-133350" algn="just">
                        <a:lnSpc>
                          <a:spcPts val="1200"/>
                        </a:lnSpc>
                        <a:spcAft>
                          <a:spcPts val="0"/>
                        </a:spcAft>
                      </a:pPr>
                      <a:endParaRPr lang="en-US" altLang="ja-JP" sz="1000" b="1" kern="100" dirty="0">
                        <a:solidFill>
                          <a:srgbClr val="FF0000"/>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13" name="正方形/長方形 12"/>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正方形/長方形 14"/>
          <p:cNvSpPr/>
          <p:nvPr/>
        </p:nvSpPr>
        <p:spPr>
          <a:xfrm>
            <a:off x="6022261" y="3432622"/>
            <a:ext cx="2835315" cy="213599"/>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合計　</a:t>
            </a: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10,156</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451</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9517073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68590"/>
          <a:ext cx="9003329" cy="415976"/>
        </p:xfrm>
        <a:graphic>
          <a:graphicData uri="http://schemas.openxmlformats.org/drawingml/2006/table">
            <a:tbl>
              <a:tblPr firstRow="1" firstCol="1" bandRow="1">
                <a:tableStyleId>{5C22544A-7EE6-4342-B048-85BDC9FD1C3A}</a:tableStyleId>
              </a:tblPr>
              <a:tblGrid>
                <a:gridCol w="7233722">
                  <a:extLst>
                    <a:ext uri="{9D8B030D-6E8A-4147-A177-3AD203B41FA5}">
                      <a16:colId xmlns:a16="http://schemas.microsoft.com/office/drawing/2014/main" val="1996567682"/>
                    </a:ext>
                  </a:extLst>
                </a:gridCol>
                <a:gridCol w="176960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30】</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泉佐野丘陵緑地整備事業</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720473942"/>
              </p:ext>
            </p:extLst>
          </p:nvPr>
        </p:nvGraphicFramePr>
        <p:xfrm>
          <a:off x="83583" y="504169"/>
          <a:ext cx="9060417" cy="5805151"/>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512583">
                  <a:extLst>
                    <a:ext uri="{9D8B030D-6E8A-4147-A177-3AD203B41FA5}">
                      <a16:colId xmlns:a16="http://schemas.microsoft.com/office/drawing/2014/main" val="4183280094"/>
                    </a:ext>
                  </a:extLst>
                </a:gridCol>
                <a:gridCol w="4289887">
                  <a:extLst>
                    <a:ext uri="{9D8B030D-6E8A-4147-A177-3AD203B41FA5}">
                      <a16:colId xmlns:a16="http://schemas.microsoft.com/office/drawing/2014/main" val="2315497615"/>
                    </a:ext>
                  </a:extLst>
                </a:gridCol>
              </a:tblGrid>
              <a:tr h="215699">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3557671">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産業団地として買収された旧泉佐野コスモポリス跡地を、府が取得し、公園（緑地）を整備。</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（１）</a:t>
                      </a:r>
                      <a:r>
                        <a:rPr lang="ja-JP" altLang="en-US" sz="1000" b="0" u="none" kern="100" dirty="0">
                          <a:solidFill>
                            <a:schemeClr val="tx1"/>
                          </a:solidFill>
                          <a:effectLst/>
                          <a:latin typeface="Meiryo UI" panose="020B0604030504040204" pitchFamily="50" charset="-128"/>
                          <a:ea typeface="Meiryo UI" panose="020B0604030504040204" pitchFamily="50" charset="-128"/>
                        </a:rPr>
                        <a:t>建設事業費</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・用地費</a:t>
                      </a:r>
                      <a:r>
                        <a:rPr lang="en-US" altLang="ja-JP" sz="1000" b="0" u="none" kern="100" dirty="0">
                          <a:solidFill>
                            <a:schemeClr val="tx1"/>
                          </a:solidFill>
                          <a:effectLst/>
                          <a:latin typeface="Meiryo UI" panose="020B0604030504040204" pitchFamily="50" charset="-128"/>
                          <a:ea typeface="Meiryo UI" panose="020B0604030504040204" pitchFamily="50" charset="-128"/>
                        </a:rPr>
                        <a:t>(H18-19)</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15,497</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0</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・基本設計・調査費</a:t>
                      </a:r>
                      <a:r>
                        <a:rPr lang="en-US" altLang="ja-JP" sz="1000" b="0" u="none" kern="100" dirty="0">
                          <a:solidFill>
                            <a:schemeClr val="tx1"/>
                          </a:solidFill>
                          <a:effectLst/>
                          <a:latin typeface="Meiryo UI" panose="020B0604030504040204" pitchFamily="50" charset="-128"/>
                          <a:ea typeface="Meiryo UI" panose="020B0604030504040204" pitchFamily="50" charset="-128"/>
                        </a:rPr>
                        <a:t>(H18-19)</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45</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0</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・実施設計費</a:t>
                      </a:r>
                      <a:r>
                        <a:rPr lang="en-US" altLang="ja-JP" sz="1000" b="0" u="none" kern="100" dirty="0">
                          <a:solidFill>
                            <a:schemeClr val="tx1"/>
                          </a:solidFill>
                          <a:effectLst/>
                          <a:latin typeface="Meiryo UI" panose="020B0604030504040204" pitchFamily="50" charset="-128"/>
                          <a:ea typeface="Meiryo UI" panose="020B0604030504040204" pitchFamily="50" charset="-128"/>
                        </a:rPr>
                        <a:t>(H19-26)</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115</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103</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・整備工事費</a:t>
                      </a:r>
                      <a:r>
                        <a:rPr lang="en-US" altLang="ja-JP" sz="1000" b="0" u="none" kern="100" dirty="0">
                          <a:solidFill>
                            <a:schemeClr val="tx1"/>
                          </a:solidFill>
                          <a:effectLst/>
                          <a:latin typeface="Meiryo UI" panose="020B0604030504040204" pitchFamily="50" charset="-128"/>
                          <a:ea typeface="Meiryo UI" panose="020B0604030504040204" pitchFamily="50" charset="-128"/>
                        </a:rPr>
                        <a:t>(H19-26)</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2,325</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2,246</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（合計）　　　　　　　　　　　　</a:t>
                      </a:r>
                      <a:r>
                        <a:rPr lang="en-US" altLang="ja-JP" sz="1000" b="0" u="none" kern="100" dirty="0">
                          <a:solidFill>
                            <a:schemeClr val="tx1"/>
                          </a:solidFill>
                          <a:effectLst/>
                          <a:latin typeface="Meiryo UI" panose="020B0604030504040204" pitchFamily="50" charset="-128"/>
                          <a:ea typeface="Meiryo UI" panose="020B0604030504040204" pitchFamily="50" charset="-128"/>
                        </a:rPr>
                        <a:t>17,982</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2,349</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内訳 ：国庫                   </a:t>
                      </a:r>
                      <a:r>
                        <a:rPr lang="en-US" altLang="ja-JP" sz="1000" b="0" i="0" u="none" kern="100" dirty="0">
                          <a:solidFill>
                            <a:schemeClr val="tx1"/>
                          </a:solidFill>
                          <a:effectLst/>
                          <a:latin typeface="Meiryo UI" panose="020B0604030504040204" pitchFamily="50" charset="-128"/>
                          <a:ea typeface="Meiryo UI" panose="020B0604030504040204" pitchFamily="50" charset="-128"/>
                        </a:rPr>
                        <a:t>1,089</a:t>
                      </a:r>
                      <a:r>
                        <a:rPr lang="ja-JP" altLang="en-US" sz="1000" b="0" i="0" u="none" kern="100" dirty="0">
                          <a:solidFill>
                            <a:schemeClr val="tx1"/>
                          </a:solidFill>
                          <a:effectLst/>
                          <a:latin typeface="Meiryo UI" panose="020B0604030504040204" pitchFamily="50" charset="-128"/>
                          <a:ea typeface="Meiryo UI" panose="020B0604030504040204" pitchFamily="50" charset="-128"/>
                        </a:rPr>
                        <a:t>百万円</a:t>
                      </a:r>
                      <a:r>
                        <a:rPr lang="ja-JP" altLang="en-US" sz="1000" b="0" i="0" u="none"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i="0" u="none" kern="100" dirty="0">
                          <a:solidFill>
                            <a:schemeClr val="tx1"/>
                          </a:solidFill>
                          <a:effectLst/>
                          <a:latin typeface="Meiryo UI" panose="020B0604030504040204" pitchFamily="50" charset="-128"/>
                          <a:ea typeface="Meiryo UI" panose="020B0604030504040204" pitchFamily="50" charset="-128"/>
                        </a:rPr>
                        <a:t>残事業費  </a:t>
                      </a:r>
                      <a:r>
                        <a:rPr lang="en-US" altLang="ja-JP" sz="1000" b="0" i="0" u="none" kern="100" baseline="0" dirty="0">
                          <a:solidFill>
                            <a:schemeClr val="tx1"/>
                          </a:solidFill>
                          <a:effectLst/>
                          <a:latin typeface="Meiryo UI" panose="020B0604030504040204" pitchFamily="50" charset="-128"/>
                          <a:ea typeface="Meiryo UI" panose="020B0604030504040204" pitchFamily="50" charset="-128"/>
                        </a:rPr>
                        <a:t>1,084</a:t>
                      </a:r>
                      <a:r>
                        <a:rPr lang="ja-JP" altLang="en-US" sz="1000" b="0" i="0" u="none" kern="100" baseline="0" dirty="0">
                          <a:solidFill>
                            <a:schemeClr val="tx1"/>
                          </a:solidFill>
                          <a:effectLst/>
                          <a:latin typeface="Meiryo UI" panose="020B0604030504040204" pitchFamily="50" charset="-128"/>
                          <a:ea typeface="Meiryo UI" panose="020B0604030504040204" pitchFamily="50" charset="-128"/>
                        </a:rPr>
                        <a:t>百万円</a:t>
                      </a:r>
                      <a:endParaRPr lang="en-US" altLang="ja-JP" sz="1000" b="0" i="0" u="none" kern="100" baseline="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u="none" kern="100" dirty="0">
                          <a:solidFill>
                            <a:schemeClr val="tx1"/>
                          </a:solidFill>
                          <a:effectLst/>
                          <a:latin typeface="Meiryo UI" panose="020B0604030504040204" pitchFamily="50" charset="-128"/>
                          <a:ea typeface="Meiryo UI" panose="020B0604030504040204" pitchFamily="50" charset="-128"/>
                        </a:rPr>
                        <a:t> 　　　　　　　　地活債　　　　　　　</a:t>
                      </a:r>
                      <a:r>
                        <a:rPr lang="en-US" altLang="ja-JP" sz="1000" b="0" u="none" kern="100" dirty="0">
                          <a:solidFill>
                            <a:schemeClr val="tx1"/>
                          </a:solidFill>
                          <a:effectLst/>
                          <a:latin typeface="Meiryo UI" panose="020B0604030504040204" pitchFamily="50" charset="-128"/>
                          <a:ea typeface="Meiryo UI" panose="020B0604030504040204" pitchFamily="50" charset="-128"/>
                        </a:rPr>
                        <a:t>11,990</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     残事業費     </a:t>
                      </a:r>
                      <a:r>
                        <a:rPr lang="en-US" altLang="ja-JP" sz="1000" b="0" u="none" kern="100" baseline="0" dirty="0">
                          <a:solidFill>
                            <a:schemeClr val="tx1"/>
                          </a:solidFill>
                          <a:effectLst/>
                          <a:latin typeface="Meiryo UI" panose="020B0604030504040204" pitchFamily="50" charset="-128"/>
                          <a:ea typeface="Meiryo UI" panose="020B0604030504040204" pitchFamily="50" charset="-128"/>
                        </a:rPr>
                        <a:t>921</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baseline="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　　　　　　　　　　　 一財                   </a:t>
                      </a:r>
                      <a:r>
                        <a:rPr lang="en-US" altLang="ja-JP" sz="1000" b="0" u="none" kern="100" baseline="0" dirty="0">
                          <a:solidFill>
                            <a:schemeClr val="tx1"/>
                          </a:solidFill>
                          <a:effectLst/>
                          <a:latin typeface="Meiryo UI" panose="020B0604030504040204" pitchFamily="50" charset="-128"/>
                          <a:ea typeface="Meiryo UI" panose="020B0604030504040204" pitchFamily="50" charset="-128"/>
                        </a:rPr>
                        <a:t>4,903</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baseline="0" dirty="0">
                          <a:solidFill>
                            <a:schemeClr val="tx1"/>
                          </a:solidFill>
                          <a:effectLst/>
                          <a:latin typeface="Meiryo UI" panose="020B0604030504040204" pitchFamily="50" charset="-128"/>
                          <a:ea typeface="Meiryo UI" panose="020B0604030504040204" pitchFamily="50" charset="-128"/>
                        </a:rPr>
                        <a:t>344</a:t>
                      </a:r>
                      <a:r>
                        <a:rPr lang="ja-JP" altLang="en-US" sz="1000" b="0" u="none" kern="100" baseline="0" dirty="0">
                          <a:solidFill>
                            <a:schemeClr val="tx1"/>
                          </a:solidFill>
                          <a:effectLst/>
                          <a:latin typeface="Meiryo UI" panose="020B0604030504040204" pitchFamily="50" charset="-128"/>
                          <a:ea typeface="Meiryo UI" panose="020B0604030504040204" pitchFamily="50" charset="-128"/>
                        </a:rPr>
                        <a:t>百万円        </a:t>
                      </a:r>
                      <a:r>
                        <a:rPr lang="ja-JP" altLang="en-US" sz="1000" b="0" u="none"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（２）維持管理費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管理運営費 １（１）百万円</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18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1569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106997">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財政状況に鑑み、事業見直し。</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年度は、実施設計及び整備工事を見送り。</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・民間の協力も含めた整備手法について検討するため、運営会議を設置。</a:t>
                      </a:r>
                      <a:endParaRPr lang="en-US" altLang="ja-JP" sz="1000" b="0" kern="100" dirty="0">
                        <a:effectLst/>
                        <a:latin typeface="Meiryo UI" panose="020B0604030504040204" pitchFamily="50" charset="-128"/>
                        <a:ea typeface="Meiryo UI" panose="020B0604030504040204" pitchFamily="50" charset="-128"/>
                      </a:endParaRP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rowSpan="2">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実施設計等</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見直し案どおり見送り</a:t>
                      </a: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運営会議</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見直し案どおり運営会議設置。継続して運営会議を実施</a:t>
                      </a: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20</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6916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tc v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616288" y="1028894"/>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159</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31</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597574" y="501869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5427095" y="1391162"/>
            <a:ext cx="3659817" cy="912713"/>
          </a:xfrm>
          <a:prstGeom prst="rect">
            <a:avLst/>
          </a:prstGeom>
          <a:no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大かっこ 7"/>
          <p:cNvSpPr/>
          <p:nvPr/>
        </p:nvSpPr>
        <p:spPr>
          <a:xfrm>
            <a:off x="836585" y="2387517"/>
            <a:ext cx="4055360" cy="450050"/>
          </a:xfrm>
          <a:prstGeom prst="bracketPair">
            <a:avLst/>
          </a:prstGeom>
          <a:ln>
            <a:solidFill>
              <a:schemeClr val="tx1"/>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10" name="正方形/長方形 9"/>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199266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1686">
                  <a:extLst>
                    <a:ext uri="{9D8B030D-6E8A-4147-A177-3AD203B41FA5}">
                      <a16:colId xmlns:a16="http://schemas.microsoft.com/office/drawing/2014/main" val="1996567682"/>
                    </a:ext>
                  </a:extLst>
                </a:gridCol>
                <a:gridCol w="189164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000" kern="100" dirty="0">
                          <a:solidFill>
                            <a:schemeClr val="tx1"/>
                          </a:solidFill>
                          <a:effectLst/>
                          <a:latin typeface="Meiryo UI" panose="020B0604030504040204" pitchFamily="50" charset="-128"/>
                          <a:ea typeface="Meiryo UI" panose="020B0604030504040204" pitchFamily="50" charset="-128"/>
                        </a:rPr>
                        <a:t>30】</a:t>
                      </a:r>
                      <a:r>
                        <a:rPr lang="ja-JP" altLang="en-US" sz="8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泉佐野丘陵緑地整備事業</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742002879"/>
              </p:ext>
            </p:extLst>
          </p:nvPr>
        </p:nvGraphicFramePr>
        <p:xfrm>
          <a:off x="81815" y="548681"/>
          <a:ext cx="8980370" cy="583621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1570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Meiryo UI" panose="020B0604030504040204" pitchFamily="50" charset="-128"/>
                          <a:ea typeface="Meiryo UI" panose="020B0604030504040204" pitchFamily="50" charset="-128"/>
                        </a:rPr>
                        <a:t>見直しの経過</a:t>
                      </a:r>
                      <a:endParaRPr kumimoji="1" lang="en-US" altLang="ja-JP" sz="700" dirty="0">
                        <a:solidFill>
                          <a:schemeClr val="bg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dirty="0">
                          <a:solidFill>
                            <a:schemeClr val="bg1"/>
                          </a:solidFill>
                          <a:latin typeface="Meiryo UI" panose="020B0604030504040204" pitchFamily="50" charset="-128"/>
                          <a:ea typeface="Meiryo UI" panose="020B0604030504040204" pitchFamily="50" charset="-128"/>
                        </a:rPr>
                        <a:t>（つづき）</a:t>
                      </a:r>
                      <a:endParaRPr kumimoji="1" lang="en-US" altLang="ja-JP" sz="7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650196717"/>
                  </a:ext>
                </a:extLst>
              </a:tr>
              <a:tr h="606258">
                <a:tc vMerge="1">
                  <a:txBody>
                    <a:bodyPr/>
                    <a:lstStyle/>
                    <a:p>
                      <a:endParaRPr kumimoji="1" lang="ja-JP" altLang="en-US"/>
                    </a:p>
                  </a:txBody>
                  <a:tcPr/>
                </a:tc>
                <a:tc>
                  <a:txBody>
                    <a:bodyPr/>
                    <a:lstStyle/>
                    <a:p>
                      <a:pPr marL="133350" indent="-133350" algn="just">
                        <a:spcAft>
                          <a:spcPts val="0"/>
                        </a:spcAft>
                      </a:pP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25</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事業計画</a:t>
                      </a:r>
                      <a:r>
                        <a:rPr lang="ja-JP" altLang="en-US" sz="1000" kern="100" dirty="0">
                          <a:solidFill>
                            <a:schemeClr val="tx1"/>
                          </a:solidFill>
                          <a:effectLst/>
                          <a:latin typeface="Meiryo UI" panose="020B0604030504040204" pitchFamily="50" charset="-128"/>
                          <a:ea typeface="Meiryo UI" panose="020B0604030504040204" pitchFamily="50" charset="-128"/>
                        </a:rPr>
                        <a:t>について</a:t>
                      </a:r>
                      <a:r>
                        <a:rPr lang="en-US" altLang="ja-JP" sz="1000" kern="100" dirty="0">
                          <a:solidFill>
                            <a:schemeClr val="tx1"/>
                          </a:solidFill>
                          <a:effectLst/>
                          <a:latin typeface="Meiryo UI" panose="020B0604030504040204" pitchFamily="50" charset="-128"/>
                          <a:ea typeface="Meiryo UI" panose="020B0604030504040204" pitchFamily="50" charset="-128"/>
                        </a:rPr>
                        <a:t>H26</a:t>
                      </a:r>
                      <a:r>
                        <a:rPr lang="ja-JP" altLang="en-US" sz="1000" kern="100" dirty="0">
                          <a:solidFill>
                            <a:schemeClr val="tx1"/>
                          </a:solidFill>
                          <a:effectLst/>
                          <a:latin typeface="Meiryo UI" panose="020B0604030504040204" pitchFamily="50" charset="-128"/>
                          <a:ea typeface="Meiryo UI" panose="020B0604030504040204" pitchFamily="50" charset="-128"/>
                        </a:rPr>
                        <a:t>完了予定から</a:t>
                      </a:r>
                      <a:r>
                        <a:rPr lang="en-US" altLang="ja-JP" sz="1000" kern="100" dirty="0">
                          <a:solidFill>
                            <a:schemeClr val="tx1"/>
                          </a:solidFill>
                          <a:effectLst/>
                          <a:latin typeface="Meiryo UI" panose="020B0604030504040204" pitchFamily="50" charset="-128"/>
                          <a:ea typeface="Meiryo UI" panose="020B0604030504040204" pitchFamily="50" charset="-128"/>
                        </a:rPr>
                        <a:t>H30</a:t>
                      </a:r>
                      <a:r>
                        <a:rPr lang="ja-JP" altLang="en-US" sz="1000" kern="100" dirty="0">
                          <a:solidFill>
                            <a:schemeClr val="tx1"/>
                          </a:solidFill>
                          <a:effectLst/>
                          <a:latin typeface="Meiryo UI" panose="020B0604030504040204" pitchFamily="50" charset="-128"/>
                          <a:ea typeface="Meiryo UI" panose="020B0604030504040204" pitchFamily="50" charset="-128"/>
                        </a:rPr>
                        <a:t>完了予定に見直し（事業進捗による見直し）</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30</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事業計画</a:t>
                      </a:r>
                      <a:r>
                        <a:rPr lang="ja-JP" altLang="en-US" sz="1000" kern="100" dirty="0">
                          <a:solidFill>
                            <a:schemeClr val="tx1"/>
                          </a:solidFill>
                          <a:effectLst/>
                          <a:latin typeface="Meiryo UI" panose="020B0604030504040204" pitchFamily="50" charset="-128"/>
                          <a:ea typeface="Meiryo UI" panose="020B0604030504040204" pitchFamily="50" charset="-128"/>
                        </a:rPr>
                        <a:t>について</a:t>
                      </a:r>
                      <a:r>
                        <a:rPr lang="en-US" altLang="ja-JP" sz="1000" kern="100" dirty="0">
                          <a:solidFill>
                            <a:schemeClr val="tx1"/>
                          </a:solidFill>
                          <a:effectLst/>
                          <a:latin typeface="Meiryo UI" panose="020B0604030504040204" pitchFamily="50" charset="-128"/>
                          <a:ea typeface="Meiryo UI" panose="020B0604030504040204" pitchFamily="50" charset="-128"/>
                        </a:rPr>
                        <a:t>H30</a:t>
                      </a:r>
                      <a:r>
                        <a:rPr lang="ja-JP" altLang="en-US" sz="1000" kern="100" dirty="0">
                          <a:solidFill>
                            <a:schemeClr val="tx1"/>
                          </a:solidFill>
                          <a:effectLst/>
                          <a:latin typeface="Meiryo UI" panose="020B0604030504040204" pitchFamily="50" charset="-128"/>
                          <a:ea typeface="Meiryo UI" panose="020B0604030504040204" pitchFamily="50" charset="-128"/>
                        </a:rPr>
                        <a:t>完了予定から</a:t>
                      </a:r>
                      <a:r>
                        <a:rPr lang="en-US" altLang="ja-JP" sz="1000" kern="100" dirty="0">
                          <a:solidFill>
                            <a:schemeClr val="tx1"/>
                          </a:solidFill>
                          <a:effectLst/>
                          <a:latin typeface="Meiryo UI" panose="020B0604030504040204" pitchFamily="50" charset="-128"/>
                          <a:ea typeface="Meiryo UI" panose="020B0604030504040204" pitchFamily="50" charset="-128"/>
                        </a:rPr>
                        <a:t>R10</a:t>
                      </a:r>
                      <a:r>
                        <a:rPr lang="ja-JP" altLang="en-US" sz="1000" kern="100" dirty="0">
                          <a:solidFill>
                            <a:schemeClr val="tx1"/>
                          </a:solidFill>
                          <a:effectLst/>
                          <a:latin typeface="Meiryo UI" panose="020B0604030504040204" pitchFamily="50" charset="-128"/>
                          <a:ea typeface="Meiryo UI" panose="020B0604030504040204" pitchFamily="50" charset="-128"/>
                        </a:rPr>
                        <a:t>完了予定に見直し（事業進捗による見直し）</a:t>
                      </a:r>
                      <a:endParaRPr lang="en-US" altLang="ja-JP" sz="10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3072107019"/>
                  </a:ext>
                </a:extLst>
              </a:tr>
              <a:tr h="21570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476999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a:t>
                      </a:r>
                      <a:r>
                        <a:rPr lang="en-US" altLang="ja-JP" sz="1050" b="1" i="0" u="none"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zh-TW" altLang="en-US" sz="1050" b="1" u="sng" kern="100" dirty="0">
                          <a:solidFill>
                            <a:schemeClr val="tx1"/>
                          </a:solidFill>
                          <a:effectLst/>
                          <a:latin typeface="Meiryo UI" panose="020B0604030504040204" pitchFamily="50" charset="-128"/>
                          <a:ea typeface="Meiryo UI" panose="020B0604030504040204" pitchFamily="50" charset="-128"/>
                        </a:rPr>
                        <a:t>泉佐野丘陵緑地整備事業費</a:t>
                      </a:r>
                      <a:endParaRPr lang="en-US" altLang="ja-JP" sz="1050" b="1" u="sng"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0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１　事業</a:t>
                      </a:r>
                      <a:r>
                        <a:rPr lang="ja-JP" altLang="en-US" sz="1000" b="1" kern="100" dirty="0">
                          <a:solidFill>
                            <a:schemeClr val="tx1"/>
                          </a:solidFill>
                          <a:effectLst/>
                          <a:latin typeface="Meiryo UI" panose="020B0604030504040204" pitchFamily="50" charset="-128"/>
                          <a:ea typeface="Meiryo UI" panose="020B0604030504040204" pitchFamily="50" charset="-128"/>
                        </a:rPr>
                        <a:t>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みどり豊かな潤いあるまちづくりを進めるため、景観緑地の整備を行う。　</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根拠法令：都市公園法</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２　事業内容</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（１）泉佐野丘陵整備事業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活動指標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大阪府は最小の財政資源を必要とする施設に限定して投下し、基盤施設の整備を行う。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事業対象</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泉佐野丘陵緑地</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成果指標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ボランティア・企業との連携による公園整備により、景観、環境、地域の活性化に役立つ公園づくりを行う。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交付要件</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国の社会資本総合整備計画に位置づけられたもの</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交付限度額</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１／２</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（２）泉佐野丘陵緑地整備事業（運営審議会）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活動指標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緑地の運営を協議・決定する運営審議会を行う。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事業対象</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泉佐野丘陵緑地</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baseline="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成果指標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緑地の運営について、府民と一緒に協議決定を行う。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（３）泉佐野丘陵緑地整備事業（維持補修費）</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活動指標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施設等の維持管理を行うとともに、ボランティアの活動に伴い使用する備品・車両及び用地等の維持管理を行う。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事業対象</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泉佐野丘陵緑地</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成果指標</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公園施設の計画的補修等を行い、適切な維持管理を行う。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＜建設事業費＞</a:t>
                      </a: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・用地費　　　　　　　　</a:t>
                      </a:r>
                      <a:r>
                        <a:rPr lang="en-US" altLang="ja-JP" sz="1000" b="0" u="none" kern="100" dirty="0">
                          <a:solidFill>
                            <a:schemeClr val="tx1"/>
                          </a:solidFill>
                          <a:effectLst/>
                          <a:latin typeface="Meiryo UI" panose="020B0604030504040204" pitchFamily="50" charset="-128"/>
                          <a:ea typeface="Meiryo UI" panose="020B0604030504040204" pitchFamily="50" charset="-128"/>
                        </a:rPr>
                        <a:t>15,497</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0</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・基本設計・調査費　　　　 </a:t>
                      </a:r>
                      <a:r>
                        <a:rPr lang="en-US" altLang="ja-JP" sz="1000" b="0" u="none" kern="100" dirty="0">
                          <a:solidFill>
                            <a:schemeClr val="tx1"/>
                          </a:solidFill>
                          <a:effectLst/>
                          <a:latin typeface="Meiryo UI" panose="020B0604030504040204" pitchFamily="50" charset="-128"/>
                          <a:ea typeface="Meiryo UI" panose="020B0604030504040204" pitchFamily="50" charset="-128"/>
                        </a:rPr>
                        <a:t>64</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11</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・実施設計費　　　　　　　 </a:t>
                      </a:r>
                      <a:r>
                        <a:rPr lang="en-US" altLang="ja-JP" sz="1000" b="0" u="none" kern="100" dirty="0">
                          <a:solidFill>
                            <a:schemeClr val="tx1"/>
                          </a:solidFill>
                          <a:effectLst/>
                          <a:latin typeface="Meiryo UI" panose="020B0604030504040204" pitchFamily="50" charset="-128"/>
                          <a:ea typeface="Meiryo UI" panose="020B0604030504040204" pitchFamily="50" charset="-128"/>
                        </a:rPr>
                        <a:t>196</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53</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・整備工事費　　　　　　</a:t>
                      </a:r>
                      <a:r>
                        <a:rPr lang="en-US" altLang="ja-JP" sz="1000" b="0" u="none" kern="100" dirty="0">
                          <a:solidFill>
                            <a:schemeClr val="tx1"/>
                          </a:solidFill>
                          <a:effectLst/>
                          <a:latin typeface="Meiryo UI" panose="020B0604030504040204" pitchFamily="50" charset="-128"/>
                          <a:ea typeface="Meiryo UI" panose="020B0604030504040204" pitchFamily="50" charset="-128"/>
                        </a:rPr>
                        <a:t>2,141</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　　残事業費　</a:t>
                      </a:r>
                      <a:r>
                        <a:rPr lang="en-US" altLang="ja-JP" sz="1000" b="0" u="none" kern="100" dirty="0">
                          <a:solidFill>
                            <a:schemeClr val="tx1"/>
                          </a:solidFill>
                          <a:effectLst/>
                          <a:latin typeface="Meiryo UI" panose="020B0604030504040204" pitchFamily="50" charset="-128"/>
                          <a:ea typeface="Meiryo UI" panose="020B0604030504040204" pitchFamily="50" charset="-128"/>
                        </a:rPr>
                        <a:t>880</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a:t>
                      </a:r>
                      <a:r>
                        <a:rPr lang="en-US" altLang="ja-JP" sz="1000" b="0" u="none" kern="100" dirty="0">
                          <a:solidFill>
                            <a:schemeClr val="tx1"/>
                          </a:solidFill>
                          <a:effectLst/>
                          <a:latin typeface="Meiryo UI" panose="020B0604030504040204" pitchFamily="50" charset="-128"/>
                          <a:ea typeface="Meiryo UI" panose="020B0604030504040204" pitchFamily="50" charset="-128"/>
                        </a:rPr>
                        <a:t>※</a:t>
                      </a:r>
                      <a:r>
                        <a:rPr lang="ja-JP" altLang="en-US" sz="1000" b="0" u="none" kern="100" dirty="0">
                          <a:solidFill>
                            <a:schemeClr val="tx1"/>
                          </a:solidFill>
                          <a:effectLst/>
                          <a:latin typeface="Meiryo UI" panose="020B0604030504040204" pitchFamily="50" charset="-128"/>
                          <a:ea typeface="Meiryo UI" panose="020B0604030504040204" pitchFamily="50" charset="-128"/>
                        </a:rPr>
                        <a:t>総枠</a:t>
                      </a:r>
                      <a:r>
                        <a:rPr lang="en-US" altLang="ja-JP" sz="1000" b="0" u="none" kern="100" dirty="0">
                          <a:solidFill>
                            <a:schemeClr val="tx1"/>
                          </a:solidFill>
                          <a:effectLst/>
                          <a:latin typeface="Meiryo UI" panose="020B0604030504040204" pitchFamily="50" charset="-128"/>
                          <a:ea typeface="Meiryo UI" panose="020B0604030504040204" pitchFamily="50" charset="-128"/>
                        </a:rPr>
                        <a:t>180</a:t>
                      </a:r>
                      <a:r>
                        <a:rPr lang="ja-JP" altLang="en-US" sz="1000" b="0" u="none" kern="100" dirty="0">
                          <a:solidFill>
                            <a:schemeClr val="tx1"/>
                          </a:solidFill>
                          <a:effectLst/>
                          <a:latin typeface="Meiryo UI" panose="020B0604030504040204" pitchFamily="50" charset="-128"/>
                          <a:ea typeface="Meiryo UI" panose="020B0604030504040204" pitchFamily="50" charset="-128"/>
                        </a:rPr>
                        <a:t>億円の中で、一部割り振りの見直しを行っている。</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u="none" kern="100" dirty="0">
                          <a:solidFill>
                            <a:schemeClr val="tx1"/>
                          </a:solidFill>
                          <a:effectLst/>
                          <a:latin typeface="Meiryo UI" panose="020B0604030504040204" pitchFamily="50" charset="-128"/>
                          <a:ea typeface="Meiryo UI" panose="020B0604030504040204" pitchFamily="50" charset="-128"/>
                        </a:rPr>
                        <a:t>　　　　　＜維持管理費＞</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u="none" kern="100" dirty="0">
                          <a:solidFill>
                            <a:schemeClr val="tx1"/>
                          </a:solidFill>
                          <a:effectLst/>
                          <a:latin typeface="Meiryo UI" panose="020B0604030504040204" pitchFamily="50" charset="-128"/>
                          <a:ea typeface="Meiryo UI" panose="020B0604030504040204" pitchFamily="50" charset="-128"/>
                        </a:rPr>
                        <a:t> 　　　　　　維持管理費 　</a:t>
                      </a:r>
                      <a:r>
                        <a:rPr lang="en-US" altLang="ja-JP" sz="1000" b="0" u="none" kern="100" dirty="0">
                          <a:solidFill>
                            <a:schemeClr val="tx1"/>
                          </a:solidFill>
                          <a:effectLst/>
                          <a:latin typeface="Meiryo UI" panose="020B0604030504040204" pitchFamily="50" charset="-128"/>
                          <a:ea typeface="Meiryo UI" panose="020B0604030504040204" pitchFamily="50" charset="-128"/>
                        </a:rPr>
                        <a:t>58</a:t>
                      </a:r>
                      <a:r>
                        <a:rPr lang="ja-JP" altLang="en-US" sz="1000" b="0" u="none" kern="100" dirty="0">
                          <a:solidFill>
                            <a:schemeClr val="tx1"/>
                          </a:solidFill>
                          <a:effectLst/>
                          <a:latin typeface="Meiryo UI" panose="020B0604030504040204" pitchFamily="50" charset="-128"/>
                          <a:ea typeface="Meiryo UI" panose="020B0604030504040204" pitchFamily="50" charset="-128"/>
                        </a:rPr>
                        <a:t>（</a:t>
                      </a:r>
                      <a:r>
                        <a:rPr lang="en-US" altLang="ja-JP" sz="1000" b="0" u="none" kern="100" dirty="0">
                          <a:solidFill>
                            <a:schemeClr val="tx1"/>
                          </a:solidFill>
                          <a:effectLst/>
                          <a:latin typeface="Meiryo UI" panose="020B0604030504040204" pitchFamily="50" charset="-128"/>
                          <a:ea typeface="Meiryo UI" panose="020B0604030504040204" pitchFamily="50" charset="-128"/>
                        </a:rPr>
                        <a:t>58</a:t>
                      </a:r>
                      <a:r>
                        <a:rPr lang="ja-JP" altLang="en-US" sz="1000" b="0" u="none" kern="100" dirty="0">
                          <a:solidFill>
                            <a:schemeClr val="tx1"/>
                          </a:solidFill>
                          <a:effectLst/>
                          <a:latin typeface="Meiryo UI" panose="020B0604030504040204" pitchFamily="50" charset="-128"/>
                          <a:ea typeface="Meiryo UI" panose="020B0604030504040204" pitchFamily="50" charset="-128"/>
                        </a:rPr>
                        <a:t>）百万円（</a:t>
                      </a:r>
                      <a:r>
                        <a:rPr lang="en-US" altLang="ja-JP" sz="1000" b="0" u="none" kern="100" dirty="0">
                          <a:solidFill>
                            <a:schemeClr val="tx1"/>
                          </a:solidFill>
                          <a:effectLst/>
                          <a:latin typeface="Meiryo UI" panose="020B0604030504040204" pitchFamily="50" charset="-128"/>
                          <a:ea typeface="Meiryo UI" panose="020B0604030504040204" pitchFamily="50" charset="-128"/>
                        </a:rPr>
                        <a:t>R2</a:t>
                      </a:r>
                      <a:r>
                        <a:rPr lang="ja-JP" altLang="en-US" sz="1000" b="0" u="none" kern="100" dirty="0">
                          <a:solidFill>
                            <a:schemeClr val="tx1"/>
                          </a:solidFill>
                          <a:effectLst/>
                          <a:latin typeface="Meiryo UI" panose="020B0604030504040204" pitchFamily="50" charset="-128"/>
                          <a:ea typeface="Meiryo UI" panose="020B0604030504040204" pitchFamily="50" charset="-128"/>
                        </a:rPr>
                        <a:t>当初予算額）</a:t>
                      </a:r>
                      <a:endParaRPr lang="en-US" altLang="ja-JP" sz="1000" b="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i="0" kern="100" dirty="0">
                          <a:solidFill>
                            <a:schemeClr val="tx1"/>
                          </a:solidFill>
                          <a:effectLst/>
                          <a:latin typeface="Meiryo UI" panose="020B0604030504040204" pitchFamily="50" charset="-128"/>
                          <a:ea typeface="Meiryo UI" panose="020B0604030504040204" pitchFamily="50" charset="-128"/>
                        </a:rPr>
                        <a:t>　</a:t>
                      </a:r>
                      <a:endParaRPr lang="en-US" altLang="ja-JP" sz="1000" b="0" i="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71</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6597225" y="1763815"/>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65</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65</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87808669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28533"/>
          <a:ext cx="9003329" cy="415976"/>
        </p:xfrm>
        <a:graphic>
          <a:graphicData uri="http://schemas.openxmlformats.org/drawingml/2006/table">
            <a:tbl>
              <a:tblPr firstRow="1" firstCol="1" bandRow="1">
                <a:tableStyleId>{5C22544A-7EE6-4342-B048-85BDC9FD1C3A}</a:tableStyleId>
              </a:tblPr>
              <a:tblGrid>
                <a:gridCol w="6918687">
                  <a:extLst>
                    <a:ext uri="{9D8B030D-6E8A-4147-A177-3AD203B41FA5}">
                      <a16:colId xmlns:a16="http://schemas.microsoft.com/office/drawing/2014/main" val="1996567682"/>
                    </a:ext>
                  </a:extLst>
                </a:gridCol>
                <a:gridCol w="208464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8998" y="444509"/>
          <a:ext cx="9046005" cy="64094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498635">
                  <a:extLst>
                    <a:ext uri="{9D8B030D-6E8A-4147-A177-3AD203B41FA5}">
                      <a16:colId xmlns:a16="http://schemas.microsoft.com/office/drawing/2014/main" val="4183280094"/>
                    </a:ext>
                  </a:extLst>
                </a:gridCol>
                <a:gridCol w="4289423">
                  <a:extLst>
                    <a:ext uri="{9D8B030D-6E8A-4147-A177-3AD203B41FA5}">
                      <a16:colId xmlns:a16="http://schemas.microsoft.com/office/drawing/2014/main" val="2140178687"/>
                    </a:ext>
                  </a:extLst>
                </a:gridCol>
              </a:tblGrid>
              <a:tr h="218065">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809098311"/>
                  </a:ext>
                </a:extLst>
              </a:tr>
              <a:tr h="2143339">
                <a:tc vMerge="1">
                  <a:txBody>
                    <a:bodyPr/>
                    <a:lstStyle/>
                    <a:p>
                      <a:endParaRPr kumimoji="1" lang="ja-JP" altLang="en-US"/>
                    </a:p>
                  </a:txBody>
                  <a:tcPr/>
                </a:tc>
                <a:tc grid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住宅に困窮する府民の居住を安定的に確保するため、公営住宅を公正・公平に提供。</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○管理戸数：</a:t>
                      </a:r>
                      <a:r>
                        <a:rPr lang="en-US" altLang="ja-JP" sz="1000" b="0" kern="100" dirty="0">
                          <a:effectLst/>
                          <a:latin typeface="Meiryo UI" panose="020B0604030504040204" pitchFamily="50" charset="-128"/>
                          <a:ea typeface="Meiryo UI" panose="020B0604030504040204" pitchFamily="50" charset="-128"/>
                        </a:rPr>
                        <a:t>13.6 </a:t>
                      </a:r>
                      <a:r>
                        <a:rPr lang="ja-JP" altLang="en-US" sz="1000" b="0" kern="100" dirty="0">
                          <a:effectLst/>
                          <a:latin typeface="Meiryo UI" panose="020B0604030504040204" pitchFamily="50" charset="-128"/>
                          <a:ea typeface="Meiryo UI" panose="020B0604030504040204" pitchFamily="50" charset="-128"/>
                        </a:rPr>
                        <a:t>万戸（うち大阪市内</a:t>
                      </a:r>
                      <a:r>
                        <a:rPr lang="en-US" altLang="ja-JP" sz="1000" b="0" kern="100" dirty="0">
                          <a:effectLst/>
                          <a:latin typeface="Meiryo UI" panose="020B0604030504040204" pitchFamily="50" charset="-128"/>
                          <a:ea typeface="Meiryo UI" panose="020B0604030504040204" pitchFamily="50" charset="-128"/>
                        </a:rPr>
                        <a:t>1.4 </a:t>
                      </a:r>
                      <a:r>
                        <a:rPr lang="ja-JP" altLang="en-US" sz="1000" b="0" kern="100" dirty="0">
                          <a:effectLst/>
                          <a:latin typeface="Meiryo UI" panose="020B0604030504040204" pitchFamily="50" charset="-128"/>
                          <a:ea typeface="Meiryo UI" panose="020B0604030504040204" pitchFamily="50" charset="-128"/>
                        </a:rPr>
                        <a:t>万戸、堺市内</a:t>
                      </a:r>
                      <a:r>
                        <a:rPr lang="en-US" altLang="ja-JP" sz="1000" b="0" kern="100" dirty="0">
                          <a:effectLst/>
                          <a:latin typeface="Meiryo UI" panose="020B0604030504040204" pitchFamily="50" charset="-128"/>
                          <a:ea typeface="Meiryo UI" panose="020B0604030504040204" pitchFamily="50" charset="-128"/>
                        </a:rPr>
                        <a:t>2.9 </a:t>
                      </a:r>
                      <a:r>
                        <a:rPr lang="ja-JP" altLang="en-US" sz="1000" b="0" kern="100" dirty="0">
                          <a:effectLst/>
                          <a:latin typeface="Meiryo UI" panose="020B0604030504040204" pitchFamily="50" charset="-128"/>
                          <a:ea typeface="Meiryo UI" panose="020B0604030504040204" pitchFamily="50" charset="-128"/>
                        </a:rPr>
                        <a:t>万戸）うち昭和</a:t>
                      </a:r>
                      <a:r>
                        <a:rPr lang="en-US" altLang="ja-JP" sz="1000" b="0" kern="100" dirty="0">
                          <a:effectLst/>
                          <a:latin typeface="Meiryo UI" panose="020B0604030504040204" pitchFamily="50" charset="-128"/>
                          <a:ea typeface="Meiryo UI" panose="020B0604030504040204" pitchFamily="50" charset="-128"/>
                        </a:rPr>
                        <a:t>40 </a:t>
                      </a:r>
                      <a:r>
                        <a:rPr lang="ja-JP" altLang="en-US" sz="1000" b="0" kern="100" dirty="0">
                          <a:effectLst/>
                          <a:latin typeface="Meiryo UI" panose="020B0604030504040204" pitchFamily="50" charset="-128"/>
                          <a:ea typeface="Meiryo UI" panose="020B0604030504040204" pitchFamily="50" charset="-128"/>
                        </a:rPr>
                        <a:t>年代に建築されたもの</a:t>
                      </a:r>
                      <a:r>
                        <a:rPr lang="en-US" altLang="ja-JP" sz="1000" b="0" kern="100" dirty="0">
                          <a:effectLst/>
                          <a:latin typeface="Meiryo UI" panose="020B0604030504040204" pitchFamily="50" charset="-128"/>
                          <a:ea typeface="Meiryo UI" panose="020B0604030504040204" pitchFamily="50" charset="-128"/>
                        </a:rPr>
                        <a:t>6.9 </a:t>
                      </a:r>
                      <a:r>
                        <a:rPr lang="ja-JP" altLang="en-US" sz="1000" b="0" kern="100" dirty="0">
                          <a:effectLst/>
                          <a:latin typeface="Meiryo UI" panose="020B0604030504040204" pitchFamily="50" charset="-128"/>
                          <a:ea typeface="Meiryo UI" panose="020B0604030504040204" pitchFamily="50" charset="-128"/>
                        </a:rPr>
                        <a:t>万戸</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○中心的住戸タイプ：３ＤＫ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○平均家賃：</a:t>
                      </a:r>
                      <a:r>
                        <a:rPr lang="en-US" altLang="ja-JP" sz="1000" b="0" kern="100" dirty="0">
                          <a:effectLst/>
                          <a:latin typeface="Meiryo UI" panose="020B0604030504040204" pitchFamily="50" charset="-128"/>
                          <a:ea typeface="Meiryo UI" panose="020B0604030504040204" pitchFamily="50" charset="-128"/>
                        </a:rPr>
                        <a:t>25,000 </a:t>
                      </a:r>
                      <a:r>
                        <a:rPr lang="ja-JP" altLang="en-US" sz="1000" b="0" kern="100" dirty="0">
                          <a:effectLst/>
                          <a:latin typeface="Meiryo UI" panose="020B0604030504040204" pitchFamily="50" charset="-128"/>
                          <a:ea typeface="Meiryo UI" panose="020B0604030504040204" pitchFamily="50" charset="-128"/>
                        </a:rPr>
                        <a:t>円程度（３ＤＫ、第１分位の場合）</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○入居者資格：月収</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万円以下（改正後は</a:t>
                      </a:r>
                      <a:r>
                        <a:rPr lang="en-US" altLang="ja-JP" sz="1000" b="0" kern="100" dirty="0">
                          <a:effectLst/>
                          <a:latin typeface="Meiryo UI" panose="020B0604030504040204" pitchFamily="50" charset="-128"/>
                          <a:ea typeface="Meiryo UI" panose="020B0604030504040204" pitchFamily="50" charset="-128"/>
                        </a:rPr>
                        <a:t>15.8 </a:t>
                      </a:r>
                      <a:r>
                        <a:rPr lang="ja-JP" altLang="en-US" sz="1000" b="0" kern="100" dirty="0">
                          <a:effectLst/>
                          <a:latin typeface="Meiryo UI" panose="020B0604030504040204" pitchFamily="50" charset="-128"/>
                          <a:ea typeface="Meiryo UI" panose="020B0604030504040204" pitchFamily="50" charset="-128"/>
                        </a:rPr>
                        <a:t>万円以下に）</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○予算の内訳（平成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年度予定）　建設系： </a:t>
                      </a:r>
                      <a:r>
                        <a:rPr lang="en-US" altLang="ja-JP" sz="1000" b="0" kern="100" dirty="0">
                          <a:effectLst/>
                          <a:latin typeface="Meiryo UI" panose="020B0604030504040204" pitchFamily="50" charset="-128"/>
                          <a:ea typeface="Meiryo UI" panose="020B0604030504040204" pitchFamily="50" charset="-128"/>
                        </a:rPr>
                        <a:t>312 </a:t>
                      </a:r>
                      <a:r>
                        <a:rPr lang="ja-JP" altLang="en-US" sz="1000" b="0" kern="100" dirty="0">
                          <a:effectLst/>
                          <a:latin typeface="Meiryo UI" panose="020B0604030504040204" pitchFamily="50" charset="-128"/>
                          <a:ea typeface="Meiryo UI" panose="020B0604030504040204" pitchFamily="50" charset="-128"/>
                        </a:rPr>
                        <a:t>億円（建替え、計画修繕、耐震改修等）　管理系： </a:t>
                      </a:r>
                      <a:r>
                        <a:rPr lang="en-US" altLang="ja-JP" sz="1000" b="0" kern="100" dirty="0">
                          <a:effectLst/>
                          <a:latin typeface="Meiryo UI" panose="020B0604030504040204" pitchFamily="50" charset="-128"/>
                          <a:ea typeface="Meiryo UI" panose="020B0604030504040204" pitchFamily="50" charset="-128"/>
                        </a:rPr>
                        <a:t>118 </a:t>
                      </a:r>
                      <a:r>
                        <a:rPr lang="ja-JP" altLang="en-US" sz="1000" b="0" kern="100" dirty="0">
                          <a:effectLst/>
                          <a:latin typeface="Meiryo UI" panose="020B0604030504040204" pitchFamily="50" charset="-128"/>
                          <a:ea typeface="Meiryo UI" panose="020B0604030504040204" pitchFamily="50" charset="-128"/>
                        </a:rPr>
                        <a:t>億円（公社人件費、施設・設備の維持点検等）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別途、上記以外に、基金積立金、起債元利償還、府有資産所在市町村交付金、職員人件費あり</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○使用料（家賃）収入：約</a:t>
                      </a:r>
                      <a:r>
                        <a:rPr lang="en-US" altLang="ja-JP" sz="1000" b="0" kern="100" dirty="0">
                          <a:effectLst/>
                          <a:latin typeface="Meiryo UI" panose="020B0604030504040204" pitchFamily="50" charset="-128"/>
                          <a:ea typeface="Meiryo UI" panose="020B0604030504040204" pitchFamily="50" charset="-128"/>
                        </a:rPr>
                        <a:t>340 </a:t>
                      </a:r>
                      <a:r>
                        <a:rPr lang="ja-JP" altLang="en-US" sz="1000" b="0" kern="100" dirty="0">
                          <a:effectLst/>
                          <a:latin typeface="Meiryo UI" panose="020B0604030504040204" pitchFamily="50" charset="-128"/>
                          <a:ea typeface="Meiryo UI" panose="020B0604030504040204" pitchFamily="50" charset="-128"/>
                        </a:rPr>
                        <a:t>億円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管理については、府住宅供給公社が代行</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zh-TW" sz="1000" b="0" kern="100" dirty="0">
                        <a:effectLst/>
                        <a:latin typeface="Meiryo UI" panose="020B0604030504040204" pitchFamily="50" charset="-128"/>
                        <a:ea typeface="Meiryo UI" panose="020B0604030504040204" pitchFamily="50" charset="-128"/>
                      </a:endParaRPr>
                    </a:p>
                    <a:p>
                      <a:pPr algn="just">
                        <a:spcAft>
                          <a:spcPts val="0"/>
                        </a:spcAft>
                      </a:pPr>
                      <a:r>
                        <a:rPr lang="zh-TW"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zh-TW" altLang="en-US" sz="1000" b="0" kern="100" dirty="0">
                          <a:effectLst/>
                          <a:latin typeface="Meiryo UI" panose="020B0604030504040204" pitchFamily="50" charset="-128"/>
                          <a:ea typeface="Meiryo UI" panose="020B0604030504040204" pitchFamily="50" charset="-128"/>
                        </a:rPr>
                        <a:t>昭和</a:t>
                      </a:r>
                      <a:r>
                        <a:rPr lang="en-US" altLang="zh-TW" sz="1000" b="0" kern="100" dirty="0">
                          <a:effectLst/>
                          <a:latin typeface="Meiryo UI" panose="020B0604030504040204" pitchFamily="50" charset="-128"/>
                          <a:ea typeface="Meiryo UI" panose="020B0604030504040204" pitchFamily="50" charset="-128"/>
                        </a:rPr>
                        <a:t>26 </a:t>
                      </a:r>
                      <a:r>
                        <a:rPr lang="zh-TW" altLang="en-US" sz="1000" b="0" kern="100" dirty="0">
                          <a:effectLst/>
                          <a:latin typeface="Meiryo UI" panose="020B0604030504040204" pitchFamily="50" charset="-128"/>
                          <a:ea typeface="Meiryo UI" panose="020B0604030504040204" pitchFamily="50" charset="-128"/>
                        </a:rPr>
                        <a:t>年度（公営住宅法施行）</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584442172"/>
                  </a:ext>
                </a:extLst>
              </a:tr>
              <a:tr h="21806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652200874"/>
                  </a:ext>
                </a:extLst>
              </a:tr>
              <a:tr h="3735391">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・経営の効率化、持続可能性の点検</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長期的に見た管理戸数については、今後の社会情勢の変化に応じて、適切に見直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すことが必要（団地の統廃合、住棟単位での経営廃止等）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家賃の減免制度については、国の家賃制度改正（平成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月施行）に合わせ</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て見直し</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①管理費の縮減（▲ </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公社人件費の縮減、経営合理化（コスト縮減、入札等）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⇒指定管理者制度（公募型）をモデル実施</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年度中</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②</a:t>
                      </a:r>
                      <a:r>
                        <a:rPr lang="ja-JP" altLang="en-US" sz="1000" b="0" kern="100" dirty="0">
                          <a:effectLst/>
                          <a:latin typeface="Meiryo UI" panose="020B0604030504040204" pitchFamily="50" charset="-128"/>
                          <a:ea typeface="Meiryo UI" panose="020B0604030504040204" pitchFamily="50" charset="-128"/>
                        </a:rPr>
                        <a:t>計画修繕</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年度の計画修繕は、現状の実施規模を維持したうえで、地方負担</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ベースで</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％削減を実施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③建替え整備</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年度の建替えは、地方負担ベースで</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％削減を実施</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④府営住宅整備基金の活用</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年度まで計画修繕の地方負担ベースの</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％相当に基金を充当する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ことにより、現状の実施規模を維持する。なお、平成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年度に限り、建替（直接建</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設）及び計画修繕についてさらに基金を活用</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 府営住宅整備基金　同住宅用地の売却益を将来の整備財源として積立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⑤減免制度 セーフティネットに相応しいものに再構築</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年度中</a:t>
                      </a:r>
                      <a:r>
                        <a:rPr lang="en-US" altLang="ja-JP" sz="1000" b="0" kern="100" dirty="0">
                          <a:effectLst/>
                          <a:latin typeface="Meiryo UI" panose="020B0604030504040204" pitchFamily="50" charset="-128"/>
                          <a:ea typeface="Meiryo UI" panose="020B0604030504040204" pitchFamily="50" charset="-128"/>
                        </a:rPr>
                        <a:t>】</a:t>
                      </a:r>
                    </a:p>
                    <a:p>
                      <a:pPr algn="just">
                        <a:lnSpc>
                          <a:spcPts val="7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平成２０年度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（管理費の縮減（▲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endParaRPr lang="ja-JP" altLang="en-US" sz="1000" b="0" i="0" u="none" strike="noStrike" baseline="0" dirty="0">
                        <a:solidFill>
                          <a:srgbClr val="0000FF"/>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ja-JP" altLang="en-US" sz="1000" b="0" i="0" u="none" strike="noStrike" baseline="0" dirty="0">
                          <a:solidFill>
                            <a:schemeClr val="tx1"/>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縮減を実施</a:t>
                      </a:r>
                      <a:endParaRPr lang="ja-JP" altLang="en-US" sz="1000" b="0" i="0" u="none" strike="noStrike" baseline="0" dirty="0">
                        <a:solidFill>
                          <a:srgbClr val="0000FF"/>
                        </a:solidFill>
                        <a:latin typeface="Meiryo UI" panose="020B0604030504040204" pitchFamily="50" charset="-128"/>
                        <a:ea typeface="Meiryo UI" panose="020B0604030504040204" pitchFamily="50" charset="-128"/>
                      </a:endParaRPr>
                    </a:p>
                    <a:p>
                      <a:pPr algn="l" rtl="0">
                        <a:lnSpc>
                          <a:spcPts val="1100"/>
                        </a:lnSpc>
                        <a:defRPr sz="1000"/>
                      </a:pPr>
                      <a:endParaRPr lang="ja-JP" altLang="en-US" sz="1000" b="0" i="0" u="none" strike="noStrike" baseline="0" dirty="0">
                        <a:solidFill>
                          <a:srgbClr val="0000FF"/>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（管理費の縮減）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指定管理者制度のモデル実施</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大阪府営住宅条例の一部改正を施行</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公募（</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日から実施）</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（計画修繕・建替え整備）</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月～</a:t>
                      </a:r>
                      <a:r>
                        <a:rPr lang="ja-JP" altLang="en-US" sz="1000" b="0" i="0" u="none" strike="noStrike" baseline="0" dirty="0">
                          <a:solidFill>
                            <a:srgbClr val="0000FF"/>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削減を実施</a:t>
                      </a:r>
                    </a:p>
                    <a:p>
                      <a:pPr marL="0" marR="0" lvl="0" indent="0" algn="l" defTabSz="914400" rtl="0" eaLnBrk="1" fontAlgn="auto" latinLnBrk="0" hangingPunct="1">
                        <a:lnSpc>
                          <a:spcPts val="12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（府営住宅整備基金の活用）</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　基金を活用</a:t>
                      </a:r>
                    </a:p>
                    <a:p>
                      <a:pPr algn="l" rtl="0">
                        <a:lnSpc>
                          <a:spcPts val="1100"/>
                        </a:lnSpc>
                        <a:defRPr sz="1000"/>
                      </a:pP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    ・</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21</a:t>
                      </a:r>
                      <a:r>
                        <a:rPr lang="ja-JP" altLang="en-US" sz="1000" b="0" i="0" u="none" strike="noStrike" baseline="0" dirty="0" err="1">
                          <a:solidFill>
                            <a:sysClr val="windowText" lastClr="000000"/>
                          </a:solidFill>
                          <a:latin typeface="Meiryo UI" panose="020B0604030504040204" pitchFamily="50" charset="-128"/>
                          <a:ea typeface="Meiryo UI" panose="020B0604030504040204" pitchFamily="50" charset="-128"/>
                        </a:rPr>
                        <a:t>、</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22</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年度において</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も、</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年度と同様、建替（直接建設）及び計画修繕</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についてさらに基金を活用</a:t>
                      </a:r>
                    </a:p>
                    <a:p>
                      <a:pPr algn="l" rtl="0">
                        <a:lnSpc>
                          <a:spcPts val="11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（減免制度）</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国の家賃制度改正、生活保護基準との整合性、府営住宅以</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外の居住者等との公平性などの観点から見直し、実施</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建設</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】469</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管理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】965</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管理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】1,529</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zh-TW"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管理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】2,590</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6" name="二等辺三角形 35"/>
          <p:cNvSpPr/>
          <p:nvPr/>
        </p:nvSpPr>
        <p:spPr>
          <a:xfrm rot="5400000">
            <a:off x="4556120" y="3908176"/>
            <a:ext cx="540060" cy="211779"/>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597224" y="728700"/>
            <a:ext cx="2399677" cy="61577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zh-TW" sz="1050" dirty="0">
                <a:solidFill>
                  <a:schemeClr val="tx1"/>
                </a:solidFill>
                <a:latin typeface="Meiryo UI" panose="020B0604030504040204" pitchFamily="50" charset="-128"/>
                <a:ea typeface="Meiryo UI" panose="020B0604030504040204" pitchFamily="50" charset="-128"/>
              </a:rPr>
              <a:t>【</a:t>
            </a:r>
            <a:r>
              <a:rPr lang="zh-TW" altLang="en-US" sz="1050" dirty="0">
                <a:solidFill>
                  <a:schemeClr val="tx1"/>
                </a:solidFill>
                <a:latin typeface="Meiryo UI" panose="020B0604030504040204" pitchFamily="50" charset="-128"/>
                <a:ea typeface="Meiryo UI" panose="020B0604030504040204" pitchFamily="50" charset="-128"/>
              </a:rPr>
              <a:t>建設</a:t>
            </a:r>
            <a:r>
              <a:rPr lang="en-US" altLang="zh-TW" sz="1050" dirty="0">
                <a:solidFill>
                  <a:schemeClr val="tx1"/>
                </a:solidFill>
                <a:latin typeface="Meiryo UI" panose="020B0604030504040204" pitchFamily="50" charset="-128"/>
                <a:ea typeface="Meiryo UI" panose="020B0604030504040204" pitchFamily="50" charset="-128"/>
              </a:rPr>
              <a:t>】40,005</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3,512</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dirty="0">
              <a:solidFill>
                <a:schemeClr val="tx1"/>
              </a:solidFill>
              <a:latin typeface="Meiryo UI" panose="020B0604030504040204" pitchFamily="50" charset="-128"/>
              <a:ea typeface="Meiryo UI" panose="020B0604030504040204" pitchFamily="50" charset="-128"/>
            </a:endParaRPr>
          </a:p>
          <a:p>
            <a:pPr algn="ctr"/>
            <a:r>
              <a:rPr lang="en-US" altLang="zh-TW" sz="1050" dirty="0">
                <a:solidFill>
                  <a:schemeClr val="tx1"/>
                </a:solidFill>
                <a:latin typeface="Meiryo UI" panose="020B0604030504040204" pitchFamily="50" charset="-128"/>
                <a:ea typeface="Meiryo UI" panose="020B0604030504040204" pitchFamily="50" charset="-128"/>
              </a:rPr>
              <a:t>【</a:t>
            </a:r>
            <a:r>
              <a:rPr lang="zh-TW" altLang="en-US" sz="1050" dirty="0">
                <a:solidFill>
                  <a:schemeClr val="tx1"/>
                </a:solidFill>
                <a:latin typeface="Meiryo UI" panose="020B0604030504040204" pitchFamily="50" charset="-128"/>
                <a:ea typeface="Meiryo UI" panose="020B0604030504040204" pitchFamily="50" charset="-128"/>
              </a:rPr>
              <a:t>管理</a:t>
            </a:r>
            <a:r>
              <a:rPr lang="en-US" altLang="zh-TW" sz="1050" dirty="0">
                <a:solidFill>
                  <a:schemeClr val="tx1"/>
                </a:solidFill>
                <a:latin typeface="Meiryo UI" panose="020B0604030504040204" pitchFamily="50" charset="-128"/>
                <a:ea typeface="Meiryo UI" panose="020B0604030504040204" pitchFamily="50" charset="-128"/>
              </a:rPr>
              <a:t>】12,443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29,780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427095" y="13242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201943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841656">
                  <a:extLst>
                    <a:ext uri="{9D8B030D-6E8A-4147-A177-3AD203B41FA5}">
                      <a16:colId xmlns:a16="http://schemas.microsoft.com/office/drawing/2014/main" val="1996567682"/>
                    </a:ext>
                  </a:extLst>
                </a:gridCol>
                <a:gridCol w="216167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48680"/>
          <a:ext cx="8980370" cy="60876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021242">
                  <a:extLst>
                    <a:ext uri="{9D8B030D-6E8A-4147-A177-3AD203B41FA5}">
                      <a16:colId xmlns:a16="http://schemas.microsoft.com/office/drawing/2014/main" val="4183280094"/>
                    </a:ext>
                  </a:extLst>
                </a:gridCol>
                <a:gridCol w="5699928">
                  <a:extLst>
                    <a:ext uri="{9D8B030D-6E8A-4147-A177-3AD203B41FA5}">
                      <a16:colId xmlns:a16="http://schemas.microsoft.com/office/drawing/2014/main" val="20002"/>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726698">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i="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i="0" kern="100" dirty="0">
                          <a:effectLst/>
                          <a:latin typeface="Meiryo UI" panose="020B0604030504040204" pitchFamily="50" charset="-128"/>
                          <a:ea typeface="Meiryo UI" panose="020B0604030504040204" pitchFamily="50" charset="-128"/>
                          <a:cs typeface="Times New Roman" panose="02020603050405020304" pitchFamily="18" charset="0"/>
                        </a:rPr>
                        <a:t>基本理念</a:t>
                      </a:r>
                      <a:r>
                        <a:rPr lang="en-US" altLang="ja-JP" sz="1000" b="0" i="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これまでの府営住宅の供給を中心とした政策から、公的賃貸（公営、公社、ＵＲ）、民間賃貸住宅等を含めた住宅市場全体で、府民の安心居住と活力を創造する新たな住宅政策に転換する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低所得者等への住宅セーフティネットについては、税の公平性の観点も含め、今回提言し、今後創設が望まれる住宅バウチャー制度なども利用しながら、住宅市場全体のストックを活用し、確保に努める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府営住宅のあり方</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バウチャー制度などの新たなスタイルの住宅セーフティネット政策の構築など、住宅市場全体で必要な住宅の確保に努めるとともに、府と基礎自治体等の協調によるソフト・ハード両面にわたる低所得者や高齢者等への対応を前提として、府営住宅ストックについては将来的に量的な縮小を図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＜基本的な将来方向＞</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○住宅としてのストックは、今後の必要数を見極める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中で耐震化を実施するとともに、良質なものは可能</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な限り活用することを基本とし、長期的な視点から</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世帯数の減少動向や住宅市場全体の状況を勘案</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し、総合的に施策を展開する。これらにより、将来の</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ストック戸数の半減をめざす。</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○府営住宅のセーフティネットとしての役割については、</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今後、福祉部門と連携したソフト・ハードでの対応を</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すすめるとともに、地域経営の主体である基礎自治</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体等が自らの意思により、ストックとしての府営住宅</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を活用して多様なサービスを提供できるよう制度を</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構築し、移管をすすめる。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（将来のｽﾄｯｸ戸数の半減、府営住宅を活用した多様なｻｰﾋﾞｽの提供など）</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○住宅まちづくり部、福祉部による検討体制のもと、住宅セーフティネット施策の検討を実施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・社会福祉法人等を対象に、府営住宅団地における事業展開の可能性についてマーケットリサーチを実施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・マーケットリサーチの結果を踏まえ、府営住宅の用地を活用したサービス付き高齢者向け住宅や福祉施設</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等の導入に向けた枠組みの検討を行い、アクションプログラム（案）を策定し、施設等の導入に着手した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月に「大阪府住宅まちづくりマスタープラン」を改定し、今後の住宅セーフティネット施策について、民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間賃貸住宅市場を含めた住宅市場全体で展開を図るとともに、府営住宅については、量的な縮小を図る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ことを位置付けた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・住宅市場全体を活用した住宅セーフティネットの構築に向け、低所得者向けの家賃補助等によるサービス</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付き高齢者向け住宅の供給促進や、大阪あんしん賃貸住宅の登録促進、行政と不動産関係団体との</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ネットワークの構築などの取組みを実施</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（府営住宅ストック総合活用計画の改定）</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・府営住宅の建替え必要度合いの精査、ストック活用の検討を行い、その結果を踏まえストック総合活用</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計画（素案）を作成し、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月にパブリックコメント実施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月にストック総合活用計画をとりまとめ、</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年度内公表</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（府営住宅資産を活用した市町とのまちづくり（市町移管））</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月に府としての基本的考え方を全市町に説明し、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月に市町との研究会を設置</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月末に研究会中間報告のとりまとめ、</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月に最終とりまとめ、</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月公表</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（研究会報告書　まとめ）</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・府営住宅資産を活用したまちづくりに、府と市町が連携して取り組むべき</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・移管についての具体的な協議は各市町と府が対等な立場で個別に進めるべき</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・市町移管に関しては、</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月に府市統合本部において、「大阪市内の府営住宅を大阪市に移管」との</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基本的方向性（案）をとりまとめ、戦略本部会議において府としての方針決定を行った。現在、移管条</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件の協議調整、移管対象財産の調査等を行っているところ</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・「府営住宅の再編整備推進プロジェクト」として、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ヵ年で、府営住宅の所在する全</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市町と、</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府営住宅を活用したまちづくり協議の場（まちづくり会議）を設置する。</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市町と設置済（</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31</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日見込）</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（参考）</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大阪府市統合</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項目</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公営住宅</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の関連項目</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3144493" y="251624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198484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841656">
                  <a:extLst>
                    <a:ext uri="{9D8B030D-6E8A-4147-A177-3AD203B41FA5}">
                      <a16:colId xmlns:a16="http://schemas.microsoft.com/office/drawing/2014/main" val="1996567682"/>
                    </a:ext>
                  </a:extLst>
                </a:gridCol>
                <a:gridCol w="216167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48680"/>
          <a:ext cx="8980370" cy="59352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＜財政構造改革プラン（案）における見直し＞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726698">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　つづき</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当面の見直し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○府で行うもの</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特別会計の導入</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◆建設費・管理費だけでなく、人件費や公債費を含めた府営住宅のフル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コストを管理する特別会計を設置し、自律的な住宅経営を展開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なお、導入にあたっては、一般会計との繰入ルールを整理</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建替え必要度の精査等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◆高度経済成長期に大量に建設した住宅ストック（約</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7.3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万戸）を中心</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に、建替え必要度合いの精査、ストック活用の検討</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 管理コストなどの見直しや一層の収入確保</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◆他団体との水準・検証に基づく管理コストなどの見直し</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・建設や管理水準について、他団体や民間との比較を行う</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・指定管理者制度については、</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年度にモデル地区を拡大し、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に本格実施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◆一層の収入の確保</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・低利用地の有効活用や売却（未利用駐車場の時間貸し等）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・民間事業者も活用した建替え実施により、地域特性を踏まえて高層</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化を行い、活用用地を創出、売却</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◇借上げ公営住宅やバウチャー制度等の検討</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○国に対する制度提言</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◆管理戸数未満の建替え、低需要や耐震化が困難な住宅の用途廃止をで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きるよう、明渡し請求権に係る制度改正を提言</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◆民間を含めた住宅ストックの活用も可能とする借上げ公営住宅やバウ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チャー制度等の検討をすすめ、国に対し制度改正を提言</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　つづき</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（特別会計の導入）</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・安定した事業運営等に向けて、一般会計からの繰入ルールの整理・検討を行い、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年度から特別会計を導入</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（建替え必要度合いの精査、ストック活用の検討）</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・府営住宅の建替え必要度合いの精査、ストック活用の検討を行い、その結果を踏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まえストック総合活用計画（素案）を作成し、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月にパブリックコメント実施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月にストック総合活用計画をとりまとめ、</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年度内公表</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（管理コストなどの見直しや一層の収入確保等）</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・活用用地の創出、低利用地の有効活用については、計画的に取り組みを進め、</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同プランにおける府有財産の活用・売却による取組額の歳入確保に努める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・建設コスト削減や指定管理者制度の導入、定期点検や改善事業にあわせた修</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繕の実施など、建設・管理のコスト削減に努めた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（指定管理者制度の本格実施）</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年度モデル地区拡大については、</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年度中に指定管理者を選定し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指定管理業務を開始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年度からの本格実施に向けて、モデル実施地区を除く府全域を対象として、</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月から指定管理者の公募、選定を行い、</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月に府議会の議決を経</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て</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指定管理者を指定した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月から本格実施</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（国への制度提言）</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年度から</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年度に国（国土交通省等）に対し、建替えや用途廃止に係る明 </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渡し請求権の付与に関する要望を行った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月、住宅バウチャー制度について、国に対して制度提案を実施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　国の生活困窮者対策の検討の場で、住宅バウチャー制度について提示</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月に、住宅セーフティネットの確立・強化へ向け国への提案・要望を実施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・住宅バウチャー制度については、国へ提案を行ったものの、財源の確保など、さらに</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検討を要する点も多く、すぐに制度創設に至る状況にないが、今後も機会を捉え、</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国へ働きかけを行う</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4316619" y="260625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7038757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841656">
                  <a:extLst>
                    <a:ext uri="{9D8B030D-6E8A-4147-A177-3AD203B41FA5}">
                      <a16:colId xmlns:a16="http://schemas.microsoft.com/office/drawing/2014/main" val="1996567682"/>
                    </a:ext>
                  </a:extLst>
                </a:gridCol>
                <a:gridCol w="216167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48680"/>
          <a:ext cx="8980370" cy="56304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年度行財政改革の取組みにおける見直し＞</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726698">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■プラン（案）</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カ年の取組実績をふまえた平成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年度取組み</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○国によるバウチャー制度創設には至っていないため、国において導入に向けた議論が開始されるよう、今後も機会を捉え、国へ働きかける。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■将来方向を実現するための平成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年度取組み</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○ストック総合活用計画を着実に実行する。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○住宅市場全体を活用した住宅セーフティネットの取組みを継続して実施。</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・大阪あんしん賃貸支援事業の登録促進、府営住宅の福祉施設導入の推進のほか、福祉部門と連携し、不動産事業者や支援団体を加えた居住支援のためのネットワークづくりをすすめる。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○府営住宅は地域資源に転換。</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・「府営住宅を活用したまちづくり協議の場（まちづくり会議）」を平成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年度末までに全</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市町と設置し、地域のまちづくりに活用。</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・大阪府市統合本部会議等における議論をふまえ、大阪市内府営住宅の大阪市への移管（平成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年度）に向け協議を進める。</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＜公営（公的）住宅への行政投資のあり方＞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・住宅セーフティネットの確立・強化を図るため、既存の住宅政策の枠組みを超えた総合的な視点に立った仕組み（住宅バウチャー等）を構築してもらうよう、国に対して要望を実施した。（平成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（ストック総合活用計画）</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・ストック計画に示している建替事業や耐震改修事業、中層エレベーター設置事業等の各事業を実施。</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・引き続き計画に基づく事業を着実に実施し、府民の安全安心の一層の充実に努めていく。</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（住宅セーフティネット）</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・大阪あんしん賃貸支援事業に関しては、平成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年４月に新たなシステムを立ち上げ、地図や条件による検索、各物件の外観や間取りの画像表示などの機能を導入し、情報発信の強化を図ったところ。引き続き、一層の登録促進に努める。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・居住支援のためのネットワークに関しては、大阪府と不動産関係団体との意見交換会を継続して開催するとともに、地元自治体（市町村）における地域での意見交換会の開催に向けて取り組んでいる。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・福祉部門や不動産事業者等との連携した取組みとして、住まい探し相談会の開催（八尾市・平成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月）や、高齢者や</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障がい</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者等の入居に伴う家主・事業者の不安を解消するためのガイドブックの作成（平成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年８月）などの取組みを進めている。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・今後も継続して、住宅市場全体を活用した住宅セーフティネットの構築に努める。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（地域資源に転換）</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・全</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市町と協議の場の設置を完了。府営住宅資産を活用したまちづくりの取組みを進めている。（平成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月末時点）</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市町との協議の場において、府営住宅の地域のまちづくりへの活用を一層進める。</a:t>
                      </a:r>
                    </a:p>
                    <a:p>
                      <a:pPr marL="133350" indent="-133350" algn="just">
                        <a:spcAft>
                          <a:spcPts val="0"/>
                        </a:spcAft>
                      </a:pP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・大阪市内府営住宅の大阪市への移管（平成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月）に向け、公営住宅タスクフォース等で詳細に協議を進めている。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・大阪市内府営住宅の大阪市への移管を進める。</a:t>
                      </a:r>
                      <a:r>
                        <a:rPr lang="ja-JP" altLang="en-US" sz="100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他の市町についても緊密な連 </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携、協力のもと、移管に向けた取組みを進める。</a:t>
                      </a: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5" name="二等辺三角形 4"/>
          <p:cNvSpPr/>
          <p:nvPr/>
        </p:nvSpPr>
        <p:spPr>
          <a:xfrm rot="5400000">
            <a:off x="4359628" y="2696267"/>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7851430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841656">
                  <a:extLst>
                    <a:ext uri="{9D8B030D-6E8A-4147-A177-3AD203B41FA5}">
                      <a16:colId xmlns:a16="http://schemas.microsoft.com/office/drawing/2014/main" val="1996567682"/>
                    </a:ext>
                  </a:extLst>
                </a:gridCol>
                <a:gridCol w="216167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014142902"/>
              </p:ext>
            </p:extLst>
          </p:nvPr>
        </p:nvGraphicFramePr>
        <p:xfrm>
          <a:off x="81815" y="548680"/>
          <a:ext cx="8980370" cy="342038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4236377">
                  <a:extLst>
                    <a:ext uri="{9D8B030D-6E8A-4147-A177-3AD203B41FA5}">
                      <a16:colId xmlns:a16="http://schemas.microsoft.com/office/drawing/2014/main" val="4183280094"/>
                    </a:ext>
                  </a:extLst>
                </a:gridCol>
                <a:gridCol w="4484793">
                  <a:extLst>
                    <a:ext uri="{9D8B030D-6E8A-4147-A177-3AD203B41FA5}">
                      <a16:colId xmlns:a16="http://schemas.microsoft.com/office/drawing/2014/main" val="20002"/>
                    </a:ext>
                  </a:extLst>
                </a:gridCol>
              </a:tblGrid>
              <a:tr h="13501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＜行財政改革推進プラン（案）における見直し＞</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3195980">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近年の人口、世帯の動向、空き家数の増加等、最新のデータを踏まえ、住宅セーフティネットに関する政策を効果検証し、府営住宅の供給を中心とした政策から、府域の住宅全体のストックを活用し、府民の安心居住と活力を創造する新たな住宅政策への転換を一層推進する。</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府営住宅ストックについては、将来的に量的な縮小を図るという方向性を踏まえ、平成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年度に改定するストック総合活用計画において、必要な建替え戸数（活用戸数・用途廃止戸数）の精査を行う。</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また、基礎自治体が地域のまちづくりに府営住宅を活用する観点から、府営住宅の市町移管について、市町と緊密な連携・協力のもと、さらに推進する。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＜公営住宅への行政投資のあり方＞</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年３月に、大阪府住宅まちづくり審議会に「大阪における今後の住宅まちづくり政策のあり方」を諮問。平成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年５月答申。</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答申を踏まえ、平成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月に「住まうビジョン・大阪」を策定。民間賃貸住宅を含めた府域の住宅ストック全体を活用する政策をより一層推進。</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公営住宅については、福祉施策と連携した住民サービスの提供、基礎自治体が主体的に公的資産をまちづくりに活用するという地域主権の観点から、地域に身近な基礎自治体が管理・運営を担うことが望まれるため、府営住宅の市町への移管をさらに推進。</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これらの取組みの結果として、府営住宅は将来的に縮減していくことを位置づけた。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○「住まうビジョン・大阪」を踏まえ、「大阪府営住宅ストック総合活用計画」を平成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月に策定し、計画期間（平成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年度）内における建替事業量や管理戸数の見通しを記載した。</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月より大阪市への府営住宅移管を実施（事業中住宅を除く）。</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月に、大東市への府営住宅移管を実施（第</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次移管。</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回に分けて順次移管予定）。</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○大阪市、大東市以外の市町への府営住宅移管について個別協議を実施中。</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また、池田市と府営住宅移管に向けた覚書を締結（平成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28</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二等辺三角形 4"/>
          <p:cNvSpPr/>
          <p:nvPr/>
        </p:nvSpPr>
        <p:spPr>
          <a:xfrm rot="5400000">
            <a:off x="4359628" y="2052560"/>
            <a:ext cx="540060" cy="205326"/>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5352220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751646">
                  <a:extLst>
                    <a:ext uri="{9D8B030D-6E8A-4147-A177-3AD203B41FA5}">
                      <a16:colId xmlns:a16="http://schemas.microsoft.com/office/drawing/2014/main" val="1996567682"/>
                    </a:ext>
                  </a:extLst>
                </a:gridCol>
                <a:gridCol w="225168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651054849"/>
              </p:ext>
            </p:extLst>
          </p:nvPr>
        </p:nvGraphicFramePr>
        <p:xfrm>
          <a:off x="81815" y="548680"/>
          <a:ext cx="8980370" cy="6030669"/>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27411">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5574004">
                <a:tc vMerge="1">
                  <a:txBody>
                    <a:bodyPr/>
                    <a:lstStyle/>
                    <a:p>
                      <a:endParaRPr kumimoji="1" lang="ja-JP" altLang="en-US"/>
                    </a:p>
                  </a:txBody>
                  <a:tcPr/>
                </a:tc>
                <a:tc row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a:t>
                      </a:r>
                      <a:r>
                        <a:rPr lang="ja-JP" altLang="en-US" sz="1050" b="1" i="0" u="none" kern="100" dirty="0" smtClean="0">
                          <a:effectLst/>
                          <a:latin typeface="Meiryo UI" panose="020B0604030504040204" pitchFamily="50" charset="-128"/>
                          <a:ea typeface="Meiryo UI" panose="020B0604030504040204" pitchFamily="50" charset="-128"/>
                        </a:rPr>
                        <a:t>事業</a:t>
                      </a:r>
                      <a:r>
                        <a:rPr lang="en-US" altLang="ja-JP" sz="1050" b="1" i="0" u="none" kern="100" dirty="0" smtClean="0">
                          <a:effectLst/>
                          <a:latin typeface="Meiryo UI" panose="020B0604030504040204" pitchFamily="50" charset="-128"/>
                          <a:ea typeface="Meiryo UI" panose="020B0604030504040204" pitchFamily="50" charset="-128"/>
                        </a:rPr>
                        <a:t>》 </a:t>
                      </a:r>
                      <a:endParaRPr lang="en-US" altLang="ja-JP" sz="1050" b="1" i="0" u="none"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1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住宅に困窮する府民の居住を安定的に確保するため、公営住宅を公正・公平に提供。</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○管理戸数（平成</a:t>
                      </a:r>
                      <a:r>
                        <a:rPr lang="en-US" altLang="ja-JP" sz="1000" b="0" kern="100" dirty="0">
                          <a:effectLst/>
                          <a:latin typeface="Meiryo UI" panose="020B0604030504040204" pitchFamily="50" charset="-128"/>
                          <a:ea typeface="Meiryo UI" panose="020B0604030504040204" pitchFamily="50" charset="-128"/>
                        </a:rPr>
                        <a:t>31</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月末時点）：</a:t>
                      </a:r>
                      <a:r>
                        <a:rPr lang="en-US" altLang="ja-JP" sz="1000" b="0" kern="100" dirty="0">
                          <a:effectLst/>
                          <a:latin typeface="Meiryo UI" panose="020B0604030504040204" pitchFamily="50" charset="-128"/>
                          <a:ea typeface="Meiryo UI" panose="020B0604030504040204" pitchFamily="50" charset="-128"/>
                        </a:rPr>
                        <a:t>12.2</a:t>
                      </a:r>
                      <a:r>
                        <a:rPr lang="ja-JP" altLang="en-US" sz="1000" b="0" kern="100" dirty="0">
                          <a:effectLst/>
                          <a:latin typeface="Meiryo UI" panose="020B0604030504040204" pitchFamily="50" charset="-128"/>
                          <a:ea typeface="Meiryo UI" panose="020B0604030504040204" pitchFamily="50" charset="-128"/>
                        </a:rPr>
                        <a:t>万戸（うち堺市内</a:t>
                      </a:r>
                      <a:r>
                        <a:rPr lang="en-US" altLang="ja-JP" sz="1000" b="0" kern="100" dirty="0">
                          <a:effectLst/>
                          <a:latin typeface="Meiryo UI" panose="020B0604030504040204" pitchFamily="50" charset="-128"/>
                          <a:ea typeface="Meiryo UI" panose="020B0604030504040204" pitchFamily="50" charset="-128"/>
                        </a:rPr>
                        <a:t>2.9 </a:t>
                      </a:r>
                      <a:r>
                        <a:rPr lang="ja-JP" altLang="en-US" sz="1000" b="0" kern="100" dirty="0">
                          <a:effectLst/>
                          <a:latin typeface="Meiryo UI" panose="020B0604030504040204" pitchFamily="50" charset="-128"/>
                          <a:ea typeface="Meiryo UI" panose="020B0604030504040204" pitchFamily="50" charset="-128"/>
                        </a:rPr>
                        <a:t>万戸、吹田市</a:t>
                      </a:r>
                      <a:r>
                        <a:rPr lang="en-US" altLang="ja-JP" sz="1000" b="0" kern="100" dirty="0">
                          <a:effectLst/>
                          <a:latin typeface="Meiryo UI" panose="020B0604030504040204" pitchFamily="50" charset="-128"/>
                          <a:ea typeface="Meiryo UI" panose="020B0604030504040204" pitchFamily="50" charset="-128"/>
                        </a:rPr>
                        <a:t>0.9</a:t>
                      </a:r>
                      <a:r>
                        <a:rPr lang="ja-JP" altLang="en-US" sz="1000" b="0" kern="100" dirty="0">
                          <a:effectLst/>
                          <a:latin typeface="Meiryo UI" panose="020B0604030504040204" pitchFamily="50" charset="-128"/>
                          <a:ea typeface="Meiryo UI" panose="020B0604030504040204" pitchFamily="50" charset="-128"/>
                        </a:rPr>
                        <a:t>万戸）　</a:t>
                      </a:r>
                      <a:r>
                        <a:rPr lang="ja-JP" altLang="en-US" sz="1000" b="0" kern="100" dirty="0">
                          <a:solidFill>
                            <a:schemeClr val="tx1"/>
                          </a:solidFill>
                          <a:effectLst/>
                          <a:latin typeface="Meiryo UI" panose="020B0604030504040204" pitchFamily="50" charset="-128"/>
                          <a:ea typeface="Meiryo UI" panose="020B0604030504040204" pitchFamily="50" charset="-128"/>
                        </a:rPr>
                        <a:t>うち昭和</a:t>
                      </a:r>
                      <a:r>
                        <a:rPr lang="en-US" altLang="ja-JP" sz="1000" b="0" kern="100" dirty="0">
                          <a:solidFill>
                            <a:schemeClr val="tx1"/>
                          </a:solidFill>
                          <a:effectLst/>
                          <a:latin typeface="Meiryo UI" panose="020B0604030504040204" pitchFamily="50" charset="-128"/>
                          <a:ea typeface="Meiryo UI" panose="020B0604030504040204" pitchFamily="50" charset="-128"/>
                        </a:rPr>
                        <a:t>40 </a:t>
                      </a:r>
                      <a:r>
                        <a:rPr lang="ja-JP" altLang="en-US" sz="1000" b="0" kern="100" dirty="0">
                          <a:solidFill>
                            <a:schemeClr val="tx1"/>
                          </a:solidFill>
                          <a:effectLst/>
                          <a:latin typeface="Meiryo UI" panose="020B0604030504040204" pitchFamily="50" charset="-128"/>
                          <a:ea typeface="Meiryo UI" panose="020B0604030504040204" pitchFamily="50" charset="-128"/>
                        </a:rPr>
                        <a:t>年代に建築されたもの</a:t>
                      </a:r>
                      <a:r>
                        <a:rPr lang="en-US" altLang="ja-JP" sz="1000" b="0" kern="100" dirty="0">
                          <a:solidFill>
                            <a:schemeClr val="tx1"/>
                          </a:solidFill>
                          <a:effectLst/>
                          <a:latin typeface="Meiryo UI" panose="020B0604030504040204" pitchFamily="50" charset="-128"/>
                          <a:ea typeface="Meiryo UI" panose="020B0604030504040204" pitchFamily="50" charset="-128"/>
                        </a:rPr>
                        <a:t>5.2</a:t>
                      </a:r>
                      <a:r>
                        <a:rPr lang="ja-JP" altLang="en-US" sz="1000" b="0" kern="100" dirty="0">
                          <a:solidFill>
                            <a:schemeClr val="tx1"/>
                          </a:solidFill>
                          <a:effectLst/>
                          <a:latin typeface="Meiryo UI" panose="020B0604030504040204" pitchFamily="50" charset="-128"/>
                          <a:ea typeface="Meiryo UI" panose="020B0604030504040204" pitchFamily="50" charset="-128"/>
                        </a:rPr>
                        <a:t>万戸</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○中心的住戸</a:t>
                      </a:r>
                      <a:r>
                        <a:rPr lang="ja-JP" altLang="en-US" sz="1000" b="0" kern="100" dirty="0">
                          <a:solidFill>
                            <a:schemeClr val="tx1"/>
                          </a:solidFill>
                          <a:effectLst/>
                          <a:latin typeface="Meiryo UI" panose="020B0604030504040204" pitchFamily="50" charset="-128"/>
                          <a:ea typeface="Meiryo UI" panose="020B0604030504040204" pitchFamily="50" charset="-128"/>
                        </a:rPr>
                        <a:t>タイプ：３ＤＫ</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○平均家賃：</a:t>
                      </a:r>
                      <a:r>
                        <a:rPr lang="en-US" altLang="ja-JP" sz="1000" b="0" kern="100" dirty="0">
                          <a:solidFill>
                            <a:schemeClr val="tx1"/>
                          </a:solidFill>
                          <a:effectLst/>
                          <a:latin typeface="Meiryo UI" panose="020B0604030504040204" pitchFamily="50" charset="-128"/>
                          <a:ea typeface="Meiryo UI" panose="020B0604030504040204" pitchFamily="50" charset="-128"/>
                        </a:rPr>
                        <a:t>25,000 </a:t>
                      </a:r>
                      <a:r>
                        <a:rPr lang="ja-JP" altLang="en-US" sz="1000" b="0" kern="100" dirty="0">
                          <a:solidFill>
                            <a:schemeClr val="tx1"/>
                          </a:solidFill>
                          <a:effectLst/>
                          <a:latin typeface="Meiryo UI" panose="020B0604030504040204" pitchFamily="50" charset="-128"/>
                          <a:ea typeface="Meiryo UI" panose="020B0604030504040204" pitchFamily="50" charset="-128"/>
                        </a:rPr>
                        <a:t>円程度（３ＤＫ、第１分位の場合）</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○入居者資格：月収</a:t>
                      </a:r>
                      <a:r>
                        <a:rPr lang="en-US" altLang="ja-JP" sz="1000" b="0" kern="100" dirty="0">
                          <a:solidFill>
                            <a:schemeClr val="tx1"/>
                          </a:solidFill>
                          <a:effectLst/>
                          <a:latin typeface="Meiryo UI" panose="020B0604030504040204" pitchFamily="50" charset="-128"/>
                          <a:ea typeface="Meiryo UI" panose="020B0604030504040204" pitchFamily="50" charset="-128"/>
                        </a:rPr>
                        <a:t>15.8 </a:t>
                      </a:r>
                      <a:r>
                        <a:rPr lang="ja-JP" altLang="en-US" sz="1000" b="0" kern="100" dirty="0">
                          <a:solidFill>
                            <a:schemeClr val="tx1"/>
                          </a:solidFill>
                          <a:effectLst/>
                          <a:latin typeface="Meiryo UI" panose="020B0604030504040204" pitchFamily="50" charset="-128"/>
                          <a:ea typeface="Meiryo UI" panose="020B0604030504040204" pitchFamily="50" charset="-128"/>
                        </a:rPr>
                        <a:t>万円以下（平成</a:t>
                      </a:r>
                      <a:r>
                        <a:rPr lang="en-US" altLang="ja-JP" sz="1000" b="0" kern="100" dirty="0">
                          <a:solidFill>
                            <a:schemeClr val="tx1"/>
                          </a:solidFill>
                          <a:effectLst/>
                          <a:latin typeface="Meiryo UI" panose="020B0604030504040204" pitchFamily="50" charset="-128"/>
                          <a:ea typeface="Meiryo UI" panose="020B0604030504040204" pitchFamily="50" charset="-128"/>
                        </a:rPr>
                        <a:t>21</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4</a:t>
                      </a:r>
                      <a:r>
                        <a:rPr lang="ja-JP" altLang="en-US" sz="1000" b="0" kern="100" dirty="0">
                          <a:solidFill>
                            <a:schemeClr val="tx1"/>
                          </a:solidFill>
                          <a:effectLst/>
                          <a:latin typeface="Meiryo UI" panose="020B0604030504040204" pitchFamily="50" charset="-128"/>
                          <a:ea typeface="Meiryo UI" panose="020B0604030504040204" pitchFamily="50" charset="-128"/>
                        </a:rPr>
                        <a:t>月より）</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○予算の内訳（令和</a:t>
                      </a:r>
                      <a:r>
                        <a:rPr lang="en-US" altLang="ja-JP" sz="1000" b="0" kern="100" dirty="0">
                          <a:solidFill>
                            <a:schemeClr val="tx1"/>
                          </a:solidFill>
                          <a:effectLst/>
                          <a:latin typeface="Meiryo UI" panose="020B0604030504040204" pitchFamily="50" charset="-128"/>
                          <a:ea typeface="Meiryo UI" panose="020B0604030504040204" pitchFamily="50" charset="-128"/>
                        </a:rPr>
                        <a:t>2</a:t>
                      </a:r>
                      <a:r>
                        <a:rPr lang="ja-JP" altLang="en-US" sz="1000" b="0" kern="100" dirty="0">
                          <a:solidFill>
                            <a:schemeClr val="tx1"/>
                          </a:solidFill>
                          <a:effectLst/>
                          <a:latin typeface="Meiryo UI" panose="020B0604030504040204" pitchFamily="50" charset="-128"/>
                          <a:ea typeface="Meiryo UI" panose="020B0604030504040204" pitchFamily="50" charset="-128"/>
                        </a:rPr>
                        <a:t>当初</a:t>
                      </a:r>
                      <a:r>
                        <a:rPr lang="ja-JP" altLang="en-US" sz="1000" b="0" kern="100" dirty="0" smtClean="0">
                          <a:solidFill>
                            <a:schemeClr val="tx1"/>
                          </a:solidFill>
                          <a:effectLst/>
                          <a:latin typeface="Meiryo UI" panose="020B0604030504040204" pitchFamily="50" charset="-128"/>
                          <a:ea typeface="Meiryo UI" panose="020B0604030504040204" pitchFamily="50" charset="-128"/>
                        </a:rPr>
                        <a:t>予算</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smtClean="0">
                          <a:solidFill>
                            <a:schemeClr val="tx1"/>
                          </a:solidFill>
                          <a:effectLst/>
                          <a:latin typeface="Meiryo UI" panose="020B0604030504040204" pitchFamily="50" charset="-128"/>
                          <a:ea typeface="Meiryo UI" panose="020B0604030504040204" pitchFamily="50" charset="-128"/>
                        </a:rPr>
                        <a:t>　　　　　　　</a:t>
                      </a:r>
                      <a:r>
                        <a:rPr lang="en-US" altLang="ja-JP"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dirty="0" smtClean="0">
                          <a:solidFill>
                            <a:schemeClr val="tx1"/>
                          </a:solidFill>
                          <a:effectLst/>
                          <a:latin typeface="Meiryo UI" panose="020B0604030504040204" pitchFamily="50" charset="-128"/>
                          <a:ea typeface="Meiryo UI" panose="020B0604030504040204" pitchFamily="50" charset="-128"/>
                        </a:rPr>
                        <a:t>歳入</a:t>
                      </a:r>
                      <a:r>
                        <a:rPr lang="en-US" altLang="ja-JP" sz="1000" b="0" kern="100" dirty="0" smtClean="0">
                          <a:solidFill>
                            <a:schemeClr val="tx1"/>
                          </a:solidFill>
                          <a:effectLst/>
                          <a:latin typeface="Meiryo UI" panose="020B0604030504040204" pitchFamily="50" charset="-128"/>
                          <a:ea typeface="Meiryo UI" panose="020B0604030504040204" pitchFamily="50" charset="-128"/>
                        </a:rPr>
                        <a:t>】</a:t>
                      </a:r>
                      <a:r>
                        <a:rPr lang="ja-JP" altLang="en-US" sz="1000" b="0" kern="100" baseline="0" dirty="0" smtClean="0">
                          <a:solidFill>
                            <a:schemeClr val="tx1"/>
                          </a:solidFill>
                          <a:effectLst/>
                          <a:latin typeface="Meiryo UI" panose="020B0604030504040204" pitchFamily="50" charset="-128"/>
                          <a:ea typeface="Meiryo UI" panose="020B0604030504040204" pitchFamily="50" charset="-128"/>
                        </a:rPr>
                        <a:t>　</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府営住宅使用料（公営＋特公賃）：</a:t>
                      </a:r>
                      <a:r>
                        <a:rPr lang="en-US" altLang="ja-JP" sz="1000" b="0" kern="100" dirty="0" smtClean="0">
                          <a:solidFill>
                            <a:schemeClr val="tx1"/>
                          </a:solidFill>
                          <a:effectLst/>
                          <a:latin typeface="Meiryo UI" panose="020B0604030504040204" pitchFamily="50" charset="-128"/>
                          <a:ea typeface="Meiryo UI" panose="020B0604030504040204" pitchFamily="50" charset="-128"/>
                        </a:rPr>
                        <a:t>309.8</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億円、駐車場使用料：</a:t>
                      </a:r>
                      <a:r>
                        <a:rPr lang="en-US" altLang="ja-JP" sz="1000" b="0" kern="100" dirty="0" smtClean="0">
                          <a:solidFill>
                            <a:schemeClr val="tx1"/>
                          </a:solidFill>
                          <a:effectLst/>
                          <a:latin typeface="Meiryo UI" panose="020B0604030504040204" pitchFamily="50" charset="-128"/>
                          <a:ea typeface="Meiryo UI" panose="020B0604030504040204" pitchFamily="50" charset="-128"/>
                        </a:rPr>
                        <a:t>33.9</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億円</a:t>
                      </a:r>
                      <a:endParaRPr lang="en-US" altLang="ja-JP" sz="1000" b="0" kern="100" dirty="0" smtClean="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歳出</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　整備系： </a:t>
                      </a:r>
                      <a:r>
                        <a:rPr lang="en-US" altLang="ja-JP" sz="1000" b="0" kern="100" dirty="0">
                          <a:solidFill>
                            <a:schemeClr val="tx1"/>
                          </a:solidFill>
                          <a:effectLst/>
                          <a:latin typeface="Meiryo UI" panose="020B0604030504040204" pitchFamily="50" charset="-128"/>
                          <a:ea typeface="Meiryo UI" panose="020B0604030504040204" pitchFamily="50" charset="-128"/>
                        </a:rPr>
                        <a:t>379.6</a:t>
                      </a:r>
                      <a:r>
                        <a:rPr lang="ja-JP" altLang="en-US" sz="1000" b="0" kern="100" dirty="0">
                          <a:solidFill>
                            <a:schemeClr val="tx1"/>
                          </a:solidFill>
                          <a:effectLst/>
                          <a:latin typeface="Meiryo UI" panose="020B0604030504040204" pitchFamily="50" charset="-128"/>
                          <a:ea typeface="Meiryo UI" panose="020B0604030504040204" pitchFamily="50" charset="-128"/>
                        </a:rPr>
                        <a:t>億円（建替え、耐震改修等）　管理系： </a:t>
                      </a:r>
                      <a:r>
                        <a:rPr lang="en-US" altLang="ja-JP" sz="1000" b="0" kern="100" dirty="0" smtClean="0">
                          <a:solidFill>
                            <a:schemeClr val="tx1"/>
                          </a:solidFill>
                          <a:effectLst/>
                          <a:latin typeface="Meiryo UI" panose="020B0604030504040204" pitchFamily="50" charset="-128"/>
                          <a:ea typeface="Meiryo UI" panose="020B0604030504040204" pitchFamily="50" charset="-128"/>
                        </a:rPr>
                        <a:t>185.5</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億</a:t>
                      </a:r>
                      <a:r>
                        <a:rPr lang="ja-JP" altLang="en-US" sz="1000" b="0" kern="100" dirty="0">
                          <a:solidFill>
                            <a:schemeClr val="tx1"/>
                          </a:solidFill>
                          <a:effectLst/>
                          <a:latin typeface="Meiryo UI" panose="020B0604030504040204" pitchFamily="50" charset="-128"/>
                          <a:ea typeface="Meiryo UI" panose="020B0604030504040204" pitchFamily="50" charset="-128"/>
                        </a:rPr>
                        <a:t>円（指定管理委託料、計画修繕等）</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別途、上記以外に、基金積立金、起債元利償還、府有資産所在市町村交付金、職員人件費等あり　　</a:t>
                      </a:r>
                      <a:endParaRPr lang="en-US" altLang="zh-TW"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zh-TW" altLang="en-US" sz="1000" b="1" kern="100" dirty="0">
                          <a:solidFill>
                            <a:schemeClr val="tx1"/>
                          </a:solidFill>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zh-TW" altLang="en-US" sz="1000" b="0" kern="100" dirty="0">
                          <a:solidFill>
                            <a:schemeClr val="tx1"/>
                          </a:solidFill>
                          <a:effectLst/>
                          <a:latin typeface="Meiryo UI" panose="020B0604030504040204" pitchFamily="50" charset="-128"/>
                          <a:ea typeface="Meiryo UI" panose="020B0604030504040204" pitchFamily="50" charset="-128"/>
                        </a:rPr>
                        <a:t>昭和</a:t>
                      </a:r>
                      <a:r>
                        <a:rPr lang="en-US" altLang="zh-TW" sz="1000" b="0" kern="100" dirty="0">
                          <a:solidFill>
                            <a:schemeClr val="tx1"/>
                          </a:solidFill>
                          <a:effectLst/>
                          <a:latin typeface="Meiryo UI" panose="020B0604030504040204" pitchFamily="50" charset="-128"/>
                          <a:ea typeface="Meiryo UI" panose="020B0604030504040204" pitchFamily="50" charset="-128"/>
                        </a:rPr>
                        <a:t>26 </a:t>
                      </a:r>
                      <a:r>
                        <a:rPr lang="zh-TW" altLang="en-US" sz="1000" b="0" kern="100" dirty="0">
                          <a:solidFill>
                            <a:schemeClr val="tx1"/>
                          </a:solidFill>
                          <a:effectLst/>
                          <a:latin typeface="Meiryo UI" panose="020B0604030504040204" pitchFamily="50" charset="-128"/>
                          <a:ea typeface="Meiryo UI" panose="020B0604030504040204" pitchFamily="50" charset="-128"/>
                        </a:rPr>
                        <a:t>年度（公営住宅法施行）</a:t>
                      </a:r>
                      <a:endParaRPr lang="en-US" altLang="zh-TW"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1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endParaRPr lang="en-US" altLang="ja-JP" sz="1100" b="0" kern="100" dirty="0">
                        <a:solidFill>
                          <a:schemeClr val="tx1"/>
                        </a:solidFill>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＜財政再建プログラム（案）以降、新たに取り組んでいる事業（主なもの）＞</a:t>
                      </a:r>
                      <a:r>
                        <a:rPr lang="en-US" altLang="ja-JP" sz="1050" b="1" kern="100" dirty="0">
                          <a:solidFill>
                            <a:schemeClr val="tx1"/>
                          </a:solidFill>
                          <a:effectLst/>
                          <a:latin typeface="Meiryo UI" panose="020B0604030504040204" pitchFamily="50" charset="-128"/>
                          <a:ea typeface="Meiryo UI" panose="020B0604030504040204" pitchFamily="50" charset="-128"/>
                          <a:cs typeface="+mn-cs"/>
                        </a:rPr>
                        <a:t>※</a:t>
                      </a:r>
                      <a:r>
                        <a:rPr lang="ja-JP" altLang="en-US" sz="1050" b="1" kern="100" dirty="0">
                          <a:solidFill>
                            <a:schemeClr val="tx1"/>
                          </a:solidFill>
                          <a:effectLst/>
                          <a:latin typeface="Meiryo UI" panose="020B0604030504040204" pitchFamily="50" charset="-128"/>
                          <a:ea typeface="Meiryo UI" panose="020B0604030504040204" pitchFamily="50" charset="-128"/>
                          <a:cs typeface="+mn-cs"/>
                        </a:rPr>
                        <a:t>上記歳入・歳出からの抜粋</a:t>
                      </a: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p>
                      <a:pPr marL="133350" indent="-133350" algn="just">
                        <a:spcAft>
                          <a:spcPts val="0"/>
                        </a:spcAft>
                      </a:pPr>
                      <a:endParaRPr lang="en-US" altLang="ja-JP" sz="11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u="sng" kern="100" dirty="0">
                          <a:solidFill>
                            <a:schemeClr val="tx1"/>
                          </a:solidFill>
                          <a:effectLst/>
                          <a:latin typeface="Meiryo UI" panose="020B0604030504040204" pitchFamily="50" charset="-128"/>
                          <a:ea typeface="Meiryo UI" panose="020B0604030504040204" pitchFamily="50" charset="-128"/>
                        </a:rPr>
                        <a:t>管理費（滞納等対策費：退去者滞納業務委託）</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歳出予算額</a:t>
                      </a:r>
                      <a:r>
                        <a:rPr lang="en-US" altLang="ja-JP" sz="1050" b="1" u="none" kern="100" dirty="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smtClean="0">
                          <a:solidFill>
                            <a:schemeClr val="tx1"/>
                          </a:solidFill>
                          <a:effectLst/>
                          <a:latin typeface="Meiryo UI" panose="020B0604030504040204" pitchFamily="50" charset="-128"/>
                          <a:ea typeface="Meiryo UI" panose="020B0604030504040204" pitchFamily="50" charset="-128"/>
                        </a:rPr>
                        <a:t>36</a:t>
                      </a:r>
                      <a:r>
                        <a:rPr lang="ja-JP" altLang="en-US" sz="1050" b="1"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・府営住宅退去者の滞納賃料等の回収業務を外部の弁護士法人等へ委託することにより、収納率の向上を図り、歳入確保に努める。</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２　事業内容</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・府営住宅退去者の滞納賃料等の回収業務＜平成</a:t>
                      </a:r>
                      <a:r>
                        <a:rPr kumimoji="1" lang="en-US" altLang="ja-JP" sz="1000" dirty="0">
                          <a:solidFill>
                            <a:schemeClr val="tx1"/>
                          </a:solidFill>
                          <a:latin typeface="Meiryo UI" panose="020B0604030504040204" pitchFamily="50" charset="-128"/>
                          <a:ea typeface="Meiryo UI" panose="020B0604030504040204" pitchFamily="50" charset="-128"/>
                        </a:rPr>
                        <a:t>22</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月より＞</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・府営住宅退去者の所在、相続人及び現地調査＜令和元年</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月より＞</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・保証人等への支払督促＜令和</a:t>
                      </a:r>
                      <a:r>
                        <a:rPr kumimoji="1" lang="en-US" altLang="ja-JP" sz="1000" dirty="0">
                          <a:solidFill>
                            <a:schemeClr val="tx1"/>
                          </a:solidFill>
                          <a:latin typeface="Meiryo UI" panose="020B0604030504040204" pitchFamily="50" charset="-128"/>
                          <a:ea typeface="Meiryo UI" panose="020B0604030504040204" pitchFamily="50" charset="-128"/>
                        </a:rPr>
                        <a:t>2</a:t>
                      </a:r>
                      <a:r>
                        <a:rPr kumimoji="1" lang="ja-JP" altLang="en-US" sz="1000" dirty="0">
                          <a:solidFill>
                            <a:schemeClr val="tx1"/>
                          </a:solidFill>
                          <a:latin typeface="Meiryo UI" panose="020B0604030504040204" pitchFamily="50" charset="-128"/>
                          <a:ea typeface="Meiryo UI" panose="020B0604030504040204" pitchFamily="50" charset="-128"/>
                        </a:rPr>
                        <a:t>年</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月より＞</a:t>
                      </a: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5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50" b="1" u="sng" kern="100" dirty="0">
                          <a:solidFill>
                            <a:schemeClr val="tx1"/>
                          </a:solidFill>
                          <a:effectLst/>
                          <a:latin typeface="Meiryo UI" panose="020B0604030504040204" pitchFamily="50" charset="-128"/>
                          <a:ea typeface="Meiryo UI" panose="020B0604030504040204" pitchFamily="50" charset="-128"/>
                        </a:rPr>
                        <a:t>管理委託料（滞納等対策費：残置物分別・廃棄・移動・保管業務委託）</a:t>
                      </a:r>
                      <a:r>
                        <a:rPr lang="ja-JP" altLang="en-US"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歳出予算額</a:t>
                      </a:r>
                      <a:r>
                        <a:rPr lang="en-US" altLang="ja-JP" sz="1050" b="1" u="none" kern="100" dirty="0">
                          <a:solidFill>
                            <a:schemeClr val="tx1"/>
                          </a:solidFill>
                          <a:effectLst/>
                          <a:latin typeface="Meiryo UI" panose="020B0604030504040204" pitchFamily="50" charset="-128"/>
                          <a:ea typeface="Meiryo UI" panose="020B0604030504040204" pitchFamily="50" charset="-128"/>
                        </a:rPr>
                        <a:t>】 </a:t>
                      </a:r>
                      <a:r>
                        <a:rPr lang="en-US" altLang="ja-JP" sz="1050" b="1" u="none" kern="100" dirty="0" smtClean="0">
                          <a:solidFill>
                            <a:schemeClr val="tx1"/>
                          </a:solidFill>
                          <a:effectLst/>
                          <a:latin typeface="Meiryo UI" panose="020B0604030504040204" pitchFamily="50" charset="-128"/>
                          <a:ea typeface="Meiryo UI" panose="020B0604030504040204" pitchFamily="50" charset="-128"/>
                        </a:rPr>
                        <a:t>17</a:t>
                      </a:r>
                      <a:r>
                        <a:rPr lang="ja-JP" altLang="en-US" sz="1050" b="1"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1"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　１　事業目的</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・単身死亡未返還住宅の残置物（家財等）の移動等を円滑に行い、府営住宅入居希望者に対し、速やかに住居の提供を行うことにより歳入</a:t>
                      </a:r>
                      <a:endParaRPr lang="en-US" altLang="ja-JP" sz="100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確保に努める。</a:t>
                      </a:r>
                      <a:endParaRPr lang="en-US" altLang="ja-JP" sz="1000" kern="100" dirty="0">
                        <a:effectLst/>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２　事業内容</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・単身死亡未返還住宅の残置物（家財等）の分別・廃棄・移動・保管＜平成</a:t>
                      </a:r>
                      <a:r>
                        <a:rPr kumimoji="1" lang="en-US" altLang="ja-JP" sz="1000" dirty="0">
                          <a:latin typeface="Meiryo UI" panose="020B0604030504040204" pitchFamily="50" charset="-128"/>
                          <a:ea typeface="Meiryo UI" panose="020B0604030504040204" pitchFamily="50" charset="-128"/>
                        </a:rPr>
                        <a:t>30</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月より＞</a:t>
                      </a:r>
                      <a:endParaRPr kumimoji="1" lang="en-US" altLang="ja-JP" sz="1000" dirty="0">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r h="229254">
                <a:tc>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23006037"/>
                  </a:ext>
                </a:extLst>
              </a:tr>
            </a:tbl>
          </a:graphicData>
        </a:graphic>
      </p:graphicFrame>
      <p:sp>
        <p:nvSpPr>
          <p:cNvPr id="11" name="正方形/長方形 10"/>
          <p:cNvSpPr/>
          <p:nvPr/>
        </p:nvSpPr>
        <p:spPr>
          <a:xfrm>
            <a:off x="6417204" y="953725"/>
            <a:ext cx="2399677" cy="615774"/>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r>
              <a:rPr lang="ja-JP" altLang="en-US" sz="1050" dirty="0" smtClean="0">
                <a:solidFill>
                  <a:schemeClr val="tx1"/>
                </a:solidFill>
                <a:latin typeface="Meiryo UI" panose="020B0604030504040204" pitchFamily="50" charset="-128"/>
                <a:ea typeface="Meiryo UI" panose="020B0604030504040204" pitchFamily="50" charset="-128"/>
              </a:rPr>
              <a:t>見直し後額</a:t>
            </a:r>
            <a:r>
              <a:rPr lang="en-US" altLang="ja-JP" sz="1050" dirty="0" smtClean="0">
                <a:solidFill>
                  <a:schemeClr val="tx1"/>
                </a:solidFill>
                <a:latin typeface="Meiryo UI" panose="020B0604030504040204" pitchFamily="50" charset="-128"/>
                <a:ea typeface="Meiryo UI" panose="020B0604030504040204" pitchFamily="50" charset="-128"/>
              </a:rPr>
              <a:t> </a:t>
            </a:r>
          </a:p>
          <a:p>
            <a:r>
              <a:rPr lang="en-US" altLang="zh-TW" sz="1050" dirty="0" smtClean="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府営住宅の整備</a:t>
            </a:r>
            <a:r>
              <a:rPr lang="en-US" altLang="zh-TW"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37,956</a:t>
            </a:r>
            <a:r>
              <a:rPr lang="ja-JP" altLang="en-US" sz="1050" dirty="0" smtClean="0">
                <a:solidFill>
                  <a:schemeClr val="tx1"/>
                </a:solidFill>
                <a:latin typeface="Meiryo UI" panose="020B0604030504040204" pitchFamily="50" charset="-128"/>
                <a:ea typeface="Meiryo UI" panose="020B0604030504040204" pitchFamily="50" charset="-128"/>
              </a:rPr>
              <a:t>百万円</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zh-TW"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府営住宅の</a:t>
            </a:r>
            <a:r>
              <a:rPr lang="zh-TW" altLang="en-US" sz="1050" dirty="0">
                <a:solidFill>
                  <a:schemeClr val="tx1"/>
                </a:solidFill>
                <a:latin typeface="Meiryo UI" panose="020B0604030504040204" pitchFamily="50" charset="-128"/>
                <a:ea typeface="Meiryo UI" panose="020B0604030504040204" pitchFamily="50" charset="-128"/>
              </a:rPr>
              <a:t>管理</a:t>
            </a:r>
            <a:r>
              <a:rPr lang="en-US" altLang="zh-TW" sz="1050" dirty="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18,554</a:t>
            </a:r>
            <a:r>
              <a:rPr lang="ja-JP" altLang="en-US" sz="1050" dirty="0" smtClean="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8" name="正方形/長方形 7"/>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3792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主要検討事業３</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市町村振興補助金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＜総務部＞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45454041"/>
              </p:ext>
            </p:extLst>
          </p:nvPr>
        </p:nvGraphicFramePr>
        <p:xfrm>
          <a:off x="71500" y="548680"/>
          <a:ext cx="8980370" cy="54696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3111252">
                  <a:extLst>
                    <a:ext uri="{9D8B030D-6E8A-4147-A177-3AD203B41FA5}">
                      <a16:colId xmlns:a16="http://schemas.microsoft.com/office/drawing/2014/main" val="4183280094"/>
                    </a:ext>
                  </a:extLst>
                </a:gridCol>
                <a:gridCol w="5609918">
                  <a:extLst>
                    <a:ext uri="{9D8B030D-6E8A-4147-A177-3AD203B41FA5}">
                      <a16:colId xmlns:a16="http://schemas.microsoft.com/office/drawing/2014/main" val="1950329690"/>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26</a:t>
                      </a:r>
                      <a:r>
                        <a:rPr lang="ja-JP" altLang="en-US" sz="1000" b="1" kern="100" dirty="0">
                          <a:effectLst/>
                          <a:latin typeface="Meiryo UI" panose="020B0604030504040204" pitchFamily="50" charset="-128"/>
                          <a:ea typeface="Meiryo UI" panose="020B0604030504040204" pitchFamily="50" charset="-128"/>
                        </a:rPr>
                        <a:t>年度行財政改革の取組みにおける見直し＞</a:t>
                      </a: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650196717"/>
                  </a:ext>
                </a:extLst>
              </a:tr>
              <a:tr h="149482">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○取組方針</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市町村の分権改革の取組みへのインセンティブとして機能しているかどうか、改正後の制度の点検を行う。</a:t>
                      </a:r>
                    </a:p>
                    <a:p>
                      <a:pPr marL="133350" indent="-133350" algn="just">
                        <a:spcAft>
                          <a:spcPts val="0"/>
                        </a:spcAft>
                      </a:pPr>
                      <a:endParaRPr lang="ja-JP" sz="1000" b="1" kern="100" dirty="0">
                        <a:effectLst/>
                        <a:latin typeface="Meiryo UI" panose="020B0604030504040204" pitchFamily="50" charset="-128"/>
                        <a:ea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・市町村の分権改革の取組みに対する府のサポートにあわせ、当該取組みを後押しする制度として平成</a:t>
                      </a:r>
                      <a:r>
                        <a:rPr lang="en-US" altLang="ja-JP" sz="1000" b="0" kern="100" dirty="0">
                          <a:effectLst/>
                          <a:latin typeface="Meiryo UI" panose="020B0604030504040204" pitchFamily="50" charset="-128"/>
                          <a:ea typeface="Meiryo UI" panose="020B0604030504040204" pitchFamily="50" charset="-128"/>
                        </a:rPr>
                        <a:t>25</a:t>
                      </a:r>
                      <a:r>
                        <a:rPr lang="ja-JP" altLang="en-US" sz="1000" b="0" kern="100" dirty="0">
                          <a:effectLst/>
                          <a:latin typeface="Meiryo UI" panose="020B0604030504040204" pitchFamily="50" charset="-128"/>
                          <a:ea typeface="Meiryo UI" panose="020B0604030504040204" pitchFamily="50" charset="-128"/>
                        </a:rPr>
                        <a:t>年度に再構築した結果、下記のとおり、新たな権限移譲及び広域連携の構築、並びに分権改革を支える行財政改革が促進された。</a:t>
                      </a:r>
                    </a:p>
                    <a:p>
                      <a:pPr marL="133350" indent="-133350"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改正後の成果</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27</a:t>
                      </a:r>
                      <a:r>
                        <a:rPr lang="ja-JP" altLang="en-US" sz="1000" b="0" kern="100" dirty="0">
                          <a:effectLst/>
                          <a:latin typeface="Meiryo UI" panose="020B0604030504040204" pitchFamily="50" charset="-128"/>
                          <a:ea typeface="Meiryo UI" panose="020B0604030504040204" pitchFamily="50" charset="-128"/>
                        </a:rPr>
                        <a:t>年１月までの取組実績</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中核市移行　</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H26</a:t>
                      </a:r>
                      <a:r>
                        <a:rPr lang="ja-JP" altLang="en-US"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 </a:t>
                      </a:r>
                      <a:r>
                        <a:rPr lang="ja-JP" altLang="en-US" sz="1000" b="0" kern="100" dirty="0">
                          <a:effectLst/>
                          <a:latin typeface="Meiryo UI" panose="020B0604030504040204" pitchFamily="50" charset="-128"/>
                          <a:ea typeface="Meiryo UI" panose="020B0604030504040204" pitchFamily="50" charset="-128"/>
                        </a:rPr>
                        <a:t>広域連携体制の構築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・内部組織の共同設置、消防事務組合設立　各</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H25</a:t>
                      </a:r>
                      <a:r>
                        <a:rPr lang="ja-JP" altLang="en-US"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・旅券発給事務の委託　</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H26</a:t>
                      </a:r>
                      <a:r>
                        <a:rPr lang="ja-JP" altLang="en-US" sz="1000" b="0" kern="100" dirty="0">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・消防事務の委託　</a:t>
                      </a:r>
                      <a:r>
                        <a:rPr lang="en-US" altLang="ja-JP" sz="1000" b="0" kern="100" dirty="0">
                          <a:effectLst/>
                          <a:latin typeface="Meiryo UI" panose="020B0604030504040204" pitchFamily="50" charset="-128"/>
                          <a:ea typeface="Meiryo UI" panose="020B0604030504040204" pitchFamily="50" charset="-128"/>
                        </a:rPr>
                        <a:t>1</a:t>
                      </a:r>
                      <a:r>
                        <a:rPr lang="ja-JP" altLang="en-US" sz="1000" b="0" kern="100" dirty="0">
                          <a:effectLst/>
                          <a:latin typeface="Meiryo UI" panose="020B0604030504040204" pitchFamily="50" charset="-128"/>
                          <a:ea typeface="Meiryo UI" panose="020B0604030504040204" pitchFamily="50" charset="-128"/>
                        </a:rPr>
                        <a:t>件（</a:t>
                      </a:r>
                      <a:r>
                        <a:rPr lang="en-US" altLang="ja-JP" sz="1000" b="0" kern="100" dirty="0">
                          <a:effectLst/>
                          <a:latin typeface="Meiryo UI" panose="020B0604030504040204" pitchFamily="50" charset="-128"/>
                          <a:ea typeface="Meiryo UI" panose="020B0604030504040204" pitchFamily="50" charset="-128"/>
                        </a:rPr>
                        <a:t>H26</a:t>
                      </a:r>
                      <a:r>
                        <a:rPr lang="ja-JP" altLang="en-US" sz="1000" b="0" kern="100" dirty="0">
                          <a:effectLst/>
                          <a:latin typeface="Meiryo UI" panose="020B0604030504040204" pitchFamily="50" charset="-128"/>
                          <a:ea typeface="Meiryo UI" panose="020B0604030504040204" pitchFamily="50" charset="-128"/>
                        </a:rPr>
                        <a:t>）　　　　　　　　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(3)</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新たな権限移譲</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①</a:t>
                      </a:r>
                      <a:r>
                        <a:rPr lang="en-US" altLang="ja-JP" sz="1000" b="0" kern="100" dirty="0">
                          <a:effectLst/>
                          <a:latin typeface="Meiryo UI" panose="020B0604030504040204" pitchFamily="50" charset="-128"/>
                          <a:ea typeface="Meiryo UI" panose="020B0604030504040204" pitchFamily="50" charset="-128"/>
                        </a:rPr>
                        <a:t>H25</a:t>
                      </a:r>
                      <a:r>
                        <a:rPr lang="ja-JP" altLang="en-US" sz="1000" b="0" kern="100" dirty="0">
                          <a:effectLst/>
                          <a:latin typeface="Meiryo UI" panose="020B0604030504040204" pitchFamily="50" charset="-128"/>
                          <a:ea typeface="Meiryo UI" panose="020B0604030504040204" pitchFamily="50" charset="-128"/>
                        </a:rPr>
                        <a:t>移譲分　</a:t>
                      </a:r>
                      <a:r>
                        <a:rPr lang="en-US" altLang="ja-JP" sz="1000" b="0" kern="100" dirty="0">
                          <a:effectLst/>
                          <a:latin typeface="Meiryo UI" panose="020B0604030504040204" pitchFamily="50" charset="-128"/>
                          <a:ea typeface="Meiryo UI" panose="020B0604030504040204" pitchFamily="50" charset="-128"/>
                        </a:rPr>
                        <a:t>51</a:t>
                      </a:r>
                      <a:r>
                        <a:rPr lang="ja-JP" altLang="en-US" sz="1000" b="0" kern="100" dirty="0">
                          <a:effectLst/>
                          <a:latin typeface="Meiryo UI" panose="020B0604030504040204" pitchFamily="50" charset="-128"/>
                          <a:ea typeface="Meiryo UI" panose="020B0604030504040204" pitchFamily="50" charset="-128"/>
                        </a:rPr>
                        <a:t>事務</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②</a:t>
                      </a:r>
                      <a:r>
                        <a:rPr lang="en-US" altLang="ja-JP" sz="1000" b="0" kern="100" dirty="0">
                          <a:effectLst/>
                          <a:latin typeface="Meiryo UI" panose="020B0604030504040204" pitchFamily="50" charset="-128"/>
                          <a:ea typeface="Meiryo UI" panose="020B0604030504040204" pitchFamily="50" charset="-128"/>
                        </a:rPr>
                        <a:t>H26</a:t>
                      </a:r>
                      <a:r>
                        <a:rPr lang="ja-JP" altLang="en-US" sz="1000" b="0" kern="100" dirty="0">
                          <a:effectLst/>
                          <a:latin typeface="Meiryo UI" panose="020B0604030504040204" pitchFamily="50" charset="-128"/>
                          <a:ea typeface="Meiryo UI" panose="020B0604030504040204" pitchFamily="50" charset="-128"/>
                        </a:rPr>
                        <a:t>移譲予定分　</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事務</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(4) </a:t>
                      </a:r>
                      <a:r>
                        <a:rPr lang="ja-JP" altLang="en-US" sz="1000" b="0" kern="100" dirty="0">
                          <a:effectLst/>
                          <a:latin typeface="Meiryo UI" panose="020B0604030504040204" pitchFamily="50" charset="-128"/>
                          <a:ea typeface="Meiryo UI" panose="020B0604030504040204" pitchFamily="50" charset="-128"/>
                        </a:rPr>
                        <a:t>行財政改革の推進</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・土地開発公社の解散</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・共同クラウドの導入</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・財政健全化団体からの脱却（</a:t>
                      </a:r>
                      <a:r>
                        <a:rPr lang="en-US" altLang="ja-JP" sz="1000" b="0" kern="100" dirty="0">
                          <a:effectLst/>
                          <a:latin typeface="Meiryo UI" panose="020B0604030504040204" pitchFamily="50" charset="-128"/>
                          <a:ea typeface="Meiryo UI" panose="020B0604030504040204" pitchFamily="50" charset="-128"/>
                        </a:rPr>
                        <a:t>H26</a:t>
                      </a:r>
                      <a:r>
                        <a:rPr lang="ja-JP" altLang="en-US" sz="1000" b="0" kern="100" dirty="0">
                          <a:effectLst/>
                          <a:latin typeface="Meiryo UI" panose="020B0604030504040204" pitchFamily="50" charset="-128"/>
                          <a:ea typeface="Meiryo UI" panose="020B0604030504040204" pitchFamily="50" charset="-128"/>
                        </a:rPr>
                        <a:t>）　　 　　　等</a:t>
                      </a: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・市町村が、引き続き分権改革を推進し、住民に身近な基礎自治体として充実・強化が図られるよう、適切に運用していく。</a:t>
                      </a:r>
                      <a:endParaRPr 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459655133"/>
                  </a:ext>
                </a:extLst>
              </a:tr>
              <a:tr h="0">
                <a:tc vMerge="1">
                  <a:txBody>
                    <a:bodyPr/>
                    <a:lstStyle/>
                    <a:p>
                      <a:endParaRPr kumimoji="1" lang="ja-JP" altLang="en-US"/>
                    </a:p>
                  </a:txBody>
                  <a:tcPr/>
                </a:tc>
                <a:tc gridSpan="2">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00" b="1" kern="100" dirty="0">
                          <a:effectLst/>
                          <a:latin typeface="Meiryo UI" panose="020B0604030504040204" pitchFamily="50" charset="-128"/>
                          <a:ea typeface="Meiryo UI" panose="020B0604030504040204" pitchFamily="50" charset="-128"/>
                        </a:rPr>
                        <a:t> </a:t>
                      </a:r>
                      <a:r>
                        <a:rPr lang="ja-JP"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行財政</a:t>
                      </a:r>
                      <a:r>
                        <a:rPr lang="ja-JP" altLang="ja-JP" sz="1000" b="1" kern="100" dirty="0">
                          <a:effectLst/>
                          <a:latin typeface="Meiryo UI" panose="020B0604030504040204" pitchFamily="50" charset="-128"/>
                          <a:ea typeface="Meiryo UI" panose="020B0604030504040204" pitchFamily="50" charset="-128"/>
                        </a:rPr>
                        <a:t>改革推進プラン</a:t>
                      </a:r>
                      <a:r>
                        <a:rPr lang="ja-JP" altLang="en-US" sz="1000" b="1" kern="100" dirty="0">
                          <a:effectLst/>
                          <a:latin typeface="Meiryo UI" panose="020B0604030504040204" pitchFamily="50" charset="-128"/>
                          <a:ea typeface="Meiryo UI" panose="020B0604030504040204" pitchFamily="50" charset="-128"/>
                        </a:rPr>
                        <a:t>（</a:t>
                      </a:r>
                      <a:r>
                        <a:rPr lang="ja-JP" altLang="ja-JP" sz="1000" b="1" kern="100" dirty="0">
                          <a:effectLst/>
                          <a:latin typeface="Meiryo UI" panose="020B0604030504040204" pitchFamily="50" charset="-128"/>
                          <a:ea typeface="Meiryo UI" panose="020B0604030504040204" pitchFamily="50" charset="-128"/>
                        </a:rPr>
                        <a:t>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endParaRPr kumimoji="1" lang="ja-JP" altLang="en-US"/>
                    </a:p>
                  </a:txBody>
                  <a:tcPr/>
                </a:tc>
                <a:extLst>
                  <a:ext uri="{0D108BD9-81ED-4DB2-BD59-A6C34878D82A}">
                    <a16:rowId xmlns:a16="http://schemas.microsoft.com/office/drawing/2014/main" val="1080803927"/>
                  </a:ext>
                </a:extLst>
              </a:tr>
              <a:tr h="585336">
                <a:tc vMerge="1">
                  <a:txBody>
                    <a:bodyPr/>
                    <a:lstStyle/>
                    <a:p>
                      <a:endParaRPr kumimoji="1" lang="ja-JP" altLang="en-US"/>
                    </a:p>
                  </a:txBody>
                  <a:tcPr/>
                </a:tc>
                <a:tc>
                  <a:txBody>
                    <a:bodyPr/>
                    <a:lstStyle/>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○見直しの方向性</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a:t>
                      </a:r>
                      <a:r>
                        <a:rPr lang="ja-JP" altLang="en-US" sz="1000" kern="100" baseline="0" dirty="0">
                          <a:effectLst/>
                          <a:latin typeface="Meiryo UI" panose="020B0604030504040204" pitchFamily="50" charset="-128"/>
                          <a:ea typeface="Meiryo UI" panose="020B0604030504040204" pitchFamily="50" charset="-128"/>
                        </a:rPr>
                        <a:t> </a:t>
                      </a:r>
                      <a:r>
                        <a:rPr lang="ja-JP" altLang="en-US" sz="1000" kern="100" dirty="0">
                          <a:effectLst/>
                          <a:latin typeface="Meiryo UI" panose="020B0604030504040204" pitchFamily="50" charset="-128"/>
                          <a:ea typeface="Meiryo UI" panose="020B0604030504040204" pitchFamily="50" charset="-128"/>
                        </a:rPr>
                        <a:t>本補助金が、市町村における広域連携体制の整備、行財政基盤の強化等の取組みを後押しする制度として十分にその役割を果たしているか、効果を検証していく。</a:t>
                      </a: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◆見直しの経過（取組実績）</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市町村の分権改革の取組みに対する府のサポートにあわせ、当該取組みを後押しする制度として運用した</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結果、下記のとおり、新たな権限移譲及び広域連携の構築、並びに分権改革を支える行財政改革が促進さ</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れた。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○中核市移行 </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件（八尾市 平成</a:t>
                      </a:r>
                      <a:r>
                        <a:rPr lang="en-US" altLang="ja-JP" sz="1000" b="0" kern="100" dirty="0">
                          <a:effectLst/>
                          <a:latin typeface="Meiryo UI" panose="020B0604030504040204" pitchFamily="50" charset="-128"/>
                          <a:ea typeface="Meiryo UI" panose="020B0604030504040204" pitchFamily="50" charset="-128"/>
                        </a:rPr>
                        <a:t>30</a:t>
                      </a:r>
                      <a:r>
                        <a:rPr lang="ja-JP" altLang="en-US" sz="1000" b="0" kern="100" dirty="0">
                          <a:effectLst/>
                          <a:latin typeface="Meiryo UI" panose="020B0604030504040204" pitchFamily="50" charset="-128"/>
                          <a:ea typeface="Meiryo UI" panose="020B0604030504040204" pitchFamily="50" charset="-128"/>
                        </a:rPr>
                        <a:t>年度、寝屋川市 平成</a:t>
                      </a:r>
                      <a:r>
                        <a:rPr lang="en-US" altLang="ja-JP" sz="1000" b="0" kern="100" dirty="0">
                          <a:effectLst/>
                          <a:latin typeface="Meiryo UI" panose="020B0604030504040204" pitchFamily="50" charset="-128"/>
                          <a:ea typeface="Meiryo UI" panose="020B0604030504040204" pitchFamily="50" charset="-128"/>
                        </a:rPr>
                        <a:t>31</a:t>
                      </a:r>
                      <a:r>
                        <a:rPr lang="ja-JP" altLang="en-US" sz="1000" b="0" kern="100" dirty="0" smtClean="0">
                          <a:effectLst/>
                          <a:latin typeface="Meiryo UI" panose="020B0604030504040204" pitchFamily="50" charset="-128"/>
                          <a:ea typeface="Meiryo UI" panose="020B0604030504040204" pitchFamily="50" charset="-128"/>
                        </a:rPr>
                        <a:t>年度、</a:t>
                      </a:r>
                      <a:r>
                        <a:rPr lang="ja-JP" altLang="en-US" sz="1000" b="0" kern="100" dirty="0">
                          <a:effectLst/>
                          <a:latin typeface="Meiryo UI" panose="020B0604030504040204" pitchFamily="50" charset="-128"/>
                          <a:ea typeface="Meiryo UI" panose="020B0604030504040204" pitchFamily="50" charset="-128"/>
                        </a:rPr>
                        <a:t>吹田市 平成</a:t>
                      </a:r>
                      <a:r>
                        <a:rPr lang="en-US" altLang="ja-JP" sz="1000" b="0" kern="100" dirty="0">
                          <a:effectLst/>
                          <a:latin typeface="Meiryo UI" panose="020B0604030504040204" pitchFamily="50" charset="-128"/>
                          <a:ea typeface="Meiryo UI" panose="020B0604030504040204" pitchFamily="50" charset="-128"/>
                        </a:rPr>
                        <a:t>32</a:t>
                      </a:r>
                      <a:r>
                        <a:rPr lang="ja-JP" altLang="en-US" sz="1000" b="0" kern="100" dirty="0">
                          <a:effectLst/>
                          <a:latin typeface="Meiryo UI" panose="020B0604030504040204" pitchFamily="50" charset="-128"/>
                          <a:ea typeface="Meiryo UI" panose="020B0604030504040204" pitchFamily="50" charset="-128"/>
                        </a:rPr>
                        <a:t>年度予定）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○新たな権限移譲の推進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22</a:t>
                      </a:r>
                      <a:r>
                        <a:rPr lang="ja-JP" altLang="en-US" sz="1000" b="0" kern="100" dirty="0">
                          <a:effectLst/>
                          <a:latin typeface="Meiryo UI" panose="020B0604030504040204" pitchFamily="50" charset="-128"/>
                          <a:ea typeface="Meiryo UI" panose="020B0604030504040204" pitchFamily="50" charset="-128"/>
                        </a:rPr>
                        <a:t>団体・延べ</a:t>
                      </a:r>
                      <a:r>
                        <a:rPr lang="en-US" altLang="ja-JP" sz="1000" b="0" kern="100" dirty="0">
                          <a:effectLst/>
                          <a:latin typeface="Meiryo UI" panose="020B0604030504040204" pitchFamily="50" charset="-128"/>
                          <a:ea typeface="Meiryo UI" panose="020B0604030504040204" pitchFamily="50" charset="-128"/>
                        </a:rPr>
                        <a:t>133</a:t>
                      </a:r>
                      <a:r>
                        <a:rPr lang="ja-JP" altLang="en-US" sz="1000" b="0" kern="100" dirty="0">
                          <a:effectLst/>
                          <a:latin typeface="Meiryo UI" panose="020B0604030504040204" pitchFamily="50" charset="-128"/>
                          <a:ea typeface="Meiryo UI" panose="020B0604030504040204" pitchFamily="50" charset="-128"/>
                        </a:rPr>
                        <a:t>事務（平成</a:t>
                      </a:r>
                      <a:r>
                        <a:rPr lang="en-US" altLang="ja-JP" sz="1000" b="0" kern="100" dirty="0">
                          <a:effectLst/>
                          <a:latin typeface="Meiryo UI" panose="020B0604030504040204" pitchFamily="50" charset="-128"/>
                          <a:ea typeface="Meiryo UI" panose="020B0604030504040204" pitchFamily="50" charset="-128"/>
                        </a:rPr>
                        <a:t>27</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20</a:t>
                      </a:r>
                      <a:r>
                        <a:rPr lang="ja-JP" altLang="en-US" sz="1000" b="0" kern="100" dirty="0">
                          <a:effectLst/>
                          <a:latin typeface="Meiryo UI" panose="020B0604030504040204" pitchFamily="50" charset="-128"/>
                          <a:ea typeface="Meiryo UI" panose="020B0604030504040204" pitchFamily="50" charset="-128"/>
                        </a:rPr>
                        <a:t>団体・延べ</a:t>
                      </a:r>
                      <a:r>
                        <a:rPr lang="en-US" altLang="ja-JP" sz="1000" b="0" kern="100" dirty="0">
                          <a:effectLst/>
                          <a:latin typeface="Meiryo UI" panose="020B0604030504040204" pitchFamily="50" charset="-128"/>
                          <a:ea typeface="Meiryo UI" panose="020B0604030504040204" pitchFamily="50" charset="-128"/>
                        </a:rPr>
                        <a:t>100</a:t>
                      </a:r>
                      <a:r>
                        <a:rPr lang="ja-JP" altLang="en-US" sz="1000" b="0" kern="100" dirty="0">
                          <a:effectLst/>
                          <a:latin typeface="Meiryo UI" panose="020B0604030504040204" pitchFamily="50" charset="-128"/>
                          <a:ea typeface="Meiryo UI" panose="020B0604030504040204" pitchFamily="50" charset="-128"/>
                        </a:rPr>
                        <a:t>事務（平成</a:t>
                      </a:r>
                      <a:r>
                        <a:rPr lang="en-US" altLang="ja-JP" sz="1000" b="0" kern="100" dirty="0">
                          <a:effectLst/>
                          <a:latin typeface="Meiryo UI" panose="020B0604030504040204" pitchFamily="50" charset="-128"/>
                          <a:ea typeface="Meiryo UI" panose="020B0604030504040204" pitchFamily="50" charset="-128"/>
                        </a:rPr>
                        <a:t>28</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14</a:t>
                      </a:r>
                      <a:r>
                        <a:rPr lang="ja-JP" altLang="en-US" sz="1000" b="0" kern="100" dirty="0">
                          <a:effectLst/>
                          <a:latin typeface="Meiryo UI" panose="020B0604030504040204" pitchFamily="50" charset="-128"/>
                          <a:ea typeface="Meiryo UI" panose="020B0604030504040204" pitchFamily="50" charset="-128"/>
                        </a:rPr>
                        <a:t>団体・延べ </a:t>
                      </a:r>
                      <a:r>
                        <a:rPr lang="en-US" altLang="ja-JP" sz="1000" b="0" kern="100" dirty="0">
                          <a:effectLst/>
                          <a:latin typeface="Meiryo UI" panose="020B0604030504040204" pitchFamily="50" charset="-128"/>
                          <a:ea typeface="Meiryo UI" panose="020B0604030504040204" pitchFamily="50" charset="-128"/>
                        </a:rPr>
                        <a:t>48</a:t>
                      </a:r>
                      <a:r>
                        <a:rPr lang="ja-JP" altLang="en-US" sz="1000" b="0" kern="100" dirty="0">
                          <a:effectLst/>
                          <a:latin typeface="Meiryo UI" panose="020B0604030504040204" pitchFamily="50" charset="-128"/>
                          <a:ea typeface="Meiryo UI" panose="020B0604030504040204" pitchFamily="50" charset="-128"/>
                        </a:rPr>
                        <a:t>事務（平成</a:t>
                      </a:r>
                      <a:r>
                        <a:rPr lang="en-US" altLang="ja-JP" sz="1000" b="0" kern="100" dirty="0">
                          <a:effectLst/>
                          <a:latin typeface="Meiryo UI" panose="020B0604030504040204" pitchFamily="50" charset="-128"/>
                          <a:ea typeface="Meiryo UI" panose="020B0604030504040204" pitchFamily="50" charset="-128"/>
                        </a:rPr>
                        <a:t>29</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○広域連携体制の整備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執行機関の共同設置、し尿処理事務の委託、図書館の相互利用 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○行財政改革の推進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公共施設の統廃合、自治体クラウドの導入 等</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73703372"/>
                  </a:ext>
                </a:extLst>
              </a:tr>
            </a:tbl>
          </a:graphicData>
        </a:graphic>
      </p:graphicFrame>
      <p:sp>
        <p:nvSpPr>
          <p:cNvPr id="12" name="二等辺三角形 11"/>
          <p:cNvSpPr/>
          <p:nvPr/>
        </p:nvSpPr>
        <p:spPr>
          <a:xfrm rot="5400000">
            <a:off x="3183971" y="1713792"/>
            <a:ext cx="540061" cy="190057"/>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二等辺三角形 5"/>
          <p:cNvSpPr/>
          <p:nvPr/>
        </p:nvSpPr>
        <p:spPr>
          <a:xfrm rot="5400000">
            <a:off x="3181861" y="4819137"/>
            <a:ext cx="540061" cy="190057"/>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6102170" y="228747"/>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8022347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nvGraphicFramePr>
        <p:xfrm>
          <a:off x="127841" y="143635"/>
          <a:ext cx="9003329" cy="415976"/>
        </p:xfrm>
        <a:graphic>
          <a:graphicData uri="http://schemas.openxmlformats.org/drawingml/2006/table">
            <a:tbl>
              <a:tblPr firstRow="1" firstCol="1" bandRow="1">
                <a:tableStyleId>{5C22544A-7EE6-4342-B048-85BDC9FD1C3A}</a:tableStyleId>
              </a:tblPr>
              <a:tblGrid>
                <a:gridCol w="6751646">
                  <a:extLst>
                    <a:ext uri="{9D8B030D-6E8A-4147-A177-3AD203B41FA5}">
                      <a16:colId xmlns:a16="http://schemas.microsoft.com/office/drawing/2014/main" val="379809201"/>
                    </a:ext>
                  </a:extLst>
                </a:gridCol>
                <a:gridCol w="2251683">
                  <a:extLst>
                    <a:ext uri="{9D8B030D-6E8A-4147-A177-3AD203B41FA5}">
                      <a16:colId xmlns:a16="http://schemas.microsoft.com/office/drawing/2014/main" val="203444024"/>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31】</a:t>
                      </a: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府営住宅（建替え、管理等）（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49594686"/>
                  </a:ext>
                </a:extLst>
              </a:tr>
            </a:tbl>
          </a:graphicData>
        </a:graphic>
      </p:graphicFrame>
      <p:graphicFrame>
        <p:nvGraphicFramePr>
          <p:cNvPr id="4" name="表 3"/>
          <p:cNvGraphicFramePr>
            <a:graphicFrameLocks noGrp="1"/>
          </p:cNvGraphicFramePr>
          <p:nvPr>
            <p:extLst>
              <p:ext uri="{D42A27DB-BD31-4B8C-83A1-F6EECF244321}">
                <p14:modId xmlns:p14="http://schemas.microsoft.com/office/powerpoint/2010/main" val="932356849"/>
              </p:ext>
            </p:extLst>
          </p:nvPr>
        </p:nvGraphicFramePr>
        <p:xfrm>
          <a:off x="106171" y="537746"/>
          <a:ext cx="8980370" cy="3861553"/>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94676">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3442477">
                <a:tc vMerge="1">
                  <a:txBody>
                    <a:bodyPr/>
                    <a:lstStyle/>
                    <a:p>
                      <a:endParaRPr kumimoji="1" lang="ja-JP" altLang="en-US"/>
                    </a:p>
                  </a:txBody>
                  <a:tcPr/>
                </a:tc>
                <a:tc rowSpan="2">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100" b="1" i="0" u="none" kern="100" dirty="0">
                        <a:effectLst/>
                        <a:latin typeface="Meiryo UI" panose="020B0604030504040204" pitchFamily="50" charset="-128"/>
                        <a:ea typeface="Meiryo UI" panose="020B0604030504040204" pitchFamily="50" charset="-128"/>
                      </a:endParaRPr>
                    </a:p>
                    <a:p>
                      <a:pPr marL="133350" indent="-133350" algn="just">
                        <a:spcAft>
                          <a:spcPts val="0"/>
                        </a:spcAft>
                      </a:pPr>
                      <a:r>
                        <a:rPr kumimoji="1" lang="ja-JP" altLang="en-US" sz="1050" b="1" u="none" dirty="0">
                          <a:latin typeface="Meiryo UI" panose="020B0604030504040204" pitchFamily="50" charset="-128"/>
                          <a:ea typeface="Meiryo UI" panose="020B0604030504040204" pitchFamily="50" charset="-128"/>
                        </a:rPr>
                        <a:t>◆</a:t>
                      </a:r>
                      <a:r>
                        <a:rPr kumimoji="1" lang="ja-JP" altLang="en-US" sz="1050" b="1" u="sng" dirty="0">
                          <a:latin typeface="Meiryo UI" panose="020B0604030504040204" pitchFamily="50" charset="-128"/>
                          <a:ea typeface="Meiryo UI" panose="020B0604030504040204" pitchFamily="50" charset="-128"/>
                        </a:rPr>
                        <a:t>府営住宅駐車場空き区画の有効</a:t>
                      </a:r>
                      <a:r>
                        <a:rPr kumimoji="1" lang="ja-JP" altLang="en-US" sz="1050" b="1" u="sng" dirty="0">
                          <a:solidFill>
                            <a:schemeClr val="tx1"/>
                          </a:solidFill>
                          <a:latin typeface="Meiryo UI" panose="020B0604030504040204" pitchFamily="50" charset="-128"/>
                          <a:ea typeface="Meiryo UI" panose="020B0604030504040204" pitchFamily="50" charset="-128"/>
                        </a:rPr>
                        <a:t>活用</a:t>
                      </a:r>
                      <a:r>
                        <a:rPr kumimoji="1" lang="ja-JP" altLang="en-US" sz="1050" b="1" u="none" dirty="0">
                          <a:solidFill>
                            <a:schemeClr val="tx1"/>
                          </a:solidFill>
                          <a:latin typeface="Meiryo UI" panose="020B0604030504040204" pitchFamily="50" charset="-128"/>
                          <a:ea typeface="Meiryo UI" panose="020B0604030504040204" pitchFamily="50" charset="-128"/>
                        </a:rPr>
                        <a:t> </a:t>
                      </a:r>
                      <a:r>
                        <a:rPr lang="en-US" altLang="ja-JP" sz="1050" b="1" u="none" kern="100" dirty="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歳入予算額</a:t>
                      </a:r>
                      <a:r>
                        <a:rPr lang="en-US" altLang="ja-JP" sz="1050" b="1" u="none" kern="100" dirty="0">
                          <a:solidFill>
                            <a:schemeClr val="tx1"/>
                          </a:solidFill>
                          <a:effectLst/>
                          <a:latin typeface="Meiryo UI" panose="020B0604030504040204" pitchFamily="50" charset="-128"/>
                          <a:ea typeface="Meiryo UI" panose="020B0604030504040204" pitchFamily="50" charset="-128"/>
                        </a:rPr>
                        <a:t>】 345</a:t>
                      </a:r>
                      <a:r>
                        <a:rPr lang="ja-JP" altLang="en-US" sz="1050" b="1" u="none" kern="100" dirty="0">
                          <a:solidFill>
                            <a:schemeClr val="tx1"/>
                          </a:solidFill>
                          <a:effectLst/>
                          <a:latin typeface="Meiryo UI" panose="020B0604030504040204" pitchFamily="50" charset="-128"/>
                          <a:ea typeface="Meiryo UI" panose="020B0604030504040204" pitchFamily="50" charset="-128"/>
                        </a:rPr>
                        <a:t>百万円</a:t>
                      </a:r>
                      <a:endParaRPr kumimoji="1" lang="en-US" altLang="ja-JP" sz="1050" b="1" u="sng" dirty="0">
                        <a:solidFill>
                          <a:schemeClr val="tx1"/>
                        </a:solidFill>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endParaRPr lang="en-US" altLang="ja-JP" sz="1000" b="1" i="0" u="sng" kern="100" dirty="0" smtClean="0">
                        <a:effectLst/>
                        <a:latin typeface="Meiryo UI" panose="020B0604030504040204" pitchFamily="50" charset="-128"/>
                        <a:ea typeface="Meiryo UI" panose="020B0604030504040204" pitchFamily="50" charset="-128"/>
                      </a:endParaRPr>
                    </a:p>
                    <a:p>
                      <a:r>
                        <a:rPr kumimoji="1" lang="ja-JP" altLang="en-US" sz="1000" b="1" u="none" dirty="0">
                          <a:solidFill>
                            <a:schemeClr val="tx1"/>
                          </a:solidFill>
                          <a:latin typeface="Meiryo UI" panose="020B0604030504040204" pitchFamily="50" charset="-128"/>
                          <a:ea typeface="Meiryo UI" panose="020B0604030504040204" pitchFamily="50" charset="-128"/>
                        </a:rPr>
                        <a:t>　</a:t>
                      </a:r>
                      <a:r>
                        <a:rPr kumimoji="1" lang="ja-JP" altLang="en-US" sz="1000" b="1" u="none" dirty="0" smtClean="0">
                          <a:solidFill>
                            <a:schemeClr val="tx1"/>
                          </a:solidFill>
                          <a:latin typeface="Meiryo UI" panose="020B0604030504040204" pitchFamily="50" charset="-128"/>
                          <a:ea typeface="Meiryo UI" panose="020B0604030504040204" pitchFamily="50" charset="-128"/>
                        </a:rPr>
                        <a:t>  １</a:t>
                      </a:r>
                      <a:r>
                        <a:rPr kumimoji="1" lang="ja-JP" altLang="en-US" sz="1000" b="1" u="none" dirty="0">
                          <a:solidFill>
                            <a:schemeClr val="tx1"/>
                          </a:solidFill>
                          <a:latin typeface="Meiryo UI" panose="020B0604030504040204" pitchFamily="50" charset="-128"/>
                          <a:ea typeface="Meiryo UI" panose="020B0604030504040204" pitchFamily="50" charset="-128"/>
                        </a:rPr>
                        <a:t>　事業目的</a:t>
                      </a:r>
                      <a:endParaRPr kumimoji="1" lang="en-US" altLang="ja-JP" sz="1000" b="1" u="none" dirty="0">
                        <a:solidFill>
                          <a:schemeClr val="tx1"/>
                        </a:solidFill>
                        <a:latin typeface="Meiryo UI" panose="020B0604030504040204" pitchFamily="50" charset="-128"/>
                        <a:ea typeface="Meiryo UI" panose="020B0604030504040204" pitchFamily="50" charset="-128"/>
                      </a:endParaRPr>
                    </a:p>
                    <a:p>
                      <a:r>
                        <a:rPr kumimoji="1" lang="ja-JP" altLang="en-US" sz="1000" b="1" u="none" dirty="0">
                          <a:solidFill>
                            <a:schemeClr val="tx1"/>
                          </a:solidFill>
                          <a:latin typeface="Meiryo UI" panose="020B0604030504040204" pitchFamily="50" charset="-128"/>
                          <a:ea typeface="Meiryo UI" panose="020B0604030504040204" pitchFamily="50" charset="-128"/>
                        </a:rPr>
                        <a:t>　　　　</a:t>
                      </a:r>
                      <a:r>
                        <a:rPr kumimoji="1" lang="ja-JP" altLang="en-US" sz="1000" b="0" u="none" dirty="0">
                          <a:solidFill>
                            <a:schemeClr val="tx1"/>
                          </a:solidFill>
                          <a:latin typeface="Meiryo UI" panose="020B0604030504040204" pitchFamily="50" charset="-128"/>
                          <a:ea typeface="Meiryo UI" panose="020B0604030504040204" pitchFamily="50" charset="-128"/>
                        </a:rPr>
                        <a:t>・府営住宅入居者の高齢化に伴い、駐車場利用率が低下しているため、府有財産の有効活用及び府民の利</a:t>
                      </a:r>
                      <a:r>
                        <a:rPr kumimoji="1" lang="ja-JP" altLang="en-US" sz="1000" b="0" u="none" dirty="0">
                          <a:latin typeface="Meiryo UI" panose="020B0604030504040204" pitchFamily="50" charset="-128"/>
                          <a:ea typeface="Meiryo UI" panose="020B0604030504040204" pitchFamily="50" charset="-128"/>
                        </a:rPr>
                        <a:t>便性向上の観点から</a:t>
                      </a:r>
                      <a:r>
                        <a:rPr kumimoji="1" lang="ja-JP" altLang="en-US" sz="1000" b="0" u="none" dirty="0" smtClean="0">
                          <a:latin typeface="Meiryo UI" panose="020B0604030504040204" pitchFamily="50" charset="-128"/>
                          <a:ea typeface="Meiryo UI" panose="020B0604030504040204" pitchFamily="50" charset="-128"/>
                        </a:rPr>
                        <a:t>駐車場空き</a:t>
                      </a:r>
                      <a:r>
                        <a:rPr kumimoji="1" lang="ja-JP" altLang="en-US" sz="1000" b="0" u="none" dirty="0">
                          <a:latin typeface="Meiryo UI" panose="020B0604030504040204" pitchFamily="50" charset="-128"/>
                          <a:ea typeface="Meiryo UI" panose="020B0604030504040204" pitchFamily="50" charset="-128"/>
                        </a:rPr>
                        <a:t>区画を民間事業者</a:t>
                      </a:r>
                      <a:r>
                        <a:rPr kumimoji="1" lang="ja-JP" altLang="en-US" sz="1000" b="0" u="none" dirty="0" smtClean="0">
                          <a:latin typeface="Meiryo UI" panose="020B0604030504040204" pitchFamily="50" charset="-128"/>
                          <a:ea typeface="Meiryo UI" panose="020B0604030504040204" pitchFamily="50" charset="-128"/>
                        </a:rPr>
                        <a:t>へ</a:t>
                      </a:r>
                      <a:endParaRPr kumimoji="1" lang="en-US" altLang="ja-JP" sz="1000" b="0" u="none" dirty="0" smtClean="0">
                        <a:latin typeface="Meiryo UI" panose="020B0604030504040204" pitchFamily="50" charset="-128"/>
                        <a:ea typeface="Meiryo UI" panose="020B0604030504040204" pitchFamily="50" charset="-128"/>
                      </a:endParaRPr>
                    </a:p>
                    <a:p>
                      <a:r>
                        <a:rPr kumimoji="1" lang="ja-JP" altLang="en-US" sz="1000" b="0" u="none" dirty="0" smtClean="0">
                          <a:latin typeface="Meiryo UI" panose="020B0604030504040204" pitchFamily="50" charset="-128"/>
                          <a:ea typeface="Meiryo UI" panose="020B0604030504040204" pitchFamily="50" charset="-128"/>
                        </a:rPr>
                        <a:t>　　　　　貸付</a:t>
                      </a:r>
                      <a:r>
                        <a:rPr kumimoji="1" lang="ja-JP" altLang="en-US" sz="1000" b="0" u="none" dirty="0">
                          <a:latin typeface="Meiryo UI" panose="020B0604030504040204" pitchFamily="50" charset="-128"/>
                          <a:ea typeface="Meiryo UI" panose="020B0604030504040204" pitchFamily="50" charset="-128"/>
                        </a:rPr>
                        <a:t>等を行い、駐車場利用率の向上を図り、歳入確保に努める。</a:t>
                      </a:r>
                      <a:endParaRPr kumimoji="1" lang="en-US" altLang="ja-JP" sz="1000" b="0" u="none" dirty="0">
                        <a:latin typeface="Meiryo UI" panose="020B0604030504040204" pitchFamily="50" charset="-128"/>
                        <a:ea typeface="Meiryo UI" panose="020B0604030504040204" pitchFamily="50" charset="-128"/>
                      </a:endParaRPr>
                    </a:p>
                    <a:p>
                      <a:r>
                        <a:rPr kumimoji="1" lang="ja-JP" altLang="en-US" sz="1000" b="1" u="none" dirty="0">
                          <a:latin typeface="Meiryo UI" panose="020B0604030504040204" pitchFamily="50" charset="-128"/>
                          <a:ea typeface="Meiryo UI" panose="020B0604030504040204" pitchFamily="50" charset="-128"/>
                        </a:rPr>
                        <a:t>　　２　事業内容</a:t>
                      </a:r>
                      <a:endParaRPr kumimoji="1" lang="en-US" altLang="ja-JP" sz="1000" b="1" u="none" dirty="0">
                        <a:latin typeface="Meiryo UI" panose="020B0604030504040204" pitchFamily="50" charset="-128"/>
                        <a:ea typeface="Meiryo UI" panose="020B0604030504040204" pitchFamily="50" charset="-128"/>
                      </a:endParaRPr>
                    </a:p>
                    <a:p>
                      <a:r>
                        <a:rPr kumimoji="1" lang="ja-JP" altLang="en-US" sz="1000" b="1" u="none" dirty="0">
                          <a:latin typeface="Meiryo UI" panose="020B0604030504040204" pitchFamily="50" charset="-128"/>
                          <a:ea typeface="Meiryo UI" panose="020B0604030504040204" pitchFamily="50" charset="-128"/>
                        </a:rPr>
                        <a:t>　　　　</a:t>
                      </a:r>
                      <a:r>
                        <a:rPr kumimoji="1" lang="ja-JP" altLang="en-US" sz="1000" b="0" u="none" dirty="0">
                          <a:latin typeface="Meiryo UI" panose="020B0604030504040204" pitchFamily="50" charset="-128"/>
                          <a:ea typeface="Meiryo UI" panose="020B0604030504040204" pitchFamily="50" charset="-128"/>
                        </a:rPr>
                        <a:t>・コインパーキング事業＜平成</a:t>
                      </a:r>
                      <a:r>
                        <a:rPr kumimoji="1" lang="en-US" altLang="ja-JP" sz="1000" b="0" u="none" dirty="0">
                          <a:latin typeface="Meiryo UI" panose="020B0604030504040204" pitchFamily="50" charset="-128"/>
                          <a:ea typeface="Meiryo UI" panose="020B0604030504040204" pitchFamily="50" charset="-128"/>
                        </a:rPr>
                        <a:t>22</a:t>
                      </a:r>
                      <a:r>
                        <a:rPr kumimoji="1" lang="ja-JP" altLang="en-US" sz="1000" b="0" u="none" dirty="0">
                          <a:latin typeface="Meiryo UI" panose="020B0604030504040204" pitchFamily="50" charset="-128"/>
                          <a:ea typeface="Meiryo UI" panose="020B0604030504040204" pitchFamily="50" charset="-128"/>
                        </a:rPr>
                        <a:t>年</a:t>
                      </a:r>
                      <a:r>
                        <a:rPr kumimoji="1" lang="en-US" altLang="ja-JP" sz="1000" b="0" u="none" dirty="0">
                          <a:latin typeface="Meiryo UI" panose="020B0604030504040204" pitchFamily="50" charset="-128"/>
                          <a:ea typeface="Meiryo UI" panose="020B0604030504040204" pitchFamily="50" charset="-128"/>
                        </a:rPr>
                        <a:t>11</a:t>
                      </a:r>
                      <a:r>
                        <a:rPr kumimoji="1" lang="ja-JP" altLang="en-US" sz="1000" b="0" u="none" dirty="0">
                          <a:latin typeface="Meiryo UI" panose="020B0604030504040204" pitchFamily="50" charset="-128"/>
                          <a:ea typeface="Meiryo UI" panose="020B0604030504040204" pitchFamily="50" charset="-128"/>
                        </a:rPr>
                        <a:t>月より＞</a:t>
                      </a:r>
                      <a:endParaRPr kumimoji="1" lang="en-US" altLang="ja-JP" sz="1000" b="0" u="none" dirty="0">
                        <a:latin typeface="Meiryo UI" panose="020B0604030504040204" pitchFamily="50" charset="-128"/>
                        <a:ea typeface="Meiryo UI" panose="020B0604030504040204" pitchFamily="50" charset="-128"/>
                      </a:endParaRPr>
                    </a:p>
                    <a:p>
                      <a:r>
                        <a:rPr kumimoji="1" lang="ja-JP" altLang="en-US" sz="1000" b="0" u="none" dirty="0">
                          <a:latin typeface="Meiryo UI" panose="020B0604030504040204" pitchFamily="50" charset="-128"/>
                          <a:ea typeface="Meiryo UI" panose="020B0604030504040204" pitchFamily="50" charset="-128"/>
                        </a:rPr>
                        <a:t>　　　　・カーシェアリング事業＜平成</a:t>
                      </a:r>
                      <a:r>
                        <a:rPr kumimoji="1" lang="en-US" altLang="ja-JP" sz="1000" b="0" u="none" dirty="0">
                          <a:latin typeface="Meiryo UI" panose="020B0604030504040204" pitchFamily="50" charset="-128"/>
                          <a:ea typeface="Meiryo UI" panose="020B0604030504040204" pitchFamily="50" charset="-128"/>
                        </a:rPr>
                        <a:t>24</a:t>
                      </a:r>
                      <a:r>
                        <a:rPr kumimoji="1" lang="ja-JP" altLang="en-US" sz="1000" b="0" u="none" dirty="0">
                          <a:latin typeface="Meiryo UI" panose="020B0604030504040204" pitchFamily="50" charset="-128"/>
                          <a:ea typeface="Meiryo UI" panose="020B0604030504040204" pitchFamily="50" charset="-128"/>
                        </a:rPr>
                        <a:t>年</a:t>
                      </a:r>
                      <a:r>
                        <a:rPr kumimoji="1" lang="en-US" altLang="ja-JP" sz="1000" b="0" u="none" dirty="0">
                          <a:latin typeface="Meiryo UI" panose="020B0604030504040204" pitchFamily="50" charset="-128"/>
                          <a:ea typeface="Meiryo UI" panose="020B0604030504040204" pitchFamily="50" charset="-128"/>
                        </a:rPr>
                        <a:t>2</a:t>
                      </a:r>
                      <a:r>
                        <a:rPr kumimoji="1" lang="ja-JP" altLang="en-US" sz="1000" b="0" u="none" dirty="0">
                          <a:latin typeface="Meiryo UI" panose="020B0604030504040204" pitchFamily="50" charset="-128"/>
                          <a:ea typeface="Meiryo UI" panose="020B0604030504040204" pitchFamily="50" charset="-128"/>
                        </a:rPr>
                        <a:t>月より＞</a:t>
                      </a:r>
                      <a:endParaRPr kumimoji="1" lang="en-US" altLang="ja-JP" sz="1000" b="0" u="none" dirty="0">
                        <a:latin typeface="Meiryo UI" panose="020B0604030504040204" pitchFamily="50" charset="-128"/>
                        <a:ea typeface="Meiryo UI" panose="020B0604030504040204" pitchFamily="50" charset="-128"/>
                      </a:endParaRPr>
                    </a:p>
                    <a:p>
                      <a:r>
                        <a:rPr kumimoji="1" lang="ja-JP" altLang="en-US" sz="1000" b="0" u="none" dirty="0">
                          <a:latin typeface="Meiryo UI" panose="020B0604030504040204" pitchFamily="50" charset="-128"/>
                          <a:ea typeface="Meiryo UI" panose="020B0604030504040204" pitchFamily="50" charset="-128"/>
                        </a:rPr>
                        <a:t>　　　　・予約駐車場サービス事業＜平成</a:t>
                      </a:r>
                      <a:r>
                        <a:rPr kumimoji="1" lang="en-US" altLang="ja-JP" sz="1000" b="0" u="none" dirty="0">
                          <a:latin typeface="Meiryo UI" panose="020B0604030504040204" pitchFamily="50" charset="-128"/>
                          <a:ea typeface="Meiryo UI" panose="020B0604030504040204" pitchFamily="50" charset="-128"/>
                        </a:rPr>
                        <a:t>30</a:t>
                      </a:r>
                      <a:r>
                        <a:rPr kumimoji="1" lang="ja-JP" altLang="en-US" sz="1000" b="0" u="none" dirty="0">
                          <a:latin typeface="Meiryo UI" panose="020B0604030504040204" pitchFamily="50" charset="-128"/>
                          <a:ea typeface="Meiryo UI" panose="020B0604030504040204" pitchFamily="50" charset="-128"/>
                        </a:rPr>
                        <a:t>年</a:t>
                      </a:r>
                      <a:r>
                        <a:rPr kumimoji="1" lang="en-US" altLang="ja-JP" sz="1000" b="0" u="none" dirty="0">
                          <a:latin typeface="Meiryo UI" panose="020B0604030504040204" pitchFamily="50" charset="-128"/>
                          <a:ea typeface="Meiryo UI" panose="020B0604030504040204" pitchFamily="50" charset="-128"/>
                        </a:rPr>
                        <a:t>2</a:t>
                      </a:r>
                      <a:r>
                        <a:rPr kumimoji="1" lang="ja-JP" altLang="en-US" sz="1000" b="0" u="none" dirty="0">
                          <a:latin typeface="Meiryo UI" panose="020B0604030504040204" pitchFamily="50" charset="-128"/>
                          <a:ea typeface="Meiryo UI" panose="020B0604030504040204" pitchFamily="50" charset="-128"/>
                        </a:rPr>
                        <a:t>月より＞</a:t>
                      </a:r>
                      <a:endParaRPr kumimoji="1" lang="en-US" altLang="ja-JP" sz="1000" b="0" u="none" dirty="0">
                        <a:latin typeface="Meiryo UI" panose="020B0604030504040204" pitchFamily="50" charset="-128"/>
                        <a:ea typeface="Meiryo UI" panose="020B0604030504040204" pitchFamily="50" charset="-128"/>
                      </a:endParaRPr>
                    </a:p>
                    <a:p>
                      <a:pPr marL="133350" indent="-133350" algn="just">
                        <a:spcAft>
                          <a:spcPts val="0"/>
                        </a:spcAft>
                      </a:pPr>
                      <a:endParaRPr lang="en-US" altLang="ja-JP" sz="11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effectLst/>
                          <a:latin typeface="Meiryo UI" panose="020B0604030504040204" pitchFamily="50" charset="-128"/>
                          <a:ea typeface="Meiryo UI" panose="020B0604030504040204" pitchFamily="50" charset="-128"/>
                        </a:rPr>
                        <a:t>◆</a:t>
                      </a:r>
                      <a:r>
                        <a:rPr lang="ja-JP" altLang="en-US" sz="1050" b="1" u="sng" kern="100" dirty="0">
                          <a:effectLst/>
                          <a:latin typeface="Meiryo UI" panose="020B0604030504040204" pitchFamily="50" charset="-128"/>
                          <a:ea typeface="Meiryo UI" panose="020B0604030504040204" pitchFamily="50" charset="-128"/>
                        </a:rPr>
                        <a:t>府営住宅の市町への移管</a:t>
                      </a:r>
                      <a:endParaRPr lang="en-US" altLang="ja-JP" sz="1050" b="1"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100" b="1" i="0" u="sng" kern="100" dirty="0">
                          <a:effectLst/>
                          <a:latin typeface="Meiryo UI" panose="020B0604030504040204" pitchFamily="50" charset="-128"/>
                          <a:ea typeface="Meiryo UI" panose="020B0604030504040204" pitchFamily="50" charset="-128"/>
                        </a:rPr>
                        <a:t>　</a:t>
                      </a:r>
                      <a:endParaRPr lang="en-US" altLang="ja-JP" sz="110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１　事業目的</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effectLst/>
                          <a:latin typeface="Meiryo UI" panose="020B0604030504040204" pitchFamily="50" charset="-128"/>
                          <a:ea typeface="Meiryo UI" panose="020B0604030504040204" pitchFamily="50" charset="-128"/>
                        </a:rPr>
                        <a:t>　　　　・地域のまちづくりや、福祉施策と緊密に連携した住民サービスの提供を進めるために地域経営の主体である基礎自治体が公営住宅を担うこと</a:t>
                      </a:r>
                      <a:r>
                        <a:rPr lang="ja-JP" altLang="en-US" sz="1000" kern="100" dirty="0" smtClean="0">
                          <a:effectLst/>
                          <a:latin typeface="Meiryo UI" panose="020B0604030504040204" pitchFamily="50" charset="-128"/>
                          <a:ea typeface="Meiryo UI" panose="020B0604030504040204" pitchFamily="50" charset="-128"/>
                        </a:rPr>
                        <a:t>が望ましい</a:t>
                      </a:r>
                      <a:r>
                        <a:rPr lang="ja-JP" altLang="en-US" sz="1000" kern="100" dirty="0">
                          <a:effectLst/>
                          <a:latin typeface="Meiryo UI" panose="020B0604030504040204" pitchFamily="50" charset="-128"/>
                          <a:ea typeface="Meiryo UI" panose="020B0604030504040204" pitchFamily="50" charset="-128"/>
                        </a:rPr>
                        <a:t>との考えに</a:t>
                      </a:r>
                      <a:r>
                        <a:rPr lang="ja-JP" altLang="en-US" sz="1000" kern="100" dirty="0" smtClean="0">
                          <a:effectLst/>
                          <a:latin typeface="Meiryo UI" panose="020B0604030504040204" pitchFamily="50" charset="-128"/>
                          <a:ea typeface="Meiryo UI" panose="020B0604030504040204" pitchFamily="50" charset="-128"/>
                        </a:rPr>
                        <a:t>基</a:t>
                      </a:r>
                      <a:endParaRPr lang="en-US" altLang="ja-JP" sz="100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smtClean="0">
                          <a:effectLst/>
                          <a:latin typeface="Meiryo UI" panose="020B0604030504040204" pitchFamily="50" charset="-128"/>
                          <a:ea typeface="Meiryo UI" panose="020B0604030504040204" pitchFamily="50" charset="-128"/>
                        </a:rPr>
                        <a:t>　　　　　</a:t>
                      </a:r>
                      <a:r>
                        <a:rPr lang="ja-JP" altLang="en-US" sz="1000" kern="100" dirty="0" err="1" smtClean="0">
                          <a:effectLst/>
                          <a:latin typeface="Meiryo UI" panose="020B0604030504040204" pitchFamily="50" charset="-128"/>
                          <a:ea typeface="Meiryo UI" panose="020B0604030504040204" pitchFamily="50" charset="-128"/>
                        </a:rPr>
                        <a:t>づき</a:t>
                      </a:r>
                      <a:r>
                        <a:rPr lang="ja-JP" altLang="en-US" sz="1000" kern="100" dirty="0">
                          <a:effectLst/>
                          <a:latin typeface="Meiryo UI" panose="020B0604030504040204" pitchFamily="50" charset="-128"/>
                          <a:ea typeface="Meiryo UI" panose="020B0604030504040204" pitchFamily="50" charset="-128"/>
                        </a:rPr>
                        <a:t>移管を進める。</a:t>
                      </a:r>
                      <a:endParaRPr lang="en-US" altLang="ja-JP" sz="1000" kern="100" dirty="0">
                        <a:effectLst/>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２　事業内容</a:t>
                      </a:r>
                      <a:endParaRPr kumimoji="1" lang="en-US" altLang="ja-JP" sz="1000" b="1" dirty="0">
                        <a:latin typeface="Meiryo UI" panose="020B0604030504040204" pitchFamily="50" charset="-128"/>
                        <a:ea typeface="Meiryo UI" panose="020B0604030504040204" pitchFamily="50" charset="-128"/>
                      </a:endParaRPr>
                    </a:p>
                    <a:p>
                      <a:r>
                        <a:rPr kumimoji="1" lang="ja-JP" altLang="en-US" sz="1000" b="1" dirty="0">
                          <a:latin typeface="Meiryo UI" panose="020B0604030504040204" pitchFamily="50" charset="-128"/>
                          <a:ea typeface="Meiryo UI" panose="020B0604030504040204" pitchFamily="50" charset="-128"/>
                        </a:rPr>
                        <a:t>　　　　</a:t>
                      </a:r>
                      <a:r>
                        <a:rPr kumimoji="1" lang="ja-JP" altLang="en-US" sz="1000" b="0" dirty="0">
                          <a:latin typeface="Meiryo UI" panose="020B0604030504040204" pitchFamily="50" charset="-128"/>
                          <a:ea typeface="Meiryo UI" panose="020B0604030504040204" pitchFamily="50" charset="-128"/>
                        </a:rPr>
                        <a:t>・平成</a:t>
                      </a:r>
                      <a:r>
                        <a:rPr kumimoji="1" lang="en-US" altLang="ja-JP" sz="1000" b="0" dirty="0">
                          <a:latin typeface="Meiryo UI" panose="020B0604030504040204" pitchFamily="50" charset="-128"/>
                          <a:ea typeface="Meiryo UI" panose="020B0604030504040204" pitchFamily="50" charset="-128"/>
                        </a:rPr>
                        <a:t>27</a:t>
                      </a:r>
                      <a:r>
                        <a:rPr kumimoji="1" lang="ja-JP" altLang="en-US" sz="1000" b="0" dirty="0">
                          <a:latin typeface="Meiryo UI" panose="020B0604030504040204" pitchFamily="50" charset="-128"/>
                          <a:ea typeface="Meiryo UI" panose="020B0604030504040204" pitchFamily="50" charset="-128"/>
                        </a:rPr>
                        <a:t>年</a:t>
                      </a:r>
                      <a:r>
                        <a:rPr kumimoji="1" lang="en-US" altLang="ja-JP" sz="1000" b="0" dirty="0">
                          <a:latin typeface="Meiryo UI" panose="020B0604030504040204" pitchFamily="50" charset="-128"/>
                          <a:ea typeface="Meiryo UI" panose="020B0604030504040204" pitchFamily="50" charset="-128"/>
                        </a:rPr>
                        <a:t>8</a:t>
                      </a:r>
                      <a:r>
                        <a:rPr kumimoji="1" lang="ja-JP" altLang="en-US" sz="1000" b="0" dirty="0">
                          <a:latin typeface="Meiryo UI" panose="020B0604030504040204" pitchFamily="50" charset="-128"/>
                          <a:ea typeface="Meiryo UI" panose="020B0604030504040204" pitchFamily="50" charset="-128"/>
                        </a:rPr>
                        <a:t>月</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日</a:t>
                      </a:r>
                      <a:r>
                        <a:rPr kumimoji="1" lang="ja-JP" altLang="en-US" sz="1000" b="0" dirty="0">
                          <a:solidFill>
                            <a:schemeClr val="tx1"/>
                          </a:solidFill>
                          <a:latin typeface="Meiryo UI" panose="020B0604030504040204" pitchFamily="50" charset="-128"/>
                          <a:ea typeface="Meiryo UI" panose="020B0604030504040204" pitchFamily="50" charset="-128"/>
                        </a:rPr>
                        <a:t>より大</a:t>
                      </a:r>
                      <a:r>
                        <a:rPr kumimoji="1" lang="ja-JP" altLang="en-US" sz="1000" b="0" dirty="0">
                          <a:latin typeface="Meiryo UI" panose="020B0604030504040204" pitchFamily="50" charset="-128"/>
                          <a:ea typeface="Meiryo UI" panose="020B0604030504040204" pitchFamily="50" charset="-128"/>
                        </a:rPr>
                        <a:t>阪市へ府営住宅を移管（事業中の</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団地については、事業終了後に移管）移管団地数・戸数　　 </a:t>
                      </a:r>
                      <a:r>
                        <a:rPr kumimoji="1" lang="en-US" altLang="ja-JP" sz="1000" b="0" dirty="0">
                          <a:latin typeface="Meiryo UI" panose="020B0604030504040204" pitchFamily="50" charset="-128"/>
                          <a:ea typeface="Meiryo UI" panose="020B0604030504040204" pitchFamily="50" charset="-128"/>
                        </a:rPr>
                        <a:t>61</a:t>
                      </a:r>
                      <a:r>
                        <a:rPr kumimoji="1" lang="ja-JP" altLang="en-US" sz="1000" b="0" dirty="0">
                          <a:latin typeface="Meiryo UI" panose="020B0604030504040204" pitchFamily="50" charset="-128"/>
                          <a:ea typeface="Meiryo UI" panose="020B0604030504040204" pitchFamily="50" charset="-128"/>
                        </a:rPr>
                        <a:t>団地　</a:t>
                      </a:r>
                      <a:r>
                        <a:rPr kumimoji="1" lang="en-US" altLang="ja-JP" sz="1000" b="0" dirty="0">
                          <a:latin typeface="Meiryo UI" panose="020B0604030504040204" pitchFamily="50" charset="-128"/>
                          <a:ea typeface="Meiryo UI" panose="020B0604030504040204" pitchFamily="50" charset="-128"/>
                        </a:rPr>
                        <a:t>12,311</a:t>
                      </a:r>
                      <a:r>
                        <a:rPr kumimoji="1" lang="ja-JP" altLang="en-US" sz="1000" b="0" dirty="0">
                          <a:latin typeface="Meiryo UI" panose="020B0604030504040204" pitchFamily="50" charset="-128"/>
                          <a:ea typeface="Meiryo UI" panose="020B0604030504040204" pitchFamily="50" charset="-128"/>
                        </a:rPr>
                        <a:t>戸</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b="0" dirty="0">
                          <a:latin typeface="Meiryo UI" panose="020B0604030504040204" pitchFamily="50" charset="-128"/>
                          <a:ea typeface="Meiryo UI" panose="020B0604030504040204" pitchFamily="50" charset="-128"/>
                        </a:rPr>
                        <a:t>　　　　・平成</a:t>
                      </a:r>
                      <a:r>
                        <a:rPr kumimoji="1" lang="en-US" altLang="ja-JP" sz="1000" b="0" dirty="0">
                          <a:latin typeface="Meiryo UI" panose="020B0604030504040204" pitchFamily="50" charset="-128"/>
                          <a:ea typeface="Meiryo UI" panose="020B0604030504040204" pitchFamily="50" charset="-128"/>
                        </a:rPr>
                        <a:t>30</a:t>
                      </a:r>
                      <a:r>
                        <a:rPr kumimoji="1" lang="ja-JP" altLang="en-US" sz="1000" b="0" dirty="0">
                          <a:latin typeface="Meiryo UI" panose="020B0604030504040204" pitchFamily="50" charset="-128"/>
                          <a:ea typeface="Meiryo UI" panose="020B0604030504040204" pitchFamily="50" charset="-128"/>
                        </a:rPr>
                        <a:t>年</a:t>
                      </a:r>
                      <a:r>
                        <a:rPr kumimoji="1" lang="en-US" altLang="ja-JP" sz="1000" b="0" dirty="0">
                          <a:latin typeface="Meiryo UI" panose="020B0604030504040204" pitchFamily="50" charset="-128"/>
                          <a:ea typeface="Meiryo UI" panose="020B0604030504040204" pitchFamily="50" charset="-128"/>
                        </a:rPr>
                        <a:t>4</a:t>
                      </a:r>
                      <a:r>
                        <a:rPr kumimoji="1" lang="ja-JP" altLang="en-US" sz="1000" b="0" dirty="0">
                          <a:latin typeface="Meiryo UI" panose="020B0604030504040204" pitchFamily="50" charset="-128"/>
                          <a:ea typeface="Meiryo UI" panose="020B0604030504040204" pitchFamily="50" charset="-128"/>
                        </a:rPr>
                        <a:t>月</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日に大東市へ府営住宅を移管（第</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次移管＜</a:t>
                      </a:r>
                      <a:r>
                        <a:rPr kumimoji="1" lang="en-US" altLang="ja-JP" sz="1000" b="0" dirty="0">
                          <a:latin typeface="Meiryo UI" panose="020B0604030504040204" pitchFamily="50" charset="-128"/>
                          <a:ea typeface="Meiryo UI" panose="020B0604030504040204" pitchFamily="50" charset="-128"/>
                        </a:rPr>
                        <a:t>3</a:t>
                      </a:r>
                      <a:r>
                        <a:rPr kumimoji="1" lang="ja-JP" altLang="en-US" sz="1000" b="0" dirty="0">
                          <a:latin typeface="Meiryo UI" panose="020B0604030504040204" pitchFamily="50" charset="-128"/>
                          <a:ea typeface="Meiryo UI" panose="020B0604030504040204" pitchFamily="50" charset="-128"/>
                        </a:rPr>
                        <a:t>回に分けて順次移管予定＞）　　　移管団地数・戸数　　　 </a:t>
                      </a:r>
                      <a:r>
                        <a:rPr kumimoji="1" lang="en-US" altLang="ja-JP" sz="1000" b="0" dirty="0">
                          <a:latin typeface="Meiryo UI" panose="020B0604030504040204" pitchFamily="50" charset="-128"/>
                          <a:ea typeface="Meiryo UI" panose="020B0604030504040204" pitchFamily="50" charset="-128"/>
                        </a:rPr>
                        <a:t>1</a:t>
                      </a:r>
                      <a:r>
                        <a:rPr kumimoji="1" lang="ja-JP" altLang="en-US" sz="1000" b="0" dirty="0">
                          <a:latin typeface="Meiryo UI" panose="020B0604030504040204" pitchFamily="50" charset="-128"/>
                          <a:ea typeface="Meiryo UI" panose="020B0604030504040204" pitchFamily="50" charset="-128"/>
                        </a:rPr>
                        <a:t>団地　</a:t>
                      </a:r>
                      <a:r>
                        <a:rPr kumimoji="1" lang="ja-JP" altLang="en-US" sz="1000" b="0" baseline="0" dirty="0">
                          <a:latin typeface="Meiryo UI" panose="020B0604030504040204" pitchFamily="50" charset="-128"/>
                          <a:ea typeface="Meiryo UI" panose="020B0604030504040204" pitchFamily="50" charset="-128"/>
                        </a:rPr>
                        <a:t> </a:t>
                      </a:r>
                      <a:r>
                        <a:rPr kumimoji="1" lang="ja-JP" altLang="en-US" sz="1000" b="0" dirty="0">
                          <a:latin typeface="Meiryo UI" panose="020B0604030504040204" pitchFamily="50" charset="-128"/>
                          <a:ea typeface="Meiryo UI" panose="020B0604030504040204" pitchFamily="50" charset="-128"/>
                        </a:rPr>
                        <a:t>　　</a:t>
                      </a:r>
                      <a:r>
                        <a:rPr kumimoji="1" lang="en-US" altLang="ja-JP" sz="1000" b="0" dirty="0">
                          <a:latin typeface="Meiryo UI" panose="020B0604030504040204" pitchFamily="50" charset="-128"/>
                          <a:ea typeface="Meiryo UI" panose="020B0604030504040204" pitchFamily="50" charset="-128"/>
                        </a:rPr>
                        <a:t>144</a:t>
                      </a:r>
                      <a:r>
                        <a:rPr kumimoji="1" lang="ja-JP" altLang="en-US" sz="1000" b="0" dirty="0">
                          <a:latin typeface="Meiryo UI" panose="020B0604030504040204" pitchFamily="50" charset="-128"/>
                          <a:ea typeface="Meiryo UI" panose="020B0604030504040204" pitchFamily="50" charset="-128"/>
                        </a:rPr>
                        <a:t>戸</a:t>
                      </a:r>
                      <a:endParaRPr kumimoji="1" lang="en-US" altLang="ja-JP" sz="1000" b="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　　　　・平成</a:t>
                      </a:r>
                      <a:r>
                        <a:rPr kumimoji="1" lang="en-US" altLang="ja-JP" sz="1000" dirty="0">
                          <a:latin typeface="Meiryo UI" panose="020B0604030504040204" pitchFamily="50" charset="-128"/>
                          <a:ea typeface="Meiryo UI" panose="020B0604030504040204" pitchFamily="50" charset="-128"/>
                        </a:rPr>
                        <a:t>31</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日に門真市へ府営住宅を移管（第</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次移管＜</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回に分けて順次移管予定＞）　　　移管団地数・戸数　　　 </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団地　　</a:t>
                      </a:r>
                      <a:r>
                        <a:rPr kumimoji="1" lang="en-US" altLang="ja-JP" sz="1000" dirty="0">
                          <a:latin typeface="Meiryo UI" panose="020B0604030504040204" pitchFamily="50" charset="-128"/>
                          <a:ea typeface="Meiryo UI" panose="020B0604030504040204" pitchFamily="50" charset="-128"/>
                        </a:rPr>
                        <a:t>2,492</a:t>
                      </a:r>
                      <a:r>
                        <a:rPr kumimoji="1" lang="ja-JP" altLang="en-US" sz="1000" dirty="0">
                          <a:latin typeface="Meiryo UI" panose="020B0604030504040204" pitchFamily="50" charset="-128"/>
                          <a:ea typeface="Meiryo UI" panose="020B0604030504040204" pitchFamily="50" charset="-128"/>
                        </a:rPr>
                        <a:t>戸</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eiryo UI" panose="020B0604030504040204" pitchFamily="50" charset="-128"/>
                          <a:ea typeface="Meiryo UI" panose="020B0604030504040204" pitchFamily="50" charset="-128"/>
                        </a:rPr>
                        <a:t>　　　　・令和</a:t>
                      </a:r>
                      <a:r>
                        <a:rPr kumimoji="1" lang="en-US" altLang="ja-JP" sz="1000" dirty="0">
                          <a:latin typeface="Meiryo UI" panose="020B0604030504040204" pitchFamily="50" charset="-128"/>
                          <a:ea typeface="Meiryo UI" panose="020B0604030504040204" pitchFamily="50" charset="-128"/>
                        </a:rPr>
                        <a:t>2</a:t>
                      </a:r>
                      <a:r>
                        <a:rPr kumimoji="1" lang="ja-JP" altLang="en-US" sz="1000" dirty="0">
                          <a:latin typeface="Meiryo UI" panose="020B0604030504040204" pitchFamily="50" charset="-128"/>
                          <a:ea typeface="Meiryo UI" panose="020B0604030504040204" pitchFamily="50" charset="-128"/>
                        </a:rPr>
                        <a:t>年</a:t>
                      </a:r>
                      <a:r>
                        <a:rPr kumimoji="1" lang="en-US" altLang="ja-JP" sz="1000" dirty="0">
                          <a:latin typeface="Meiryo UI" panose="020B0604030504040204" pitchFamily="50" charset="-128"/>
                          <a:ea typeface="Meiryo UI" panose="020B0604030504040204" pitchFamily="50" charset="-128"/>
                        </a:rPr>
                        <a:t>4</a:t>
                      </a:r>
                      <a:r>
                        <a:rPr kumimoji="1" lang="ja-JP" altLang="en-US" sz="1000" dirty="0">
                          <a:latin typeface="Meiryo UI" panose="020B0604030504040204" pitchFamily="50" charset="-128"/>
                          <a:ea typeface="Meiryo UI" panose="020B0604030504040204" pitchFamily="50" charset="-128"/>
                        </a:rPr>
                        <a:t>月</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日に池田市へ府営住宅を移管予定（第</a:t>
                      </a: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次移管＜</a:t>
                      </a:r>
                      <a:r>
                        <a:rPr kumimoji="1" lang="en-US" altLang="ja-JP" sz="1000" dirty="0">
                          <a:latin typeface="Meiryo UI" panose="020B0604030504040204" pitchFamily="50" charset="-128"/>
                          <a:ea typeface="Meiryo UI" panose="020B0604030504040204" pitchFamily="50" charset="-128"/>
                        </a:rPr>
                        <a:t>3</a:t>
                      </a:r>
                      <a:r>
                        <a:rPr kumimoji="1" lang="ja-JP" altLang="en-US" sz="1000" dirty="0">
                          <a:latin typeface="Meiryo UI" panose="020B0604030504040204" pitchFamily="50" charset="-128"/>
                          <a:ea typeface="Meiryo UI" panose="020B0604030504040204" pitchFamily="50" charset="-128"/>
                        </a:rPr>
                        <a:t>回に分けて順次移管予定＞）　移管団地数・戸数</a:t>
                      </a:r>
                      <a:r>
                        <a:rPr kumimoji="1" lang="ja-JP" altLang="en-US" sz="1000" dirty="0">
                          <a:solidFill>
                            <a:schemeClr val="tx1"/>
                          </a:solidFill>
                          <a:latin typeface="Meiryo UI" panose="020B0604030504040204" pitchFamily="50" charset="-128"/>
                          <a:ea typeface="Meiryo UI" panose="020B0604030504040204" pitchFamily="50" charset="-128"/>
                        </a:rPr>
                        <a:t>予定 </a:t>
                      </a: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団地</a:t>
                      </a:r>
                      <a:r>
                        <a:rPr kumimoji="1" lang="ja-JP" altLang="en-US" sz="1000" baseline="0" dirty="0">
                          <a:solidFill>
                            <a:schemeClr val="tx1"/>
                          </a:solidFill>
                          <a:latin typeface="Meiryo UI" panose="020B0604030504040204" pitchFamily="50" charset="-128"/>
                          <a:ea typeface="Meiryo UI" panose="020B0604030504040204" pitchFamily="50" charset="-128"/>
                        </a:rPr>
                        <a:t>　　　  </a:t>
                      </a:r>
                      <a:r>
                        <a:rPr kumimoji="1" lang="en-US" altLang="ja-JP" sz="1000" baseline="0" dirty="0">
                          <a:solidFill>
                            <a:schemeClr val="tx1"/>
                          </a:solidFill>
                          <a:latin typeface="Meiryo UI" panose="020B0604030504040204" pitchFamily="50" charset="-128"/>
                          <a:ea typeface="Meiryo UI" panose="020B0604030504040204" pitchFamily="50" charset="-128"/>
                        </a:rPr>
                        <a:t>60</a:t>
                      </a:r>
                      <a:r>
                        <a:rPr kumimoji="1" lang="ja-JP" altLang="en-US" sz="1000" baseline="0" dirty="0">
                          <a:solidFill>
                            <a:schemeClr val="tx1"/>
                          </a:solidFill>
                          <a:latin typeface="Meiryo UI" panose="020B0604030504040204" pitchFamily="50" charset="-128"/>
                          <a:ea typeface="Meiryo UI" panose="020B0604030504040204" pitchFamily="50" charset="-128"/>
                        </a:rPr>
                        <a:t>戸</a:t>
                      </a:r>
                      <a:r>
                        <a:rPr kumimoji="1" lang="ja-JP" altLang="en-US" sz="1100" dirty="0">
                          <a:solidFill>
                            <a:schemeClr val="tx1"/>
                          </a:solidFill>
                          <a:latin typeface="Meiryo UI" panose="020B0604030504040204" pitchFamily="50" charset="-128"/>
                          <a:ea typeface="Meiryo UI" panose="020B0604030504040204" pitchFamily="50" charset="-128"/>
                        </a:rPr>
                        <a:t>　</a:t>
                      </a:r>
                      <a:endParaRPr lang="en-US" altLang="ja-JP" sz="1100" b="1" kern="100" dirty="0">
                        <a:solidFill>
                          <a:schemeClr val="tx1"/>
                        </a:solidFill>
                        <a:effectLst/>
                        <a:latin typeface="Meiryo UI" panose="020B0604030504040204" pitchFamily="50" charset="-128"/>
                        <a:ea typeface="Meiryo UI" panose="020B0604030504040204" pitchFamily="50" charset="-128"/>
                        <a:cs typeface="+mn-cs"/>
                      </a:endParaRPr>
                    </a:p>
                    <a:p>
                      <a:endParaRPr lang="en-US" altLang="ja-JP" sz="1100" b="1" kern="100" dirty="0">
                        <a:solidFill>
                          <a:schemeClr val="tx1"/>
                        </a:solidFill>
                        <a:effectLst/>
                        <a:latin typeface="Meiryo UI" panose="020B0604030504040204" pitchFamily="50" charset="-128"/>
                        <a:ea typeface="Meiryo UI" panose="020B0604030504040204" pitchFamily="50" charset="-128"/>
                        <a:cs typeface="+mn-cs"/>
                      </a:endParaRPr>
                    </a:p>
                    <a:p>
                      <a:endParaRPr kumimoji="1" lang="en-US" altLang="ja-JP" sz="1100" b="1" u="sng" dirty="0">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r h="194676">
                <a:tc>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923006037"/>
                  </a:ext>
                </a:extLst>
              </a:tr>
            </a:tbl>
          </a:graphicData>
        </a:graphic>
      </p:graphicFrame>
      <p:sp>
        <p:nvSpPr>
          <p:cNvPr id="6" name="正方形/長方形 5"/>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78407097"/>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2238"/>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32】</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密集住宅市街地整備促進補助金</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788557693"/>
              </p:ext>
            </p:extLst>
          </p:nvPr>
        </p:nvGraphicFramePr>
        <p:xfrm>
          <a:off x="41792" y="468505"/>
          <a:ext cx="9060417" cy="63672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23641">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2198140">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密集住宅市街地の居住環境の改善や防災性向上のため、老朽建築物の除却や建替え、基盤整備等を行う市町村に対して補助。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・対象　老朽建築物の除却・建替え、公共施設整備等に必要な経費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・補助率　</a:t>
                      </a:r>
                      <a:r>
                        <a:rPr lang="en-US" altLang="ja-JP" sz="1000" b="0" kern="100" dirty="0">
                          <a:effectLst/>
                          <a:latin typeface="Meiryo UI" panose="020B0604030504040204" pitchFamily="50" charset="-128"/>
                          <a:ea typeface="Meiryo UI" panose="020B0604030504040204" pitchFamily="50" charset="-128"/>
                        </a:rPr>
                        <a:t>1/4</a:t>
                      </a:r>
                      <a:r>
                        <a:rPr lang="ja-JP" altLang="en-US" sz="1000" b="0" kern="100" dirty="0">
                          <a:effectLst/>
                          <a:latin typeface="Meiryo UI" panose="020B0604030504040204" pitchFamily="50" charset="-128"/>
                          <a:ea typeface="Meiryo UI" panose="020B0604030504040204" pitchFamily="50" charset="-128"/>
                        </a:rPr>
                        <a:t>（国</a:t>
                      </a:r>
                      <a:r>
                        <a:rPr lang="en-US" altLang="ja-JP" sz="1000" b="0" kern="100" dirty="0">
                          <a:effectLst/>
                          <a:latin typeface="Meiryo UI" panose="020B0604030504040204" pitchFamily="50" charset="-128"/>
                          <a:ea typeface="Meiryo UI" panose="020B0604030504040204" pitchFamily="50" charset="-128"/>
                        </a:rPr>
                        <a:t>1/2</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（国</a:t>
                      </a:r>
                      <a:r>
                        <a:rPr lang="en-US" altLang="ja-JP" sz="1000" b="0" kern="100" dirty="0">
                          <a:effectLst/>
                          <a:latin typeface="Meiryo UI" panose="020B0604030504040204" pitchFamily="50" charset="-128"/>
                          <a:ea typeface="Meiryo UI" panose="020B0604030504040204" pitchFamily="50" charset="-128"/>
                        </a:rPr>
                        <a:t>1/3</a:t>
                      </a:r>
                      <a:r>
                        <a:rPr lang="ja-JP" altLang="en-US" sz="1000" b="0" kern="100" dirty="0">
                          <a:effectLst/>
                          <a:latin typeface="Meiryo UI" panose="020B0604030504040204" pitchFamily="50" charset="-128"/>
                          <a:ea typeface="Meiryo UI" panose="020B0604030504040204" pitchFamily="50" charset="-128"/>
                        </a:rPr>
                        <a:t>）等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・進捗状況（</a:t>
                      </a:r>
                      <a:r>
                        <a:rPr lang="en-US" altLang="ja-JP" sz="1000" b="0" kern="100" dirty="0">
                          <a:effectLst/>
                          <a:latin typeface="Meiryo UI" panose="020B0604030504040204" pitchFamily="50" charset="-128"/>
                          <a:ea typeface="Meiryo UI" panose="020B0604030504040204" pitchFamily="50" charset="-128"/>
                        </a:rPr>
                        <a:t>H19</a:t>
                      </a:r>
                      <a:r>
                        <a:rPr lang="ja-JP" altLang="en-US" sz="1000" b="0" kern="100" dirty="0" err="1">
                          <a:effectLst/>
                          <a:latin typeface="Meiryo UI" panose="020B0604030504040204" pitchFamily="50" charset="-128"/>
                          <a:ea typeface="Meiryo UI" panose="020B0604030504040204" pitchFamily="50" charset="-128"/>
                        </a:rPr>
                        <a:t>までの</a:t>
                      </a:r>
                      <a:r>
                        <a:rPr lang="ja-JP" altLang="en-US" sz="1000" b="0" kern="100" dirty="0">
                          <a:effectLst/>
                          <a:latin typeface="Meiryo UI" panose="020B0604030504040204" pitchFamily="50" charset="-128"/>
                          <a:ea typeface="Meiryo UI" panose="020B0604030504040204" pitchFamily="50" charset="-128"/>
                        </a:rPr>
                        <a:t>見込み）　府費ベースで約</a:t>
                      </a:r>
                      <a:r>
                        <a:rPr lang="en-US" altLang="ja-JP" sz="1000" b="0" kern="100" dirty="0">
                          <a:effectLst/>
                          <a:latin typeface="Meiryo UI" panose="020B0604030504040204" pitchFamily="50" charset="-128"/>
                          <a:ea typeface="Meiryo UI" panose="020B0604030504040204" pitchFamily="50" charset="-128"/>
                        </a:rPr>
                        <a:t>42</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（参考）</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・「災害に強いすまいとまちづくり促進区域」　　</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市町</a:t>
                      </a:r>
                      <a:r>
                        <a:rPr lang="en-US" altLang="ja-JP" sz="1000" b="0" kern="100" dirty="0">
                          <a:effectLst/>
                          <a:latin typeface="Meiryo UI" panose="020B0604030504040204" pitchFamily="50" charset="-128"/>
                          <a:ea typeface="Meiryo UI" panose="020B0604030504040204" pitchFamily="50" charset="-128"/>
                        </a:rPr>
                        <a:t>39 </a:t>
                      </a:r>
                      <a:r>
                        <a:rPr lang="ja-JP" altLang="en-US" sz="1000" b="0" kern="100" dirty="0">
                          <a:effectLst/>
                          <a:latin typeface="Meiryo UI" panose="020B0604030504040204" pitchFamily="50" charset="-128"/>
                          <a:ea typeface="Meiryo UI" panose="020B0604030504040204" pitchFamily="50" charset="-128"/>
                        </a:rPr>
                        <a:t>地区、</a:t>
                      </a:r>
                      <a:r>
                        <a:rPr lang="en-US" altLang="ja-JP" sz="1000" b="0" kern="100" dirty="0">
                          <a:effectLst/>
                          <a:latin typeface="Meiryo UI" panose="020B0604030504040204" pitchFamily="50" charset="-128"/>
                          <a:ea typeface="Meiryo UI" panose="020B0604030504040204" pitchFamily="50" charset="-128"/>
                        </a:rPr>
                        <a:t>2,421ha</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・密集事業の事業中地区　　</a:t>
                      </a:r>
                      <a:r>
                        <a:rPr lang="en-US" altLang="ja-JP" sz="1000" b="0" kern="100" dirty="0">
                          <a:effectLst/>
                          <a:latin typeface="Meiryo UI" panose="020B0604030504040204" pitchFamily="50" charset="-128"/>
                          <a:ea typeface="Meiryo UI" panose="020B0604030504040204" pitchFamily="50" charset="-128"/>
                        </a:rPr>
                        <a:t>6 </a:t>
                      </a:r>
                      <a:r>
                        <a:rPr lang="ja-JP" altLang="en-US" sz="1000" b="0" kern="100" dirty="0">
                          <a:effectLst/>
                          <a:latin typeface="Meiryo UI" panose="020B0604030504040204" pitchFamily="50" charset="-128"/>
                          <a:ea typeface="Meiryo UI" panose="020B0604030504040204" pitchFamily="50" charset="-128"/>
                        </a:rPr>
                        <a:t>市</a:t>
                      </a:r>
                      <a:r>
                        <a:rPr lang="en-US" altLang="ja-JP" sz="1000" b="0" kern="100" dirty="0">
                          <a:effectLst/>
                          <a:latin typeface="Meiryo UI" panose="020B0604030504040204" pitchFamily="50" charset="-128"/>
                          <a:ea typeface="Meiryo UI" panose="020B0604030504040204" pitchFamily="50" charset="-128"/>
                        </a:rPr>
                        <a:t>7 </a:t>
                      </a:r>
                      <a:r>
                        <a:rPr lang="ja-JP" altLang="en-US" sz="1000" b="0" kern="100" dirty="0">
                          <a:effectLst/>
                          <a:latin typeface="Meiryo UI" panose="020B0604030504040204" pitchFamily="50" charset="-128"/>
                          <a:ea typeface="Meiryo UI" panose="020B0604030504040204" pitchFamily="50" charset="-128"/>
                        </a:rPr>
                        <a:t>地区、</a:t>
                      </a:r>
                      <a:r>
                        <a:rPr lang="en-US" altLang="ja-JP" sz="1000" b="0" kern="100" dirty="0">
                          <a:effectLst/>
                          <a:latin typeface="Meiryo UI" panose="020B0604030504040204" pitchFamily="50" charset="-128"/>
                          <a:ea typeface="Meiryo UI" panose="020B0604030504040204" pitchFamily="50" charset="-128"/>
                        </a:rPr>
                        <a:t>1,354ha</a:t>
                      </a:r>
                      <a:r>
                        <a:rPr lang="ja-JP" altLang="en-US" sz="1000" b="0" kern="100" dirty="0">
                          <a:effectLst/>
                          <a:latin typeface="Meiryo UI" panose="020B0604030504040204" pitchFamily="50" charset="-128"/>
                          <a:ea typeface="Meiryo UI" panose="020B0604030504040204" pitchFamily="50" charset="-128"/>
                        </a:rPr>
                        <a:t>　　豊中（庄内、豊南町）、守口（大日・八雲東町）、門真（門真市北部）、高石（高石駅西）、</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寝屋川（寝屋川）、東大阪（若江・岩田・瓜生堂）</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昭和</a:t>
                      </a:r>
                      <a:r>
                        <a:rPr lang="en-US" altLang="ja-JP" sz="1000" b="0" kern="100" dirty="0">
                          <a:effectLst/>
                          <a:latin typeface="Meiryo UI" panose="020B0604030504040204" pitchFamily="50" charset="-128"/>
                          <a:ea typeface="Meiryo UI" panose="020B0604030504040204" pitchFamily="50" charset="-128"/>
                        </a:rPr>
                        <a:t>58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23641">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solidFill>
                          <a:srgbClr val="FF0000"/>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2046255">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府と市町村の役割分担を明確にし、府が補助を行う意義や必要性を精査。</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・市町村との役割分担の観点から、府が補助する事業箇所を防災機能の強</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化に効果的な箇所に限定・重点化。</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 </a:t>
                      </a:r>
                      <a:r>
                        <a:rPr lang="ja-JP" altLang="en-US" sz="1000" b="0" kern="100" dirty="0">
                          <a:effectLst/>
                          <a:latin typeface="Meiryo UI" panose="020B0604030504040204" pitchFamily="50" charset="-128"/>
                          <a:ea typeface="Meiryo UI" panose="020B0604030504040204" pitchFamily="50" charset="-128"/>
                        </a:rPr>
                        <a:t>密集市街地の整備については、防災機能の強化を図るため、併せて、他</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の既存制度（土地区画整理・再開発等）や各種規制・誘導策、財団</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法人大阪府都市整備推進センターの活用等により、効果的な事業の実</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施に努める。</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補助金の対象を防災機能の強化に効果的な箇所に限定・重点化して実施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】⑳88</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88</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ja-JP" altLang="en-US" sz="1000" b="0" i="0" u="none" strike="noStrike" baseline="0" dirty="0">
                        <a:solidFill>
                          <a:srgbClr val="000000"/>
                        </a:solidFill>
                        <a:latin typeface="ＭＳ Ｐゴシック"/>
                        <a:ea typeface="ＭＳ Ｐゴシック"/>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223641">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solidFill>
                            <a:schemeClr val="tx1"/>
                          </a:solidFill>
                          <a:effectLst/>
                          <a:latin typeface="Meiryo UI" panose="020B0604030504040204" pitchFamily="50" charset="-128"/>
                          <a:ea typeface="Meiryo UI" panose="020B0604030504040204" pitchFamily="50" charset="-128"/>
                        </a:rPr>
                        <a:t> </a:t>
                      </a:r>
                      <a:r>
                        <a:rPr 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財政構造改革プラン（</a:t>
                      </a:r>
                      <a:r>
                        <a:rPr lang="ja-JP" sz="1000" b="1" kern="100" dirty="0">
                          <a:solidFill>
                            <a:schemeClr val="tx1"/>
                          </a:solidFill>
                          <a:effectLst/>
                          <a:latin typeface="Meiryo UI" panose="020B0604030504040204" pitchFamily="50" charset="-128"/>
                          <a:ea typeface="Meiryo UI" panose="020B0604030504040204" pitchFamily="50" charset="-128"/>
                        </a:rPr>
                        <a:t>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sz="1000" b="1" kern="100" dirty="0">
                          <a:solidFill>
                            <a:schemeClr val="tx1"/>
                          </a:solidFill>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00FF">
                        <a:alpha val="20000"/>
                      </a:srgbClr>
                    </a:solidFill>
                  </a:tcPr>
                </a:tc>
                <a:tc hMerge="1">
                  <a:txBody>
                    <a:bodyPr/>
                    <a:lstStyle/>
                    <a:p>
                      <a:endParaRPr kumimoji="1" lang="ja-JP" altLang="en-US"/>
                    </a:p>
                  </a:txBody>
                  <a:tcPr>
                    <a:solidFill>
                      <a:schemeClr val="bg1">
                        <a:alpha val="20000"/>
                      </a:schemeClr>
                    </a:solidFill>
                  </a:tcPr>
                </a:tc>
                <a:extLst>
                  <a:ext uri="{0D108BD9-81ED-4DB2-BD59-A6C34878D82A}">
                    <a16:rowId xmlns:a16="http://schemas.microsoft.com/office/drawing/2014/main" val="1439256952"/>
                  </a:ext>
                </a:extLst>
              </a:tr>
              <a:tr h="527410">
                <a:tc vMerge="1">
                  <a:txBody>
                    <a:bodyPr/>
                    <a:lstStyle/>
                    <a:p>
                      <a:endParaRPr kumimoji="1" lang="ja-JP" altLang="en-US"/>
                    </a:p>
                  </a:txBody>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○見直し方向性</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府の役割（補助対象・補助率等）について整理（</a:t>
                      </a:r>
                      <a:r>
                        <a:rPr lang="en-US" altLang="ja-JP" sz="1000" kern="100" dirty="0">
                          <a:solidFill>
                            <a:schemeClr val="tx1"/>
                          </a:solidFill>
                          <a:effectLst/>
                          <a:latin typeface="Meiryo UI" panose="020B0604030504040204" pitchFamily="50" charset="-128"/>
                          <a:ea typeface="Meiryo UI" panose="020B0604030504040204" pitchFamily="50" charset="-128"/>
                        </a:rPr>
                        <a:t>23</a:t>
                      </a:r>
                      <a:r>
                        <a:rPr lang="ja-JP" altLang="en-US" sz="1000" kern="100" dirty="0">
                          <a:solidFill>
                            <a:schemeClr val="tx1"/>
                          </a:solidFill>
                          <a:effectLst/>
                          <a:latin typeface="Meiryo UI" panose="020B0604030504040204" pitchFamily="50" charset="-128"/>
                          <a:ea typeface="Meiryo UI" panose="020B0604030504040204" pitchFamily="50" charset="-128"/>
                        </a:rPr>
                        <a:t>年度）</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◆見直しの経過（改革工程表）</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方向性どおり実施済</a:t>
                      </a:r>
                      <a:endParaRPr lang="en-US" altLang="ja-JP" sz="100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kern="100" dirty="0">
                          <a:solidFill>
                            <a:schemeClr val="tx1"/>
                          </a:solidFill>
                          <a:effectLst/>
                          <a:latin typeface="Meiryo UI" panose="020B0604030504040204" pitchFamily="50" charset="-128"/>
                          <a:ea typeface="Meiryo UI" panose="020B0604030504040204" pitchFamily="50" charset="-128"/>
                        </a:rPr>
                        <a:t>   </a:t>
                      </a:r>
                      <a:r>
                        <a:rPr lang="en-US" altLang="zh-TW" sz="1000" kern="100" dirty="0">
                          <a:solidFill>
                            <a:schemeClr val="tx1"/>
                          </a:solidFill>
                          <a:effectLst/>
                          <a:latin typeface="Meiryo UI" panose="020B0604030504040204" pitchFamily="50" charset="-128"/>
                          <a:ea typeface="Meiryo UI" panose="020B0604030504040204" pitchFamily="50" charset="-128"/>
                        </a:rPr>
                        <a:t>【</a:t>
                      </a:r>
                      <a:r>
                        <a:rPr lang="zh-TW" altLang="en-US" sz="1000" kern="100" dirty="0">
                          <a:solidFill>
                            <a:schemeClr val="tx1"/>
                          </a:solidFill>
                          <a:effectLst/>
                          <a:latin typeface="Meiryo UI" panose="020B0604030504040204" pitchFamily="50" charset="-128"/>
                          <a:ea typeface="Meiryo UI" panose="020B0604030504040204" pitchFamily="50" charset="-128"/>
                        </a:rPr>
                        <a:t>効果額（</a:t>
                      </a:r>
                      <a:r>
                        <a:rPr lang="ja-JP" altLang="en-US" sz="1000" kern="100" dirty="0">
                          <a:solidFill>
                            <a:schemeClr val="tx1"/>
                          </a:solidFill>
                          <a:effectLst/>
                          <a:latin typeface="Meiryo UI" panose="020B0604030504040204" pitchFamily="50" charset="-128"/>
                          <a:ea typeface="Meiryo UI" panose="020B0604030504040204" pitchFamily="50" charset="-128"/>
                        </a:rPr>
                        <a:t>百万</a:t>
                      </a:r>
                      <a:r>
                        <a:rPr lang="zh-TW" altLang="en-US" sz="1000" kern="100" dirty="0">
                          <a:solidFill>
                            <a:schemeClr val="tx1"/>
                          </a:solidFill>
                          <a:effectLst/>
                          <a:latin typeface="Meiryo UI" panose="020B0604030504040204" pitchFamily="50" charset="-128"/>
                          <a:ea typeface="Meiryo UI" panose="020B0604030504040204" pitchFamily="50" charset="-128"/>
                        </a:rPr>
                        <a:t>円）</a:t>
                      </a:r>
                      <a:r>
                        <a:rPr lang="en-US" altLang="zh-TW" sz="1000" kern="100" dirty="0">
                          <a:solidFill>
                            <a:schemeClr val="tx1"/>
                          </a:solidFill>
                          <a:effectLst/>
                          <a:latin typeface="Meiryo UI" panose="020B0604030504040204" pitchFamily="50" charset="-128"/>
                          <a:ea typeface="Meiryo UI" panose="020B0604030504040204" pitchFamily="50" charset="-128"/>
                        </a:rPr>
                        <a:t>】</a:t>
                      </a:r>
                      <a:r>
                        <a:rPr lang="zh-TW" altLang="en-US" sz="1000" kern="100" dirty="0">
                          <a:solidFill>
                            <a:schemeClr val="tx1"/>
                          </a:solidFill>
                          <a:effectLst/>
                          <a:latin typeface="Meiryo UI" panose="020B0604030504040204" pitchFamily="50" charset="-128"/>
                          <a:ea typeface="Meiryo UI" panose="020B0604030504040204" pitchFamily="50" charset="-128"/>
                        </a:rPr>
                        <a:t>　㉓</a:t>
                      </a:r>
                      <a:r>
                        <a:rPr lang="en-US" altLang="zh-TW" sz="1000" kern="100" dirty="0">
                          <a:solidFill>
                            <a:schemeClr val="tx1"/>
                          </a:solidFill>
                          <a:effectLst/>
                          <a:latin typeface="Meiryo UI" panose="020B0604030504040204" pitchFamily="50" charset="-128"/>
                          <a:ea typeface="Meiryo UI" panose="020B0604030504040204" pitchFamily="50" charset="-128"/>
                        </a:rPr>
                        <a:t>7 ㉔14 ㉕14</a:t>
                      </a:r>
                      <a:endParaRPr lang="ja-JP" altLang="en-US" sz="1000" strike="sngStrik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84769792"/>
                  </a:ext>
                </a:extLst>
              </a:tr>
              <a:tr h="216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133350" indent="-133350" algn="just">
                        <a:spcAft>
                          <a:spcPts val="0"/>
                        </a:spcAft>
                      </a:pPr>
                      <a:r>
                        <a:rPr lang="en-US" sz="1000" kern="100" dirty="0">
                          <a:solidFill>
                            <a:schemeClr val="tx1"/>
                          </a:solidFill>
                          <a:effectLst/>
                          <a:latin typeface="Meiryo UI" panose="020B0604030504040204" pitchFamily="50" charset="-128"/>
                          <a:ea typeface="Meiryo UI" panose="020B0604030504040204" pitchFamily="50" charset="-128"/>
                        </a:rPr>
                        <a:t> </a:t>
                      </a:r>
                      <a:r>
                        <a:rPr 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当面の財政運営の取組み（</a:t>
                      </a:r>
                      <a:r>
                        <a:rPr lang="ja-JP" sz="1000" b="1" kern="100" dirty="0">
                          <a:solidFill>
                            <a:schemeClr val="tx1"/>
                          </a:solidFill>
                          <a:effectLst/>
                          <a:latin typeface="Meiryo UI" panose="020B0604030504040204" pitchFamily="50" charset="-128"/>
                          <a:ea typeface="Meiryo UI" panose="020B0604030504040204" pitchFamily="50" charset="-128"/>
                        </a:rPr>
                        <a:t>案）</a:t>
                      </a:r>
                      <a:r>
                        <a:rPr lang="ja-JP" altLang="en-US" sz="1000" b="1" kern="100" dirty="0">
                          <a:solidFill>
                            <a:schemeClr val="tx1"/>
                          </a:solidFill>
                          <a:effectLst/>
                          <a:latin typeface="Meiryo UI" panose="020B0604030504040204" pitchFamily="50" charset="-128"/>
                          <a:ea typeface="Meiryo UI" panose="020B0604030504040204" pitchFamily="50" charset="-128"/>
                        </a:rPr>
                        <a:t>における見直し</a:t>
                      </a:r>
                      <a:r>
                        <a:rPr lang="ja-JP" sz="1000" b="1" kern="100" dirty="0">
                          <a:solidFill>
                            <a:schemeClr val="tx1"/>
                          </a:solidFill>
                          <a:effectLst/>
                          <a:latin typeface="Meiryo UI" panose="020B0604030504040204" pitchFamily="50" charset="-128"/>
                          <a:ea typeface="Meiryo UI" panose="020B0604030504040204" pitchFamily="50" charset="-128"/>
                        </a:rPr>
                        <a:t>＞</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0000FF">
                        <a:alpha val="20000"/>
                      </a:srgbClr>
                    </a:solidFill>
                  </a:tcPr>
                </a:tc>
                <a:tc hMerge="1">
                  <a:txBody>
                    <a:bodyPr/>
                    <a:lstStyle/>
                    <a:p>
                      <a:endParaRPr kumimoji="1" lang="ja-JP" altLang="en-US"/>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560720857"/>
                  </a:ext>
                </a:extLst>
              </a:tr>
              <a:tr h="60526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○取組内容</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tabLst>
                          <a:tab pos="3860800" algn="l"/>
                        </a:tabLst>
                      </a:pPr>
                      <a:r>
                        <a:rPr lang="ja-JP" altLang="en-US" sz="1000" kern="100" dirty="0">
                          <a:solidFill>
                            <a:schemeClr val="tx1"/>
                          </a:solidFill>
                          <a:effectLst/>
                          <a:latin typeface="Meiryo UI" panose="020B0604030504040204" pitchFamily="50" charset="-128"/>
                          <a:ea typeface="Meiryo UI" panose="020B0604030504040204" pitchFamily="50" charset="-128"/>
                        </a:rPr>
                        <a:t>　　</a:t>
                      </a:r>
                      <a:r>
                        <a:rPr lang="ja-JP" altLang="en-US" sz="1000" kern="100" spc="-40" baseline="0" dirty="0">
                          <a:solidFill>
                            <a:schemeClr val="tx1"/>
                          </a:solidFill>
                          <a:effectLst/>
                          <a:latin typeface="Meiryo UI" panose="020B0604030504040204" pitchFamily="50" charset="-128"/>
                          <a:ea typeface="Meiryo UI" panose="020B0604030504040204" pitchFamily="50" charset="-128"/>
                        </a:rPr>
                        <a:t>事業目標の達成に向けて、事業主体である市に対する支援手法を検討する</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◆見直しの経過（取組実績）</a:t>
                      </a:r>
                    </a:p>
                    <a:p>
                      <a:pPr marL="85725" indent="-85725" algn="just">
                        <a:spcAft>
                          <a:spcPts val="0"/>
                        </a:spcAft>
                      </a:pPr>
                      <a:r>
                        <a:rPr lang="ja-JP" altLang="en-US" sz="1000" kern="100" dirty="0">
                          <a:solidFill>
                            <a:schemeClr val="tx1"/>
                          </a:solidFill>
                          <a:effectLst/>
                          <a:latin typeface="Meiryo UI" panose="020B0604030504040204" pitchFamily="50" charset="-128"/>
                          <a:ea typeface="Meiryo UI" panose="020B0604030504040204" pitchFamily="50" charset="-128"/>
                        </a:rPr>
                        <a:t>　 平成</a:t>
                      </a:r>
                      <a:r>
                        <a:rPr lang="en-US" altLang="ja-JP" sz="1000" kern="100" dirty="0">
                          <a:solidFill>
                            <a:schemeClr val="tx1"/>
                          </a:solidFill>
                          <a:effectLst/>
                          <a:latin typeface="Meiryo UI" panose="020B0604030504040204" pitchFamily="50" charset="-128"/>
                          <a:ea typeface="Meiryo UI" panose="020B0604030504040204" pitchFamily="50" charset="-128"/>
                        </a:rPr>
                        <a:t>30</a:t>
                      </a:r>
                      <a:r>
                        <a:rPr lang="ja-JP" altLang="en-US" sz="1000" kern="100" dirty="0">
                          <a:solidFill>
                            <a:schemeClr val="tx1"/>
                          </a:solidFill>
                          <a:effectLst/>
                          <a:latin typeface="Meiryo UI" panose="020B0604030504040204" pitchFamily="50" charset="-128"/>
                          <a:ea typeface="Meiryo UI" panose="020B0604030504040204" pitchFamily="50" charset="-128"/>
                        </a:rPr>
                        <a:t>年３月に「大阪府密集市街地整備方針」を改定し、技術者等派遣により、市の事業執行体制の強化を図るとともに、老朽建築物の除却補助率かさ上げ期間を延長するなど、市の取組みに対する支援を強化。</a:t>
                      </a: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280876898"/>
                  </a:ext>
                </a:extLst>
              </a:tr>
            </a:tbl>
          </a:graphicData>
        </a:graphic>
      </p:graphicFrame>
      <p:sp>
        <p:nvSpPr>
          <p:cNvPr id="37" name="正方形/長方形 36"/>
          <p:cNvSpPr/>
          <p:nvPr/>
        </p:nvSpPr>
        <p:spPr>
          <a:xfrm>
            <a:off x="5726291" y="763752"/>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238</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238</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87688" y="434362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二等辺三角形 7"/>
          <p:cNvSpPr/>
          <p:nvPr/>
        </p:nvSpPr>
        <p:spPr>
          <a:xfrm rot="5400000">
            <a:off x="4187688" y="5624663"/>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二等辺三角形 8"/>
          <p:cNvSpPr/>
          <p:nvPr/>
        </p:nvSpPr>
        <p:spPr>
          <a:xfrm rot="5400000">
            <a:off x="4207519" y="6415534"/>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スライド番号プレースホルダー 4"/>
          <p:cNvSpPr txBox="1">
            <a:spLocks/>
          </p:cNvSpPr>
          <p:nvPr/>
        </p:nvSpPr>
        <p:spPr>
          <a:xfrm>
            <a:off x="7023279" y="656010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79</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7112780"/>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2238"/>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32】</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密集住宅市街地整備促進補助金</a:t>
                      </a:r>
                      <a:r>
                        <a:rPr lang="ja-JP" altLang="en-US" sz="1400" kern="100" dirty="0">
                          <a:solidFill>
                            <a:schemeClr val="tx1"/>
                          </a:solidFill>
                          <a:effectLst/>
                          <a:latin typeface="Meiryo UI" panose="020B0604030504040204" pitchFamily="50" charset="-128"/>
                          <a:ea typeface="Meiryo UI" panose="020B0604030504040204" pitchFamily="50" charset="-128"/>
                        </a:rPr>
                        <a:t>（つづき）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＜住宅まちづくり部＞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387125938"/>
              </p:ext>
            </p:extLst>
          </p:nvPr>
        </p:nvGraphicFramePr>
        <p:xfrm>
          <a:off x="41792" y="502023"/>
          <a:ext cx="9060417" cy="4037307"/>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8802470">
                  <a:extLst>
                    <a:ext uri="{9D8B030D-6E8A-4147-A177-3AD203B41FA5}">
                      <a16:colId xmlns:a16="http://schemas.microsoft.com/office/drawing/2014/main" val="4183280094"/>
                    </a:ext>
                  </a:extLst>
                </a:gridCol>
              </a:tblGrid>
              <a:tr h="13666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＜上記以外の見直し（部局長マネジメント等）＞</a:t>
                      </a:r>
                      <a:endPar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60000"/>
                        <a:lumOff val="40000"/>
                        <a:alpha val="20000"/>
                      </a:schemeClr>
                    </a:solidFill>
                  </a:tcPr>
                </a:tc>
                <a:extLst>
                  <a:ext uri="{0D108BD9-81ED-4DB2-BD59-A6C34878D82A}">
                    <a16:rowId xmlns:a16="http://schemas.microsoft.com/office/drawing/2014/main" val="1439256952"/>
                  </a:ext>
                </a:extLst>
              </a:tr>
              <a:tr h="1352427">
                <a:tc vMerge="1">
                  <a:txBody>
                    <a:bodyPr/>
                    <a:lstStyle/>
                    <a:p>
                      <a:endParaRPr kumimoji="1" lang="ja-JP" altLang="en-US"/>
                    </a:p>
                  </a:txBody>
                  <a:tcPr/>
                </a:tc>
                <a:tc>
                  <a:txBody>
                    <a:bodyPr/>
                    <a:lstStyle/>
                    <a:p>
                      <a:pPr marL="895350" indent="-895350" algn="just">
                        <a:spcAft>
                          <a:spcPts val="0"/>
                        </a:spcAft>
                      </a:pPr>
                      <a:r>
                        <a:rPr lang="en-US" altLang="ja-JP"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kern="100" dirty="0">
                          <a:solidFill>
                            <a:schemeClr val="tx1"/>
                          </a:solidFill>
                          <a:effectLst/>
                          <a:latin typeface="Meiryo UI" panose="020B0604030504040204" pitchFamily="50" charset="-128"/>
                          <a:ea typeface="Meiryo UI" panose="020B0604030504040204" pitchFamily="50" charset="-128"/>
                        </a:rPr>
                        <a:t>平成</a:t>
                      </a:r>
                      <a:r>
                        <a:rPr lang="en-US" altLang="ja-JP" sz="1050" b="1" kern="100" dirty="0">
                          <a:solidFill>
                            <a:schemeClr val="tx1"/>
                          </a:solidFill>
                          <a:effectLst/>
                          <a:latin typeface="Meiryo UI" panose="020B0604030504040204" pitchFamily="50" charset="-128"/>
                          <a:ea typeface="Meiryo UI" panose="020B0604030504040204" pitchFamily="50" charset="-128"/>
                        </a:rPr>
                        <a:t>25</a:t>
                      </a:r>
                      <a:r>
                        <a:rPr lang="ja-JP" altLang="en-US" sz="1050" b="1" kern="100" dirty="0">
                          <a:solidFill>
                            <a:schemeClr val="tx1"/>
                          </a:solidFill>
                          <a:effectLst/>
                          <a:latin typeface="Meiryo UI" panose="020B0604030504040204" pitchFamily="50" charset="-128"/>
                          <a:ea typeface="Meiryo UI" panose="020B0604030504040204" pitchFamily="50" charset="-128"/>
                        </a:rPr>
                        <a:t>年度</a:t>
                      </a:r>
                      <a:r>
                        <a:rPr lang="en-US" altLang="ja-JP" sz="1050" b="1" kern="100" dirty="0">
                          <a:solidFill>
                            <a:schemeClr val="tx1"/>
                          </a:solidFill>
                          <a:effectLst/>
                          <a:latin typeface="Meiryo UI" panose="020B0604030504040204" pitchFamily="50" charset="-128"/>
                          <a:ea typeface="Meiryo UI" panose="020B0604030504040204" pitchFamily="50" charset="-128"/>
                        </a:rPr>
                        <a:t>】 </a:t>
                      </a:r>
                      <a:r>
                        <a:rPr lang="ja-JP" altLang="en-US" sz="1050" b="0" kern="100" dirty="0">
                          <a:solidFill>
                            <a:schemeClr val="tx1"/>
                          </a:solidFill>
                          <a:effectLst/>
                          <a:latin typeface="Meiryo UI" panose="020B0604030504040204" pitchFamily="50" charset="-128"/>
                          <a:ea typeface="Meiryo UI" panose="020B0604030504040204" pitchFamily="50" charset="-128"/>
                        </a:rPr>
                        <a:t>「大阪府密集市街地整備方針」を策定（</a:t>
                      </a:r>
                      <a:r>
                        <a:rPr lang="en-US" altLang="ja-JP" sz="1050" b="0" kern="100" dirty="0">
                          <a:solidFill>
                            <a:schemeClr val="tx1"/>
                          </a:solidFill>
                          <a:effectLst/>
                          <a:latin typeface="Meiryo UI" panose="020B0604030504040204" pitchFamily="50" charset="-128"/>
                          <a:ea typeface="Meiryo UI" panose="020B0604030504040204" pitchFamily="50" charset="-128"/>
                        </a:rPr>
                        <a:t>H26.3</a:t>
                      </a:r>
                      <a:r>
                        <a:rPr lang="ja-JP" altLang="en-US" sz="1050" b="0" kern="100" dirty="0">
                          <a:solidFill>
                            <a:schemeClr val="tx1"/>
                          </a:solidFill>
                          <a:effectLst/>
                          <a:latin typeface="Meiryo UI" panose="020B0604030504040204" pitchFamily="50" charset="-128"/>
                          <a:ea typeface="Meiryo UI" panose="020B0604030504040204" pitchFamily="50" charset="-128"/>
                        </a:rPr>
                        <a:t>）、重点的に改善を図る地区として、「地震時等に著しく危険な密集市街地」（７市</a:t>
                      </a:r>
                      <a:r>
                        <a:rPr lang="en-US" altLang="ja-JP" sz="1050" b="0" kern="100" dirty="0">
                          <a:solidFill>
                            <a:schemeClr val="tx1"/>
                          </a:solidFill>
                          <a:effectLst/>
                          <a:latin typeface="Meiryo UI" panose="020B0604030504040204" pitchFamily="50" charset="-128"/>
                          <a:ea typeface="Meiryo UI" panose="020B0604030504040204" pitchFamily="50" charset="-128"/>
                        </a:rPr>
                        <a:t>11</a:t>
                      </a:r>
                      <a:r>
                        <a:rPr lang="ja-JP" altLang="en-US" sz="1050" b="0" kern="100" dirty="0">
                          <a:solidFill>
                            <a:schemeClr val="tx1"/>
                          </a:solidFill>
                          <a:effectLst/>
                          <a:latin typeface="Meiryo UI" panose="020B0604030504040204" pitchFamily="50" charset="-128"/>
                          <a:ea typeface="Meiryo UI" panose="020B0604030504040204" pitchFamily="50" charset="-128"/>
                        </a:rPr>
                        <a:t>地区</a:t>
                      </a:r>
                      <a:r>
                        <a:rPr lang="en-US" altLang="ja-JP" sz="1050" b="0" kern="100" dirty="0">
                          <a:solidFill>
                            <a:schemeClr val="tx1"/>
                          </a:solidFill>
                          <a:effectLst/>
                          <a:latin typeface="Meiryo UI" panose="020B0604030504040204" pitchFamily="50" charset="-128"/>
                          <a:ea typeface="Meiryo UI" panose="020B0604030504040204" pitchFamily="50" charset="-128"/>
                        </a:rPr>
                        <a:t>2,248ha</a:t>
                      </a:r>
                      <a:r>
                        <a:rPr lang="ja-JP" altLang="en-US" sz="1050" b="0" kern="100" dirty="0">
                          <a:solidFill>
                            <a:schemeClr val="tx1"/>
                          </a:solidFill>
                          <a:effectLst/>
                          <a:latin typeface="Meiryo UI" panose="020B0604030504040204" pitchFamily="50" charset="-128"/>
                          <a:ea typeface="Meiryo UI" panose="020B0604030504040204" pitchFamily="50" charset="-128"/>
                        </a:rPr>
                        <a:t>）を位置づけ。</a:t>
                      </a:r>
                      <a:endParaRPr lang="en-US" altLang="ja-JP" sz="1050" b="0" kern="100" dirty="0">
                        <a:solidFill>
                          <a:schemeClr val="tx1"/>
                        </a:solidFill>
                        <a:effectLst/>
                        <a:latin typeface="Meiryo UI" panose="020B0604030504040204" pitchFamily="50" charset="-128"/>
                        <a:ea typeface="Meiryo UI" panose="020B0604030504040204" pitchFamily="50" charset="-128"/>
                      </a:endParaRPr>
                    </a:p>
                    <a:p>
                      <a:pPr marL="895350" indent="-895350" algn="just">
                        <a:spcAft>
                          <a:spcPts val="0"/>
                        </a:spcAft>
                      </a:pPr>
                      <a:r>
                        <a:rPr lang="en-US" altLang="ja-JP"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kern="100" dirty="0">
                          <a:solidFill>
                            <a:schemeClr val="tx1"/>
                          </a:solidFill>
                          <a:effectLst/>
                          <a:latin typeface="Meiryo UI" panose="020B0604030504040204" pitchFamily="50" charset="-128"/>
                          <a:ea typeface="Meiryo UI" panose="020B0604030504040204" pitchFamily="50" charset="-128"/>
                        </a:rPr>
                        <a:t>平成</a:t>
                      </a:r>
                      <a:r>
                        <a:rPr lang="en-US" altLang="ja-JP" sz="1050" b="1" kern="100" dirty="0">
                          <a:solidFill>
                            <a:schemeClr val="tx1"/>
                          </a:solidFill>
                          <a:effectLst/>
                          <a:latin typeface="Meiryo UI" panose="020B0604030504040204" pitchFamily="50" charset="-128"/>
                          <a:ea typeface="Meiryo UI" panose="020B0604030504040204" pitchFamily="50" charset="-128"/>
                        </a:rPr>
                        <a:t>26</a:t>
                      </a:r>
                      <a:r>
                        <a:rPr lang="ja-JP" altLang="en-US" sz="1050" b="1" kern="100" dirty="0">
                          <a:solidFill>
                            <a:schemeClr val="tx1"/>
                          </a:solidFill>
                          <a:effectLst/>
                          <a:latin typeface="Meiryo UI" panose="020B0604030504040204" pitchFamily="50" charset="-128"/>
                          <a:ea typeface="Meiryo UI" panose="020B0604030504040204" pitchFamily="50" charset="-128"/>
                        </a:rPr>
                        <a:t>年度</a:t>
                      </a:r>
                      <a:r>
                        <a:rPr lang="en-US" altLang="ja-JP" sz="1050" b="1" kern="100" dirty="0">
                          <a:solidFill>
                            <a:schemeClr val="tx1"/>
                          </a:solidFill>
                          <a:effectLst/>
                          <a:latin typeface="Meiryo UI" panose="020B0604030504040204" pitchFamily="50" charset="-128"/>
                          <a:ea typeface="Meiryo UI" panose="020B0604030504040204" pitchFamily="50" charset="-128"/>
                        </a:rPr>
                        <a:t>】</a:t>
                      </a:r>
                      <a:r>
                        <a:rPr lang="ja-JP" altLang="en-US" sz="1050" b="0" kern="100" dirty="0">
                          <a:solidFill>
                            <a:schemeClr val="tx1"/>
                          </a:solidFill>
                          <a:effectLst/>
                          <a:latin typeface="Meiryo UI" panose="020B0604030504040204" pitchFamily="50" charset="-128"/>
                          <a:ea typeface="Meiryo UI" panose="020B0604030504040204" pitchFamily="50" charset="-128"/>
                        </a:rPr>
                        <a:t>　</a:t>
                      </a:r>
                      <a:r>
                        <a:rPr lang="en-US" altLang="ja-JP" sz="1050" b="0" kern="100" dirty="0">
                          <a:solidFill>
                            <a:schemeClr val="tx1"/>
                          </a:solidFill>
                          <a:effectLst/>
                          <a:latin typeface="Meiryo UI" panose="020B0604030504040204" pitchFamily="50" charset="-128"/>
                          <a:ea typeface="Meiryo UI" panose="020B0604030504040204" pitchFamily="50" charset="-128"/>
                        </a:rPr>
                        <a:t>H26.4</a:t>
                      </a:r>
                      <a:r>
                        <a:rPr lang="ja-JP" altLang="en-US" sz="1050" b="0" kern="100" dirty="0">
                          <a:solidFill>
                            <a:schemeClr val="tx1"/>
                          </a:solidFill>
                          <a:effectLst/>
                          <a:latin typeface="Meiryo UI" panose="020B0604030504040204" pitchFamily="50" charset="-128"/>
                          <a:ea typeface="Meiryo UI" panose="020B0604030504040204" pitchFamily="50" charset="-128"/>
                        </a:rPr>
                        <a:t>月より除却補助の対象区域を「地震時等に著しく危険な密集市街地」に拡大するとともに、補助率を</a:t>
                      </a:r>
                      <a:r>
                        <a:rPr lang="en-US" altLang="ja-JP" sz="1050" b="0" kern="100" dirty="0">
                          <a:solidFill>
                            <a:schemeClr val="tx1"/>
                          </a:solidFill>
                          <a:effectLst/>
                          <a:latin typeface="Meiryo UI" panose="020B0604030504040204" pitchFamily="50" charset="-128"/>
                          <a:ea typeface="Meiryo UI" panose="020B0604030504040204" pitchFamily="50" charset="-128"/>
                        </a:rPr>
                        <a:t>H30.3</a:t>
                      </a:r>
                      <a:r>
                        <a:rPr lang="ja-JP" altLang="en-US" sz="1050" b="0" kern="100" dirty="0">
                          <a:solidFill>
                            <a:schemeClr val="tx1"/>
                          </a:solidFill>
                          <a:effectLst/>
                          <a:latin typeface="Meiryo UI" panose="020B0604030504040204" pitchFamily="50" charset="-128"/>
                          <a:ea typeface="Meiryo UI" panose="020B0604030504040204" pitchFamily="50" charset="-128"/>
                        </a:rPr>
                        <a:t>末までかさ上げ。</a:t>
                      </a:r>
                      <a:endParaRPr lang="en-US" altLang="ja-JP" sz="1050" b="0" kern="100" dirty="0">
                        <a:solidFill>
                          <a:schemeClr val="tx1"/>
                        </a:solidFill>
                        <a:effectLst/>
                        <a:latin typeface="Meiryo UI" panose="020B0604030504040204" pitchFamily="50" charset="-128"/>
                        <a:ea typeface="Meiryo UI" panose="020B0604030504040204" pitchFamily="50" charset="-128"/>
                      </a:endParaRPr>
                    </a:p>
                    <a:p>
                      <a:pPr marL="895350" indent="0" algn="just">
                        <a:spcAft>
                          <a:spcPts val="0"/>
                        </a:spcAft>
                      </a:pPr>
                      <a:r>
                        <a:rPr lang="ja-JP" altLang="en-US" sz="1050" b="0" kern="100" dirty="0">
                          <a:solidFill>
                            <a:schemeClr val="tx1"/>
                          </a:solidFill>
                          <a:effectLst/>
                          <a:latin typeface="Meiryo UI" panose="020B0604030504040204" pitchFamily="50" charset="-128"/>
                          <a:ea typeface="Meiryo UI" panose="020B0604030504040204" pitchFamily="50" charset="-128"/>
                        </a:rPr>
                        <a:t> 併せて、政令市に対する補助を開始。</a:t>
                      </a:r>
                      <a:endParaRPr lang="en-US" altLang="ja-JP" sz="1050" b="0" kern="100" dirty="0">
                        <a:solidFill>
                          <a:schemeClr val="tx1"/>
                        </a:solidFill>
                        <a:effectLst/>
                        <a:latin typeface="Meiryo UI" panose="020B0604030504040204" pitchFamily="50" charset="-128"/>
                        <a:ea typeface="Meiryo UI" panose="020B0604030504040204" pitchFamily="50" charset="-128"/>
                      </a:endParaRPr>
                    </a:p>
                    <a:p>
                      <a:pPr marL="895350" indent="-895350" algn="just">
                        <a:spcAft>
                          <a:spcPts val="0"/>
                        </a:spcAft>
                      </a:pPr>
                      <a:r>
                        <a:rPr lang="en-US" altLang="ja-JP" sz="1050" b="1" kern="100" dirty="0">
                          <a:solidFill>
                            <a:schemeClr val="tx1"/>
                          </a:solidFill>
                          <a:effectLst/>
                          <a:latin typeface="Meiryo UI" panose="020B0604030504040204" pitchFamily="50" charset="-128"/>
                          <a:ea typeface="Meiryo UI" panose="020B0604030504040204" pitchFamily="50" charset="-128"/>
                        </a:rPr>
                        <a:t>【</a:t>
                      </a:r>
                      <a:r>
                        <a:rPr lang="ja-JP" altLang="en-US" sz="1050" b="1" kern="100" dirty="0">
                          <a:solidFill>
                            <a:schemeClr val="tx1"/>
                          </a:solidFill>
                          <a:effectLst/>
                          <a:latin typeface="Meiryo UI" panose="020B0604030504040204" pitchFamily="50" charset="-128"/>
                          <a:ea typeface="Meiryo UI" panose="020B0604030504040204" pitchFamily="50" charset="-128"/>
                        </a:rPr>
                        <a:t>平成</a:t>
                      </a:r>
                      <a:r>
                        <a:rPr lang="en-US" altLang="ja-JP" sz="1050" b="1" kern="100" dirty="0">
                          <a:solidFill>
                            <a:schemeClr val="tx1"/>
                          </a:solidFill>
                          <a:effectLst/>
                          <a:latin typeface="Meiryo UI" panose="020B0604030504040204" pitchFamily="50" charset="-128"/>
                          <a:ea typeface="Meiryo UI" panose="020B0604030504040204" pitchFamily="50" charset="-128"/>
                        </a:rPr>
                        <a:t>29</a:t>
                      </a:r>
                      <a:r>
                        <a:rPr lang="ja-JP" altLang="en-US" sz="1050" b="1" kern="100" dirty="0">
                          <a:solidFill>
                            <a:schemeClr val="tx1"/>
                          </a:solidFill>
                          <a:effectLst/>
                          <a:latin typeface="Meiryo UI" panose="020B0604030504040204" pitchFamily="50" charset="-128"/>
                          <a:ea typeface="Meiryo UI" panose="020B0604030504040204" pitchFamily="50" charset="-128"/>
                        </a:rPr>
                        <a:t>年度</a:t>
                      </a:r>
                      <a:r>
                        <a:rPr lang="en-US" altLang="ja-JP" sz="1050" b="1" kern="100" dirty="0">
                          <a:solidFill>
                            <a:schemeClr val="tx1"/>
                          </a:solidFill>
                          <a:effectLst/>
                          <a:latin typeface="Meiryo UI" panose="020B0604030504040204" pitchFamily="50" charset="-128"/>
                          <a:ea typeface="Meiryo UI" panose="020B0604030504040204" pitchFamily="50" charset="-128"/>
                        </a:rPr>
                        <a:t>】</a:t>
                      </a:r>
                      <a:r>
                        <a:rPr lang="ja-JP" altLang="en-US" sz="1050" b="0" kern="100" dirty="0">
                          <a:solidFill>
                            <a:schemeClr val="tx1"/>
                          </a:solidFill>
                          <a:effectLst/>
                          <a:latin typeface="Meiryo UI" panose="020B0604030504040204" pitchFamily="50" charset="-128"/>
                          <a:ea typeface="Meiryo UI" panose="020B0604030504040204" pitchFamily="50" charset="-128"/>
                        </a:rPr>
                        <a:t>　「大阪府密集市街地整備方針」を改定（</a:t>
                      </a:r>
                      <a:r>
                        <a:rPr lang="en-US" altLang="ja-JP" sz="1050" b="0" kern="100" dirty="0">
                          <a:solidFill>
                            <a:schemeClr val="tx1"/>
                          </a:solidFill>
                          <a:effectLst/>
                          <a:latin typeface="Meiryo UI" panose="020B0604030504040204" pitchFamily="50" charset="-128"/>
                          <a:ea typeface="Meiryo UI" panose="020B0604030504040204" pitchFamily="50" charset="-128"/>
                        </a:rPr>
                        <a:t>H30.3</a:t>
                      </a:r>
                      <a:r>
                        <a:rPr lang="ja-JP" altLang="en-US" sz="1050" b="0" kern="100" dirty="0">
                          <a:solidFill>
                            <a:schemeClr val="tx1"/>
                          </a:solidFill>
                          <a:effectLst/>
                          <a:latin typeface="Meiryo UI" panose="020B0604030504040204" pitchFamily="50" charset="-128"/>
                          <a:ea typeface="Meiryo UI" panose="020B0604030504040204" pitchFamily="50" charset="-128"/>
                        </a:rPr>
                        <a:t>）、目標達成に向けた新たな推進方策等を位置づけ。</a:t>
                      </a:r>
                      <a:endParaRPr lang="en-US" altLang="ja-JP" sz="105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984769792"/>
                  </a:ext>
                </a:extLst>
              </a:tr>
              <a:tr h="1023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895350" marR="0" lvl="0" indent="-895350" algn="just" defTabSz="914400" rtl="0" eaLnBrk="1" fontAlgn="auto" latinLnBrk="0" hangingPunct="1">
                        <a:lnSpc>
                          <a:spcPct val="100000"/>
                        </a:lnSpc>
                        <a:spcBef>
                          <a:spcPts val="0"/>
                        </a:spcBef>
                        <a:spcAft>
                          <a:spcPts val="0"/>
                        </a:spcAft>
                        <a:buClrTx/>
                        <a:buSzTx/>
                        <a:buFontTx/>
                        <a:buNone/>
                        <a:tabLst/>
                        <a:defRPr/>
                      </a:pPr>
                      <a:r>
                        <a:rPr lang="ja-JP" altLang="en-US" sz="1050" b="1" i="0" u="none" kern="100" dirty="0">
                          <a:solidFill>
                            <a:schemeClr val="tx1"/>
                          </a:solidFill>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5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tx2">
                        <a:lumMod val="60000"/>
                        <a:lumOff val="40000"/>
                        <a:alpha val="20000"/>
                      </a:schemeClr>
                    </a:solidFill>
                  </a:tcPr>
                </a:tc>
                <a:extLst>
                  <a:ext uri="{0D108BD9-81ED-4DB2-BD59-A6C34878D82A}">
                    <a16:rowId xmlns:a16="http://schemas.microsoft.com/office/drawing/2014/main" val="2574098623"/>
                  </a:ext>
                </a:extLst>
              </a:tr>
              <a:tr h="43373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100" b="1" i="0" u="none" kern="100" dirty="0">
                          <a:solidFill>
                            <a:schemeClr val="tx1"/>
                          </a:solidFill>
                          <a:effectLst/>
                          <a:latin typeface="Meiryo UI" panose="020B0604030504040204" pitchFamily="50" charset="-128"/>
                          <a:ea typeface="Meiryo UI" panose="020B0604030504040204" pitchFamily="50" charset="-128"/>
                        </a:rPr>
                        <a:t>《</a:t>
                      </a:r>
                      <a:r>
                        <a:rPr lang="ja-JP" altLang="en-US" sz="1100" b="1" i="0" u="none" kern="100" dirty="0">
                          <a:solidFill>
                            <a:schemeClr val="tx1"/>
                          </a:solidFill>
                          <a:effectLst/>
                          <a:latin typeface="Meiryo UI" panose="020B0604030504040204" pitchFamily="50" charset="-128"/>
                          <a:ea typeface="Meiryo UI" panose="020B0604030504040204" pitchFamily="50" charset="-128"/>
                        </a:rPr>
                        <a:t>見直し後の事業</a:t>
                      </a:r>
                      <a:r>
                        <a:rPr lang="en-US" altLang="ja-JP" sz="1100" b="1" i="0" u="none" kern="100" dirty="0">
                          <a:solidFill>
                            <a:schemeClr val="tx1"/>
                          </a:solidFill>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10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10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i="0"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a:t>
                      </a:r>
                      <a:r>
                        <a:rPr lang="zh-TW" altLang="en-US" sz="1050" b="1" u="sng" kern="100" dirty="0">
                          <a:solidFill>
                            <a:schemeClr val="tx1"/>
                          </a:solidFill>
                          <a:effectLst/>
                          <a:latin typeface="Meiryo UI" panose="020B0604030504040204" pitchFamily="50" charset="-128"/>
                          <a:ea typeface="Meiryo UI" panose="020B0604030504040204" pitchFamily="50" charset="-128"/>
                        </a:rPr>
                        <a:t>密集住宅市街地整備</a:t>
                      </a:r>
                      <a:r>
                        <a:rPr lang="zh-TW" altLang="en-US" sz="1050" b="1" u="sng" kern="100" dirty="0" smtClean="0">
                          <a:solidFill>
                            <a:schemeClr val="tx1"/>
                          </a:solidFill>
                          <a:effectLst/>
                          <a:latin typeface="Meiryo UI" panose="020B0604030504040204" pitchFamily="50" charset="-128"/>
                          <a:ea typeface="Meiryo UI" panose="020B0604030504040204" pitchFamily="50" charset="-128"/>
                        </a:rPr>
                        <a:t>促進事業費</a:t>
                      </a:r>
                      <a:r>
                        <a:rPr lang="ja-JP" altLang="en-US" sz="1050" b="1" u="sng" kern="100" dirty="0" smtClean="0">
                          <a:solidFill>
                            <a:schemeClr val="tx1"/>
                          </a:solidFill>
                          <a:effectLst/>
                          <a:latin typeface="Meiryo UI" panose="020B0604030504040204" pitchFamily="50" charset="-128"/>
                          <a:ea typeface="Meiryo UI" panose="020B0604030504040204" pitchFamily="50" charset="-128"/>
                        </a:rPr>
                        <a:t>（</a:t>
                      </a:r>
                      <a:r>
                        <a:rPr lang="ja-JP" altLang="en-US" sz="1050" b="1" u="sng" kern="100" dirty="0">
                          <a:solidFill>
                            <a:schemeClr val="tx1"/>
                          </a:solidFill>
                          <a:effectLst/>
                          <a:latin typeface="Meiryo UI" panose="020B0604030504040204" pitchFamily="50" charset="-128"/>
                          <a:ea typeface="Meiryo UI" panose="020B0604030504040204" pitchFamily="50" charset="-128"/>
                        </a:rPr>
                        <a:t>うち、密集住宅市街地整備促進事業費補助金）</a:t>
                      </a:r>
                      <a:r>
                        <a:rPr lang="ja-JP" altLang="en-US" sz="1050" b="1" u="none" kern="100" dirty="0">
                          <a:solidFill>
                            <a:schemeClr val="tx1"/>
                          </a:solidFill>
                          <a:effectLst/>
                          <a:latin typeface="Meiryo UI" panose="020B0604030504040204" pitchFamily="50" charset="-128"/>
                          <a:ea typeface="Meiryo UI" panose="020B0604030504040204" pitchFamily="50" charset="-128"/>
                        </a:rPr>
                        <a:t>（</a:t>
                      </a:r>
                      <a:r>
                        <a:rPr lang="en-US" altLang="ja-JP" sz="1050" b="1" u="none" kern="100" dirty="0">
                          <a:solidFill>
                            <a:schemeClr val="tx1"/>
                          </a:solidFill>
                          <a:effectLst/>
                          <a:latin typeface="Meiryo UI" panose="020B0604030504040204" pitchFamily="50" charset="-128"/>
                          <a:ea typeface="Meiryo UI" panose="020B0604030504040204" pitchFamily="50" charset="-128"/>
                        </a:rPr>
                        <a:t>※</a:t>
                      </a:r>
                      <a:r>
                        <a:rPr lang="ja-JP" altLang="en-US" sz="1050" b="1" u="none" kern="100" dirty="0">
                          <a:solidFill>
                            <a:schemeClr val="tx1"/>
                          </a:solidFill>
                          <a:effectLst/>
                          <a:latin typeface="Meiryo UI" panose="020B0604030504040204" pitchFamily="50" charset="-128"/>
                          <a:ea typeface="Meiryo UI" panose="020B0604030504040204" pitchFamily="50" charset="-128"/>
                        </a:rPr>
                        <a:t>政策的経費）</a:t>
                      </a:r>
                      <a:endParaRPr lang="en-US" altLang="ja-JP" sz="1050" b="1"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u="sng" kern="100" dirty="0">
                          <a:solidFill>
                            <a:schemeClr val="tx1"/>
                          </a:solidFill>
                          <a:effectLst/>
                          <a:latin typeface="Meiryo UI" panose="020B0604030504040204" pitchFamily="50" charset="-128"/>
                          <a:ea typeface="Meiryo UI" panose="020B0604030504040204" pitchFamily="50" charset="-128"/>
                        </a:rPr>
                        <a:t>　</a:t>
                      </a:r>
                      <a:endParaRPr lang="en-US" altLang="ja-JP" sz="1050" b="1" i="0" u="sng"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kern="100" dirty="0">
                          <a:solidFill>
                            <a:schemeClr val="tx1"/>
                          </a:solidFill>
                          <a:effectLst/>
                          <a:latin typeface="Meiryo UI" panose="020B0604030504040204" pitchFamily="50" charset="-128"/>
                          <a:ea typeface="Meiryo UI" panose="020B0604030504040204" pitchFamily="50" charset="-128"/>
                        </a:rPr>
                        <a:t>　</a:t>
                      </a:r>
                      <a:r>
                        <a:rPr lang="ja-JP" altLang="en-US" sz="1050" b="1"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１　事業目的</a:t>
                      </a: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地震時等に大きな被害が想定される密集市街地の防災性の向上や住環境の改善のため、道路・公園などの地区公共施設の整備、老朽建築物の除却等</a:t>
                      </a:r>
                      <a:r>
                        <a:rPr lang="ja-JP" altLang="en-US" sz="1000" b="0" kern="100" dirty="0" smtClean="0">
                          <a:solidFill>
                            <a:schemeClr val="tx1"/>
                          </a:solidFill>
                          <a:effectLst/>
                          <a:latin typeface="Meiryo UI" panose="020B0604030504040204" pitchFamily="50" charset="-128"/>
                          <a:ea typeface="Meiryo UI" panose="020B0604030504040204" pitchFamily="50" charset="-128"/>
                        </a:rPr>
                        <a:t>を行う</a:t>
                      </a:r>
                      <a:r>
                        <a:rPr lang="ja-JP" altLang="en-US" sz="1000" b="0" kern="100" dirty="0">
                          <a:solidFill>
                            <a:schemeClr val="tx1"/>
                          </a:solidFill>
                          <a:effectLst/>
                          <a:latin typeface="Meiryo UI" panose="020B0604030504040204" pitchFamily="50" charset="-128"/>
                          <a:ea typeface="Meiryo UI" panose="020B0604030504040204" pitchFamily="50" charset="-128"/>
                        </a:rPr>
                        <a:t>。</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開始終了年度　　　　平成２６年度～令和２年度</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根拠法令：密集市街地における防災街区の整備の促進に関する法律、住宅市街地総合整備事業制度要綱、社会資本整備総合交付金交付要綱、</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住宅市街地総合整備事業補助金交付要綱、大阪府密集住宅市街地整備促進事業補助金交付要綱</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事業内容</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道路・公園などの地区公共施設の整備、老朽建築物の除却等を行う市に対し補助を行う。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対象市</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大阪市、堺市、豊中市、守口市、門真市、寝屋川市、東大阪市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　 </a:t>
                      </a:r>
                    </a:p>
                    <a:p>
                      <a:pPr marL="895350" indent="-895350" algn="just">
                        <a:spcAft>
                          <a:spcPts val="0"/>
                        </a:spcAft>
                      </a:pPr>
                      <a:endParaRPr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722186429"/>
                  </a:ext>
                </a:extLst>
              </a:tr>
            </a:tbl>
          </a:graphicData>
        </a:graphic>
      </p:graphicFrame>
      <p:sp>
        <p:nvSpPr>
          <p:cNvPr id="6" name="正方形/長方形 5"/>
          <p:cNvSpPr/>
          <p:nvPr/>
        </p:nvSpPr>
        <p:spPr>
          <a:xfrm>
            <a:off x="6102330" y="2387714"/>
            <a:ext cx="288000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1,878</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1,878</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正方形/長方形 6"/>
          <p:cNvSpPr/>
          <p:nvPr/>
        </p:nvSpPr>
        <p:spPr>
          <a:xfrm>
            <a:off x="5607115" y="233323"/>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4192550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82238"/>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33】</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箕面森町（箕面北部丘陵整備事業会計繰出金）</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589978944"/>
              </p:ext>
            </p:extLst>
          </p:nvPr>
        </p:nvGraphicFramePr>
        <p:xfrm>
          <a:off x="41792" y="458670"/>
          <a:ext cx="9060417" cy="639924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3702493">
                  <a:extLst>
                    <a:ext uri="{9D8B030D-6E8A-4147-A177-3AD203B41FA5}">
                      <a16:colId xmlns:a16="http://schemas.microsoft.com/office/drawing/2014/main" val="4183280094"/>
                    </a:ext>
                  </a:extLst>
                </a:gridCol>
                <a:gridCol w="5099977">
                  <a:extLst>
                    <a:ext uri="{9D8B030D-6E8A-4147-A177-3AD203B41FA5}">
                      <a16:colId xmlns:a16="http://schemas.microsoft.com/office/drawing/2014/main" val="2315497615"/>
                    </a:ext>
                  </a:extLst>
                </a:gridCol>
              </a:tblGrid>
              <a:tr h="209580">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1937488">
                <a:tc vMerge="1">
                  <a:txBody>
                    <a:bodyPr/>
                    <a:lstStyle/>
                    <a:p>
                      <a:endParaRPr kumimoji="1" lang="ja-JP" altLang="en-US"/>
                    </a:p>
                  </a:txBody>
                  <a:tcPr/>
                </a:tc>
                <a:tc gridSpan="2">
                  <a:txBody>
                    <a:bodyPr/>
                    <a:lstStyle/>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箕面北部丘陵地域において、豊かな自然を享受できる居住空間を確保し、世代を超えて誰もがいきいきと暮らせる健康で快適な都市環境の形成を図る。</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・計画面積：</a:t>
                      </a:r>
                      <a:r>
                        <a:rPr lang="en-US" altLang="ja-JP" sz="1000" b="0" kern="100" dirty="0">
                          <a:effectLst/>
                          <a:latin typeface="Meiryo UI" panose="020B0604030504040204" pitchFamily="50" charset="-128"/>
                          <a:ea typeface="Meiryo UI" panose="020B0604030504040204" pitchFamily="50" charset="-128"/>
                        </a:rPr>
                        <a:t>314ha</a:t>
                      </a:r>
                      <a:r>
                        <a:rPr lang="ja-JP" altLang="en-US" sz="1000" b="0" kern="100" dirty="0">
                          <a:effectLst/>
                          <a:latin typeface="Meiryo UI" panose="020B0604030504040204" pitchFamily="50" charset="-128"/>
                          <a:ea typeface="Meiryo UI" panose="020B0604030504040204" pitchFamily="50" charset="-128"/>
                        </a:rPr>
                        <a:t>（当初計画：同左）　　　　　　・計画戸数：</a:t>
                      </a:r>
                      <a:r>
                        <a:rPr lang="en-US" altLang="ja-JP" sz="1000" b="0" kern="100" dirty="0">
                          <a:effectLst/>
                          <a:latin typeface="Meiryo UI" panose="020B0604030504040204" pitchFamily="50" charset="-128"/>
                          <a:ea typeface="Meiryo UI" panose="020B0604030504040204" pitchFamily="50" charset="-128"/>
                        </a:rPr>
                        <a:t>2,900 </a:t>
                      </a:r>
                      <a:r>
                        <a:rPr lang="ja-JP" altLang="en-US" sz="1000" b="0" kern="100" dirty="0">
                          <a:effectLst/>
                          <a:latin typeface="Meiryo UI" panose="020B0604030504040204" pitchFamily="50" charset="-128"/>
                          <a:ea typeface="Meiryo UI" panose="020B0604030504040204" pitchFamily="50" charset="-128"/>
                        </a:rPr>
                        <a:t>戸（当初計画：</a:t>
                      </a:r>
                      <a:r>
                        <a:rPr lang="en-US" altLang="ja-JP" sz="1000" b="0" kern="100" dirty="0">
                          <a:effectLst/>
                          <a:latin typeface="Meiryo UI" panose="020B0604030504040204" pitchFamily="50" charset="-128"/>
                          <a:ea typeface="Meiryo UI" panose="020B0604030504040204" pitchFamily="50" charset="-128"/>
                        </a:rPr>
                        <a:t>5,000 </a:t>
                      </a:r>
                      <a:r>
                        <a:rPr lang="ja-JP" altLang="en-US" sz="1000" b="0" kern="100" dirty="0">
                          <a:effectLst/>
                          <a:latin typeface="Meiryo UI" panose="020B0604030504040204" pitchFamily="50" charset="-128"/>
                          <a:ea typeface="Meiryo UI" panose="020B0604030504040204" pitchFamily="50" charset="-128"/>
                        </a:rPr>
                        <a:t>戸）　　　　・計画人口：</a:t>
                      </a:r>
                      <a:r>
                        <a:rPr lang="en-US" altLang="ja-JP" sz="1000" b="0" kern="100" dirty="0">
                          <a:effectLst/>
                          <a:latin typeface="Meiryo UI" panose="020B0604030504040204" pitchFamily="50" charset="-128"/>
                          <a:ea typeface="Meiryo UI" panose="020B0604030504040204" pitchFamily="50" charset="-128"/>
                        </a:rPr>
                        <a:t>9,600 </a:t>
                      </a:r>
                      <a:r>
                        <a:rPr lang="ja-JP" altLang="en-US" sz="1000" b="0" kern="100" dirty="0">
                          <a:effectLst/>
                          <a:latin typeface="Meiryo UI" panose="020B0604030504040204" pitchFamily="50" charset="-128"/>
                          <a:ea typeface="Meiryo UI" panose="020B0604030504040204" pitchFamily="50" charset="-128"/>
                        </a:rPr>
                        <a:t>人（当初計画：</a:t>
                      </a:r>
                      <a:r>
                        <a:rPr lang="en-US" altLang="ja-JP" sz="1000" b="0" kern="100" dirty="0">
                          <a:effectLst/>
                          <a:latin typeface="Meiryo UI" panose="020B0604030504040204" pitchFamily="50" charset="-128"/>
                          <a:ea typeface="Meiryo UI" panose="020B0604030504040204" pitchFamily="50" charset="-128"/>
                        </a:rPr>
                        <a:t>16,500 </a:t>
                      </a:r>
                      <a:r>
                        <a:rPr lang="ja-JP" altLang="en-US" sz="1000" b="0" kern="100" dirty="0">
                          <a:effectLst/>
                          <a:latin typeface="Meiryo UI" panose="020B0604030504040204" pitchFamily="50" charset="-128"/>
                          <a:ea typeface="Meiryo UI" panose="020B0604030504040204" pitchFamily="50" charset="-128"/>
                        </a:rPr>
                        <a:t>人）</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・事業施行期間：平成</a:t>
                      </a:r>
                      <a:r>
                        <a:rPr lang="en-US" altLang="ja-JP" sz="1000" b="0" kern="100" dirty="0">
                          <a:effectLst/>
                          <a:latin typeface="Meiryo UI" panose="020B0604030504040204" pitchFamily="50" charset="-128"/>
                          <a:ea typeface="Meiryo UI" panose="020B0604030504040204" pitchFamily="50" charset="-128"/>
                        </a:rPr>
                        <a:t>8</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27 </a:t>
                      </a:r>
                      <a:r>
                        <a:rPr lang="ja-JP" altLang="en-US" sz="1000" b="0" kern="100" dirty="0">
                          <a:effectLst/>
                          <a:latin typeface="Meiryo UI" panose="020B0604030504040204" pitchFamily="50" charset="-128"/>
                          <a:ea typeface="Meiryo UI" panose="020B0604030504040204" pitchFamily="50" charset="-128"/>
                        </a:rPr>
                        <a:t>年度まで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・事業費： </a:t>
                      </a:r>
                      <a:r>
                        <a:rPr lang="en-US" altLang="ja-JP" sz="1000" b="0" kern="100" dirty="0">
                          <a:effectLst/>
                          <a:latin typeface="Meiryo UI" panose="020B0604030504040204" pitchFamily="50" charset="-128"/>
                          <a:ea typeface="Meiryo UI" panose="020B0604030504040204" pitchFamily="50" charset="-128"/>
                        </a:rPr>
                        <a:t>985 </a:t>
                      </a:r>
                      <a:r>
                        <a:rPr lang="ja-JP" altLang="en-US" sz="1000" b="0" kern="100" dirty="0">
                          <a:effectLst/>
                          <a:latin typeface="Meiryo UI" panose="020B0604030504040204" pitchFamily="50" charset="-128"/>
                          <a:ea typeface="Meiryo UI" panose="020B0604030504040204" pitchFamily="50" charset="-128"/>
                        </a:rPr>
                        <a:t>億円（うち残工事費</a:t>
                      </a:r>
                      <a:r>
                        <a:rPr lang="en-US" altLang="ja-JP" sz="1000" b="0" kern="100" dirty="0">
                          <a:effectLst/>
                          <a:latin typeface="Meiryo UI" panose="020B0604030504040204" pitchFamily="50" charset="-128"/>
                          <a:ea typeface="Meiryo UI" panose="020B0604030504040204" pitchFamily="50" charset="-128"/>
                        </a:rPr>
                        <a:t>219 </a:t>
                      </a:r>
                      <a:r>
                        <a:rPr lang="ja-JP" altLang="en-US" sz="1000" b="0" kern="100" dirty="0">
                          <a:effectLst/>
                          <a:latin typeface="Meiryo UI" panose="020B0604030504040204" pitchFamily="50" charset="-128"/>
                          <a:ea typeface="Meiryo UI" panose="020B0604030504040204" pitchFamily="50" charset="-128"/>
                        </a:rPr>
                        <a:t>億円）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・事業手法：特定土地区画整理事業</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第１区域（府が主体となって整備）において、都市基盤施設等の整備や維持管理、保留地処分等をＰＦＩ手法により実施</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・平成３年度 事業主体を府企業局に決定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・平成７年度 都市計画決定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・平成８年度 事業計画大臣認可取得（平成</a:t>
                      </a:r>
                      <a:r>
                        <a:rPr lang="en-US" altLang="ja-JP" sz="1000" b="0" kern="100" dirty="0">
                          <a:effectLst/>
                          <a:latin typeface="Meiryo UI" panose="020B0604030504040204" pitchFamily="50" charset="-128"/>
                          <a:ea typeface="Meiryo UI" panose="020B0604030504040204" pitchFamily="50" charset="-128"/>
                        </a:rPr>
                        <a:t>11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2 </a:t>
                      </a:r>
                      <a:r>
                        <a:rPr lang="ja-JP" altLang="en-US" sz="1000" b="0" kern="100" dirty="0">
                          <a:effectLst/>
                          <a:latin typeface="Meiryo UI" panose="020B0604030504040204" pitchFamily="50" charset="-128"/>
                          <a:ea typeface="Meiryo UI" panose="020B0604030504040204" pitchFamily="50" charset="-128"/>
                        </a:rPr>
                        <a:t>月 オオタカの営巣発見）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13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2 </a:t>
                      </a:r>
                      <a:r>
                        <a:rPr lang="ja-JP" altLang="en-US" sz="1000" b="0" kern="100" dirty="0">
                          <a:effectLst/>
                          <a:latin typeface="Meiryo UI" panose="020B0604030504040204" pitchFamily="50" charset="-128"/>
                          <a:ea typeface="Meiryo UI" panose="020B0604030504040204" pitchFamily="50" charset="-128"/>
                        </a:rPr>
                        <a:t>月 事業見直し案公表</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958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2796539">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　</a:t>
                      </a:r>
                      <a:r>
                        <a:rPr lang="en-US" altLang="ja-JP" sz="900" b="1" kern="100" dirty="0">
                          <a:solidFill>
                            <a:schemeClr val="tx1"/>
                          </a:solidFill>
                          <a:effectLst/>
                          <a:latin typeface="Meiryo UI" panose="020B0604030504040204" pitchFamily="50" charset="-128"/>
                          <a:ea typeface="Meiryo UI" panose="020B0604030504040204" pitchFamily="50" charset="-128"/>
                        </a:rPr>
                        <a:t>※</a:t>
                      </a:r>
                      <a:r>
                        <a:rPr lang="ja-JP" altLang="en-US" sz="900" b="1" kern="100" dirty="0">
                          <a:solidFill>
                            <a:schemeClr val="tx1"/>
                          </a:solidFill>
                          <a:effectLst/>
                          <a:latin typeface="Meiryo UI" panose="020B0604030504040204" pitchFamily="50" charset="-128"/>
                          <a:ea typeface="Meiryo UI" panose="020B0604030504040204" pitchFamily="50" charset="-128"/>
                        </a:rPr>
                        <a:t>主要検討プロジェクトの点検にも記載あり</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・第１区域は、引き続き事業の完成をめざす。但し、財政状況に鑑み、</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住民生活に最大限配慮しつつ、工事の実施時期を精査。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・第２区域は、民間地権者により開発。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a:t>
                      </a:r>
                      <a:r>
                        <a:rPr lang="en-US" altLang="ja-JP" sz="1000" b="0" kern="100" dirty="0">
                          <a:effectLst/>
                          <a:latin typeface="Meiryo UI" panose="020B0604030504040204" pitchFamily="50" charset="-128"/>
                          <a:ea typeface="Meiryo UI" panose="020B0604030504040204" pitchFamily="50" charset="-128"/>
                        </a:rPr>
                        <a:t>3</a:t>
                      </a:r>
                      <a:r>
                        <a:rPr lang="ja-JP" altLang="en-US" sz="1000" b="0" kern="100" dirty="0">
                          <a:effectLst/>
                          <a:latin typeface="Meiryo UI" panose="020B0604030504040204" pitchFamily="50" charset="-128"/>
                          <a:ea typeface="Meiryo UI" panose="020B0604030504040204" pitchFamily="50" charset="-128"/>
                        </a:rPr>
                        <a:t>区域（施設誘致地区）は、新名神高速道路の残土受入に伴</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い、西日本高速道路㈱が粗造成を実施。府は当該区域の施設立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地計画及び保留地等の処分可能性・採算性等を精査の上、粗造</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成の概成が見込まれる平成</a:t>
                      </a:r>
                      <a:r>
                        <a:rPr lang="en-US" altLang="ja-JP" sz="1000" b="0" kern="100" dirty="0">
                          <a:effectLst/>
                          <a:latin typeface="Meiryo UI" panose="020B0604030504040204" pitchFamily="50" charset="-128"/>
                          <a:ea typeface="Meiryo UI" panose="020B0604030504040204" pitchFamily="50" charset="-128"/>
                        </a:rPr>
                        <a:t>24</a:t>
                      </a:r>
                      <a:r>
                        <a:rPr lang="ja-JP" altLang="en-US" sz="1000" b="0" kern="100" dirty="0">
                          <a:effectLst/>
                          <a:latin typeface="Meiryo UI" panose="020B0604030504040204" pitchFamily="50" charset="-128"/>
                          <a:ea typeface="Meiryo UI" panose="020B0604030504040204" pitchFamily="50" charset="-128"/>
                        </a:rPr>
                        <a:t>年度末に基盤整備工事の実施につい</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て判断。</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・第１区域は、森林公園等整備工事を当面見合わせるとともに、平</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年度の工事発注時期を精査。</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・職員給、維持管理費、事務費等の縮減（全庁方針に沿った対</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応）</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1"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年度（平成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年度以降の効果額は今後精査）</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（工事の見合わせ等）</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・森林公園の整備工事を見合わせ、平成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年度工事の実施時期を精査</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・平成</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年度当初予算で住民生活等に必要不可欠な工事等に限定し計上</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（第</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区域の着実な事業進捗）</a:t>
                      </a:r>
                      <a:endParaRPr lang="ja-JP" altLang="en-US" sz="1000" b="0" i="0" u="none" strike="noStrike" baseline="0" dirty="0">
                        <a:solidFill>
                          <a:srgbClr val="FF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事業の進捗管理を適宜実施し、見通しどおり進まない場合には、速やかな原因分析により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対策を講じ、あわせて住民生活に最大限配慮しつつ、一部事業の後送り等の見直し策を検討</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（職員給、維持管理費、事務費等の縮減）</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全庁方針に沿って縮減済み　</a:t>
                      </a:r>
                    </a:p>
                    <a:p>
                      <a:pPr marL="0" marR="0" lvl="0" indent="0" algn="l" defTabSz="914400" rtl="0" eaLnBrk="1" fontAlgn="auto" latinLnBrk="0" hangingPunct="1">
                        <a:lnSpc>
                          <a:spcPct val="100000"/>
                        </a:lnSpc>
                        <a:spcBef>
                          <a:spcPts val="0"/>
                        </a:spcBef>
                        <a:spcAft>
                          <a:spcPts val="0"/>
                        </a:spcAft>
                        <a:buClrTx/>
                        <a:buSzTx/>
                        <a:buFontTx/>
                        <a:buNone/>
                        <a:tabLst/>
                        <a:defRPr sz="1000"/>
                      </a:pPr>
                      <a:r>
                        <a:rPr lang="ja-JP" altLang="en-US" sz="600" b="0" i="0" u="none" strike="noStrike" baseline="0" dirty="0">
                          <a:solidFill>
                            <a:srgbClr val="000000"/>
                          </a:solidFill>
                          <a:latin typeface="ＭＳ Ｐゴシック"/>
                          <a:ea typeface="ＭＳ Ｐゴシック"/>
                        </a:rPr>
                        <a:t>　</a:t>
                      </a:r>
                      <a:endParaRPr lang="en-US" altLang="ja-JP" sz="6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1"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主要検討プロジェクトの点検　</a:t>
                      </a:r>
                      <a:endParaRPr lang="en-US" altLang="ja-JP" sz="1000" b="1"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1" i="0" u="none" strike="noStrike" baseline="0" dirty="0">
                          <a:solidFill>
                            <a:srgbClr val="000000"/>
                          </a:solidFill>
                          <a:latin typeface="Meiryo UI" panose="020B0604030504040204" pitchFamily="50" charset="-128"/>
                          <a:ea typeface="Meiryo UI" panose="020B0604030504040204" pitchFamily="50" charset="-128"/>
                        </a:rPr>
                        <a:t>＜箕面森町（水と緑の健康都市）＞</a:t>
                      </a:r>
                      <a:endParaRPr lang="en-US" altLang="ja-JP" sz="1000" b="1"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(①</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着実な事業進捗）</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1"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年度末事業完成    ・事業の進捗管理を適宜実施し、見通しどおり進まない場合には、速</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err="1">
                          <a:solidFill>
                            <a:srgbClr val="000000"/>
                          </a:solidFill>
                          <a:latin typeface="Meiryo UI" panose="020B0604030504040204" pitchFamily="50" charset="-128"/>
                          <a:ea typeface="Meiryo UI" panose="020B0604030504040204" pitchFamily="50" charset="-128"/>
                        </a:rPr>
                        <a:t>やかな</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原因分析により対策を講じ、あわせて住民生活に最大限配</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慮しつつ、一部事業の後送り等の見通し策を検討</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（②民間地権者による開発）</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1"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年度末事業完成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造成工事着手</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年春　分譲開始予定</a:t>
                      </a:r>
                    </a:p>
                    <a:p>
                      <a:pPr marL="0" marR="0" lvl="0" indent="0" algn="l" defTabSz="914400" rtl="0" eaLnBrk="1" fontAlgn="auto" latinLnBrk="0" hangingPunct="1">
                        <a:lnSpc>
                          <a:spcPts val="12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（③残土受入条件の確認）</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      23</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年度   ・新名神高速道路箕面ＩＣと国道４２３号改良事業の重複部の工程等につい</a:t>
                      </a:r>
                      <a:endPar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                    </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て調整中。</a:t>
                      </a:r>
                      <a:r>
                        <a:rPr lang="en-US" altLang="ja-JP" sz="1000" b="0" i="0" u="none" strike="noStrike" baseline="0" dirty="0">
                          <a:solidFill>
                            <a:sysClr val="windowText" lastClr="000000"/>
                          </a:solidFill>
                          <a:latin typeface="Meiryo UI" panose="020B0604030504040204" pitchFamily="50" charset="-128"/>
                          <a:ea typeface="Meiryo UI" panose="020B0604030504040204" pitchFamily="50" charset="-128"/>
                        </a:rPr>
                        <a:t>23</a:t>
                      </a:r>
                      <a:r>
                        <a:rPr lang="ja-JP" altLang="en-US" sz="1000" b="0" i="0" u="none" strike="noStrike" baseline="0" dirty="0">
                          <a:solidFill>
                            <a:sysClr val="windowText" lastClr="000000"/>
                          </a:solidFill>
                          <a:latin typeface="Meiryo UI" panose="020B0604030504040204" pitchFamily="50" charset="-128"/>
                          <a:ea typeface="Meiryo UI" panose="020B0604030504040204" pitchFamily="50" charset="-128"/>
                        </a:rPr>
                        <a:t>年度から土砂本格搬入予定</a:t>
                      </a:r>
                    </a:p>
                    <a:p>
                      <a:pPr marL="0" marR="0" lvl="0" indent="0" algn="l" defTabSz="914400" rtl="0" eaLnBrk="1" fontAlgn="auto" latinLnBrk="0" hangingPunct="1">
                        <a:lnSpc>
                          <a:spcPts val="12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（④基盤整備工事実施の判断）</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年度末　  ・新名神の進捗状況、企業ニーズを踏まえ、当該区域の施設立地計画及び保</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留地処分可能性・採算性等を精査し、基盤整備工事の実施を判断</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】⑳541</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 ㉒ –</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7" name="正方形/長方形 36"/>
          <p:cNvSpPr/>
          <p:nvPr/>
        </p:nvSpPr>
        <p:spPr>
          <a:xfrm>
            <a:off x="5746065" y="693220"/>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3,767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3,767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3747389" y="483867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77145" y="15298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874977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931666">
                  <a:extLst>
                    <a:ext uri="{9D8B030D-6E8A-4147-A177-3AD203B41FA5}">
                      <a16:colId xmlns:a16="http://schemas.microsoft.com/office/drawing/2014/main" val="1996567682"/>
                    </a:ext>
                  </a:extLst>
                </a:gridCol>
                <a:gridCol w="207166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33】</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箕面森町（箕面北部丘陵整備事業会計繰出金）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81815" y="548682"/>
          <a:ext cx="8980370" cy="623160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2796217">
                  <a:extLst>
                    <a:ext uri="{9D8B030D-6E8A-4147-A177-3AD203B41FA5}">
                      <a16:colId xmlns:a16="http://schemas.microsoft.com/office/drawing/2014/main" val="4183280094"/>
                    </a:ext>
                  </a:extLst>
                </a:gridCol>
                <a:gridCol w="1260140">
                  <a:extLst>
                    <a:ext uri="{9D8B030D-6E8A-4147-A177-3AD203B41FA5}">
                      <a16:colId xmlns:a16="http://schemas.microsoft.com/office/drawing/2014/main" val="351510303"/>
                    </a:ext>
                  </a:extLst>
                </a:gridCol>
                <a:gridCol w="4664813">
                  <a:extLst>
                    <a:ext uri="{9D8B030D-6E8A-4147-A177-3AD203B41FA5}">
                      <a16:colId xmlns:a16="http://schemas.microsoft.com/office/drawing/2014/main" val="2619892422"/>
                    </a:ext>
                  </a:extLst>
                </a:gridCol>
              </a:tblGrid>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＜財政構造改革プラン（案）における見直し＞</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496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○今後の取組方針</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＜箕面北部丘陵整備事業特別会計＞</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主要事業の「将来リスク」の点検</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・第一区域については、計画どおりの契約を</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達成す</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るために、</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月から販売形態を見直し、複</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数社のハウスメーカーの参画等により、</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ま</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で</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に</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事業完了できるよう販売に努める。</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・第三区域の基盤整備工事の実施については、新</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名神高速道路の進捗状況を踏まえ、施設立地</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計画及び保留地等の処分可能性・採算性等を</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十分に精査し、</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年度末に判断を行う</a:t>
                      </a:r>
                      <a:r>
                        <a:rPr lang="ja-JP" altLang="en-US" sz="1000" b="0" kern="100" dirty="0" err="1">
                          <a:effectLst/>
                          <a:latin typeface="Meiryo UI" panose="020B0604030504040204" pitchFamily="50" charset="-128"/>
                          <a:ea typeface="Meiryo UI" panose="020B0604030504040204" pitchFamily="50" charset="-128"/>
                          <a:cs typeface="Times New Roman" panose="02020603050405020304" pitchFamily="18" charset="0"/>
                        </a:rPr>
                        <a:t>必要があ</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る。</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◆見直しの経過（改革工程表）</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＜箕面北部丘陵整備事業特別会計＞　</a:t>
                      </a: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主要事業の「将来リスク」の点検</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（第一区域の販売）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・第一区域の保留地については、</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月末現在、住宅地</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532</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区画中</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297</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区画が契約済み</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月から</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社のハウスメーカー等の企業が保留地販売業務に参画し、販売体制の強化を図ってきた</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月からは、土地のみ分譲（建築条件なし）に見合った、不動産会社と広告代理店との業務提携方式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による販売体制により、販売促進を図っているところ</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・第三区域に着手することから、事業期間を清算期間</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年を含めた</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35</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年度まで延長する予定</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保留地については、</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33</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年度までに完売する見込み</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（第三区域の基盤整備工事実施の判断）		</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22</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月に、第三区域への新名神高速道路の残土搬入及び粗造成について、西日本高速道路</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株</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と確認</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書を締結</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24</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年度から本格的に新名神高速道路の残土搬入及び粗造成が行われている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25</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日から</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日までエントリー募集を実施した結果、募集面積約</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25ha</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に対し、</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社から約</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84ha</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の応募があった</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・応募結果や応募企業とのヒアリング結果を踏まえ、企業の進出意欲は高いことが確認できたことなどから、保留地</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処分の可能性や事業採算性を見通せる状況となったため、第三区域の基盤整備工事を実施することとした</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・都市計画等の立地条件については、企業ニーズを踏まえ変更できるよう、市等の関係機関と調整を行っていく</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年度から企業が操業開始できるよう、</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年度に具体的な契約手続きに着手し、</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年度以降、順次、土地</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の引渡しを行うなど事業推進を図る</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endParaRPr kumimoji="1" lang="ja-JP" altLang="en-US"/>
                    </a:p>
                  </a:txBody>
                  <a:tcPr/>
                </a:tc>
                <a:extLst>
                  <a:ext uri="{0D108BD9-81ED-4DB2-BD59-A6C34878D82A}">
                    <a16:rowId xmlns:a16="http://schemas.microsoft.com/office/drawing/2014/main" val="4060970238"/>
                  </a:ext>
                </a:extLst>
              </a:tr>
              <a:tr h="0">
                <a:tc v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＜行財政改革推進プラン（案）における見直し＞</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83909705"/>
                  </a:ext>
                </a:extLst>
              </a:tr>
              <a:tr h="1358277">
                <a:tc vMerge="1">
                  <a:txBody>
                    <a:bodyPr/>
                    <a:lstStyle/>
                    <a:p>
                      <a:endParaRPr kumimoji="1" lang="ja-JP" altLang="en-US"/>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○見直しの方向性</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箕面北部丘陵整備事業特別会計</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・本事業を取巻く状況変化に常に留意しつつ、事業費のコストカットや保留地　</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処分金の収入確保などの取組みを進めていくことで、府費負担のさらなる縮</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減に努める。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「将来の財政リスク」の点検</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＜箕面森町（水と緑の健康都市）第３区域＞</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・箕面森町の第３区域については、施設立地に関する企業判断が明確に</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なり保留地処分の可能性や採算性を見極められる平成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年度までに実</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施の判断を行うこととしていた。</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26</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月の府戦略本部会議において、企業のエントリー募集やヒアリ</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ングの結果等を踏まえ、企業の進出意欲が高く、保留地処分の可能性が</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高いことから、事業実施を図ることとした。</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　  また、現在の府費負担額</a:t>
                      </a: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603</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億円を超過することなく維持できるよう、第３</a:t>
                      </a:r>
                      <a:endPar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0" kern="100" dirty="0">
                          <a:effectLst/>
                          <a:latin typeface="Meiryo UI" panose="020B0604030504040204" pitchFamily="50" charset="-128"/>
                          <a:ea typeface="Meiryo UI" panose="020B0604030504040204" pitchFamily="50" charset="-128"/>
                          <a:cs typeface="Times New Roman" panose="02020603050405020304" pitchFamily="18" charset="0"/>
                        </a:rPr>
                        <a:t>区域だけでなく、第１区域の保留地処分も進めることとしている。</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solidFill>
                      <a:schemeClr val="bg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◆見直しの経過（取組実績）</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箕面北部丘陵整備事業特別会計</a:t>
                      </a:r>
                      <a:r>
                        <a:rPr lang="ja-JP" altLang="en-US" sz="1000" b="1"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年度の工事完了に向け、事業費を精査するなどコスト意識を徹底し、事業費</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の削減に努めている。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27</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7</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月より第３区域の企業用地の募集を開始。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○第３区域の企業用地及び第１区域の住宅地の販売により保留地処分金の収</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入確保に取組んでいる。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&lt;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実績（平成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年１月末時点）</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&gt;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第１区域（</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536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区画中</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443</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 販売済）</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第３区域第</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Ⅰ</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期販売（</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17</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区画中</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 販売済</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区画契約手続き中）</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第３区域第</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Ⅱ</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期販売（公募開始）</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865914429"/>
                  </a:ext>
                </a:extLst>
              </a:tr>
            </a:tbl>
          </a:graphicData>
        </a:graphic>
      </p:graphicFrame>
      <p:sp>
        <p:nvSpPr>
          <p:cNvPr id="6" name="二等辺三角形 5"/>
          <p:cNvSpPr/>
          <p:nvPr/>
        </p:nvSpPr>
        <p:spPr>
          <a:xfrm rot="5400000">
            <a:off x="4192529" y="537873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二等辺三角形 6"/>
          <p:cNvSpPr/>
          <p:nvPr/>
        </p:nvSpPr>
        <p:spPr>
          <a:xfrm rot="5400000">
            <a:off x="2937299" y="1868346"/>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6004155" y="230661"/>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6983905"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645837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931666">
                  <a:extLst>
                    <a:ext uri="{9D8B030D-6E8A-4147-A177-3AD203B41FA5}">
                      <a16:colId xmlns:a16="http://schemas.microsoft.com/office/drawing/2014/main" val="1996567682"/>
                    </a:ext>
                  </a:extLst>
                </a:gridCol>
                <a:gridCol w="207166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33】</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箕面森町（箕面北部丘陵整備事業会計繰出金）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＜都市整備部＞</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842343636"/>
              </p:ext>
            </p:extLst>
          </p:nvPr>
        </p:nvGraphicFramePr>
        <p:xfrm>
          <a:off x="81815" y="548683"/>
          <a:ext cx="8980370" cy="6210778"/>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9429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chemeClr val="accent1"/>
                      </a:solidFill>
                      <a:prstDash val="solid"/>
                      <a:round/>
                      <a:headEnd type="none" w="med" len="med"/>
                      <a:tailEnd type="none" w="med" len="med"/>
                    </a:lnT>
                    <a:lnB w="12700" cap="flat" cmpd="sng" algn="ctr">
                      <a:solidFill>
                        <a:srgbClr val="D0D8E8"/>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＜上記以外の見直し（部局長マネジメント等）＞</a:t>
                      </a:r>
                      <a:endPar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840314568"/>
                  </a:ext>
                </a:extLst>
              </a:tr>
              <a:tr h="3097262">
                <a:tc vMerge="1">
                  <a:txBody>
                    <a:bodyPr/>
                    <a:lstStyle/>
                    <a:p>
                      <a:endParaRPr kumimoji="1" lang="ja-JP" altLang="en-US"/>
                    </a:p>
                  </a:txBody>
                  <a:tcPr/>
                </a:tc>
                <a:tc>
                  <a:txBody>
                    <a:bodyPr/>
                    <a:lstStyle/>
                    <a:p>
                      <a:pPr marL="133350" indent="-133350" algn="just">
                        <a:spcAft>
                          <a:spcPts val="0"/>
                        </a:spcAft>
                      </a:pP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27</a:t>
                      </a:r>
                      <a:r>
                        <a:rPr lang="ja-JP" altLang="en-US" sz="1000" b="1" kern="100" dirty="0">
                          <a:effectLst/>
                          <a:latin typeface="Meiryo UI" panose="020B0604030504040204" pitchFamily="50" charset="-128"/>
                          <a:ea typeface="Meiryo UI" panose="020B0604030504040204" pitchFamily="50" charset="-128"/>
                        </a:rPr>
                        <a:t>年度</a:t>
                      </a: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事業計画</a:t>
                      </a:r>
                      <a:r>
                        <a:rPr lang="ja-JP" altLang="en-US" sz="1000" kern="100" dirty="0">
                          <a:effectLst/>
                          <a:latin typeface="Meiryo UI" panose="020B0604030504040204" pitchFamily="50" charset="-128"/>
                          <a:ea typeface="Meiryo UI" panose="020B0604030504040204" pitchFamily="50" charset="-128"/>
                        </a:rPr>
                        <a:t>により事業期間の見直し</a:t>
                      </a:r>
                      <a:endParaRPr lang="en-US" altLang="ja-JP" sz="10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平成</a:t>
                      </a:r>
                      <a:r>
                        <a:rPr lang="en-US" altLang="ja-JP" sz="1000" b="1" kern="100" dirty="0">
                          <a:effectLst/>
                          <a:latin typeface="Meiryo UI" panose="020B0604030504040204" pitchFamily="50" charset="-128"/>
                          <a:ea typeface="Meiryo UI" panose="020B0604030504040204" pitchFamily="50" charset="-128"/>
                        </a:rPr>
                        <a:t>28</a:t>
                      </a:r>
                      <a:r>
                        <a:rPr lang="ja-JP" altLang="en-US" sz="1000" b="1" kern="100" dirty="0">
                          <a:effectLst/>
                          <a:latin typeface="Meiryo UI" panose="020B0604030504040204" pitchFamily="50" charset="-128"/>
                          <a:ea typeface="Meiryo UI" panose="020B0604030504040204" pitchFamily="50" charset="-128"/>
                        </a:rPr>
                        <a:t>年度</a:t>
                      </a:r>
                      <a:r>
                        <a:rPr lang="en-US" altLang="ja-JP" sz="1000" b="1" kern="100" dirty="0">
                          <a:effectLst/>
                          <a:latin typeface="Meiryo UI" panose="020B0604030504040204" pitchFamily="50" charset="-128"/>
                          <a:ea typeface="Meiryo UI" panose="020B0604030504040204" pitchFamily="50" charset="-128"/>
                        </a:rPr>
                        <a:t>】</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事業計画により計画戸数・計画人口の</a:t>
                      </a:r>
                      <a:r>
                        <a:rPr lang="ja-JP" altLang="en-US" sz="1000" kern="100" dirty="0">
                          <a:effectLst/>
                          <a:latin typeface="Meiryo UI" panose="020B0604030504040204" pitchFamily="50" charset="-128"/>
                          <a:ea typeface="Meiryo UI" panose="020B0604030504040204" pitchFamily="50" charset="-128"/>
                        </a:rPr>
                        <a:t>見直し</a:t>
                      </a:r>
                      <a:endParaRPr lang="en-US" altLang="ja-JP" sz="1000"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＜見直し後の事業内容＞</a:t>
                      </a: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・計画面積：</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314ha</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・計画戸数：</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1,800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戸（変更前：</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2,900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戸）　　　・計画人口：</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6,000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人（変更前：</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9,600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人）</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・事業施行期間：平成８～令和５年度まで　　　　・事業費：</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868</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億円（内残工事費：約</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4.6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億円）　　　　・事業手法：特定土地区画整理事業</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＜行財政改革推進プラン（案）以降の事業進捗（主なもの）＞</a:t>
                      </a:r>
                      <a:endParaRPr lang="en-US" altLang="ja-JP" sz="1000" b="1"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29</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　　・里山</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Ⅱ</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期分譲開始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・第３区域（企業用地）第２期エリアの分譲開始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・止々呂美吉川線（北ルート）供用開始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・第３区域（企業用地）の一部（３区画）土地引き渡し</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none"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　　・第３区域（企業用地）完売</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・止々呂美吉川線全線供用開始</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・第３区域（企業用地）の一部（</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13</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区画）土地引き渡し</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平成</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31</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年度　　・第３区域（企業用地）全区画の土地引き渡し完了</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baseline="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（令和元年度）</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○第３区域の企業用地及び第１区域の住宅地の販売による保留地処分金の収入確保</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&lt;</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実績（令和元年９月末時点）</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&gt;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第１区域（</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536</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区画中</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524</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区画 販売済）</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　　   　第３区域（</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18</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全区画 販売済</a:t>
                      </a:r>
                      <a:r>
                        <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rPr>
                        <a:t>,R1.10</a:t>
                      </a:r>
                      <a:r>
                        <a:rPr lang="ja-JP" altLang="en-US" sz="1000" kern="100" dirty="0">
                          <a:effectLst/>
                          <a:latin typeface="Meiryo UI" panose="020B0604030504040204" pitchFamily="50" charset="-128"/>
                          <a:ea typeface="Meiryo UI" panose="020B0604030504040204" pitchFamily="50" charset="-128"/>
                          <a:cs typeface="Times New Roman" panose="02020603050405020304" pitchFamily="18" charset="0"/>
                        </a:rPr>
                        <a:t>最終区画の引渡し）</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20328180"/>
                  </a:ext>
                </a:extLst>
              </a:tr>
              <a:tr h="19429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2184778">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ts val="8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603</a:t>
                      </a:r>
                      <a:r>
                        <a:rPr lang="ja-JP" altLang="en-US"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億円を超過することなく維持できるよう、引き続き、事業を取巻く状況変化に常に留意しつつ、保留地処分金の収入確保などの取組みを進めていくことで、繰出金の縮減に努める。</a:t>
                      </a:r>
                      <a:endParaRPr lang="en-US" altLang="ja-JP" sz="105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indent="-133350" algn="just">
                        <a:spcAft>
                          <a:spcPts val="0"/>
                        </a:spcAft>
                      </a:pPr>
                      <a:endParaRPr lang="en-US" altLang="ja-JP" sz="1050" b="1"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effectLst/>
                          <a:latin typeface="Meiryo UI" panose="020B0604030504040204" pitchFamily="50" charset="-128"/>
                          <a:ea typeface="Meiryo UI" panose="020B0604030504040204" pitchFamily="50" charset="-128"/>
                        </a:rPr>
                        <a:t>　</a:t>
                      </a:r>
                      <a:r>
                        <a:rPr lang="ja-JP" altLang="en-US" sz="1050" b="1" kern="100" dirty="0">
                          <a:effectLst/>
                          <a:latin typeface="Meiryo UI" panose="020B0604030504040204" pitchFamily="50" charset="-128"/>
                          <a:ea typeface="Meiryo UI" panose="020B0604030504040204" pitchFamily="50" charset="-128"/>
                        </a:rPr>
                        <a:t>◆</a:t>
                      </a:r>
                      <a:r>
                        <a:rPr lang="zh-TW" altLang="en-US" sz="1050" b="1" u="sng" kern="100" dirty="0">
                          <a:effectLst/>
                          <a:latin typeface="Meiryo UI" panose="020B0604030504040204" pitchFamily="50" charset="-128"/>
                          <a:ea typeface="Meiryo UI" panose="020B0604030504040204" pitchFamily="50" charset="-128"/>
                        </a:rPr>
                        <a:t>箕面北部丘陵整備事業特別会計繰出金</a:t>
                      </a:r>
                      <a:endParaRPr lang="en-US" altLang="ja-JP" sz="1050" b="1"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00" b="1" i="0" u="sng" kern="100" dirty="0">
                          <a:effectLst/>
                          <a:latin typeface="Meiryo UI" panose="020B0604030504040204" pitchFamily="50" charset="-128"/>
                          <a:ea typeface="Meiryo UI" panose="020B0604030504040204" pitchFamily="50" charset="-128"/>
                        </a:rPr>
                        <a:t>　</a:t>
                      </a:r>
                      <a:endParaRPr lang="en-US" altLang="ja-JP" sz="100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１　事業目的</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1"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箕面北部丘陵整備事業の適正かつ効率的な運営及び事業に関する起債の償還等に要する費用に充てるため</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一般会計から箕面北部丘陵整備事業特別会計への繰出金</a:t>
                      </a: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6957265" y="648934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83</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6417205" y="5319210"/>
            <a:ext cx="2509037"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1,094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1,094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58582262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378116554"/>
              </p:ext>
            </p:extLst>
          </p:nvPr>
        </p:nvGraphicFramePr>
        <p:xfrm>
          <a:off x="83583" y="82238"/>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34】</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CN" altLang="en-US" sz="1400" kern="100" dirty="0">
                          <a:solidFill>
                            <a:schemeClr val="tx1"/>
                          </a:solidFill>
                          <a:effectLst/>
                          <a:latin typeface="Meiryo UI" panose="020B0604030504040204" pitchFamily="50" charset="-128"/>
                          <a:ea typeface="Meiryo UI" panose="020B0604030504040204" pitchFamily="50" charset="-128"/>
                        </a:rPr>
                        <a:t>警察官定数（政令定数外）</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a:t>
                      </a:r>
                      <a:r>
                        <a:rPr lang="ja-JP" altLang="en-US" sz="1200" kern="100" dirty="0" smtClean="0">
                          <a:solidFill>
                            <a:schemeClr val="tx1"/>
                          </a:solidFill>
                          <a:effectLst/>
                          <a:latin typeface="Meiryo UI" panose="020B0604030504040204" pitchFamily="50" charset="-128"/>
                          <a:ea typeface="Meiryo UI" panose="020B0604030504040204" pitchFamily="50" charset="-128"/>
                        </a:rPr>
                        <a:t>＜公安委員会＞</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7"/>
          <a:ext cx="9060417" cy="5722887"/>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09580">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2477548">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政令を上回る警察官の単独定数が存在。</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また、警察官ＯＢを非常勤の「警察専門嘱託員」として雇用し、警察官等に代わって行える補助的業務を担わせることにより、実質的な警察官の増員効果を確保。</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・警察官の単独定数</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道路交通法に基づき一般職員として配置していた交通巡視員（</a:t>
                      </a:r>
                      <a:r>
                        <a:rPr lang="en-US" altLang="ja-JP" sz="1000" b="0" kern="100" dirty="0">
                          <a:effectLst/>
                          <a:latin typeface="Meiryo UI" panose="020B0604030504040204" pitchFamily="50" charset="-128"/>
                          <a:ea typeface="Meiryo UI" panose="020B0604030504040204" pitchFamily="50" charset="-128"/>
                        </a:rPr>
                        <a:t>520</a:t>
                      </a:r>
                      <a:r>
                        <a:rPr lang="ja-JP" altLang="en-US" sz="1000" b="0" kern="100" dirty="0">
                          <a:effectLst/>
                          <a:latin typeface="Meiryo UI" panose="020B0604030504040204" pitchFamily="50" charset="-128"/>
                          <a:ea typeface="Meiryo UI" panose="020B0604030504040204" pitchFamily="50" charset="-128"/>
                        </a:rPr>
                        <a:t>人）を警察官に身分切り替え（昭和</a:t>
                      </a:r>
                      <a:r>
                        <a:rPr lang="en-US" altLang="ja-JP" sz="1000" b="0" kern="100" dirty="0">
                          <a:effectLst/>
                          <a:latin typeface="Meiryo UI" panose="020B0604030504040204" pitchFamily="50" charset="-128"/>
                          <a:ea typeface="Meiryo UI" panose="020B0604030504040204" pitchFamily="50" charset="-128"/>
                        </a:rPr>
                        <a:t>51</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53</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その後の累次の政令定数増については、その同数を条例定数に上乗せ（単独定数未解消）</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他府県においても、交通巡視員振替相当の政令定数外警察官定数が同様に存在。</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・警察専門嘱託員</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19 </a:t>
                      </a:r>
                      <a:r>
                        <a:rPr lang="ja-JP" altLang="en-US" sz="1000" b="0" kern="100" dirty="0">
                          <a:effectLst/>
                          <a:latin typeface="Meiryo UI" panose="020B0604030504040204" pitchFamily="50" charset="-128"/>
                          <a:ea typeface="Meiryo UI" panose="020B0604030504040204" pitchFamily="50" charset="-128"/>
                        </a:rPr>
                        <a:t>年度の予算上の定数は</a:t>
                      </a:r>
                      <a:r>
                        <a:rPr lang="en-US" altLang="ja-JP" sz="1000" b="0" kern="100" dirty="0">
                          <a:effectLst/>
                          <a:latin typeface="Meiryo UI" panose="020B0604030504040204" pitchFamily="50" charset="-128"/>
                          <a:ea typeface="Meiryo UI" panose="020B0604030504040204" pitchFamily="50" charset="-128"/>
                        </a:rPr>
                        <a:t>1,080</a:t>
                      </a:r>
                      <a:r>
                        <a:rPr lang="ja-JP" altLang="en-US" sz="1000" b="0" kern="100" dirty="0">
                          <a:effectLst/>
                          <a:latin typeface="Meiryo UI" panose="020B0604030504040204" pitchFamily="50" charset="-128"/>
                          <a:ea typeface="Meiryo UI" panose="020B0604030504040204" pitchFamily="50" charset="-128"/>
                        </a:rPr>
                        <a:t>人であり、主に、交番相談員（</a:t>
                      </a:r>
                      <a:r>
                        <a:rPr lang="en-US" altLang="ja-JP" sz="1000" b="0" kern="100" dirty="0">
                          <a:effectLst/>
                          <a:latin typeface="Meiryo UI" panose="020B0604030504040204" pitchFamily="50" charset="-128"/>
                          <a:ea typeface="Meiryo UI" panose="020B0604030504040204" pitchFamily="50" charset="-128"/>
                        </a:rPr>
                        <a:t>449</a:t>
                      </a:r>
                      <a:r>
                        <a:rPr lang="ja-JP" altLang="en-US" sz="1000" b="0" kern="100" dirty="0">
                          <a:effectLst/>
                          <a:latin typeface="Meiryo UI" panose="020B0604030504040204" pitchFamily="50" charset="-128"/>
                          <a:ea typeface="Meiryo UI" panose="020B0604030504040204" pitchFamily="50" charset="-128"/>
                        </a:rPr>
                        <a:t>人）、子供の安全見守り隊サポーター（</a:t>
                      </a:r>
                      <a:r>
                        <a:rPr lang="en-US" altLang="ja-JP" sz="1000" b="0" kern="100" dirty="0">
                          <a:effectLst/>
                          <a:latin typeface="Meiryo UI" panose="020B0604030504040204" pitchFamily="50" charset="-128"/>
                          <a:ea typeface="Meiryo UI" panose="020B0604030504040204" pitchFamily="50" charset="-128"/>
                        </a:rPr>
                        <a:t>19</a:t>
                      </a:r>
                      <a:r>
                        <a:rPr lang="ja-JP" altLang="en-US" sz="1000" b="0" kern="100" dirty="0">
                          <a:effectLst/>
                          <a:latin typeface="Meiryo UI" panose="020B0604030504040204" pitchFamily="50" charset="-128"/>
                          <a:ea typeface="Meiryo UI" panose="020B0604030504040204" pitchFamily="50" charset="-128"/>
                        </a:rPr>
                        <a:t>人）のほか、車庫調査員、寮監等として配置</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警察官単独定数 昭和</a:t>
                      </a:r>
                      <a:r>
                        <a:rPr lang="en-US" altLang="ja-JP" sz="1000" b="0" kern="100" dirty="0">
                          <a:effectLst/>
                          <a:latin typeface="Meiryo UI" panose="020B0604030504040204" pitchFamily="50" charset="-128"/>
                          <a:ea typeface="Meiryo UI" panose="020B0604030504040204" pitchFamily="50" charset="-128"/>
                        </a:rPr>
                        <a:t>51</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0958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2174317">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府民の安心安全を確保する観点から、今後も警察官の再配置等による業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務執行体制の見直しに努める。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・警察官単独定数</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警察官単独定数を維持する。引き続き、現場で直接治安維持に当たる警</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察官の確保に努める。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・警察専門嘱託員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一層の効率的・効果的な配置に努めることにより、同嘱託員数を縮減</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年度までに</a:t>
                      </a:r>
                      <a:r>
                        <a:rPr lang="en-US" altLang="ja-JP" sz="1000" b="0" kern="100" dirty="0">
                          <a:effectLst/>
                          <a:latin typeface="Meiryo UI" panose="020B0604030504040204" pitchFamily="50" charset="-128"/>
                          <a:ea typeface="Meiryo UI" panose="020B0604030504040204" pitchFamily="50" charset="-128"/>
                        </a:rPr>
                        <a:t>1,020</a:t>
                      </a:r>
                      <a:r>
                        <a:rPr lang="ja-JP" altLang="en-US" sz="1000" b="0" kern="100" dirty="0">
                          <a:effectLst/>
                          <a:latin typeface="Meiryo UI" panose="020B0604030504040204" pitchFamily="50" charset="-128"/>
                          <a:ea typeface="Meiryo UI" panose="020B0604030504040204" pitchFamily="50" charset="-128"/>
                        </a:rPr>
                        <a:t>人に縮減）</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〔19</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1,080</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1,067</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22</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1,020</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（報酬月額は、全庁方針に沿い平成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年８月から▲</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引き続き更なる経費の縮減に取り組む</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rowSpan="2">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警察官単独定数</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定数を維持</a:t>
                      </a: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警察専門嘱託員の縮減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月から</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人に縮減</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】⑳93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242</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318</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6222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tc v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4,727</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4,727</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61390" y="497369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84</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660272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1616864920"/>
              </p:ext>
            </p:extLst>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931666">
                  <a:extLst>
                    <a:ext uri="{9D8B030D-6E8A-4147-A177-3AD203B41FA5}">
                      <a16:colId xmlns:a16="http://schemas.microsoft.com/office/drawing/2014/main" val="1996567682"/>
                    </a:ext>
                  </a:extLst>
                </a:gridCol>
                <a:gridCol w="207166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34】</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CN" altLang="en-US" sz="1400" kern="100" dirty="0">
                          <a:solidFill>
                            <a:schemeClr val="tx1"/>
                          </a:solidFill>
                          <a:effectLst/>
                          <a:latin typeface="Meiryo UI" panose="020B0604030504040204" pitchFamily="50" charset="-128"/>
                          <a:ea typeface="Meiryo UI" panose="020B0604030504040204" pitchFamily="50" charset="-128"/>
                        </a:rPr>
                        <a:t>警察官定数（政令定数外）</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rPr>
                        <a:t>＜公安委員会＞</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2420087675"/>
              </p:ext>
            </p:extLst>
          </p:nvPr>
        </p:nvGraphicFramePr>
        <p:xfrm>
          <a:off x="81815" y="542743"/>
          <a:ext cx="8980370" cy="251382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3406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135864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i="0" u="none" kern="100" dirty="0" smtClean="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警察官単独定数</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0" i="0" u="none" kern="100" dirty="0">
                          <a:effectLst/>
                          <a:latin typeface="Meiryo UI" panose="020B0604030504040204" pitchFamily="50" charset="-128"/>
                          <a:ea typeface="Meiryo UI" panose="020B0604030504040204" pitchFamily="50" charset="-128"/>
                        </a:rPr>
                        <a:t>　◆　交通巡視員</a:t>
                      </a:r>
                      <a:r>
                        <a:rPr lang="en-US" altLang="ja-JP" sz="1050" b="0" i="0" u="none" kern="100" dirty="0">
                          <a:effectLst/>
                          <a:latin typeface="Meiryo UI" panose="020B0604030504040204" pitchFamily="50" charset="-128"/>
                          <a:ea typeface="Meiryo UI" panose="020B0604030504040204" pitchFamily="50" charset="-128"/>
                        </a:rPr>
                        <a:t>(520</a:t>
                      </a:r>
                      <a:r>
                        <a:rPr lang="ja-JP" altLang="en-US" sz="1050" b="0" i="0" u="none" kern="100" dirty="0">
                          <a:solidFill>
                            <a:schemeClr val="tx1"/>
                          </a:solidFill>
                          <a:effectLst/>
                          <a:latin typeface="Meiryo UI" panose="020B0604030504040204" pitchFamily="50" charset="-128"/>
                          <a:ea typeface="Meiryo UI" panose="020B0604030504040204" pitchFamily="50" charset="-128"/>
                        </a:rPr>
                        <a:t>人</a:t>
                      </a:r>
                      <a:r>
                        <a:rPr lang="en-US" altLang="ja-JP" sz="1050" b="0" i="0" u="none" kern="100" dirty="0">
                          <a:solidFill>
                            <a:schemeClr val="tx1"/>
                          </a:solidFill>
                          <a:effectLst/>
                          <a:latin typeface="Meiryo UI" panose="020B0604030504040204" pitchFamily="50" charset="-128"/>
                          <a:ea typeface="Meiryo UI" panose="020B0604030504040204" pitchFamily="50" charset="-128"/>
                        </a:rPr>
                        <a:t>)</a:t>
                      </a:r>
                      <a:r>
                        <a:rPr lang="ja-JP" altLang="en-US" sz="1050" b="0" i="0" u="none" kern="100" dirty="0">
                          <a:solidFill>
                            <a:schemeClr val="tx1"/>
                          </a:solidFill>
                          <a:effectLst/>
                          <a:latin typeface="Meiryo UI" panose="020B0604030504040204" pitchFamily="50" charset="-128"/>
                          <a:ea typeface="Meiryo UI" panose="020B0604030504040204" pitchFamily="50" charset="-128"/>
                        </a:rPr>
                        <a:t>を警察官に身分切り替えし</a:t>
                      </a:r>
                      <a:r>
                        <a:rPr lang="en-US" altLang="ja-JP" sz="1050" b="0" i="0" u="none" kern="100" dirty="0">
                          <a:solidFill>
                            <a:schemeClr val="tx1"/>
                          </a:solidFill>
                          <a:effectLst/>
                          <a:latin typeface="Meiryo UI" panose="020B0604030504040204" pitchFamily="50" charset="-128"/>
                          <a:ea typeface="Meiryo UI" panose="020B0604030504040204" pitchFamily="50" charset="-128"/>
                        </a:rPr>
                        <a:t>(</a:t>
                      </a:r>
                      <a:r>
                        <a:rPr lang="ja-JP" altLang="en-US" sz="1050" b="0" i="0" u="none" kern="100" dirty="0">
                          <a:solidFill>
                            <a:schemeClr val="tx1"/>
                          </a:solidFill>
                          <a:effectLst/>
                          <a:latin typeface="Meiryo UI" panose="020B0604030504040204" pitchFamily="50" charset="-128"/>
                          <a:ea typeface="Meiryo UI" panose="020B0604030504040204" pitchFamily="50" charset="-128"/>
                        </a:rPr>
                        <a:t>昭和</a:t>
                      </a:r>
                      <a:r>
                        <a:rPr lang="en-US" altLang="ja-JP" sz="1050" b="0" i="0" u="none" kern="100" dirty="0">
                          <a:solidFill>
                            <a:schemeClr val="tx1"/>
                          </a:solidFill>
                          <a:effectLst/>
                          <a:latin typeface="Meiryo UI" panose="020B0604030504040204" pitchFamily="50" charset="-128"/>
                          <a:ea typeface="Meiryo UI" panose="020B0604030504040204" pitchFamily="50" charset="-128"/>
                        </a:rPr>
                        <a:t>51</a:t>
                      </a:r>
                      <a:r>
                        <a:rPr lang="ja-JP" altLang="en-US" sz="1050" b="0" i="0" u="none" kern="100" dirty="0">
                          <a:solidFill>
                            <a:schemeClr val="tx1"/>
                          </a:solidFill>
                          <a:effectLst/>
                          <a:latin typeface="Meiryo UI" panose="020B0604030504040204" pitchFamily="50" charset="-128"/>
                          <a:ea typeface="Meiryo UI" panose="020B0604030504040204" pitchFamily="50" charset="-128"/>
                        </a:rPr>
                        <a:t>～</a:t>
                      </a:r>
                      <a:r>
                        <a:rPr lang="en-US" altLang="ja-JP" sz="1050" b="0" i="0" u="none" kern="100" dirty="0">
                          <a:solidFill>
                            <a:schemeClr val="tx1"/>
                          </a:solidFill>
                          <a:effectLst/>
                          <a:latin typeface="Meiryo UI" panose="020B0604030504040204" pitchFamily="50" charset="-128"/>
                          <a:ea typeface="Meiryo UI" panose="020B0604030504040204" pitchFamily="50" charset="-128"/>
                        </a:rPr>
                        <a:t>53</a:t>
                      </a:r>
                      <a:r>
                        <a:rPr lang="ja-JP" altLang="en-US" sz="1050" b="0" i="0" u="none" kern="100" dirty="0">
                          <a:solidFill>
                            <a:schemeClr val="tx1"/>
                          </a:solidFill>
                          <a:effectLst/>
                          <a:latin typeface="Meiryo UI" panose="020B0604030504040204" pitchFamily="50" charset="-128"/>
                          <a:ea typeface="Meiryo UI" panose="020B0604030504040204" pitchFamily="50" charset="-128"/>
                        </a:rPr>
                        <a:t>年度</a:t>
                      </a:r>
                      <a:r>
                        <a:rPr lang="en-US" altLang="ja-JP" sz="1050" b="0" i="0" u="none" kern="100" dirty="0">
                          <a:solidFill>
                            <a:schemeClr val="tx1"/>
                          </a:solidFill>
                          <a:effectLst/>
                          <a:latin typeface="Meiryo UI" panose="020B0604030504040204" pitchFamily="50" charset="-128"/>
                          <a:ea typeface="Meiryo UI" panose="020B0604030504040204" pitchFamily="50" charset="-128"/>
                        </a:rPr>
                        <a:t>)</a:t>
                      </a:r>
                      <a:r>
                        <a:rPr lang="ja-JP" altLang="en-US" sz="1050" b="0" i="0" u="none" kern="100" dirty="0" err="1">
                          <a:solidFill>
                            <a:schemeClr val="tx1"/>
                          </a:solidFill>
                          <a:effectLst/>
                          <a:latin typeface="Meiryo UI" panose="020B0604030504040204" pitchFamily="50" charset="-128"/>
                          <a:ea typeface="Meiryo UI" panose="020B0604030504040204" pitchFamily="50" charset="-128"/>
                        </a:rPr>
                        <a:t>、</a:t>
                      </a:r>
                      <a:r>
                        <a:rPr lang="ja-JP" altLang="en-US" sz="1050" b="0" i="0" u="none" kern="100" dirty="0">
                          <a:solidFill>
                            <a:schemeClr val="tx1"/>
                          </a:solidFill>
                          <a:effectLst/>
                          <a:latin typeface="Meiryo UI" panose="020B0604030504040204" pitchFamily="50" charset="-128"/>
                          <a:ea typeface="Meiryo UI" panose="020B0604030504040204" pitchFamily="50" charset="-128"/>
                        </a:rPr>
                        <a:t>その同数を政令定数に上乗せ。</a:t>
                      </a: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0" i="0" u="none" kern="100" dirty="0">
                          <a:solidFill>
                            <a:schemeClr val="tx1"/>
                          </a:solidFill>
                          <a:effectLst/>
                          <a:latin typeface="Meiryo UI" panose="020B0604030504040204" pitchFamily="50" charset="-128"/>
                          <a:ea typeface="Meiryo UI" panose="020B0604030504040204" pitchFamily="50" charset="-128"/>
                        </a:rPr>
                        <a:t>       </a:t>
                      </a:r>
                      <a:r>
                        <a:rPr lang="ja-JP" altLang="en-US" sz="1050" b="0" i="0" u="none" kern="100" dirty="0">
                          <a:solidFill>
                            <a:schemeClr val="tx1"/>
                          </a:solidFill>
                          <a:effectLst/>
                          <a:latin typeface="Meiryo UI" panose="020B0604030504040204" pitchFamily="50" charset="-128"/>
                          <a:ea typeface="Meiryo UI" panose="020B0604030504040204" pitchFamily="50" charset="-128"/>
                        </a:rPr>
                        <a:t>交通の安全と円滑に係る指導取締りに関する事務に従事し、社会的問題となっている悪質・危険運転者に対する取締りを始め、交通死亡事故抑止対策等、</a:t>
                      </a: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0" i="0" u="none" kern="100" dirty="0">
                          <a:solidFill>
                            <a:schemeClr val="tx1"/>
                          </a:solidFill>
                          <a:effectLst/>
                          <a:latin typeface="Meiryo UI" panose="020B0604030504040204" pitchFamily="50" charset="-128"/>
                          <a:ea typeface="Meiryo UI" panose="020B0604030504040204" pitchFamily="50" charset="-128"/>
                        </a:rPr>
                        <a:t>       </a:t>
                      </a:r>
                      <a:r>
                        <a:rPr lang="ja-JP" altLang="en-US" sz="1050" b="0" i="0" u="none" kern="100" dirty="0">
                          <a:solidFill>
                            <a:schemeClr val="tx1"/>
                          </a:solidFill>
                          <a:effectLst/>
                          <a:latin typeface="Meiryo UI" panose="020B0604030504040204" pitchFamily="50" charset="-128"/>
                          <a:ea typeface="Meiryo UI" panose="020B0604030504040204" pitchFamily="50" charset="-128"/>
                        </a:rPr>
                        <a:t>組織的な課題に対応</a:t>
                      </a:r>
                      <a:r>
                        <a:rPr lang="ja-JP" altLang="en-US" sz="1050" b="0" i="0" u="none" kern="100" dirty="0" smtClean="0">
                          <a:solidFill>
                            <a:schemeClr val="tx1"/>
                          </a:solidFill>
                          <a:effectLst/>
                          <a:latin typeface="Meiryo UI" panose="020B0604030504040204" pitchFamily="50" charset="-128"/>
                          <a:ea typeface="Meiryo UI" panose="020B0604030504040204" pitchFamily="50" charset="-128"/>
                        </a:rPr>
                        <a:t>。</a:t>
                      </a:r>
                      <a:endParaRPr lang="en-US" altLang="ja-JP" sz="1050" b="0" i="0" u="none" kern="100" dirty="0" smtClean="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警察専門嘱託員</a:t>
                      </a: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p>
                    <a:p>
                      <a:pPr marL="133350" indent="-133350" algn="just">
                        <a:spcAft>
                          <a:spcPts val="0"/>
                        </a:spcAft>
                      </a:pPr>
                      <a:r>
                        <a:rPr lang="ja-JP" altLang="en-US" sz="1050" b="0" i="0" kern="100" dirty="0">
                          <a:effectLst/>
                          <a:latin typeface="Meiryo UI" panose="020B0604030504040204" pitchFamily="50" charset="-128"/>
                          <a:ea typeface="Meiryo UI" panose="020B0604030504040204" pitchFamily="50" charset="-128"/>
                        </a:rPr>
                        <a:t>　</a:t>
                      </a:r>
                      <a:r>
                        <a:rPr lang="ja-JP" altLang="en-US" sz="1050" b="0" kern="100" dirty="0">
                          <a:effectLst/>
                          <a:latin typeface="Meiryo UI" panose="020B0604030504040204" pitchFamily="50" charset="-128"/>
                          <a:ea typeface="Meiryo UI" panose="020B0604030504040204" pitchFamily="50" charset="-128"/>
                        </a:rPr>
                        <a:t>◆　予算定員　</a:t>
                      </a:r>
                      <a:r>
                        <a:rPr lang="en-US" altLang="ja-JP" sz="1050" b="0" kern="100" dirty="0">
                          <a:effectLst/>
                          <a:latin typeface="Meiryo UI" panose="020B0604030504040204" pitchFamily="50" charset="-128"/>
                          <a:ea typeface="Meiryo UI" panose="020B0604030504040204" pitchFamily="50" charset="-128"/>
                        </a:rPr>
                        <a:t>1,020</a:t>
                      </a:r>
                      <a:r>
                        <a:rPr lang="ja-JP" altLang="en-US" sz="1050" b="0" kern="100" dirty="0">
                          <a:effectLst/>
                          <a:latin typeface="Meiryo UI" panose="020B0604030504040204" pitchFamily="50" charset="-128"/>
                          <a:ea typeface="Meiryo UI" panose="020B0604030504040204" pitchFamily="50" charset="-128"/>
                        </a:rPr>
                        <a:t>人</a:t>
                      </a:r>
                      <a:r>
                        <a:rPr lang="en-US" altLang="ja-JP" sz="1050" b="0" kern="100" dirty="0">
                          <a:effectLst/>
                          <a:latin typeface="Meiryo UI" panose="020B0604030504040204" pitchFamily="50" charset="-128"/>
                          <a:ea typeface="Meiryo UI" panose="020B0604030504040204" pitchFamily="50" charset="-128"/>
                        </a:rPr>
                        <a:t>(H22</a:t>
                      </a:r>
                      <a:r>
                        <a:rPr lang="ja-JP" altLang="en-US" sz="1050" b="0" kern="100" dirty="0">
                          <a:effectLst/>
                          <a:latin typeface="Meiryo UI" panose="020B0604030504040204" pitchFamily="50" charset="-128"/>
                          <a:ea typeface="Meiryo UI" panose="020B0604030504040204" pitchFamily="50" charset="-128"/>
                        </a:rPr>
                        <a:t>～</a:t>
                      </a:r>
                      <a:r>
                        <a:rPr lang="en-US" altLang="ja-JP" sz="1050" b="0" kern="100" dirty="0">
                          <a:effectLst/>
                          <a:latin typeface="Meiryo UI" panose="020B0604030504040204" pitchFamily="50" charset="-128"/>
                          <a:ea typeface="Meiryo UI" panose="020B0604030504040204" pitchFamily="50" charset="-128"/>
                        </a:rPr>
                        <a:t>)</a:t>
                      </a:r>
                      <a:r>
                        <a:rPr lang="ja-JP" altLang="en-US" sz="1050" b="0" i="0" u="sng" kern="100" dirty="0">
                          <a:effectLst/>
                          <a:latin typeface="Meiryo UI" panose="020B0604030504040204" pitchFamily="50" charset="-128"/>
                          <a:ea typeface="Meiryo UI" panose="020B0604030504040204" pitchFamily="50" charset="-128"/>
                        </a:rPr>
                        <a:t>　</a:t>
                      </a:r>
                      <a:endParaRPr lang="en-US" altLang="ja-JP" sz="1050" b="0"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kumimoji="1" lang="ja-JP" altLang="en-US" sz="1000" b="1"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令和元年度においては、</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交番相談員（</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417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人）、車庫調査員（</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人）のほか、証拠品管理、運転免許など各種警察関係業務に</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1,020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人を配置。</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endParaRPr lang="ja-JP" altLang="en-US" sz="1000" b="0" i="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640550" y="908720"/>
            <a:ext cx="3296935" cy="230750"/>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236,706</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236,308</a:t>
            </a:r>
            <a:r>
              <a:rPr lang="ja-JP" altLang="en-US" sz="1050" dirty="0">
                <a:solidFill>
                  <a:schemeClr val="tx1"/>
                </a:solidFill>
                <a:latin typeface="Meiryo UI" panose="020B0604030504040204" pitchFamily="50" charset="-128"/>
                <a:ea typeface="Meiryo UI" panose="020B0604030504040204" pitchFamily="50" charset="-128"/>
              </a:rPr>
              <a:t>）百万円の一部</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正方形/長方形 8"/>
          <p:cNvSpPr/>
          <p:nvPr/>
        </p:nvSpPr>
        <p:spPr>
          <a:xfrm>
            <a:off x="6248428" y="2045386"/>
            <a:ext cx="2689057" cy="226631"/>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2,784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2,784</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百万円</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6595464" y="1133745"/>
            <a:ext cx="2477036" cy="23075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solidFill>
                  <a:schemeClr val="tx1"/>
                </a:solidFill>
                <a:latin typeface="Meiryo UI" panose="020B0604030504040204" pitchFamily="50" charset="-128"/>
                <a:ea typeface="Meiryo UI" panose="020B0604030504040204" pitchFamily="50" charset="-128"/>
                <a:cs typeface="Times New Roman" panose="02020603050405020304" pitchFamily="18" charset="0"/>
              </a:rPr>
              <a:t>一般職員を含む全職員に係る人件費</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1"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85</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70146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extLst>
              <p:ext uri="{D42A27DB-BD31-4B8C-83A1-F6EECF244321}">
                <p14:modId xmlns:p14="http://schemas.microsoft.com/office/powerpoint/2010/main" val="964531143"/>
              </p:ext>
            </p:extLst>
          </p:nvPr>
        </p:nvGraphicFramePr>
        <p:xfrm>
          <a:off x="83583" y="82238"/>
          <a:ext cx="9003329" cy="415976"/>
        </p:xfrm>
        <a:graphic>
          <a:graphicData uri="http://schemas.openxmlformats.org/drawingml/2006/table">
            <a:tbl>
              <a:tblPr firstRow="1" firstCol="1" bandRow="1">
                <a:tableStyleId>{5C22544A-7EE6-4342-B048-85BDC9FD1C3A}</a:tableStyleId>
              </a:tblPr>
              <a:tblGrid>
                <a:gridCol w="6738667">
                  <a:extLst>
                    <a:ext uri="{9D8B030D-6E8A-4147-A177-3AD203B41FA5}">
                      <a16:colId xmlns:a16="http://schemas.microsoft.com/office/drawing/2014/main" val="1996567682"/>
                    </a:ext>
                  </a:extLst>
                </a:gridCol>
                <a:gridCol w="226466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35】</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警察施設（署、交番等）の建替え等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a:t>
                      </a:r>
                      <a:r>
                        <a:rPr lang="ja-JP" altLang="en-US" sz="1200" kern="100" dirty="0" smtClean="0">
                          <a:solidFill>
                            <a:schemeClr val="tx1"/>
                          </a:solidFill>
                          <a:effectLst/>
                          <a:latin typeface="Meiryo UI" panose="020B0604030504040204" pitchFamily="50" charset="-128"/>
                          <a:ea typeface="Meiryo UI" panose="020B0604030504040204" pitchFamily="50" charset="-128"/>
                        </a:rPr>
                        <a:t>＜公安委員会＞</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7"/>
          <a:ext cx="9060417" cy="632050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11073">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2934709">
                <a:tc vMerge="1">
                  <a:txBody>
                    <a:bodyPr/>
                    <a:lstStyle/>
                    <a:p>
                      <a:endParaRPr kumimoji="1" lang="ja-JP" altLang="en-US"/>
                    </a:p>
                  </a:txBody>
                  <a:tcPr/>
                </a:tc>
                <a:tc gridSpan="2">
                  <a:txBody>
                    <a:bodyPr/>
                    <a:lstStyle/>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老朽化、狭隘化等の著しい警察施設（警察署、交番等）の建替え等を計画的にすすめる。</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○警察署（全</a:t>
                      </a:r>
                      <a:r>
                        <a:rPr lang="en-US" altLang="ja-JP" sz="1000" b="0" kern="100" dirty="0">
                          <a:effectLst/>
                          <a:latin typeface="Meiryo UI" panose="020B0604030504040204" pitchFamily="50" charset="-128"/>
                          <a:ea typeface="Meiryo UI" panose="020B0604030504040204" pitchFamily="50" charset="-128"/>
                        </a:rPr>
                        <a:t>64 </a:t>
                      </a:r>
                      <a:r>
                        <a:rPr lang="ja-JP" altLang="en-US" sz="1000" b="0" kern="100" dirty="0">
                          <a:effectLst/>
                          <a:latin typeface="Meiryo UI" panose="020B0604030504040204" pitchFamily="50" charset="-128"/>
                          <a:ea typeface="Meiryo UI" panose="020B0604030504040204" pitchFamily="50" charset="-128"/>
                        </a:rPr>
                        <a:t>署）の計画的な建替え等</a:t>
                      </a:r>
                      <a:r>
                        <a:rPr lang="ja-JP" altLang="en-US" sz="1000" b="0" kern="100" baseline="0" dirty="0">
                          <a:effectLst/>
                          <a:latin typeface="Meiryo UI" panose="020B0604030504040204" pitchFamily="50" charset="-128"/>
                          <a:ea typeface="Meiryo UI" panose="020B0604030504040204" pitchFamily="50" charset="-128"/>
                        </a:rPr>
                        <a:t>   </a:t>
                      </a:r>
                      <a:endParaRPr lang="en-US" altLang="ja-JP" sz="1000" b="0" kern="100" baseline="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⇒新本部庁舎建設期間中は見合わせ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現在、概ね１年１署着工のペース</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事業中箇所</a:t>
                      </a:r>
                      <a:r>
                        <a:rPr lang="en-US" altLang="ja-JP" sz="1000" b="0" kern="100" dirty="0">
                          <a:effectLst/>
                          <a:latin typeface="Meiryo UI" panose="020B0604030504040204" pitchFamily="50" charset="-128"/>
                          <a:ea typeface="Meiryo UI" panose="020B0604030504040204" pitchFamily="50" charset="-128"/>
                        </a:rPr>
                        <a:t>》</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・西堺 </a:t>
                      </a:r>
                      <a:r>
                        <a:rPr lang="en-US" altLang="ja-JP" sz="1000" b="0" kern="100" dirty="0">
                          <a:effectLst/>
                          <a:latin typeface="Meiryo UI" panose="020B0604030504040204" pitchFamily="50" charset="-128"/>
                          <a:ea typeface="Meiryo UI" panose="020B0604030504040204" pitchFamily="50" charset="-128"/>
                        </a:rPr>
                        <a:t>H18</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工事（</a:t>
                      </a:r>
                      <a:r>
                        <a:rPr lang="en-US" altLang="ja-JP" sz="1000" b="0" kern="100" dirty="0">
                          <a:effectLst/>
                          <a:latin typeface="Meiryo UI" panose="020B0604030504040204" pitchFamily="50" charset="-128"/>
                          <a:ea typeface="Meiryo UI" panose="020B0604030504040204" pitchFamily="50" charset="-128"/>
                        </a:rPr>
                        <a:t>H20.5 </a:t>
                      </a:r>
                      <a:r>
                        <a:rPr lang="ja-JP" altLang="en-US" sz="1000" b="0" kern="100" dirty="0">
                          <a:effectLst/>
                          <a:latin typeface="Meiryo UI" panose="020B0604030504040204" pitchFamily="50" charset="-128"/>
                          <a:ea typeface="Meiryo UI" panose="020B0604030504040204" pitchFamily="50" charset="-128"/>
                        </a:rPr>
                        <a:t>竣工）</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・布施 </a:t>
                      </a:r>
                      <a:r>
                        <a:rPr lang="en-US" altLang="ja-JP" sz="1000" b="0" kern="100" dirty="0">
                          <a:effectLst/>
                          <a:latin typeface="Meiryo UI" panose="020B0604030504040204" pitchFamily="50" charset="-128"/>
                          <a:ea typeface="Meiryo UI" panose="020B0604030504040204" pitchFamily="50" charset="-128"/>
                        </a:rPr>
                        <a:t>H19 </a:t>
                      </a:r>
                      <a:r>
                        <a:rPr lang="ja-JP" altLang="en-US" sz="1000" b="0" kern="100" dirty="0">
                          <a:effectLst/>
                          <a:latin typeface="Meiryo UI" panose="020B0604030504040204" pitchFamily="50" charset="-128"/>
                          <a:ea typeface="Meiryo UI" panose="020B0604030504040204" pitchFamily="50" charset="-128"/>
                        </a:rPr>
                        <a:t>実施設計、</a:t>
                      </a:r>
                      <a:r>
                        <a:rPr lang="en-US" altLang="ja-JP" sz="1000" b="0" kern="100" dirty="0">
                          <a:effectLst/>
                          <a:latin typeface="Meiryo UI" panose="020B0604030504040204" pitchFamily="50" charset="-128"/>
                          <a:ea typeface="Meiryo UI" panose="020B0604030504040204" pitchFamily="50" charset="-128"/>
                        </a:rPr>
                        <a:t>H20</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22 </a:t>
                      </a:r>
                      <a:r>
                        <a:rPr lang="ja-JP" altLang="en-US" sz="1000" b="0" kern="100" dirty="0">
                          <a:effectLst/>
                          <a:latin typeface="Meiryo UI" panose="020B0604030504040204" pitchFamily="50" charset="-128"/>
                          <a:ea typeface="Meiryo UI" panose="020B0604030504040204" pitchFamily="50" charset="-128"/>
                        </a:rPr>
                        <a:t>工事</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次期建替え署は未定</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○第二枚方署（仮称）の整備</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過密状況にある枚方署の分署</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H20 </a:t>
                      </a:r>
                      <a:r>
                        <a:rPr lang="ja-JP" altLang="en-US" sz="1000" b="0" kern="100" dirty="0">
                          <a:effectLst/>
                          <a:latin typeface="Meiryo UI" panose="020B0604030504040204" pitchFamily="50" charset="-128"/>
                          <a:ea typeface="Meiryo UI" panose="020B0604030504040204" pitchFamily="50" charset="-128"/>
                        </a:rPr>
                        <a:t>基本設計、</a:t>
                      </a:r>
                      <a:r>
                        <a:rPr lang="en-US" altLang="ja-JP" sz="1000" b="0" kern="100" dirty="0">
                          <a:effectLst/>
                          <a:latin typeface="Meiryo UI" panose="020B0604030504040204" pitchFamily="50" charset="-128"/>
                          <a:ea typeface="Meiryo UI" panose="020B0604030504040204" pitchFamily="50" charset="-128"/>
                        </a:rPr>
                        <a:t>H21 </a:t>
                      </a:r>
                      <a:r>
                        <a:rPr lang="ja-JP" altLang="en-US" sz="1000" b="0" kern="100" dirty="0">
                          <a:effectLst/>
                          <a:latin typeface="Meiryo UI" panose="020B0604030504040204" pitchFamily="50" charset="-128"/>
                          <a:ea typeface="Meiryo UI" panose="020B0604030504040204" pitchFamily="50" charset="-128"/>
                        </a:rPr>
                        <a:t>実施設計、</a:t>
                      </a:r>
                      <a:r>
                        <a:rPr lang="en-US" altLang="ja-JP" sz="1000" b="0" kern="100" dirty="0">
                          <a:effectLst/>
                          <a:latin typeface="Meiryo UI" panose="020B0604030504040204" pitchFamily="50" charset="-128"/>
                          <a:ea typeface="Meiryo UI" panose="020B0604030504040204" pitchFamily="50" charset="-128"/>
                        </a:rPr>
                        <a:t>H22</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24 </a:t>
                      </a:r>
                      <a:r>
                        <a:rPr lang="ja-JP" altLang="en-US" sz="1000" b="0" kern="100" dirty="0">
                          <a:effectLst/>
                          <a:latin typeface="Meiryo UI" panose="020B0604030504040204" pitchFamily="50" charset="-128"/>
                          <a:ea typeface="Meiryo UI" panose="020B0604030504040204" pitchFamily="50" charset="-128"/>
                        </a:rPr>
                        <a:t>工事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○女性専用留置施設の整備</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過密収容が慢性化している留置施設の拡充</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H19 </a:t>
                      </a:r>
                      <a:r>
                        <a:rPr lang="ja-JP" altLang="en-US" sz="1000" b="0" kern="100" dirty="0">
                          <a:effectLst/>
                          <a:latin typeface="Meiryo UI" panose="020B0604030504040204" pitchFamily="50" charset="-128"/>
                          <a:ea typeface="Meiryo UI" panose="020B0604030504040204" pitchFamily="50" charset="-128"/>
                        </a:rPr>
                        <a:t>基本・実施設計、</a:t>
                      </a:r>
                      <a:r>
                        <a:rPr lang="en-US" altLang="ja-JP" sz="1000" b="0" kern="100" dirty="0">
                          <a:effectLst/>
                          <a:latin typeface="Meiryo UI" panose="020B0604030504040204" pitchFamily="50" charset="-128"/>
                          <a:ea typeface="Meiryo UI" panose="020B0604030504040204" pitchFamily="50" charset="-128"/>
                        </a:rPr>
                        <a:t>H20</a:t>
                      </a: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工事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○交番（全</a:t>
                      </a:r>
                      <a:r>
                        <a:rPr lang="en-US" altLang="ja-JP" sz="1000" b="0" kern="100" dirty="0">
                          <a:effectLst/>
                          <a:latin typeface="Meiryo UI" panose="020B0604030504040204" pitchFamily="50" charset="-128"/>
                          <a:ea typeface="Meiryo UI" panose="020B0604030504040204" pitchFamily="50" charset="-128"/>
                        </a:rPr>
                        <a:t>609 </a:t>
                      </a:r>
                      <a:r>
                        <a:rPr lang="ja-JP" altLang="en-US" sz="1000" b="0" kern="100" dirty="0">
                          <a:effectLst/>
                          <a:latin typeface="Meiryo UI" panose="020B0604030504040204" pitchFamily="50" charset="-128"/>
                          <a:ea typeface="Meiryo UI" panose="020B0604030504040204" pitchFamily="50" charset="-128"/>
                        </a:rPr>
                        <a:t>箇所）の計画的な建替え等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毎年、計画的に</a:t>
                      </a:r>
                      <a:r>
                        <a:rPr lang="en-US" altLang="ja-JP" sz="1000" b="0" kern="100" dirty="0">
                          <a:effectLst/>
                          <a:latin typeface="Meiryo UI" panose="020B0604030504040204" pitchFamily="50" charset="-128"/>
                          <a:ea typeface="Meiryo UI" panose="020B0604030504040204" pitchFamily="50" charset="-128"/>
                        </a:rPr>
                        <a:t>10 </a:t>
                      </a:r>
                      <a:r>
                        <a:rPr lang="ja-JP" altLang="en-US" sz="1000" b="0" kern="100" dirty="0">
                          <a:effectLst/>
                          <a:latin typeface="Meiryo UI" panose="020B0604030504040204" pitchFamily="50" charset="-128"/>
                          <a:ea typeface="Meiryo UI" panose="020B0604030504040204" pitchFamily="50" charset="-128"/>
                        </a:rPr>
                        <a:t>箇所前後を建替え</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11073">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2045188">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・当面、計画の一部見合わせや執行方法の変更</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（保有資産の処分など財源確保方策を検討）</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・第二枚方署（仮称）は予定どおり、平成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年度に基本設計に着手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・それ以降の建替え等は保有資産の処分などの財源確保方策及び財政状況</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の改善等を見極めたうえで判断。</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・布施署、女性専用留置施設はすでに実施設計済みであり、それぞれ、老朽・</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狭隘化の状況や留置施設の慢性的過密状態を考慮し、計画どおり推進。</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・布施署用地について、府水道部からの有償取得（約</a:t>
                      </a:r>
                      <a:r>
                        <a:rPr lang="en-US" altLang="ja-JP" sz="1000" b="0" kern="100" dirty="0">
                          <a:effectLst/>
                          <a:latin typeface="Meiryo UI" panose="020B0604030504040204" pitchFamily="50" charset="-128"/>
                          <a:ea typeface="Meiryo UI" panose="020B0604030504040204" pitchFamily="50" charset="-128"/>
                        </a:rPr>
                        <a:t>11</a:t>
                      </a:r>
                      <a:r>
                        <a:rPr lang="ja-JP" altLang="en-US" sz="1000" b="0" kern="100" dirty="0">
                          <a:effectLst/>
                          <a:latin typeface="Meiryo UI" panose="020B0604030504040204" pitchFamily="50" charset="-128"/>
                          <a:ea typeface="Meiryo UI" panose="020B0604030504040204" pitchFamily="50" charset="-128"/>
                        </a:rPr>
                        <a:t>億円）を取り止め、</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賃借（平年ベース約</a:t>
                      </a:r>
                      <a:r>
                        <a:rPr lang="en-US" altLang="ja-JP" sz="1000" b="0" kern="100" dirty="0">
                          <a:effectLst/>
                          <a:latin typeface="Meiryo UI" panose="020B0604030504040204" pitchFamily="50" charset="-128"/>
                          <a:ea typeface="Meiryo UI" panose="020B0604030504040204" pitchFamily="50" charset="-128"/>
                        </a:rPr>
                        <a:t>2,800</a:t>
                      </a:r>
                      <a:r>
                        <a:rPr lang="ja-JP" altLang="en-US" sz="1000" b="0" kern="100" dirty="0">
                          <a:effectLst/>
                          <a:latin typeface="Meiryo UI" panose="020B0604030504040204" pitchFamily="50" charset="-128"/>
                          <a:ea typeface="Meiryo UI" panose="020B0604030504040204" pitchFamily="50" charset="-128"/>
                        </a:rPr>
                        <a:t>万円）とする。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・交番の整備等は、全庁方針に沿い、平成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年度は事業費を２割縮減する。</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年度（平成</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年度以降の取扱いは改めて判断）</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rowSpan="2">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第二枚方警察署（仮称）新設</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・事業着手済、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年度完成予定</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布施警察署建替え</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月完成</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・用地については</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年度に取得（一部用地は賃借）</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女性専用留置施設新設</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3</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月完成</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交番整備</a:t>
                      </a: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・事業費を２割縮減</a:t>
                      </a:r>
                    </a:p>
                    <a:p>
                      <a:pPr marL="0" marR="0" lvl="0" indent="0" algn="l" defTabSz="914400" rtl="0" eaLnBrk="1" fontAlgn="auto" latinLnBrk="0" hangingPunct="1">
                        <a:lnSpc>
                          <a:spcPts val="1100"/>
                        </a:lnSpc>
                        <a:spcBef>
                          <a:spcPts val="0"/>
                        </a:spcBef>
                        <a:spcAft>
                          <a:spcPts val="0"/>
                        </a:spcAft>
                        <a:buClrTx/>
                        <a:buSzTx/>
                        <a:buFontTx/>
                        <a:buNone/>
                        <a:tabLst/>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警察施設の建替え等は保有資産の処分などの財源確保方策及び財政状況の改善等を</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見極めたうえで判断</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】⑳353</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26</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8</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4909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tc v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2,309</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765</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92529" y="497369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3434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86</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5125997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4213268610"/>
              </p:ext>
            </p:extLst>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931666">
                  <a:extLst>
                    <a:ext uri="{9D8B030D-6E8A-4147-A177-3AD203B41FA5}">
                      <a16:colId xmlns:a16="http://schemas.microsoft.com/office/drawing/2014/main" val="1996567682"/>
                    </a:ext>
                  </a:extLst>
                </a:gridCol>
                <a:gridCol w="207166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35】</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警察施設（署、交番等）の建替え等（</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rPr>
                        <a:t>＜公安委員会＞</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1983053456"/>
              </p:ext>
            </p:extLst>
          </p:nvPr>
        </p:nvGraphicFramePr>
        <p:xfrm>
          <a:off x="71500" y="531867"/>
          <a:ext cx="8980370" cy="4427304"/>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2564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見直しの経過（つづき）</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6350" cap="flat" cmpd="sng" algn="ctr">
                      <a:solidFill>
                        <a:schemeClr val="tx2"/>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＜上記以外の見直し（部局長マネジメント等）＞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635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1820013">
                <a:tc vMerge="1">
                  <a:txBody>
                    <a:bodyPr/>
                    <a:lstStyle/>
                    <a:p>
                      <a:endParaRPr kumimoji="1" lang="ja-JP" altLang="en-US"/>
                    </a:p>
                  </a:txBody>
                  <a:tcPr/>
                </a:tc>
                <a:tc>
                  <a:txBody>
                    <a:bodyPr/>
                    <a:lstStyle/>
                    <a:p>
                      <a:pPr marL="133350" indent="-133350" algn="l">
                        <a:spcAft>
                          <a:spcPts val="0"/>
                        </a:spcAft>
                      </a:pPr>
                      <a:r>
                        <a:rPr lang="ja-JP" altLang="en-US" sz="1000" b="1" kern="100" dirty="0">
                          <a:effectLst/>
                          <a:latin typeface="Meiryo UI" panose="020B0604030504040204" pitchFamily="50" charset="-128"/>
                          <a:ea typeface="Meiryo UI" panose="020B0604030504040204" pitchFamily="50" charset="-128"/>
                        </a:rPr>
                        <a:t>　</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平成</a:t>
                      </a:r>
                      <a:r>
                        <a:rPr lang="en-US" altLang="ja-JP" sz="1000" b="1" kern="100" dirty="0">
                          <a:solidFill>
                            <a:schemeClr val="tx1"/>
                          </a:solidFill>
                          <a:effectLst/>
                          <a:latin typeface="Meiryo UI" panose="020B0604030504040204" pitchFamily="50" charset="-128"/>
                          <a:ea typeface="Meiryo UI" panose="020B0604030504040204" pitchFamily="50" charset="-128"/>
                        </a:rPr>
                        <a:t>28</a:t>
                      </a:r>
                      <a:r>
                        <a:rPr lang="ja-JP" altLang="en-US" sz="1000" b="1" kern="100" dirty="0">
                          <a:solidFill>
                            <a:schemeClr val="tx1"/>
                          </a:solidFill>
                          <a:effectLst/>
                          <a:latin typeface="Meiryo UI" panose="020B0604030504040204" pitchFamily="50" charset="-128"/>
                          <a:ea typeface="Meiryo UI" panose="020B0604030504040204" pitchFamily="50" charset="-128"/>
                        </a:rPr>
                        <a:t>年度</a:t>
                      </a:r>
                      <a:r>
                        <a:rPr lang="en-US" altLang="ja-JP" sz="1000" b="1" kern="100" dirty="0">
                          <a:solidFill>
                            <a:schemeClr val="tx1"/>
                          </a:solidFill>
                          <a:effectLst/>
                          <a:latin typeface="Meiryo UI" panose="020B0604030504040204" pitchFamily="50" charset="-128"/>
                          <a:ea typeface="Meiryo UI" panose="020B0604030504040204" pitchFamily="50" charset="-128"/>
                        </a:rPr>
                        <a:t>】</a:t>
                      </a:r>
                      <a:r>
                        <a:rPr lang="ja-JP" altLang="en-US" sz="1000" b="1" kern="100" dirty="0">
                          <a:solidFill>
                            <a:schemeClr val="tx1"/>
                          </a:solidFill>
                          <a:effectLst/>
                          <a:latin typeface="Meiryo UI" panose="020B0604030504040204" pitchFamily="50" charset="-128"/>
                          <a:ea typeface="Meiryo UI" panose="020B0604030504040204" pitchFamily="50" charset="-128"/>
                        </a:rPr>
                        <a:t>　</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l">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大阪府ファシリティマネジメント基本方針に基づき、平成</a:t>
                      </a:r>
                      <a:r>
                        <a:rPr lang="en-US" altLang="ja-JP" sz="1000" b="0" kern="100" dirty="0">
                          <a:solidFill>
                            <a:schemeClr val="tx1"/>
                          </a:solidFill>
                          <a:effectLst/>
                          <a:latin typeface="Meiryo UI" panose="020B0604030504040204" pitchFamily="50" charset="-128"/>
                          <a:ea typeface="Meiryo UI" panose="020B0604030504040204" pitchFamily="50" charset="-128"/>
                        </a:rPr>
                        <a:t>28</a:t>
                      </a:r>
                      <a:r>
                        <a:rPr lang="ja-JP" altLang="en-US" sz="1000" b="0" kern="100" dirty="0">
                          <a:solidFill>
                            <a:schemeClr val="tx1"/>
                          </a:solidFill>
                          <a:effectLst/>
                          <a:latin typeface="Meiryo UI" panose="020B0604030504040204" pitchFamily="50" charset="-128"/>
                          <a:ea typeface="Meiryo UI" panose="020B0604030504040204" pitchFamily="50" charset="-128"/>
                        </a:rPr>
                        <a:t>年度に大阪府警察施設類型別計画を策定し、本計画に基づき警察施設の建替え等を進めている。</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l">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本計画では、警察施設の更新時期は、建築後</a:t>
                      </a:r>
                      <a:r>
                        <a:rPr lang="en-US" altLang="ja-JP" sz="1000" b="0" kern="100" dirty="0">
                          <a:solidFill>
                            <a:schemeClr val="tx1"/>
                          </a:solidFill>
                          <a:effectLst/>
                          <a:latin typeface="Meiryo UI" panose="020B0604030504040204" pitchFamily="50" charset="-128"/>
                          <a:ea typeface="Meiryo UI" panose="020B0604030504040204" pitchFamily="50" charset="-128"/>
                        </a:rPr>
                        <a:t>70</a:t>
                      </a:r>
                      <a:r>
                        <a:rPr lang="ja-JP" altLang="en-US" sz="1000" b="0" kern="100" dirty="0">
                          <a:solidFill>
                            <a:schemeClr val="tx1"/>
                          </a:solidFill>
                          <a:effectLst/>
                          <a:latin typeface="Meiryo UI" panose="020B0604030504040204" pitchFamily="50" charset="-128"/>
                          <a:ea typeface="Meiryo UI" panose="020B0604030504040204" pitchFamily="50" charset="-128"/>
                        </a:rPr>
                        <a:t>年以上を目標としているが、劣化が著しい場合、あるいは物理的な狭隘の度合が著しく高い場合など、通常の維持・修繕や改修、増築、他施設の転用等によっても課題の解消、安全性や府民サービスの確保、多様化する警察ニーズへの対応ができない場合は、建築後</a:t>
                      </a:r>
                      <a:r>
                        <a:rPr lang="en-US" altLang="ja-JP" sz="1000" b="0" kern="100" dirty="0">
                          <a:solidFill>
                            <a:schemeClr val="tx1"/>
                          </a:solidFill>
                          <a:effectLst/>
                          <a:latin typeface="Meiryo UI" panose="020B0604030504040204" pitchFamily="50" charset="-128"/>
                          <a:ea typeface="Meiryo UI" panose="020B0604030504040204" pitchFamily="50" charset="-128"/>
                        </a:rPr>
                        <a:t>70</a:t>
                      </a:r>
                      <a:r>
                        <a:rPr lang="ja-JP" altLang="en-US" sz="1000" b="0" kern="100" dirty="0">
                          <a:solidFill>
                            <a:schemeClr val="tx1"/>
                          </a:solidFill>
                          <a:effectLst/>
                          <a:latin typeface="Meiryo UI" panose="020B0604030504040204" pitchFamily="50" charset="-128"/>
                          <a:ea typeface="Meiryo UI" panose="020B0604030504040204" pitchFamily="50" charset="-128"/>
                        </a:rPr>
                        <a:t>年に満たない場合でも更新を検討することとしている。</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20328180"/>
                  </a:ext>
                </a:extLst>
              </a:tr>
              <a:tr h="2564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T w="1270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209440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見直し後の事業（主なもの）</a:t>
                      </a:r>
                      <a:r>
                        <a:rPr lang="en-US" altLang="ja-JP" sz="1050" b="1" i="0" u="none"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0" i="0" kern="100" dirty="0">
                          <a:effectLst/>
                          <a:latin typeface="Meiryo UI" panose="020B0604030504040204" pitchFamily="50" charset="-128"/>
                          <a:ea typeface="Meiryo UI" panose="020B0604030504040204" pitchFamily="50" charset="-128"/>
                        </a:rPr>
                        <a:t>　</a:t>
                      </a:r>
                      <a:r>
                        <a:rPr lang="ja-JP" altLang="en-US" sz="1050" b="0" u="none" kern="100" dirty="0">
                          <a:effectLst/>
                          <a:latin typeface="Meiryo UI" panose="020B0604030504040204" pitchFamily="50" charset="-128"/>
                          <a:ea typeface="Meiryo UI" panose="020B0604030504040204" pitchFamily="50" charset="-128"/>
                        </a:rPr>
                        <a:t>◆中堺警察署（仮称）新築</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事業費     </a:t>
                      </a:r>
                      <a:r>
                        <a:rPr lang="en-US" altLang="ja-JP" sz="1050" b="0" u="none" strike="noStrike" kern="100" dirty="0" smtClean="0">
                          <a:solidFill>
                            <a:schemeClr val="tx1"/>
                          </a:solidFill>
                          <a:effectLst/>
                          <a:latin typeface="Meiryo UI" panose="020B0604030504040204" pitchFamily="50" charset="-128"/>
                          <a:ea typeface="Meiryo UI" panose="020B0604030504040204" pitchFamily="50" charset="-128"/>
                        </a:rPr>
                        <a:t>1,658</a:t>
                      </a:r>
                      <a:r>
                        <a:rPr lang="ja-JP" altLang="en-US" sz="1050" b="0" u="none" strike="noStrike" kern="100" dirty="0">
                          <a:solidFill>
                            <a:schemeClr val="tx1"/>
                          </a:solidFill>
                          <a:effectLst/>
                          <a:latin typeface="Meiryo UI" panose="020B0604030504040204" pitchFamily="50" charset="-128"/>
                          <a:ea typeface="Meiryo UI" panose="020B0604030504040204" pitchFamily="50" charset="-128"/>
                        </a:rPr>
                        <a:t>（</a:t>
                      </a:r>
                      <a:r>
                        <a:rPr lang="en-US" altLang="ja-JP" sz="1050" b="0" u="none" strike="noStrike" kern="100" dirty="0">
                          <a:solidFill>
                            <a:schemeClr val="tx1"/>
                          </a:solidFill>
                          <a:effectLst/>
                          <a:latin typeface="Meiryo UI" panose="020B0604030504040204" pitchFamily="50" charset="-128"/>
                          <a:ea typeface="Meiryo UI" panose="020B0604030504040204" pitchFamily="50" charset="-128"/>
                        </a:rPr>
                        <a:t>92</a:t>
                      </a:r>
                      <a:r>
                        <a:rPr lang="ja-JP" altLang="en-US" sz="1050" b="0" u="none" strike="noStrike" kern="100" dirty="0">
                          <a:solidFill>
                            <a:schemeClr val="tx1"/>
                          </a:solidFill>
                          <a:effectLst/>
                          <a:latin typeface="Meiryo UI" panose="020B0604030504040204" pitchFamily="50" charset="-128"/>
                          <a:ea typeface="Meiryo UI" panose="020B0604030504040204" pitchFamily="50" charset="-128"/>
                        </a:rPr>
                        <a:t>）百万円</a:t>
                      </a:r>
                      <a:endParaRPr lang="en-US" altLang="ja-JP" sz="1050" b="0" u="none" strike="sngStrik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0" u="none" kern="100" dirty="0">
                          <a:solidFill>
                            <a:schemeClr val="tx1"/>
                          </a:solidFill>
                          <a:effectLst/>
                          <a:latin typeface="Meiryo UI" panose="020B0604030504040204" pitchFamily="50" charset="-128"/>
                          <a:ea typeface="Meiryo UI" panose="020B0604030504040204" pitchFamily="50" charset="-128"/>
                        </a:rPr>
                        <a:t>　　（堺市中区の治安回復を図るため、新たに</a:t>
                      </a:r>
                      <a:r>
                        <a:rPr lang="en-US" altLang="ja-JP" sz="1050" b="0" u="none" kern="100" dirty="0">
                          <a:solidFill>
                            <a:schemeClr val="tx1"/>
                          </a:solidFill>
                          <a:effectLst/>
                          <a:latin typeface="Meiryo UI" panose="020B0604030504040204" pitchFamily="50" charset="-128"/>
                          <a:ea typeface="Meiryo UI" panose="020B0604030504040204" pitchFamily="50" charset="-128"/>
                        </a:rPr>
                        <a:t>(</a:t>
                      </a:r>
                      <a:r>
                        <a:rPr lang="ja-JP" altLang="en-US" sz="1050" b="0" u="none" kern="100" dirty="0">
                          <a:solidFill>
                            <a:schemeClr val="tx1"/>
                          </a:solidFill>
                          <a:effectLst/>
                          <a:latin typeface="Meiryo UI" panose="020B0604030504040204" pitchFamily="50" charset="-128"/>
                          <a:ea typeface="Meiryo UI" panose="020B0604030504040204" pitchFamily="50" charset="-128"/>
                        </a:rPr>
                        <a:t>仮称</a:t>
                      </a:r>
                      <a:r>
                        <a:rPr lang="en-US" altLang="ja-JP" sz="1050" b="0" u="none" kern="100" dirty="0">
                          <a:solidFill>
                            <a:schemeClr val="tx1"/>
                          </a:solidFill>
                          <a:effectLst/>
                          <a:latin typeface="Meiryo UI" panose="020B0604030504040204" pitchFamily="50" charset="-128"/>
                          <a:ea typeface="Meiryo UI" panose="020B0604030504040204" pitchFamily="50" charset="-128"/>
                        </a:rPr>
                        <a:t>)</a:t>
                      </a:r>
                      <a:r>
                        <a:rPr lang="ja-JP" altLang="en-US" sz="1050" b="0" u="none" kern="100" dirty="0">
                          <a:solidFill>
                            <a:schemeClr val="tx1"/>
                          </a:solidFill>
                          <a:effectLst/>
                          <a:latin typeface="Meiryo UI" panose="020B0604030504040204" pitchFamily="50" charset="-128"/>
                          <a:ea typeface="Meiryo UI" panose="020B0604030504040204" pitchFamily="50" charset="-128"/>
                        </a:rPr>
                        <a:t>中堺警察署を設置し、地元自治体や住民等と一体となった警察活動を推し進めるべく、警察署庁舎を整</a:t>
                      </a:r>
                      <a:endParaRPr lang="en-US" altLang="ja-JP" sz="1050" b="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0" u="none" kern="100" dirty="0">
                          <a:solidFill>
                            <a:schemeClr val="tx1"/>
                          </a:solidFill>
                          <a:effectLst/>
                          <a:latin typeface="Meiryo UI" panose="020B0604030504040204" pitchFamily="50" charset="-128"/>
                          <a:ea typeface="Meiryo UI" panose="020B0604030504040204" pitchFamily="50" charset="-128"/>
                        </a:rPr>
                        <a:t>　　　</a:t>
                      </a:r>
                      <a:r>
                        <a:rPr lang="ja-JP" altLang="en-US" sz="1050" b="0" u="none" kern="100" dirty="0" err="1">
                          <a:solidFill>
                            <a:schemeClr val="tx1"/>
                          </a:solidFill>
                          <a:effectLst/>
                          <a:latin typeface="Meiryo UI" panose="020B0604030504040204" pitchFamily="50" charset="-128"/>
                          <a:ea typeface="Meiryo UI" panose="020B0604030504040204" pitchFamily="50" charset="-128"/>
                        </a:rPr>
                        <a:t>備する</a:t>
                      </a:r>
                      <a:r>
                        <a:rPr lang="ja-JP" altLang="en-US" sz="1050" b="0" u="none" kern="100" dirty="0">
                          <a:solidFill>
                            <a:schemeClr val="tx1"/>
                          </a:solidFill>
                          <a:effectLst/>
                          <a:latin typeface="Meiryo UI" panose="020B0604030504040204" pitchFamily="50" charset="-128"/>
                          <a:ea typeface="Meiryo UI" panose="020B0604030504040204" pitchFamily="50" charset="-128"/>
                        </a:rPr>
                        <a:t>。開始終了年度：平成</a:t>
                      </a:r>
                      <a:r>
                        <a:rPr lang="en-US" altLang="ja-JP" sz="1050" b="0" u="none" kern="100" dirty="0">
                          <a:solidFill>
                            <a:schemeClr val="tx1"/>
                          </a:solidFill>
                          <a:effectLst/>
                          <a:latin typeface="Meiryo UI" panose="020B0604030504040204" pitchFamily="50" charset="-128"/>
                          <a:ea typeface="Meiryo UI" panose="020B0604030504040204" pitchFamily="50" charset="-128"/>
                        </a:rPr>
                        <a:t>29</a:t>
                      </a:r>
                      <a:r>
                        <a:rPr lang="ja-JP" altLang="en-US" sz="1050" b="0" u="none" kern="100" dirty="0">
                          <a:solidFill>
                            <a:schemeClr val="tx1"/>
                          </a:solidFill>
                          <a:effectLst/>
                          <a:latin typeface="Meiryo UI" panose="020B0604030504040204" pitchFamily="50" charset="-128"/>
                          <a:ea typeface="Meiryo UI" panose="020B0604030504040204" pitchFamily="50" charset="-128"/>
                        </a:rPr>
                        <a:t>年度～令和３年度）</a:t>
                      </a:r>
                      <a:endParaRPr lang="en-US" altLang="ja-JP" sz="1050" b="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　◆</a:t>
                      </a:r>
                      <a:r>
                        <a:rPr lang="ja-JP" altLang="en-US" sz="1050" b="0" u="none" kern="100" dirty="0">
                          <a:solidFill>
                            <a:schemeClr val="tx1"/>
                          </a:solidFill>
                          <a:effectLst/>
                          <a:latin typeface="Meiryo UI" panose="020B0604030504040204" pitchFamily="50" charset="-128"/>
                          <a:ea typeface="Meiryo UI" panose="020B0604030504040204" pitchFamily="50" charset="-128"/>
                        </a:rPr>
                        <a:t>そのほか、守口警察署移転建替整備</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事業費</a:t>
                      </a:r>
                      <a:r>
                        <a:rPr lang="ja-JP" altLang="en-US" sz="1050" b="0" u="none" kern="100" dirty="0">
                          <a:solidFill>
                            <a:schemeClr val="tx1"/>
                          </a:solidFill>
                          <a:effectLst/>
                          <a:latin typeface="Meiryo UI" panose="020B0604030504040204" pitchFamily="50" charset="-128"/>
                          <a:ea typeface="Meiryo UI" panose="020B0604030504040204" pitchFamily="50" charset="-128"/>
                        </a:rPr>
                        <a:t>　</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 </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1,654</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7</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0" u="none" kern="100" dirty="0" smtClean="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0" u="none" kern="100" dirty="0">
                          <a:solidFill>
                            <a:schemeClr val="tx1"/>
                          </a:solidFill>
                          <a:effectLst/>
                          <a:latin typeface="Meiryo UI" panose="020B0604030504040204" pitchFamily="50" charset="-128"/>
                          <a:ea typeface="Meiryo UI" panose="020B0604030504040204" pitchFamily="50" charset="-128"/>
                        </a:rPr>
                        <a:t>　　　　</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　　　　 </a:t>
                      </a:r>
                      <a:r>
                        <a:rPr lang="ja-JP" altLang="en-US" sz="1050" b="0" i="0" u="none" kern="100" dirty="0" smtClean="0">
                          <a:solidFill>
                            <a:schemeClr val="tx1"/>
                          </a:solidFill>
                          <a:effectLst/>
                          <a:latin typeface="Meiryo UI" panose="020B0604030504040204" pitchFamily="50" charset="-128"/>
                          <a:ea typeface="Meiryo UI" panose="020B0604030504040204" pitchFamily="50" charset="-128"/>
                        </a:rPr>
                        <a:t>東住吉</a:t>
                      </a:r>
                      <a:r>
                        <a:rPr lang="ja-JP" altLang="en-US" sz="1050" b="0" i="0" u="none" kern="100" dirty="0">
                          <a:solidFill>
                            <a:schemeClr val="tx1"/>
                          </a:solidFill>
                          <a:effectLst/>
                          <a:latin typeface="Meiryo UI" panose="020B0604030504040204" pitchFamily="50" charset="-128"/>
                          <a:ea typeface="Meiryo UI" panose="020B0604030504040204" pitchFamily="50" charset="-128"/>
                        </a:rPr>
                        <a:t>警察署建替整備</a:t>
                      </a:r>
                      <a:r>
                        <a:rPr lang="ja-JP" altLang="en-US" sz="1050" b="0" i="0" u="none" kern="100" dirty="0" smtClean="0">
                          <a:solidFill>
                            <a:schemeClr val="tx1"/>
                          </a:solidFill>
                          <a:effectLst/>
                          <a:latin typeface="Meiryo UI" panose="020B0604030504040204" pitchFamily="50" charset="-128"/>
                          <a:ea typeface="Meiryo UI" panose="020B0604030504040204" pitchFamily="50" charset="-128"/>
                        </a:rPr>
                        <a:t>事業費</a:t>
                      </a:r>
                      <a:r>
                        <a:rPr lang="ja-JP" altLang="en-US" sz="1050" b="0" i="0" u="none" kern="100" dirty="0">
                          <a:solidFill>
                            <a:schemeClr val="tx1"/>
                          </a:solidFill>
                          <a:effectLst/>
                          <a:latin typeface="Meiryo UI" panose="020B0604030504040204" pitchFamily="50" charset="-128"/>
                          <a:ea typeface="Meiryo UI" panose="020B0604030504040204" pitchFamily="50" charset="-128"/>
                        </a:rPr>
                        <a:t>　　</a:t>
                      </a:r>
                      <a:r>
                        <a:rPr lang="ja-JP" altLang="en-US" sz="1050" b="0" i="0" u="none" kern="100" baseline="0" dirty="0">
                          <a:solidFill>
                            <a:schemeClr val="tx1"/>
                          </a:solidFill>
                          <a:effectLst/>
                          <a:latin typeface="Meiryo UI" panose="020B0604030504040204" pitchFamily="50" charset="-128"/>
                          <a:ea typeface="Meiryo UI" panose="020B0604030504040204" pitchFamily="50" charset="-128"/>
                        </a:rPr>
                        <a:t> </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906</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130</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）百万円</a:t>
                      </a:r>
                      <a:endParaRPr lang="en-US" altLang="ja-JP" sz="1050" b="0" u="none" strike="sngStrike" kern="100" dirty="0">
                        <a:solidFill>
                          <a:schemeClr val="tx1"/>
                        </a:solidFill>
                        <a:effectLst/>
                        <a:latin typeface="Meiryo UI" panose="020B0604030504040204" pitchFamily="50" charset="-128"/>
                        <a:ea typeface="Meiryo UI" panose="020B0604030504040204" pitchFamily="50" charset="-128"/>
                      </a:endParaRPr>
                    </a:p>
                    <a:p>
                      <a:pPr marL="133350" marR="0" indent="-133350" algn="just" defTabSz="914400" rtl="0" eaLnBrk="1" fontAlgn="auto" latinLnBrk="0" hangingPunct="1">
                        <a:lnSpc>
                          <a:spcPct val="100000"/>
                        </a:lnSpc>
                        <a:spcBef>
                          <a:spcPts val="0"/>
                        </a:spcBef>
                        <a:spcAft>
                          <a:spcPts val="0"/>
                        </a:spcAft>
                        <a:buClrTx/>
                        <a:buSzTx/>
                        <a:buFontTx/>
                        <a:buNone/>
                        <a:tabLst/>
                        <a:defRPr/>
                      </a:pP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                交番等整備事業費　             　     </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187</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a:t>
                      </a:r>
                      <a:r>
                        <a:rPr lang="en-US" altLang="ja-JP" sz="1050" b="0" u="none" kern="100" dirty="0" smtClean="0">
                          <a:solidFill>
                            <a:schemeClr val="tx1"/>
                          </a:solidFill>
                          <a:effectLst/>
                          <a:latin typeface="Meiryo UI" panose="020B0604030504040204" pitchFamily="50" charset="-128"/>
                          <a:ea typeface="Meiryo UI" panose="020B0604030504040204" pitchFamily="50" charset="-128"/>
                        </a:rPr>
                        <a:t>46</a:t>
                      </a:r>
                      <a:r>
                        <a:rPr lang="ja-JP" altLang="en-US" sz="1050" b="0" u="none" kern="100" dirty="0" smtClean="0">
                          <a:solidFill>
                            <a:schemeClr val="tx1"/>
                          </a:solidFill>
                          <a:effectLst/>
                          <a:latin typeface="Meiryo UI" panose="020B0604030504040204" pitchFamily="50" charset="-128"/>
                          <a:ea typeface="Meiryo UI" panose="020B0604030504040204" pitchFamily="50" charset="-128"/>
                        </a:rPr>
                        <a:t>）百万円　　　　</a:t>
                      </a:r>
                      <a:r>
                        <a:rPr lang="ja-JP" altLang="en-US" sz="1050" b="0" i="0" u="none" kern="100" dirty="0" smtClean="0">
                          <a:solidFill>
                            <a:schemeClr val="tx1"/>
                          </a:solidFill>
                          <a:effectLst/>
                          <a:latin typeface="Meiryo UI" panose="020B0604030504040204" pitchFamily="50" charset="-128"/>
                          <a:ea typeface="Meiryo UI" panose="020B0604030504040204" pitchFamily="50" charset="-128"/>
                        </a:rPr>
                        <a:t>等</a:t>
                      </a: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T w="1270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3"/>
                  </a:ext>
                </a:extLst>
              </a:tr>
            </a:tbl>
          </a:graphicData>
        </a:graphic>
      </p:graphicFrame>
      <p:sp>
        <p:nvSpPr>
          <p:cNvPr id="4" name="正方形/長方形 3"/>
          <p:cNvSpPr/>
          <p:nvPr/>
        </p:nvSpPr>
        <p:spPr>
          <a:xfrm>
            <a:off x="6246748" y="2990198"/>
            <a:ext cx="2759941" cy="213461"/>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4,410</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280</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百万円</a:t>
            </a: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08941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110708">
                  <a:extLst>
                    <a:ext uri="{9D8B030D-6E8A-4147-A177-3AD203B41FA5}">
                      <a16:colId xmlns:a16="http://schemas.microsoft.com/office/drawing/2014/main" val="1996567682"/>
                    </a:ext>
                  </a:extLst>
                </a:gridCol>
                <a:gridCol w="1892621">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主要検討事業３</a:t>
                      </a: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市町村振興補助金</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＜総務部＞</a:t>
                      </a:r>
                      <a:endParaRPr lang="ja-JP" alt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446430535"/>
              </p:ext>
            </p:extLst>
          </p:nvPr>
        </p:nvGraphicFramePr>
        <p:xfrm>
          <a:off x="81815" y="548680"/>
          <a:ext cx="8980370" cy="1963216"/>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196399">
                <a:tc rowSpan="2">
                  <a:txBody>
                    <a:bodyPr/>
                    <a:lstStyle/>
                    <a:p>
                      <a:pPr algn="ct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2560349723"/>
                  </a:ext>
                </a:extLst>
              </a:tr>
              <a:tr h="1738816">
                <a:tc vMerge="1">
                  <a:txBody>
                    <a:bodyPr/>
                    <a:lstStyle/>
                    <a:p>
                      <a:endParaRPr kumimoji="1" lang="ja-JP" altLang="en-US"/>
                    </a:p>
                  </a:txBody>
                  <a:tcPr/>
                </a:tc>
                <a:tc>
                  <a:txBody>
                    <a:bodyPr/>
                    <a:lstStyle/>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50" b="1" i="0" kern="100" dirty="0">
                          <a:effectLst/>
                          <a:latin typeface="Meiryo UI" panose="020B0604030504040204" pitchFamily="50" charset="-128"/>
                          <a:ea typeface="Meiryo UI" panose="020B0604030504040204" pitchFamily="50" charset="-128"/>
                        </a:rPr>
                        <a:t>　◆</a:t>
                      </a:r>
                      <a:r>
                        <a:rPr lang="ja-JP" altLang="en-US" sz="1050" b="1" i="0" u="sng" kern="100" dirty="0">
                          <a:effectLst/>
                          <a:latin typeface="Meiryo UI" panose="020B0604030504040204" pitchFamily="50" charset="-128"/>
                          <a:ea typeface="Meiryo UI" panose="020B0604030504040204" pitchFamily="50" charset="-128"/>
                        </a:rPr>
                        <a:t>市町村振興補助金</a:t>
                      </a:r>
                      <a:endParaRPr lang="zh-TW" altLang="en-US" sz="105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１　目的</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市町村の自律化に向けた体制整備や行財政基盤の強化への取組みを支援 </a:t>
                      </a:r>
                    </a:p>
                    <a:p>
                      <a:pPr marL="133350" indent="-133350" algn="just">
                        <a:spcAft>
                          <a:spcPts val="0"/>
                        </a:spcAft>
                      </a:pPr>
                      <a:r>
                        <a:rPr lang="ja-JP" altLang="en-US" sz="1000" b="0" i="0" kern="100" dirty="0">
                          <a:effectLst/>
                          <a:latin typeface="Meiryo UI" panose="020B0604030504040204" pitchFamily="50" charset="-128"/>
                          <a:ea typeface="Meiryo UI" panose="020B0604030504040204" pitchFamily="50" charset="-128"/>
                        </a:rPr>
                        <a:t>　　　　　根拠法令：大阪府市町村振興補助金交付要綱</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２　内容　</a:t>
                      </a:r>
                    </a:p>
                    <a:p>
                      <a:pPr marL="133350" indent="-133350" algn="just">
                        <a:spcAft>
                          <a:spcPts val="0"/>
                        </a:spcAft>
                      </a:pPr>
                      <a:r>
                        <a:rPr lang="ja-JP" altLang="en-US" sz="1000" b="1" i="0" kern="100" dirty="0">
                          <a:effectLst/>
                          <a:latin typeface="Meiryo UI" panose="020B0604030504040204" pitchFamily="50" charset="-128"/>
                          <a:ea typeface="Meiryo UI" panose="020B0604030504040204" pitchFamily="50" charset="-128"/>
                        </a:rPr>
                        <a:t>　　　　</a:t>
                      </a:r>
                      <a:r>
                        <a:rPr lang="ja-JP" altLang="en-US" sz="1000" b="1" i="0" kern="100" baseline="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市町村が将来に向けて自律していくことを府として後押しするため、「大阪発地方分権改革」の着実な推進に関する取組みや、市町村の自律化に向けた体制整備及</a:t>
                      </a:r>
                      <a:endParaRPr lang="en-US" altLang="ja-JP" sz="1000" b="0" i="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i="0" kern="100" dirty="0">
                          <a:effectLst/>
                          <a:latin typeface="Meiryo UI" panose="020B0604030504040204" pitchFamily="50" charset="-128"/>
                          <a:ea typeface="Meiryo UI" panose="020B0604030504040204" pitchFamily="50" charset="-128"/>
                        </a:rPr>
                        <a:t>         </a:t>
                      </a:r>
                      <a:r>
                        <a:rPr lang="ja-JP" altLang="en-US" sz="1000" b="0" i="0" kern="100" dirty="0">
                          <a:effectLst/>
                          <a:latin typeface="Meiryo UI" panose="020B0604030504040204" pitchFamily="50" charset="-128"/>
                          <a:ea typeface="Meiryo UI" panose="020B0604030504040204" pitchFamily="50" charset="-128"/>
                        </a:rPr>
                        <a:t>び行財政基盤を強化する取組みに対して支援するもの</a:t>
                      </a:r>
                      <a:endParaRPr lang="en-US" altLang="ja-JP" sz="1050" b="0" kern="100" dirty="0">
                        <a:solidFill>
                          <a:schemeClr val="tx1"/>
                        </a:solidFill>
                        <a:effectLst/>
                        <a:latin typeface="Meiryo UI" panose="020B0604030504040204" pitchFamily="50" charset="-128"/>
                        <a:ea typeface="Meiryo UI" panose="020B0604030504040204" pitchFamily="50" charset="-128"/>
                        <a:cs typeface="+mn-cs"/>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kern="100" dirty="0">
                        <a:solidFill>
                          <a:schemeClr val="tx1"/>
                        </a:solidFill>
                        <a:effectLst/>
                        <a:latin typeface="Meiryo UI" panose="020B0604030504040204" pitchFamily="50" charset="-128"/>
                        <a:ea typeface="Meiryo UI" panose="020B0604030504040204" pitchFamily="50" charset="-128"/>
                        <a:cs typeface="+mn-cs"/>
                      </a:endParaRPr>
                    </a:p>
                  </a:txBody>
                  <a:tcPr marL="72000" marR="72000" marT="36000" marB="36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4234363331"/>
                  </a:ext>
                </a:extLst>
              </a:tr>
            </a:tbl>
          </a:graphicData>
        </a:graphic>
      </p:graphicFrame>
      <p:sp>
        <p:nvSpPr>
          <p:cNvPr id="19" name="正方形/長方形 18"/>
          <p:cNvSpPr/>
          <p:nvPr/>
        </p:nvSpPr>
        <p:spPr>
          <a:xfrm>
            <a:off x="5697125" y="908720"/>
            <a:ext cx="3147563" cy="225025"/>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1,053</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1,053</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6141985" y="215868"/>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7</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95144555"/>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nvGraphicFramePr>
        <p:xfrm>
          <a:off x="41792" y="502028"/>
          <a:ext cx="9060417" cy="6309877"/>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14335">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3287637">
                <a:tc vMerge="1">
                  <a:txBody>
                    <a:bodyPr/>
                    <a:lstStyle/>
                    <a:p>
                      <a:endParaRPr kumimoji="1" lang="ja-JP" altLang="en-US"/>
                    </a:p>
                  </a:txBody>
                  <a:tcPr/>
                </a:tc>
                <a:tc gridSpan="2">
                  <a:txBody>
                    <a:bodyPr/>
                    <a:lstStyle/>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標準法に基づく教職員定数とは別に、教職員ＯＢの非常勤職員を学校現場に配置。</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○特別嘱託員・若年特別嘱託員</a:t>
                      </a:r>
                      <a:r>
                        <a:rPr lang="en-US" altLang="ja-JP" sz="1000" b="0" kern="100" dirty="0">
                          <a:effectLst/>
                          <a:latin typeface="Meiryo UI" panose="020B0604030504040204" pitchFamily="50" charset="-128"/>
                          <a:ea typeface="Meiryo UI" panose="020B0604030504040204" pitchFamily="50" charset="-128"/>
                        </a:rPr>
                        <a:t>〔⑳</a:t>
                      </a:r>
                      <a:r>
                        <a:rPr lang="ja-JP" altLang="en-US" sz="1000" b="0" kern="100" dirty="0">
                          <a:effectLst/>
                          <a:latin typeface="Meiryo UI" panose="020B0604030504040204" pitchFamily="50" charset="-128"/>
                          <a:ea typeface="Meiryo UI" panose="020B0604030504040204" pitchFamily="50" charset="-128"/>
                        </a:rPr>
                        <a:t>通年</a:t>
                      </a:r>
                      <a:r>
                        <a:rPr lang="en-US" altLang="ja-JP" sz="1000" b="0" kern="100" dirty="0">
                          <a:effectLst/>
                          <a:latin typeface="Meiryo UI" panose="020B0604030504040204" pitchFamily="50" charset="-128"/>
                          <a:ea typeface="Meiryo UI" panose="020B0604030504040204" pitchFamily="50" charset="-128"/>
                        </a:rPr>
                        <a:t>7,056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（非常勤報酬：特嘱 月</a:t>
                      </a:r>
                      <a:r>
                        <a:rPr lang="en-US" altLang="ja-JP" sz="1000" b="0" kern="100" dirty="0">
                          <a:effectLst/>
                          <a:latin typeface="Meiryo UI" panose="020B0604030504040204" pitchFamily="50" charset="-128"/>
                          <a:ea typeface="Meiryo UI" panose="020B0604030504040204" pitchFamily="50" charset="-128"/>
                        </a:rPr>
                        <a:t>151 </a:t>
                      </a:r>
                      <a:r>
                        <a:rPr lang="ja-JP" altLang="en-US" sz="1000" b="0" kern="100" dirty="0">
                          <a:effectLst/>
                          <a:latin typeface="Meiryo UI" panose="020B0604030504040204" pitchFamily="50" charset="-128"/>
                          <a:ea typeface="Meiryo UI" panose="020B0604030504040204" pitchFamily="50" charset="-128"/>
                        </a:rPr>
                        <a:t>千円、若特 月</a:t>
                      </a:r>
                      <a:r>
                        <a:rPr lang="en-US" altLang="ja-JP" sz="1000" b="0" kern="100" dirty="0">
                          <a:effectLst/>
                          <a:latin typeface="Meiryo UI" panose="020B0604030504040204" pitchFamily="50" charset="-128"/>
                          <a:ea typeface="Meiryo UI" panose="020B0604030504040204" pitchFamily="50" charset="-128"/>
                        </a:rPr>
                        <a:t>215 </a:t>
                      </a:r>
                      <a:r>
                        <a:rPr lang="ja-JP" altLang="en-US" sz="1000" b="0" kern="100" dirty="0">
                          <a:effectLst/>
                          <a:latin typeface="Meiryo UI" panose="020B0604030504040204" pitchFamily="50" charset="-128"/>
                          <a:ea typeface="Meiryo UI" panose="020B0604030504040204" pitchFamily="50" charset="-128"/>
                        </a:rPr>
                        <a:t>千円）：週３０Ｈ勤務、２，３５９人</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・Ｈ</a:t>
                      </a:r>
                      <a:r>
                        <a:rPr lang="en-US" altLang="ja-JP" sz="1000" b="0" kern="100" dirty="0">
                          <a:effectLst/>
                          <a:latin typeface="Meiryo UI" panose="020B0604030504040204" pitchFamily="50" charset="-128"/>
                          <a:ea typeface="Meiryo UI" panose="020B0604030504040204" pitchFamily="50" charset="-128"/>
                        </a:rPr>
                        <a:t>15 </a:t>
                      </a:r>
                      <a:r>
                        <a:rPr lang="ja-JP" altLang="en-US" sz="1000" b="0" kern="100" dirty="0">
                          <a:effectLst/>
                          <a:latin typeface="Meiryo UI" panose="020B0604030504040204" pitchFamily="50" charset="-128"/>
                          <a:ea typeface="Meiryo UI" panose="020B0604030504040204" pitchFamily="50" charset="-128"/>
                        </a:rPr>
                        <a:t>以降の任用者は授業（８Ｈ）を担当</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・学校現場における教育諸課題への対応（生徒指導、いじめ、不登校、</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児、帰国子女、地域連携など）</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a:t>
                      </a:r>
                      <a:r>
                        <a:rPr lang="en-US" altLang="ja-JP" sz="1000" b="0" kern="100" dirty="0">
                          <a:effectLst/>
                          <a:latin typeface="Meiryo UI" panose="020B0604030504040204" pitchFamily="50" charset="-128"/>
                          <a:ea typeface="Meiryo UI" panose="020B0604030504040204" pitchFamily="50" charset="-128"/>
                        </a:rPr>
                        <a:t>17 </a:t>
                      </a:r>
                      <a:r>
                        <a:rPr lang="ja-JP" altLang="en-US" sz="1000" b="0" kern="100" dirty="0">
                          <a:effectLst/>
                          <a:latin typeface="Meiryo UI" panose="020B0604030504040204" pitchFamily="50" charset="-128"/>
                          <a:ea typeface="Meiryo UI" panose="020B0604030504040204" pitchFamily="50" charset="-128"/>
                        </a:rPr>
                        <a:t>年度末で制度廃止（知事部局・警察と共通制度）。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・現在は、</a:t>
                      </a:r>
                      <a:r>
                        <a:rPr lang="en-US" altLang="ja-JP" sz="1000" b="0" kern="100" dirty="0">
                          <a:effectLst/>
                          <a:latin typeface="Meiryo UI" panose="020B0604030504040204" pitchFamily="50" charset="-128"/>
                          <a:ea typeface="Meiryo UI" panose="020B0604030504040204" pitchFamily="50" charset="-128"/>
                        </a:rPr>
                        <a:t>17 </a:t>
                      </a:r>
                      <a:r>
                        <a:rPr lang="ja-JP" altLang="en-US" sz="1000" b="0" kern="100" dirty="0">
                          <a:effectLst/>
                          <a:latin typeface="Meiryo UI" panose="020B0604030504040204" pitchFamily="50" charset="-128"/>
                          <a:ea typeface="Meiryo UI" panose="020B0604030504040204" pitchFamily="50" charset="-128"/>
                        </a:rPr>
                        <a:t>年度までに雇用したもののみ。</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・雇用期間は１ 年だが、勤務成績が良好であると認められる者は、若特は満</a:t>
                      </a:r>
                      <a:r>
                        <a:rPr lang="en-US" altLang="ja-JP" sz="1000" b="0" kern="100" dirty="0">
                          <a:effectLst/>
                          <a:latin typeface="Meiryo UI" panose="020B0604030504040204" pitchFamily="50" charset="-128"/>
                          <a:ea typeface="Meiryo UI" panose="020B0604030504040204" pitchFamily="50" charset="-128"/>
                        </a:rPr>
                        <a:t>6 0 </a:t>
                      </a:r>
                      <a:r>
                        <a:rPr lang="ja-JP" altLang="en-US" sz="1000" b="0" kern="100" dirty="0">
                          <a:effectLst/>
                          <a:latin typeface="Meiryo UI" panose="020B0604030504040204" pitchFamily="50" charset="-128"/>
                          <a:ea typeface="Meiryo UI" panose="020B0604030504040204" pitchFamily="50" charset="-128"/>
                        </a:rPr>
                        <a:t>歳（特嘱は満</a:t>
                      </a:r>
                      <a:r>
                        <a:rPr lang="en-US" altLang="ja-JP" sz="1000" b="0" kern="100" dirty="0">
                          <a:effectLst/>
                          <a:latin typeface="Meiryo UI" panose="020B0604030504040204" pitchFamily="50" charset="-128"/>
                          <a:ea typeface="Meiryo UI" panose="020B0604030504040204" pitchFamily="50" charset="-128"/>
                        </a:rPr>
                        <a:t>63 </a:t>
                      </a:r>
                      <a:r>
                        <a:rPr lang="ja-JP" altLang="en-US" sz="1000" b="0" kern="100" dirty="0">
                          <a:effectLst/>
                          <a:latin typeface="Meiryo UI" panose="020B0604030504040204" pitchFamily="50" charset="-128"/>
                          <a:ea typeface="Meiryo UI" panose="020B0604030504040204" pitchFamily="50" charset="-128"/>
                        </a:rPr>
                        <a:t>歳） に達する日の属する年度の末日までを限度として更新を</a:t>
                      </a:r>
                    </a:p>
                    <a:p>
                      <a:pPr algn="just">
                        <a:spcAft>
                          <a:spcPts val="0"/>
                        </a:spcAft>
                      </a:pPr>
                      <a:r>
                        <a:rPr lang="en-US" altLang="ja-JP"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繰り返すことができる。</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○教育専門員</a:t>
                      </a:r>
                      <a:r>
                        <a:rPr lang="en-US" altLang="ja-JP" sz="1000" b="0" kern="100" dirty="0">
                          <a:effectLst/>
                          <a:latin typeface="Meiryo UI" panose="020B0604030504040204" pitchFamily="50" charset="-128"/>
                          <a:ea typeface="Meiryo UI" panose="020B0604030504040204" pitchFamily="50" charset="-128"/>
                        </a:rPr>
                        <a:t>〔⑳</a:t>
                      </a:r>
                      <a:r>
                        <a:rPr lang="ja-JP" altLang="en-US" sz="1000" b="0" kern="100" dirty="0">
                          <a:effectLst/>
                          <a:latin typeface="Meiryo UI" panose="020B0604030504040204" pitchFamily="50" charset="-128"/>
                          <a:ea typeface="Meiryo UI" panose="020B0604030504040204" pitchFamily="50" charset="-128"/>
                        </a:rPr>
                        <a:t>通年</a:t>
                      </a:r>
                      <a:r>
                        <a:rPr lang="en-US" altLang="ja-JP" sz="1000" b="0" kern="100" dirty="0">
                          <a:effectLst/>
                          <a:latin typeface="Meiryo UI" panose="020B0604030504040204" pitchFamily="50" charset="-128"/>
                          <a:ea typeface="Meiryo UI" panose="020B0604030504040204" pitchFamily="50" charset="-128"/>
                        </a:rPr>
                        <a:t>640 </a:t>
                      </a:r>
                      <a:r>
                        <a:rPr lang="ja-JP" altLang="en-US" sz="1000" b="0" kern="100" dirty="0">
                          <a:effectLst/>
                          <a:latin typeface="Meiryo UI" panose="020B0604030504040204" pitchFamily="50" charset="-128"/>
                          <a:ea typeface="Meiryo UI" panose="020B0604030504040204" pitchFamily="50" charset="-128"/>
                        </a:rPr>
                        <a:t>百万円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（非常勤報酬：月</a:t>
                      </a:r>
                      <a:r>
                        <a:rPr lang="en-US" altLang="ja-JP" sz="1000" b="0" kern="100" dirty="0">
                          <a:effectLst/>
                          <a:latin typeface="Meiryo UI" panose="020B0604030504040204" pitchFamily="50" charset="-128"/>
                          <a:ea typeface="Meiryo UI" panose="020B0604030504040204" pitchFamily="50" charset="-128"/>
                        </a:rPr>
                        <a:t>101 </a:t>
                      </a:r>
                      <a:r>
                        <a:rPr lang="ja-JP" altLang="en-US" sz="1000" b="0" kern="100" dirty="0">
                          <a:effectLst/>
                          <a:latin typeface="Meiryo UI" panose="020B0604030504040204" pitchFamily="50" charset="-128"/>
                          <a:ea typeface="Meiryo UI" panose="020B0604030504040204" pitchFamily="50" charset="-128"/>
                        </a:rPr>
                        <a:t>千円）：週２０Ｈ勤務、４３２ 人</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・学校現場における教育諸課題への対応</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・授業は担当せず</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・教育委員会の独自の制度。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・雇用期間は１ 年だが、勤務成績が良好であると認められる者は、満</a:t>
                      </a:r>
                      <a:r>
                        <a:rPr lang="en-US" altLang="ja-JP" sz="1000" b="0" kern="100" dirty="0">
                          <a:effectLst/>
                          <a:latin typeface="Meiryo UI" panose="020B0604030504040204" pitchFamily="50" charset="-128"/>
                          <a:ea typeface="Meiryo UI" panose="020B0604030504040204" pitchFamily="50" charset="-128"/>
                        </a:rPr>
                        <a:t>63 </a:t>
                      </a:r>
                      <a:r>
                        <a:rPr lang="ja-JP" altLang="en-US" sz="1000" b="0" kern="100" dirty="0">
                          <a:effectLst/>
                          <a:latin typeface="Meiryo UI" panose="020B0604030504040204" pitchFamily="50" charset="-128"/>
                          <a:ea typeface="Meiryo UI" panose="020B0604030504040204" pitchFamily="50" charset="-128"/>
                        </a:rPr>
                        <a:t>歳に達する日の属する年度の末日までを限度として更新を繰り返すことができる。</a:t>
                      </a:r>
                    </a:p>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○特別嘱託員 ：昭和</a:t>
                      </a:r>
                      <a:r>
                        <a:rPr lang="en-US" altLang="ja-JP" sz="1000" b="0" kern="100" dirty="0">
                          <a:effectLst/>
                          <a:latin typeface="Meiryo UI" panose="020B0604030504040204" pitchFamily="50" charset="-128"/>
                          <a:ea typeface="Meiryo UI" panose="020B0604030504040204" pitchFamily="50" charset="-128"/>
                        </a:rPr>
                        <a:t>53</a:t>
                      </a:r>
                      <a:r>
                        <a:rPr lang="ja-JP" altLang="en-US" sz="1000" b="0" kern="100" dirty="0">
                          <a:effectLst/>
                          <a:latin typeface="Meiryo UI" panose="020B0604030504040204" pitchFamily="50" charset="-128"/>
                          <a:ea typeface="Meiryo UI" panose="020B0604030504040204" pitchFamily="50" charset="-128"/>
                        </a:rPr>
                        <a:t>～平成</a:t>
                      </a:r>
                      <a:r>
                        <a:rPr lang="en-US" altLang="ja-JP" sz="1000" b="0" kern="100" dirty="0">
                          <a:effectLst/>
                          <a:latin typeface="Meiryo UI" panose="020B0604030504040204" pitchFamily="50" charset="-128"/>
                          <a:ea typeface="Meiryo UI" panose="020B0604030504040204" pitchFamily="50" charset="-128"/>
                        </a:rPr>
                        <a:t>17 </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○若年特別嘱託員 ：平成９～</a:t>
                      </a:r>
                      <a:r>
                        <a:rPr lang="en-US" altLang="ja-JP" sz="1000" b="0" kern="100" dirty="0">
                          <a:effectLst/>
                          <a:latin typeface="Meiryo UI" panose="020B0604030504040204" pitchFamily="50" charset="-128"/>
                          <a:ea typeface="Meiryo UI" panose="020B0604030504040204" pitchFamily="50" charset="-128"/>
                        </a:rPr>
                        <a:t>17 </a:t>
                      </a:r>
                      <a:r>
                        <a:rPr lang="ja-JP" altLang="en-US" sz="1000" b="0" kern="100" dirty="0">
                          <a:effectLst/>
                          <a:latin typeface="Meiryo UI" panose="020B0604030504040204" pitchFamily="50" charset="-128"/>
                          <a:ea typeface="Meiryo UI" panose="020B0604030504040204" pitchFamily="50" charset="-128"/>
                        </a:rPr>
                        <a:t>年度</a:t>
                      </a: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rPr>
                        <a:t>　○教育専門員 ：平成</a:t>
                      </a:r>
                      <a:r>
                        <a:rPr lang="en-US" altLang="ja-JP" sz="1000" b="0" kern="100" dirty="0">
                          <a:effectLst/>
                          <a:latin typeface="Meiryo UI" panose="020B0604030504040204" pitchFamily="50" charset="-128"/>
                          <a:ea typeface="Meiryo UI" panose="020B0604030504040204" pitchFamily="50" charset="-128"/>
                        </a:rPr>
                        <a:t>18 </a:t>
                      </a:r>
                      <a:r>
                        <a:rPr lang="ja-JP" altLang="en-US" sz="1000" b="0" kern="100" dirty="0">
                          <a:effectLst/>
                          <a:latin typeface="Meiryo UI" panose="020B0604030504040204" pitchFamily="50" charset="-128"/>
                          <a:ea typeface="Meiryo UI" panose="020B0604030504040204" pitchFamily="50" charset="-128"/>
                        </a:rPr>
                        <a:t>年度～</a:t>
                      </a: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14335">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953458">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・学校現場における教育諸課題に対しては、基本的に標準法定数に基づく教</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職員で対応。</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・授業を担当しない教育専門員の制度は廃止。</a:t>
                      </a:r>
                    </a:p>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○特別嘱託員・若年特別嘱託員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・単価について、</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％縮減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・特別嘱託員・若年特別嘱託員の授業への一層の活用を検討</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○教育専門員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・単価について、</a:t>
                      </a:r>
                      <a:r>
                        <a:rPr lang="en-US" altLang="ja-JP" sz="1000" b="0" kern="100" dirty="0">
                          <a:effectLst/>
                          <a:latin typeface="Meiryo UI" panose="020B0604030504040204" pitchFamily="50" charset="-128"/>
                          <a:ea typeface="Meiryo UI" panose="020B0604030504040204" pitchFamily="50" charset="-128"/>
                        </a:rPr>
                        <a:t>5.5</a:t>
                      </a:r>
                      <a:r>
                        <a:rPr lang="ja-JP" altLang="en-US" sz="1000" b="0" kern="100" dirty="0">
                          <a:effectLst/>
                          <a:latin typeface="Meiryo UI" panose="020B0604030504040204" pitchFamily="50" charset="-128"/>
                          <a:ea typeface="Meiryo UI" panose="020B0604030504040204" pitchFamily="50" charset="-128"/>
                        </a:rPr>
                        <a:t>％縮減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・制度廃止（新規任用しない）</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○特別嘱託員・若年特別嘱託員：平成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 </a:t>
                      </a:r>
                      <a:r>
                        <a:rPr lang="ja-JP" altLang="en-US" sz="1000" b="0" kern="100" dirty="0">
                          <a:effectLst/>
                          <a:latin typeface="Meiryo UI" panose="020B0604030504040204" pitchFamily="50" charset="-128"/>
                          <a:ea typeface="Meiryo UI" panose="020B0604030504040204" pitchFamily="50" charset="-128"/>
                        </a:rPr>
                        <a:t>月</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○教育専門員：平成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 </a:t>
                      </a:r>
                      <a:r>
                        <a:rPr lang="ja-JP" altLang="en-US" sz="1000" b="0" kern="100" dirty="0">
                          <a:effectLst/>
                          <a:latin typeface="Meiryo UI" panose="020B0604030504040204" pitchFamily="50" charset="-128"/>
                          <a:ea typeface="Meiryo UI" panose="020B0604030504040204" pitchFamily="50" charset="-128"/>
                        </a:rPr>
                        <a:t>月（単価縮減）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 </a:t>
                      </a:r>
                      <a:r>
                        <a:rPr lang="ja-JP" altLang="en-US" sz="1000" b="0" kern="100" dirty="0">
                          <a:effectLst/>
                          <a:latin typeface="Meiryo UI" panose="020B0604030504040204" pitchFamily="50" charset="-128"/>
                          <a:ea typeface="Meiryo UI" panose="020B0604030504040204" pitchFamily="50" charset="-128"/>
                        </a:rPr>
                        <a:t>月（新規任用しない）</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rowSpan="2">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（特嘱・若特の単価）</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単価改定を実施（特嘱・若特の活用検討）</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学校ごとの状況を踏まえ、今後、授業に一層の活用</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特嘱･若特については、授業だけでなく様々な教育課題に対応していること</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から、一律に、授業時間数を増やすことは困難であるが、各校の実情に応じ</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て授業時間を受け持つよう要請し、一層の活用取組みを進める</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教育専門員</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7</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年度に新規任用しないことを決定</a:t>
                      </a:r>
                    </a:p>
                    <a:p>
                      <a:pPr algn="l" rtl="0">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単価改定を実施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】⑳367</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595</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765</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55901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tc v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graphicFrame>
        <p:nvGraphicFramePr>
          <p:cNvPr id="25" name="表 24"/>
          <p:cNvGraphicFramePr>
            <a:graphicFrameLocks noGrp="1"/>
          </p:cNvGraphicFramePr>
          <p:nvPr/>
        </p:nvGraphicFramePr>
        <p:xfrm>
          <a:off x="83583" y="82238"/>
          <a:ext cx="9003329" cy="415976"/>
        </p:xfrm>
        <a:graphic>
          <a:graphicData uri="http://schemas.openxmlformats.org/drawingml/2006/table">
            <a:tbl>
              <a:tblPr firstRow="1" firstCol="1" bandRow="1">
                <a:tableStyleId>{5C22544A-7EE6-4342-B048-85BDC9FD1C3A}</a:tableStyleId>
              </a:tblPr>
              <a:tblGrid>
                <a:gridCol w="6333622">
                  <a:extLst>
                    <a:ext uri="{9D8B030D-6E8A-4147-A177-3AD203B41FA5}">
                      <a16:colId xmlns:a16="http://schemas.microsoft.com/office/drawing/2014/main" val="1996567682"/>
                    </a:ext>
                  </a:extLst>
                </a:gridCol>
                <a:gridCol w="266970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教育関係非常勤職員費</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B w="12700" cap="flat" cmpd="sng" algn="ctr">
                      <a:solidFill>
                        <a:schemeClr val="accent1"/>
                      </a:solidFill>
                      <a:prstDash val="solid"/>
                      <a:round/>
                      <a:headEnd type="none" w="med" len="med"/>
                      <a:tailEnd type="none" w="med" len="med"/>
                    </a:lnB>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B w="1270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909406796"/>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7,696</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7,696</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52434" y="524372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2926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88</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79217473"/>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91606">
                  <a:extLst>
                    <a:ext uri="{9D8B030D-6E8A-4147-A177-3AD203B41FA5}">
                      <a16:colId xmlns:a16="http://schemas.microsoft.com/office/drawing/2014/main" val="1996567682"/>
                    </a:ext>
                  </a:extLst>
                </a:gridCol>
                <a:gridCol w="261172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36】</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教育関係非常勤職員費</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62266" y="531867"/>
          <a:ext cx="9019468" cy="2422380"/>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60268">
                  <a:extLst>
                    <a:ext uri="{9D8B030D-6E8A-4147-A177-3AD203B41FA5}">
                      <a16:colId xmlns:a16="http://schemas.microsoft.com/office/drawing/2014/main" val="4183280094"/>
                    </a:ext>
                  </a:extLst>
                </a:gridCol>
              </a:tblGrid>
              <a:tr h="17206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2004994">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u="none" kern="100" baseline="0" dirty="0">
                          <a:effectLst/>
                          <a:latin typeface="Meiryo UI" panose="020B0604030504040204" pitchFamily="50" charset="-128"/>
                          <a:ea typeface="Meiryo UI" panose="020B0604030504040204" pitchFamily="50" charset="-128"/>
                        </a:rPr>
                        <a:t>　◆</a:t>
                      </a:r>
                      <a:r>
                        <a:rPr lang="ja-JP" altLang="en-US" sz="1100" b="1" u="sng" kern="100" baseline="0" dirty="0">
                          <a:effectLst/>
                          <a:latin typeface="Meiryo UI" panose="020B0604030504040204" pitchFamily="50" charset="-128"/>
                          <a:ea typeface="Meiryo UI" panose="020B0604030504040204" pitchFamily="50" charset="-128"/>
                        </a:rPr>
                        <a:t>非常勤職員費（特嘱）</a:t>
                      </a:r>
                      <a:endParaRPr lang="en-US" altLang="ja-JP" sz="1100" b="1"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500"/>
                        </a:lnSpc>
                        <a:spcBef>
                          <a:spcPts val="0"/>
                        </a:spcBef>
                        <a:spcAft>
                          <a:spcPts val="0"/>
                        </a:spcAft>
                        <a:buClrTx/>
                        <a:buSzTx/>
                        <a:buFontTx/>
                        <a:buNone/>
                        <a:tabLst/>
                        <a:defRPr/>
                      </a:pPr>
                      <a:r>
                        <a:rPr lang="ja-JP" altLang="en-US" sz="1050" b="1" i="0" u="sng" kern="100" dirty="0">
                          <a:effectLst/>
                          <a:latin typeface="Meiryo UI" panose="020B0604030504040204" pitchFamily="50" charset="-128"/>
                          <a:ea typeface="Meiryo UI" panose="020B0604030504040204" pitchFamily="50" charset="-128"/>
                        </a:rPr>
                        <a:t>　</a:t>
                      </a:r>
                      <a:endParaRPr lang="en-US" altLang="ja-JP" sz="1050" b="1" i="0" u="sng"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１　事業目的　　</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1" kern="100" baseline="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学校の運営を円滑化するため、必要</a:t>
                      </a:r>
                      <a:r>
                        <a:rPr lang="ja-JP" altLang="en-US" sz="1000" b="0" kern="100" dirty="0">
                          <a:solidFill>
                            <a:schemeClr val="tx1"/>
                          </a:solidFill>
                          <a:effectLst/>
                          <a:latin typeface="Meiryo UI" panose="020B0604030504040204" pitchFamily="50" charset="-128"/>
                          <a:ea typeface="Meiryo UI" panose="020B0604030504040204" pitchFamily="50" charset="-128"/>
                        </a:rPr>
                        <a:t>な非常勤職員を確保する。</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開始終了年度：～令和３年度</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根拠法令</a:t>
                      </a:r>
                      <a:r>
                        <a:rPr lang="en-US" altLang="ja-JP" sz="1000" b="0" kern="100" dirty="0">
                          <a:solidFill>
                            <a:schemeClr val="tx1"/>
                          </a:solidFill>
                          <a:effectLst/>
                          <a:latin typeface="Meiryo UI" panose="020B0604030504040204" pitchFamily="50" charset="-128"/>
                          <a:ea typeface="Meiryo UI" panose="020B0604030504040204" pitchFamily="50" charset="-128"/>
                        </a:rPr>
                        <a:t>:</a:t>
                      </a:r>
                      <a:r>
                        <a:rPr lang="ja-JP" altLang="en-US" sz="1000" b="0" kern="100" dirty="0">
                          <a:solidFill>
                            <a:schemeClr val="tx1"/>
                          </a:solidFill>
                          <a:effectLst/>
                          <a:latin typeface="Meiryo UI" panose="020B0604030504040204" pitchFamily="50" charset="-128"/>
                          <a:ea typeface="Meiryo UI" panose="020B0604030504040204" pitchFamily="50" charset="-128"/>
                        </a:rPr>
                        <a:t>非常勤職員の報酬及び費用弁償に関する条例、大阪府公立学校非常勤講師取扱要綱、非常勤若年特別嘱託員及び非常勤特別嘱託員取扱要綱</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1" kern="100" dirty="0">
                          <a:solidFill>
                            <a:schemeClr val="tx1"/>
                          </a:solidFill>
                          <a:effectLst/>
                          <a:latin typeface="Meiryo UI" panose="020B0604030504040204" pitchFamily="50" charset="-128"/>
                          <a:ea typeface="Meiryo UI" panose="020B0604030504040204" pitchFamily="50" charset="-128"/>
                        </a:rPr>
                        <a:t>２　事業内容</a:t>
                      </a:r>
                      <a:endParaRPr lang="en-US" altLang="ja-JP" sz="1000" b="1"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baseline="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特別退職措置及びこれに伴う優遇措置要綱（特別退職要綱）」に基づき、満</a:t>
                      </a:r>
                      <a:r>
                        <a:rPr lang="en-US" altLang="ja-JP" sz="1000" b="0" kern="100" dirty="0">
                          <a:solidFill>
                            <a:schemeClr val="tx1"/>
                          </a:solidFill>
                          <a:effectLst/>
                          <a:latin typeface="Meiryo UI" panose="020B0604030504040204" pitchFamily="50" charset="-128"/>
                          <a:ea typeface="Meiryo UI" panose="020B0604030504040204" pitchFamily="50" charset="-128"/>
                        </a:rPr>
                        <a:t>59</a:t>
                      </a:r>
                      <a:r>
                        <a:rPr lang="ja-JP" altLang="en-US" sz="1000" b="0" kern="100" dirty="0">
                          <a:solidFill>
                            <a:schemeClr val="tx1"/>
                          </a:solidFill>
                          <a:effectLst/>
                          <a:latin typeface="Meiryo UI" panose="020B0604030504040204" pitchFamily="50" charset="-128"/>
                          <a:ea typeface="Meiryo UI" panose="020B0604030504040204" pitchFamily="50" charset="-128"/>
                        </a:rPr>
                        <a:t>歳以下で退職した府立学校教職員及び府費負担教職員を「非常勤若年特別</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嘱託員」として、また、「職員の定年等に関する条例」等の規定に基づき退職した者又は非常勤若年特別嘱託員として満</a:t>
                      </a:r>
                      <a:r>
                        <a:rPr lang="en-US" altLang="ja-JP" sz="1000" b="0" kern="100" dirty="0">
                          <a:solidFill>
                            <a:schemeClr val="tx1"/>
                          </a:solidFill>
                          <a:effectLst/>
                          <a:latin typeface="Meiryo UI" panose="020B0604030504040204" pitchFamily="50" charset="-128"/>
                          <a:ea typeface="Meiryo UI" panose="020B0604030504040204" pitchFamily="50" charset="-128"/>
                        </a:rPr>
                        <a:t>60</a:t>
                      </a:r>
                      <a:r>
                        <a:rPr lang="ja-JP" altLang="en-US" sz="1000" b="0" kern="100" dirty="0">
                          <a:solidFill>
                            <a:schemeClr val="tx1"/>
                          </a:solidFill>
                          <a:effectLst/>
                          <a:latin typeface="Meiryo UI" panose="020B0604030504040204" pitchFamily="50" charset="-128"/>
                          <a:ea typeface="Meiryo UI" panose="020B0604030504040204" pitchFamily="50" charset="-128"/>
                        </a:rPr>
                        <a:t>歳に達する日の属する年度の末日まで雇</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en-US" altLang="ja-JP" sz="1000" b="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用された者を「非常勤特別嘱託員」として、その能力・経験を活用するために、引き続き非常勤職員として雇用する。　　　　　　　　　　　　　　　　　　　　　　　　　　　　　　　 </a:t>
                      </a:r>
                    </a:p>
                    <a:p>
                      <a:pPr marL="133350" indent="-133350"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ただし、退職時の職名が、「校長」、「教頭」、「教諭」であった者については、平成</a:t>
                      </a:r>
                      <a:r>
                        <a:rPr lang="en-US" altLang="ja-JP" sz="1000" b="0" kern="100" dirty="0">
                          <a:solidFill>
                            <a:schemeClr val="tx1"/>
                          </a:solidFill>
                          <a:effectLst/>
                          <a:latin typeface="Meiryo UI" panose="020B0604030504040204" pitchFamily="50" charset="-128"/>
                          <a:ea typeface="Meiryo UI" panose="020B0604030504040204" pitchFamily="50" charset="-128"/>
                        </a:rPr>
                        <a:t>20</a:t>
                      </a:r>
                      <a:r>
                        <a:rPr lang="ja-JP" altLang="en-US" sz="1000" b="0" kern="100" dirty="0">
                          <a:solidFill>
                            <a:schemeClr val="tx1"/>
                          </a:solidFill>
                          <a:effectLst/>
                          <a:latin typeface="Meiryo UI" panose="020B0604030504040204" pitchFamily="50" charset="-128"/>
                          <a:ea typeface="Meiryo UI" panose="020B0604030504040204" pitchFamily="50" charset="-128"/>
                        </a:rPr>
                        <a:t>年</a:t>
                      </a:r>
                      <a:r>
                        <a:rPr lang="en-US" altLang="ja-JP" sz="1000" b="0" kern="100" dirty="0">
                          <a:solidFill>
                            <a:schemeClr val="tx1"/>
                          </a:solidFill>
                          <a:effectLst/>
                          <a:latin typeface="Meiryo UI" panose="020B0604030504040204" pitchFamily="50" charset="-128"/>
                          <a:ea typeface="Meiryo UI" panose="020B0604030504040204" pitchFamily="50" charset="-128"/>
                        </a:rPr>
                        <a:t>8</a:t>
                      </a:r>
                      <a:r>
                        <a:rPr lang="ja-JP" altLang="en-US" sz="1000" b="0" kern="100" dirty="0">
                          <a:solidFill>
                            <a:schemeClr val="tx1"/>
                          </a:solidFill>
                          <a:effectLst/>
                          <a:latin typeface="Meiryo UI" panose="020B0604030504040204" pitchFamily="50" charset="-128"/>
                          <a:ea typeface="Meiryo UI" panose="020B0604030504040204" pitchFamily="50" charset="-128"/>
                        </a:rPr>
                        <a:t>月</a:t>
                      </a:r>
                      <a:r>
                        <a:rPr lang="en-US" altLang="ja-JP" sz="1000" b="0" kern="100" dirty="0">
                          <a:solidFill>
                            <a:schemeClr val="tx1"/>
                          </a:solidFill>
                          <a:effectLst/>
                          <a:latin typeface="Meiryo UI" panose="020B0604030504040204" pitchFamily="50" charset="-128"/>
                          <a:ea typeface="Meiryo UI" panose="020B0604030504040204" pitchFamily="50" charset="-128"/>
                        </a:rPr>
                        <a:t>1</a:t>
                      </a:r>
                      <a:r>
                        <a:rPr lang="ja-JP" altLang="en-US" sz="1000" b="0" kern="100" dirty="0">
                          <a:solidFill>
                            <a:schemeClr val="tx1"/>
                          </a:solidFill>
                          <a:effectLst/>
                          <a:latin typeface="Meiryo UI" panose="020B0604030504040204" pitchFamily="50" charset="-128"/>
                          <a:ea typeface="Meiryo UI" panose="020B0604030504040204" pitchFamily="50" charset="-128"/>
                        </a:rPr>
                        <a:t>日以降、「非常勤講師」として雇用している。　　　</a:t>
                      </a:r>
                      <a:endParaRPr kumimoji="1" lang="ja-JP" altLang="en-US" sz="1000" dirty="0">
                        <a:solidFill>
                          <a:schemeClr val="tx1"/>
                        </a:solidFill>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solidFill>
                            <a:schemeClr val="tx1"/>
                          </a:solidFill>
                          <a:effectLst/>
                          <a:latin typeface="Meiryo UI" panose="020B0604030504040204" pitchFamily="50" charset="-128"/>
                          <a:ea typeface="Meiryo UI" panose="020B0604030504040204" pitchFamily="50" charset="-128"/>
                        </a:rPr>
                        <a:t>　　（特別嘱託員については新規任用はせず、任用済みの職員（</a:t>
                      </a:r>
                      <a:r>
                        <a:rPr lang="en-US" altLang="ja-JP" sz="1000" b="0" kern="100" dirty="0">
                          <a:solidFill>
                            <a:schemeClr val="tx1"/>
                          </a:solidFill>
                          <a:effectLst/>
                          <a:latin typeface="Meiryo UI" panose="020B0604030504040204" pitchFamily="50" charset="-128"/>
                          <a:ea typeface="Meiryo UI" panose="020B0604030504040204" pitchFamily="50" charset="-128"/>
                        </a:rPr>
                        <a:t>12</a:t>
                      </a:r>
                      <a:r>
                        <a:rPr lang="ja-JP" altLang="en-US" sz="1000" b="0" kern="100" dirty="0">
                          <a:solidFill>
                            <a:schemeClr val="tx1"/>
                          </a:solidFill>
                          <a:effectLst/>
                          <a:latin typeface="Meiryo UI" panose="020B0604030504040204" pitchFamily="50" charset="-128"/>
                          <a:ea typeface="Meiryo UI" panose="020B0604030504040204" pitchFamily="50" charset="-128"/>
                        </a:rPr>
                        <a:t>名）が雇用年限の上限に達する令和３年度末をもって終了）</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ja-JP" altLang="en-US" sz="1000" b="0" kern="100" dirty="0">
                          <a:effectLst/>
                          <a:latin typeface="Meiryo UI" panose="020B0604030504040204" pitchFamily="50" charset="-128"/>
                          <a:ea typeface="Meiryo UI" panose="020B0604030504040204" pitchFamily="50" charset="-128"/>
                        </a:rPr>
                        <a:t>　　　　　　　　　　　　　　 </a:t>
                      </a:r>
                      <a:endParaRPr lang="ja-JP" altLang="en-US" sz="1000" b="0" i="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89</a:t>
            </a:r>
            <a:endParaRPr lang="ja-JP" altLang="en-US" dirty="0">
              <a:solidFill>
                <a:schemeClr val="tx1"/>
              </a:solidFill>
              <a:latin typeface="Meiryo UI" panose="020B0604030504040204" pitchFamily="50" charset="-128"/>
              <a:ea typeface="Meiryo UI" panose="020B0604030504040204" pitchFamily="50" charset="-128"/>
            </a:endParaRPr>
          </a:p>
        </p:txBody>
      </p:sp>
      <p:sp>
        <p:nvSpPr>
          <p:cNvPr id="7" name="正方形/長方形 6"/>
          <p:cNvSpPr/>
          <p:nvPr/>
        </p:nvSpPr>
        <p:spPr>
          <a:xfrm>
            <a:off x="6552220" y="951205"/>
            <a:ext cx="228094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29</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29</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408552223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83583" y="68383"/>
          <a:ext cx="9003329" cy="415976"/>
        </p:xfrm>
        <a:graphic>
          <a:graphicData uri="http://schemas.openxmlformats.org/drawingml/2006/table">
            <a:tbl>
              <a:tblPr firstRow="1" firstCol="1" bandRow="1">
                <a:tableStyleId>{5C22544A-7EE6-4342-B048-85BDC9FD1C3A}</a:tableStyleId>
              </a:tblPr>
              <a:tblGrid>
                <a:gridCol w="7278727">
                  <a:extLst>
                    <a:ext uri="{9D8B030D-6E8A-4147-A177-3AD203B41FA5}">
                      <a16:colId xmlns:a16="http://schemas.microsoft.com/office/drawing/2014/main" val="1996567682"/>
                    </a:ext>
                  </a:extLst>
                </a:gridCol>
                <a:gridCol w="1724602">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37】</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時間講師・府立学校教務事務補助員等雇用費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nvGraphicFramePr>
        <p:xfrm>
          <a:off x="41792" y="502029"/>
          <a:ext cx="9060417" cy="6330515"/>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782613">
                  <a:extLst>
                    <a:ext uri="{9D8B030D-6E8A-4147-A177-3AD203B41FA5}">
                      <a16:colId xmlns:a16="http://schemas.microsoft.com/office/drawing/2014/main" val="4183280094"/>
                    </a:ext>
                  </a:extLst>
                </a:gridCol>
                <a:gridCol w="4019857">
                  <a:extLst>
                    <a:ext uri="{9D8B030D-6E8A-4147-A177-3AD203B41FA5}">
                      <a16:colId xmlns:a16="http://schemas.microsoft.com/office/drawing/2014/main" val="2315497615"/>
                    </a:ext>
                  </a:extLst>
                </a:gridCol>
              </a:tblGrid>
              <a:tr h="220622">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3523715">
                <a:tc vMerge="1">
                  <a:txBody>
                    <a:bodyPr/>
                    <a:lstStyle/>
                    <a:p>
                      <a:endParaRPr kumimoji="1" lang="ja-JP" altLang="en-US"/>
                    </a:p>
                  </a:txBody>
                  <a:tcPr/>
                </a:tc>
                <a:tc gridSpan="2">
                  <a:txBody>
                    <a:bodyPr/>
                    <a:lstStyle/>
                    <a:p>
                      <a:pPr algn="just">
                        <a:lnSpc>
                          <a:spcPts val="600"/>
                        </a:lnSpc>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１ 事業目的</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・教職員定数とは別に、業務代替や各校種の特殊事情に応じて非常勤の時間講師を配置</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・府立学校における教務事務等の補助のため、非常勤補助員等を雇用</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○時間講師</a:t>
                      </a:r>
                      <a:r>
                        <a:rPr lang="en-US" altLang="ja-JP" sz="1000" b="0" kern="100" dirty="0">
                          <a:effectLst/>
                          <a:latin typeface="Meiryo UI" panose="020B0604030504040204" pitchFamily="50" charset="-128"/>
                          <a:ea typeface="Meiryo UI" panose="020B0604030504040204" pitchFamily="50" charset="-128"/>
                        </a:rPr>
                        <a:t>〔⑳</a:t>
                      </a:r>
                      <a:r>
                        <a:rPr lang="ja-JP" altLang="en-US" sz="1000" b="0" kern="100" dirty="0">
                          <a:effectLst/>
                          <a:latin typeface="Meiryo UI" panose="020B0604030504040204" pitchFamily="50" charset="-128"/>
                          <a:ea typeface="Meiryo UI" panose="020B0604030504040204" pitchFamily="50" charset="-128"/>
                        </a:rPr>
                        <a:t>通年 ４，３７５百万円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（報酬： 月</a:t>
                      </a:r>
                      <a:r>
                        <a:rPr lang="en-US" altLang="ja-JP" sz="1000" b="0" kern="100" dirty="0">
                          <a:effectLst/>
                          <a:latin typeface="Meiryo UI" panose="020B0604030504040204" pitchFamily="50" charset="-128"/>
                          <a:ea typeface="Meiryo UI" panose="020B0604030504040204" pitchFamily="50" charset="-128"/>
                        </a:rPr>
                        <a:t>9,900 </a:t>
                      </a:r>
                      <a:r>
                        <a:rPr lang="ja-JP" altLang="en-US" sz="1000" b="0" kern="100" dirty="0">
                          <a:effectLst/>
                          <a:latin typeface="Meiryo UI" panose="020B0604030504040204" pitchFamily="50" charset="-128"/>
                          <a:ea typeface="Meiryo UI" panose="020B0604030504040204" pitchFamily="50" charset="-128"/>
                        </a:rPr>
                        <a:t>円／ Ｈ ・週＋通勤加算）</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校種に概ね共通する配置理由 （初任者研修代替、教科調整、体育実技軽減、クラブ活動、高齢者部分休業・育児短時間代替、首席授業軽減）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（内訳）</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・小学校 ⑳通年 </a:t>
                      </a:r>
                      <a:r>
                        <a:rPr lang="en-US" altLang="ja-JP" sz="1000" b="0" kern="100" dirty="0">
                          <a:effectLst/>
                          <a:latin typeface="Meiryo UI" panose="020B0604030504040204" pitchFamily="50" charset="-128"/>
                          <a:ea typeface="Meiryo UI" panose="020B0604030504040204" pitchFamily="50" charset="-128"/>
                        </a:rPr>
                        <a:t>4,639</a:t>
                      </a:r>
                      <a:r>
                        <a:rPr lang="ja-JP" altLang="en-US" sz="1000" b="0" kern="100" dirty="0">
                          <a:effectLst/>
                          <a:latin typeface="Meiryo UI" panose="020B0604030504040204" pitchFamily="50" charset="-128"/>
                          <a:ea typeface="Meiryo UI" panose="020B0604030504040204" pitchFamily="50" charset="-128"/>
                        </a:rPr>
                        <a:t>Ｈ （特嘱活用▲</a:t>
                      </a:r>
                      <a:r>
                        <a:rPr lang="en-US" altLang="ja-JP" sz="1000" b="0" kern="100" dirty="0">
                          <a:effectLst/>
                          <a:latin typeface="Meiryo UI" panose="020B0604030504040204" pitchFamily="50" charset="-128"/>
                          <a:ea typeface="Meiryo UI" panose="020B0604030504040204" pitchFamily="50" charset="-128"/>
                        </a:rPr>
                        <a:t>4,313</a:t>
                      </a:r>
                      <a:r>
                        <a:rPr lang="ja-JP" altLang="en-US" sz="1000" b="0" kern="100" dirty="0">
                          <a:effectLst/>
                          <a:latin typeface="Meiryo UI" panose="020B0604030504040204" pitchFamily="50" charset="-128"/>
                          <a:ea typeface="Meiryo UI" panose="020B0604030504040204" pitchFamily="50" charset="-128"/>
                        </a:rPr>
                        <a:t>Ｈ 含む）</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・中学校 ⑳通年 </a:t>
                      </a:r>
                      <a:r>
                        <a:rPr lang="en-US" altLang="ja-JP" sz="1000" b="0" kern="100" dirty="0">
                          <a:effectLst/>
                          <a:latin typeface="Meiryo UI" panose="020B0604030504040204" pitchFamily="50" charset="-128"/>
                          <a:ea typeface="Meiryo UI" panose="020B0604030504040204" pitchFamily="50" charset="-128"/>
                        </a:rPr>
                        <a:t>5,339</a:t>
                      </a:r>
                      <a:r>
                        <a:rPr lang="ja-JP" altLang="en-US" sz="1000" b="0" kern="100" dirty="0">
                          <a:effectLst/>
                          <a:latin typeface="Meiryo UI" panose="020B0604030504040204" pitchFamily="50" charset="-128"/>
                          <a:ea typeface="Meiryo UI" panose="020B0604030504040204" pitchFamily="50" charset="-128"/>
                        </a:rPr>
                        <a:t>Ｈ （特嘱活用▲</a:t>
                      </a:r>
                      <a:r>
                        <a:rPr lang="en-US" altLang="ja-JP" sz="1000" b="0" kern="100" dirty="0">
                          <a:effectLst/>
                          <a:latin typeface="Meiryo UI" panose="020B0604030504040204" pitchFamily="50" charset="-128"/>
                          <a:ea typeface="Meiryo UI" panose="020B0604030504040204" pitchFamily="50" charset="-128"/>
                        </a:rPr>
                        <a:t>3,228</a:t>
                      </a:r>
                      <a:r>
                        <a:rPr lang="ja-JP" altLang="en-US" sz="1000" b="0" kern="100" dirty="0">
                          <a:effectLst/>
                          <a:latin typeface="Meiryo UI" panose="020B0604030504040204" pitchFamily="50" charset="-128"/>
                          <a:ea typeface="Meiryo UI" panose="020B0604030504040204" pitchFamily="50" charset="-128"/>
                        </a:rPr>
                        <a:t>Ｈ 含む）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：進路指導対応、夜間学級、免許外担任解消等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・高 校 ⑳通年</a:t>
                      </a:r>
                      <a:r>
                        <a:rPr lang="en-US" altLang="ja-JP" sz="1000" b="0" kern="100" dirty="0">
                          <a:effectLst/>
                          <a:latin typeface="Meiryo UI" panose="020B0604030504040204" pitchFamily="50" charset="-128"/>
                          <a:ea typeface="Meiryo UI" panose="020B0604030504040204" pitchFamily="50" charset="-128"/>
                        </a:rPr>
                        <a:t>13,668</a:t>
                      </a:r>
                      <a:r>
                        <a:rPr lang="ja-JP" altLang="en-US" sz="1000" b="0" kern="100" dirty="0">
                          <a:effectLst/>
                          <a:latin typeface="Meiryo UI" panose="020B0604030504040204" pitchFamily="50" charset="-128"/>
                          <a:ea typeface="Meiryo UI" panose="020B0604030504040204" pitchFamily="50" charset="-128"/>
                        </a:rPr>
                        <a:t>Ｈ（特嘱活用▲ </a:t>
                      </a:r>
                      <a:r>
                        <a:rPr lang="en-US" altLang="ja-JP" sz="1000" b="0" kern="100" dirty="0">
                          <a:effectLst/>
                          <a:latin typeface="Meiryo UI" panose="020B0604030504040204" pitchFamily="50" charset="-128"/>
                          <a:ea typeface="Meiryo UI" panose="020B0604030504040204" pitchFamily="50" charset="-128"/>
                        </a:rPr>
                        <a:t>374</a:t>
                      </a:r>
                      <a:r>
                        <a:rPr lang="ja-JP" altLang="en-US" sz="1000" b="0" kern="100" dirty="0">
                          <a:effectLst/>
                          <a:latin typeface="Meiryo UI" panose="020B0604030504040204" pitchFamily="50" charset="-128"/>
                          <a:ea typeface="Meiryo UI" panose="020B0604030504040204" pitchFamily="50" charset="-128"/>
                        </a:rPr>
                        <a:t>Ｈ 含む）</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：生徒指導、</a:t>
                      </a:r>
                      <a:r>
                        <a:rPr lang="ja-JP" altLang="en-US" sz="1000" b="0" kern="100" dirty="0" err="1">
                          <a:effectLst/>
                          <a:latin typeface="Meiryo UI" panose="020B0604030504040204" pitchFamily="50" charset="-128"/>
                          <a:ea typeface="Meiryo UI" panose="020B0604030504040204" pitchFamily="50" charset="-128"/>
                        </a:rPr>
                        <a:t>障がい</a:t>
                      </a:r>
                      <a:r>
                        <a:rPr lang="ja-JP" altLang="en-US" sz="1000" b="0" kern="100" dirty="0">
                          <a:effectLst/>
                          <a:latin typeface="Meiryo UI" panose="020B0604030504040204" pitchFamily="50" charset="-128"/>
                          <a:ea typeface="Meiryo UI" panose="020B0604030504040204" pitchFamily="50" charset="-128"/>
                        </a:rPr>
                        <a:t>者対策、専門科・選択制対応等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・特別支援 ⑳通年 </a:t>
                      </a:r>
                      <a:r>
                        <a:rPr lang="en-US" altLang="ja-JP" sz="1000" b="0" kern="100" dirty="0">
                          <a:effectLst/>
                          <a:latin typeface="Meiryo UI" panose="020B0604030504040204" pitchFamily="50" charset="-128"/>
                          <a:ea typeface="Meiryo UI" panose="020B0604030504040204" pitchFamily="50" charset="-128"/>
                        </a:rPr>
                        <a:t>4,409</a:t>
                      </a:r>
                      <a:r>
                        <a:rPr lang="ja-JP" altLang="en-US" sz="1000" b="0" kern="100" dirty="0">
                          <a:effectLst/>
                          <a:latin typeface="Meiryo UI" panose="020B0604030504040204" pitchFamily="50" charset="-128"/>
                          <a:ea typeface="Meiryo UI" panose="020B0604030504040204" pitchFamily="50" charset="-128"/>
                        </a:rPr>
                        <a:t>Ｈ （特嘱活用▲ </a:t>
                      </a:r>
                      <a:r>
                        <a:rPr lang="en-US" altLang="ja-JP" sz="1000" b="0" kern="100" dirty="0">
                          <a:effectLst/>
                          <a:latin typeface="Meiryo UI" panose="020B0604030504040204" pitchFamily="50" charset="-128"/>
                          <a:ea typeface="Meiryo UI" panose="020B0604030504040204" pitchFamily="50" charset="-128"/>
                        </a:rPr>
                        <a:t>310</a:t>
                      </a:r>
                      <a:r>
                        <a:rPr lang="ja-JP" altLang="en-US" sz="1000" b="0" kern="100" dirty="0">
                          <a:effectLst/>
                          <a:latin typeface="Meiryo UI" panose="020B0604030504040204" pitchFamily="50" charset="-128"/>
                          <a:ea typeface="Meiryo UI" panose="020B0604030504040204" pitchFamily="50" charset="-128"/>
                        </a:rPr>
                        <a:t>Ｈ 含む）</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：医療的ケア（看護師）、特別教科（医師）等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・高 専 ⑳通年 </a:t>
                      </a:r>
                      <a:r>
                        <a:rPr lang="en-US" altLang="ja-JP" sz="1000" b="0" kern="100" dirty="0">
                          <a:effectLst/>
                          <a:latin typeface="Meiryo UI" panose="020B0604030504040204" pitchFamily="50" charset="-128"/>
                          <a:ea typeface="Meiryo UI" panose="020B0604030504040204" pitchFamily="50" charset="-128"/>
                        </a:rPr>
                        <a:t>266</a:t>
                      </a:r>
                      <a:r>
                        <a:rPr lang="ja-JP" altLang="en-US" sz="1000" b="0" kern="100" dirty="0">
                          <a:effectLst/>
                          <a:latin typeface="Meiryo UI" panose="020B0604030504040204" pitchFamily="50" charset="-128"/>
                          <a:ea typeface="Meiryo UI" panose="020B0604030504040204" pitchFamily="50" charset="-128"/>
                        </a:rPr>
                        <a:t>Ｈ</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○教務事務補助員等</a:t>
                      </a:r>
                      <a:r>
                        <a:rPr lang="en-US" altLang="ja-JP" sz="1000" b="0" kern="100" dirty="0">
                          <a:effectLst/>
                          <a:latin typeface="Meiryo UI" panose="020B0604030504040204" pitchFamily="50" charset="-128"/>
                          <a:ea typeface="Meiryo UI" panose="020B0604030504040204" pitchFamily="50" charset="-128"/>
                        </a:rPr>
                        <a:t>〔⑳</a:t>
                      </a:r>
                      <a:r>
                        <a:rPr lang="ja-JP" altLang="en-US" sz="1000" b="0" kern="100" dirty="0">
                          <a:effectLst/>
                          <a:latin typeface="Meiryo UI" panose="020B0604030504040204" pitchFamily="50" charset="-128"/>
                          <a:ea typeface="Meiryo UI" panose="020B0604030504040204" pitchFamily="50" charset="-128"/>
                        </a:rPr>
                        <a:t>通年 １，２３９百万円</a:t>
                      </a:r>
                      <a:r>
                        <a:rPr lang="en-US" altLang="ja-JP" sz="1000" b="0" kern="100" dirty="0">
                          <a:effectLst/>
                          <a:latin typeface="Meiryo UI" panose="020B0604030504040204" pitchFamily="50" charset="-128"/>
                          <a:ea typeface="Meiryo UI" panose="020B0604030504040204" pitchFamily="50" charset="-128"/>
                        </a:rPr>
                        <a:t>〕</a:t>
                      </a:r>
                      <a:r>
                        <a:rPr lang="ja-JP" altLang="en-US" sz="1000" b="0" kern="100" dirty="0">
                          <a:effectLst/>
                          <a:latin typeface="Meiryo UI" panose="020B0604030504040204" pitchFamily="50" charset="-128"/>
                          <a:ea typeface="Meiryo UI" panose="020B0604030504040204" pitchFamily="50" charset="-128"/>
                        </a:rPr>
                        <a:t>（賃金職員・役務費：日額</a:t>
                      </a:r>
                      <a:r>
                        <a:rPr lang="en-US" altLang="ja-JP" sz="1000" b="0" kern="100" dirty="0">
                          <a:effectLst/>
                          <a:latin typeface="Meiryo UI" panose="020B0604030504040204" pitchFamily="50" charset="-128"/>
                          <a:ea typeface="Meiryo UI" panose="020B0604030504040204" pitchFamily="50" charset="-128"/>
                        </a:rPr>
                        <a:t>5,410 </a:t>
                      </a:r>
                      <a:r>
                        <a:rPr lang="ja-JP" altLang="en-US" sz="1000" b="0" kern="100" dirty="0">
                          <a:effectLst/>
                          <a:latin typeface="Meiryo UI" panose="020B0604030504040204" pitchFamily="50" charset="-128"/>
                          <a:ea typeface="Meiryo UI" panose="020B0604030504040204" pitchFamily="50" charset="-128"/>
                        </a:rPr>
                        <a:t>円他）</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・テスト用紙印刷など教務事務の補助</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・実習助手や校務員など定数削減の代替</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○時間講師： －</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○教務事務補助員等：昭和</a:t>
                      </a:r>
                      <a:r>
                        <a:rPr lang="en-US" altLang="ja-JP" sz="1000" b="0" kern="100" dirty="0">
                          <a:effectLst/>
                          <a:latin typeface="Meiryo UI" panose="020B0604030504040204" pitchFamily="50" charset="-128"/>
                          <a:ea typeface="Meiryo UI" panose="020B0604030504040204" pitchFamily="50" charset="-128"/>
                        </a:rPr>
                        <a:t>42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20622">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1782333">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rowSpan="2">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・時間講師は、事業総量抑制の観点から、縮減。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・定数代替等は、標準法を超過していた定数を削減した代替措置などであり、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ja-JP" altLang="en-US" sz="1000" b="0" kern="100" baseline="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今後の校務の効率化等を検討し見直し。</a:t>
                      </a: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見直し内容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○時間講師</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・効率的な執行等により、</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％縮減（平成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年度は</a:t>
                      </a:r>
                      <a:r>
                        <a:rPr lang="en-US" altLang="ja-JP" sz="1000" b="0" kern="100" dirty="0">
                          <a:effectLst/>
                          <a:latin typeface="Meiryo UI" panose="020B0604030504040204" pitchFamily="50" charset="-128"/>
                          <a:ea typeface="Meiryo UI" panose="020B0604030504040204" pitchFamily="50" charset="-128"/>
                        </a:rPr>
                        <a:t>6%</a:t>
                      </a:r>
                      <a:r>
                        <a:rPr lang="ja-JP" altLang="en-US" sz="1000" b="0" kern="100" dirty="0">
                          <a:effectLst/>
                          <a:latin typeface="Meiryo UI" panose="020B0604030504040204" pitchFamily="50" charset="-128"/>
                          <a:ea typeface="Meiryo UI" panose="020B0604030504040204" pitchFamily="50" charset="-128"/>
                        </a:rPr>
                        <a:t>縮減）</a:t>
                      </a: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活用目的は時間数総量の中で優先順位付け。</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○教務事務補助員等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　</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縮減し、</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年度末で廃止。（除く病休代替等）</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・校務員削減代替は、平成</a:t>
                      </a:r>
                      <a:r>
                        <a:rPr lang="en-US" altLang="ja-JP" sz="1000" b="0" kern="100" dirty="0">
                          <a:effectLst/>
                          <a:latin typeface="Meiryo UI" panose="020B0604030504040204" pitchFamily="50" charset="-128"/>
                          <a:ea typeface="Meiryo UI" panose="020B0604030504040204" pitchFamily="50" charset="-128"/>
                        </a:rPr>
                        <a:t>20</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％縮減し、</a:t>
                      </a:r>
                      <a:r>
                        <a:rPr lang="en-US" altLang="ja-JP" sz="1000" b="0" kern="100" dirty="0">
                          <a:effectLst/>
                          <a:latin typeface="Meiryo UI" panose="020B0604030504040204" pitchFamily="50" charset="-128"/>
                          <a:ea typeface="Meiryo UI" panose="020B0604030504040204" pitchFamily="50" charset="-128"/>
                        </a:rPr>
                        <a:t>21</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4</a:t>
                      </a:r>
                      <a:r>
                        <a:rPr lang="ja-JP" altLang="en-US" sz="1000" b="0" kern="100" dirty="0">
                          <a:effectLst/>
                          <a:latin typeface="Meiryo UI" panose="020B0604030504040204" pitchFamily="50" charset="-128"/>
                          <a:ea typeface="Meiryo UI" panose="020B0604030504040204" pitchFamily="50" charset="-128"/>
                        </a:rPr>
                        <a:t>月で一般管理費と統合。</a:t>
                      </a:r>
                      <a:endParaRPr lang="en-US" altLang="ja-JP" sz="1000" b="0" kern="100" dirty="0">
                        <a:effectLst/>
                        <a:latin typeface="Meiryo UI" panose="020B0604030504040204" pitchFamily="50" charset="-128"/>
                        <a:ea typeface="Meiryo UI" panose="020B0604030504040204" pitchFamily="50" charset="-128"/>
                      </a:endParaRPr>
                    </a:p>
                    <a:p>
                      <a:pPr algn="just">
                        <a:lnSpc>
                          <a:spcPts val="600"/>
                        </a:lnSpc>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○時間講師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 </a:t>
                      </a:r>
                      <a:r>
                        <a:rPr lang="ja-JP" altLang="en-US" sz="1000" b="0" kern="100" dirty="0">
                          <a:effectLst/>
                          <a:latin typeface="Meiryo UI" panose="020B0604030504040204" pitchFamily="50" charset="-128"/>
                          <a:ea typeface="Meiryo UI" panose="020B0604030504040204" pitchFamily="50" charset="-128"/>
                        </a:rPr>
                        <a:t>月（</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％縮減）平成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a:t>
                      </a:r>
                      <a:r>
                        <a:rPr lang="en-US" altLang="ja-JP" sz="1000" b="0" kern="100" dirty="0">
                          <a:effectLst/>
                          <a:latin typeface="Meiryo UI" panose="020B0604030504040204" pitchFamily="50" charset="-128"/>
                          <a:ea typeface="Meiryo UI" panose="020B0604030504040204" pitchFamily="50" charset="-128"/>
                        </a:rPr>
                        <a:t>16</a:t>
                      </a:r>
                      <a:r>
                        <a:rPr lang="ja-JP" altLang="en-US" sz="1000" b="0" kern="100" dirty="0">
                          <a:effectLst/>
                          <a:latin typeface="Meiryo UI" panose="020B0604030504040204" pitchFamily="50" charset="-128"/>
                          <a:ea typeface="Meiryo UI" panose="020B0604030504040204" pitchFamily="50" charset="-128"/>
                        </a:rPr>
                        <a:t>％縮減）</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○教務事務補助員等    平成</a:t>
                      </a:r>
                      <a:r>
                        <a:rPr lang="en-US" altLang="ja-JP" sz="1000" b="0" kern="100" dirty="0">
                          <a:effectLst/>
                          <a:latin typeface="Meiryo UI" panose="020B0604030504040204" pitchFamily="50" charset="-128"/>
                          <a:ea typeface="Meiryo UI" panose="020B0604030504040204" pitchFamily="50" charset="-128"/>
                        </a:rPr>
                        <a:t>20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8 </a:t>
                      </a:r>
                      <a:r>
                        <a:rPr lang="ja-JP" altLang="en-US" sz="1000" b="0" kern="100" dirty="0">
                          <a:effectLst/>
                          <a:latin typeface="Meiryo UI" panose="020B0604030504040204" pitchFamily="50" charset="-128"/>
                          <a:ea typeface="Meiryo UI" panose="020B0604030504040204" pitchFamily="50" charset="-128"/>
                        </a:rPr>
                        <a:t>月（</a:t>
                      </a:r>
                      <a:r>
                        <a:rPr lang="en-US" altLang="ja-JP" sz="1000" b="0" kern="100" dirty="0">
                          <a:effectLst/>
                          <a:latin typeface="Meiryo UI" panose="020B0604030504040204" pitchFamily="50" charset="-128"/>
                          <a:ea typeface="Meiryo UI" panose="020B0604030504040204" pitchFamily="50" charset="-128"/>
                        </a:rPr>
                        <a:t>10</a:t>
                      </a:r>
                      <a:r>
                        <a:rPr lang="ja-JP" altLang="en-US" sz="1000" b="0" kern="100" dirty="0">
                          <a:effectLst/>
                          <a:latin typeface="Meiryo UI" panose="020B0604030504040204" pitchFamily="50" charset="-128"/>
                          <a:ea typeface="Meiryo UI" panose="020B0604030504040204" pitchFamily="50" charset="-128"/>
                        </a:rPr>
                        <a:t>％縮減）平成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a:t>
                      </a:r>
                      <a:r>
                        <a:rPr lang="en-US" altLang="ja-JP" sz="1000" b="0" kern="100" dirty="0">
                          <a:effectLst/>
                          <a:latin typeface="Meiryo UI" panose="020B0604030504040204" pitchFamily="50" charset="-128"/>
                          <a:ea typeface="Meiryo UI" panose="020B0604030504040204" pitchFamily="50" charset="-128"/>
                        </a:rPr>
                        <a:t>3 </a:t>
                      </a:r>
                      <a:r>
                        <a:rPr lang="ja-JP" altLang="en-US" sz="1000" b="0" kern="100" dirty="0">
                          <a:effectLst/>
                          <a:latin typeface="Meiryo UI" panose="020B0604030504040204" pitchFamily="50" charset="-128"/>
                          <a:ea typeface="Meiryo UI" panose="020B0604030504040204" pitchFamily="50" charset="-128"/>
                        </a:rPr>
                        <a:t>月末（全廃）</a:t>
                      </a: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rowSpan="2">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（時間講師）</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％縮減を実施</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効率的な執行に向けた検討</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効率的な執行等により、</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16</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％縮減を決定</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4</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縮減を実施</a:t>
                      </a:r>
                    </a:p>
                    <a:p>
                      <a:pPr marL="0" marR="0" lvl="0" indent="0" algn="l" defTabSz="914400" rtl="0" eaLnBrk="1" fontAlgn="auto" latinLnBrk="0" hangingPunct="1">
                        <a:lnSpc>
                          <a:spcPct val="100000"/>
                        </a:lnSpc>
                        <a:spcBef>
                          <a:spcPts val="0"/>
                        </a:spcBef>
                        <a:spcAft>
                          <a:spcPts val="0"/>
                        </a:spcAft>
                        <a:buClrTx/>
                        <a:buSzTx/>
                        <a:buFontTx/>
                        <a:buNone/>
                        <a:tabLst/>
                        <a:defRPr sz="1000"/>
                      </a:pPr>
                      <a:endParaRPr lang="en-US" altLang="ja-JP" sz="600" b="0" i="0" u="none" strike="noStrike" baseline="0" dirty="0">
                        <a:solidFill>
                          <a:srgbClr val="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100"/>
                        </a:lnSpc>
                        <a:spcBef>
                          <a:spcPts val="0"/>
                        </a:spcBef>
                        <a:spcAft>
                          <a:spcPts val="0"/>
                        </a:spcAft>
                        <a:buClrTx/>
                        <a:buSzTx/>
                        <a:buFontTx/>
                        <a:buNone/>
                        <a:tabLst/>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（教務事務補助員等）</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8</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％縮減を決定</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11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制度廃止を決定</a:t>
                      </a:r>
                    </a:p>
                    <a:p>
                      <a:pPr algn="l" rtl="0">
                        <a:lnSpc>
                          <a:spcPct val="100000"/>
                        </a:lnSpc>
                        <a:defRPr sz="1000"/>
                      </a:pPr>
                      <a:endParaRPr lang="ja-JP" altLang="en-US" sz="6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校務員削減代替の一般管理費との統合</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9</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統合に向けた検討</a:t>
                      </a: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月　 一般管理費との統合を決定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】⑳394</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1,774</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1,774</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r h="51004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L w="12700" cap="flat" cmpd="sng" algn="ctr">
                      <a:solidFill>
                        <a:schemeClr val="accent1"/>
                      </a:solidFill>
                      <a:prstDash val="solid"/>
                      <a:round/>
                      <a:headEnd type="none" w="med" len="med"/>
                      <a:tailEnd type="none" w="med" len="med"/>
                    </a:lnL>
                    <a:lnT w="635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tc vMerge="1">
                  <a:txBody>
                    <a:bodyPr/>
                    <a:lstStyle/>
                    <a:p>
                      <a:pPr algn="l" rtl="0">
                        <a:lnSpc>
                          <a:spcPts val="1100"/>
                        </a:lnSpc>
                        <a:defRPr sz="1000"/>
                      </a:pP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10005"/>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5,614</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5,614</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827509" y="533373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90</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3748667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7426721">
                  <a:extLst>
                    <a:ext uri="{9D8B030D-6E8A-4147-A177-3AD203B41FA5}">
                      <a16:colId xmlns:a16="http://schemas.microsoft.com/office/drawing/2014/main" val="1996567682"/>
                    </a:ext>
                  </a:extLst>
                </a:gridCol>
                <a:gridCol w="1576608">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37】</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ja-JP" altLang="en-US" sz="1400" kern="100" dirty="0">
                          <a:solidFill>
                            <a:schemeClr val="tx1"/>
                          </a:solidFill>
                          <a:effectLst/>
                          <a:latin typeface="Meiryo UI" panose="020B0604030504040204" pitchFamily="50" charset="-128"/>
                          <a:ea typeface="Meiryo UI" panose="020B0604030504040204" pitchFamily="50" charset="-128"/>
                        </a:rPr>
                        <a:t>時間講師・府立学校教務事務補助員等雇用費（</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nvPr>
        </p:nvGraphicFramePr>
        <p:xfrm>
          <a:off x="62266" y="531866"/>
          <a:ext cx="9019468" cy="232369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60268">
                  <a:extLst>
                    <a:ext uri="{9D8B030D-6E8A-4147-A177-3AD203B41FA5}">
                      <a16:colId xmlns:a16="http://schemas.microsoft.com/office/drawing/2014/main" val="4183280094"/>
                    </a:ext>
                  </a:extLst>
                </a:gridCol>
              </a:tblGrid>
              <a:tr h="130819">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209929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effectLst/>
                          <a:latin typeface="Meiryo UI" panose="020B0604030504040204" pitchFamily="50" charset="-128"/>
                          <a:ea typeface="Meiryo UI" panose="020B0604030504040204" pitchFamily="50" charset="-128"/>
                        </a:rPr>
                        <a:t>《</a:t>
                      </a:r>
                      <a:r>
                        <a:rPr lang="ja-JP" altLang="en-US" sz="1050" b="1" i="0" u="none" kern="100" dirty="0">
                          <a:effectLst/>
                          <a:latin typeface="Meiryo UI" panose="020B0604030504040204" pitchFamily="50" charset="-128"/>
                          <a:ea typeface="Meiryo UI" panose="020B0604030504040204" pitchFamily="50" charset="-128"/>
                        </a:rPr>
                        <a:t>見直し後の事業</a:t>
                      </a:r>
                      <a:r>
                        <a:rPr lang="en-US" altLang="ja-JP" sz="1050" b="1" i="0" u="none" kern="100" dirty="0">
                          <a:effectLst/>
                          <a:latin typeface="Meiryo UI" panose="020B0604030504040204" pitchFamily="50" charset="-128"/>
                          <a:ea typeface="Meiryo UI" panose="020B0604030504040204" pitchFamily="50" charset="-128"/>
                        </a:rPr>
                        <a:t>》 </a:t>
                      </a: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100" b="1" kern="100" dirty="0">
                          <a:effectLst/>
                          <a:latin typeface="Meiryo UI" panose="020B0604030504040204" pitchFamily="50" charset="-128"/>
                          <a:ea typeface="Meiryo UI" panose="020B0604030504040204" pitchFamily="50" charset="-128"/>
                        </a:rPr>
                        <a:t>　◆</a:t>
                      </a:r>
                      <a:r>
                        <a:rPr lang="zh-TW" altLang="en-US" sz="1100" b="1" u="sng" kern="100" dirty="0">
                          <a:effectLst/>
                          <a:latin typeface="Meiryo UI" panose="020B0604030504040204" pitchFamily="50" charset="-128"/>
                          <a:ea typeface="Meiryo UI" panose="020B0604030504040204" pitchFamily="50" charset="-128"/>
                        </a:rPr>
                        <a:t>非常勤教職員費（小学校）</a:t>
                      </a:r>
                      <a:r>
                        <a:rPr lang="ja-JP" altLang="en-US" sz="1100" b="1" u="sng" kern="100" dirty="0">
                          <a:effectLst/>
                          <a:latin typeface="Meiryo UI" panose="020B0604030504040204" pitchFamily="50" charset="-128"/>
                          <a:ea typeface="Meiryo UI" panose="020B0604030504040204" pitchFamily="50" charset="-128"/>
                        </a:rPr>
                        <a:t>（中学校）（高等学校）（支援学校）</a:t>
                      </a:r>
                      <a:r>
                        <a:rPr lang="ja-JP" altLang="en-US" sz="1050" b="1" i="0" u="sng" kern="100" dirty="0">
                          <a:effectLst/>
                          <a:latin typeface="Meiryo UI" panose="020B0604030504040204" pitchFamily="50" charset="-128"/>
                          <a:ea typeface="Meiryo UI" panose="020B0604030504040204" pitchFamily="50" charset="-128"/>
                        </a:rPr>
                        <a:t>　</a:t>
                      </a:r>
                      <a:endParaRPr lang="en-US" altLang="ja-JP" sz="1050" b="1" i="0" u="sng" kern="100" dirty="0">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r>
                        <a:rPr lang="ja-JP" altLang="en-US" sz="1050" b="1" kern="100" dirty="0">
                          <a:effectLst/>
                          <a:latin typeface="Meiryo UI" panose="020B0604030504040204" pitchFamily="50" charset="-128"/>
                          <a:ea typeface="Meiryo UI" panose="020B0604030504040204" pitchFamily="50" charset="-128"/>
                        </a:rPr>
                        <a:t>　</a:t>
                      </a:r>
                      <a:endParaRPr lang="en-US" altLang="ja-JP" sz="1050" b="1" i="0" u="none"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1" kern="100" baseline="0" dirty="0">
                          <a:effectLst/>
                          <a:latin typeface="Meiryo UI" panose="020B0604030504040204" pitchFamily="50" charset="-128"/>
                          <a:ea typeface="Meiryo UI" panose="020B0604030504040204" pitchFamily="50" charset="-128"/>
                        </a:rPr>
                        <a:t> １　事業</a:t>
                      </a:r>
                      <a:r>
                        <a:rPr lang="ja-JP" altLang="en-US" sz="1000" b="1" kern="100" baseline="0" dirty="0" smtClean="0">
                          <a:effectLst/>
                          <a:latin typeface="Meiryo UI" panose="020B0604030504040204" pitchFamily="50" charset="-128"/>
                          <a:ea typeface="Meiryo UI" panose="020B0604030504040204" pitchFamily="50" charset="-128"/>
                        </a:rPr>
                        <a:t>目的　</a:t>
                      </a:r>
                      <a:endParaRPr lang="en-US" altLang="ja-JP" sz="1000" b="1" kern="100" baseline="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baseline="0" dirty="0" smtClean="0">
                          <a:effectLst/>
                          <a:latin typeface="Meiryo UI" panose="020B0604030504040204" pitchFamily="50" charset="-128"/>
                          <a:ea typeface="Meiryo UI" panose="020B0604030504040204" pitchFamily="50" charset="-128"/>
                        </a:rPr>
                        <a:t>　　　　　</a:t>
                      </a:r>
                      <a:r>
                        <a:rPr lang="ja-JP" altLang="en-US" sz="1000" b="0" kern="100" dirty="0" smtClean="0">
                          <a:effectLst/>
                          <a:latin typeface="Meiryo UI" panose="020B0604030504040204" pitchFamily="50" charset="-128"/>
                          <a:ea typeface="Meiryo UI" panose="020B0604030504040204" pitchFamily="50" charset="-128"/>
                        </a:rPr>
                        <a:t>学校の運営を円滑化するため、必要な非常勤職員を確保する。</a:t>
                      </a:r>
                      <a:endParaRPr lang="en-US" altLang="ja-JP" sz="1000" b="0" kern="100" dirty="0" smtClean="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　　 ２　事業内容</a:t>
                      </a:r>
                      <a:endParaRPr lang="en-US" altLang="ja-JP" sz="1000" b="1"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1"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　　　　首席の授業軽減や、育児短時間勤務等の取得に対する代替として時間講師を雇用する経費　　</a:t>
                      </a:r>
                    </a:p>
                    <a:p>
                      <a:pPr marL="133350" indent="-133350"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00" b="0" kern="100" dirty="0">
                          <a:effectLst/>
                          <a:latin typeface="Meiryo UI" panose="020B0604030504040204" pitchFamily="50" charset="-128"/>
                          <a:ea typeface="Meiryo UI" panose="020B0604030504040204" pitchFamily="50" charset="-128"/>
                        </a:rPr>
                        <a:t>　　　　　　　　 </a:t>
                      </a:r>
                      <a:endParaRPr lang="ja-JP" altLang="en-US" sz="1000" b="0" i="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4" name="正方形/長方形 3"/>
          <p:cNvSpPr/>
          <p:nvPr/>
        </p:nvSpPr>
        <p:spPr>
          <a:xfrm>
            <a:off x="6012160" y="947842"/>
            <a:ext cx="2821003"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smtClean="0">
                <a:solidFill>
                  <a:schemeClr val="tx1"/>
                </a:solidFill>
                <a:latin typeface="Meiryo UI" panose="020B0604030504040204" pitchFamily="50" charset="-128"/>
                <a:ea typeface="Meiryo UI" panose="020B0604030504040204" pitchFamily="50" charset="-128"/>
              </a:rPr>
              <a:t>3,794</a:t>
            </a:r>
            <a:r>
              <a:rPr lang="ja-JP" altLang="en-US" sz="1050" dirty="0" smtClean="0">
                <a:solidFill>
                  <a:schemeClr val="tx1"/>
                </a:solidFill>
                <a:latin typeface="Meiryo UI" panose="020B0604030504040204" pitchFamily="50" charset="-128"/>
                <a:ea typeface="Meiryo UI" panose="020B0604030504040204" pitchFamily="50" charset="-128"/>
              </a:rPr>
              <a:t>（</a:t>
            </a:r>
            <a:r>
              <a:rPr lang="en-US" altLang="ja-JP" sz="1050" dirty="0" smtClean="0">
                <a:solidFill>
                  <a:schemeClr val="tx1"/>
                </a:solidFill>
                <a:latin typeface="Meiryo UI" panose="020B0604030504040204" pitchFamily="50" charset="-128"/>
                <a:ea typeface="Meiryo UI" panose="020B0604030504040204" pitchFamily="50" charset="-128"/>
              </a:rPr>
              <a:t>3,794</a:t>
            </a:r>
            <a:r>
              <a:rPr lang="ja-JP" altLang="en-US" sz="1050" dirty="0" smtClean="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正方形/長方形 5"/>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6016453" y="1264105"/>
            <a:ext cx="2821003" cy="529632"/>
          </a:xfrm>
          <a:prstGeom prst="rect">
            <a:avLst/>
          </a:prstGeom>
          <a:ln>
            <a:noFill/>
          </a:ln>
        </p:spPr>
        <p:style>
          <a:lnRef idx="2">
            <a:schemeClr val="accent1"/>
          </a:lnRef>
          <a:fillRef idx="1">
            <a:schemeClr val="lt1"/>
          </a:fillRef>
          <a:effectRef idx="0">
            <a:schemeClr val="accent1"/>
          </a:effectRef>
          <a:fontRef idx="minor">
            <a:schemeClr val="dk1"/>
          </a:fontRef>
        </p:style>
        <p:txBody>
          <a:bodyPr lIns="36000" rIns="0" rtlCol="0" anchor="ctr"/>
          <a:lstStyle/>
          <a:p>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大阪府立大学工業高等専門学校に係る</a:t>
            </a:r>
            <a:r>
              <a:rPr lang="ja-JP" altLang="en-US" sz="1050" dirty="0" smtClean="0">
                <a:solidFill>
                  <a:schemeClr val="tx1"/>
                </a:solidFill>
                <a:latin typeface="Meiryo UI" panose="020B0604030504040204" pitchFamily="50" charset="-128"/>
                <a:ea typeface="Meiryo UI" panose="020B0604030504040204" pitchFamily="50" charset="-128"/>
              </a:rPr>
              <a:t>費用を</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 除く（府立</a:t>
            </a:r>
            <a:r>
              <a:rPr lang="ja-JP" altLang="en-US" sz="1050" dirty="0">
                <a:solidFill>
                  <a:schemeClr val="tx1"/>
                </a:solidFill>
                <a:latin typeface="Meiryo UI" panose="020B0604030504040204" pitchFamily="50" charset="-128"/>
                <a:ea typeface="Meiryo UI" panose="020B0604030504040204" pitchFamily="50" charset="-128"/>
              </a:rPr>
              <a:t>大学の地方独立行政法人移行に</a:t>
            </a:r>
            <a:r>
              <a:rPr lang="ja-JP" altLang="en-US" sz="1050" dirty="0" smtClean="0">
                <a:solidFill>
                  <a:schemeClr val="tx1"/>
                </a:solidFill>
                <a:latin typeface="Meiryo UI" panose="020B0604030504040204" pitchFamily="50" charset="-128"/>
                <a:ea typeface="Meiryo UI" panose="020B0604030504040204" pitchFamily="50" charset="-128"/>
              </a:rPr>
              <a:t>伴</a:t>
            </a:r>
            <a:endParaRPr lang="en-US" altLang="ja-JP" sz="1050" dirty="0" smtClean="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smtClean="0">
                <a:solidFill>
                  <a:schemeClr val="tx1"/>
                </a:solidFill>
                <a:latin typeface="Meiryo UI" panose="020B0604030504040204" pitchFamily="50" charset="-128"/>
                <a:ea typeface="Meiryo UI" panose="020B0604030504040204" pitchFamily="50" charset="-128"/>
              </a:rPr>
              <a:t>い</a:t>
            </a:r>
            <a:r>
              <a:rPr lang="ja-JP" altLang="en-US" sz="1050" dirty="0">
                <a:solidFill>
                  <a:schemeClr val="tx1"/>
                </a:solidFill>
                <a:latin typeface="Meiryo UI" panose="020B0604030504040204" pitchFamily="50" charset="-128"/>
                <a:ea typeface="Meiryo UI" panose="020B0604030504040204" pitchFamily="50" charset="-128"/>
              </a:rPr>
              <a:t>、</a:t>
            </a:r>
            <a:r>
              <a:rPr lang="ja-JP" altLang="en-US" sz="1050" dirty="0" smtClean="0">
                <a:solidFill>
                  <a:schemeClr val="tx1"/>
                </a:solidFill>
                <a:latin typeface="Meiryo UI" panose="020B0604030504040204" pitchFamily="50" charset="-128"/>
                <a:ea typeface="Meiryo UI" panose="020B0604030504040204" pitchFamily="50" charset="-128"/>
              </a:rPr>
              <a:t>交付金化）</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91</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79943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表 24"/>
          <p:cNvGraphicFramePr>
            <a:graphicFrameLocks noGrp="1"/>
          </p:cNvGraphicFramePr>
          <p:nvPr/>
        </p:nvGraphicFramePr>
        <p:xfrm>
          <a:off x="55873" y="54528"/>
          <a:ext cx="9003329" cy="415976"/>
        </p:xfrm>
        <a:graphic>
          <a:graphicData uri="http://schemas.openxmlformats.org/drawingml/2006/table">
            <a:tbl>
              <a:tblPr firstRow="1" firstCol="1" bandRow="1">
                <a:tableStyleId>{5C22544A-7EE6-4342-B048-85BDC9FD1C3A}</a:tableStyleId>
              </a:tblPr>
              <a:tblGrid>
                <a:gridCol w="6063592">
                  <a:extLst>
                    <a:ext uri="{9D8B030D-6E8A-4147-A177-3AD203B41FA5}">
                      <a16:colId xmlns:a16="http://schemas.microsoft.com/office/drawing/2014/main" val="1996567682"/>
                    </a:ext>
                  </a:extLst>
                </a:gridCol>
                <a:gridCol w="2939737">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38】</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３５人学級編制</a:t>
                      </a:r>
                      <a:r>
                        <a:rPr lang="ja-JP" altLang="en-US" sz="1400" kern="100" dirty="0">
                          <a:solidFill>
                            <a:schemeClr val="tx1"/>
                          </a:solidFill>
                          <a:effectLst/>
                          <a:latin typeface="Meiryo UI" panose="020B0604030504040204" pitchFamily="50" charset="-128"/>
                          <a:ea typeface="Meiryo UI" panose="020B0604030504040204" pitchFamily="50" charset="-128"/>
                        </a:rPr>
                        <a:t>　　　</a:t>
                      </a:r>
                      <a:r>
                        <a:rPr lang="ja-JP" altLang="en-US" sz="1000" kern="100" dirty="0">
                          <a:solidFill>
                            <a:schemeClr val="tx1"/>
                          </a:solidFill>
                          <a:effectLst/>
                          <a:latin typeface="Meiryo UI" panose="020B0604030504040204" pitchFamily="50" charset="-128"/>
                          <a:ea typeface="Meiryo UI" panose="020B0604030504040204" pitchFamily="50" charset="-128"/>
                        </a:rPr>
                        <a:t>　</a:t>
                      </a:r>
                      <a:endParaRPr lang="en-US" altLang="ja-JP" sz="10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　　＜教育庁＞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120208758"/>
              </p:ext>
            </p:extLst>
          </p:nvPr>
        </p:nvGraphicFramePr>
        <p:xfrm>
          <a:off x="41792" y="502029"/>
          <a:ext cx="9060417" cy="6338280"/>
        </p:xfrm>
        <a:graphic>
          <a:graphicData uri="http://schemas.openxmlformats.org/drawingml/2006/table">
            <a:tbl>
              <a:tblPr firstRow="1" firstCol="1" bandRow="1">
                <a:tableStyleId>{BC89EF96-8CEA-46FF-86C4-4CE0E7609802}</a:tableStyleId>
              </a:tblPr>
              <a:tblGrid>
                <a:gridCol w="257947">
                  <a:extLst>
                    <a:ext uri="{9D8B030D-6E8A-4147-A177-3AD203B41FA5}">
                      <a16:colId xmlns:a16="http://schemas.microsoft.com/office/drawing/2014/main" val="9612139"/>
                    </a:ext>
                  </a:extLst>
                </a:gridCol>
                <a:gridCol w="4107538">
                  <a:extLst>
                    <a:ext uri="{9D8B030D-6E8A-4147-A177-3AD203B41FA5}">
                      <a16:colId xmlns:a16="http://schemas.microsoft.com/office/drawing/2014/main" val="4183280094"/>
                    </a:ext>
                  </a:extLst>
                </a:gridCol>
                <a:gridCol w="4694932">
                  <a:extLst>
                    <a:ext uri="{9D8B030D-6E8A-4147-A177-3AD203B41FA5}">
                      <a16:colId xmlns:a16="http://schemas.microsoft.com/office/drawing/2014/main" val="2315497615"/>
                    </a:ext>
                  </a:extLst>
                </a:gridCol>
              </a:tblGrid>
              <a:tr h="219451">
                <a:tc rowSpan="2">
                  <a:txBody>
                    <a:bodyPr/>
                    <a:lstStyle/>
                    <a:p>
                      <a:pPr algn="ctr">
                        <a:spcAft>
                          <a:spcPts val="0"/>
                        </a:spcAft>
                      </a:pPr>
                      <a:r>
                        <a:rPr lang="ja-JP" altLang="en-US" sz="1000" kern="100" dirty="0">
                          <a:solidFill>
                            <a:schemeClr val="bg1"/>
                          </a:solidFill>
                          <a:effectLst/>
                          <a:latin typeface="Meiryo UI" panose="020B0604030504040204" pitchFamily="50" charset="-128"/>
                          <a:ea typeface="Meiryo UI" panose="020B0604030504040204" pitchFamily="50" charset="-128"/>
                        </a:rPr>
                        <a:t>当時の事業概要</a:t>
                      </a:r>
                      <a:endParaRPr lang="en-US" altLang="ja-JP" sz="10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kern="100" dirty="0">
                          <a:effectLst/>
                          <a:latin typeface="Meiryo UI" panose="020B0604030504040204" pitchFamily="50" charset="-128"/>
                          <a:ea typeface="Meiryo UI" panose="020B0604030504040204" pitchFamily="50" charset="-128"/>
                        </a:rPr>
                        <a:t>＜財政再建プログラム（案）策定当時＞</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B w="6350" cap="flat" cmpd="sng" algn="ctr">
                      <a:solidFill>
                        <a:schemeClr val="accent1"/>
                      </a:solidFill>
                      <a:prstDash val="solid"/>
                      <a:round/>
                      <a:headEnd type="none" w="med" len="med"/>
                      <a:tailEnd type="none" w="med" len="med"/>
                    </a:lnB>
                    <a:solidFill>
                      <a:srgbClr val="D0D8E8"/>
                    </a:solidFill>
                  </a:tcPr>
                </a:tc>
                <a:extLst>
                  <a:ext uri="{0D108BD9-81ED-4DB2-BD59-A6C34878D82A}">
                    <a16:rowId xmlns:a16="http://schemas.microsoft.com/office/drawing/2014/main" val="1809098311"/>
                  </a:ext>
                </a:extLst>
              </a:tr>
              <a:tr h="3647340">
                <a:tc vMerge="1">
                  <a:txBody>
                    <a:bodyPr/>
                    <a:lstStyle/>
                    <a:p>
                      <a:endParaRPr kumimoji="1" lang="ja-JP" altLang="en-US"/>
                    </a:p>
                  </a:txBody>
                  <a:tcPr/>
                </a:tc>
                <a:tc gridSpan="2">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1000" b="1" kern="100" dirty="0">
                          <a:effectLst/>
                          <a:latin typeface="Meiryo UI" panose="020B0604030504040204" pitchFamily="50" charset="-128"/>
                          <a:ea typeface="Meiryo UI" panose="020B0604030504040204" pitchFamily="50" charset="-128"/>
                        </a:rPr>
                        <a:t>１ 事業目的                                                                                                                                                 </a:t>
                      </a:r>
                      <a:r>
                        <a:rPr lang="en-US" altLang="ja-JP" sz="1000" b="0" i="0" u="none" kern="100" dirty="0">
                          <a:solidFill>
                            <a:schemeClr val="tx1"/>
                          </a:solidFill>
                          <a:effectLst/>
                          <a:latin typeface="Meiryo UI" panose="020B0604030504040204" pitchFamily="50" charset="-128"/>
                          <a:ea typeface="Meiryo UI" panose="020B0604030504040204" pitchFamily="50" charset="-128"/>
                        </a:rPr>
                        <a:t>※</a:t>
                      </a:r>
                      <a:r>
                        <a:rPr lang="ja-JP" altLang="en-US" sz="1000" b="0" i="0" u="none" kern="100" dirty="0">
                          <a:solidFill>
                            <a:schemeClr val="tx1"/>
                          </a:solidFill>
                          <a:effectLst/>
                          <a:latin typeface="Meiryo UI" panose="020B0604030504040204" pitchFamily="50" charset="-128"/>
                          <a:ea typeface="Meiryo UI" panose="020B0604030504040204" pitchFamily="50" charset="-128"/>
                        </a:rPr>
                        <a:t>単独加配教員の人件費を記載</a:t>
                      </a:r>
                      <a:endParaRPr lang="ja-JP" altLang="en-US" sz="1000" b="1"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小学校１・２年生は、学校生活の基礎を築くべき時期であり、基本的な生活習慣や学習習慣を身に付けさせるため、</a:t>
                      </a:r>
                      <a:r>
                        <a:rPr lang="en-US" altLang="ja-JP" sz="1000" b="0" kern="100" dirty="0">
                          <a:solidFill>
                            <a:schemeClr val="tx1"/>
                          </a:solidFill>
                          <a:effectLst/>
                          <a:latin typeface="Meiryo UI" panose="020B0604030504040204" pitchFamily="50" charset="-128"/>
                          <a:ea typeface="Meiryo UI" panose="020B0604030504040204" pitchFamily="50" charset="-128"/>
                        </a:rPr>
                        <a:t>35</a:t>
                      </a:r>
                      <a:r>
                        <a:rPr lang="ja-JP" altLang="en-US" sz="1000" b="0" kern="100" dirty="0">
                          <a:solidFill>
                            <a:schemeClr val="tx1"/>
                          </a:solidFill>
                          <a:effectLst/>
                          <a:latin typeface="Meiryo UI" panose="020B0604030504040204" pitchFamily="50" charset="-128"/>
                          <a:ea typeface="Meiryo UI" panose="020B0604030504040204" pitchFamily="50" charset="-128"/>
                        </a:rPr>
                        <a:t>人学級編制を行い、学級の担任や友達との好</a:t>
                      </a:r>
                      <a:r>
                        <a:rPr lang="ja-JP" altLang="en-US" sz="1000" b="0" kern="100" dirty="0" err="1">
                          <a:solidFill>
                            <a:schemeClr val="tx1"/>
                          </a:solidFill>
                          <a:effectLst/>
                          <a:latin typeface="Meiryo UI" panose="020B0604030504040204" pitchFamily="50" charset="-128"/>
                          <a:ea typeface="Meiryo UI" panose="020B0604030504040204" pitchFamily="50" charset="-128"/>
                        </a:rPr>
                        <a:t>ま</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en-US" altLang="ja-JP" sz="1000" b="0" kern="100" dirty="0">
                          <a:effectLst/>
                          <a:latin typeface="Meiryo UI" panose="020B0604030504040204" pitchFamily="50" charset="-128"/>
                          <a:ea typeface="Meiryo UI" panose="020B0604030504040204" pitchFamily="50" charset="-128"/>
                        </a:rPr>
                        <a:t>  </a:t>
                      </a:r>
                      <a:r>
                        <a:rPr lang="ja-JP" altLang="en-US" sz="1000" b="0" kern="100" dirty="0">
                          <a:effectLst/>
                          <a:latin typeface="Meiryo UI" panose="020B0604030504040204" pitchFamily="50" charset="-128"/>
                          <a:ea typeface="Meiryo UI" panose="020B0604030504040204" pitchFamily="50" charset="-128"/>
                        </a:rPr>
                        <a:t>しい人間関係のもとで学級の機能を活かしたきめ細かな指導を行う。</a:t>
                      </a:r>
                    </a:p>
                    <a:p>
                      <a:pPr algn="just">
                        <a:spcAft>
                          <a:spcPts val="0"/>
                        </a:spcAft>
                      </a:pP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 事業内容</a:t>
                      </a:r>
                      <a:endParaRPr lang="en-US" altLang="ja-JP" sz="1000" b="1"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a:t>
                      </a:r>
                      <a:r>
                        <a:rPr lang="en-US" altLang="ja-JP" sz="1000" b="0" kern="100" dirty="0">
                          <a:effectLst/>
                          <a:latin typeface="Meiryo UI" panose="020B0604030504040204" pitchFamily="50" charset="-128"/>
                          <a:ea typeface="Meiryo UI" panose="020B0604030504040204" pitchFamily="50" charset="-128"/>
                        </a:rPr>
                        <a:t>  ※ ①40</a:t>
                      </a:r>
                      <a:r>
                        <a:rPr lang="ja-JP" altLang="en-US" sz="1000" b="0" kern="100" dirty="0">
                          <a:effectLst/>
                          <a:latin typeface="Meiryo UI" panose="020B0604030504040204" pitchFamily="50" charset="-128"/>
                          <a:ea typeface="Meiryo UI" panose="020B0604030504040204" pitchFamily="50" charset="-128"/>
                        </a:rPr>
                        <a:t>人⇒</a:t>
                      </a:r>
                      <a:r>
                        <a:rPr lang="en-US" altLang="ja-JP" sz="1000" b="0" kern="100" dirty="0">
                          <a:effectLst/>
                          <a:latin typeface="Meiryo UI" panose="020B0604030504040204" pitchFamily="50" charset="-128"/>
                          <a:ea typeface="Meiryo UI" panose="020B0604030504040204" pitchFamily="50" charset="-128"/>
                        </a:rPr>
                        <a:t>35</a:t>
                      </a:r>
                      <a:r>
                        <a:rPr lang="ja-JP" altLang="en-US" sz="1000" b="0" kern="100" dirty="0">
                          <a:effectLst/>
                          <a:latin typeface="Meiryo UI" panose="020B0604030504040204" pitchFamily="50" charset="-128"/>
                          <a:ea typeface="Meiryo UI" panose="020B0604030504040204" pitchFamily="50" charset="-128"/>
                        </a:rPr>
                        <a:t>人で増となるクラス数</a:t>
                      </a:r>
                      <a:r>
                        <a:rPr lang="en-US" altLang="ja-JP" sz="1000" b="0" kern="100" dirty="0">
                          <a:effectLst/>
                          <a:latin typeface="Meiryo UI" panose="020B0604030504040204" pitchFamily="50" charset="-128"/>
                          <a:ea typeface="Meiryo UI" panose="020B0604030504040204" pitchFamily="50" charset="-128"/>
                        </a:rPr>
                        <a:t>×1 </a:t>
                      </a:r>
                      <a:r>
                        <a:rPr lang="ja-JP" altLang="en-US" sz="1000" b="0" kern="100" dirty="0">
                          <a:effectLst/>
                          <a:latin typeface="Meiryo UI" panose="020B0604030504040204" pitchFamily="50" charset="-128"/>
                          <a:ea typeface="Meiryo UI" panose="020B0604030504040204" pitchFamily="50" charset="-128"/>
                        </a:rPr>
                        <a:t>名の教員を増員</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②国定数は、指導方法等改善の国加配定数を活用</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３ 事業開始年度</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16 </a:t>
                      </a:r>
                      <a:r>
                        <a:rPr lang="ja-JP" altLang="en-US" sz="1000" b="0" kern="100" dirty="0">
                          <a:effectLst/>
                          <a:latin typeface="Meiryo UI" panose="020B0604030504040204" pitchFamily="50" charset="-128"/>
                          <a:ea typeface="Meiryo UI" panose="020B0604030504040204" pitchFamily="50" charset="-128"/>
                        </a:rPr>
                        <a:t>年度から</a:t>
                      </a:r>
                      <a:r>
                        <a:rPr lang="en-US" altLang="ja-JP" sz="1000" b="0" kern="100" dirty="0">
                          <a:effectLst/>
                          <a:latin typeface="Meiryo UI" panose="020B0604030504040204" pitchFamily="50" charset="-128"/>
                          <a:ea typeface="Meiryo UI" panose="020B0604030504040204" pitchFamily="50" charset="-128"/>
                        </a:rPr>
                        <a:t>19 </a:t>
                      </a:r>
                      <a:r>
                        <a:rPr lang="ja-JP" altLang="en-US" sz="1000" b="0" kern="100" dirty="0">
                          <a:effectLst/>
                          <a:latin typeface="Meiryo UI" panose="020B0604030504040204" pitchFamily="50" charset="-128"/>
                          <a:ea typeface="Meiryo UI" panose="020B0604030504040204" pitchFamily="50" charset="-128"/>
                        </a:rPr>
                        <a:t>年度の４年間で</a:t>
                      </a:r>
                      <a:r>
                        <a:rPr lang="en-US" altLang="ja-JP" sz="1000" b="0" kern="100" dirty="0">
                          <a:effectLst/>
                          <a:latin typeface="Meiryo UI" panose="020B0604030504040204" pitchFamily="50" charset="-128"/>
                          <a:ea typeface="Meiryo UI" panose="020B0604030504040204" pitchFamily="50" charset="-128"/>
                        </a:rPr>
                        <a:t>38 </a:t>
                      </a:r>
                      <a:r>
                        <a:rPr lang="ja-JP" altLang="en-US" sz="1000" b="0" kern="100" dirty="0">
                          <a:effectLst/>
                          <a:latin typeface="Meiryo UI" panose="020B0604030504040204" pitchFamily="50" charset="-128"/>
                          <a:ea typeface="Meiryo UI" panose="020B0604030504040204" pitchFamily="50" charset="-128"/>
                        </a:rPr>
                        <a:t>人学級編制から</a:t>
                      </a:r>
                      <a:r>
                        <a:rPr lang="en-US" altLang="ja-JP" sz="1000" b="0" kern="100" dirty="0">
                          <a:effectLst/>
                          <a:latin typeface="Meiryo UI" panose="020B0604030504040204" pitchFamily="50" charset="-128"/>
                          <a:ea typeface="Meiryo UI" panose="020B0604030504040204" pitchFamily="50" charset="-128"/>
                        </a:rPr>
                        <a:t>35</a:t>
                      </a:r>
                      <a:r>
                        <a:rPr lang="ja-JP" altLang="en-US" sz="1000" b="0" kern="100" dirty="0">
                          <a:effectLst/>
                          <a:latin typeface="Meiryo UI" panose="020B0604030504040204" pitchFamily="50" charset="-128"/>
                          <a:ea typeface="Meiryo UI" panose="020B0604030504040204" pitchFamily="50" charset="-128"/>
                        </a:rPr>
                        <a:t>人学級編制へと段階的に移行</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hMerge="1">
                  <a:txBody>
                    <a:bodyPr/>
                    <a:lstStyle/>
                    <a:p>
                      <a:pPr algn="just">
                        <a:spcAft>
                          <a:spcPts val="0"/>
                        </a:spcAft>
                      </a:pP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T w="6350" cap="flat" cmpd="sng" algn="ctr">
                      <a:solidFill>
                        <a:schemeClr val="accent1"/>
                      </a:solidFill>
                      <a:prstDash val="solid"/>
                      <a:round/>
                      <a:headEnd type="none" w="med" len="med"/>
                      <a:tailEnd type="none" w="med" len="med"/>
                    </a:lnT>
                    <a:solidFill>
                      <a:schemeClr val="bg1">
                        <a:alpha val="20000"/>
                      </a:schemeClr>
                    </a:solidFill>
                  </a:tcPr>
                </a:tc>
                <a:extLst>
                  <a:ext uri="{0D108BD9-81ED-4DB2-BD59-A6C34878D82A}">
                    <a16:rowId xmlns:a16="http://schemas.microsoft.com/office/drawing/2014/main" val="584442172"/>
                  </a:ext>
                </a:extLst>
              </a:tr>
              <a:tr h="21945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見直しの経過</a:t>
                      </a:r>
                      <a:endParaRPr kumimoji="1" lang="ja-JP" altLang="en-US"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6350" cap="flat" cmpd="sng" algn="ctr">
                      <a:solidFill>
                        <a:schemeClr val="bg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grid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000" b="1" kern="100" dirty="0">
                          <a:effectLst/>
                          <a:latin typeface="Meiryo UI" panose="020B0604030504040204" pitchFamily="50" charset="-128"/>
                          <a:ea typeface="Meiryo UI" panose="020B0604030504040204" pitchFamily="50" charset="-128"/>
                        </a:rPr>
                        <a:t>＜財政再建プログラム（案）</a:t>
                      </a:r>
                      <a:r>
                        <a:rPr lang="ja-JP" altLang="en-US" sz="1000" b="1" kern="100" dirty="0">
                          <a:effectLst/>
                          <a:latin typeface="Meiryo UI" panose="020B0604030504040204" pitchFamily="50" charset="-128"/>
                          <a:ea typeface="Meiryo UI" panose="020B0604030504040204" pitchFamily="50" charset="-128"/>
                        </a:rPr>
                        <a:t>における見直し</a:t>
                      </a:r>
                      <a:r>
                        <a:rPr lang="ja-JP" altLang="ja-JP" sz="1000" b="1" kern="100" dirty="0">
                          <a:effectLst/>
                          <a:latin typeface="Meiryo UI" panose="020B0604030504040204" pitchFamily="50" charset="-128"/>
                          <a:ea typeface="Meiryo UI" panose="020B0604030504040204" pitchFamily="50" charset="-128"/>
                        </a:rPr>
                        <a:t>＞</a:t>
                      </a: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0D8E8"/>
                    </a:solidFill>
                  </a:tcPr>
                </a:tc>
                <a:tc hMerge="1">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ja-JP" altLang="ja-JP" sz="100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solidFill>
                      <a:srgbClr val="D0D8E8"/>
                    </a:solidFill>
                  </a:tcPr>
                </a:tc>
                <a:extLst>
                  <a:ext uri="{0D108BD9-81ED-4DB2-BD59-A6C34878D82A}">
                    <a16:rowId xmlns:a16="http://schemas.microsoft.com/office/drawing/2014/main" val="652200874"/>
                  </a:ext>
                </a:extLst>
              </a:tr>
              <a:tr h="2126095">
                <a:tc vMerge="1">
                  <a:txBody>
                    <a:bodyPr/>
                    <a:lstStyle/>
                    <a:p>
                      <a:endParaRPr kumimoji="1" lang="ja-JP" altLang="en-US" dirty="0"/>
                    </a:p>
                  </a:txBody>
                  <a:tcPr marL="72000" marR="72000" marT="36000" marB="36000" vert="eaVert">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just">
                        <a:spcAft>
                          <a:spcPts val="0"/>
                        </a:spcAft>
                      </a:pPr>
                      <a:r>
                        <a:rPr lang="ja-JP" altLang="en-US" sz="1000" b="1" kern="100" dirty="0">
                          <a:effectLst/>
                          <a:latin typeface="Meiryo UI" panose="020B0604030504040204" pitchFamily="50" charset="-128"/>
                          <a:ea typeface="Meiryo UI" panose="020B0604030504040204" pitchFamily="50" charset="-128"/>
                        </a:rPr>
                        <a:t>１ 見直しの考え方・内容</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小学校１・２年生において</a:t>
                      </a:r>
                      <a:r>
                        <a:rPr lang="en-US" altLang="ja-JP" sz="1000" b="0" kern="100" dirty="0">
                          <a:effectLst/>
                          <a:latin typeface="Meiryo UI" panose="020B0604030504040204" pitchFamily="50" charset="-128"/>
                          <a:ea typeface="Meiryo UI" panose="020B0604030504040204" pitchFamily="50" charset="-128"/>
                        </a:rPr>
                        <a:t>35</a:t>
                      </a:r>
                      <a:r>
                        <a:rPr lang="ja-JP" altLang="en-US" sz="1000" b="0" kern="100" dirty="0">
                          <a:effectLst/>
                          <a:latin typeface="Meiryo UI" panose="020B0604030504040204" pitchFamily="50" charset="-128"/>
                          <a:ea typeface="Meiryo UI" panose="020B0604030504040204" pitchFamily="50" charset="-128"/>
                        </a:rPr>
                        <a:t>人を基準とした少人数学級編制を行うことと　</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するが、平成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年度以降、国加配定数の活用により、単独加配</a:t>
                      </a:r>
                      <a:r>
                        <a:rPr lang="en-US" altLang="ja-JP" sz="1000" b="0" kern="100" dirty="0">
                          <a:effectLst/>
                          <a:latin typeface="Meiryo UI" panose="020B0604030504040204" pitchFamily="50" charset="-128"/>
                          <a:ea typeface="Meiryo UI" panose="020B0604030504040204" pitchFamily="50" charset="-128"/>
                        </a:rPr>
                        <a:t>371</a:t>
                      </a:r>
                      <a:r>
                        <a:rPr lang="ja-JP" altLang="en-US" sz="1000" b="0" kern="100" dirty="0">
                          <a:effectLst/>
                          <a:latin typeface="Meiryo UI" panose="020B0604030504040204" pitchFamily="50" charset="-128"/>
                          <a:ea typeface="Meiryo UI" panose="020B0604030504040204" pitchFamily="50" charset="-128"/>
                        </a:rPr>
                        <a:t>人の</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削減（縮減）を行い府負担の軽減を図るとともに、学習集団としての適正</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規模の確保について検討する。</a:t>
                      </a:r>
                      <a:endParaRPr lang="en-US" altLang="ja-JP" sz="1000" b="0" kern="100" dirty="0">
                        <a:effectLst/>
                        <a:latin typeface="Meiryo UI" panose="020B0604030504040204" pitchFamily="50" charset="-128"/>
                        <a:ea typeface="Meiryo UI" panose="020B0604030504040204" pitchFamily="50" charset="-128"/>
                      </a:endParaRPr>
                    </a:p>
                    <a:p>
                      <a:pPr algn="just">
                        <a:spcAft>
                          <a:spcPts val="0"/>
                        </a:spcAft>
                      </a:pPr>
                      <a:endParaRPr lang="ja-JP" altLang="en-US" sz="1000" b="0" kern="100" dirty="0">
                        <a:effectLst/>
                        <a:latin typeface="Meiryo UI" panose="020B0604030504040204" pitchFamily="50" charset="-128"/>
                        <a:ea typeface="Meiryo UI" panose="020B0604030504040204" pitchFamily="50" charset="-128"/>
                      </a:endParaRPr>
                    </a:p>
                    <a:p>
                      <a:pPr algn="just">
                        <a:spcAft>
                          <a:spcPts val="0"/>
                        </a:spcAft>
                      </a:pPr>
                      <a:r>
                        <a:rPr lang="ja-JP" altLang="en-US" sz="1000" b="1" kern="100" dirty="0">
                          <a:effectLst/>
                          <a:latin typeface="Meiryo UI" panose="020B0604030504040204" pitchFamily="50" charset="-128"/>
                          <a:ea typeface="Meiryo UI" panose="020B0604030504040204" pitchFamily="50" charset="-128"/>
                        </a:rPr>
                        <a:t>２</a:t>
                      </a:r>
                      <a:r>
                        <a:rPr lang="ja-JP" altLang="en-US" sz="1000" b="0" kern="100" dirty="0">
                          <a:effectLst/>
                          <a:latin typeface="Meiryo UI" panose="020B0604030504040204" pitchFamily="50" charset="-128"/>
                          <a:ea typeface="Meiryo UI" panose="020B0604030504040204" pitchFamily="50" charset="-128"/>
                        </a:rPr>
                        <a:t> </a:t>
                      </a:r>
                      <a:r>
                        <a:rPr lang="ja-JP" altLang="en-US" sz="1000" b="1" kern="100" dirty="0">
                          <a:effectLst/>
                          <a:latin typeface="Meiryo UI" panose="020B0604030504040204" pitchFamily="50" charset="-128"/>
                          <a:ea typeface="Meiryo UI" panose="020B0604030504040204" pitchFamily="50" charset="-128"/>
                        </a:rPr>
                        <a:t>実施時期</a:t>
                      </a:r>
                    </a:p>
                    <a:p>
                      <a:pPr algn="just">
                        <a:spcAft>
                          <a:spcPts val="0"/>
                        </a:spcAft>
                      </a:pPr>
                      <a:r>
                        <a:rPr lang="ja-JP" altLang="en-US" sz="1000" b="0" kern="100" dirty="0">
                          <a:effectLst/>
                          <a:latin typeface="Meiryo UI" panose="020B0604030504040204" pitchFamily="50" charset="-128"/>
                          <a:ea typeface="Meiryo UI" panose="020B0604030504040204" pitchFamily="50" charset="-128"/>
                        </a:rPr>
                        <a:t>　　平成</a:t>
                      </a:r>
                      <a:r>
                        <a:rPr lang="en-US" altLang="ja-JP" sz="1000" b="0" kern="100" dirty="0">
                          <a:effectLst/>
                          <a:latin typeface="Meiryo UI" panose="020B0604030504040204" pitchFamily="50" charset="-128"/>
                          <a:ea typeface="Meiryo UI" panose="020B0604030504040204" pitchFamily="50" charset="-128"/>
                        </a:rPr>
                        <a:t>21 </a:t>
                      </a:r>
                      <a:r>
                        <a:rPr lang="ja-JP" altLang="en-US" sz="1000" b="0" kern="100" dirty="0">
                          <a:effectLst/>
                          <a:latin typeface="Meiryo UI" panose="020B0604030504040204" pitchFamily="50" charset="-128"/>
                          <a:ea typeface="Meiryo UI" panose="020B0604030504040204" pitchFamily="50" charset="-128"/>
                        </a:rPr>
                        <a:t>年度～</a:t>
                      </a:r>
                      <a:endParaRPr lang="en-US" altLang="ja-JP" sz="1000" b="0" kern="100" dirty="0">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tc>
                  <a:txBody>
                    <a:bodyPr/>
                    <a:lstStyle/>
                    <a:p>
                      <a:pPr algn="just">
                        <a:spcAft>
                          <a:spcPts val="0"/>
                        </a:spcAft>
                      </a:pPr>
                      <a:r>
                        <a:rPr lang="ja-JP" altLang="en-US" sz="1000" b="1" u="none" strike="noStrike" baseline="0" dirty="0">
                          <a:latin typeface="Meiryo UI" panose="020B0604030504040204" pitchFamily="50" charset="-128"/>
                          <a:ea typeface="Meiryo UI" panose="020B0604030504040204" pitchFamily="50" charset="-128"/>
                        </a:rPr>
                        <a:t>◆見直しの経過（改革工程表）</a:t>
                      </a:r>
                      <a:endParaRPr lang="en-US" altLang="ja-JP" sz="1000" b="1" u="none" strike="noStrike" baseline="0" dirty="0">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単独加配の削減</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府単独加配定数の見直しについては、国が新たに措置する定数の状況を</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踏まえて検討</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21</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　府負担軽減に向けて、国への加配定数を要望</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rtl="0"/>
                      <a:r>
                        <a:rPr lang="ja-JP" altLang="en-US" sz="1000" b="0" i="0" baseline="0" dirty="0">
                          <a:effectLst/>
                          <a:latin typeface="Meiryo UI" panose="020B0604030504040204" pitchFamily="50" charset="-128"/>
                          <a:ea typeface="Meiryo UI" panose="020B0604030504040204" pitchFamily="50" charset="-128"/>
                          <a:cs typeface="+mn-cs"/>
                        </a:rPr>
                        <a:t>　　</a:t>
                      </a:r>
                      <a:r>
                        <a:rPr lang="en-US" altLang="ja-JP" sz="1000" b="0" i="0" baseline="0" dirty="0">
                          <a:effectLst/>
                          <a:latin typeface="Meiryo UI" panose="020B0604030504040204" pitchFamily="50" charset="-128"/>
                          <a:ea typeface="Meiryo UI" panose="020B0604030504040204" pitchFamily="50" charset="-128"/>
                          <a:cs typeface="+mn-cs"/>
                        </a:rPr>
                        <a:t>22</a:t>
                      </a:r>
                      <a:r>
                        <a:rPr lang="ja-JP" altLang="ja-JP" sz="1000" b="0" i="0" baseline="0" dirty="0">
                          <a:effectLst/>
                          <a:latin typeface="Meiryo UI" panose="020B0604030504040204" pitchFamily="50" charset="-128"/>
                          <a:ea typeface="Meiryo UI" panose="020B0604030504040204" pitchFamily="50" charset="-128"/>
                          <a:cs typeface="+mn-cs"/>
                        </a:rPr>
                        <a:t>年度　国からの加配定数を確保することにより、府単独加配を縮減</a:t>
                      </a:r>
                      <a:endParaRPr lang="ja-JP" altLang="ja-JP" sz="1000" dirty="0">
                        <a:effectLst/>
                        <a:latin typeface="Meiryo UI" panose="020B0604030504040204" pitchFamily="50" charset="-128"/>
                        <a:ea typeface="Meiryo UI" panose="020B0604030504040204" pitchFamily="50" charset="-128"/>
                      </a:endParaRPr>
                    </a:p>
                    <a:p>
                      <a:pPr algn="l" rtl="0">
                        <a:lnSpc>
                          <a:spcPct val="100000"/>
                        </a:lnSpc>
                        <a:defRPr sz="1000"/>
                      </a:pPr>
                      <a:endParaRPr lang="ja-JP" altLang="en-US" sz="6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適正規模の確保</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年度～</a:t>
                      </a: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・学習集団としての適正規模について、１学級の児童数が</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20</a:t>
                      </a: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人以下となる小学校を　　　</a:t>
                      </a:r>
                      <a:endParaRPr lang="en-US" altLang="ja-JP" sz="10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2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訪問し、合同授業などの指導効果をあげる取組み事例等を把握</a:t>
                      </a:r>
                    </a:p>
                    <a:p>
                      <a:pPr algn="l" rtl="0">
                        <a:lnSpc>
                          <a:spcPts val="1100"/>
                        </a:lnSpc>
                        <a:defRPr sz="1000"/>
                      </a:pPr>
                      <a:r>
                        <a:rPr lang="ja-JP" altLang="en-US" sz="1000" b="0" i="0" u="none" strike="noStrike" baseline="0" dirty="0">
                          <a:solidFill>
                            <a:srgbClr val="000000"/>
                          </a:solidFill>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調査結果については、市町村の取組みに繋がるよう、報告書に成果をとりまとめ、市町</a:t>
                      </a:r>
                      <a:endParaRPr lang="en-US" altLang="ja-JP" dirty="0">
                        <a:latin typeface="Meiryo UI" panose="020B0604030504040204" pitchFamily="50" charset="-128"/>
                        <a:ea typeface="Meiryo UI" panose="020B0604030504040204" pitchFamily="50" charset="-128"/>
                      </a:endParaRPr>
                    </a:p>
                    <a:p>
                      <a:pPr algn="l" rtl="0">
                        <a:lnSpc>
                          <a:spcPts val="1100"/>
                        </a:lnSpc>
                        <a:defRPr sz="1000"/>
                      </a:pPr>
                      <a:r>
                        <a:rPr lang="en-US" altLang="ja-JP" dirty="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村へ情報提供を行う</a:t>
                      </a:r>
                      <a:endParaRPr lang="en-US" altLang="ja-JP" dirty="0">
                        <a:latin typeface="Meiryo UI" panose="020B0604030504040204" pitchFamily="50" charset="-128"/>
                        <a:ea typeface="Meiryo UI" panose="020B0604030504040204" pitchFamily="50" charset="-128"/>
                      </a:endParaRPr>
                    </a:p>
                    <a:p>
                      <a:pPr algn="l" rtl="0">
                        <a:lnSpc>
                          <a:spcPct val="100000"/>
                        </a:lnSpc>
                        <a:defRPr sz="1000"/>
                      </a:pPr>
                      <a:endParaRPr lang="en-US" altLang="ja-JP" sz="600" b="0" i="0" u="none" strike="noStrike" baseline="0" dirty="0">
                        <a:solidFill>
                          <a:srgbClr val="000000"/>
                        </a:solidFill>
                        <a:latin typeface="Meiryo UI" panose="020B0604030504040204" pitchFamily="50" charset="-128"/>
                        <a:ea typeface="Meiryo UI" panose="020B0604030504040204" pitchFamily="50" charset="-128"/>
                      </a:endParaRPr>
                    </a:p>
                    <a:p>
                      <a:pPr algn="l" rtl="0">
                        <a:lnSpc>
                          <a:spcPts val="1100"/>
                        </a:lnSpc>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効果額（百万円）</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】⑳0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㉑</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0</a:t>
                      </a:r>
                      <a:r>
                        <a:rPr lang="zh-TW" altLang="en-US" sz="1000" b="0" i="0" u="none" strike="noStrike" baseline="0" dirty="0">
                          <a:solidFill>
                            <a:srgbClr val="000000"/>
                          </a:solidFill>
                          <a:latin typeface="Meiryo UI" panose="020B0604030504040204" pitchFamily="50" charset="-128"/>
                          <a:ea typeface="Meiryo UI" panose="020B0604030504040204" pitchFamily="50" charset="-128"/>
                        </a:rPr>
                        <a:t>　㉒</a:t>
                      </a:r>
                      <a:r>
                        <a:rPr lang="en-US" altLang="zh-TW" sz="1000" b="0" i="0" u="none" strike="noStrike" baseline="0" dirty="0">
                          <a:solidFill>
                            <a:srgbClr val="000000"/>
                          </a:solidFill>
                          <a:latin typeface="Meiryo UI" panose="020B0604030504040204" pitchFamily="50" charset="-128"/>
                          <a:ea typeface="Meiryo UI" panose="020B0604030504040204" pitchFamily="50" charset="-128"/>
                        </a:rPr>
                        <a:t>414</a:t>
                      </a:r>
                      <a:r>
                        <a:rPr lang="en-US" altLang="ja-JP" sz="1000" b="0" i="0" u="none" strike="noStrike" baseline="0" dirty="0">
                          <a:solidFill>
                            <a:srgbClr val="000000"/>
                          </a:solidFill>
                          <a:latin typeface="Meiryo UI" panose="020B0604030504040204" pitchFamily="50" charset="-128"/>
                          <a:ea typeface="Meiryo UI" panose="020B0604030504040204" pitchFamily="50" charset="-128"/>
                        </a:rPr>
                        <a:t> </a:t>
                      </a:r>
                      <a:endParaRPr lang="ja-JP" altLang="en-US" sz="1000" b="0" i="0" u="none" strike="noStrike" baseline="0" dirty="0">
                        <a:solidFill>
                          <a:srgbClr val="000000"/>
                        </a:solidFill>
                        <a:latin typeface="Meiryo UI" panose="020B0604030504040204" pitchFamily="50" charset="-128"/>
                        <a:ea typeface="Meiryo UI" panose="020B0604030504040204" pitchFamily="50" charset="-128"/>
                      </a:endParaRPr>
                    </a:p>
                  </a:txBody>
                  <a:tcPr marL="72000" marR="72000" marT="36000" marB="3600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2089765108"/>
                  </a:ext>
                </a:extLst>
              </a:tr>
            </a:tbl>
          </a:graphicData>
        </a:graphic>
      </p:graphicFrame>
      <p:sp>
        <p:nvSpPr>
          <p:cNvPr id="37" name="正方形/長方形 36"/>
          <p:cNvSpPr/>
          <p:nvPr/>
        </p:nvSpPr>
        <p:spPr>
          <a:xfrm>
            <a:off x="5726291" y="800511"/>
            <a:ext cx="3281430"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ja-JP" altLang="en-US" sz="1050" dirty="0">
                <a:solidFill>
                  <a:schemeClr val="tx1"/>
                </a:solidFill>
                <a:latin typeface="Meiryo UI" panose="020B0604030504040204" pitchFamily="50" charset="-128"/>
                <a:ea typeface="Meiryo UI" panose="020B0604030504040204" pitchFamily="50" charset="-128"/>
              </a:rPr>
              <a:t>見直し前額</a:t>
            </a:r>
            <a:r>
              <a:rPr lang="en-US" altLang="ja-JP" sz="1050" dirty="0">
                <a:solidFill>
                  <a:schemeClr val="tx1"/>
                </a:solidFill>
                <a:latin typeface="Meiryo UI" panose="020B0604030504040204" pitchFamily="50" charset="-128"/>
                <a:ea typeface="Meiryo UI" panose="020B0604030504040204" pitchFamily="50" charset="-128"/>
              </a:rPr>
              <a:t> (H20</a:t>
            </a:r>
            <a:r>
              <a:rPr lang="ja-JP" altLang="en-US" sz="1050" dirty="0">
                <a:solidFill>
                  <a:schemeClr val="tx1"/>
                </a:solidFill>
                <a:latin typeface="Meiryo UI" panose="020B0604030504040204" pitchFamily="50" charset="-128"/>
                <a:ea typeface="Meiryo UI" panose="020B0604030504040204" pitchFamily="50" charset="-128"/>
              </a:rPr>
              <a:t>通年ベース</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3,048</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3,048</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二等辺三角形 6"/>
          <p:cNvSpPr/>
          <p:nvPr/>
        </p:nvSpPr>
        <p:spPr>
          <a:xfrm rot="5400000">
            <a:off x="4147392" y="5513751"/>
            <a:ext cx="484002" cy="184930"/>
          </a:xfrm>
          <a:prstGeom prst="triangl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pPr algn="ctr"/>
            <a:endParaRPr kumimoji="1"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95772385"/>
              </p:ext>
            </p:extLst>
          </p:nvPr>
        </p:nvGraphicFramePr>
        <p:xfrm>
          <a:off x="656565" y="1853825"/>
          <a:ext cx="4500499" cy="1789700"/>
        </p:xfrm>
        <a:graphic>
          <a:graphicData uri="http://schemas.openxmlformats.org/drawingml/2006/table">
            <a:tbl>
              <a:tblPr firstRow="1" bandRow="1">
                <a:tableStyleId>{5940675A-B579-460E-94D1-54222C63F5DA}</a:tableStyleId>
              </a:tblPr>
              <a:tblGrid>
                <a:gridCol w="495054">
                  <a:extLst>
                    <a:ext uri="{9D8B030D-6E8A-4147-A177-3AD203B41FA5}">
                      <a16:colId xmlns:a16="http://schemas.microsoft.com/office/drawing/2014/main" val="3786806093"/>
                    </a:ext>
                  </a:extLst>
                </a:gridCol>
                <a:gridCol w="540060">
                  <a:extLst>
                    <a:ext uri="{9D8B030D-6E8A-4147-A177-3AD203B41FA5}">
                      <a16:colId xmlns:a16="http://schemas.microsoft.com/office/drawing/2014/main" val="1973897350"/>
                    </a:ext>
                  </a:extLst>
                </a:gridCol>
                <a:gridCol w="585065">
                  <a:extLst>
                    <a:ext uri="{9D8B030D-6E8A-4147-A177-3AD203B41FA5}">
                      <a16:colId xmlns:a16="http://schemas.microsoft.com/office/drawing/2014/main" val="1725552990"/>
                    </a:ext>
                  </a:extLst>
                </a:gridCol>
                <a:gridCol w="630070">
                  <a:extLst>
                    <a:ext uri="{9D8B030D-6E8A-4147-A177-3AD203B41FA5}">
                      <a16:colId xmlns:a16="http://schemas.microsoft.com/office/drawing/2014/main" val="3877804580"/>
                    </a:ext>
                  </a:extLst>
                </a:gridCol>
                <a:gridCol w="675075">
                  <a:extLst>
                    <a:ext uri="{9D8B030D-6E8A-4147-A177-3AD203B41FA5}">
                      <a16:colId xmlns:a16="http://schemas.microsoft.com/office/drawing/2014/main" val="3640809651"/>
                    </a:ext>
                  </a:extLst>
                </a:gridCol>
                <a:gridCol w="495055">
                  <a:extLst>
                    <a:ext uri="{9D8B030D-6E8A-4147-A177-3AD203B41FA5}">
                      <a16:colId xmlns:a16="http://schemas.microsoft.com/office/drawing/2014/main" val="1087117989"/>
                    </a:ext>
                  </a:extLst>
                </a:gridCol>
                <a:gridCol w="585065">
                  <a:extLst>
                    <a:ext uri="{9D8B030D-6E8A-4147-A177-3AD203B41FA5}">
                      <a16:colId xmlns:a16="http://schemas.microsoft.com/office/drawing/2014/main" val="1643487094"/>
                    </a:ext>
                  </a:extLst>
                </a:gridCol>
                <a:gridCol w="495055">
                  <a:extLst>
                    <a:ext uri="{9D8B030D-6E8A-4147-A177-3AD203B41FA5}">
                      <a16:colId xmlns:a16="http://schemas.microsoft.com/office/drawing/2014/main" val="3503507564"/>
                    </a:ext>
                  </a:extLst>
                </a:gridCol>
              </a:tblGrid>
              <a:tr h="180020">
                <a:tc rowSpan="3">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年度</a:t>
                      </a:r>
                    </a:p>
                  </a:txBody>
                  <a:tcPr marT="36000" marB="36000"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rowSpan="2" gridSpan="2">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学級</a:t>
                      </a:r>
                      <a:r>
                        <a:rPr kumimoji="1" lang="ja-JP" altLang="en-US" sz="1000" dirty="0">
                          <a:solidFill>
                            <a:schemeClr val="tx1"/>
                          </a:solidFill>
                          <a:latin typeface="Meiryo UI" panose="020B0604030504040204" pitchFamily="50" charset="-128"/>
                          <a:ea typeface="Meiryo UI" panose="020B0604030504040204" pitchFamily="50" charset="-128"/>
                        </a:rPr>
                        <a:t>編制</a:t>
                      </a:r>
                      <a:r>
                        <a:rPr kumimoji="1" lang="ja-JP" altLang="en-US" sz="1000" dirty="0">
                          <a:latin typeface="Meiryo UI" panose="020B0604030504040204" pitchFamily="50" charset="-128"/>
                          <a:ea typeface="Meiryo UI" panose="020B0604030504040204" pitchFamily="50" charset="-128"/>
                        </a:rPr>
                        <a:t>基準</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tcPr>
                </a:tc>
                <a:tc rowSpan="2"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5">
                  <a:txBody>
                    <a:bodyPr/>
                    <a:lstStyle/>
                    <a:p>
                      <a:pPr algn="ctr">
                        <a:lnSpc>
                          <a:spcPts val="800"/>
                        </a:lnSpc>
                      </a:pPr>
                      <a:r>
                        <a:rPr kumimoji="1" lang="ja-JP" altLang="en-US" sz="1000" dirty="0">
                          <a:latin typeface="Meiryo UI" panose="020B0604030504040204" pitchFamily="50" charset="-128"/>
                          <a:ea typeface="Meiryo UI" panose="020B0604030504040204" pitchFamily="50" charset="-128"/>
                        </a:rPr>
                        <a:t>実績及び見込み</a:t>
                      </a:r>
                    </a:p>
                  </a:txBody>
                  <a:tcPr marT="36000" marB="36000" anchor="ctr">
                    <a:lnL w="6350" cap="flat" cmpd="sng" algn="ctr">
                      <a:solidFill>
                        <a:schemeClr val="tx1"/>
                      </a:solidFill>
                      <a:prstDash val="solid"/>
                      <a:round/>
                      <a:headEnd type="none" w="med" len="med"/>
                      <a:tailEnd type="none" w="med" len="med"/>
                    </a:ln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tcPr>
                </a:tc>
                <a:tc hMerge="1">
                  <a:txBody>
                    <a:bodyPr/>
                    <a:lstStyle/>
                    <a:p>
                      <a:endParaRPr kumimoji="1" lang="ja-JP" altLang="en-US" sz="800" dirty="0"/>
                    </a:p>
                  </a:txBody>
                  <a:tcPr marT="36000" marB="36000">
                    <a:lnR w="6350" cap="flat" cmpd="sng" algn="ctr">
                      <a:solidFill>
                        <a:schemeClr val="tx1"/>
                      </a:solidFill>
                      <a:prstDash val="solid"/>
                      <a:round/>
                      <a:headEnd type="none" w="med" len="med"/>
                      <a:tailEnd type="none" w="med" len="med"/>
                    </a:lnR>
                  </a:tcPr>
                </a:tc>
                <a:tc hMerge="1">
                  <a:txBody>
                    <a:bodyPr/>
                    <a:lstStyle/>
                    <a:p>
                      <a:endParaRPr kumimoji="1" lang="ja-JP" altLang="en-US" sz="800" dirty="0"/>
                    </a:p>
                  </a:txBody>
                  <a:tcPr marT="36000" marB="36000">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01667250"/>
                  </a:ext>
                </a:extLst>
              </a:tr>
              <a:tr h="0">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2"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tcPr>
                </a:tc>
                <a:tc hMerge="1"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3">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必要教員数</a:t>
                      </a:r>
                    </a:p>
                  </a:txBody>
                  <a:tcPr marT="36000" marB="36000" anchor="ctr">
                    <a:lnL w="6350" cap="flat" cmpd="sng" algn="ctr">
                      <a:solidFill>
                        <a:schemeClr val="tx1"/>
                      </a:solidFill>
                      <a:prstDash val="solid"/>
                      <a:round/>
                      <a:headEnd type="none" w="med" len="med"/>
                      <a:tailEnd type="none" w="med" len="med"/>
                    </a:ln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R w="6350" cap="flat" cmpd="sng" algn="ctr">
                      <a:solidFill>
                        <a:schemeClr val="tx1"/>
                      </a:solidFill>
                      <a:prstDash val="solid"/>
                      <a:round/>
                      <a:headEnd type="none" w="med" len="med"/>
                      <a:tailEnd type="none" w="med" len="med"/>
                    </a:lnR>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tx1"/>
                      </a:solidFill>
                      <a:prstDash val="solid"/>
                      <a:round/>
                      <a:headEnd type="none" w="med" len="med"/>
                      <a:tailEnd type="none" w="med" len="med"/>
                    </a:lnL>
                  </a:tcPr>
                </a:tc>
                <a:tc rowSpan="2">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国定数</a:t>
                      </a:r>
                    </a:p>
                  </a:txBody>
                  <a:tcPr marL="0" marR="0" marT="36000" marB="36000" anchor="ctr">
                    <a:lnR w="6350" cap="flat" cmpd="sng" algn="ctr">
                      <a:solidFill>
                        <a:schemeClr val="tx1"/>
                      </a:solidFill>
                      <a:prstDash val="solid"/>
                      <a:round/>
                      <a:headEnd type="none" w="med" len="med"/>
                      <a:tailEnd type="none" w="med" len="med"/>
                    </a:lnR>
                  </a:tcPr>
                </a:tc>
                <a:tc rowSpan="2">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府単独</a:t>
                      </a:r>
                    </a:p>
                  </a:txBody>
                  <a:tcPr marL="0" marR="0" marT="36000" marB="36000" anchor="ct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4842943"/>
                  </a:ext>
                </a:extLst>
              </a:tr>
              <a:tr h="146459">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a:t>
                      </a:r>
                      <a:r>
                        <a:rPr kumimoji="1" lang="ja-JP" altLang="en-US" sz="1000" dirty="0">
                          <a:latin typeface="Meiryo UI" panose="020B0604030504040204" pitchFamily="50" charset="-128"/>
                          <a:ea typeface="Meiryo UI" panose="020B0604030504040204" pitchFamily="50" charset="-128"/>
                        </a:rPr>
                        <a:t>学年</a:t>
                      </a:r>
                      <a:endParaRPr kumimoji="1" lang="en-US" altLang="ja-JP" sz="1000" dirty="0">
                        <a:latin typeface="Meiryo UI" panose="020B0604030504040204" pitchFamily="50" charset="-128"/>
                        <a:ea typeface="Meiryo UI"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２学年</a:t>
                      </a:r>
                    </a:p>
                  </a:txBody>
                  <a:tcPr marT="36000" marB="36000" anchor="ctr"/>
                </a:tc>
                <a:tc>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１学年</a:t>
                      </a:r>
                    </a:p>
                  </a:txBody>
                  <a:tcPr marT="36000" marB="36000" anchor="ctr"/>
                </a:tc>
                <a:tc>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２学年</a:t>
                      </a:r>
                    </a:p>
                  </a:txBody>
                  <a:tcPr marT="36000" marB="36000" anchor="ctr"/>
                </a:tc>
                <a:tc>
                  <a:txBody>
                    <a:bodyPr/>
                    <a:lstStyle/>
                    <a:p>
                      <a:pPr algn="ctr">
                        <a:lnSpc>
                          <a:spcPts val="1200"/>
                        </a:lnSpc>
                      </a:pPr>
                      <a:r>
                        <a:rPr kumimoji="1" lang="ja-JP" altLang="en-US" sz="1000" dirty="0">
                          <a:latin typeface="Meiryo UI" panose="020B0604030504040204" pitchFamily="50" charset="-128"/>
                          <a:ea typeface="Meiryo UI" panose="020B0604030504040204" pitchFamily="50" charset="-128"/>
                        </a:rPr>
                        <a:t>計</a:t>
                      </a:r>
                    </a:p>
                  </a:txBody>
                  <a:tcPr marT="36000" marB="36000" anchor="ctr"/>
                </a:tc>
                <a:tc vMerge="1">
                  <a:txBody>
                    <a:bodyPr/>
                    <a:lstStyle/>
                    <a:p>
                      <a:endParaRPr kumimoji="1" lang="ja-JP" altLang="en-US" sz="800" dirty="0"/>
                    </a:p>
                  </a:txBody>
                  <a:tcPr marT="36000" marB="36000"/>
                </a:tc>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1275941318"/>
                  </a:ext>
                </a:extLst>
              </a:tr>
              <a:tr h="114459">
                <a:tc>
                  <a:txBody>
                    <a:bodyPr/>
                    <a:lstStyle/>
                    <a:p>
                      <a:pPr algn="l">
                        <a:lnSpc>
                          <a:spcPts val="1200"/>
                        </a:lnSpc>
                      </a:pPr>
                      <a:r>
                        <a:rPr kumimoji="1" lang="en-US" altLang="ja-JP" sz="1000" dirty="0">
                          <a:latin typeface="Meiryo UI" panose="020B0604030504040204" pitchFamily="50" charset="-128"/>
                          <a:ea typeface="Meiryo UI" panose="020B0604030504040204" pitchFamily="50" charset="-128"/>
                        </a:rPr>
                        <a:t>H16</a:t>
                      </a:r>
                      <a:endParaRPr kumimoji="1" lang="ja-JP" altLang="en-US" sz="10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40</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97</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97</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45</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52</a:t>
                      </a:r>
                      <a:endParaRPr kumimoji="1" lang="ja-JP" altLang="en-US" sz="10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2673742073"/>
                  </a:ext>
                </a:extLst>
              </a:tr>
              <a:tr h="120879">
                <a:tc>
                  <a:txBody>
                    <a:bodyPr/>
                    <a:lstStyle/>
                    <a:p>
                      <a:pPr algn="l">
                        <a:lnSpc>
                          <a:spcPts val="1200"/>
                        </a:lnSpc>
                      </a:pPr>
                      <a:r>
                        <a:rPr kumimoji="1" lang="en-US" altLang="ja-JP" sz="1000" dirty="0">
                          <a:latin typeface="Meiryo UI" panose="020B0604030504040204" pitchFamily="50" charset="-128"/>
                          <a:ea typeface="Meiryo UI" panose="020B0604030504040204" pitchFamily="50" charset="-128"/>
                        </a:rPr>
                        <a:t>H17</a:t>
                      </a:r>
                      <a:endParaRPr kumimoji="1" lang="ja-JP" altLang="en-US" sz="1000" dirty="0">
                        <a:latin typeface="Meiryo UI" panose="020B0604030504040204" pitchFamily="50" charset="-128"/>
                        <a:ea typeface="Meiryo UI" panose="020B0604030504040204" pitchFamily="50" charset="-128"/>
                      </a:endParaRP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98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121</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219</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148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71</a:t>
                      </a:r>
                      <a:endParaRPr kumimoji="1" lang="ja-JP" altLang="en-US" sz="10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2988840474"/>
                  </a:ext>
                </a:extLst>
              </a:tr>
              <a:tr h="104100">
                <a:tc>
                  <a:txBody>
                    <a:bodyPr/>
                    <a:lstStyle/>
                    <a:p>
                      <a:pPr algn="l">
                        <a:lnSpc>
                          <a:spcPts val="1200"/>
                        </a:lnSpc>
                      </a:pPr>
                      <a:r>
                        <a:rPr kumimoji="1" lang="en-US" altLang="ja-JP" sz="1000" dirty="0">
                          <a:latin typeface="Meiryo UI" panose="020B0604030504040204" pitchFamily="50" charset="-128"/>
                          <a:ea typeface="Meiryo UI" panose="020B0604030504040204" pitchFamily="50" charset="-128"/>
                        </a:rPr>
                        <a:t>H18</a:t>
                      </a:r>
                      <a:endParaRPr kumimoji="1" lang="ja-JP" altLang="en-US" sz="10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265</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99</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364</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158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206</a:t>
                      </a:r>
                      <a:endParaRPr kumimoji="1" lang="ja-JP" altLang="en-US" sz="10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2088116573"/>
                  </a:ext>
                </a:extLst>
              </a:tr>
              <a:tr h="135280">
                <a:tc>
                  <a:txBody>
                    <a:bodyPr/>
                    <a:lstStyle/>
                    <a:p>
                      <a:pPr algn="l">
                        <a:lnSpc>
                          <a:spcPts val="1200"/>
                        </a:lnSpc>
                      </a:pPr>
                      <a:r>
                        <a:rPr kumimoji="1" lang="en-US" altLang="ja-JP" sz="1000" dirty="0">
                          <a:latin typeface="Meiryo UI" panose="020B0604030504040204" pitchFamily="50" charset="-128"/>
                          <a:ea typeface="Meiryo UI" panose="020B0604030504040204" pitchFamily="50" charset="-128"/>
                        </a:rPr>
                        <a:t>H19</a:t>
                      </a:r>
                      <a:endParaRPr kumimoji="1" lang="ja-JP" altLang="en-US" sz="1000" dirty="0">
                        <a:latin typeface="Meiryo UI" panose="020B0604030504040204" pitchFamily="50" charset="-128"/>
                        <a:ea typeface="Meiryo UI" panose="020B0604030504040204" pitchFamily="50" charset="-128"/>
                      </a:endParaRP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283</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269</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552</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178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374</a:t>
                      </a:r>
                      <a:endParaRPr kumimoji="1" lang="ja-JP" altLang="en-US" sz="10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2496073175"/>
                  </a:ext>
                </a:extLst>
              </a:tr>
              <a:tr h="0">
                <a:tc>
                  <a:txBody>
                    <a:bodyPr/>
                    <a:lstStyle/>
                    <a:p>
                      <a:pPr algn="l">
                        <a:lnSpc>
                          <a:spcPts val="1200"/>
                        </a:lnSpc>
                      </a:pPr>
                      <a:r>
                        <a:rPr kumimoji="1" lang="en-US" altLang="ja-JP" sz="1000" dirty="0">
                          <a:latin typeface="Meiryo UI" panose="020B0604030504040204" pitchFamily="50" charset="-128"/>
                          <a:ea typeface="Meiryo UI" panose="020B0604030504040204" pitchFamily="50" charset="-128"/>
                        </a:rPr>
                        <a:t>H20</a:t>
                      </a:r>
                      <a:endParaRPr kumimoji="1" lang="ja-JP" altLang="en-US" sz="10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35</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284</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265</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549</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178</a:t>
                      </a:r>
                      <a:endParaRPr kumimoji="1" lang="ja-JP" altLang="en-US" sz="1000" dirty="0">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latin typeface="Meiryo UI" panose="020B0604030504040204" pitchFamily="50" charset="-128"/>
                          <a:ea typeface="Meiryo UI" panose="020B0604030504040204" pitchFamily="50" charset="-128"/>
                        </a:rPr>
                        <a:t>371</a:t>
                      </a:r>
                      <a:endParaRPr kumimoji="1" lang="ja-JP" altLang="en-US" sz="10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566692844"/>
                  </a:ext>
                </a:extLst>
              </a:tr>
            </a:tbl>
          </a:graphicData>
        </a:graphic>
      </p:graphicFrame>
      <p:sp>
        <p:nvSpPr>
          <p:cNvPr id="9" name="正方形/長方形 8"/>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92</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8235718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nvGraphicFramePr>
        <p:xfrm>
          <a:off x="70604" y="126766"/>
          <a:ext cx="9003329" cy="415976"/>
        </p:xfrm>
        <a:graphic>
          <a:graphicData uri="http://schemas.openxmlformats.org/drawingml/2006/table">
            <a:tbl>
              <a:tblPr firstRow="1" firstCol="1" bandRow="1">
                <a:tableStyleId>{5C22544A-7EE6-4342-B048-85BDC9FD1C3A}</a:tableStyleId>
              </a:tblPr>
              <a:tblGrid>
                <a:gridCol w="6301596">
                  <a:extLst>
                    <a:ext uri="{9D8B030D-6E8A-4147-A177-3AD203B41FA5}">
                      <a16:colId xmlns:a16="http://schemas.microsoft.com/office/drawing/2014/main" val="1996567682"/>
                    </a:ext>
                  </a:extLst>
                </a:gridCol>
                <a:gridCol w="2701733">
                  <a:extLst>
                    <a:ext uri="{9D8B030D-6E8A-4147-A177-3AD203B41FA5}">
                      <a16:colId xmlns:a16="http://schemas.microsoft.com/office/drawing/2014/main" val="2440904912"/>
                    </a:ext>
                  </a:extLst>
                </a:gridCol>
              </a:tblGrid>
              <a:tr h="41597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ja-JP" sz="1100" kern="100" dirty="0">
                          <a:solidFill>
                            <a:schemeClr val="tx1"/>
                          </a:solidFill>
                          <a:effectLst/>
                          <a:latin typeface="Meiryo UI" panose="020B0604030504040204" pitchFamily="50" charset="-128"/>
                          <a:ea typeface="Meiryo UI" panose="020B0604030504040204" pitchFamily="50" charset="-128"/>
                        </a:rPr>
                        <a:t>【</a:t>
                      </a:r>
                      <a:r>
                        <a:rPr lang="ja-JP" altLang="en-US" sz="1100" kern="100" dirty="0">
                          <a:solidFill>
                            <a:schemeClr val="tx1"/>
                          </a:solidFill>
                          <a:effectLst/>
                          <a:latin typeface="Meiryo UI" panose="020B0604030504040204" pitchFamily="50" charset="-128"/>
                          <a:ea typeface="Meiryo UI" panose="020B0604030504040204" pitchFamily="50" charset="-128"/>
                        </a:rPr>
                        <a:t>主要検討事業</a:t>
                      </a:r>
                      <a:r>
                        <a:rPr lang="en-US" altLang="ja-JP" sz="1100" kern="100" dirty="0">
                          <a:solidFill>
                            <a:schemeClr val="tx1"/>
                          </a:solidFill>
                          <a:effectLst/>
                          <a:latin typeface="Meiryo UI" panose="020B0604030504040204" pitchFamily="50" charset="-128"/>
                          <a:ea typeface="Meiryo UI" panose="020B0604030504040204" pitchFamily="50" charset="-128"/>
                        </a:rPr>
                        <a:t>38】</a:t>
                      </a:r>
                      <a:r>
                        <a:rPr lang="ja-JP" altLang="en-US" sz="1100" kern="100" dirty="0">
                          <a:solidFill>
                            <a:schemeClr val="tx1"/>
                          </a:solidFill>
                          <a:effectLst/>
                          <a:latin typeface="Meiryo UI" panose="020B0604030504040204" pitchFamily="50" charset="-128"/>
                          <a:ea typeface="Meiryo UI" panose="020B0604030504040204" pitchFamily="50" charset="-128"/>
                        </a:rPr>
                        <a:t>　</a:t>
                      </a:r>
                      <a:r>
                        <a:rPr lang="zh-TW" altLang="en-US" sz="1400" kern="100" dirty="0">
                          <a:solidFill>
                            <a:schemeClr val="tx1"/>
                          </a:solidFill>
                          <a:effectLst/>
                          <a:latin typeface="Meiryo UI" panose="020B0604030504040204" pitchFamily="50" charset="-128"/>
                          <a:ea typeface="Meiryo UI" panose="020B0604030504040204" pitchFamily="50" charset="-128"/>
                        </a:rPr>
                        <a:t>３５人学級編制</a:t>
                      </a:r>
                      <a:r>
                        <a:rPr lang="ja-JP" altLang="en-US" sz="1400" kern="100" dirty="0">
                          <a:solidFill>
                            <a:schemeClr val="tx1"/>
                          </a:solidFill>
                          <a:effectLst/>
                          <a:latin typeface="Meiryo UI" panose="020B0604030504040204" pitchFamily="50" charset="-128"/>
                          <a:ea typeface="Meiryo UI" panose="020B0604030504040204" pitchFamily="50" charset="-128"/>
                        </a:rPr>
                        <a:t>（</a:t>
                      </a:r>
                      <a:r>
                        <a:rPr kumimoji="1" lang="ja-JP" altLang="en-US" sz="1400" u="none" dirty="0">
                          <a:solidFill>
                            <a:schemeClr val="tx1"/>
                          </a:solidFill>
                          <a:latin typeface="Meiryo UI" panose="020B0604030504040204" pitchFamily="50" charset="-128"/>
                          <a:ea typeface="Meiryo UI" panose="020B0604030504040204" pitchFamily="50" charset="-128"/>
                        </a:rPr>
                        <a:t>つづき）</a:t>
                      </a:r>
                      <a:endParaRPr lang="en-US" altLang="ja-JP" sz="1200" b="0" u="none"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200" kern="100" dirty="0">
                          <a:solidFill>
                            <a:schemeClr val="tx1"/>
                          </a:solidFill>
                          <a:effectLst/>
                          <a:latin typeface="Meiryo UI" panose="020B0604030504040204" pitchFamily="50" charset="-128"/>
                          <a:ea typeface="Meiryo UI" panose="020B0604030504040204" pitchFamily="50" charset="-128"/>
                        </a:rPr>
                        <a:t>＜教育庁＞</a:t>
                      </a:r>
                      <a:endParaRPr lang="en-US" altLang="ja-JP" sz="120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09406796"/>
                  </a:ext>
                </a:extLst>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510428372"/>
              </p:ext>
            </p:extLst>
          </p:nvPr>
        </p:nvGraphicFramePr>
        <p:xfrm>
          <a:off x="81815" y="531866"/>
          <a:ext cx="8980370" cy="3825425"/>
        </p:xfrm>
        <a:graphic>
          <a:graphicData uri="http://schemas.openxmlformats.org/drawingml/2006/table">
            <a:tbl>
              <a:tblPr firstRow="1" firstCol="1" bandRow="1">
                <a:tableStyleId>{BC89EF96-8CEA-46FF-86C4-4CE0E7609802}</a:tableStyleId>
              </a:tblPr>
              <a:tblGrid>
                <a:gridCol w="259200">
                  <a:extLst>
                    <a:ext uri="{9D8B030D-6E8A-4147-A177-3AD203B41FA5}">
                      <a16:colId xmlns:a16="http://schemas.microsoft.com/office/drawing/2014/main" val="9612139"/>
                    </a:ext>
                  </a:extLst>
                </a:gridCol>
                <a:gridCol w="8721170">
                  <a:extLst>
                    <a:ext uri="{9D8B030D-6E8A-4147-A177-3AD203B41FA5}">
                      <a16:colId xmlns:a16="http://schemas.microsoft.com/office/drawing/2014/main" val="4183280094"/>
                    </a:ext>
                  </a:extLst>
                </a:gridCol>
              </a:tblGrid>
              <a:tr h="0">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bg1"/>
                          </a:solidFill>
                          <a:latin typeface="Meiryo UI" panose="020B0604030504040204" pitchFamily="50" charset="-128"/>
                          <a:ea typeface="Meiryo UI" panose="020B0604030504040204" pitchFamily="50" charset="-128"/>
                        </a:rPr>
                        <a:t>現在の事業</a:t>
                      </a: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nchor="ctr">
                    <a:lnL w="12700" cap="flat" cmpd="sng" algn="ctr">
                      <a:solidFill>
                        <a:schemeClr val="accent1"/>
                      </a:solidFill>
                      <a:prstDash val="solid"/>
                      <a:round/>
                      <a:headEnd type="none" w="med" len="med"/>
                      <a:tailEnd type="none" w="med" len="med"/>
                    </a:lnL>
                    <a:lnT w="12700" cap="flat" cmpd="sng" algn="ctr">
                      <a:solidFill>
                        <a:srgbClr val="D0D8E8"/>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000" b="1" i="0" u="none" kern="100" dirty="0">
                          <a:effectLst/>
                          <a:latin typeface="Meiryo UI" panose="020B0604030504040204" pitchFamily="50" charset="-128"/>
                          <a:ea typeface="Meiryo UI" panose="020B0604030504040204" pitchFamily="50" charset="-128"/>
                        </a:rPr>
                        <a:t>＜主な事業（見直し後の事業、新たに取り組んでいる事業等）＞</a:t>
                      </a:r>
                      <a:endParaRPr lang="en-US" alt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116614328"/>
                  </a:ext>
                </a:extLst>
              </a:tr>
              <a:tr h="360102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bg1"/>
                        </a:solidFill>
                        <a:latin typeface="Meiryo UI" panose="020B0604030504040204" pitchFamily="50" charset="-128"/>
                        <a:ea typeface="Meiryo UI" panose="020B0604030504040204" pitchFamily="50" charset="-128"/>
                      </a:endParaRPr>
                    </a:p>
                  </a:txBody>
                  <a:tcPr marL="72000" marR="72000" marT="36000" marB="36000" vert="eaVert">
                    <a:lnT w="6350" cap="flat" cmpd="sng" algn="ctr">
                      <a:solidFill>
                        <a:schemeClr val="tx2"/>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ct val="100000"/>
                        </a:lnSpc>
                        <a:spcBef>
                          <a:spcPts val="0"/>
                        </a:spcBef>
                        <a:spcAft>
                          <a:spcPts val="0"/>
                        </a:spcAft>
                        <a:buClrTx/>
                        <a:buSzTx/>
                        <a:buFontTx/>
                        <a:buNone/>
                        <a:tabLst/>
                        <a:defRPr/>
                      </a:pPr>
                      <a:r>
                        <a:rPr lang="en-US" altLang="ja-JP" sz="1050" b="1" i="0" u="none" kern="100" dirty="0">
                          <a:solidFill>
                            <a:schemeClr val="tx1"/>
                          </a:solidFill>
                          <a:effectLst/>
                          <a:latin typeface="Meiryo UI" panose="020B0604030504040204" pitchFamily="50" charset="-128"/>
                          <a:ea typeface="Meiryo UI" panose="020B0604030504040204" pitchFamily="50" charset="-128"/>
                        </a:rPr>
                        <a:t>《</a:t>
                      </a:r>
                      <a:r>
                        <a:rPr lang="ja-JP" altLang="en-US" sz="1050" b="1" i="0" u="none" kern="100" dirty="0">
                          <a:solidFill>
                            <a:schemeClr val="tx1"/>
                          </a:solidFill>
                          <a:effectLst/>
                          <a:latin typeface="Meiryo UI" panose="020B0604030504040204" pitchFamily="50" charset="-128"/>
                          <a:ea typeface="Meiryo UI" panose="020B0604030504040204" pitchFamily="50" charset="-128"/>
                        </a:rPr>
                        <a:t>見直し後の事業</a:t>
                      </a:r>
                      <a:r>
                        <a:rPr lang="en-US" altLang="ja-JP" sz="1050" b="1" i="0" u="none" kern="100" dirty="0">
                          <a:solidFill>
                            <a:schemeClr val="tx1"/>
                          </a:solidFill>
                          <a:effectLst/>
                          <a:latin typeface="Meiryo UI" panose="020B0604030504040204" pitchFamily="50" charset="-128"/>
                          <a:ea typeface="Meiryo UI" panose="020B0604030504040204" pitchFamily="50" charset="-128"/>
                        </a:rPr>
                        <a:t>》                                                                                                          </a:t>
                      </a:r>
                      <a:r>
                        <a:rPr lang="ja-JP" altLang="en-US" sz="1050" b="1" i="0" u="none" kern="100" dirty="0">
                          <a:solidFill>
                            <a:schemeClr val="tx1"/>
                          </a:solidFill>
                          <a:effectLst/>
                          <a:latin typeface="Meiryo UI" panose="020B0604030504040204" pitchFamily="50" charset="-128"/>
                          <a:ea typeface="Meiryo UI" panose="020B0604030504040204" pitchFamily="50" charset="-128"/>
                        </a:rPr>
                        <a:t>　　　　　　　　　</a:t>
                      </a:r>
                      <a:r>
                        <a:rPr lang="en-US" altLang="ja-JP" sz="1050" b="0" i="0" u="none" kern="100" dirty="0">
                          <a:solidFill>
                            <a:schemeClr val="tx1"/>
                          </a:solidFill>
                          <a:effectLst/>
                          <a:latin typeface="Meiryo UI" panose="020B0604030504040204" pitchFamily="50" charset="-128"/>
                          <a:ea typeface="Meiryo UI" panose="020B0604030504040204" pitchFamily="50" charset="-128"/>
                        </a:rPr>
                        <a:t>※</a:t>
                      </a:r>
                      <a:r>
                        <a:rPr lang="ja-JP" altLang="en-US" sz="1050" b="0" i="0" u="none" kern="100" dirty="0">
                          <a:solidFill>
                            <a:schemeClr val="tx1"/>
                          </a:solidFill>
                          <a:effectLst/>
                          <a:latin typeface="Meiryo UI" panose="020B0604030504040204" pitchFamily="50" charset="-128"/>
                          <a:ea typeface="Meiryo UI" panose="020B0604030504040204" pitchFamily="50" charset="-128"/>
                        </a:rPr>
                        <a:t>単独加配教員の人件費を記載</a:t>
                      </a:r>
                      <a:endParaRPr lang="en-US" altLang="ja-JP" sz="1050" b="0" i="0" u="none" kern="100" dirty="0">
                        <a:solidFill>
                          <a:schemeClr val="tx1"/>
                        </a:solidFill>
                        <a:effectLst/>
                        <a:latin typeface="Meiryo UI" panose="020B0604030504040204" pitchFamily="50" charset="-128"/>
                        <a:ea typeface="Meiryo UI" panose="020B0604030504040204" pitchFamily="50" charset="-128"/>
                      </a:endParaRPr>
                    </a:p>
                    <a:p>
                      <a:pPr marL="133350" marR="0" lvl="0" indent="-133350" algn="just" defTabSz="914400" rtl="0" eaLnBrk="1" fontAlgn="auto" latinLnBrk="0" hangingPunct="1">
                        <a:lnSpc>
                          <a:spcPts val="400"/>
                        </a:lnSpc>
                        <a:spcBef>
                          <a:spcPts val="0"/>
                        </a:spcBef>
                        <a:spcAft>
                          <a:spcPts val="0"/>
                        </a:spcAft>
                        <a:buClrTx/>
                        <a:buSzTx/>
                        <a:buFontTx/>
                        <a:buNone/>
                        <a:tabLst/>
                        <a:defRPr/>
                      </a:pPr>
                      <a:endParaRPr lang="en-US" altLang="ja-JP" sz="1050" b="1" i="0" u="none" kern="100" dirty="0">
                        <a:solidFill>
                          <a:schemeClr val="tx1"/>
                        </a:solidFill>
                        <a:effectLst/>
                        <a:latin typeface="Meiryo UI" panose="020B0604030504040204" pitchFamily="50" charset="-128"/>
                        <a:ea typeface="Meiryo UI" panose="020B0604030504040204" pitchFamily="50" charset="-128"/>
                      </a:endParaRPr>
                    </a:p>
                    <a:p>
                      <a:pPr marL="133350" indent="-133350" algn="just">
                        <a:spcAft>
                          <a:spcPts val="0"/>
                        </a:spcAft>
                      </a:pPr>
                      <a:r>
                        <a:rPr lang="ja-JP" altLang="en-US" sz="1050" b="1" i="0" kern="100" dirty="0">
                          <a:solidFill>
                            <a:schemeClr val="tx1"/>
                          </a:solidFill>
                          <a:effectLst/>
                          <a:latin typeface="Meiryo UI" panose="020B0604030504040204" pitchFamily="50" charset="-128"/>
                          <a:ea typeface="Meiryo UI" panose="020B0604030504040204" pitchFamily="50" charset="-128"/>
                        </a:rPr>
                        <a:t>　</a:t>
                      </a:r>
                      <a:r>
                        <a:rPr lang="ja-JP" altLang="en-US" sz="1000" b="0" kern="100" dirty="0">
                          <a:solidFill>
                            <a:schemeClr val="tx1"/>
                          </a:solidFill>
                          <a:effectLst/>
                          <a:latin typeface="Meiryo UI" panose="020B0604030504040204" pitchFamily="50" charset="-128"/>
                          <a:ea typeface="Meiryo UI" panose="020B0604030504040204" pitchFamily="50" charset="-128"/>
                        </a:rPr>
                        <a:t>小学校１・２年生は、学校生活の基礎を築くべき時期であり、基本的な生活習慣や学習習慣を身に付けさせるため、</a:t>
                      </a:r>
                      <a:r>
                        <a:rPr lang="en-US" altLang="ja-JP" sz="1000" b="0" kern="100" dirty="0">
                          <a:solidFill>
                            <a:schemeClr val="tx1"/>
                          </a:solidFill>
                          <a:effectLst/>
                          <a:latin typeface="Meiryo UI" panose="020B0604030504040204" pitchFamily="50" charset="-128"/>
                          <a:ea typeface="Meiryo UI" panose="020B0604030504040204" pitchFamily="50" charset="-128"/>
                        </a:rPr>
                        <a:t>35</a:t>
                      </a:r>
                      <a:r>
                        <a:rPr lang="ja-JP" altLang="en-US" sz="1000" b="0" kern="100" dirty="0">
                          <a:solidFill>
                            <a:schemeClr val="tx1"/>
                          </a:solidFill>
                          <a:effectLst/>
                          <a:latin typeface="Meiryo UI" panose="020B0604030504040204" pitchFamily="50" charset="-128"/>
                          <a:ea typeface="Meiryo UI" panose="020B0604030504040204" pitchFamily="50" charset="-128"/>
                        </a:rPr>
                        <a:t>人学級編制を行い、学級の担任や</a:t>
                      </a:r>
                      <a:endParaRPr lang="en-US" altLang="ja-JP" sz="1000" b="0" kern="100" dirty="0">
                        <a:solidFill>
                          <a:schemeClr val="tx1"/>
                        </a:solidFill>
                        <a:effectLst/>
                        <a:latin typeface="Meiryo UI" panose="020B0604030504040204" pitchFamily="50" charset="-128"/>
                        <a:ea typeface="Meiryo UI" panose="020B0604030504040204" pitchFamily="50" charset="-128"/>
                      </a:endParaRPr>
                    </a:p>
                    <a:p>
                      <a:pPr algn="just">
                        <a:spcAft>
                          <a:spcPts val="0"/>
                        </a:spcAft>
                      </a:pPr>
                      <a:r>
                        <a:rPr lang="ja-JP" altLang="en-US" sz="1000" b="0" kern="100" dirty="0">
                          <a:solidFill>
                            <a:schemeClr val="tx1"/>
                          </a:solidFill>
                          <a:effectLst/>
                          <a:latin typeface="Meiryo UI" panose="020B0604030504040204" pitchFamily="50" charset="-128"/>
                          <a:ea typeface="Meiryo UI" panose="020B0604030504040204" pitchFamily="50" charset="-128"/>
                        </a:rPr>
                        <a:t>　友達との</a:t>
                      </a:r>
                      <a:r>
                        <a:rPr lang="ja-JP" altLang="en-US" sz="1000" b="0" kern="100" dirty="0" smtClean="0">
                          <a:solidFill>
                            <a:schemeClr val="tx1"/>
                          </a:solidFill>
                          <a:effectLst/>
                          <a:latin typeface="Meiryo UI" panose="020B0604030504040204" pitchFamily="50" charset="-128"/>
                          <a:ea typeface="Meiryo UI" panose="020B0604030504040204" pitchFamily="50" charset="-128"/>
                        </a:rPr>
                        <a:t>好ましい</a:t>
                      </a:r>
                      <a:r>
                        <a:rPr lang="ja-JP" altLang="en-US" sz="1000" b="0" kern="100" dirty="0">
                          <a:solidFill>
                            <a:schemeClr val="tx1"/>
                          </a:solidFill>
                          <a:effectLst/>
                          <a:latin typeface="Meiryo UI" panose="020B0604030504040204" pitchFamily="50" charset="-128"/>
                          <a:ea typeface="Meiryo UI" panose="020B0604030504040204" pitchFamily="50" charset="-128"/>
                        </a:rPr>
                        <a:t>人間関係のもとで学級の機能を活かしたきめ細かな指導を行っている。</a:t>
                      </a:r>
                    </a:p>
                    <a:p>
                      <a:pPr marL="133350" indent="-133350" algn="just">
                        <a:spcAft>
                          <a:spcPts val="0"/>
                        </a:spcAft>
                      </a:pPr>
                      <a:endParaRPr lang="en-US" altLang="ja-JP" sz="100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a:t>
                      </a:r>
                      <a:r>
                        <a:rPr kumimoji="1" lang="ja-JP" altLang="en-US" sz="1000" b="0" kern="100" dirty="0">
                          <a:solidFill>
                            <a:schemeClr val="tx1"/>
                          </a:solidFill>
                          <a:effectLst/>
                          <a:latin typeface="Meiryo UI" panose="020B0604030504040204" pitchFamily="50" charset="-128"/>
                          <a:ea typeface="Meiryo UI" panose="020B0604030504040204" pitchFamily="50" charset="-128"/>
                        </a:rPr>
                        <a:t>　　　　　</a:t>
                      </a:r>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0" kern="100" dirty="0">
                          <a:solidFill>
                            <a:schemeClr val="tx1"/>
                          </a:solidFill>
                          <a:effectLst/>
                          <a:latin typeface="Meiryo UI" panose="020B0604030504040204" pitchFamily="50" charset="-128"/>
                          <a:ea typeface="Meiryo UI" panose="020B0604030504040204" pitchFamily="50" charset="-128"/>
                        </a:rPr>
                        <a:t>　　　 </a:t>
                      </a:r>
                      <a:r>
                        <a:rPr kumimoji="1" lang="en-US" altLang="ja-JP" sz="1000" b="0" kern="100" dirty="0">
                          <a:solidFill>
                            <a:schemeClr val="tx1"/>
                          </a:solidFill>
                          <a:effectLst/>
                          <a:latin typeface="Meiryo UI" panose="020B0604030504040204" pitchFamily="50" charset="-128"/>
                          <a:ea typeface="Meiryo UI" panose="020B0604030504040204" pitchFamily="50" charset="-128"/>
                        </a:rPr>
                        <a:t> ※</a:t>
                      </a:r>
                      <a:r>
                        <a:rPr kumimoji="1" lang="ja-JP" altLang="en-US" sz="1000" b="0" kern="100" dirty="0">
                          <a:solidFill>
                            <a:schemeClr val="tx1"/>
                          </a:solidFill>
                          <a:effectLst/>
                          <a:latin typeface="Meiryo UI" panose="020B0604030504040204" pitchFamily="50" charset="-128"/>
                          <a:ea typeface="Meiryo UI" panose="020B0604030504040204" pitchFamily="50" charset="-128"/>
                        </a:rPr>
                        <a:t>政令市除く。</a:t>
                      </a:r>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0" kern="100" dirty="0">
                          <a:solidFill>
                            <a:schemeClr val="tx1"/>
                          </a:solidFill>
                          <a:effectLst/>
                          <a:latin typeface="Meiryo UI" panose="020B0604030504040204" pitchFamily="50" charset="-128"/>
                          <a:ea typeface="Meiryo UI" panose="020B0604030504040204" pitchFamily="50" charset="-128"/>
                        </a:rPr>
                        <a:t>　　　　</a:t>
                      </a:r>
                      <a:r>
                        <a:rPr kumimoji="1" lang="en-US" altLang="ja-JP" sz="1000" b="0" kern="100" dirty="0">
                          <a:solidFill>
                            <a:schemeClr val="tx1"/>
                          </a:solidFill>
                          <a:effectLst/>
                          <a:latin typeface="Meiryo UI" panose="020B0604030504040204" pitchFamily="50" charset="-128"/>
                          <a:ea typeface="Meiryo UI" panose="020B0604030504040204" pitchFamily="50" charset="-128"/>
                        </a:rPr>
                        <a:t>※1</a:t>
                      </a:r>
                      <a:r>
                        <a:rPr kumimoji="1" lang="ja-JP" altLang="en-US" sz="1000" b="0" kern="100" dirty="0">
                          <a:solidFill>
                            <a:schemeClr val="tx1"/>
                          </a:solidFill>
                          <a:effectLst/>
                          <a:latin typeface="Meiryo UI" panose="020B0604030504040204" pitchFamily="50" charset="-128"/>
                          <a:ea typeface="Meiryo UI" panose="020B0604030504040204" pitchFamily="50" charset="-128"/>
                        </a:rPr>
                        <a:t>学年は、「公立義務教育諸学校の学級編制及び教職員定数の標準に関する法律」で</a:t>
                      </a:r>
                      <a:r>
                        <a:rPr kumimoji="1" lang="en-US" altLang="ja-JP" sz="1000" b="0" kern="100" dirty="0">
                          <a:solidFill>
                            <a:schemeClr val="tx1"/>
                          </a:solidFill>
                          <a:effectLst/>
                          <a:latin typeface="Meiryo UI" panose="020B0604030504040204" pitchFamily="50" charset="-128"/>
                          <a:ea typeface="Meiryo UI" panose="020B0604030504040204" pitchFamily="50" charset="-128"/>
                        </a:rPr>
                        <a:t>35</a:t>
                      </a:r>
                      <a:r>
                        <a:rPr kumimoji="1" lang="ja-JP" altLang="en-US" sz="1000" b="0" kern="100" dirty="0">
                          <a:solidFill>
                            <a:schemeClr val="tx1"/>
                          </a:solidFill>
                          <a:effectLst/>
                          <a:latin typeface="Meiryo UI" panose="020B0604030504040204" pitchFamily="50" charset="-128"/>
                          <a:ea typeface="Meiryo UI" panose="020B0604030504040204" pitchFamily="50" charset="-128"/>
                        </a:rPr>
                        <a:t>人学級が規定。</a:t>
                      </a:r>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p>
                      <a:r>
                        <a:rPr kumimoji="1" lang="ja-JP" altLang="en-US" sz="1000" b="0" kern="100" dirty="0">
                          <a:solidFill>
                            <a:schemeClr val="tx1"/>
                          </a:solidFill>
                          <a:effectLst/>
                          <a:latin typeface="Meiryo UI" panose="020B0604030504040204" pitchFamily="50" charset="-128"/>
                          <a:ea typeface="Meiryo UI" panose="020B0604030504040204" pitchFamily="50" charset="-128"/>
                        </a:rPr>
                        <a:t>　　　　</a:t>
                      </a:r>
                      <a:r>
                        <a:rPr kumimoji="1" lang="en-US" altLang="ja-JP" sz="1000" b="0" kern="100" dirty="0">
                          <a:solidFill>
                            <a:schemeClr val="tx1"/>
                          </a:solidFill>
                          <a:effectLst/>
                          <a:latin typeface="Meiryo UI" panose="020B0604030504040204" pitchFamily="50" charset="-128"/>
                          <a:ea typeface="Meiryo UI" panose="020B0604030504040204" pitchFamily="50" charset="-128"/>
                        </a:rPr>
                        <a:t>※2</a:t>
                      </a:r>
                      <a:r>
                        <a:rPr kumimoji="1" lang="ja-JP" altLang="en-US" sz="1000" b="0" kern="100" dirty="0">
                          <a:solidFill>
                            <a:schemeClr val="tx1"/>
                          </a:solidFill>
                          <a:effectLst/>
                          <a:latin typeface="Meiryo UI" panose="020B0604030504040204" pitchFamily="50" charset="-128"/>
                          <a:ea typeface="Meiryo UI" panose="020B0604030504040204" pitchFamily="50" charset="-128"/>
                        </a:rPr>
                        <a:t>学年については、国定数を活用し実施。</a:t>
                      </a:r>
                      <a:endParaRPr kumimoji="1" lang="en-US" altLang="ja-JP" sz="1000" b="0" kern="100" dirty="0">
                        <a:solidFill>
                          <a:schemeClr val="tx1"/>
                        </a:solidFill>
                        <a:effectLst/>
                        <a:latin typeface="Meiryo UI" panose="020B0604030504040204" pitchFamily="50" charset="-128"/>
                        <a:ea typeface="Meiryo UI" panose="020B0604030504040204" pitchFamily="50" charset="-128"/>
                      </a:endParaRPr>
                    </a:p>
                  </a:txBody>
                  <a:tcPr marL="72000" marR="72000" marT="36000" marB="36000">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bl>
          </a:graphicData>
        </a:graphic>
      </p:graphicFrame>
      <p:sp>
        <p:nvSpPr>
          <p:cNvPr id="4" name="正方形/長方形 3"/>
          <p:cNvSpPr/>
          <p:nvPr/>
        </p:nvSpPr>
        <p:spPr>
          <a:xfrm>
            <a:off x="6537640" y="850793"/>
            <a:ext cx="2219825" cy="234978"/>
          </a:xfrm>
          <a:prstGeom prst="rect">
            <a:avLst/>
          </a:prstGeom>
          <a:ln/>
        </p:spPr>
        <p:style>
          <a:lnRef idx="2">
            <a:schemeClr val="accent1"/>
          </a:lnRef>
          <a:fillRef idx="1">
            <a:schemeClr val="lt1"/>
          </a:fillRef>
          <a:effectRef idx="0">
            <a:schemeClr val="accent1"/>
          </a:effectRef>
          <a:fontRef idx="minor">
            <a:schemeClr val="dk1"/>
          </a:fontRef>
        </p:style>
        <p:txBody>
          <a:bodyPr lIns="36000" rIns="0" rtlCol="0" anchor="ctr"/>
          <a:lstStyle/>
          <a:p>
            <a:pPr algn="ctr"/>
            <a:r>
              <a:rPr lang="en-US" altLang="ja-JP" sz="1050" dirty="0">
                <a:solidFill>
                  <a:schemeClr val="tx1"/>
                </a:solidFill>
                <a:latin typeface="Meiryo UI" panose="020B0604030504040204" pitchFamily="50" charset="-128"/>
                <a:ea typeface="Meiryo UI" panose="020B0604030504040204" pitchFamily="50" charset="-128"/>
              </a:rPr>
              <a:t>R2</a:t>
            </a:r>
            <a:r>
              <a:rPr lang="ja-JP" altLang="en-US" sz="1050" dirty="0">
                <a:solidFill>
                  <a:schemeClr val="tx1"/>
                </a:solidFill>
                <a:latin typeface="Meiryo UI" panose="020B0604030504040204" pitchFamily="50" charset="-128"/>
                <a:ea typeface="Meiryo UI" panose="020B0604030504040204" pitchFamily="50" charset="-128"/>
              </a:rPr>
              <a:t>当初予算額：</a:t>
            </a:r>
            <a:r>
              <a:rPr lang="en-US" altLang="ja-JP" sz="1050" dirty="0">
                <a:solidFill>
                  <a:schemeClr val="tx1"/>
                </a:solidFill>
                <a:latin typeface="Meiryo UI" panose="020B0604030504040204" pitchFamily="50" charset="-128"/>
                <a:ea typeface="Meiryo UI" panose="020B0604030504040204" pitchFamily="50" charset="-128"/>
              </a:rPr>
              <a:t>0</a:t>
            </a:r>
            <a:r>
              <a:rPr lang="ja-JP" altLang="en-US" sz="1050" dirty="0">
                <a:solidFill>
                  <a:schemeClr val="tx1"/>
                </a:solidFill>
                <a:latin typeface="Meiryo UI" panose="020B0604030504040204" pitchFamily="50" charset="-128"/>
                <a:ea typeface="Meiryo UI" panose="020B0604030504040204" pitchFamily="50" charset="-128"/>
              </a:rPr>
              <a:t>（</a:t>
            </a:r>
            <a:r>
              <a:rPr lang="en-US" altLang="ja-JP" sz="1050" dirty="0">
                <a:solidFill>
                  <a:schemeClr val="tx1"/>
                </a:solidFill>
                <a:latin typeface="Meiryo UI" panose="020B0604030504040204" pitchFamily="50" charset="-128"/>
                <a:ea typeface="Meiryo UI" panose="020B0604030504040204" pitchFamily="50" charset="-128"/>
              </a:rPr>
              <a:t>0</a:t>
            </a:r>
            <a:r>
              <a:rPr lang="ja-JP" altLang="en-US" sz="1050" dirty="0">
                <a:solidFill>
                  <a:schemeClr val="tx1"/>
                </a:solidFill>
                <a:latin typeface="Meiryo UI" panose="020B0604030504040204" pitchFamily="50" charset="-128"/>
                <a:ea typeface="Meiryo UI" panose="020B0604030504040204" pitchFamily="50" charset="-128"/>
              </a:rPr>
              <a:t>）百万円</a:t>
            </a:r>
            <a:endParaRPr lang="en-US" altLang="ja-JP" sz="105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aphicFrame>
        <p:nvGraphicFramePr>
          <p:cNvPr id="6" name="表 5">
            <a:extLst>
              <a:ext uri="{FF2B5EF4-FFF2-40B4-BE49-F238E27FC236}">
                <a16:creationId xmlns:a16="http://schemas.microsoft.com/office/drawing/2014/main" id="{692DE690-D6AF-454A-BC9E-6A7771A1C13A}"/>
              </a:ext>
            </a:extLst>
          </p:cNvPr>
          <p:cNvGraphicFramePr>
            <a:graphicFrameLocks noGrp="1"/>
          </p:cNvGraphicFramePr>
          <p:nvPr>
            <p:extLst>
              <p:ext uri="{D42A27DB-BD31-4B8C-83A1-F6EECF244321}">
                <p14:modId xmlns:p14="http://schemas.microsoft.com/office/powerpoint/2010/main" val="817363784"/>
              </p:ext>
            </p:extLst>
          </p:nvPr>
        </p:nvGraphicFramePr>
        <p:xfrm>
          <a:off x="632064" y="1795241"/>
          <a:ext cx="4500499" cy="1097060"/>
        </p:xfrm>
        <a:graphic>
          <a:graphicData uri="http://schemas.openxmlformats.org/drawingml/2006/table">
            <a:tbl>
              <a:tblPr firstRow="1" bandRow="1">
                <a:tableStyleId>{5940675A-B579-460E-94D1-54222C63F5DA}</a:tableStyleId>
              </a:tblPr>
              <a:tblGrid>
                <a:gridCol w="472819">
                  <a:extLst>
                    <a:ext uri="{9D8B030D-6E8A-4147-A177-3AD203B41FA5}">
                      <a16:colId xmlns:a16="http://schemas.microsoft.com/office/drawing/2014/main" val="3786806093"/>
                    </a:ext>
                  </a:extLst>
                </a:gridCol>
                <a:gridCol w="562295">
                  <a:extLst>
                    <a:ext uri="{9D8B030D-6E8A-4147-A177-3AD203B41FA5}">
                      <a16:colId xmlns:a16="http://schemas.microsoft.com/office/drawing/2014/main" val="1973897350"/>
                    </a:ext>
                  </a:extLst>
                </a:gridCol>
                <a:gridCol w="585065">
                  <a:extLst>
                    <a:ext uri="{9D8B030D-6E8A-4147-A177-3AD203B41FA5}">
                      <a16:colId xmlns:a16="http://schemas.microsoft.com/office/drawing/2014/main" val="1725552990"/>
                    </a:ext>
                  </a:extLst>
                </a:gridCol>
                <a:gridCol w="630070">
                  <a:extLst>
                    <a:ext uri="{9D8B030D-6E8A-4147-A177-3AD203B41FA5}">
                      <a16:colId xmlns:a16="http://schemas.microsoft.com/office/drawing/2014/main" val="3877804580"/>
                    </a:ext>
                  </a:extLst>
                </a:gridCol>
                <a:gridCol w="675075">
                  <a:extLst>
                    <a:ext uri="{9D8B030D-6E8A-4147-A177-3AD203B41FA5}">
                      <a16:colId xmlns:a16="http://schemas.microsoft.com/office/drawing/2014/main" val="3640809651"/>
                    </a:ext>
                  </a:extLst>
                </a:gridCol>
                <a:gridCol w="495055">
                  <a:extLst>
                    <a:ext uri="{9D8B030D-6E8A-4147-A177-3AD203B41FA5}">
                      <a16:colId xmlns:a16="http://schemas.microsoft.com/office/drawing/2014/main" val="1087117989"/>
                    </a:ext>
                  </a:extLst>
                </a:gridCol>
                <a:gridCol w="585065">
                  <a:extLst>
                    <a:ext uri="{9D8B030D-6E8A-4147-A177-3AD203B41FA5}">
                      <a16:colId xmlns:a16="http://schemas.microsoft.com/office/drawing/2014/main" val="1643487094"/>
                    </a:ext>
                  </a:extLst>
                </a:gridCol>
                <a:gridCol w="495055">
                  <a:extLst>
                    <a:ext uri="{9D8B030D-6E8A-4147-A177-3AD203B41FA5}">
                      <a16:colId xmlns:a16="http://schemas.microsoft.com/office/drawing/2014/main" val="3503507564"/>
                    </a:ext>
                  </a:extLst>
                </a:gridCol>
              </a:tblGrid>
              <a:tr h="180020">
                <a:tc rowSpan="3">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年度</a:t>
                      </a:r>
                    </a:p>
                  </a:txBody>
                  <a:tcPr marT="36000" marB="36000" anchor="ctr">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rowSpan="2" gridSpan="2">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学級編制基準</a:t>
                      </a:r>
                    </a:p>
                  </a:txBody>
                  <a:tcPr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tcPr>
                </a:tc>
                <a:tc rowSpan="2"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5">
                  <a:txBody>
                    <a:bodyPr/>
                    <a:lstStyle/>
                    <a:p>
                      <a:pPr algn="ctr">
                        <a:lnSpc>
                          <a:spcPts val="800"/>
                        </a:lnSpc>
                      </a:pPr>
                      <a:r>
                        <a:rPr kumimoji="1" lang="ja-JP" altLang="en-US" sz="1000" dirty="0">
                          <a:solidFill>
                            <a:schemeClr val="tx1"/>
                          </a:solidFill>
                          <a:latin typeface="Meiryo UI" panose="020B0604030504040204" pitchFamily="50" charset="-128"/>
                          <a:ea typeface="Meiryo UI" panose="020B0604030504040204" pitchFamily="50" charset="-128"/>
                        </a:rPr>
                        <a:t>実績及び見込み</a:t>
                      </a:r>
                    </a:p>
                  </a:txBody>
                  <a:tcPr marT="36000" marB="36000" anchor="ctr">
                    <a:lnL w="6350" cap="flat" cmpd="sng" algn="ctr">
                      <a:solidFill>
                        <a:schemeClr val="tx1"/>
                      </a:solidFill>
                      <a:prstDash val="solid"/>
                      <a:round/>
                      <a:headEnd type="none" w="med" len="med"/>
                      <a:tailEnd type="none" w="med" len="med"/>
                    </a:ln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tcPr>
                </a:tc>
                <a:tc hMerge="1">
                  <a:txBody>
                    <a:bodyPr/>
                    <a:lstStyle/>
                    <a:p>
                      <a:endParaRPr kumimoji="1" lang="ja-JP" altLang="en-US" sz="800" dirty="0"/>
                    </a:p>
                  </a:txBody>
                  <a:tcPr marT="36000" marB="36000">
                    <a:lnR w="6350" cap="flat" cmpd="sng" algn="ctr">
                      <a:solidFill>
                        <a:schemeClr val="tx1"/>
                      </a:solidFill>
                      <a:prstDash val="solid"/>
                      <a:round/>
                      <a:headEnd type="none" w="med" len="med"/>
                      <a:tailEnd type="none" w="med" len="med"/>
                    </a:lnR>
                  </a:tcPr>
                </a:tc>
                <a:tc hMerge="1">
                  <a:txBody>
                    <a:bodyPr/>
                    <a:lstStyle/>
                    <a:p>
                      <a:endParaRPr kumimoji="1" lang="ja-JP" altLang="en-US" sz="800" dirty="0"/>
                    </a:p>
                  </a:txBody>
                  <a:tcPr marT="36000" marB="36000">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01667250"/>
                  </a:ext>
                </a:extLst>
              </a:tr>
              <a:tr h="0">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2"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tcPr>
                </a:tc>
                <a:tc hMerge="1"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tcPr>
                </a:tc>
                <a:tc gridSpan="3">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必要教員数</a:t>
                      </a:r>
                    </a:p>
                  </a:txBody>
                  <a:tcPr marT="36000" marB="36000" anchor="ctr">
                    <a:lnL w="6350" cap="flat" cmpd="sng" algn="ctr">
                      <a:solidFill>
                        <a:schemeClr val="tx1"/>
                      </a:solidFill>
                      <a:prstDash val="solid"/>
                      <a:round/>
                      <a:headEnd type="none" w="med" len="med"/>
                      <a:tailEnd type="none" w="med" len="med"/>
                    </a:lnL>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R w="6350" cap="flat" cmpd="sng" algn="ctr">
                      <a:solidFill>
                        <a:schemeClr val="tx1"/>
                      </a:solidFill>
                      <a:prstDash val="solid"/>
                      <a:round/>
                      <a:headEnd type="none" w="med" len="med"/>
                      <a:tailEnd type="none" w="med" len="med"/>
                    </a:lnR>
                  </a:tcPr>
                </a:tc>
                <a:tc h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L="36000" marR="36000" marT="36000" marB="36000">
                    <a:lnL w="6350" cap="flat" cmpd="sng" algn="ctr">
                      <a:solidFill>
                        <a:schemeClr val="tx1"/>
                      </a:solidFill>
                      <a:prstDash val="solid"/>
                      <a:round/>
                      <a:headEnd type="none" w="med" len="med"/>
                      <a:tailEnd type="none" w="med" len="med"/>
                    </a:lnL>
                  </a:tcPr>
                </a:tc>
                <a:tc rowSpan="2">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国定数</a:t>
                      </a:r>
                    </a:p>
                  </a:txBody>
                  <a:tcPr marL="0" marR="0" marT="36000" marB="36000" anchor="ctr">
                    <a:lnR w="6350" cap="flat" cmpd="sng" algn="ctr">
                      <a:solidFill>
                        <a:schemeClr val="tx1"/>
                      </a:solidFill>
                      <a:prstDash val="solid"/>
                      <a:round/>
                      <a:headEnd type="none" w="med" len="med"/>
                      <a:tailEnd type="none" w="med" len="med"/>
                    </a:lnR>
                  </a:tcPr>
                </a:tc>
                <a:tc rowSpan="2">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府単独</a:t>
                      </a:r>
                    </a:p>
                  </a:txBody>
                  <a:tcPr marL="0" marR="0" marT="36000" marB="36000" anchor="ctr">
                    <a:lnL w="635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84842943"/>
                  </a:ext>
                </a:extLst>
              </a:tr>
              <a:tr h="146459">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a:t>
                      </a:r>
                      <a:r>
                        <a:rPr kumimoji="1" lang="ja-JP" altLang="en-US" sz="1000" dirty="0">
                          <a:solidFill>
                            <a:schemeClr val="tx1"/>
                          </a:solidFill>
                          <a:latin typeface="Meiryo UI" panose="020B0604030504040204" pitchFamily="50" charset="-128"/>
                          <a:ea typeface="Meiryo UI" panose="020B0604030504040204" pitchFamily="50" charset="-128"/>
                        </a:rPr>
                        <a:t>学年</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marT="36000" marB="36000" anchor="ctr">
                    <a:lnL w="635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２学年</a:t>
                      </a:r>
                    </a:p>
                  </a:txBody>
                  <a:tcPr marT="36000" marB="36000" anchor="ctr"/>
                </a:tc>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１学年</a:t>
                      </a:r>
                    </a:p>
                  </a:txBody>
                  <a:tcPr marT="36000" marB="36000" anchor="ctr"/>
                </a:tc>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２学年</a:t>
                      </a:r>
                    </a:p>
                  </a:txBody>
                  <a:tcPr marT="36000" marB="36000" anchor="ctr"/>
                </a:tc>
                <a:tc>
                  <a:txBody>
                    <a:bodyPr/>
                    <a:lstStyle/>
                    <a:p>
                      <a:pPr algn="ctr">
                        <a:lnSpc>
                          <a:spcPts val="1200"/>
                        </a:lnSpc>
                      </a:pPr>
                      <a:r>
                        <a:rPr kumimoji="1" lang="ja-JP" altLang="en-US" sz="1000" dirty="0">
                          <a:solidFill>
                            <a:schemeClr val="tx1"/>
                          </a:solidFill>
                          <a:latin typeface="Meiryo UI" panose="020B0604030504040204" pitchFamily="50" charset="-128"/>
                          <a:ea typeface="Meiryo UI" panose="020B0604030504040204" pitchFamily="50" charset="-128"/>
                        </a:rPr>
                        <a:t>計</a:t>
                      </a:r>
                    </a:p>
                  </a:txBody>
                  <a:tcPr marT="36000" marB="36000" anchor="ctr"/>
                </a:tc>
                <a:tc vMerge="1">
                  <a:txBody>
                    <a:bodyPr/>
                    <a:lstStyle/>
                    <a:p>
                      <a:endParaRPr kumimoji="1" lang="ja-JP" altLang="en-US" sz="800" dirty="0"/>
                    </a:p>
                  </a:txBody>
                  <a:tcPr marT="36000" marB="36000"/>
                </a:tc>
                <a:tc vMerge="1">
                  <a:txBody>
                    <a:bodyPr/>
                    <a:lstStyle/>
                    <a:p>
                      <a:pPr algn="l">
                        <a:lnSpc>
                          <a:spcPts val="800"/>
                        </a:lnSpc>
                      </a:pPr>
                      <a:endParaRPr kumimoji="1" lang="ja-JP" altLang="en-US" sz="800" dirty="0">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1275941318"/>
                  </a:ext>
                </a:extLst>
              </a:tr>
              <a:tr h="114459">
                <a:tc>
                  <a:txBody>
                    <a:bodyPr/>
                    <a:lstStyle/>
                    <a:p>
                      <a:pPr algn="l">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R1</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35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35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150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150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150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0</a:t>
                      </a:r>
                    </a:p>
                  </a:txBody>
                  <a:tcPr marT="36000" marB="36000"/>
                </a:tc>
                <a:extLst>
                  <a:ext uri="{0D108BD9-81ED-4DB2-BD59-A6C34878D82A}">
                    <a16:rowId xmlns:a16="http://schemas.microsoft.com/office/drawing/2014/main" val="2673742073"/>
                  </a:ext>
                </a:extLst>
              </a:tr>
              <a:tr h="120879">
                <a:tc>
                  <a:txBody>
                    <a:bodyPr/>
                    <a:lstStyle/>
                    <a:p>
                      <a:pPr algn="l">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R2</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35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35</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146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146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146</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tc>
                  <a:txBody>
                    <a:bodyPr/>
                    <a:lstStyle/>
                    <a:p>
                      <a:pPr algn="ctr">
                        <a:lnSpc>
                          <a:spcPts val="1200"/>
                        </a:lnSpc>
                      </a:pPr>
                      <a:r>
                        <a:rPr kumimoji="1" lang="en-US" altLang="ja-JP" sz="1000" dirty="0">
                          <a:solidFill>
                            <a:schemeClr val="tx1"/>
                          </a:solidFill>
                          <a:latin typeface="Meiryo UI" panose="020B0604030504040204" pitchFamily="50" charset="-128"/>
                          <a:ea typeface="Meiryo UI" panose="020B0604030504040204" pitchFamily="50" charset="-128"/>
                        </a:rPr>
                        <a:t>0</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T="36000" marB="36000"/>
                </a:tc>
                <a:extLst>
                  <a:ext uri="{0D108BD9-81ED-4DB2-BD59-A6C34878D82A}">
                    <a16:rowId xmlns:a16="http://schemas.microsoft.com/office/drawing/2014/main" val="2988840474"/>
                  </a:ext>
                </a:extLst>
              </a:tr>
            </a:tbl>
          </a:graphicData>
        </a:graphic>
      </p:graphicFrame>
      <p:sp>
        <p:nvSpPr>
          <p:cNvPr id="7" name="正方形/長方形 6"/>
          <p:cNvSpPr/>
          <p:nvPr/>
        </p:nvSpPr>
        <p:spPr>
          <a:xfrm>
            <a:off x="5877145" y="220456"/>
            <a:ext cx="1935215" cy="208186"/>
          </a:xfrm>
          <a:prstGeom prst="rect">
            <a:avLst/>
          </a:prstGeom>
          <a:ln w="6350"/>
        </p:spPr>
        <p:style>
          <a:lnRef idx="2">
            <a:schemeClr val="accent1"/>
          </a:lnRef>
          <a:fillRef idx="1">
            <a:schemeClr val="lt1"/>
          </a:fillRef>
          <a:effectRef idx="0">
            <a:schemeClr val="accent1"/>
          </a:effectRef>
          <a:fontRef idx="minor">
            <a:schemeClr val="dk1"/>
          </a:fontRef>
        </p:style>
        <p:txBody>
          <a:bodyPr lIns="36000" rIns="36000" rtlCol="0" anchor="ctr"/>
          <a:lstStyle/>
          <a:p>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予算の記載</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）：一般財源</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スライド番号プレースホルダー 4"/>
          <p:cNvSpPr txBox="1">
            <a:spLocks/>
          </p:cNvSpPr>
          <p:nvPr/>
        </p:nvSpPr>
        <p:spPr>
          <a:xfrm>
            <a:off x="7010400" y="6584035"/>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solidFill>
                  <a:schemeClr val="tx1"/>
                </a:solidFill>
                <a:latin typeface="Meiryo UI" panose="020B0604030504040204" pitchFamily="50" charset="-128"/>
                <a:ea typeface="Meiryo UI" panose="020B0604030504040204" pitchFamily="50" charset="-128"/>
              </a:rPr>
              <a:t>93</a:t>
            </a:r>
            <a:endParaRPr lang="ja-JP" altLang="en-US"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36285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a:spPr>
      <a:bodyPr lIns="36000" rIns="0" rtlCol="0" anchor="ctr"/>
      <a:lstStyle>
        <a:defPPr algn="ctr">
          <a:defRPr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solidFill>
          <a:schemeClr val="bg1">
            <a:lumMod val="85000"/>
          </a:schemeClr>
        </a:solidFill>
        <a:ln>
          <a:solidFill>
            <a:schemeClr val="tx1"/>
          </a:solidFill>
        </a:ln>
      </a:spPr>
      <a:bodyPr wrap="square" rtlCol="0">
        <a:noAutofit/>
      </a:bodyPr>
      <a:lstStyle>
        <a:defPPr>
          <a:defRPr sz="2800" dirty="0" smtClean="0">
            <a:latin typeface="メイリオ" panose="020B0604030504040204" pitchFamily="50" charset="-128"/>
            <a:ea typeface="メイリオ" panose="020B0604030504040204" pitchFamily="50" charset="-128"/>
            <a:cs typeface="メイリオ"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BBD448640CB147A5528A90D7A752E6" ma:contentTypeVersion="0" ma:contentTypeDescription="新しいドキュメントを作成します。" ma:contentTypeScope="" ma:versionID="870bfd10208a075ddad328603fb1e3f2">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32240C-9678-49BC-876E-9028F5F0CBF7}">
  <ds:schemaRefs>
    <ds:schemaRef ds:uri="http://purl.org/dc/terms/"/>
    <ds:schemaRef ds:uri="http://schemas.microsoft.com/office/2006/metadata/properties"/>
    <ds:schemaRef ds:uri="http://purl.org/dc/elements/1.1/"/>
    <ds:schemaRef ds:uri="http://schemas.microsoft.com/office/infopath/2007/PartnerControls"/>
    <ds:schemaRef ds:uri="http://www.w3.org/XML/1998/namespace"/>
    <ds:schemaRef ds:uri="http://schemas.microsoft.com/office/2006/documentManagement/type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3.xml><?xml version="1.0" encoding="utf-8"?>
<ds:datastoreItem xmlns:ds="http://schemas.openxmlformats.org/officeDocument/2006/customXml" ds:itemID="{A8ADA641-AF50-4496-B092-D004458AF9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36258</TotalTime>
  <Words>14697</Words>
  <Application>Microsoft Office PowerPoint</Application>
  <PresentationFormat>画面に合わせる (4:3)</PresentationFormat>
  <Paragraphs>4772</Paragraphs>
  <Slides>95</Slides>
  <Notes>48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95</vt:i4>
      </vt:variant>
    </vt:vector>
  </HeadingPairs>
  <TitlesOfParts>
    <vt:vector size="102" baseType="lpstr">
      <vt:lpstr>Meiryo UI</vt:lpstr>
      <vt:lpstr>ＭＳ Ｐゴシック</vt:lpstr>
      <vt:lpstr>メイリオ</vt:lpstr>
      <vt:lpstr>Arial</vt:lpstr>
      <vt:lpstr>Calibri</vt:lpstr>
      <vt:lpstr>Times New Roman</vt:lpstr>
      <vt:lpstr>Office ​​テーマ</vt:lpstr>
      <vt:lpstr>財政再建プログラム（案）の振り返り</vt:lpstr>
      <vt:lpstr>　厳しい財政環境が継続する中、財政再建プログラム（案）（平成20年６月策定）においては、全事務事業をゼロベースで見直すとともに、38の主要検討事業について、具体的に見直しの方向性を示し、改革の取組みを進めました。 　同プログラム（案）の策定から約10年が経過したことから、このたび、38の主要検討事業について、この間、どのような見直しを行ってきたのか、改めて振り返りました。 　具体的には、財政再建プログラム（案）及びその後の行財政計画の進捗管理や、予算編成等による事業の見直しの状況について、時系列をおって整理しました。 　今後とも、財政規律を堅持しつつ、この振り返りも踏まえながら、社会環境や府民ニーズの変化を的確に捉え、必要に応じて、事業の見直しやあり方検討を行うなど、限られた財源を最大限に活用して施策を展開しま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上田　有紀</cp:lastModifiedBy>
  <cp:revision>3889</cp:revision>
  <cp:lastPrinted>2020-02-12T04:09:08Z</cp:lastPrinted>
  <dcterms:created xsi:type="dcterms:W3CDTF">2014-06-17T12:02:58Z</dcterms:created>
  <dcterms:modified xsi:type="dcterms:W3CDTF">2020-02-12T08:39:40Z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0x01010085BBD448640CB147A5528A90D7A752E6</vt:lpwstr>
  </property>
</Properties>
</file>