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40"/>
  </p:notesMasterIdLst>
  <p:handoutMasterIdLst>
    <p:handoutMasterId r:id="rId41"/>
  </p:handoutMasterIdLst>
  <p:sldIdLst>
    <p:sldId id="1966" r:id="rId5"/>
    <p:sldId id="2035" r:id="rId6"/>
    <p:sldId id="2036" r:id="rId7"/>
    <p:sldId id="1969" r:id="rId8"/>
    <p:sldId id="2037" r:id="rId9"/>
    <p:sldId id="1972" r:id="rId10"/>
    <p:sldId id="1973" r:id="rId11"/>
    <p:sldId id="1974" r:id="rId12"/>
    <p:sldId id="1975" r:id="rId13"/>
    <p:sldId id="1976" r:id="rId14"/>
    <p:sldId id="1977" r:id="rId15"/>
    <p:sldId id="1978" r:id="rId16"/>
    <p:sldId id="1979" r:id="rId17"/>
    <p:sldId id="1930" r:id="rId18"/>
    <p:sldId id="1931" r:id="rId19"/>
    <p:sldId id="1932" r:id="rId20"/>
    <p:sldId id="1933" r:id="rId21"/>
    <p:sldId id="1934" r:id="rId22"/>
    <p:sldId id="1935" r:id="rId23"/>
    <p:sldId id="1936" r:id="rId24"/>
    <p:sldId id="1937" r:id="rId25"/>
    <p:sldId id="1938" r:id="rId26"/>
    <p:sldId id="1939" r:id="rId27"/>
    <p:sldId id="1940" r:id="rId28"/>
    <p:sldId id="1941" r:id="rId29"/>
    <p:sldId id="1942" r:id="rId30"/>
    <p:sldId id="1943" r:id="rId31"/>
    <p:sldId id="1944" r:id="rId32"/>
    <p:sldId id="1945" r:id="rId33"/>
    <p:sldId id="1946" r:id="rId34"/>
    <p:sldId id="1960" r:id="rId35"/>
    <p:sldId id="2007" r:id="rId36"/>
    <p:sldId id="2008" r:id="rId37"/>
    <p:sldId id="2009" r:id="rId38"/>
    <p:sldId id="2010" r:id="rId3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根　みゆき" initials="川根　みゆき" lastIdx="1" clrIdx="0">
    <p:extLst>
      <p:ext uri="{19B8F6BF-5375-455C-9EA6-DF929625EA0E}">
        <p15:presenceInfo xmlns:p15="http://schemas.microsoft.com/office/powerpoint/2012/main" userId="S-1-5-21-161959346-1900351369-444732941-195774" providerId="AD"/>
      </p:ext>
    </p:extLst>
  </p:cmAuthor>
  <p:cmAuthor id="2" name="岡崎　誠" initials="岡崎　誠" lastIdx="12" clrIdx="1">
    <p:extLst>
      <p:ext uri="{19B8F6BF-5375-455C-9EA6-DF929625EA0E}">
        <p15:presenceInfo xmlns:p15="http://schemas.microsoft.com/office/powerpoint/2012/main" userId="S-1-5-21-161959346-1900351369-444732941-67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707700"/>
    <a:srgbClr val="0000FF"/>
    <a:srgbClr val="6699FF"/>
    <a:srgbClr val="CC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41" autoAdjust="0"/>
    <p:restoredTop sz="98057" autoAdjust="0"/>
  </p:normalViewPr>
  <p:slideViewPr>
    <p:cSldViewPr>
      <p:cViewPr varScale="1">
        <p:scale>
          <a:sx n="64" d="100"/>
          <a:sy n="64" d="100"/>
        </p:scale>
        <p:origin x="234" y="48"/>
      </p:cViewPr>
      <p:guideLst>
        <p:guide orient="horz" pos="2160"/>
        <p:guide pos="2880"/>
      </p:guideLst>
    </p:cSldViewPr>
  </p:slideViewPr>
  <p:outlineViewPr>
    <p:cViewPr>
      <p:scale>
        <a:sx n="33" d="100"/>
        <a:sy n="33" d="100"/>
      </p:scale>
      <p:origin x="0" y="1422"/>
    </p:cViewPr>
  </p:outlin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r>
              <a:rPr kumimoji="1" lang="ja-JP" altLang="en-US" smtClean="0"/>
              <a:t>部局意見照会用</a:t>
            </a:r>
            <a:r>
              <a:rPr kumimoji="1" lang="en-US" altLang="ja-JP" smtClean="0"/>
              <a:t>ver.</a:t>
            </a:r>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defRPr sz="1200"/>
            </a:lvl1pPr>
          </a:lstStyle>
          <a:p>
            <a:fld id="{BF868B9E-B285-4A45-9CF7-6DC8372BDF37}" type="datetimeFigureOut">
              <a:rPr kumimoji="1" lang="ja-JP" altLang="en-US" smtClean="0"/>
              <a:t>2020/11/12</a:t>
            </a:fld>
            <a:endParaRPr kumimoji="1"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6967"/>
          </a:xfrm>
          <a:prstGeom prst="rect">
            <a:avLst/>
          </a:prstGeom>
        </p:spPr>
        <p:txBody>
          <a:bodyPr vert="horz" lIns="91427" tIns="45714" rIns="91427" bIns="45714" rtlCol="0"/>
          <a:lstStyle>
            <a:lvl1pPr algn="l">
              <a:defRPr sz="1200"/>
            </a:lvl1pPr>
          </a:lstStyle>
          <a:p>
            <a:r>
              <a:rPr kumimoji="1" lang="ja-JP" altLang="en-US" smtClean="0"/>
              <a:t>部局意見照会用</a:t>
            </a:r>
            <a:r>
              <a:rPr kumimoji="1" lang="en-US" altLang="ja-JP" smtClean="0"/>
              <a:t>ver.</a:t>
            </a:r>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7" tIns="45714" rIns="91427" bIns="45714" rtlCol="0"/>
          <a:lstStyle>
            <a:lvl1pPr algn="r">
              <a:defRPr sz="1200"/>
            </a:lvl1pPr>
          </a:lstStyle>
          <a:p>
            <a:fld id="{3F2D28A0-6F62-4A73-959C-6359E5DDD042}" type="datetimeFigureOut">
              <a:rPr kumimoji="1" lang="ja-JP" altLang="en-US" smtClean="0"/>
              <a:t>2020/11/12</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7" tIns="45714" rIns="91427"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7" tIns="45714" rIns="91427" bIns="45714"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0</a:t>
            </a:fld>
            <a:endParaRPr lang="ja-JP" altLang="en-US">
              <a:solidFill>
                <a:prstClr val="black"/>
              </a:solidFill>
            </a:endParaRPr>
          </a:p>
        </p:txBody>
      </p:sp>
    </p:spTree>
    <p:extLst>
      <p:ext uri="{BB962C8B-B14F-4D97-AF65-F5344CB8AC3E}">
        <p14:creationId xmlns:p14="http://schemas.microsoft.com/office/powerpoint/2010/main" val="2941104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B65995-D060-42C8-8F20-A1FCCDAC0113}" type="slidenum">
              <a:rPr lang="ja-JP" altLang="en-US" smtClean="0">
                <a:solidFill>
                  <a:prstClr val="black"/>
                </a:solidFill>
              </a:rPr>
              <a:pPr/>
              <a:t>28</a:t>
            </a:fld>
            <a:endParaRPr lang="ja-JP" altLang="en-US">
              <a:solidFill>
                <a:prstClr val="black"/>
              </a:solidFill>
            </a:endParaRPr>
          </a:p>
        </p:txBody>
      </p:sp>
    </p:spTree>
    <p:extLst>
      <p:ext uri="{BB962C8B-B14F-4D97-AF65-F5344CB8AC3E}">
        <p14:creationId xmlns:p14="http://schemas.microsoft.com/office/powerpoint/2010/main" val="1794420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F56AAE9-ECED-41AF-A4E1-DA41E7DC0D68}" type="datetime1">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7EA9DE-CFC4-436B-B879-3CC0178F26C8}" type="datetime1">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2E5D04-17BF-40B5-88DA-CA64590F6C7F}" type="datetime1">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4D73E7B-91A0-4132-A714-448B5020A064}" type="datetime1">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0239A39-25E0-4085-A623-6E68AF955856}" type="datetime1">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A3EA5-B6B3-45D8-86B2-981183F3FAD8}" type="datetime1">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39150A6-A5F5-465E-918C-1961E176449B}" type="datetime1">
              <a:rPr kumimoji="1" lang="ja-JP" altLang="en-US" smtClean="0"/>
              <a:t>2020/11/12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A8EED59-0E57-48F8-878F-C8F5BF1C3EB6}" type="datetime1">
              <a:rPr kumimoji="1" lang="ja-JP" altLang="en-US" smtClean="0"/>
              <a:t>2020/11/12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96ED138-04E4-4F74-9358-B9C517F1FC2A}" type="datetime1">
              <a:rPr kumimoji="1" lang="ja-JP" altLang="en-US" smtClean="0"/>
              <a:t>2020/11/12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6C89ED-7ACA-4DAB-825B-EE8CCD700B83}" type="datetime1">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ED36DC5-89FF-4EE5-B4BF-5EE07D49A2DF}" type="datetime1">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5872F-B11E-43C1-85CD-61B0440AF8BE}" type="datetime1">
              <a:rPr kumimoji="1" lang="ja-JP" altLang="en-US" smtClean="0"/>
              <a:t>2020/11/12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7058" y="1493785"/>
            <a:ext cx="8136904" cy="1200329"/>
          </a:xfrm>
          <a:prstGeom prst="rect">
            <a:avLst/>
          </a:prstGeom>
          <a:ln w="6350">
            <a:solidFill>
              <a:schemeClr val="tx1"/>
            </a:solidFill>
          </a:ln>
        </p:spPr>
        <p:txBody>
          <a:bodyPr wrap="square">
            <a:spAutoFit/>
          </a:bodyPr>
          <a:lstStyle/>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令和２年度大阪府行政経営</a:t>
            </a:r>
            <a:r>
              <a:rPr lang="ja-JP" altLang="en-US" b="1">
                <a:latin typeface="Meiryo UI" panose="020B0604030504040204" pitchFamily="50" charset="-128"/>
                <a:ea typeface="Meiryo UI" panose="020B0604030504040204" pitchFamily="50" charset="-128"/>
                <a:cs typeface="Meiryo UI" panose="020B0604030504040204" pitchFamily="50" charset="-128"/>
              </a:rPr>
              <a:t>の取組み</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＜具体的</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取組み編＞</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txBox="1">
            <a:spLocks noChangeArrowheads="1"/>
          </p:cNvSpPr>
          <p:nvPr/>
        </p:nvSpPr>
        <p:spPr>
          <a:xfrm>
            <a:off x="441140" y="3383995"/>
            <a:ext cx="8325925" cy="1323439"/>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spcBef>
                <a:spcPct val="0"/>
              </a:spcBef>
              <a:buFont typeface="Wingdings" pitchFamily="2" charset="2"/>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＜目次＞</a:t>
            </a:r>
          </a:p>
          <a:p>
            <a:pPr defTabSz="647700">
              <a:spcBef>
                <a:spcPct val="0"/>
              </a:spcBef>
              <a:buFont typeface="Wingdings" pitchFamily="2" charset="2"/>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　　・・・・・・・・・・・・・・・・・・・・・・・・・・・・・・・・・・・・・・・・・・・・・・・・・・・・・・・・</a:t>
            </a:r>
          </a:p>
          <a:p>
            <a:pPr defTabSz="647700">
              <a:spcBef>
                <a:spcPct val="0"/>
              </a:spcBef>
              <a:buFont typeface="Wingdings" pitchFamily="2" charset="2"/>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　　 ・・・・・・・・・・・・・・・・・・・・・・・・・・・・・・・・・・・・・・・・・・・・・・・・</a:t>
            </a:r>
          </a:p>
          <a:p>
            <a:pPr defTabSz="647700">
              <a:spcBef>
                <a:spcPct val="0"/>
              </a:spcBef>
              <a:buFont typeface="Wingdings" pitchFamily="2" charset="2"/>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公の施設の改革　　・・・・・・・・・・・・・・・・・・・・・・・・・・・・・・・・・・・・・・・・・・・・・・・・・・・</a:t>
            </a:r>
          </a:p>
        </p:txBody>
      </p:sp>
      <p:sp>
        <p:nvSpPr>
          <p:cNvPr id="10" name="Rectangle 3"/>
          <p:cNvSpPr txBox="1">
            <a:spLocks noChangeArrowheads="1"/>
          </p:cNvSpPr>
          <p:nvPr/>
        </p:nvSpPr>
        <p:spPr>
          <a:xfrm>
            <a:off x="7767355" y="3630216"/>
            <a:ext cx="683596" cy="1077218"/>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r" defTabSz="647700">
              <a:spcBef>
                <a:spcPct val="0"/>
              </a:spcBef>
              <a:buFont typeface="Wingdings" pitchFamily="2" charset="2"/>
              <a:buNone/>
              <a:tabLst>
                <a:tab pos="8256588" algn="r"/>
              </a:tabLst>
              <a:defRPr/>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37</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defTabSz="647700">
              <a:spcBef>
                <a:spcPct val="0"/>
              </a:spcBef>
              <a:buFont typeface="Wingdings" pitchFamily="2" charset="2"/>
              <a:buNone/>
              <a:tabLst>
                <a:tab pos="8256588" algn="r"/>
              </a:tabLst>
              <a:defRPr/>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42</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defTabSz="647700">
              <a:spcBef>
                <a:spcPct val="0"/>
              </a:spcBef>
              <a:buFont typeface="Wingdings" pitchFamily="2" charset="2"/>
              <a:buNone/>
              <a:tabLst>
                <a:tab pos="8256588" algn="r"/>
              </a:tabLst>
              <a:defRPr/>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49</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defTabSz="647700">
              <a:spcBef>
                <a:spcPct val="0"/>
              </a:spcBef>
              <a:buFont typeface="Wingdings" pitchFamily="2" charset="2"/>
              <a:buNone/>
              <a:tabLst>
                <a:tab pos="8256588" algn="r"/>
              </a:tabLst>
              <a:defRPr/>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67</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416567" y="652950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36</a:t>
            </a:r>
            <a:endParaRPr lang="ja-JP" altLang="en-US" dirty="0">
              <a:solidFill>
                <a:prstClr val="black"/>
              </a:solidFill>
            </a:endParaRPr>
          </a:p>
        </p:txBody>
      </p:sp>
    </p:spTree>
    <p:extLst>
      <p:ext uri="{BB962C8B-B14F-4D97-AF65-F5344CB8AC3E}">
        <p14:creationId xmlns:p14="http://schemas.microsoft.com/office/powerpoint/2010/main" val="362642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4060746293"/>
              </p:ext>
            </p:extLst>
          </p:nvPr>
        </p:nvGraphicFramePr>
        <p:xfrm>
          <a:off x="250754" y="678016"/>
          <a:ext cx="8723229" cy="5420957"/>
        </p:xfrm>
        <a:graphic>
          <a:graphicData uri="http://schemas.openxmlformats.org/drawingml/2006/table">
            <a:tbl>
              <a:tblPr firstRow="1" bandRow="1">
                <a:tableStyleId>{5940675A-B579-460E-94D1-54222C63F5DA}</a:tableStyleId>
              </a:tblPr>
              <a:tblGrid>
                <a:gridCol w="1074974">
                  <a:extLst>
                    <a:ext uri="{9D8B030D-6E8A-4147-A177-3AD203B41FA5}">
                      <a16:colId xmlns:a16="http://schemas.microsoft.com/office/drawing/2014/main" val="20000"/>
                    </a:ext>
                  </a:extLst>
                </a:gridCol>
                <a:gridCol w="2084617">
                  <a:extLst>
                    <a:ext uri="{9D8B030D-6E8A-4147-A177-3AD203B41FA5}">
                      <a16:colId xmlns:a16="http://schemas.microsoft.com/office/drawing/2014/main" val="20001"/>
                    </a:ext>
                  </a:extLst>
                </a:gridCol>
                <a:gridCol w="2918322">
                  <a:extLst>
                    <a:ext uri="{9D8B030D-6E8A-4147-A177-3AD203B41FA5}">
                      <a16:colId xmlns:a16="http://schemas.microsoft.com/office/drawing/2014/main" val="20004"/>
                    </a:ext>
                  </a:extLst>
                </a:gridCol>
                <a:gridCol w="2645316">
                  <a:extLst>
                    <a:ext uri="{9D8B030D-6E8A-4147-A177-3AD203B41FA5}">
                      <a16:colId xmlns:a16="http://schemas.microsoft.com/office/drawing/2014/main" val="1773882730"/>
                    </a:ext>
                  </a:extLst>
                </a:gridCol>
              </a:tblGrid>
              <a:tr h="45572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88574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中小企業向け融資資金</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貸付金</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様々に頑張っている府内中小企業者に対して、事業に必要な資金を融資することにより、中小企業者の健全な事業の振興及び発展を図る。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令和元年度の総融資枠</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5,000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年度と同額）</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。融資実績及び今後の見通しを踏まえ、令和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年度の総融資枠等を見直した。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年度の総融資枠は</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4,520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億円。新たな融資メニュー（</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SDGs</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ビジネス支援資金、事業承継支援資金）を創設。</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国の制度改正に伴う融資メニューの創設や資金需要に対応するための融資枠の増減などにより、後年度の財政負担の増加が見込まれる場合は、損補割合や融資条件の見直しを行う。</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融資枠については、実績等を検証し、令和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年度当初予算要求時までに議論する。</a:t>
                      </a:r>
                      <a:endPar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30762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狭山池博物館運営</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事業費</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狭山池の「平成の大改修」に伴う埋蔵文化財調査で発掘された土木遺産を保存、展示し、後世にわかりやすく親しみやすく紹介し、府民の文化的向上を図る。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にとりまとめた</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運営方針に基づいて、他機関と連携した新たな事業実施や、研究助成金の申請など</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を行って</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いる。</a:t>
                      </a:r>
                      <a:endParaRPr kumimoji="1" lang="en-US" altLang="ja-JP" sz="1200" b="0" i="0" u="none" strike="dbl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事業のサービスを継続するとともに、平成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にとりまとめた</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効果的・効率的な運営方針に基づいて、他機関と連携した新たな事業の実施や、研究助成金の申請などを行う。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6109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i="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zh-TW"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流域下水道事業会計繰出金</a:t>
                      </a:r>
                      <a:endPar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下水道サービスを安定的に供給するため、地方公営企業法に定める経費の負担の原則に従い、大阪府流域下水道事業会計に対して補助・出資を行う。</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u="none"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平成</a:t>
                      </a:r>
                      <a:r>
                        <a:rPr kumimoji="1" lang="en-US" altLang="ja-JP" sz="1200" u="none"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30</a:t>
                      </a:r>
                      <a:r>
                        <a:rPr kumimoji="1" lang="ja-JP" altLang="en-US" sz="1200" u="none"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年度から地方公営企業法を適用。経営戦略に基づく取組みを進めた。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流域下水道減価償却費等に対する利用者負担（市町村負担）設定について、令和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7</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年度から市町村の負担を開始し、令和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11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年度から完全負担として市町村と合意形成に向けた取組みを推進する。</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3641083"/>
                  </a:ext>
                </a:extLst>
              </a:tr>
            </a:tbl>
          </a:graphicData>
        </a:graphic>
      </p:graphicFrame>
      <p:sp>
        <p:nvSpPr>
          <p:cNvPr id="15" name="正方形/長方形 14"/>
          <p:cNvSpPr/>
          <p:nvPr/>
        </p:nvSpPr>
        <p:spPr>
          <a:xfrm>
            <a:off x="161510" y="17934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5393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45</a:t>
            </a:r>
            <a:endParaRPr lang="ja-JP" altLang="en-US" dirty="0">
              <a:solidFill>
                <a:prstClr val="black"/>
              </a:solidFill>
            </a:endParaRPr>
          </a:p>
        </p:txBody>
      </p:sp>
    </p:spTree>
    <p:extLst>
      <p:ext uri="{BB962C8B-B14F-4D97-AF65-F5344CB8AC3E}">
        <p14:creationId xmlns:p14="http://schemas.microsoft.com/office/powerpoint/2010/main" val="2112747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076232282"/>
              </p:ext>
            </p:extLst>
          </p:nvPr>
        </p:nvGraphicFramePr>
        <p:xfrm>
          <a:off x="242519" y="701656"/>
          <a:ext cx="8658962" cy="5528221"/>
        </p:xfrm>
        <a:graphic>
          <a:graphicData uri="http://schemas.openxmlformats.org/drawingml/2006/table">
            <a:tbl>
              <a:tblPr firstRow="1" bandRow="1">
                <a:tableStyleId>{5940675A-B579-460E-94D1-54222C63F5DA}</a:tableStyleId>
              </a:tblPr>
              <a:tblGrid>
                <a:gridCol w="1099739">
                  <a:extLst>
                    <a:ext uri="{9D8B030D-6E8A-4147-A177-3AD203B41FA5}">
                      <a16:colId xmlns:a16="http://schemas.microsoft.com/office/drawing/2014/main" val="20000"/>
                    </a:ext>
                  </a:extLst>
                </a:gridCol>
                <a:gridCol w="1907495">
                  <a:extLst>
                    <a:ext uri="{9D8B030D-6E8A-4147-A177-3AD203B41FA5}">
                      <a16:colId xmlns:a16="http://schemas.microsoft.com/office/drawing/2014/main" val="20001"/>
                    </a:ext>
                  </a:extLst>
                </a:gridCol>
                <a:gridCol w="2825864">
                  <a:extLst>
                    <a:ext uri="{9D8B030D-6E8A-4147-A177-3AD203B41FA5}">
                      <a16:colId xmlns:a16="http://schemas.microsoft.com/office/drawing/2014/main" val="20004"/>
                    </a:ext>
                  </a:extLst>
                </a:gridCol>
                <a:gridCol w="2825864">
                  <a:extLst>
                    <a:ext uri="{9D8B030D-6E8A-4147-A177-3AD203B41FA5}">
                      <a16:colId xmlns:a16="http://schemas.microsoft.com/office/drawing/2014/main" val="894706128"/>
                    </a:ext>
                  </a:extLst>
                </a:gridCol>
              </a:tblGrid>
              <a:tr h="47709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58468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府立高等学校再編整備</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事業費</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府立高等学校の再編整備を推進する。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統合整備による多部制単位制高校の設置、工科高校の改編等のため、開校準備物品や実習用設備の調達など、必要不可欠な事業を実施した。</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閉校により生じる財源の範囲内で再編整備（学科の⾒直し等）に必要不可⽋な事業のみを実施する。なお、閉校により生じる財源は将来的なものであり、不確実性が存在することから、事業の実施にあたっては、⼀定の⾒込みを精査したうえで判断を⾏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noFill/>
                  </a:tcPr>
                </a:tc>
                <a:extLst>
                  <a:ext uri="{0D108BD9-81ED-4DB2-BD59-A6C34878D82A}">
                    <a16:rowId xmlns:a16="http://schemas.microsoft.com/office/drawing/2014/main" val="10001"/>
                  </a:ext>
                </a:extLst>
              </a:tr>
              <a:tr h="145917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障がいのある生徒の高校生活支援</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障がいのある生徒の高校生活を支援するため、エキスパート支援員・学校生活支援員等を府立高等学校に配置する。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他府県の水準や国の動き等も踏まえ</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、持続</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可能な制度となるよう事業のあり方を</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見直している。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lToBr w="12700" cap="flat" cmpd="sng" algn="ctr">
                      <a:noFill/>
                      <a:prstDash val="solid"/>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引き続き、他府県の水準や国の動き等も踏まえ、持続可能な制度となるよう事業のあり方を見直す。</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lToBr w="12700" cap="flat" cmpd="sng" algn="ctr">
                      <a:noFill/>
                      <a:prstDash val="solid"/>
                      <a:round/>
                      <a:headEnd type="none" w="med" len="med"/>
                      <a:tailEnd type="none" w="med" len="med"/>
                    </a:lnTlToBr>
                    <a:noFill/>
                  </a:tcPr>
                </a:tc>
                <a:extLst>
                  <a:ext uri="{0D108BD9-81ED-4DB2-BD59-A6C34878D82A}">
                    <a16:rowId xmlns:a16="http://schemas.microsoft.com/office/drawing/2014/main" val="3090394282"/>
                  </a:ext>
                </a:extLst>
              </a:tr>
              <a:tr h="20072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小中学校生徒指導体制推進</a:t>
                      </a:r>
                      <a:r>
                        <a:rPr lang="zh-TW"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事業費</a:t>
                      </a: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生徒指導のノウハウを小中学校で共有することにより 、中学校区での指導体制を整え、府内における生徒指導上の課題を減少させる。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中学校</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における生徒指導機能の充実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小学校</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におけるチーム支援体制の構築</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市町村福祉部局と連携した地域ぐるみの市町村の主体的な施策展開のスキームを構築するため</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、スクールソーシャルワーカー（</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SSW</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）配置</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の補助事業化を</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開始する</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とともに</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、暴力行為等の原因分析を行い、令和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以降は、事業主体を市町村に</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移行する</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lToBr w="12700" cap="flat" cmpd="sng" algn="ctr">
                      <a:noFill/>
                      <a:prstDash val="solid"/>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990289896"/>
                  </a:ext>
                </a:extLst>
              </a:tr>
            </a:tbl>
          </a:graphicData>
        </a:graphic>
      </p:graphicFrame>
      <p:sp>
        <p:nvSpPr>
          <p:cNvPr id="9" name="正方形/長方形 8"/>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46</a:t>
            </a:r>
            <a:endParaRPr lang="ja-JP" altLang="en-US" dirty="0">
              <a:solidFill>
                <a:prstClr val="black"/>
              </a:solidFill>
            </a:endParaRPr>
          </a:p>
        </p:txBody>
      </p:sp>
    </p:spTree>
    <p:extLst>
      <p:ext uri="{BB962C8B-B14F-4D97-AF65-F5344CB8AC3E}">
        <p14:creationId xmlns:p14="http://schemas.microsoft.com/office/powerpoint/2010/main" val="1745101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47</a:t>
            </a:r>
            <a:endParaRPr lang="ja-JP" altLang="en-US" dirty="0">
              <a:solidFill>
                <a:prstClr val="black"/>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2189650049"/>
              </p:ext>
            </p:extLst>
          </p:nvPr>
        </p:nvGraphicFramePr>
        <p:xfrm>
          <a:off x="199143" y="695557"/>
          <a:ext cx="8765345" cy="5583058"/>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1881940">
                  <a:extLst>
                    <a:ext uri="{9D8B030D-6E8A-4147-A177-3AD203B41FA5}">
                      <a16:colId xmlns:a16="http://schemas.microsoft.com/office/drawing/2014/main" val="20001"/>
                    </a:ext>
                  </a:extLst>
                </a:gridCol>
                <a:gridCol w="2883748">
                  <a:extLst>
                    <a:ext uri="{9D8B030D-6E8A-4147-A177-3AD203B41FA5}">
                      <a16:colId xmlns:a16="http://schemas.microsoft.com/office/drawing/2014/main" val="20004"/>
                    </a:ext>
                  </a:extLst>
                </a:gridCol>
                <a:gridCol w="2883748">
                  <a:extLst>
                    <a:ext uri="{9D8B030D-6E8A-4147-A177-3AD203B41FA5}">
                      <a16:colId xmlns:a16="http://schemas.microsoft.com/office/drawing/2014/main" val="4010674733"/>
                    </a:ext>
                  </a:extLst>
                </a:gridCol>
              </a:tblGrid>
              <a:tr h="43818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98343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私立高等学校等振興</a:t>
                      </a: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助成費</a:t>
                      </a: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教育条件の維持向上、保護者負担の軽減及び経営</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の健全化</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を図り、私立学校の健全な発展に資する。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財政再建プログラム（案）等の方向性を踏まえ、事業効果や見直した場合の影響の把握に努めるなど、引き続き、検討を行う。</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4851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a:latin typeface="メイリオ" panose="020B0604030504040204" pitchFamily="50" charset="-128"/>
                          <a:ea typeface="メイリオ" panose="020B0604030504040204" pitchFamily="50" charset="-128"/>
                          <a:cs typeface="Meiryo UI" panose="020B0604030504040204" pitchFamily="50" charset="-128"/>
                        </a:rPr>
                        <a:t>私立幼稚園振興</a:t>
                      </a:r>
                      <a:r>
                        <a:rPr lang="zh-TW" altLang="en-US" sz="1200" b="0" dirty="0" smtClean="0">
                          <a:latin typeface="メイリオ" panose="020B0604030504040204" pitchFamily="50" charset="-128"/>
                          <a:ea typeface="メイリオ" panose="020B0604030504040204" pitchFamily="50" charset="-128"/>
                          <a:cs typeface="Meiryo UI" panose="020B0604030504040204" pitchFamily="50" charset="-128"/>
                        </a:rPr>
                        <a:t>助成費</a:t>
                      </a:r>
                      <a:endParaRPr lang="en-US" altLang="zh-TW" sz="1200" b="0" dirty="0">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a:t>
                      </a:r>
                      <a:r>
                        <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 </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保護者負担の軽減及び経営の健全化を図り、私立幼稚園の健全な発展に資する。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smtClean="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200" b="0" i="0" u="sng"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預かり保育事業については、単価改定前の状況調査を踏まえ、詳細な効果検証を毎年度行う。</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33986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私立専修学校等振興</a:t>
                      </a:r>
                      <a:r>
                        <a:rPr kumimoji="1" lang="zh-TW"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助成費</a:t>
                      </a:r>
                      <a:endParaRPr kumimoji="1" lang="en-US" altLang="zh-TW"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教育条件の維持向上、修学上の経済的負担の軽減及び経営の健全化を図り、私立専修学校及び私立外国人学校の健全な発達に資する。 </a:t>
                      </a:r>
                      <a:endPar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smtClean="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33640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私立</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学校耐震化緊急対策事業費補助</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金</a:t>
                      </a:r>
                      <a:endPar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私立学校施設の耐震化を促進するため補助事業を実施する。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年度までであった本事業は、大阪北部地震の被害状況や今後高い確率で発生する南海トラフ地震を勘案し、令和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年度までの間、引き続き私立学校施設の耐震化を促進する補助事業を実施する。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年度をもって終了する。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6475550"/>
                  </a:ext>
                </a:extLst>
              </a:tr>
            </a:tbl>
          </a:graphicData>
        </a:graphic>
      </p:graphicFrame>
    </p:spTree>
    <p:extLst>
      <p:ext uri="{BB962C8B-B14F-4D97-AF65-F5344CB8AC3E}">
        <p14:creationId xmlns:p14="http://schemas.microsoft.com/office/powerpoint/2010/main" val="1681616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100331219"/>
              </p:ext>
            </p:extLst>
          </p:nvPr>
        </p:nvGraphicFramePr>
        <p:xfrm>
          <a:off x="193012" y="683695"/>
          <a:ext cx="8771475" cy="4033453"/>
        </p:xfrm>
        <a:graphic>
          <a:graphicData uri="http://schemas.openxmlformats.org/drawingml/2006/table">
            <a:tbl>
              <a:tblPr firstRow="1" bandRow="1">
                <a:tableStyleId>{5940675A-B579-460E-94D1-54222C63F5DA}</a:tableStyleId>
              </a:tblPr>
              <a:tblGrid>
                <a:gridCol w="983105">
                  <a:extLst>
                    <a:ext uri="{9D8B030D-6E8A-4147-A177-3AD203B41FA5}">
                      <a16:colId xmlns:a16="http://schemas.microsoft.com/office/drawing/2014/main" val="20000"/>
                    </a:ext>
                  </a:extLst>
                </a:gridCol>
                <a:gridCol w="2419528">
                  <a:extLst>
                    <a:ext uri="{9D8B030D-6E8A-4147-A177-3AD203B41FA5}">
                      <a16:colId xmlns:a16="http://schemas.microsoft.com/office/drawing/2014/main" val="20001"/>
                    </a:ext>
                  </a:extLst>
                </a:gridCol>
                <a:gridCol w="2684421">
                  <a:extLst>
                    <a:ext uri="{9D8B030D-6E8A-4147-A177-3AD203B41FA5}">
                      <a16:colId xmlns:a16="http://schemas.microsoft.com/office/drawing/2014/main" val="20004"/>
                    </a:ext>
                  </a:extLst>
                </a:gridCol>
                <a:gridCol w="2684421">
                  <a:extLst>
                    <a:ext uri="{9D8B030D-6E8A-4147-A177-3AD203B41FA5}">
                      <a16:colId xmlns:a16="http://schemas.microsoft.com/office/drawing/2014/main" val="892612947"/>
                    </a:ext>
                  </a:extLst>
                </a:gridCol>
              </a:tblGrid>
              <a:tr h="40504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4851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交通安全施設等整備</a:t>
                      </a:r>
                      <a:r>
                        <a:rPr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事業費</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交通事故が多発している道路等について、信号機、道路標識、交通管制センター等の交通安全施設を計画的に整備することで、交通環境の改善を行い、交通事故の防止を図り、交通の円滑化に資する。</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交通安全施設を計画的に整備した。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ファシリティマネジメントの観点や耐用年数超過状況等を総合的に勘案しつつ、適正な事業規模を判断する。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432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a:latin typeface="メイリオ" panose="020B0604030504040204" pitchFamily="50" charset="-128"/>
                          <a:ea typeface="メイリオ" panose="020B0604030504040204" pitchFamily="50" charset="-128"/>
                          <a:cs typeface="Meiryo UI" panose="020B0604030504040204" pitchFamily="50" charset="-128"/>
                        </a:rPr>
                        <a:t>警察職員待機宿舎整備</a:t>
                      </a:r>
                      <a:r>
                        <a:rPr lang="zh-TW" altLang="en-US" sz="1200" b="0" dirty="0" smtClean="0">
                          <a:latin typeface="メイリオ" panose="020B0604030504040204" pitchFamily="50" charset="-128"/>
                          <a:ea typeface="メイリオ" panose="020B0604030504040204" pitchFamily="50" charset="-128"/>
                          <a:cs typeface="Meiryo UI" panose="020B0604030504040204" pitchFamily="50" charset="-128"/>
                        </a:rPr>
                        <a:t>事業費</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警察職員待機宿舎は、大規模災害等の発生時において、大量の警察力を迅速に動員し、初動措置を行うための体制を確立するために、警察職員を集団的に居住させる施設であるが、大阪府警察待機宿舎整備基本計画に基づき、老朽及び狭隘化が著しい宿舎の解消と整理統廃合を実施し、効果的な整備を</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図る。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計画に基づき、老朽及び狭隘化が著しい宿舎の解消と整理統廃合を実施した。</a:t>
                      </a:r>
                      <a:endParaRPr lang="en-US" altLang="ja-JP" sz="1200" u="none"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大規模災害等の発生時における初動措置を行う体制（集団警察力）の維持に取り組み、必要に応じて計画の検証・見直しを検討する。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0" name="正方形/長方形 9"/>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48</a:t>
            </a:r>
            <a:endParaRPr lang="ja-JP" altLang="en-US" dirty="0">
              <a:solidFill>
                <a:prstClr val="black"/>
              </a:solidFill>
            </a:endParaRPr>
          </a:p>
        </p:txBody>
      </p:sp>
    </p:spTree>
    <p:extLst>
      <p:ext uri="{BB962C8B-B14F-4D97-AF65-F5344CB8AC3E}">
        <p14:creationId xmlns:p14="http://schemas.microsoft.com/office/powerpoint/2010/main" val="1749785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a:spLocks noChangeArrowheads="1"/>
          </p:cNvSpPr>
          <p:nvPr/>
        </p:nvSpPr>
        <p:spPr bwMode="auto">
          <a:xfrm>
            <a:off x="179512" y="967594"/>
            <a:ext cx="31117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統 合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テキスト ボックス 3"/>
          <p:cNvSpPr txBox="1">
            <a:spLocks noChangeArrowheads="1"/>
          </p:cNvSpPr>
          <p:nvPr/>
        </p:nvSpPr>
        <p:spPr bwMode="auto">
          <a:xfrm>
            <a:off x="71500" y="541775"/>
            <a:ext cx="27453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指定出資法人</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latin typeface="Calibri" panose="020F0502020204030204" pitchFamily="34" charset="0"/>
                <a:cs typeface="Calibri" panose="020F0502020204030204" pitchFamily="34" charset="0"/>
              </a:rPr>
              <a:t>49</a:t>
            </a:r>
            <a:endParaRPr lang="ja-JP" altLang="en-US" dirty="0">
              <a:solidFill>
                <a:schemeClr val="tx1"/>
              </a:solidFill>
              <a:latin typeface="Calibri" panose="020F0502020204030204" pitchFamily="34" charset="0"/>
              <a:cs typeface="Calibri" panose="020F0502020204030204" pitchFamily="34" charset="0"/>
            </a:endParaRPr>
          </a:p>
        </p:txBody>
      </p:sp>
      <p:graphicFrame>
        <p:nvGraphicFramePr>
          <p:cNvPr id="11" name="表 10"/>
          <p:cNvGraphicFramePr>
            <a:graphicFrameLocks noGrp="1"/>
          </p:cNvGraphicFramePr>
          <p:nvPr>
            <p:extLst>
              <p:ext uri="{D42A27DB-BD31-4B8C-83A1-F6EECF244321}">
                <p14:modId xmlns:p14="http://schemas.microsoft.com/office/powerpoint/2010/main" val="1575880189"/>
              </p:ext>
            </p:extLst>
          </p:nvPr>
        </p:nvGraphicFramePr>
        <p:xfrm>
          <a:off x="197507" y="1325088"/>
          <a:ext cx="8795203" cy="4624191"/>
        </p:xfrm>
        <a:graphic>
          <a:graphicData uri="http://schemas.openxmlformats.org/drawingml/2006/table">
            <a:tbl>
              <a:tblPr/>
              <a:tblGrid>
                <a:gridCol w="1422403">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376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6978" marR="5697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43865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大阪府タウン管理財団</a:t>
                      </a: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ja-JP"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　合</a:t>
                      </a:r>
                      <a:endParaRPr kumimoji="1" lang="en-US" altLang="ja-JP" sz="1050" b="0" i="0" u="none" strike="sng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大阪府都市整備推進センターとの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早期統合をめざし、</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月まで</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に「統合計画案」を策定した上で、同年中を</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目途に合併契約を締結し、公益法人認定法</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に基づく変更認定の申請手続きを行う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地元市や関係者</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との調整を行い、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千里</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地区</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保有資産の早期処</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分や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近隣センターの円滑な引継ぎを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月に策定した</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中期経営計</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に基づき、引き続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き、資産処分の取組みをすすめている</a:t>
                      </a:r>
                    </a:p>
                    <a:p>
                      <a:pPr marL="0" marR="0" lvl="0" indent="0" algn="just" defTabSz="914400" rtl="0" eaLnBrk="1" fontAlgn="base" latinLnBrk="0" hangingPunct="1">
                        <a:lnSpc>
                          <a:spcPts val="15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大阪府都市整</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備推進センターとの統合にむけ、両法人</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及び府で構成する統合協議会を発足</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月、統合協議会において、</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統合計画案をとりまとめ</a:t>
                      </a:r>
                    </a:p>
                    <a:p>
                      <a:pPr marL="0" marR="0" lvl="0" indent="0" algn="just" defTabSz="914400" rtl="0" eaLnBrk="1" fontAlgn="base" latinLnBrk="0" hangingPunct="1">
                        <a:lnSpc>
                          <a:spcPts val="15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月、両法人による合併契約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締結</a:t>
                      </a:r>
                    </a:p>
                    <a:p>
                      <a:pPr marL="0" marR="0" lvl="0" indent="0" algn="just" defTabSz="914400" rtl="0" eaLnBrk="1" fontAlgn="base" latinLnBrk="0" hangingPunct="1">
                        <a:lnSpc>
                          <a:spcPts val="15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（参考）</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○府への特定寄附の実施状況</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　合</a:t>
                      </a:r>
                      <a:endParaRPr kumimoji="1" lang="en-US" altLang="ja-JP" sz="1000" b="0" i="0" u="none" strike="sng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大阪府都市整備推</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進センターと統合を予定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defRPr/>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6978" marR="5697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98314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3409090613"/>
              </p:ext>
            </p:extLst>
          </p:nvPr>
        </p:nvGraphicFramePr>
        <p:xfrm>
          <a:off x="179512" y="1312547"/>
          <a:ext cx="8794222" cy="5086782"/>
        </p:xfrm>
        <a:graphic>
          <a:graphicData uri="http://schemas.openxmlformats.org/drawingml/2006/table">
            <a:tbl>
              <a:tblPr firstRow="1" firstCol="1" bandRow="1">
                <a:tableStyleId>{BC89EF96-8CEA-46FF-86C4-4CE0E7609802}</a:tableStyleId>
              </a:tblPr>
              <a:tblGrid>
                <a:gridCol w="1421422">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3628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850498">
                <a:tc>
                  <a:txBody>
                    <a:bodyPr/>
                    <a:lstStyle/>
                    <a:p>
                      <a:pPr algn="just">
                        <a:spcAft>
                          <a:spcPts val="0"/>
                        </a:spcAft>
                      </a:pPr>
                      <a:r>
                        <a:rPr lang="ja-JP" altLang="en-US"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ja-JP" altLang="en-US"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a:t>
                      </a: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鶴見</a:t>
                      </a:r>
                      <a:r>
                        <a:rPr 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フラワー</a:t>
                      </a:r>
                      <a:endParaRPr lang="en-US" alt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sz="10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累積赤字解消後に府保有の株式を売却</a:t>
                      </a:r>
                    </a:p>
                    <a:p>
                      <a:pPr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る大規模修繕等を踏まえ、企業価値を見極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めた</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上で判断する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indent="-133350" algn="just">
                        <a:lnSpc>
                          <a:spcPts val="1500"/>
                        </a:lnSpc>
                        <a:spcAft>
                          <a:spcPts val="0"/>
                        </a:spcAft>
                      </a:pP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末に累積</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赤字</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○府保有の株式の売却について検討を</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すすめている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中期経営計画</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2023</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・市場の活性化、施設の改修に向けた</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取組みの推進</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・単年度黒字の維持</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indent="-133350" algn="just">
                        <a:lnSpc>
                          <a:spcPts val="1500"/>
                        </a:lnSpc>
                        <a:spcAft>
                          <a:spcPts val="0"/>
                        </a:spcAft>
                      </a:pPr>
                      <a:r>
                        <a:rPr lang="ja-JP" altLang="en-US"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民営化に向けた条件整備</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・花</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き</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需要及び大規模修繕、設備更新等を踏まえた会社の経営状況の見極め</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・市場建設時に導入した国庫補助金の返還について、国と協議が必要</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・市場運営を支える卸売業者や仲卸業者等の理解・協力　　など</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○大阪府・大阪市の出資割合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累積赤字解消後に府保有の株式を売却</a:t>
                      </a:r>
                    </a:p>
                    <a:p>
                      <a:pPr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大規模修繕等を踏まえ、企業価値を見極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めた</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上で判断する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5" name="正方形/長方形 4"/>
          <p:cNvSpPr>
            <a:spLocks noChangeArrowheads="1"/>
          </p:cNvSpPr>
          <p:nvPr/>
        </p:nvSpPr>
        <p:spPr bwMode="auto">
          <a:xfrm>
            <a:off x="228200" y="924308"/>
            <a:ext cx="31774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latin typeface="Calibri" panose="020F0502020204030204" pitchFamily="34" charset="0"/>
                <a:cs typeface="Calibri" panose="020F0502020204030204" pitchFamily="34" charset="0"/>
              </a:rPr>
              <a:t>50</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2054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latin typeface="Calibri" panose="020F0502020204030204" pitchFamily="34" charset="0"/>
                <a:cs typeface="Calibri" panose="020F0502020204030204" pitchFamily="34" charset="0"/>
              </a:rPr>
              <a:t>51</a:t>
            </a:r>
            <a:endParaRPr lang="ja-JP" altLang="en-US" dirty="0">
              <a:solidFill>
                <a:prstClr val="black"/>
              </a:solidFill>
              <a:latin typeface="Calibri" panose="020F0502020204030204" pitchFamily="34" charset="0"/>
              <a:cs typeface="Calibri" panose="020F0502020204030204" pitchFamily="34" charset="0"/>
            </a:endParaRPr>
          </a:p>
        </p:txBody>
      </p:sp>
      <p:graphicFrame>
        <p:nvGraphicFramePr>
          <p:cNvPr id="8" name="表 7"/>
          <p:cNvGraphicFramePr>
            <a:graphicFrameLocks noGrp="1"/>
          </p:cNvGraphicFramePr>
          <p:nvPr>
            <p:extLst>
              <p:ext uri="{D42A27DB-BD31-4B8C-83A1-F6EECF244321}">
                <p14:modId xmlns:p14="http://schemas.microsoft.com/office/powerpoint/2010/main" val="2796613292"/>
              </p:ext>
            </p:extLst>
          </p:nvPr>
        </p:nvGraphicFramePr>
        <p:xfrm>
          <a:off x="166091" y="1268760"/>
          <a:ext cx="8794800" cy="4036698"/>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20149">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533400" marR="0" lvl="0" indent="-53340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816549">
                <a:tc>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大阪外環状鉄道（株）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・残事業完了後、株式の一部売却により資本</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的関与を見直すとともに、府派遣職員につい</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ても</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その時点で引き揚げる</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・残事業完了後の法人の関与のあり方につい</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て検討を</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すすめる</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事業計画に基づき、平成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年度末に全</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線開業</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○開業後、令和</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年度末まで家屋補償及</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び</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環境アセス対応等の残事業を実施</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府の補助金等財政支出は令和元年度</a:t>
                      </a:r>
                      <a:r>
                        <a:rPr lang="ja-JP" altLang="en-US" sz="10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で</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・残事業完了後、株式の一部売却により資本</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的関与を見直すとともに、府派遣職員につい</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ても</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その時点で引き揚げる</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・残事業完了後の法人の関与のあり方につい</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て検討をすすめる</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31075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7" name="正方形/長方形 4"/>
          <p:cNvSpPr>
            <a:spLocks noChangeArrowheads="1"/>
          </p:cNvSpPr>
          <p:nvPr/>
        </p:nvSpPr>
        <p:spPr bwMode="auto">
          <a:xfrm>
            <a:off x="218939" y="730522"/>
            <a:ext cx="38106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抜本的見直し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661285976"/>
              </p:ext>
            </p:extLst>
          </p:nvPr>
        </p:nvGraphicFramePr>
        <p:xfrm>
          <a:off x="218939" y="1109372"/>
          <a:ext cx="8792853" cy="4816434"/>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77">
                  <a:extLst>
                    <a:ext uri="{9D8B030D-6E8A-4147-A177-3AD203B41FA5}">
                      <a16:colId xmlns:a16="http://schemas.microsoft.com/office/drawing/2014/main" val="20001"/>
                    </a:ext>
                  </a:extLst>
                </a:gridCol>
                <a:gridCol w="2696381">
                  <a:extLst>
                    <a:ext uri="{9D8B030D-6E8A-4147-A177-3AD203B41FA5}">
                      <a16:colId xmlns:a16="http://schemas.microsoft.com/office/drawing/2014/main" val="20002"/>
                    </a:ext>
                  </a:extLst>
                </a:gridCol>
                <a:gridCol w="2165195">
                  <a:extLst>
                    <a:ext uri="{9D8B030D-6E8A-4147-A177-3AD203B41FA5}">
                      <a16:colId xmlns:a16="http://schemas.microsoft.com/office/drawing/2014/main" val="20003"/>
                    </a:ext>
                  </a:extLst>
                </a:gridCol>
              </a:tblGrid>
              <a:tr h="168969">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62593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（株）大阪国際会議場</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・府の法人に対する関与のあり方については、</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今後の施設のあり方とあわせ、その具体的な</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方向性を検討</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月、府立国際会議場の次期指</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定管理者に、公募により法人を指定</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＜指定期間＞令和元年度～令和</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○指定管理者公募時の提案内容   </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・府納付金</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7.5</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億円、維持修繕</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億円、設備</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等の機能向上</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億円を毎年度支出</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・国際会議誘致目標については、令和</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70</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endPar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○経営状況等　　</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年度の決算において、営業利益、経常</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利益及び最終利益とも</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年連続で黒字</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課　題</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○府立国際会議場の今後のあり方については、</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継続協議とし、</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の開業や万博終了後の利用</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状況等を見極めて判断することとしており、施設</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のあり方についての検討結果が法人運営及び法</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人に対する関与のあり方にも影響を及ぼす</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・府の法人に対する関与のあり方につい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ては、今後の施設のあり方とあわせ、</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その具体的な方向性を検討する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8" name="正方形/長方形 7"/>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latin typeface="Calibri" panose="020F0502020204030204" pitchFamily="34" charset="0"/>
                <a:cs typeface="Calibri" panose="020F0502020204030204" pitchFamily="34" charset="0"/>
              </a:rPr>
              <a:t>52</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98459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76038354"/>
              </p:ext>
            </p:extLst>
          </p:nvPr>
        </p:nvGraphicFramePr>
        <p:xfrm>
          <a:off x="225527" y="773996"/>
          <a:ext cx="8852400" cy="5175576"/>
        </p:xfrm>
        <a:graphic>
          <a:graphicData uri="http://schemas.openxmlformats.org/drawingml/2006/table">
            <a:tbl>
              <a:tblPr/>
              <a:tblGrid>
                <a:gridCol w="1422000">
                  <a:extLst>
                    <a:ext uri="{9D8B030D-6E8A-4147-A177-3AD203B41FA5}">
                      <a16:colId xmlns:a16="http://schemas.microsoft.com/office/drawing/2014/main" val="20000"/>
                    </a:ext>
                  </a:extLst>
                </a:gridCol>
                <a:gridCol w="25668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93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495619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（公財）大阪府保健医療財団</a:t>
                      </a: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期中期経営計画期間中にがん予防検</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診事業における収支バランスの均衡を図り、</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自立化を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すすめる</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月から、中河内救命救急セ</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ンターの指定管理運営は、当該法人から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市立東大阪医療センターへ変更</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5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○また、府補助事業</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車検診事業</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年度末で終了</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年度がん予防検診事業の状況</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月に策定した</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経営計画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がん予防検診事業の収支改善の取組み</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をすすめた結果、正味財産増減額は</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百万円となり、目標を</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百万円上</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回った</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・一方、がん予防事業収益は、同計画の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目標値に届いていない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5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○同計画との乖離や計画していなかった健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診システムの更新に伴う費用の増加に対</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応するため、令和元年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経営計画の中間見直しを実施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期中期経営計画の進捗状況を把握</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し、今後、計画との乖離が見られる場合は</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速やかに改善に取り組むことが必要</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期中期経営計画期間中にがん予防検</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診事業における収支バランスの均衡を図り、</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自立化をすすめる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latin typeface="Calibri" panose="020F0502020204030204" pitchFamily="34" charset="0"/>
                <a:cs typeface="Calibri" panose="020F0502020204030204" pitchFamily="34" charset="0"/>
              </a:rPr>
              <a:t>53</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719234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685390944"/>
              </p:ext>
            </p:extLst>
          </p:nvPr>
        </p:nvGraphicFramePr>
        <p:xfrm>
          <a:off x="179512" y="519865"/>
          <a:ext cx="8851857" cy="6215786"/>
        </p:xfrm>
        <a:graphic>
          <a:graphicData uri="http://schemas.openxmlformats.org/drawingml/2006/table">
            <a:tbl>
              <a:tblPr/>
              <a:tblGrid>
                <a:gridCol w="1431183">
                  <a:extLst>
                    <a:ext uri="{9D8B030D-6E8A-4147-A177-3AD203B41FA5}">
                      <a16:colId xmlns:a16="http://schemas.microsoft.com/office/drawing/2014/main" val="20000"/>
                    </a:ext>
                  </a:extLst>
                </a:gridCol>
                <a:gridCol w="2500302">
                  <a:extLst>
                    <a:ext uri="{9D8B030D-6E8A-4147-A177-3AD203B41FA5}">
                      <a16:colId xmlns:a16="http://schemas.microsoft.com/office/drawing/2014/main" val="20001"/>
                    </a:ext>
                  </a:extLst>
                </a:gridCol>
                <a:gridCol w="2427577">
                  <a:extLst>
                    <a:ext uri="{9D8B030D-6E8A-4147-A177-3AD203B41FA5}">
                      <a16:colId xmlns:a16="http://schemas.microsoft.com/office/drawing/2014/main" val="20002"/>
                    </a:ext>
                  </a:extLst>
                </a:gridCol>
                <a:gridCol w="2492795">
                  <a:extLst>
                    <a:ext uri="{9D8B030D-6E8A-4147-A177-3AD203B41FA5}">
                      <a16:colId xmlns:a16="http://schemas.microsoft.com/office/drawing/2014/main" val="20003"/>
                    </a:ext>
                  </a:extLst>
                </a:gridCol>
              </a:tblGrid>
              <a:tr h="2225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r>
                        <a:rPr kumimoji="1" lang="en-US" alt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599322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大阪府道路公社</a:t>
                      </a: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・引き続き、利用促進、経費節減による収支</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改善に</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取組む</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など、借入金の償還財源の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確保に努める</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・利用者の視点に立った近畿圏高速道路の料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金体系一元化を実現するため、箕面有料道</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路の高速道路会社への早期移管をめざすと</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ともに、路線移管後の公社のあり方について </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すすめる</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収支改善の取組み</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を推進</a:t>
                      </a:r>
                      <a:endPar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公社経営改善方針</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年度策定</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に基づき、維持管理</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費</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の縮減を図るなど</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収支改善に取</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り</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組ん</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年度に経営改善</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に関する新たな取組みをとりまとめ</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鳥飼仁和寺大橋</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の料金徴収期間</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延長</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月→令和</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○近畿圏高速道路の料金体系一元化及び堺泉北、南阪奈、第二阪奈有料道路の路線移管に関する方針が決定</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・堺泉北、南阪奈は平成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第二阪奈は平成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西日本へ移管</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・当該路線の料金体系一元化は移管時に</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路線移管による移管額の受入れにより、令和元年度当初に借入金が実質ゼロとなり、今後は建設費を計画的に償還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箕面有料道路の路線</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移管の調整</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状況</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・接続する新名神との連続利用が想定</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ほど　</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伸びず</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、密接関連性が低いことから、国と</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合意</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に至っていない</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一方、箕面有料道路と接続する</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新御堂</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筋</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は、慢性的な渋滞の発生に加え、</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高速</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道路</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をつなぐ南北軸の強化等の観点から</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抜本的</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機能強化が</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必要で</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あると</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、府と国で</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協議の中で共通認識を得ている</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・新御堂筋を機能強化することが</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新名神</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と</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箕面有料道路の連続利用の促進に</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もつ</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ながる</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ものと考えられる</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ため、新御堂筋の機</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能強化について府と関係者が検討</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すすめ</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建設費の計画的な償還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○路線移管の推進</a:t>
                      </a:r>
                      <a:endParaRPr kumimoji="1" 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・引き続き、利用促進、経費節減による収支</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改善に</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取組む</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など、建設費の計画的な償還　</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・利用者の視点に立った近畿圏高速道路の料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金体系一元化の実現に向け、検討がすすめ</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られる新御堂筋の機能強化</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の内容も踏まえ、</a:t>
                      </a:r>
                      <a:r>
                        <a:rPr kumimoji="1" lang="ja-JP" altLang="en-US" sz="10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箕面</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有料道路の高速</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道路会社へ</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早期移</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管</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・また</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、路線</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移管後の公社のあり方について、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検討</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をすすめる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54</a:t>
            </a:r>
            <a:endParaRPr lang="ja-JP" altLang="en-US" dirty="0">
              <a:solidFill>
                <a:schemeClr val="tx1"/>
              </a:solidFill>
            </a:endParaRPr>
          </a:p>
        </p:txBody>
      </p:sp>
    </p:spTree>
    <p:extLst>
      <p:ext uri="{BB962C8B-B14F-4D97-AF65-F5344CB8AC3E}">
        <p14:creationId xmlns:p14="http://schemas.microsoft.com/office/powerpoint/2010/main" val="2903350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61510" y="174410"/>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2" y="50367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テキスト ボックス 4"/>
          <p:cNvSpPr txBox="1"/>
          <p:nvPr/>
        </p:nvSpPr>
        <p:spPr>
          <a:xfrm>
            <a:off x="161510" y="579596"/>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graphicFrame>
        <p:nvGraphicFramePr>
          <p:cNvPr id="6" name="表 5"/>
          <p:cNvGraphicFramePr>
            <a:graphicFrameLocks noGrp="1"/>
          </p:cNvGraphicFramePr>
          <p:nvPr>
            <p:extLst>
              <p:ext uri="{D42A27DB-BD31-4B8C-83A1-F6EECF244321}">
                <p14:modId xmlns:p14="http://schemas.microsoft.com/office/powerpoint/2010/main" val="185744207"/>
              </p:ext>
            </p:extLst>
          </p:nvPr>
        </p:nvGraphicFramePr>
        <p:xfrm>
          <a:off x="246146" y="954005"/>
          <a:ext cx="8601329" cy="4860260"/>
        </p:xfrm>
        <a:graphic>
          <a:graphicData uri="http://schemas.openxmlformats.org/drawingml/2006/table">
            <a:tbl>
              <a:tblPr firstRow="1" bandRow="1">
                <a:tableStyleId>{5940675A-B579-460E-94D1-54222C63F5DA}</a:tableStyleId>
              </a:tblPr>
              <a:tblGrid>
                <a:gridCol w="590439">
                  <a:extLst>
                    <a:ext uri="{9D8B030D-6E8A-4147-A177-3AD203B41FA5}">
                      <a16:colId xmlns:a16="http://schemas.microsoft.com/office/drawing/2014/main" val="20000"/>
                    </a:ext>
                  </a:extLst>
                </a:gridCol>
                <a:gridCol w="990110">
                  <a:extLst>
                    <a:ext uri="{9D8B030D-6E8A-4147-A177-3AD203B41FA5}">
                      <a16:colId xmlns:a16="http://schemas.microsoft.com/office/drawing/2014/main" val="20001"/>
                    </a:ext>
                  </a:extLst>
                </a:gridCol>
                <a:gridCol w="3285365">
                  <a:extLst>
                    <a:ext uri="{9D8B030D-6E8A-4147-A177-3AD203B41FA5}">
                      <a16:colId xmlns:a16="http://schemas.microsoft.com/office/drawing/2014/main" val="20004"/>
                    </a:ext>
                  </a:extLst>
                </a:gridCol>
                <a:gridCol w="3735415">
                  <a:extLst>
                    <a:ext uri="{9D8B030D-6E8A-4147-A177-3AD203B41FA5}">
                      <a16:colId xmlns:a16="http://schemas.microsoft.com/office/drawing/2014/main" val="1737220151"/>
                    </a:ext>
                  </a:extLst>
                </a:gridCol>
              </a:tblGrid>
              <a:tr h="57913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9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における効果額</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solidFill>
                      <a:srgbClr val="0070C0"/>
                    </a:solidFill>
                  </a:tcPr>
                </a:tc>
                <a:extLst>
                  <a:ext uri="{0D108BD9-81ED-4DB2-BD59-A6C34878D82A}">
                    <a16:rowId xmlns:a16="http://schemas.microsoft.com/office/drawing/2014/main" val="10000"/>
                  </a:ext>
                </a:extLst>
              </a:tr>
              <a:tr h="927253">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メイリオ" panose="020B0604030504040204" pitchFamily="50" charset="-128"/>
                          <a:ea typeface="メイリオ" panose="020B0604030504040204" pitchFamily="50" charset="-128"/>
                          <a:cs typeface="Meiryo UI" panose="020B0604030504040204" pitchFamily="50" charset="-128"/>
                        </a:rPr>
                        <a:t>課税自主権の活用</a:t>
                      </a: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森林環境税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森林の有する公益的機能を維持する環境整備のため、森林環境税を徴収。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令和元年度最終予算</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森林及び都市の緑の有する公益的機能を維持増進する環境整備のため、森林環境税を徴収。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1"/>
                  </a:ext>
                </a:extLst>
              </a:tr>
              <a:tr h="1120773">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宿泊</a:t>
                      </a:r>
                      <a:r>
                        <a:rPr kumimoji="1" lang="ja-JP" altLang="en-US" sz="1200" b="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令和元年度最終予算：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13.0</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14.7</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2"/>
                  </a:ext>
                </a:extLst>
              </a:tr>
              <a:tr h="2233095">
                <a:tc vMerge="1">
                  <a:txBody>
                    <a:bodyPr/>
                    <a:lstStyle/>
                    <a:p>
                      <a:endParaRPr kumimoji="1" lang="ja-JP" altLang="en-US"/>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法人二税の超過</a:t>
                      </a:r>
                      <a:r>
                        <a:rPr kumimoji="1" lang="ja-JP" altLang="en-US" sz="1200" b="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課税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令和元年度最終予算：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394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令和元年度最終予算：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379</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37</a:t>
            </a:r>
            <a:endParaRPr lang="ja-JP" altLang="en-US" dirty="0">
              <a:solidFill>
                <a:prstClr val="black"/>
              </a:solidFill>
            </a:endParaRPr>
          </a:p>
        </p:txBody>
      </p:sp>
    </p:spTree>
    <p:extLst>
      <p:ext uri="{BB962C8B-B14F-4D97-AF65-F5344CB8AC3E}">
        <p14:creationId xmlns:p14="http://schemas.microsoft.com/office/powerpoint/2010/main" val="2069966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531063608"/>
              </p:ext>
            </p:extLst>
          </p:nvPr>
        </p:nvGraphicFramePr>
        <p:xfrm>
          <a:off x="198191" y="593685"/>
          <a:ext cx="8794800" cy="6249519"/>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435045">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242581">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6006938">
                <a:tc>
                  <a:txBody>
                    <a:bodyPr/>
                    <a:lstStyle/>
                    <a:p>
                      <a:pPr algn="just">
                        <a:spcAft>
                          <a:spcPts val="0"/>
                        </a:spcAft>
                      </a:pP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堺泉北埠頭（株）</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b="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ざす</a:t>
                      </a:r>
                    </a:p>
                    <a:p>
                      <a:pPr marL="0" indent="-252000" algn="l">
                        <a:lnSpc>
                          <a:spcPts val="1500"/>
                        </a:lnSpc>
                        <a:spcAft>
                          <a:spcPts val="0"/>
                        </a:spcAft>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、法人として収益性の</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向上、安定的な経営の維持や事業展開</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985" indent="-133985" algn="just">
                        <a:lnSpc>
                          <a:spcPts val="1500"/>
                        </a:lnSpc>
                        <a:spcAft>
                          <a:spcPts val="0"/>
                        </a:spcAft>
                      </a:pP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に府市統合本部</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会議</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本部会議で基本的方向性を</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決定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府市港湾事業の統合</a:t>
                      </a:r>
                    </a:p>
                    <a:p>
                      <a:pPr marL="0" indent="-46800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神戸港</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a:t>
                      </a:r>
                      <a:endParaRPr lang="en-US" alt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468000" algn="just">
                        <a:lnSpc>
                          <a:spcPts val="1500"/>
                        </a:lnSpc>
                        <a:spcAft>
                          <a:spcPts val="0"/>
                        </a:spcAft>
                      </a:pPr>
                      <a:r>
                        <a:rPr lang="en-US" alt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営</a:t>
                      </a:r>
                      <a:r>
                        <a:rPr lang="ja-JP" altLang="en-US"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統合後</a:t>
                      </a:r>
                      <a:r>
                        <a:rPr lang="ja-JP"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spc="-15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46800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をめ</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在来</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埠頭を含め府直営部分に</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可能なところ</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から管理運営を委ねる</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ことで、</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港湾運営会社</a:t>
                      </a: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指定に向け、</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ノウ</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ウ</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の蓄積を図る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月、大阪港埠頭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港埠頭</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の経営統合により、阪神国際</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港湾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月、府から港湾運営会社の</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指定を受け、</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月より助松地区及び汐見地区のｺﾝﾃﾅ、ﾌｪﾘｰ、</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RORO</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埠頭において港湾運営を開始</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月、府市が大阪港湾連携</a:t>
                      </a:r>
                      <a:endParaRPr lang="en-US" altLang="ja-JP"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会議を設置し、港湾管理の一元化に関す</a:t>
                      </a:r>
                      <a:endParaRPr lang="en-US" altLang="ja-JP"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strike="noStrike"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検討を深めている</a:t>
                      </a:r>
                      <a:endParaRPr lang="en-US" altLang="ja-JP"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月より、府から一部の府営上</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屋について事業移管を受け、既存の自社</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上屋と併せ上屋の一元管理を実施</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月、副首都推進本部会議に</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おいて、府市港湾管理の一元化については、</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月の業務開始をめざすことを確</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認</a:t>
                      </a:r>
                    </a:p>
                    <a:p>
                      <a:pPr marL="401320" indent="-401320" algn="just">
                        <a:lnSpc>
                          <a:spcPts val="1500"/>
                        </a:lnSpc>
                        <a:spcAft>
                          <a:spcPts val="0"/>
                        </a:spcAft>
                      </a:pP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安定的な利益の確保</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○老朽化した施設等の計画的な更新・修繕</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b="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ざす</a:t>
                      </a:r>
                    </a:p>
                    <a:p>
                      <a:pPr marL="0" indent="-252000" algn="l">
                        <a:lnSpc>
                          <a:spcPts val="1500"/>
                        </a:lnSpc>
                        <a:spcAft>
                          <a:spcPts val="0"/>
                        </a:spcAft>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、法人として収益性の</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向上、安定的な経営の維持や事業展開</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252000" algn="l">
                        <a:lnSpc>
                          <a:spcPts val="1500"/>
                        </a:lnSpc>
                        <a:spcAft>
                          <a:spcPts val="0"/>
                        </a:spcAft>
                      </a:pP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引き続き行</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a:t>
                      </a:r>
                      <a:endPar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endParaRPr lang="ja-JP"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55</a:t>
            </a:r>
            <a:endParaRPr lang="ja-JP" altLang="en-US" dirty="0">
              <a:solidFill>
                <a:schemeClr val="tx1"/>
              </a:solidFill>
            </a:endParaRPr>
          </a:p>
        </p:txBody>
      </p:sp>
    </p:spTree>
    <p:extLst>
      <p:ext uri="{BB962C8B-B14F-4D97-AF65-F5344CB8AC3E}">
        <p14:creationId xmlns:p14="http://schemas.microsoft.com/office/powerpoint/2010/main" val="28147813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2843808" y="3543984"/>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5" name="正方形/長方形 4"/>
          <p:cNvSpPr>
            <a:spLocks noChangeArrowheads="1"/>
          </p:cNvSpPr>
          <p:nvPr/>
        </p:nvSpPr>
        <p:spPr bwMode="auto">
          <a:xfrm>
            <a:off x="179512" y="921206"/>
            <a:ext cx="30396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存　続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490000509"/>
              </p:ext>
            </p:extLst>
          </p:nvPr>
        </p:nvGraphicFramePr>
        <p:xfrm>
          <a:off x="179512" y="1268760"/>
          <a:ext cx="8794800" cy="3833303"/>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00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61730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府国際交流財団</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新中期経営計画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基づき、重点化する事業と推進体制の強化、</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収入の確保に努める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による再検証を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年度に公益財団法人に移行し</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た際の定款で、存続期間を令和</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末と規定</a:t>
                      </a: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○来阪外客数の急増等による府の国際化</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施策を取り巻く環境の変化に対応できるよ</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財団を存続させることを決定</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・事業について、よりきめ細かな外国人相</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談や的確な災害時の支援、さらに語学ボ</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ランティア確保などに向けた重点化を図る</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月に定款を変更し、存続</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期間の規定を削除</a:t>
                      </a: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月及び</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月に法人より特</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定資産の一部</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を府に寄附</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・新中期経営計画に基づき、重点化する事業</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と推進体制の強化、収入の確保に努める</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による再検証を実施</a:t>
                      </a: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正方形/長方形 11"/>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56</a:t>
            </a:r>
            <a:endParaRPr lang="ja-JP" altLang="en-US" dirty="0">
              <a:solidFill>
                <a:schemeClr val="tx1"/>
              </a:solidFill>
            </a:endParaRPr>
          </a:p>
        </p:txBody>
      </p:sp>
    </p:spTree>
    <p:extLst>
      <p:ext uri="{BB962C8B-B14F-4D97-AF65-F5344CB8AC3E}">
        <p14:creationId xmlns:p14="http://schemas.microsoft.com/office/powerpoint/2010/main" val="1450108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289680579"/>
              </p:ext>
            </p:extLst>
          </p:nvPr>
        </p:nvGraphicFramePr>
        <p:xfrm>
          <a:off x="230978" y="1116335"/>
          <a:ext cx="8794800" cy="5550000"/>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00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369726">
                <a:tc>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大阪高速鉄道（株）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中期経営計画</a:t>
                      </a:r>
                      <a:r>
                        <a:rPr kumimoji="1" lang="en-US" altLang="ja-JP" sz="10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づき、引き続き安定した需要確保、経営基盤</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の強化に努める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・車庫用地の購入</a:t>
                      </a:r>
                      <a:r>
                        <a:rPr lang="ja-JP" altLang="en-US" sz="1000" b="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時期や方法等</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府と協議をすすめる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　府が門真市駅以南の延</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伸について事業化を決定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事業スケジュール</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予定</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・平成</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rPr>
                        <a:t>30</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年</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度</a:t>
                      </a:r>
                      <a:endPar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endParaRPr>
                    </a:p>
                    <a:p>
                      <a:pPr marL="401320" indent="-401320" algn="just">
                        <a:lnSpc>
                          <a:spcPts val="1500"/>
                        </a:lnSpc>
                        <a:spcAft>
                          <a:spcPts val="0"/>
                        </a:spcAft>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　　　　都市計画決定、軌道法</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特許</a:t>
                      </a:r>
                      <a:r>
                        <a:rPr kumimoji="1" lang="ja-JP" altLang="en-US" sz="1000" b="0" u="none" kern="1200" dirty="0" smtClean="0">
                          <a:solidFill>
                            <a:schemeClr val="tx1"/>
                          </a:solidFill>
                          <a:effectLst/>
                          <a:latin typeface="Meiryo UI" panose="020B0604030504040204" pitchFamily="50" charset="-128"/>
                          <a:ea typeface="Meiryo UI" panose="020B0604030504040204" pitchFamily="50" charset="-128"/>
                          <a:cs typeface="+mn-cs"/>
                        </a:rPr>
                        <a:t>取得</a:t>
                      </a:r>
                      <a:endParaRPr kumimoji="1" lang="ja-JP" altLang="ja-JP" sz="1000" b="0" u="none" kern="1200" dirty="0" smtClean="0">
                        <a:solidFill>
                          <a:schemeClr val="tx1"/>
                        </a:solidFill>
                        <a:effectLst/>
                        <a:latin typeface="Meiryo UI" panose="020B0604030504040204" pitchFamily="50" charset="-128"/>
                        <a:ea typeface="Meiryo UI" panose="020B0604030504040204" pitchFamily="50" charset="-128"/>
                        <a:cs typeface="+mn-cs"/>
                      </a:endParaRPr>
                    </a:p>
                    <a:p>
                      <a:pPr>
                        <a:lnSpc>
                          <a:spcPts val="1500"/>
                        </a:lnSpc>
                      </a:pP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・令和元</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年</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度～</a:t>
                      </a:r>
                      <a:endPar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endParaRPr>
                    </a:p>
                    <a:p>
                      <a:pPr>
                        <a:lnSpc>
                          <a:spcPts val="1500"/>
                        </a:lnSpc>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strike="noStrike" kern="1200" dirty="0" smtClean="0">
                          <a:solidFill>
                            <a:schemeClr val="tx1"/>
                          </a:solidFill>
                          <a:effectLst/>
                          <a:latin typeface="Meiryo UI" panose="020B0604030504040204" pitchFamily="50" charset="-128"/>
                          <a:ea typeface="Meiryo UI" panose="020B0604030504040204" pitchFamily="50" charset="-128"/>
                          <a:cs typeface="+mn-cs"/>
                        </a:rPr>
                        <a:t>都市計画事業認可、工事施行認可</a:t>
                      </a:r>
                    </a:p>
                    <a:p>
                      <a:pPr>
                        <a:lnSpc>
                          <a:spcPts val="1500"/>
                        </a:lnSpc>
                      </a:pP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・令和</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rPr>
                        <a:t>11</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年</a:t>
                      </a:r>
                      <a:endPar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n-cs"/>
                      </a:endParaRPr>
                    </a:p>
                    <a:p>
                      <a:pPr>
                        <a:lnSpc>
                          <a:spcPts val="1500"/>
                        </a:lnSpc>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n-cs"/>
                        </a:rPr>
                        <a:t>　開業</a:t>
                      </a:r>
                      <a:r>
                        <a:rPr kumimoji="1" lang="ja-JP" altLang="en-US" sz="1000" strike="noStrike" kern="1200" dirty="0" smtClean="0">
                          <a:solidFill>
                            <a:schemeClr val="tx1"/>
                          </a:solidFill>
                          <a:effectLst/>
                          <a:latin typeface="Meiryo UI" panose="020B0604030504040204" pitchFamily="50" charset="-128"/>
                          <a:ea typeface="Meiryo UI" panose="020B0604030504040204" pitchFamily="50" charset="-128"/>
                          <a:cs typeface="+mn-cs"/>
                        </a:rPr>
                        <a:t>目標</a:t>
                      </a:r>
                      <a:endParaRPr kumimoji="1" lang="ja-JP" altLang="ja-JP" sz="1000" strike="noStrike" kern="1200" dirty="0" smtClean="0">
                        <a:solidFill>
                          <a:schemeClr val="tx1"/>
                        </a:solidFill>
                        <a:effectLst/>
                        <a:latin typeface="Meiryo UI" panose="020B0604030504040204" pitchFamily="50" charset="-128"/>
                        <a:ea typeface="Meiryo UI" panose="020B0604030504040204" pitchFamily="50" charset="-128"/>
                        <a:cs typeface="+mn-cs"/>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○開業から</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年が経過し、施設・設備が</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○大阪府北部地震大阪モノレール被災検</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証委員会における検証結果を踏まえた計</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画的な設備投資・修繕の実施や、沿線</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開発等による利用客の増加等に対応する</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ため、現中期経営計画の見直しを令和元</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年度中に実施予定</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○車庫用地については、令和元年度中に</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購入予定</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○延伸事業の着実な推進</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○計画的な設備投資の実施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・新たに策定予定の中期経営計画に基づき、</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引き続き「安全・安定輸送の確保」を第一に、</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安定した需要確保、経営基盤の強化に努め</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年の延伸区間開業に向け、府と緊</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密に連携して事業をすすめる</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55771" y="6525507"/>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57</a:t>
            </a:r>
            <a:endParaRPr lang="ja-JP" altLang="en-US" dirty="0">
              <a:solidFill>
                <a:schemeClr val="tx1"/>
              </a:solidFill>
            </a:endParaRPr>
          </a:p>
        </p:txBody>
      </p:sp>
    </p:spTree>
    <p:extLst>
      <p:ext uri="{BB962C8B-B14F-4D97-AF65-F5344CB8AC3E}">
        <p14:creationId xmlns:p14="http://schemas.microsoft.com/office/powerpoint/2010/main" val="2710492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749493386"/>
              </p:ext>
            </p:extLst>
          </p:nvPr>
        </p:nvGraphicFramePr>
        <p:xfrm>
          <a:off x="230980" y="1116335"/>
          <a:ext cx="8794800" cy="5409009"/>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435045">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204346">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204663">
                <a:tc>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大阪府土地開発公社</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・長期保有資産については、</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解消する見込みであり、引き続き早期の解</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消に努める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府の用地取得規模が一定程度縮小する</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公社を活用せず府の用地取得体制のみで</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実施できる規模</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までは、公社を活用した</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用地取得体制を維持する</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年度、府が「長期保有資産解消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計画」を策定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629</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計画策定時</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の長期保有資</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産を令和</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年度までに解消</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○計画に基づき長期保有資産を縮減</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strike="noStrik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年度末の解消に努めてきたが、</a:t>
                      </a:r>
                      <a:endParaRPr lang="en-US" altLang="ja-JP"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事業進捗や関係機関との調整状況を踏</a:t>
                      </a:r>
                      <a:endParaRPr lang="en-US" altLang="ja-JP"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ja-JP" altLang="en-US"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strike="noStrik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まえ、改めて精査。当初計画</a:t>
                      </a:r>
                      <a:r>
                        <a:rPr lang="en-US" altLang="ja-JP"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(H15)</a:t>
                      </a:r>
                      <a:r>
                        <a:rPr lang="ja-JP" altLang="en-US"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どおり、</a:t>
                      </a:r>
                      <a:endParaRPr lang="en-US" altLang="ja-JP"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r>
                        <a:rPr lang="en-US" altLang="ja-JP"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年度末に解消見込み</a:t>
                      </a:r>
                      <a:endParaRPr lang="en-US" altLang="ja-JP" sz="10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500"/>
                        </a:lnSpc>
                        <a:spcBef>
                          <a:spcPts val="0"/>
                        </a:spcBef>
                        <a:spcAft>
                          <a:spcPts val="0"/>
                        </a:spcAft>
                        <a:buClrTx/>
                        <a:buSzTx/>
                        <a:buFontTx/>
                        <a:buNone/>
                        <a:tabLst/>
                        <a:defRPr/>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月に、公社のあり方について、</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府の用地取得規模が一定程度縮小する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公社を活用せず府の用地取得体制のみ</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で実施できる規模</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までは、公社を活用した</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用地取得体制を維持するとし、</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次期大阪</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府都市整備中期計画</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が策定</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endPar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年度末予定</a:t>
                      </a:r>
                      <a:r>
                        <a:rPr lang="en-US" altLang="ja-JP"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さ</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れた段階で、事業量に</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対応した公社の組織規模及び存続期間を</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判断することとした</a:t>
                      </a:r>
                    </a:p>
                    <a:p>
                      <a:pPr marL="533400" indent="-53340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marR="0" lvl="0" indent="-533400" algn="just" defTabSz="914400" rtl="0" eaLnBrk="1" fontAlgn="auto" latinLnBrk="0" hangingPunct="1">
                        <a:lnSpc>
                          <a:spcPts val="1500"/>
                        </a:lnSpc>
                        <a:spcBef>
                          <a:spcPts val="0"/>
                        </a:spcBef>
                        <a:spcAft>
                          <a:spcPts val="0"/>
                        </a:spcAft>
                        <a:buClrTx/>
                        <a:buSzTx/>
                        <a:buFontTx/>
                        <a:buNone/>
                        <a:tabLst/>
                        <a:defRPr/>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・長期保有資産については、令和</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に解消する見込みであり、計画的な解消に</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努める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r>
                        <a:rPr lang="ja-JP" altLang="en-US" sz="10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府の用地取得規模が一定程度縮小する</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公社を活用せず府の用地取得体制のみで</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実施できる規模</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までは、公社を活用した</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33400" marR="0" lvl="0" indent="-533400" algn="just" defTabSz="914400" rtl="0" eaLnBrk="1" fontAlgn="auto" latinLnBrk="0" hangingPunct="1">
                        <a:lnSpc>
                          <a:spcPts val="1500"/>
                        </a:lnSpc>
                        <a:spcBef>
                          <a:spcPts val="0"/>
                        </a:spcBef>
                        <a:spcAft>
                          <a:spcPts val="0"/>
                        </a:spcAft>
                        <a:buClrTx/>
                        <a:buSzTx/>
                        <a:buFontTx/>
                        <a:buNone/>
                        <a:tabLst/>
                        <a:defRPr/>
                      </a:pP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用地取得体制を維持する</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58</a:t>
            </a:r>
            <a:endParaRPr lang="ja-JP" altLang="en-US" dirty="0">
              <a:solidFill>
                <a:schemeClr val="tx1"/>
              </a:solidFill>
            </a:endParaRPr>
          </a:p>
        </p:txBody>
      </p:sp>
    </p:spTree>
    <p:extLst>
      <p:ext uri="{BB962C8B-B14F-4D97-AF65-F5344CB8AC3E}">
        <p14:creationId xmlns:p14="http://schemas.microsoft.com/office/powerpoint/2010/main" val="32468907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82518669"/>
              </p:ext>
            </p:extLst>
          </p:nvPr>
        </p:nvGraphicFramePr>
        <p:xfrm>
          <a:off x="230981" y="908720"/>
          <a:ext cx="8794800" cy="3944706"/>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26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72844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（公財）大阪府文化財センター</a:t>
                      </a:r>
                      <a:endPar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・大阪市の動向を注視しつつ、大阪府の文化</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施設の合流手法について引き続き検討</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日、大阪市が</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大阪市博物館機構（大阪歴史博物館・　　</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東洋陶磁美術館・市立美術館・自然史</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博物館・市立科学館の</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館）を設立</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○府立弥生文化博物館、府立近</a:t>
                      </a:r>
                      <a:r>
                        <a:rPr kumimoji="1" lang="ja-JP" altLang="en-US" sz="10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飛鳥</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博物館及び日本民家集落博物館の</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独</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大阪市博物館機構への合流について、</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大阪市と協議</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ja-JP"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・大阪府の文化施設の合流について、大阪市</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と協議をすすめる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59</a:t>
            </a:r>
            <a:endParaRPr lang="ja-JP" altLang="en-US" dirty="0">
              <a:solidFill>
                <a:schemeClr val="tx1"/>
              </a:solidFill>
            </a:endParaRPr>
          </a:p>
        </p:txBody>
      </p:sp>
    </p:spTree>
    <p:extLst>
      <p:ext uri="{BB962C8B-B14F-4D97-AF65-F5344CB8AC3E}">
        <p14:creationId xmlns:p14="http://schemas.microsoft.com/office/powerpoint/2010/main" val="29702419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036435630"/>
              </p:ext>
            </p:extLst>
          </p:nvPr>
        </p:nvGraphicFramePr>
        <p:xfrm>
          <a:off x="179511" y="795082"/>
          <a:ext cx="8834400" cy="4337344"/>
        </p:xfrm>
        <a:graphic>
          <a:graphicData uri="http://schemas.openxmlformats.org/drawingml/2006/table">
            <a:tbl>
              <a:tblPr/>
              <a:tblGrid>
                <a:gridCol w="1332149">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465571">
                  <a:extLst>
                    <a:ext uri="{9D8B030D-6E8A-4147-A177-3AD203B41FA5}">
                      <a16:colId xmlns:a16="http://schemas.microsoft.com/office/drawing/2014/main" val="20002"/>
                    </a:ext>
                  </a:extLst>
                </a:gridCol>
                <a:gridCol w="2516400">
                  <a:extLst>
                    <a:ext uri="{9D8B030D-6E8A-4147-A177-3AD203B41FA5}">
                      <a16:colId xmlns:a16="http://schemas.microsoft.com/office/drawing/2014/main" val="20003"/>
                    </a:ext>
                  </a:extLst>
                </a:gridCol>
              </a:tblGrid>
              <a:tr h="1736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414684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a:t>
                      </a:r>
                      <a:r>
                        <a:rPr kumimoji="1" lang="ja-JP" altLang="en-US"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産業局</a:t>
                      </a:r>
                      <a:endParaRPr kumimoji="1" lang="en-US" altLang="ja-JP" sz="1000" b="1" i="0" u="none" strike="noStrike" cap="none" spc="-10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大阪市都市型産</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業振興センターとの統合を</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予定</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大阪市都市型産</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業振興センターと統合</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○統合を機に、相談機能のワンストップ化や</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府事業の一部移管等を実施</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年度からの本格的な中小企業支援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機能の強化に向け、引き続き、オール大阪</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の中小企業支援機関として、機能・体制の</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強化を図る必要がある</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・既存事業の再編や府市からの事業移管を</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・財政的・人的関与のあり方について検討を</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すすめ、新たな交付金の創設、モニタリング</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手法、府職員の派遣などについて関係部</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局等と協議</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年度に向け、中小企業支援機能の強</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化を図る取組みについて検討をすすめる</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 name="正方形/長方形 3"/>
          <p:cNvSpPr/>
          <p:nvPr/>
        </p:nvSpPr>
        <p:spPr>
          <a:xfrm>
            <a:off x="164669" y="5274205"/>
            <a:ext cx="6327704" cy="13784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lIns="36000" rIns="0" rtlCol="0" anchor="ctr"/>
          <a:lstStyle/>
          <a:p>
            <a:r>
              <a:rPr kumimoji="1" lang="en-US" altLang="ja-JP" sz="9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9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平成</a:t>
            </a:r>
            <a:r>
              <a:rPr lang="en-US" altLang="ja-JP" sz="9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31</a:t>
            </a:r>
            <a:r>
              <a:rPr lang="ja-JP" altLang="en-US" sz="9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年度大阪府行政経営の取組みでの方向性は、（公財）大阪産業振興機構の方向性。</a:t>
            </a:r>
            <a:endParaRPr kumimoji="1" lang="ja-JP" altLang="en-US" sz="9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正方形/長方形 4"/>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60</a:t>
            </a:r>
            <a:endParaRPr lang="ja-JP" altLang="en-US" dirty="0">
              <a:solidFill>
                <a:schemeClr val="tx1"/>
              </a:solidFill>
            </a:endParaRPr>
          </a:p>
        </p:txBody>
      </p:sp>
    </p:spTree>
    <p:extLst>
      <p:ext uri="{BB962C8B-B14F-4D97-AF65-F5344CB8AC3E}">
        <p14:creationId xmlns:p14="http://schemas.microsoft.com/office/powerpoint/2010/main" val="29650858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1975783874"/>
              </p:ext>
            </p:extLst>
          </p:nvPr>
        </p:nvGraphicFramePr>
        <p:xfrm>
          <a:off x="179512" y="930613"/>
          <a:ext cx="8794222" cy="5086782"/>
        </p:xfrm>
        <a:graphic>
          <a:graphicData uri="http://schemas.openxmlformats.org/drawingml/2006/table">
            <a:tbl>
              <a:tblPr firstRow="1" firstCol="1" bandRow="1">
                <a:tableStyleId>{BC89EF96-8CEA-46FF-86C4-4CE0E7609802}</a:tableStyleId>
              </a:tblPr>
              <a:tblGrid>
                <a:gridCol w="1421422">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3628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財政再建プログラム（案）での方向性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850498">
                <a:tc>
                  <a:txBody>
                    <a:bodyPr/>
                    <a:lstStyle/>
                    <a:p>
                      <a:pPr algn="just">
                        <a:spcAft>
                          <a:spcPts val="0"/>
                        </a:spcAft>
                      </a:pPr>
                      <a:r>
                        <a:rPr lang="ja-JP" altLang="en-US" sz="1000" b="1"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lang="ja-JP" sz="1000" b="1"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b="1"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府みどり公社</a:t>
                      </a:r>
                      <a:endPar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p>
                    <a:p>
                      <a:pPr algn="just">
                        <a:lnSpc>
                          <a:spcPts val="1500"/>
                        </a:lnSpc>
                        <a:spcAft>
                          <a:spcPts val="0"/>
                        </a:spcAft>
                      </a:pP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・農地保有合理化法人として条例に基づく事</a:t>
                      </a:r>
                      <a:endPar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業を実施</a:t>
                      </a:r>
                      <a:endParaRPr kumimoji="1" lang="en-US" altLang="ja-JP" sz="1000" b="0"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kumimoji="1" lang="en-US" altLang="ja-JP" sz="1000" b="0"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kern="100"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・府派遣職員の見直し</a:t>
                      </a:r>
                      <a:endParaRPr kumimoji="1" lang="en-US" altLang="ja-JP" sz="1000" b="0" kern="100" spc="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indent="-133350" algn="just">
                        <a:lnSpc>
                          <a:spcPts val="1500"/>
                        </a:lnSpc>
                        <a:spcAft>
                          <a:spcPts val="0"/>
                        </a:spcAft>
                      </a:pPr>
                      <a:r>
                        <a:rPr 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年度、国の制度改革に伴い農</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地保有合理化法人を廃止</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月、府から農地中間管理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機構として指定を受け、農地の借受・貸</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付の促進に関する事業を開始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○ほりご園地を除く府民の森</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園地の指定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管理者として管理運営を実施</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（指定管理期間：平成</a:t>
                      </a: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年度～令和</a:t>
                      </a: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月、府の要請を受け、森林</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整備・木材利用促進センターを設置し、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市町村の森林整備及び木材利用の円滑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かつ確実な実施に向けた支援を開始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○法人の自立性を高める観点から、府職員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の派遣を見直し、必要性を精査</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H20</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　⇒ </a:t>
                      </a:r>
                      <a:r>
                        <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R1</a:t>
                      </a: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8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endParaRPr lang="en-US" altLang="ja-JP"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p>
                    <a:p>
                      <a:pPr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・農地中間管理機構として、法令に基づく事</a:t>
                      </a:r>
                      <a:endPar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業を実施</a:t>
                      </a:r>
                      <a:endParaRPr lang="en-US" altLang="ja-JP" sz="10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latin typeface="Calibri" panose="020F0502020204030204" pitchFamily="34" charset="0"/>
                <a:cs typeface="Calibri" panose="020F0502020204030204" pitchFamily="34" charset="0"/>
              </a:rPr>
              <a:t>61</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60432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768896758"/>
              </p:ext>
            </p:extLst>
          </p:nvPr>
        </p:nvGraphicFramePr>
        <p:xfrm>
          <a:off x="179512" y="787279"/>
          <a:ext cx="8794800" cy="5037364"/>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74864">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財政再建プログラム（案）での方向性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288051">
                <a:tc>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（公財）大阪府都市整備推進センター</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・運営補助金の廃止</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・駐車場事業の民間開放を踏まえた業務運営</a:t>
                      </a:r>
                      <a:endPar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大阪府タウン管理財団との統合</a:t>
                      </a:r>
                      <a:endParaRPr lang="en-US" altLang="ja-JP"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運営補助金については、平成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ら廃止</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○駐車場運営事業については、民間開放</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に伴う入札へ積極的に参加し、収益の確</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保に努めている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290,802</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311,735</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333,926</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大阪府タウン管</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理財団との統合にむけ、両法人及び府で</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構成する統合協議会を発足</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月、統合協議会において、</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統合計画案をとりまとめ</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月、両法人による合併契約</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締結</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月の統合をめざし、公益法</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人認定法に基づく変更認定の申請手続</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をすすめている</a:t>
                      </a: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en-US" altLang="ja-JP"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大阪府タウン管理</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財団と統合を予定</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55771" y="6525507"/>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62</a:t>
            </a:r>
            <a:endParaRPr lang="ja-JP" altLang="en-US" dirty="0">
              <a:solidFill>
                <a:schemeClr val="tx1"/>
              </a:solidFill>
            </a:endParaRPr>
          </a:p>
        </p:txBody>
      </p:sp>
    </p:spTree>
    <p:extLst>
      <p:ext uri="{BB962C8B-B14F-4D97-AF65-F5344CB8AC3E}">
        <p14:creationId xmlns:p14="http://schemas.microsoft.com/office/powerpoint/2010/main" val="28432503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2843808" y="3543984"/>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568766415"/>
              </p:ext>
            </p:extLst>
          </p:nvPr>
        </p:nvGraphicFramePr>
        <p:xfrm>
          <a:off x="162067" y="690004"/>
          <a:ext cx="8794800" cy="5550000"/>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00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大阪府財政構造改革プラン（案）での方向性</a:t>
                      </a:r>
                      <a:endParaRPr kumimoji="1" lang="en-US" altLang="ja-JP" sz="1000" b="1" kern="100" spc="-100"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617303">
                <a:tc>
                  <a:txBody>
                    <a:bodyPr/>
                    <a:lstStyle/>
                    <a:p>
                      <a:pPr algn="just">
                        <a:spcAft>
                          <a:spcPts val="0"/>
                        </a:spcAft>
                      </a:pPr>
                      <a:r>
                        <a:rPr lang="ja-JP" altLang="en-US" sz="1000" kern="100" spc="-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大阪府住宅供給公社</a:t>
                      </a:r>
                      <a:endParaRPr lang="ja-JP" alt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 家賃収入、建替事業に伴う再生地処分益の確保などの経営改善を引続き推進します。また、公社債の発行など安定的かつ低利な資金調達にも取り組み、さらなる収支改善に努めます。</a:t>
                      </a:r>
                    </a:p>
                    <a:p>
                      <a:r>
                        <a:rPr kumimoji="1" lang="ja-JP" altLang="en-US" sz="10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今後とも、入居率の変動や社会経済情勢の変化に伴う借入金利の動向などを注視しつつ、安定的な運営に取り組んでいく必要があります。</a:t>
                      </a:r>
                      <a:endParaRPr kumimoji="1" lang="en-US" altLang="ja-JP" sz="1000" b="0" i="0" u="none" strike="noStrike" kern="1200" baseline="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0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「主要事業の「将来リスク」の点検」より抜粋</a:t>
                      </a:r>
                      <a:r>
                        <a:rPr kumimoji="1" lang="en-US" altLang="ja-JP" sz="10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en-US"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en-US"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○家賃収入については、賃貸住宅事業に</a:t>
                      </a:r>
                      <a:r>
                        <a:rPr kumimoji="1" lang="ja-JP" altLang="en-US" sz="1000" b="0" i="0" u="none" strike="noStrike" cap="none" spc="0"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ける入居促進策の展開により確保に努め</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ている</a:t>
                      </a: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年度に建替事業に伴う再生地</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処分は終了</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年度まで休止して</a:t>
                      </a:r>
                      <a:r>
                        <a:rPr kumimoji="1" lang="ja-JP" altLang="en-US" sz="1000" b="0" i="0" u="none" strike="noStrike" cap="none" spc="0"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た建</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替事業については、</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年度から事業</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を再開し、需要予測や採算性等を見極</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め計画的に実施</a:t>
                      </a:r>
                    </a:p>
                    <a:p>
                      <a:pPr marL="0" marR="0" lvl="0" indent="0" algn="just" defTabSz="914400" rtl="0" eaLnBrk="1" fontAlgn="base" latinLnBrk="0" hangingPunct="1">
                        <a:lnSpc>
                          <a:spcPts val="1400"/>
                        </a:lnSpc>
                        <a:spcBef>
                          <a:spcPct val="0"/>
                        </a:spcBef>
                        <a:spcAft>
                          <a:spcPct val="0"/>
                        </a:spcAft>
                        <a:buClrTx/>
                        <a:buSzTx/>
                        <a:buFontTx/>
                        <a:buNone/>
                        <a:tabLst/>
                      </a:pPr>
                      <a:endPar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○借入金残高の縮減については、大阪府</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財政構造改革プラン</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における目標値</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1,500</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億円以下</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を前</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倒しで達成</a:t>
                      </a: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1,477</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1,417</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1,367</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p>
                    <a:p>
                      <a:pPr marL="0" marR="0" lvl="0" indent="0" algn="just" defTabSz="914400" rtl="0" eaLnBrk="1" fontAlgn="base" latinLnBrk="0" hangingPunct="1">
                        <a:lnSpc>
                          <a:spcPts val="1400"/>
                        </a:lnSpc>
                        <a:spcBef>
                          <a:spcPct val="0"/>
                        </a:spcBef>
                        <a:spcAft>
                          <a:spcPct val="0"/>
                        </a:spcAft>
                        <a:buClrTx/>
                        <a:buSzTx/>
                        <a:buFontTx/>
                        <a:buNone/>
                        <a:tabLst/>
                      </a:pPr>
                      <a:endPar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月、公社債の発行を開始</a:t>
                      </a: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・格付投資情報センター</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(R&amp;I)</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信用格付</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発行体格付</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＋から</a:t>
                      </a:r>
                      <a:r>
                        <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AA-</a:t>
                      </a:r>
                      <a:r>
                        <a:rPr kumimoji="1" lang="ja-JP" altLang="en-US" sz="1000" b="0" i="0" u="none" strike="noStrike" cap="none" spc="0"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に引</a:t>
                      </a: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a:t>
                      </a:r>
                      <a:endParaRPr kumimoji="1" lang="en-US"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げ</a:t>
                      </a:r>
                    </a:p>
                    <a:p>
                      <a:pPr marL="0" marR="0" lvl="0" indent="0" algn="just" defTabSz="914400" rtl="0" eaLnBrk="1" fontAlgn="base" latinLnBrk="0" hangingPunct="1">
                        <a:lnSpc>
                          <a:spcPts val="1400"/>
                        </a:lnSpc>
                        <a:spcBef>
                          <a:spcPct val="0"/>
                        </a:spcBef>
                        <a:spcAft>
                          <a:spcPct val="0"/>
                        </a:spcAft>
                        <a:buClrTx/>
                        <a:buSzTx/>
                        <a:buFontTx/>
                        <a:buNone/>
                        <a:tabLst/>
                      </a:pPr>
                      <a:endPar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en-US"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kumimoji="1" lang="en-US" altLang="ja-JP" sz="1000" b="1"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○計画的な借入金残高の縮減</a:t>
                      </a: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0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・賃貸住宅事業の収益向上をめざすとともに、</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公社債の発行など安定的かつ低利な資金調</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達による収支改善に努め、引き続き借入金</a:t>
                      </a:r>
                      <a:endPar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残高の縮減をすすめる</a:t>
                      </a: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8" name="正方形/長方形 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63</a:t>
            </a:r>
            <a:endParaRPr lang="ja-JP" altLang="en-US" dirty="0">
              <a:solidFill>
                <a:schemeClr val="tx1"/>
              </a:solidFill>
            </a:endParaRPr>
          </a:p>
        </p:txBody>
      </p:sp>
      <p:sp>
        <p:nvSpPr>
          <p:cNvPr id="10" name="正方形/長方形 9"/>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 name="直線コネクタ 10"/>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41923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右矢印 20"/>
          <p:cNvSpPr/>
          <p:nvPr/>
        </p:nvSpPr>
        <p:spPr>
          <a:xfrm>
            <a:off x="3991988" y="4077072"/>
            <a:ext cx="296132" cy="1512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2569" name="テキスト ボックス 3"/>
          <p:cNvSpPr txBox="1">
            <a:spLocks noChangeArrowheads="1"/>
          </p:cNvSpPr>
          <p:nvPr/>
        </p:nvSpPr>
        <p:spPr bwMode="auto">
          <a:xfrm>
            <a:off x="111819" y="721447"/>
            <a:ext cx="62658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出資法人が出資等をする法人（いわゆる孫法人</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597" name="テキスト ボックス 7"/>
          <p:cNvSpPr txBox="1">
            <a:spLocks noChangeArrowheads="1"/>
          </p:cNvSpPr>
          <p:nvPr/>
        </p:nvSpPr>
        <p:spPr bwMode="auto">
          <a:xfrm>
            <a:off x="335353" y="6444648"/>
            <a:ext cx="581182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prstClr val="black"/>
                </a:solidFill>
                <a:latin typeface="ＭＳ Ｐゴシック"/>
                <a:ea typeface="ＭＳ Ｐゴシック"/>
                <a:cs typeface="Meiryo UI" panose="020B0604030504040204" pitchFamily="50" charset="-128"/>
              </a:rPr>
              <a:t>平成</a:t>
            </a:r>
            <a:r>
              <a:rPr lang="en-US" altLang="ja-JP" sz="800" dirty="0">
                <a:solidFill>
                  <a:prstClr val="black"/>
                </a:solidFill>
                <a:latin typeface="ＭＳ Ｐゴシック"/>
                <a:ea typeface="ＭＳ Ｐゴシック"/>
                <a:cs typeface="Meiryo UI" pitchFamily="50" charset="-128"/>
              </a:rPr>
              <a:t>22</a:t>
            </a:r>
            <a:r>
              <a:rPr lang="ja-JP" altLang="en-US" sz="800" dirty="0">
                <a:solidFill>
                  <a:prstClr val="black"/>
                </a:solidFill>
                <a:latin typeface="ＭＳ Ｐゴシック"/>
                <a:ea typeface="ＭＳ Ｐゴシック"/>
                <a:cs typeface="Meiryo UI" pitchFamily="50" charset="-128"/>
              </a:rPr>
              <a:t>年度から、</a:t>
            </a:r>
            <a:r>
              <a:rPr lang="ja-JP" altLang="en-US" sz="800" dirty="0" smtClean="0">
                <a:solidFill>
                  <a:prstClr val="black"/>
                </a:solidFill>
                <a:latin typeface="ＭＳ Ｐゴシック"/>
                <a:ea typeface="ＭＳ Ｐゴシック"/>
                <a:cs typeface="Meiryo UI" panose="020B0604030504040204" pitchFamily="50" charset="-128"/>
              </a:rPr>
              <a:t>出資法人</a:t>
            </a:r>
            <a:r>
              <a:rPr lang="ja-JP" altLang="en-US" sz="800" dirty="0">
                <a:solidFill>
                  <a:prstClr val="black"/>
                </a:solidFill>
                <a:latin typeface="ＭＳ Ｐゴシック"/>
                <a:ea typeface="ＭＳ Ｐゴシック"/>
                <a:cs typeface="Meiryo UI" panose="020B0604030504040204" pitchFamily="50" charset="-128"/>
              </a:rPr>
              <a:t>による孫</a:t>
            </a:r>
            <a:r>
              <a:rPr lang="ja-JP" altLang="en-US" sz="800" dirty="0" smtClean="0">
                <a:solidFill>
                  <a:prstClr val="black"/>
                </a:solidFill>
                <a:latin typeface="ＭＳ Ｐゴシック"/>
                <a:ea typeface="ＭＳ Ｐゴシック"/>
                <a:cs typeface="Meiryo UI" panose="020B0604030504040204" pitchFamily="50" charset="-128"/>
              </a:rPr>
              <a:t>法人への委託など孫</a:t>
            </a:r>
            <a:r>
              <a:rPr lang="ja-JP" altLang="en-US" sz="800" dirty="0">
                <a:solidFill>
                  <a:prstClr val="black"/>
                </a:solidFill>
                <a:latin typeface="ＭＳ Ｐゴシック"/>
                <a:ea typeface="ＭＳ Ｐゴシック"/>
                <a:cs typeface="Meiryo UI" panose="020B0604030504040204" pitchFamily="50" charset="-128"/>
              </a:rPr>
              <a:t>法人の状況について点検</a:t>
            </a:r>
            <a:r>
              <a:rPr lang="ja-JP" altLang="en-US" sz="800" dirty="0" smtClean="0">
                <a:solidFill>
                  <a:prstClr val="black"/>
                </a:solidFill>
                <a:latin typeface="ＭＳ Ｐゴシック"/>
                <a:ea typeface="ＭＳ Ｐゴシック"/>
                <a:cs typeface="Meiryo UI" panose="020B0604030504040204" pitchFamily="50" charset="-128"/>
              </a:rPr>
              <a:t>を実施</a:t>
            </a:r>
            <a:r>
              <a:rPr lang="ja-JP" altLang="en-US" sz="800" dirty="0">
                <a:solidFill>
                  <a:prstClr val="black"/>
                </a:solidFill>
                <a:latin typeface="ＭＳ Ｐゴシック"/>
                <a:ea typeface="ＭＳ Ｐゴシック"/>
                <a:cs typeface="Meiryo UI" panose="020B0604030504040204" pitchFamily="50" charset="-128"/>
              </a:rPr>
              <a:t>し</a:t>
            </a:r>
            <a:r>
              <a:rPr lang="ja-JP" altLang="en-US" sz="800" dirty="0" smtClean="0">
                <a:solidFill>
                  <a:prstClr val="black"/>
                </a:solidFill>
                <a:latin typeface="ＭＳ Ｐゴシック"/>
                <a:ea typeface="ＭＳ Ｐゴシック"/>
                <a:cs typeface="Meiryo UI" panose="020B0604030504040204" pitchFamily="50" charset="-128"/>
              </a:rPr>
              <a:t>、府</a:t>
            </a:r>
            <a:r>
              <a:rPr lang="en-US" altLang="ja-JP" sz="800" dirty="0">
                <a:solidFill>
                  <a:prstClr val="black"/>
                </a:solidFill>
                <a:latin typeface="ＭＳ Ｐゴシック"/>
                <a:ea typeface="ＭＳ Ｐゴシック"/>
                <a:cs typeface="Meiryo UI" pitchFamily="50" charset="-128"/>
              </a:rPr>
              <a:t>HP</a:t>
            </a:r>
            <a:r>
              <a:rPr lang="ja-JP" altLang="en-US" sz="800" dirty="0">
                <a:solidFill>
                  <a:prstClr val="black"/>
                </a:solidFill>
                <a:latin typeface="ＭＳ Ｐゴシック"/>
                <a:ea typeface="ＭＳ Ｐゴシック"/>
                <a:cs typeface="Meiryo UI" panose="020B0604030504040204" pitchFamily="50" charset="-128"/>
              </a:rPr>
              <a:t>に公表</a:t>
            </a:r>
            <a:endParaRPr lang="en-US" altLang="ja-JP" sz="800" dirty="0">
              <a:solidFill>
                <a:prstClr val="black"/>
              </a:solidFill>
              <a:latin typeface="ＭＳ Ｐゴシック"/>
              <a:ea typeface="ＭＳ Ｐゴシック"/>
              <a:cs typeface="Meiryo UI" panose="020B0604030504040204" pitchFamily="50" charset="-128"/>
            </a:endParaRPr>
          </a:p>
        </p:txBody>
      </p:sp>
      <p:sp>
        <p:nvSpPr>
          <p:cNvPr id="22599" name="角丸四角形 4"/>
          <p:cNvSpPr>
            <a:spLocks noChangeArrowheads="1"/>
          </p:cNvSpPr>
          <p:nvPr/>
        </p:nvSpPr>
        <p:spPr bwMode="auto">
          <a:xfrm>
            <a:off x="251521" y="2903446"/>
            <a:ext cx="3687616" cy="310409"/>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Meiryo UI" panose="020B0604030504040204" pitchFamily="50" charset="-128"/>
                <a:ea typeface="Meiryo UI" panose="020B0604030504040204" pitchFamily="50" charset="-128"/>
                <a:cs typeface="Meiryo UI" pitchFamily="50" charset="-128"/>
              </a:rPr>
              <a:t>平成</a:t>
            </a:r>
            <a:r>
              <a:rPr lang="en-US" altLang="ja-JP" sz="1000" b="1" dirty="0" smtClean="0">
                <a:solidFill>
                  <a:prstClr val="white"/>
                </a:solidFill>
                <a:latin typeface="Meiryo UI" panose="020B0604030504040204" pitchFamily="50" charset="-128"/>
                <a:ea typeface="Meiryo UI" panose="020B0604030504040204" pitchFamily="50" charset="-128"/>
                <a:cs typeface="Meiryo UI" pitchFamily="50" charset="-128"/>
              </a:rPr>
              <a:t>26</a:t>
            </a:r>
            <a:r>
              <a:rPr lang="ja-JP" altLang="en-US" sz="1000" b="1" dirty="0" smtClean="0">
                <a:solidFill>
                  <a:prstClr val="white"/>
                </a:solidFill>
                <a:latin typeface="Meiryo UI" panose="020B0604030504040204" pitchFamily="50" charset="-128"/>
                <a:ea typeface="Meiryo UI" panose="020B0604030504040204" pitchFamily="50" charset="-128"/>
                <a:cs typeface="Meiryo UI" pitchFamily="50" charset="-128"/>
              </a:rPr>
              <a:t>年度行財政</a:t>
            </a:r>
            <a:r>
              <a:rPr lang="ja-JP" altLang="en-US" sz="1000" b="1" dirty="0" smtClean="0">
                <a:solidFill>
                  <a:prstClr val="white"/>
                </a:solidFill>
                <a:latin typeface="ＭＳ Ｐゴシック" charset="-128"/>
                <a:ea typeface="Meiryo UI" pitchFamily="50" charset="-128"/>
                <a:cs typeface="Meiryo UI" pitchFamily="50" charset="-128"/>
              </a:rPr>
              <a:t>改革の取組み</a:t>
            </a: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ＭＳ Ｐゴシック" charset="-128"/>
                <a:ea typeface="Meiryo UI" pitchFamily="50" charset="-128"/>
                <a:cs typeface="Meiryo UI" pitchFamily="50" charset="-128"/>
              </a:rPr>
              <a:t>策定時点の孫法人の状況</a:t>
            </a:r>
            <a:endParaRPr lang="en-US" altLang="ja-JP" sz="1000" b="1" dirty="0">
              <a:solidFill>
                <a:prstClr val="white"/>
              </a:solidFill>
              <a:latin typeface="ＭＳ Ｐゴシック" charset="-128"/>
              <a:ea typeface="Meiryo UI" pitchFamily="50" charset="-128"/>
              <a:cs typeface="Meiryo UI" pitchFamily="50" charset="-128"/>
            </a:endParaRPr>
          </a:p>
        </p:txBody>
      </p:sp>
      <p:sp>
        <p:nvSpPr>
          <p:cNvPr id="23" name="角丸四角形 4"/>
          <p:cNvSpPr>
            <a:spLocks noChangeArrowheads="1"/>
          </p:cNvSpPr>
          <p:nvPr/>
        </p:nvSpPr>
        <p:spPr bwMode="auto">
          <a:xfrm>
            <a:off x="4364076" y="2905519"/>
            <a:ext cx="2304256" cy="401738"/>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ＭＳ Ｐゴシック" charset="-128"/>
                <a:ea typeface="Meiryo UI" pitchFamily="50" charset="-128"/>
                <a:cs typeface="Meiryo UI" pitchFamily="50" charset="-128"/>
              </a:rPr>
              <a:t>行財政改革推進プラン</a:t>
            </a: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ＭＳ Ｐゴシック" charset="-128"/>
                <a:ea typeface="Meiryo UI" pitchFamily="50" charset="-128"/>
                <a:cs typeface="Meiryo UI" pitchFamily="50" charset="-128"/>
              </a:rPr>
              <a:t>案</a:t>
            </a:r>
            <a:r>
              <a:rPr lang="en-US" altLang="ja-JP" sz="1000" b="1" dirty="0">
                <a:solidFill>
                  <a:prstClr val="white"/>
                </a:solidFill>
                <a:latin typeface="ＭＳ Ｐゴシック" charset="-128"/>
                <a:ea typeface="Meiryo UI" pitchFamily="50" charset="-128"/>
                <a:cs typeface="Meiryo UI" pitchFamily="50" charset="-128"/>
              </a:rPr>
              <a:t>)</a:t>
            </a:r>
            <a:r>
              <a:rPr lang="en-US" altLang="ja-JP" sz="1000" b="1" dirty="0" smtClean="0">
                <a:solidFill>
                  <a:prstClr val="white"/>
                </a:solidFill>
                <a:latin typeface="ＭＳ Ｐゴシック" charset="-128"/>
                <a:ea typeface="Meiryo UI" pitchFamily="50" charset="-128"/>
                <a:cs typeface="Meiryo UI" pitchFamily="50" charset="-128"/>
              </a:rPr>
              <a:t>』</a:t>
            </a:r>
          </a:p>
          <a:p>
            <a:pPr algn="ctr"/>
            <a:r>
              <a:rPr lang="ja-JP" altLang="en-US" sz="1000" b="1" dirty="0" smtClean="0">
                <a:solidFill>
                  <a:prstClr val="white"/>
                </a:solidFill>
                <a:latin typeface="ＭＳ Ｐゴシック" charset="-128"/>
                <a:ea typeface="Meiryo UI" pitchFamily="50" charset="-128"/>
                <a:cs typeface="Meiryo UI" pitchFamily="50" charset="-128"/>
              </a:rPr>
              <a:t>策定時点の孫法人の状況</a:t>
            </a:r>
            <a:endParaRPr lang="en-US" altLang="ja-JP" sz="1000" b="1" dirty="0" smtClean="0">
              <a:solidFill>
                <a:prstClr val="white"/>
              </a:solidFill>
              <a:latin typeface="ＭＳ Ｐゴシック" charset="-128"/>
              <a:ea typeface="Meiryo UI" pitchFamily="50" charset="-128"/>
              <a:cs typeface="Meiryo UI" pitchFamily="50" charset="-128"/>
            </a:endParaRPr>
          </a:p>
        </p:txBody>
      </p:sp>
      <p:graphicFrame>
        <p:nvGraphicFramePr>
          <p:cNvPr id="18" name="Group 83"/>
          <p:cNvGraphicFramePr>
            <a:graphicFrameLocks noGrp="1"/>
          </p:cNvGraphicFramePr>
          <p:nvPr>
            <p:extLst>
              <p:ext uri="{D42A27DB-BD31-4B8C-83A1-F6EECF244321}">
                <p14:modId xmlns:p14="http://schemas.microsoft.com/office/powerpoint/2010/main" val="287867443"/>
              </p:ext>
            </p:extLst>
          </p:nvPr>
        </p:nvGraphicFramePr>
        <p:xfrm>
          <a:off x="4354216" y="3406238"/>
          <a:ext cx="2376264" cy="3038410"/>
        </p:xfrm>
        <a:graphic>
          <a:graphicData uri="http://schemas.openxmlformats.org/drawingml/2006/table">
            <a:tbl>
              <a:tblPr/>
              <a:tblGrid>
                <a:gridCol w="2376264">
                  <a:extLst>
                    <a:ext uri="{9D8B030D-6E8A-4147-A177-3AD203B41FA5}">
                      <a16:colId xmlns:a16="http://schemas.microsoft.com/office/drawing/2014/main" val="20000"/>
                    </a:ext>
                  </a:extLst>
                </a:gridCol>
              </a:tblGrid>
              <a:tr h="34337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出資元法人の民営化により</a:t>
                      </a:r>
                      <a:endPar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孫法人でなくなった法人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3</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0"/>
                  </a:ext>
                </a:extLst>
              </a:tr>
              <a:tr h="32166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泉北鉄道サービス㈱</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7595">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泉鉄産業㈱</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03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㈱パンジョ</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248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出資元法人の株式譲渡により　　　　</a:t>
                      </a:r>
                      <a:endPar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　　       孫法人でなくなった法人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:1</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4"/>
                  </a:ext>
                </a:extLst>
              </a:tr>
              <a:tr h="310433">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㈱北部冷蔵サービスセンター</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51712">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引き続き点検を実施する孫法人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6"/>
                  </a:ext>
                </a:extLst>
              </a:tr>
              <a:tr h="310433">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37639">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bl>
          </a:graphicData>
        </a:graphic>
      </p:graphicFrame>
      <p:graphicFrame>
        <p:nvGraphicFramePr>
          <p:cNvPr id="17" name="Group 83"/>
          <p:cNvGraphicFramePr>
            <a:graphicFrameLocks noGrp="1"/>
          </p:cNvGraphicFramePr>
          <p:nvPr>
            <p:extLst>
              <p:ext uri="{D42A27DB-BD31-4B8C-83A1-F6EECF244321}">
                <p14:modId xmlns:p14="http://schemas.microsoft.com/office/powerpoint/2010/main" val="3818799568"/>
              </p:ext>
            </p:extLst>
          </p:nvPr>
        </p:nvGraphicFramePr>
        <p:xfrm>
          <a:off x="282949" y="3295312"/>
          <a:ext cx="3627403" cy="3107565"/>
        </p:xfrm>
        <a:graphic>
          <a:graphicData uri="http://schemas.openxmlformats.org/drawingml/2006/table">
            <a:tbl>
              <a:tblPr/>
              <a:tblGrid>
                <a:gridCol w="1599385">
                  <a:extLst>
                    <a:ext uri="{9D8B030D-6E8A-4147-A177-3AD203B41FA5}">
                      <a16:colId xmlns:a16="http://schemas.microsoft.com/office/drawing/2014/main" val="20000"/>
                    </a:ext>
                  </a:extLst>
                </a:gridCol>
                <a:gridCol w="2028018">
                  <a:extLst>
                    <a:ext uri="{9D8B030D-6E8A-4147-A177-3AD203B41FA5}">
                      <a16:colId xmlns:a16="http://schemas.microsoft.com/office/drawing/2014/main" val="20001"/>
                    </a:ext>
                  </a:extLst>
                </a:gridCol>
              </a:tblGrid>
              <a:tr h="230157">
                <a:tc gridSpan="2">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解散した孫法人：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3</a:t>
                      </a:r>
                      <a:r>
                        <a:rPr kumimoji="1" lang="ja-JP" altLang="en-US"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243658">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孫法人名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1"/>
                  </a:ext>
                </a:extLst>
              </a:tr>
              <a:tr h="24365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大阪りんくうホテル（</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H23.11</a:t>
                      </a: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りんくう国際物流㈱ （</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01276">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大阪府住宅供給公社</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㈱大阪住宅公社サービス （</a:t>
                      </a: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H24.3</a:t>
                      </a: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50228">
                <a:tc gridSpan="2">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存続する孫法人：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6</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5"/>
                  </a:ext>
                </a:extLst>
              </a:tr>
              <a:tr h="212425">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出資元法人名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孫法人名</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6"/>
                  </a:ext>
                </a:extLst>
              </a:tr>
              <a:tr h="255168">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㈱大阪府食品流通センター</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㈱北部冷蔵サービスセンター</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大阪高速鉄道㈱</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196177">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泉北鉄道サービス㈱</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253437">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泉鉄産業㈱</a:t>
                      </a:r>
                      <a:endParaRPr kumimoji="1" lang="en-US" altLang="ja-JP"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216024">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zh-TW"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大阪府都市開発㈱</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9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㈱パンジョ</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193388">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en-US" altLang="ja-JP" sz="8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a:t>
                      </a:r>
                      <a:r>
                        <a:rPr kumimoji="1" lang="en-US" altLang="ja-JP" sz="800" b="0" i="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cap="none" spc="0" normalizeH="0" baseline="0" dirty="0" smtClean="0">
                          <a:ln>
                            <a:noFill/>
                          </a:ln>
                          <a:solidFill>
                            <a:schemeClr val="tx1"/>
                          </a:solidFill>
                          <a:effectLst/>
                          <a:latin typeface="ＭＳ Ｐゴシック" charset="-128"/>
                          <a:ea typeface="Meiryo UI" pitchFamily="50" charset="-128"/>
                          <a:cs typeface="Meiryo UI" pitchFamily="50" charset="-128"/>
                        </a:rPr>
                        <a:t>大阪府タウン管理財団</a:t>
                      </a:r>
                      <a:endParaRPr kumimoji="1" lang="en-US" altLang="ja-JP" sz="900" b="0" i="0" u="none" strike="noStrike" cap="none" spc="0"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9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bl>
          </a:graphicData>
        </a:graphic>
      </p:graphicFrame>
      <p:grpSp>
        <p:nvGrpSpPr>
          <p:cNvPr id="2" name="グループ化 1"/>
          <p:cNvGrpSpPr/>
          <p:nvPr/>
        </p:nvGrpSpPr>
        <p:grpSpPr>
          <a:xfrm>
            <a:off x="251521" y="1362041"/>
            <a:ext cx="8661693" cy="1150820"/>
            <a:chOff x="251521" y="332656"/>
            <a:chExt cx="8661693" cy="1670234"/>
          </a:xfrm>
        </p:grpSpPr>
        <p:sp>
          <p:nvSpPr>
            <p:cNvPr id="22530" name="正方形/長方形 6"/>
            <p:cNvSpPr>
              <a:spLocks noChangeArrowheads="1"/>
            </p:cNvSpPr>
            <p:nvPr/>
          </p:nvSpPr>
          <p:spPr bwMode="auto">
            <a:xfrm>
              <a:off x="323528" y="404666"/>
              <a:ext cx="8589686" cy="1539250"/>
            </a:xfrm>
            <a:prstGeom prst="rect">
              <a:avLst/>
            </a:prstGeom>
            <a:noFill/>
            <a:ln w="1905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lIns="0" tIns="72000" rIns="0" bIns="72000" anchor="ctr"/>
            <a:lstStyle/>
            <a:p>
              <a:r>
                <a:rPr lang="en-US" altLang="ja-JP" sz="1200">
                  <a:solidFill>
                    <a:prstClr val="black"/>
                  </a:solidFill>
                  <a:latin typeface="Meiryo UI" pitchFamily="50" charset="-128"/>
                  <a:ea typeface="Meiryo UI" pitchFamily="50" charset="-128"/>
                  <a:cs typeface="Meiryo UI" pitchFamily="50" charset="-128"/>
                </a:rPr>
                <a:t>  </a:t>
              </a:r>
            </a:p>
            <a:p>
              <a:r>
                <a:rPr lang="ja-JP" altLang="en-US" sz="1200">
                  <a:solidFill>
                    <a:prstClr val="black"/>
                  </a:solidFill>
                  <a:latin typeface="Meiryo UI" pitchFamily="50" charset="-128"/>
                  <a:ea typeface="Meiryo UI" pitchFamily="50" charset="-128"/>
                  <a:cs typeface="Meiryo UI" pitchFamily="50" charset="-128"/>
                </a:rPr>
                <a:t> </a:t>
              </a:r>
              <a:r>
                <a:rPr lang="en-US" altLang="ja-JP" sz="1200">
                  <a:solidFill>
                    <a:prstClr val="black"/>
                  </a:solidFill>
                  <a:latin typeface="ＭＳ Ｐゴシック" charset="-128"/>
                  <a:ea typeface="Meiryo UI" pitchFamily="50" charset="-128"/>
                  <a:cs typeface="Meiryo UI" pitchFamily="50" charset="-128"/>
                </a:rPr>
                <a:t> </a:t>
              </a:r>
            </a:p>
            <a:p>
              <a:endParaRPr lang="ja-JP" altLang="en-US" sz="1200">
                <a:solidFill>
                  <a:prstClr val="black"/>
                </a:solidFill>
                <a:latin typeface="ＭＳ Ｐゴシック" charset="-128"/>
                <a:ea typeface="Meiryo UI" pitchFamily="50" charset="-128"/>
                <a:cs typeface="Meiryo UI" pitchFamily="50" charset="-128"/>
              </a:endParaRPr>
            </a:p>
            <a:p>
              <a:r>
                <a:rPr lang="ja-JP" altLang="en-US" sz="1200">
                  <a:solidFill>
                    <a:prstClr val="black"/>
                  </a:solidFill>
                  <a:latin typeface="ＭＳ Ｐゴシック" charset="-128"/>
                  <a:ea typeface="Meiryo UI" pitchFamily="50" charset="-128"/>
                  <a:cs typeface="Meiryo UI" pitchFamily="50" charset="-128"/>
                </a:rPr>
                <a:t>  　</a:t>
              </a:r>
              <a:endParaRPr lang="ja-JP" altLang="en-US" sz="1100">
                <a:solidFill>
                  <a:prstClr val="black"/>
                </a:solidFill>
                <a:latin typeface="ＭＳ Ｐゴシック" charset="-128"/>
                <a:ea typeface="Meiryo UI" pitchFamily="50" charset="-128"/>
                <a:cs typeface="Meiryo UI" pitchFamily="50" charset="-128"/>
              </a:endParaRPr>
            </a:p>
          </p:txBody>
        </p:sp>
        <p:sp>
          <p:nvSpPr>
            <p:cNvPr id="22598" name="テキスト ボックス 16"/>
            <p:cNvSpPr txBox="1">
              <a:spLocks noChangeArrowheads="1"/>
            </p:cNvSpPr>
            <p:nvPr/>
          </p:nvSpPr>
          <p:spPr bwMode="auto">
            <a:xfrm>
              <a:off x="382673" y="685157"/>
              <a:ext cx="8517926" cy="1317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○「大阪府財政構造改革プラン</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）」以降、孫法人については、出資元法人の関与の状況等を確認・点検</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しており、平成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日に設立された保証協会コンピュータサービス（株）</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出資元：大阪信用保証協会</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を含め、引き続き点検を実施する法人は</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法人です。</a:t>
              </a:r>
              <a:endParaRPr lang="en-US" altLang="ja-JP" sz="1050" strike="sngStrik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今後も存続する孫法人については、</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引き続き、平成</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年度大阪府行政</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経営の取組みでの</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向性を踏襲し、</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その必要性などに</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ついて定期的に</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点検</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していきます。</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600" name="角丸四角形 4"/>
            <p:cNvSpPr>
              <a:spLocks noChangeArrowheads="1"/>
            </p:cNvSpPr>
            <p:nvPr/>
          </p:nvSpPr>
          <p:spPr bwMode="auto">
            <a:xfrm>
              <a:off x="251521" y="332656"/>
              <a:ext cx="2016224" cy="307975"/>
            </a:xfrm>
            <a:prstGeom prst="roundRect">
              <a:avLst>
                <a:gd name="adj" fmla="val 16667"/>
              </a:avLst>
            </a:prstGeom>
            <a:solidFill>
              <a:srgbClr val="0070C0"/>
            </a:solidFill>
            <a:ln w="19050" algn="ctr">
              <a:solidFill>
                <a:srgbClr val="002060"/>
              </a:solidFill>
              <a:round/>
              <a:headEnd/>
              <a:tailEnd/>
            </a:ln>
          </p:spPr>
          <p:txBody>
            <a:bodyPr wrap="none" lIns="0" tIns="72000" rIns="0" bIns="72000" anchor="ctr"/>
            <a:lstStyle/>
            <a:p>
              <a:pPr algn="ctr"/>
              <a:r>
                <a:rPr lang="ja-JP" altLang="en-US" sz="1100" b="1" dirty="0">
                  <a:solidFill>
                    <a:prstClr val="white"/>
                  </a:solidFill>
                  <a:latin typeface="ＭＳ Ｐゴシック" charset="-128"/>
                  <a:ea typeface="Meiryo UI" pitchFamily="50" charset="-128"/>
                  <a:cs typeface="Meiryo UI" pitchFamily="50" charset="-128"/>
                </a:rPr>
                <a:t>点検結果・今後の取組み</a:t>
              </a:r>
              <a:endParaRPr lang="en-US" altLang="ja-JP" sz="1100" b="1" dirty="0">
                <a:solidFill>
                  <a:prstClr val="white"/>
                </a:solidFill>
                <a:latin typeface="ＭＳ Ｐゴシック" charset="-128"/>
                <a:ea typeface="Meiryo UI" pitchFamily="50" charset="-128"/>
                <a:cs typeface="Meiryo UI" pitchFamily="50" charset="-128"/>
              </a:endParaRPr>
            </a:p>
          </p:txBody>
        </p:sp>
      </p:grpSp>
      <p:sp>
        <p:nvSpPr>
          <p:cNvPr id="22" name="角丸四角形 4"/>
          <p:cNvSpPr>
            <a:spLocks noChangeArrowheads="1"/>
          </p:cNvSpPr>
          <p:nvPr/>
        </p:nvSpPr>
        <p:spPr bwMode="auto">
          <a:xfrm>
            <a:off x="6916854" y="2933146"/>
            <a:ext cx="2163746" cy="401738"/>
          </a:xfrm>
          <a:prstGeom prst="roundRect">
            <a:avLst>
              <a:gd name="adj" fmla="val 16667"/>
            </a:avLst>
          </a:prstGeom>
          <a:solidFill>
            <a:srgbClr val="0070C0"/>
          </a:solidFill>
          <a:ln w="19050" algn="ctr">
            <a:solidFill>
              <a:srgbClr val="002060"/>
            </a:solidFill>
            <a:round/>
            <a:headEnd/>
            <a:tailEnd/>
          </a:ln>
        </p:spPr>
        <p:txBody>
          <a:bodyPr wrap="none" lIns="0" tIns="36000" rIns="0" bIns="36000" anchor="ctr"/>
          <a:lstStyle/>
          <a:p>
            <a:pPr algn="ctr"/>
            <a:r>
              <a:rPr lang="en-US" altLang="ja-JP" sz="1000" b="1" dirty="0" smtClean="0">
                <a:solidFill>
                  <a:prstClr val="white"/>
                </a:solidFill>
                <a:latin typeface="ＭＳ Ｐゴシック" charset="-128"/>
                <a:ea typeface="Meiryo UI" pitchFamily="50" charset="-128"/>
                <a:cs typeface="Meiryo UI" pitchFamily="50" charset="-128"/>
              </a:rPr>
              <a:t>『</a:t>
            </a:r>
            <a:r>
              <a:rPr lang="ja-JP" altLang="en-US" sz="1000" b="1" dirty="0" smtClean="0">
                <a:solidFill>
                  <a:prstClr val="white"/>
                </a:solidFill>
                <a:latin typeface="Meiryo UI" panose="020B0604030504040204" pitchFamily="50" charset="-128"/>
                <a:ea typeface="Meiryo UI" panose="020B0604030504040204" pitchFamily="50" charset="-128"/>
                <a:cs typeface="Meiryo UI" pitchFamily="50" charset="-128"/>
              </a:rPr>
              <a:t>令和２年</a:t>
            </a:r>
            <a:r>
              <a:rPr lang="ja-JP" altLang="en-US" sz="1000" b="1" dirty="0" smtClean="0">
                <a:solidFill>
                  <a:prstClr val="white"/>
                </a:solidFill>
                <a:latin typeface="ＭＳ Ｐゴシック" charset="-128"/>
                <a:ea typeface="Meiryo UI" pitchFamily="50" charset="-128"/>
                <a:cs typeface="Meiryo UI" pitchFamily="50" charset="-128"/>
              </a:rPr>
              <a:t>度</a:t>
            </a:r>
            <a:r>
              <a:rPr lang="ja-JP" altLang="en-US" sz="1000" b="1" dirty="0">
                <a:solidFill>
                  <a:prstClr val="white"/>
                </a:solidFill>
                <a:latin typeface="ＭＳ Ｐゴシック" charset="-128"/>
                <a:ea typeface="Meiryo UI" pitchFamily="50" charset="-128"/>
                <a:cs typeface="Meiryo UI" pitchFamily="50" charset="-128"/>
              </a:rPr>
              <a:t>行政経営の</a:t>
            </a:r>
            <a:r>
              <a:rPr lang="ja-JP" altLang="en-US" sz="1000" b="1" dirty="0" smtClean="0">
                <a:solidFill>
                  <a:prstClr val="white"/>
                </a:solidFill>
                <a:latin typeface="ＭＳ Ｐゴシック" charset="-128"/>
                <a:ea typeface="Meiryo UI" pitchFamily="50" charset="-128"/>
                <a:cs typeface="Meiryo UI" pitchFamily="50" charset="-128"/>
              </a:rPr>
              <a:t>取組み</a:t>
            </a:r>
            <a:r>
              <a:rPr lang="en-US" altLang="ja-JP" sz="1000" b="1" dirty="0" smtClean="0">
                <a:solidFill>
                  <a:prstClr val="white"/>
                </a:solidFill>
                <a:latin typeface="ＭＳ Ｐゴシック" charset="-128"/>
                <a:ea typeface="Meiryo UI" pitchFamily="50" charset="-128"/>
                <a:cs typeface="Meiryo UI" pitchFamily="50" charset="-128"/>
              </a:rPr>
              <a:t>』</a:t>
            </a:r>
            <a:endParaRPr lang="ja-JP" altLang="en-US" sz="1000" b="1" dirty="0">
              <a:solidFill>
                <a:prstClr val="white"/>
              </a:solidFill>
              <a:latin typeface="ＭＳ Ｐゴシック" charset="-128"/>
              <a:ea typeface="Meiryo UI" pitchFamily="50" charset="-128"/>
              <a:cs typeface="Meiryo UI" pitchFamily="50" charset="-128"/>
            </a:endParaRPr>
          </a:p>
          <a:p>
            <a:pPr algn="ctr"/>
            <a:r>
              <a:rPr lang="ja-JP" altLang="en-US" sz="1000" b="1" dirty="0">
                <a:solidFill>
                  <a:prstClr val="white"/>
                </a:solidFill>
                <a:latin typeface="ＭＳ Ｐゴシック" charset="-128"/>
                <a:ea typeface="Meiryo UI" pitchFamily="50" charset="-128"/>
                <a:cs typeface="Meiryo UI" pitchFamily="50" charset="-128"/>
              </a:rPr>
              <a:t>に</a:t>
            </a:r>
            <a:r>
              <a:rPr lang="ja-JP" altLang="en-US" sz="1000" b="1" dirty="0" smtClean="0">
                <a:solidFill>
                  <a:prstClr val="white"/>
                </a:solidFill>
                <a:latin typeface="ＭＳ Ｐゴシック" charset="-128"/>
                <a:ea typeface="Meiryo UI" pitchFamily="50" charset="-128"/>
                <a:cs typeface="Meiryo UI" pitchFamily="50" charset="-128"/>
              </a:rPr>
              <a:t>おける孫法人の状況</a:t>
            </a:r>
            <a:endParaRPr lang="en-US" altLang="ja-JP" sz="1000" b="1" dirty="0" smtClean="0">
              <a:solidFill>
                <a:prstClr val="white"/>
              </a:solidFill>
              <a:latin typeface="ＭＳ Ｐゴシック"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795085617"/>
              </p:ext>
            </p:extLst>
          </p:nvPr>
        </p:nvGraphicFramePr>
        <p:xfrm>
          <a:off x="7200403" y="3429000"/>
          <a:ext cx="1764086" cy="1250346"/>
        </p:xfrm>
        <a:graphic>
          <a:graphicData uri="http://schemas.openxmlformats.org/drawingml/2006/table">
            <a:tbl>
              <a:tblPr/>
              <a:tblGrid>
                <a:gridCol w="1764086">
                  <a:extLst>
                    <a:ext uri="{9D8B030D-6E8A-4147-A177-3AD203B41FA5}">
                      <a16:colId xmlns:a16="http://schemas.microsoft.com/office/drawing/2014/main" val="20000"/>
                    </a:ext>
                  </a:extLst>
                </a:gridCol>
              </a:tblGrid>
              <a:tr h="303979">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引き続き点検を実施する</a:t>
                      </a:r>
                      <a:endPar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　　　　　　　孫法人</a:t>
                      </a:r>
                      <a:r>
                        <a:rPr kumimoji="1" lang="en-US" altLang="ja-JP" sz="10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a:t>
                      </a:r>
                      <a:r>
                        <a:rPr kumimoji="1" lang="en-US" altLang="ja-JP"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endParaRPr kumimoji="1" lang="ja-JP" altLang="en-US" sz="1000" b="1"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0"/>
                  </a:ext>
                </a:extLst>
              </a:tr>
              <a:tr h="268302">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defRPr/>
                      </a:pPr>
                      <a:r>
                        <a:rPr kumimoji="1" lang="ja-JP" altLang="en-US"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保証協会コンピュータサービス</a:t>
                      </a: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9181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大阪モノレールサービス㈱</a:t>
                      </a: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91816">
                <a:tc>
                  <a:txBody>
                    <a:bodyPr/>
                    <a:lstStyle/>
                    <a:p>
                      <a:pPr marL="0" marR="0" lvl="0" indent="0" algn="l" defTabSz="914400" rtl="0" eaLnBrk="1" fontAlgn="base" latinLnBrk="0" hangingPunct="1">
                        <a:lnSpc>
                          <a:spcPct val="100000"/>
                        </a:lnSpc>
                        <a:spcBef>
                          <a:spcPct val="0"/>
                        </a:spcBef>
                        <a:spcAft>
                          <a:spcPct val="0"/>
                        </a:spcAft>
                        <a:buClr>
                          <a:srgbClr val="EEECE1"/>
                        </a:buClr>
                        <a:buSzPct val="75000"/>
                        <a:buFont typeface="Wingdings" pitchFamily="2" charset="2"/>
                        <a:buNone/>
                        <a:tabLst/>
                        <a:defRPr/>
                      </a:pPr>
                      <a:r>
                        <a:rPr kumimoji="1" lang="ja-JP" altLang="en-US"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千里北センター㈱</a:t>
                      </a:r>
                      <a:endParaRPr kumimoji="1" lang="en-US" altLang="ja-JP" sz="1000" b="0"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endParaRPr>
                    </a:p>
                  </a:txBody>
                  <a:tcPr marL="90012" marR="90012" marT="46806" marB="468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26" name="右矢印 25"/>
          <p:cNvSpPr/>
          <p:nvPr/>
        </p:nvSpPr>
        <p:spPr>
          <a:xfrm>
            <a:off x="6800743" y="4077072"/>
            <a:ext cx="296132" cy="1512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5" name="正方形/長方形 24"/>
          <p:cNvSpPr/>
          <p:nvPr/>
        </p:nvSpPr>
        <p:spPr>
          <a:xfrm>
            <a:off x="26495" y="44333"/>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8" name="正方形/長方形 27"/>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64</a:t>
            </a:r>
            <a:endParaRPr lang="ja-JP" altLang="en-US" dirty="0">
              <a:solidFill>
                <a:schemeClr val="tx1"/>
              </a:solidFill>
            </a:endParaRPr>
          </a:p>
        </p:txBody>
      </p:sp>
    </p:spTree>
    <p:extLst>
      <p:ext uri="{BB962C8B-B14F-4D97-AF65-F5344CB8AC3E}">
        <p14:creationId xmlns:p14="http://schemas.microsoft.com/office/powerpoint/2010/main" val="2589496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891407528"/>
              </p:ext>
            </p:extLst>
          </p:nvPr>
        </p:nvGraphicFramePr>
        <p:xfrm>
          <a:off x="246145" y="954004"/>
          <a:ext cx="8601330" cy="4500221"/>
        </p:xfrm>
        <a:graphic>
          <a:graphicData uri="http://schemas.openxmlformats.org/drawingml/2006/table">
            <a:tbl>
              <a:tblPr firstRow="1" bandRow="1">
                <a:tableStyleId>{5940675A-B579-460E-94D1-54222C63F5DA}</a:tableStyleId>
              </a:tblPr>
              <a:tblGrid>
                <a:gridCol w="635445">
                  <a:extLst>
                    <a:ext uri="{9D8B030D-6E8A-4147-A177-3AD203B41FA5}">
                      <a16:colId xmlns:a16="http://schemas.microsoft.com/office/drawing/2014/main" val="20000"/>
                    </a:ext>
                  </a:extLst>
                </a:gridCol>
                <a:gridCol w="1350150">
                  <a:extLst>
                    <a:ext uri="{9D8B030D-6E8A-4147-A177-3AD203B41FA5}">
                      <a16:colId xmlns:a16="http://schemas.microsoft.com/office/drawing/2014/main" val="20001"/>
                    </a:ext>
                  </a:extLst>
                </a:gridCol>
                <a:gridCol w="3330370">
                  <a:extLst>
                    <a:ext uri="{9D8B030D-6E8A-4147-A177-3AD203B41FA5}">
                      <a16:colId xmlns:a16="http://schemas.microsoft.com/office/drawing/2014/main" val="20004"/>
                    </a:ext>
                  </a:extLst>
                </a:gridCol>
                <a:gridCol w="3285365">
                  <a:extLst>
                    <a:ext uri="{9D8B030D-6E8A-4147-A177-3AD203B41FA5}">
                      <a16:colId xmlns:a16="http://schemas.microsoft.com/office/drawing/2014/main" val="2053537550"/>
                    </a:ext>
                  </a:extLst>
                </a:gridCol>
              </a:tblGrid>
              <a:tr h="51919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9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における効果額</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solidFill>
                      <a:srgbClr val="0070C0"/>
                    </a:solidFill>
                  </a:tcPr>
                </a:tc>
                <a:extLst>
                  <a:ext uri="{0D108BD9-81ED-4DB2-BD59-A6C34878D82A}">
                    <a16:rowId xmlns:a16="http://schemas.microsoft.com/office/drawing/2014/main" val="10000"/>
                  </a:ext>
                </a:extLst>
              </a:tr>
              <a:tr h="1865789">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cs typeface="Meiryo UI" panose="020B0604030504040204" pitchFamily="50" charset="-128"/>
                        </a:rPr>
                        <a:t>徴収向上方策</a:t>
                      </a: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府が自ら徴収する税目の徴収率の</a:t>
                      </a:r>
                      <a:r>
                        <a:rPr kumimoji="1" lang="ja-JP" altLang="en-US" sz="1200" b="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向上</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に全国</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上位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分の</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団体が達成している徴収率を達成するため、</a:t>
                      </a:r>
                      <a:r>
                        <a:rPr kumimoji="1" lang="ja-JP" altLang="en-US" sz="1200" b="0" i="1"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課税客体の早期かつ完全な捕捉に努めるとともに、納期内の自主納税の促進及び滞納整理を強力に推進する</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ことで徴収率を引き上げる。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21.1</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府が自ら徴収する税目について、令和２年度に全国</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上位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分の</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団体が達成している徴収率を達成するため、</a:t>
                      </a:r>
                      <a:r>
                        <a:rPr kumimoji="1" lang="ja-JP" altLang="en-US" sz="1200" b="0" i="1"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課税客体の早期かつ完全な捕捉に努めるとともに、納期内の自主納税の促進及び滞納整理を強力に推進する</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ことで徴収率を引き上げる。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6.6</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1"/>
                  </a:ext>
                </a:extLst>
              </a:tr>
              <a:tr h="1305145">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個人住民税</a:t>
                      </a:r>
                      <a:r>
                        <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府民税及び市町村民税</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の大阪府域地方税徴収機構における共同</a:t>
                      </a:r>
                      <a:r>
                        <a:rPr kumimoji="1" lang="ja-JP" altLang="en-US" sz="1200" b="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徴収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大阪府域地方税徴収機構において、令和元年度は府内</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市町と共同徴収を実施。</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個人住民税をはじめとした地方税の税収確保を図るため、府と参加団体との間で引き続き共同徴収を推進。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1009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課税調査の</a:t>
                      </a:r>
                      <a:r>
                        <a:rPr kumimoji="1" lang="ja-JP" altLang="en-US" sz="1200" b="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推進</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効果額</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598599096"/>
                  </a:ext>
                </a:extLst>
              </a:tr>
            </a:tbl>
          </a:graphicData>
        </a:graphic>
      </p:graphicFrame>
      <p:sp>
        <p:nvSpPr>
          <p:cNvPr id="17" name="正方形/長方形 16"/>
          <p:cNvSpPr/>
          <p:nvPr/>
        </p:nvSpPr>
        <p:spPr>
          <a:xfrm>
            <a:off x="161510" y="174411"/>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9" name="テキスト ボックス 18"/>
          <p:cNvSpPr txBox="1"/>
          <p:nvPr/>
        </p:nvSpPr>
        <p:spPr>
          <a:xfrm>
            <a:off x="161510" y="579597"/>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sp>
        <p:nvSpPr>
          <p:cNvPr id="9" name="正方形/長方形 8"/>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38</a:t>
            </a:r>
            <a:endParaRPr lang="ja-JP" altLang="en-US" dirty="0">
              <a:solidFill>
                <a:prstClr val="black"/>
              </a:solidFill>
            </a:endParaRPr>
          </a:p>
        </p:txBody>
      </p:sp>
    </p:spTree>
    <p:extLst>
      <p:ext uri="{BB962C8B-B14F-4D97-AF65-F5344CB8AC3E}">
        <p14:creationId xmlns:p14="http://schemas.microsoft.com/office/powerpoint/2010/main" val="641794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65</a:t>
            </a:r>
            <a:endParaRPr lang="ja-JP" altLang="en-US" dirty="0">
              <a:solidFill>
                <a:schemeClr val="tx1"/>
              </a:solidFill>
            </a:endParaRPr>
          </a:p>
        </p:txBody>
      </p:sp>
      <p:sp>
        <p:nvSpPr>
          <p:cNvPr id="11" name="テキスト ボックス 3"/>
          <p:cNvSpPr txBox="1">
            <a:spLocks noChangeArrowheads="1"/>
          </p:cNvSpPr>
          <p:nvPr/>
        </p:nvSpPr>
        <p:spPr bwMode="auto">
          <a:xfrm>
            <a:off x="179512" y="541775"/>
            <a:ext cx="27453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孫</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p>
        </p:txBody>
      </p:sp>
      <p:graphicFrame>
        <p:nvGraphicFramePr>
          <p:cNvPr id="2" name="表 1"/>
          <p:cNvGraphicFramePr>
            <a:graphicFrameLocks noGrp="1"/>
          </p:cNvGraphicFramePr>
          <p:nvPr>
            <p:extLst>
              <p:ext uri="{D42A27DB-BD31-4B8C-83A1-F6EECF244321}">
                <p14:modId xmlns:p14="http://schemas.microsoft.com/office/powerpoint/2010/main" val="1298185860"/>
              </p:ext>
            </p:extLst>
          </p:nvPr>
        </p:nvGraphicFramePr>
        <p:xfrm>
          <a:off x="221490" y="880329"/>
          <a:ext cx="8742997" cy="4831496"/>
        </p:xfrm>
        <a:graphic>
          <a:graphicData uri="http://schemas.openxmlformats.org/drawingml/2006/table">
            <a:tbl>
              <a:tblPr firstRow="1" firstCol="1" bandRow="1"/>
              <a:tblGrid>
                <a:gridCol w="2010250">
                  <a:extLst>
                    <a:ext uri="{9D8B030D-6E8A-4147-A177-3AD203B41FA5}">
                      <a16:colId xmlns:a16="http://schemas.microsoft.com/office/drawing/2014/main" val="1762916636"/>
                    </a:ext>
                  </a:extLst>
                </a:gridCol>
                <a:gridCol w="2358952">
                  <a:extLst>
                    <a:ext uri="{9D8B030D-6E8A-4147-A177-3AD203B41FA5}">
                      <a16:colId xmlns:a16="http://schemas.microsoft.com/office/drawing/2014/main" val="320924773"/>
                    </a:ext>
                  </a:extLst>
                </a:gridCol>
                <a:gridCol w="2321568">
                  <a:extLst>
                    <a:ext uri="{9D8B030D-6E8A-4147-A177-3AD203B41FA5}">
                      <a16:colId xmlns:a16="http://schemas.microsoft.com/office/drawing/2014/main" val="2651241529"/>
                    </a:ext>
                  </a:extLst>
                </a:gridCol>
                <a:gridCol w="2052227">
                  <a:extLst>
                    <a:ext uri="{9D8B030D-6E8A-4147-A177-3AD203B41FA5}">
                      <a16:colId xmlns:a16="http://schemas.microsoft.com/office/drawing/2014/main" val="2653710639"/>
                    </a:ext>
                  </a:extLst>
                </a:gridCol>
              </a:tblGrid>
              <a:tr h="395336">
                <a:tc>
                  <a:txBody>
                    <a:bodyPr/>
                    <a:lstStyle/>
                    <a:p>
                      <a:pPr algn="ctr">
                        <a:spcAft>
                          <a:spcPts val="0"/>
                        </a:spcAft>
                      </a:pPr>
                      <a:r>
                        <a:rPr lang="ja-JP" sz="1050" b="1" kern="100">
                          <a:effectLst/>
                          <a:latin typeface="游明朝" panose="02020400000000000000" pitchFamily="18" charset="-128"/>
                          <a:ea typeface="Meiryo UI" panose="020B0604030504040204" pitchFamily="50" charset="-128"/>
                          <a:cs typeface="Times New Roman" panose="02020603050405020304" pitchFamily="18" charset="0"/>
                        </a:rPr>
                        <a:t>法人名</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en-US" sz="1000" b="1" kern="100">
                          <a:effectLst/>
                          <a:latin typeface="Meiryo UI" panose="020B0604030504040204" pitchFamily="50" charset="-128"/>
                          <a:ea typeface="游明朝" panose="02020400000000000000" pitchFamily="18" charset="-128"/>
                          <a:cs typeface="Times New Roman" panose="02020603050405020304" pitchFamily="18" charset="0"/>
                        </a:rPr>
                        <a:t>(</a:t>
                      </a:r>
                      <a:r>
                        <a:rPr lang="ja-JP" sz="1000" b="1" kern="100">
                          <a:effectLst/>
                          <a:latin typeface="游明朝" panose="02020400000000000000" pitchFamily="18" charset="-128"/>
                          <a:ea typeface="Meiryo UI" panose="020B0604030504040204" pitchFamily="50" charset="-128"/>
                          <a:cs typeface="Times New Roman" panose="02020603050405020304" pitchFamily="18" charset="0"/>
                        </a:rPr>
                        <a:t>出資元法人名</a:t>
                      </a:r>
                      <a:r>
                        <a:rPr lang="en-US" sz="1000" b="1" kern="100">
                          <a:effectLst/>
                          <a:latin typeface="游明朝" panose="02020400000000000000" pitchFamily="18" charset="-128"/>
                          <a:ea typeface="Meiryo UI" panose="020B0604030504040204"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spcAft>
                          <a:spcPts val="0"/>
                        </a:spcAft>
                      </a:pPr>
                      <a:r>
                        <a:rPr lang="ja-JP" sz="1050" b="1" kern="100" dirty="0">
                          <a:effectLst/>
                          <a:latin typeface="游明朝" panose="02020400000000000000" pitchFamily="18" charset="-128"/>
                          <a:ea typeface="Meiryo UI" panose="020B0604030504040204" pitchFamily="50" charset="-128"/>
                          <a:cs typeface="Times New Roman" panose="02020603050405020304" pitchFamily="18" charset="0"/>
                        </a:rPr>
                        <a:t>設立目的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ja-JP" sz="1050" b="1" kern="100" dirty="0">
                          <a:effectLst/>
                          <a:latin typeface="游明朝" panose="02020400000000000000" pitchFamily="18" charset="-128"/>
                          <a:ea typeface="Meiryo UI" panose="020B0604030504040204" pitchFamily="50" charset="-128"/>
                          <a:cs typeface="Times New Roman" panose="02020603050405020304" pitchFamily="18" charset="0"/>
                        </a:rPr>
                        <a:t>主要事業</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spcAft>
                          <a:spcPts val="0"/>
                        </a:spcAft>
                      </a:pPr>
                      <a:r>
                        <a:rPr lang="ja-JP" altLang="en-US" sz="1050" b="1" kern="100" dirty="0" smtClean="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点検内容等</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gn="ctr">
                        <a:spcAft>
                          <a:spcPts val="0"/>
                        </a:spcAft>
                      </a:pPr>
                      <a:r>
                        <a:rPr lang="ja-JP" sz="1050" b="1" kern="100" dirty="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今後の方向性</a:t>
                      </a:r>
                      <a:endParaRPr lang="ja-JP" sz="105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019437060"/>
                  </a:ext>
                </a:extLst>
              </a:tr>
              <a:tr h="1478720">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保証</a:t>
                      </a: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協会</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コンピュータサービス</a:t>
                      </a: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株</a:t>
                      </a: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大阪信用保証協会</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〔設立目的〕</a:t>
                      </a:r>
                    </a:p>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複数の信用保証協会で情報処理システムを共同利用するにあたり、業務の効率性の観点から一元的に保守管理等を目的に</a:t>
                      </a:r>
                      <a:r>
                        <a:rPr 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〔主要事業〕</a:t>
                      </a:r>
                    </a:p>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情報処理システムに係る企画・開発・運用・保守業務</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○令和元年度末時点で</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信用保証協会が共同利用</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＜共同利用状況＞</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5</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信用保証協会</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信用保証協会</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信用保証協会</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a:t>
                      </a:r>
                      <a:r>
                        <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信用保証協会</a:t>
                      </a:r>
                      <a:endParaRPr lang="en-US" altLang="ja-JP" sz="1050" strike="noStrike"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大阪信用保証協会の効率的な運営の観点から、情報処理システムの共同利用の状況について点検を行っていく</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165059"/>
                  </a:ext>
                </a:extLst>
              </a:tr>
              <a:tr h="1293880">
                <a:tc>
                  <a:txBody>
                    <a:bodyPr/>
                    <a:lstStyle/>
                    <a:p>
                      <a:pPr algn="just">
                        <a:spcAft>
                          <a:spcPts val="0"/>
                        </a:spcAft>
                      </a:pP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モノレールサービス</a:t>
                      </a: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株</a:t>
                      </a: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p>
                    <a:p>
                      <a:pPr algn="just">
                        <a:spcAft>
                          <a:spcPts val="0"/>
                        </a:spcAft>
                      </a:pPr>
                      <a:r>
                        <a:rPr 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大阪高速鉄道</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株</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〔設立目的〕</a:t>
                      </a:r>
                    </a:p>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大阪モノレールの経営の効率化・サービス向上を目的に</a:t>
                      </a:r>
                      <a:r>
                        <a:rPr 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〔主要事業〕</a:t>
                      </a:r>
                    </a:p>
                    <a:p>
                      <a:pPr algn="just">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モノレール設備の保守、広告の販売、ビル管理、モノレール駅業務及びコンビ二エンスストア等の運営等</a:t>
                      </a:r>
                      <a:endParaRPr lang="ja-JP" alt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○モノレール設備の保守、広告の販売及び大阪モノレール千里中央ビル管理業務等を実施</a:t>
                      </a:r>
                      <a:endPar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大阪高速鉄道</a:t>
                      </a:r>
                      <a:r>
                        <a:rPr lang="en-US"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株</a:t>
                      </a:r>
                      <a:r>
                        <a:rPr lang="en-US"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の効率的な運営の観点から、本法人の業務の点検を行っていく</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4176474"/>
                  </a:ext>
                </a:extLst>
              </a:tr>
              <a:tr h="1663560">
                <a:tc>
                  <a:txBody>
                    <a:bodyPr/>
                    <a:lstStyle/>
                    <a:p>
                      <a:pPr algn="just">
                        <a:spcAft>
                          <a:spcPts val="0"/>
                        </a:spcAft>
                      </a:pP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千里北</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センター</a:t>
                      </a: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株</a:t>
                      </a:r>
                      <a:r>
                        <a:rPr lang="en-US" alt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一財</a:t>
                      </a:r>
                      <a:r>
                        <a:rPr 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大阪府</a:t>
                      </a: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タウン</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管理財団</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〔設立目的〕</a:t>
                      </a:r>
                    </a:p>
                    <a:p>
                      <a:pPr algn="just">
                        <a:spcAft>
                          <a:spcPts val="0"/>
                        </a:spcAft>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千里北地区センター再整備事業において、民間の活力を積極的に導入する観点から設立</a:t>
                      </a:r>
                      <a:endParaRPr lang="ja-JP"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〔主要事業〕</a:t>
                      </a:r>
                    </a:p>
                    <a:p>
                      <a:pPr algn="just">
                        <a:spcAft>
                          <a:spcPts val="0"/>
                        </a:spcAft>
                      </a:pP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千里北地区専門店街の商業</a:t>
                      </a:r>
                      <a:r>
                        <a:rPr 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施設及び</a:t>
                      </a:r>
                      <a:r>
                        <a:rPr 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駐車場等の管理運営</a:t>
                      </a: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一財</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大阪府</a:t>
                      </a:r>
                      <a:r>
                        <a:rPr lang="ja-JP"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タウン管理財団が所有する千里北センタービルと法人が所有する建物は一体的な商業施設であり、その効率性の観点から一元的に施設管理等を実施</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○地元市において、千里北地区における再整備手法の検討を進めるという方針に基づき、市街地再開発事業の実現性にかかる調査を実施</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月に</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一財</a:t>
                      </a:r>
                      <a:r>
                        <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大阪府タウン管理財団が統合予定であることや、千里北地区の再開発に向けた状況を踏まえ、法人のあり方について検討を行っていく</a:t>
                      </a:r>
                      <a:endParaRPr lang="en-US" altLang="ja-JP" sz="105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726" marR="667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2084295"/>
                  </a:ext>
                </a:extLst>
              </a:tr>
            </a:tbl>
          </a:graphicData>
        </a:graphic>
      </p:graphicFrame>
    </p:spTree>
    <p:extLst>
      <p:ext uri="{BB962C8B-B14F-4D97-AF65-F5344CB8AC3E}">
        <p14:creationId xmlns:p14="http://schemas.microsoft.com/office/powerpoint/2010/main" val="34339324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649305229"/>
              </p:ext>
            </p:extLst>
          </p:nvPr>
        </p:nvGraphicFramePr>
        <p:xfrm>
          <a:off x="296525" y="1126188"/>
          <a:ext cx="8685966" cy="4068609"/>
        </p:xfrm>
        <a:graphic>
          <a:graphicData uri="http://schemas.openxmlformats.org/drawingml/2006/table">
            <a:tbl>
              <a:tblPr firstRow="1" firstCol="1" bandRow="1">
                <a:tableStyleId>{BC89EF96-8CEA-46FF-86C4-4CE0E7609802}</a:tableStyleId>
              </a:tblPr>
              <a:tblGrid>
                <a:gridCol w="1890211">
                  <a:extLst>
                    <a:ext uri="{9D8B030D-6E8A-4147-A177-3AD203B41FA5}">
                      <a16:colId xmlns:a16="http://schemas.microsoft.com/office/drawing/2014/main" val="20000"/>
                    </a:ext>
                  </a:extLst>
                </a:gridCol>
                <a:gridCol w="1800199">
                  <a:extLst>
                    <a:ext uri="{9D8B030D-6E8A-4147-A177-3AD203B41FA5}">
                      <a16:colId xmlns:a16="http://schemas.microsoft.com/office/drawing/2014/main" val="20001"/>
                    </a:ext>
                  </a:extLst>
                </a:gridCol>
                <a:gridCol w="2430270">
                  <a:extLst>
                    <a:ext uri="{9D8B030D-6E8A-4147-A177-3AD203B41FA5}">
                      <a16:colId xmlns:a16="http://schemas.microsoft.com/office/drawing/2014/main" val="20005"/>
                    </a:ext>
                  </a:extLst>
                </a:gridCol>
                <a:gridCol w="2565286">
                  <a:extLst>
                    <a:ext uri="{9D8B030D-6E8A-4147-A177-3AD203B41FA5}">
                      <a16:colId xmlns:a16="http://schemas.microsoft.com/office/drawing/2014/main" val="3039365058"/>
                    </a:ext>
                  </a:extLst>
                </a:gridCol>
              </a:tblGrid>
              <a:tr h="412602">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100" b="1" kern="100" spc="-5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en-US" altLang="ja-JP" sz="1100" b="1" kern="100" spc="-5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a:t>
                      </a: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の取組み状況</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の取組み</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452268">
                <a:tc>
                  <a:txBody>
                    <a:bodyPr/>
                    <a:lstStyle/>
                    <a:p>
                      <a:r>
                        <a:rPr kumimoji="1" lang="zh-TW"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市民病院機構の法人統合</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及び府市法人と連携を図り、法人統合に向けて引き続き検討</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を進めた。</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引き続き、市及び府市法人と連携を図り、法人</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統合に</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向けて検討を進める。</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03739">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文化施設（対象施設）</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府：弥生文化博物館、</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a:t>
                      </a:r>
                      <a:r>
                        <a:rPr kumimoji="1" lang="ja-JP" altLang="en-US" sz="11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飛鳥博物館、</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日本民家集落博物館</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市：大阪歴史博物館、</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東洋陶磁美術館、</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自然史博物館、</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美術館、科学館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市単独による地方独立行政法人を設立したのち、府施設を合流し、府市の文化施設</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施設（博物館等）を一体運営</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大阪市が平成</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月に設立した地方独立行政法人大阪市博物館機構への合流について大阪市と協議した。</a:t>
                      </a:r>
                      <a:endPar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引き続き、大阪市博物館機構への合流に</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ついて、大阪市と協議を進める。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cxnSp>
        <p:nvCxnSpPr>
          <p:cNvPr id="8" name="直線コネクタ 7"/>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251520" y="98630"/>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p>
        </p:txBody>
      </p:sp>
      <p:sp>
        <p:nvSpPr>
          <p:cNvPr id="12" name="正方形/長方形 4"/>
          <p:cNvSpPr>
            <a:spLocks noChangeArrowheads="1"/>
          </p:cNvSpPr>
          <p:nvPr/>
        </p:nvSpPr>
        <p:spPr bwMode="auto">
          <a:xfrm>
            <a:off x="251520" y="785282"/>
            <a:ext cx="216758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地方独立行政法人</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66</a:t>
            </a:r>
            <a:endParaRPr lang="ja-JP" altLang="en-US" dirty="0">
              <a:solidFill>
                <a:schemeClr val="tx1"/>
              </a:solidFill>
            </a:endParaRPr>
          </a:p>
        </p:txBody>
      </p:sp>
    </p:spTree>
    <p:extLst>
      <p:ext uri="{BB962C8B-B14F-4D97-AF65-F5344CB8AC3E}">
        <p14:creationId xmlns:p14="http://schemas.microsoft.com/office/powerpoint/2010/main" val="32038724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0511" y="127567"/>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0511"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1877061596"/>
              </p:ext>
            </p:extLst>
          </p:nvPr>
        </p:nvGraphicFramePr>
        <p:xfrm>
          <a:off x="429988" y="936126"/>
          <a:ext cx="8284023" cy="5169213"/>
        </p:xfrm>
        <a:graphic>
          <a:graphicData uri="http://schemas.openxmlformats.org/drawingml/2006/table">
            <a:tbl>
              <a:tblPr firstRow="1" bandRow="1">
                <a:tableStyleId>{5940675A-B579-460E-94D1-54222C63F5DA}</a:tableStyleId>
              </a:tblPr>
              <a:tblGrid>
                <a:gridCol w="1739218">
                  <a:extLst>
                    <a:ext uri="{9D8B030D-6E8A-4147-A177-3AD203B41FA5}">
                      <a16:colId xmlns:a16="http://schemas.microsoft.com/office/drawing/2014/main" val="20000"/>
                    </a:ext>
                  </a:extLst>
                </a:gridCol>
                <a:gridCol w="2224325">
                  <a:extLst>
                    <a:ext uri="{9D8B030D-6E8A-4147-A177-3AD203B41FA5}">
                      <a16:colId xmlns:a16="http://schemas.microsoft.com/office/drawing/2014/main" val="20001"/>
                    </a:ext>
                  </a:extLst>
                </a:gridCol>
                <a:gridCol w="2205245">
                  <a:extLst>
                    <a:ext uri="{9D8B030D-6E8A-4147-A177-3AD203B41FA5}">
                      <a16:colId xmlns:a16="http://schemas.microsoft.com/office/drawing/2014/main" val="20002"/>
                    </a:ext>
                  </a:extLst>
                </a:gridCol>
                <a:gridCol w="2115235">
                  <a:extLst>
                    <a:ext uri="{9D8B030D-6E8A-4147-A177-3AD203B41FA5}">
                      <a16:colId xmlns:a16="http://schemas.microsoft.com/office/drawing/2014/main" val="20003"/>
                    </a:ext>
                  </a:extLst>
                </a:gridCol>
              </a:tblGrid>
              <a:tr h="37763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令和元年度の取組み状況</a:t>
                      </a:r>
                      <a:endParaRPr kumimoji="1" lang="en-US" altLang="ja-JP" sz="12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35615">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rowSpan="2">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青少年に自然と親しむ健康で文化的なレクリエーション活動の場を提供し、もって青少年の健全な育成を図る。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手法を活用した施設の改修やサービスの向上など、施設のあり方を検討するため</a:t>
                      </a:r>
                      <a:r>
                        <a:rPr lang="ja-JP" altLang="en-US" sz="11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サウンディング型市場調査を行った。</a:t>
                      </a:r>
                      <a:endParaRPr lang="en-US" altLang="ja-JP"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令和元年度に行った</a:t>
                      </a:r>
                      <a:r>
                        <a:rPr lang="ja-JP" altLang="en-US" sz="11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結果に基づき、</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事業の導入可能性調査を行う。</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また、次期指定管理者の選定手続きを行う。</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743389"/>
                  </a:ext>
                </a:extLst>
              </a:tr>
              <a:tr h="585065">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・ファミリー棟</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83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稲スポーツセンター</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100" u="none"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者のスポーツ及びレクリエーションの活動を支援し、もって障がい者</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の社会参加の促進に資する。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ja-JP" altLang="en-US" sz="110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施設の利用環境の継続性の確保ができるよう指定管理者の公募内容を決定し、次期指定管理者を選定した。</a:t>
                      </a:r>
                      <a:endParaRPr lang="ja-JP" altLang="en-US" sz="1100" i="0" u="sng" strike="sng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施設運営に関し、引き続き、施設の利用環境の継続性の確保と広域拠点性の確保を図っていく。</a:t>
                      </a:r>
                      <a:endParaRPr lang="ja-JP" altLang="en-US" sz="1100" u="none" strike="sng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2614840993"/>
                  </a:ext>
                </a:extLst>
              </a:tr>
              <a:tr h="1903054">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女性自立支援センター</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（あゆみ寮・のぞみ寮）</a:t>
                      </a:r>
                    </a:p>
                    <a:p>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家庭環境の破綻や生活の困窮など、様々な事情により社会生活を営むうえで困難な問題を抱えている女性を保護する。</a:t>
                      </a:r>
                    </a:p>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利用実績を踏まえ、施設定員を見直した。</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に公表された国の「困難な問題を抱える女性への支援のあり方に関する検討会」で示された中間まとめ記載の「婦人保護事業の運用面における見直し」を受け、「一時保護解除後のフォローアップ体制等の拡充」等の取組みを行った。</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施設の定員見直しにより生じた余剰スペースの有効活用を図る。</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また、引き続き「婦人保護事業の運用面における見直し」の実現に向けた取組みを行う。</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567545529"/>
                  </a:ext>
                </a:extLst>
              </a:tr>
              <a:tr h="883920">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中河内救命救急センター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救急患者に対し救命医療を行い、府民の生命及び健康の保持に資する。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運営形態のあり方について、東大阪市・市立東大阪医療センターと検討会議に向け準備を行った。</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引き続き、運営形態のあり方について、東大阪市・市立東大阪医療センターと協議を継続する。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169744937"/>
                  </a:ext>
                </a:extLst>
              </a:tr>
            </a:tbl>
          </a:graphicData>
        </a:graphic>
      </p:graphicFrame>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67</a:t>
            </a:r>
            <a:endParaRPr lang="ja-JP" altLang="en-US" dirty="0">
              <a:solidFill>
                <a:schemeClr val="tx1"/>
              </a:solidFill>
            </a:endParaRPr>
          </a:p>
        </p:txBody>
      </p:sp>
      <p:sp>
        <p:nvSpPr>
          <p:cNvPr id="3" name="テキスト ボックス 2"/>
          <p:cNvSpPr txBox="1"/>
          <p:nvPr/>
        </p:nvSpPr>
        <p:spPr>
          <a:xfrm>
            <a:off x="296525" y="575136"/>
            <a:ext cx="7290810" cy="307777"/>
          </a:xfrm>
          <a:prstGeom prst="rect">
            <a:avLst/>
          </a:prstGeom>
          <a:noFill/>
        </p:spPr>
        <p:txBody>
          <a:bodyPr wrap="square" rtlCol="0">
            <a:spAutoFit/>
          </a:bodyPr>
          <a:lstStyle/>
          <a:p>
            <a:r>
              <a:rPr kumimoji="1" lang="ja-JP" altLang="en-US" sz="1400" dirty="0" smtClean="0">
                <a:latin typeface="+mj-ea"/>
                <a:ea typeface="+mj-ea"/>
                <a:cs typeface="メイリオ" panose="020B0604030504040204" pitchFamily="50" charset="-128"/>
              </a:rPr>
              <a:t>「平成</a:t>
            </a:r>
            <a:r>
              <a:rPr kumimoji="1" lang="en-US" altLang="ja-JP" sz="1400" dirty="0" smtClean="0">
                <a:latin typeface="+mj-ea"/>
                <a:ea typeface="+mj-ea"/>
                <a:cs typeface="メイリオ" panose="020B0604030504040204" pitchFamily="50" charset="-128"/>
              </a:rPr>
              <a:t>31</a:t>
            </a:r>
            <a:r>
              <a:rPr kumimoji="1" lang="ja-JP" altLang="en-US" sz="1400" dirty="0" smtClean="0">
                <a:latin typeface="+mj-ea"/>
                <a:ea typeface="+mj-ea"/>
                <a:cs typeface="メイリオ" panose="020B0604030504040204" pitchFamily="50" charset="-128"/>
              </a:rPr>
              <a:t>年度大阪府行政経営の取組み」掲載項目の取組み状況及び令和</a:t>
            </a:r>
            <a:r>
              <a:rPr kumimoji="1" lang="en-US" altLang="ja-JP" sz="1400" dirty="0" smtClean="0">
                <a:latin typeface="+mj-ea"/>
                <a:ea typeface="+mj-ea"/>
                <a:cs typeface="メイリオ" panose="020B0604030504040204" pitchFamily="50" charset="-128"/>
              </a:rPr>
              <a:t>2</a:t>
            </a:r>
            <a:r>
              <a:rPr kumimoji="1" lang="ja-JP" altLang="en-US" sz="1400" dirty="0" smtClean="0">
                <a:latin typeface="+mj-ea"/>
                <a:ea typeface="+mj-ea"/>
                <a:cs typeface="メイリオ" panose="020B0604030504040204" pitchFamily="50" charset="-128"/>
              </a:rPr>
              <a:t>年度の取組み</a:t>
            </a:r>
          </a:p>
        </p:txBody>
      </p:sp>
    </p:spTree>
    <p:extLst>
      <p:ext uri="{BB962C8B-B14F-4D97-AF65-F5344CB8AC3E}">
        <p14:creationId xmlns:p14="http://schemas.microsoft.com/office/powerpoint/2010/main" val="6896408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1891" y="148869"/>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68</a:t>
            </a:r>
            <a:endParaRPr lang="ja-JP" altLang="en-US"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1583167262"/>
              </p:ext>
            </p:extLst>
          </p:nvPr>
        </p:nvGraphicFramePr>
        <p:xfrm>
          <a:off x="356142" y="888160"/>
          <a:ext cx="8431716" cy="5252700"/>
        </p:xfrm>
        <a:graphic>
          <a:graphicData uri="http://schemas.openxmlformats.org/drawingml/2006/table">
            <a:tbl>
              <a:tblPr firstRow="1" bandRow="1">
                <a:tableStyleId>{5940675A-B579-460E-94D1-54222C63F5DA}</a:tableStyleId>
              </a:tblPr>
              <a:tblGrid>
                <a:gridCol w="1651443">
                  <a:extLst>
                    <a:ext uri="{9D8B030D-6E8A-4147-A177-3AD203B41FA5}">
                      <a16:colId xmlns:a16="http://schemas.microsoft.com/office/drawing/2014/main" val="722862019"/>
                    </a:ext>
                  </a:extLst>
                </a:gridCol>
                <a:gridCol w="2451632">
                  <a:extLst>
                    <a:ext uri="{9D8B030D-6E8A-4147-A177-3AD203B41FA5}">
                      <a16:colId xmlns:a16="http://schemas.microsoft.com/office/drawing/2014/main" val="2328954444"/>
                    </a:ext>
                  </a:extLst>
                </a:gridCol>
                <a:gridCol w="2213406">
                  <a:extLst>
                    <a:ext uri="{9D8B030D-6E8A-4147-A177-3AD203B41FA5}">
                      <a16:colId xmlns:a16="http://schemas.microsoft.com/office/drawing/2014/main" val="2798291691"/>
                    </a:ext>
                  </a:extLst>
                </a:gridCol>
                <a:gridCol w="2115235">
                  <a:extLst>
                    <a:ext uri="{9D8B030D-6E8A-4147-A177-3AD203B41FA5}">
                      <a16:colId xmlns:a16="http://schemas.microsoft.com/office/drawing/2014/main" val="203187343"/>
                    </a:ext>
                  </a:extLst>
                </a:gridCol>
              </a:tblGrid>
              <a:tr h="41492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令和元年度の取組み状況</a:t>
                      </a:r>
                      <a:endParaRPr kumimoji="1" lang="en-US" altLang="ja-JP" sz="12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95018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労働組合の健全な発展並びに労働者の教養の向上及び福祉の増進に資する集会、催物等の場を提供する。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南館を含む施設全体のあり方を検討するにあたり、施設の状況・過去の経緯等の確認を行い、課題抽出に取り組んだ。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引き続き、指定期間</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（令和元</a:t>
                      </a:r>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a:t>
                      </a:r>
                      <a:r>
                        <a:rPr lang="ja-JP" altLang="en-US" sz="1100" b="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終了までに、</a:t>
                      </a:r>
                      <a:r>
                        <a:rPr lang="ja-JP" altLang="en-US" sz="11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南館を含む施設全体のあり方を検討する。</a:t>
                      </a:r>
                      <a:endPar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1053045079"/>
                  </a:ext>
                </a:extLst>
              </a:tr>
              <a:tr h="1575175">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堺泉北港の緑地</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港湾施設労働者の福利厚生、地域住民等の交流の促進、地域の魅力の増進に資する。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泉大津市と協働し、市所有のスポーツ施設と一括して指定管理を行う新たなスキームを構築し、泉大津市において令和</a:t>
                      </a:r>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年度からの指定管理者を公募し、決定した。</a:t>
                      </a:r>
                      <a:endPar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新たな行政経営の取組み</a:t>
                      </a:r>
                      <a:r>
                        <a:rPr kumimoji="1" lang="en-US" altLang="ja-JP" sz="1100" kern="1200" smtClean="0">
                          <a:solidFill>
                            <a:schemeClr val="tx1"/>
                          </a:solidFill>
                          <a:effectLst/>
                          <a:latin typeface="メイリオ" panose="020B0604030504040204" pitchFamily="50" charset="-128"/>
                          <a:ea typeface="メイリオ" panose="020B0604030504040204" pitchFamily="50" charset="-128"/>
                          <a:cs typeface="+mn-cs"/>
                        </a:rPr>
                        <a:t>24</a:t>
                      </a:r>
                      <a:r>
                        <a:rPr kumimoji="1" lang="ja-JP" altLang="en-US" sz="1100" kern="1200" smtClean="0">
                          <a:solidFill>
                            <a:schemeClr val="tx1"/>
                          </a:solidFill>
                          <a:effectLst/>
                          <a:latin typeface="メイリオ" panose="020B0604030504040204" pitchFamily="50" charset="-128"/>
                          <a:ea typeface="メイリオ" panose="020B0604030504040204" pitchFamily="50" charset="-128"/>
                          <a:cs typeface="+mn-cs"/>
                        </a:rPr>
                        <a:t>頁 </a:t>
                      </a:r>
                      <a:endPar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   </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参照</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endParaRPr kumimoji="1" lang="ja-JP" altLang="en-US" sz="110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2003836822"/>
                  </a:ext>
                </a:extLst>
              </a:tr>
              <a:tr h="630070">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府民の森　ちはや園地</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府民に自然の風景地と親しむ場を提供し、もって府民の健康で文化的な生活の確保に資する。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府民の森ちはや園地と金剛登山道駐車場の一体公募等、地域の活性化について検討するとともに、ちはや園地についてサウンディング型市場調査を実施した。</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令和元年度に実施したサウンディング型市場調査の結果等を踏まえ、多様な府民ニーズへの対応や魅力創出を図るための方針を検討のうえ、次期指定管理者の選定を行う。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3560375987"/>
                  </a:ext>
                </a:extLst>
              </a:tr>
              <a:tr h="585065">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金剛登山道駐車場</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金剛生駒紀泉国定公園の利用の増進を図る。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3429533112"/>
                  </a:ext>
                </a:extLst>
              </a:tr>
              <a:tr h="1021022">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門真スポーツセンター</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体育、スポーツ及びレクリエーションの振興を図り、併せて文化的な集会及び催物の場を提供する。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サウンディング型市場調査の結果を踏まえ、令和</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年度からの指定期間を</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年とした上で、施設の活性化に向けた投資を求める内容で、指定管理者を公募、選定した。</a:t>
                      </a:r>
                      <a:endParaRPr lang="ja-JP" altLang="en-US" sz="1100" b="0" i="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4122832362"/>
                  </a:ext>
                </a:extLst>
              </a:tr>
            </a:tbl>
          </a:graphicData>
        </a:graphic>
      </p:graphicFrame>
    </p:spTree>
    <p:extLst>
      <p:ext uri="{BB962C8B-B14F-4D97-AF65-F5344CB8AC3E}">
        <p14:creationId xmlns:p14="http://schemas.microsoft.com/office/powerpoint/2010/main" val="40856576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9512" y="176397"/>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69</a:t>
            </a:r>
            <a:endParaRPr lang="ja-JP" altLang="en-US"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121825873"/>
              </p:ext>
            </p:extLst>
          </p:nvPr>
        </p:nvGraphicFramePr>
        <p:xfrm>
          <a:off x="415759" y="824614"/>
          <a:ext cx="8312482" cy="2973986"/>
        </p:xfrm>
        <a:graphic>
          <a:graphicData uri="http://schemas.openxmlformats.org/drawingml/2006/table">
            <a:tbl>
              <a:tblPr firstRow="1" bandRow="1">
                <a:tableStyleId>{5940675A-B579-460E-94D1-54222C63F5DA}</a:tableStyleId>
              </a:tblPr>
              <a:tblGrid>
                <a:gridCol w="1651443">
                  <a:extLst>
                    <a:ext uri="{9D8B030D-6E8A-4147-A177-3AD203B41FA5}">
                      <a16:colId xmlns:a16="http://schemas.microsoft.com/office/drawing/2014/main" val="722862019"/>
                    </a:ext>
                  </a:extLst>
                </a:gridCol>
                <a:gridCol w="2451632">
                  <a:extLst>
                    <a:ext uri="{9D8B030D-6E8A-4147-A177-3AD203B41FA5}">
                      <a16:colId xmlns:a16="http://schemas.microsoft.com/office/drawing/2014/main" val="2328954444"/>
                    </a:ext>
                  </a:extLst>
                </a:gridCol>
                <a:gridCol w="2094172">
                  <a:extLst>
                    <a:ext uri="{9D8B030D-6E8A-4147-A177-3AD203B41FA5}">
                      <a16:colId xmlns:a16="http://schemas.microsoft.com/office/drawing/2014/main" val="2798291691"/>
                    </a:ext>
                  </a:extLst>
                </a:gridCol>
                <a:gridCol w="2115235">
                  <a:extLst>
                    <a:ext uri="{9D8B030D-6E8A-4147-A177-3AD203B41FA5}">
                      <a16:colId xmlns:a16="http://schemas.microsoft.com/office/drawing/2014/main" val="203187343"/>
                    </a:ext>
                  </a:extLst>
                </a:gridCol>
              </a:tblGrid>
              <a:tr h="44414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令和元年度の取組み状況</a:t>
                      </a:r>
                      <a:endParaRPr kumimoji="1" lang="en-US" altLang="ja-JP" sz="12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504056">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弥生文化博物館</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歴史、民俗等に関する資料を収集し、保管し、及び展示して府民の利用に供し、もって府民の文化的向上に資する。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指定期間を</a:t>
                      </a:r>
                      <a:r>
                        <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年とする次期指定管理者を選定した。</a:t>
                      </a:r>
                    </a:p>
                    <a:p>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大阪市が平成</a:t>
                      </a:r>
                      <a:r>
                        <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月に設立した地方独立行政法人</a:t>
                      </a:r>
                      <a:r>
                        <a:rPr lang="zh-TW"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大阪市博物館機構</a:t>
                      </a:r>
                      <a:r>
                        <a:rPr lang="ja-JP" altLang="en-US" sz="1100" strike="noStrike"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合流について大阪市と協議した。</a:t>
                      </a:r>
                      <a:endPar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引き続き、大阪市博物館機構への合流について、大阪市と協議を進める。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0525393"/>
                  </a:ext>
                </a:extLst>
              </a:tr>
              <a:tr h="396044">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飛鳥博物館</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2482625"/>
                  </a:ext>
                </a:extLst>
              </a:tr>
              <a:tr h="729081">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飛鳥風土記の丘</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一須賀古墳群を保存するとともに府民にこれと親しむ場を提供し、もって府民の文化的向上に資する。</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指定期間を</a:t>
                      </a:r>
                      <a:r>
                        <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年とする次期指定管理者を選定した。</a:t>
                      </a:r>
                      <a:endPar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大阪市が平成</a:t>
                      </a:r>
                      <a:r>
                        <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月に設立した地方独立行政法人</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大阪市博物館機構</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への合流について、上記</a:t>
                      </a:r>
                      <a:r>
                        <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博物館と併せて大阪市と協議するともに、合流方法について検討した。</a:t>
                      </a:r>
                      <a:endPar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引き続き、大阪市博物館機構への合流について、大阪市と協議を進める。</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756268"/>
                  </a:ext>
                </a:extLst>
              </a:tr>
            </a:tbl>
          </a:graphicData>
        </a:graphic>
      </p:graphicFrame>
    </p:spTree>
    <p:extLst>
      <p:ext uri="{BB962C8B-B14F-4D97-AF65-F5344CB8AC3E}">
        <p14:creationId xmlns:p14="http://schemas.microsoft.com/office/powerpoint/2010/main" val="30971393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07920"/>
            <a:ext cx="8136904" cy="369332"/>
          </a:xfrm>
          <a:prstGeom prst="rect">
            <a:avLst/>
          </a:prstGeom>
        </p:spPr>
        <p:txBody>
          <a:bodyPr wrap="square">
            <a:spAutoFit/>
          </a:bodyPr>
          <a:lstStyle/>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24428" y="651509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70</a:t>
            </a:r>
            <a:endParaRPr lang="ja-JP" altLang="en-US" dirty="0">
              <a:solidFill>
                <a:schemeClr val="tx1"/>
              </a:solidFill>
            </a:endParaRPr>
          </a:p>
        </p:txBody>
      </p:sp>
      <p:sp>
        <p:nvSpPr>
          <p:cNvPr id="7" name="テキスト ボックス 6"/>
          <p:cNvSpPr txBox="1"/>
          <p:nvPr/>
        </p:nvSpPr>
        <p:spPr>
          <a:xfrm>
            <a:off x="341530" y="629937"/>
            <a:ext cx="7290810" cy="307777"/>
          </a:xfrm>
          <a:prstGeom prst="rect">
            <a:avLst/>
          </a:prstGeom>
          <a:noFill/>
        </p:spPr>
        <p:txBody>
          <a:bodyPr wrap="square" rtlCol="0">
            <a:spAutoFit/>
          </a:bodyPr>
          <a:lstStyle/>
          <a:p>
            <a:r>
              <a:rPr kumimoji="1" lang="ja-JP" altLang="en-US" sz="1400" dirty="0" smtClean="0">
                <a:latin typeface="+mj-ea"/>
                <a:ea typeface="+mj-ea"/>
                <a:cs typeface="メイリオ" panose="020B0604030504040204" pitchFamily="50" charset="-128"/>
              </a:rPr>
              <a:t>令和</a:t>
            </a:r>
            <a:r>
              <a:rPr kumimoji="1" lang="en-US" altLang="ja-JP" sz="1400" dirty="0" smtClean="0">
                <a:latin typeface="+mj-ea"/>
                <a:ea typeface="+mj-ea"/>
                <a:cs typeface="メイリオ" panose="020B0604030504040204" pitchFamily="50" charset="-128"/>
              </a:rPr>
              <a:t>2</a:t>
            </a:r>
            <a:r>
              <a:rPr kumimoji="1" lang="ja-JP" altLang="en-US" sz="1400" dirty="0" smtClean="0">
                <a:latin typeface="+mj-ea"/>
                <a:ea typeface="+mj-ea"/>
                <a:cs typeface="メイリオ" panose="020B0604030504040204" pitchFamily="50" charset="-128"/>
              </a:rPr>
              <a:t>年度に新たに重点的な取組みを行う施設</a:t>
            </a:r>
          </a:p>
        </p:txBody>
      </p:sp>
      <p:graphicFrame>
        <p:nvGraphicFramePr>
          <p:cNvPr id="8" name="表 7"/>
          <p:cNvGraphicFramePr>
            <a:graphicFrameLocks noGrp="1"/>
          </p:cNvGraphicFramePr>
          <p:nvPr>
            <p:extLst>
              <p:ext uri="{D42A27DB-BD31-4B8C-83A1-F6EECF244321}">
                <p14:modId xmlns:p14="http://schemas.microsoft.com/office/powerpoint/2010/main" val="2312616082"/>
              </p:ext>
            </p:extLst>
          </p:nvPr>
        </p:nvGraphicFramePr>
        <p:xfrm>
          <a:off x="364032" y="937714"/>
          <a:ext cx="8415935" cy="5001668"/>
        </p:xfrm>
        <a:graphic>
          <a:graphicData uri="http://schemas.openxmlformats.org/drawingml/2006/table">
            <a:tbl>
              <a:tblPr firstRow="1" bandRow="1">
                <a:tableStyleId>{5940675A-B579-460E-94D1-54222C63F5DA}</a:tableStyleId>
              </a:tblPr>
              <a:tblGrid>
                <a:gridCol w="1800200">
                  <a:extLst>
                    <a:ext uri="{9D8B030D-6E8A-4147-A177-3AD203B41FA5}">
                      <a16:colId xmlns:a16="http://schemas.microsoft.com/office/drawing/2014/main" val="20000"/>
                    </a:ext>
                  </a:extLst>
                </a:gridCol>
                <a:gridCol w="3015335">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tblGrid>
              <a:tr h="42105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年度の取組み</a:t>
                      </a:r>
                      <a:endPar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extLst>
                  <a:ext uri="{0D108BD9-81ED-4DB2-BD59-A6C34878D82A}">
                    <a16:rowId xmlns:a16="http://schemas.microsoft.com/office/drawing/2014/main" val="10000"/>
                  </a:ext>
                </a:extLst>
              </a:tr>
              <a:tr h="916111">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大型児童館ビッグバン</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児童に健全な遊びを与えて、その健康を増進し、または情操をゆたかにするため、児童福祉法第</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条に定める児童厚生施設を設置することにより、府民の福祉の向上に資する。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月の堺市への移管に向けて、堺市と協議等を進める。</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8756418"/>
                  </a:ext>
                </a:extLst>
              </a:tr>
              <a:tr h="723165">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花の文化園</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花</a:t>
                      </a:r>
                      <a:r>
                        <a:rPr lang="ja-JP" altLang="en-US" sz="1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きを</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学び、花きに憩う場を府民に提供し、もって府民の花きに関する理解に資する。</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令和元年度に実施したサウンディング型市場調査の結果を踏まえ、施設の大規模補修も見据えた今後の方針を検討</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のうえ、次期指定管理者の選定を行う。</a:t>
                      </a:r>
                      <a:endPar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520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府民の森（ちはや園地及びほりご園地を除く</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園地）</a:t>
                      </a:r>
                    </a:p>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府民に自然の風景地と親しむ場を提供し、もって府民の健康で文化的な生活の確保に資する。</a:t>
                      </a:r>
                    </a:p>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令和元年度に実施した</a:t>
                      </a:r>
                      <a:r>
                        <a:rPr kumimoji="1" lang="ja-JP" altLang="ja-JP"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a:t>
                      </a:r>
                      <a:r>
                        <a:rPr kumimoji="1" lang="ja-JP" altLang="en-US"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の結果を踏まえ、</a:t>
                      </a:r>
                      <a:r>
                        <a:rPr kumimoji="1" lang="ja-JP" altLang="ja-JP"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多様な府民ニーズへの対応や魅力創出を図るための</a:t>
                      </a:r>
                      <a:r>
                        <a:rPr kumimoji="1" lang="ja-JP" altLang="en-US"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方針を</a:t>
                      </a:r>
                      <a:r>
                        <a:rPr kumimoji="1" lang="ja-JP" altLang="ja-JP"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a:t>
                      </a:r>
                      <a:r>
                        <a:rPr kumimoji="1" lang="ja-JP" altLang="en-US" sz="1100" kern="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のうえ</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、次期指定管理者の公募を行う。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1716682"/>
                  </a:ext>
                </a:extLst>
              </a:tr>
              <a:tr h="1035115">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府営駐車場</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（江坂、新石切、茨木）</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違法路上駐車の解消を目的とする施設</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元年度に実施したサウンディング型市場調査等の結果、駐車場を含むさらなる有効活用の可能性があった江坂立体駐車場と新石切立体駐車場について、今後の方向性を検討のうえ、事業者の決定に向けた公募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54211">
                <a:tc>
                  <a:txBody>
                    <a:bodyPr/>
                    <a:lstStyle/>
                    <a:p>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府営公園（</a:t>
                      </a:r>
                      <a:r>
                        <a:rPr lang="en-US" altLang="ja-JP"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1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公園）</a:t>
                      </a:r>
                      <a:endPar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b="0" dirty="0" smtClean="0">
                          <a:solidFill>
                            <a:schemeClr val="tx1"/>
                          </a:solidFill>
                          <a:latin typeface="メイリオ" panose="020B0604030504040204" pitchFamily="50" charset="-128"/>
                          <a:ea typeface="メイリオ" panose="020B0604030504040204" pitchFamily="50" charset="-128"/>
                        </a:rPr>
                        <a:t>憩いの場の提供、みどり空間の確保、災害時の避難場所などさまざまな役割を果たす施設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effectLst/>
                          <a:latin typeface="メイリオ" panose="020B0604030504040204" pitchFamily="50" charset="-128"/>
                          <a:ea typeface="メイリオ" panose="020B0604030504040204" pitchFamily="50" charset="-128"/>
                        </a:rPr>
                        <a:t>民間活力の積極的導入により各公園のさらなる魅力向上及び賑わい促進をめざすため、令和元年度に実施した事前事業提案の結果を踏まえ、新たな管理運営制度の検討を行う。</a:t>
                      </a:r>
                      <a:endParaRPr lang="en-US" altLang="ja-JP" sz="1100" dirty="0" smtClean="0">
                        <a:solidFill>
                          <a:schemeClr val="tx1"/>
                        </a:solidFill>
                        <a:effectLst/>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新たな行政経営の取組み</a:t>
                      </a:r>
                      <a:r>
                        <a:rPr kumimoji="1" lang="en-US" altLang="ja-JP" sz="1100" kern="1200" dirty="0" smtClean="0">
                          <a:solidFill>
                            <a:schemeClr val="tx1"/>
                          </a:solidFill>
                          <a:effectLst/>
                          <a:latin typeface="メイリオ" panose="020B0604030504040204" pitchFamily="50" charset="-128"/>
                          <a:ea typeface="メイリオ" panose="020B0604030504040204" pitchFamily="50" charset="-128"/>
                          <a:cs typeface="+mn-cs"/>
                        </a:rPr>
                        <a:t>23</a:t>
                      </a:r>
                      <a:r>
                        <a:rPr kumimoji="1" lang="ja-JP" altLang="en-US" sz="1100" kern="1200" dirty="0" smtClean="0">
                          <a:solidFill>
                            <a:schemeClr val="tx1"/>
                          </a:solidFill>
                          <a:effectLst/>
                          <a:latin typeface="メイリオ" panose="020B0604030504040204" pitchFamily="50" charset="-128"/>
                          <a:ea typeface="メイリオ" panose="020B0604030504040204" pitchFamily="50" charset="-128"/>
                          <a:cs typeface="+mn-cs"/>
                        </a:rPr>
                        <a:t>頁参照</a:t>
                      </a:r>
                      <a:endPar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21554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424184254"/>
              </p:ext>
            </p:extLst>
          </p:nvPr>
        </p:nvGraphicFramePr>
        <p:xfrm>
          <a:off x="262478" y="982755"/>
          <a:ext cx="8702010" cy="5478856"/>
        </p:xfrm>
        <a:graphic>
          <a:graphicData uri="http://schemas.openxmlformats.org/drawingml/2006/table">
            <a:tbl>
              <a:tblPr firstRow="1" bandRow="1">
                <a:tableStyleId>{5940675A-B579-460E-94D1-54222C63F5DA}</a:tableStyleId>
              </a:tblPr>
              <a:tblGrid>
                <a:gridCol w="619112">
                  <a:extLst>
                    <a:ext uri="{9D8B030D-6E8A-4147-A177-3AD203B41FA5}">
                      <a16:colId xmlns:a16="http://schemas.microsoft.com/office/drawing/2014/main" val="20000"/>
                    </a:ext>
                  </a:extLst>
                </a:gridCol>
                <a:gridCol w="1530170">
                  <a:extLst>
                    <a:ext uri="{9D8B030D-6E8A-4147-A177-3AD203B41FA5}">
                      <a16:colId xmlns:a16="http://schemas.microsoft.com/office/drawing/2014/main" val="20001"/>
                    </a:ext>
                  </a:extLst>
                </a:gridCol>
                <a:gridCol w="3375375">
                  <a:extLst>
                    <a:ext uri="{9D8B030D-6E8A-4147-A177-3AD203B41FA5}">
                      <a16:colId xmlns:a16="http://schemas.microsoft.com/office/drawing/2014/main" val="20004"/>
                    </a:ext>
                  </a:extLst>
                </a:gridCol>
                <a:gridCol w="3177353">
                  <a:extLst>
                    <a:ext uri="{9D8B030D-6E8A-4147-A177-3AD203B41FA5}">
                      <a16:colId xmlns:a16="http://schemas.microsoft.com/office/drawing/2014/main" val="343836115"/>
                    </a:ext>
                  </a:extLst>
                </a:gridCol>
              </a:tblGrid>
              <a:tr h="51103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9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における効果額</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96703">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rPr>
                        <a:t>府有財産の活用・売却</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rPr>
                        <a:t>ビッグバン後背地</a:t>
                      </a:r>
                      <a:endParaRPr lang="en-US" altLang="ja-JP" sz="1200"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rPr>
                        <a:t>堺市へ有償譲渡する方針</a:t>
                      </a:r>
                      <a:r>
                        <a:rPr lang="ja-JP" altLang="en-US" sz="1200" strike="noStrike" baseline="0" dirty="0" smtClean="0">
                          <a:solidFill>
                            <a:schemeClr val="tx1"/>
                          </a:solidFill>
                          <a:latin typeface="メイリオ" panose="020B0604030504040204" pitchFamily="50" charset="-128"/>
                          <a:ea typeface="メイリオ" panose="020B0604030504040204" pitchFamily="50" charset="-128"/>
                        </a:rPr>
                        <a:t>だ</a:t>
                      </a:r>
                      <a:r>
                        <a:rPr lang="ja-JP" altLang="en-US" sz="1200" dirty="0" smtClean="0">
                          <a:solidFill>
                            <a:schemeClr val="tx1"/>
                          </a:solidFill>
                          <a:latin typeface="メイリオ" panose="020B0604030504040204" pitchFamily="50" charset="-128"/>
                          <a:ea typeface="メイリオ" panose="020B0604030504040204" pitchFamily="50" charset="-128"/>
                        </a:rPr>
                        <a:t>ったが、同市から、ビッグバン施設や周辺公園等を含めた新たなまちづくりについて協議したい旨の申し出があったため、ビッグバン及びその後背地について、令和３年</a:t>
                      </a:r>
                      <a:r>
                        <a:rPr lang="en-US" altLang="ja-JP" sz="1200" dirty="0" smtClean="0">
                          <a:solidFill>
                            <a:schemeClr val="tx1"/>
                          </a:solidFill>
                          <a:latin typeface="メイリオ" panose="020B0604030504040204" pitchFamily="50" charset="-128"/>
                          <a:ea typeface="メイリオ" panose="020B0604030504040204" pitchFamily="50" charset="-128"/>
                        </a:rPr>
                        <a:t>4</a:t>
                      </a:r>
                      <a:r>
                        <a:rPr lang="ja-JP" altLang="en-US" sz="1200" dirty="0" smtClean="0">
                          <a:solidFill>
                            <a:schemeClr val="tx1"/>
                          </a:solidFill>
                          <a:latin typeface="メイリオ" panose="020B0604030504040204" pitchFamily="50" charset="-128"/>
                          <a:ea typeface="メイリオ" panose="020B0604030504040204" pitchFamily="50" charset="-128"/>
                        </a:rPr>
                        <a:t>月を目途に同市に無償譲渡等する方向で協議を</a:t>
                      </a:r>
                      <a:r>
                        <a:rPr lang="ja-JP" altLang="en-US" sz="1200" strike="noStrike" baseline="0" dirty="0" smtClean="0">
                          <a:solidFill>
                            <a:schemeClr val="tx1"/>
                          </a:solidFill>
                          <a:latin typeface="メイリオ" panose="020B0604030504040204" pitchFamily="50" charset="-128"/>
                          <a:ea typeface="メイリオ" panose="020B0604030504040204" pitchFamily="50" charset="-128"/>
                        </a:rPr>
                        <a:t>し</a:t>
                      </a:r>
                      <a:r>
                        <a:rPr lang="ja-JP" altLang="en-US" sz="1200" dirty="0" smtClean="0">
                          <a:solidFill>
                            <a:schemeClr val="tx1"/>
                          </a:solidFill>
                          <a:latin typeface="メイリオ" panose="020B0604030504040204" pitchFamily="50" charset="-128"/>
                          <a:ea typeface="メイリオ" panose="020B0604030504040204" pitchFamily="50" charset="-128"/>
                        </a:rPr>
                        <a:t>ている。</a:t>
                      </a:r>
                      <a:endParaRPr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なお、それまでの間、後背地の一部を同市の公園用地として無償貸付を行っている。</a:t>
                      </a:r>
                      <a:endParaRPr lang="ja-JP" altLang="en-US"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ja-JP" altLang="en-US" sz="1200" dirty="0">
                        <a:solidFill>
                          <a:schemeClr val="tx1"/>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1350150">
                <a:tc vMerge="1">
                  <a:txBody>
                    <a:bodyPr/>
                    <a:lstStyle/>
                    <a:p>
                      <a:endParaRPr kumimoji="1" lang="ja-JP" altLang="en-US"/>
                    </a:p>
                  </a:txBody>
                  <a:tcPr/>
                </a:tc>
                <a:tc>
                  <a:txBody>
                    <a:bodyPr/>
                    <a:lstStyle/>
                    <a:p>
                      <a:pPr algn="l"/>
                      <a:r>
                        <a:rPr lang="ja-JP" altLang="en-US" sz="12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者社会参加促進センター</a:t>
                      </a:r>
                    </a:p>
                    <a:p>
                      <a:pPr algn="l"/>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谷町福祉センター</a:t>
                      </a:r>
                    </a:p>
                    <a:p>
                      <a:pPr algn="l"/>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盲人福祉センター</a:t>
                      </a:r>
                    </a:p>
                    <a:p>
                      <a:pPr algn="l"/>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ステーション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左記</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施設について、「福祉情報コミュニケーションセンター」及び「母子・父子福祉センター」として、森之宮に新施設（令和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月オープン予定）を整備中。なお、</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ステーションの一部機能は令和元年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月に夕陽丘高等職業技術専門校内に移転済。</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左記４施設の跡地の売却</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取り組む。</a:t>
                      </a:r>
                      <a:endParaRPr kumimoji="1" lang="en-US" altLang="zh-TW"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6742605"/>
                  </a:ext>
                </a:extLst>
              </a:tr>
              <a:tr h="1106065">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マイドーム</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おおさか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月に</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大阪産業振興機構と</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大阪市都市型産業振興センターを統合</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して</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産業局が設立。中小企業支援機能の強化を図る観点から、売却も含めた最良の</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方法について検討</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を進めている。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中小企業支援機能の強化を図る観点から、売却も含めた最良の方法を検討していく。</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14908">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堺泉北埠頭</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上屋</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残りの上屋</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棟については、順次民間に有償譲渡等ができるよう、現在の上屋利用者と協議を</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進めた。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残りの上屋</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棟については、順次民間に有償譲渡等ができるよう、現在の上屋利用者と協議を進める。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10" name="テキスト ボックス 9"/>
          <p:cNvSpPr txBox="1"/>
          <p:nvPr/>
        </p:nvSpPr>
        <p:spPr>
          <a:xfrm>
            <a:off x="161510" y="565348"/>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
        <p:nvSpPr>
          <p:cNvPr id="11" name="正方形/長方形 10"/>
          <p:cNvSpPr/>
          <p:nvPr/>
        </p:nvSpPr>
        <p:spPr>
          <a:xfrm>
            <a:off x="161510" y="16959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98857"/>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39</a:t>
            </a:r>
            <a:endParaRPr lang="ja-JP" altLang="en-US" dirty="0">
              <a:solidFill>
                <a:prstClr val="black"/>
              </a:solidFill>
            </a:endParaRPr>
          </a:p>
        </p:txBody>
      </p:sp>
    </p:spTree>
    <p:extLst>
      <p:ext uri="{BB962C8B-B14F-4D97-AF65-F5344CB8AC3E}">
        <p14:creationId xmlns:p14="http://schemas.microsoft.com/office/powerpoint/2010/main" val="2162996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4030987276"/>
              </p:ext>
            </p:extLst>
          </p:nvPr>
        </p:nvGraphicFramePr>
        <p:xfrm>
          <a:off x="310687" y="1013504"/>
          <a:ext cx="8716808" cy="4433429"/>
        </p:xfrm>
        <a:graphic>
          <a:graphicData uri="http://schemas.openxmlformats.org/drawingml/2006/table">
            <a:tbl>
              <a:tblPr firstRow="1" bandRow="1">
                <a:tableStyleId>{5940675A-B579-460E-94D1-54222C63F5DA}</a:tableStyleId>
              </a:tblPr>
              <a:tblGrid>
                <a:gridCol w="585258">
                  <a:extLst>
                    <a:ext uri="{9D8B030D-6E8A-4147-A177-3AD203B41FA5}">
                      <a16:colId xmlns:a16="http://schemas.microsoft.com/office/drawing/2014/main" val="20000"/>
                    </a:ext>
                  </a:extLst>
                </a:gridCol>
                <a:gridCol w="1920860">
                  <a:extLst>
                    <a:ext uri="{9D8B030D-6E8A-4147-A177-3AD203B41FA5}">
                      <a16:colId xmlns:a16="http://schemas.microsoft.com/office/drawing/2014/main" val="20001"/>
                    </a:ext>
                  </a:extLst>
                </a:gridCol>
                <a:gridCol w="3240360">
                  <a:extLst>
                    <a:ext uri="{9D8B030D-6E8A-4147-A177-3AD203B41FA5}">
                      <a16:colId xmlns:a16="http://schemas.microsoft.com/office/drawing/2014/main" val="20004"/>
                    </a:ext>
                  </a:extLst>
                </a:gridCol>
                <a:gridCol w="2970330">
                  <a:extLst>
                    <a:ext uri="{9D8B030D-6E8A-4147-A177-3AD203B41FA5}">
                      <a16:colId xmlns:a16="http://schemas.microsoft.com/office/drawing/2014/main" val="3039791570"/>
                    </a:ext>
                  </a:extLst>
                </a:gridCol>
              </a:tblGrid>
              <a:tr h="58254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9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における効果額</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877953">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eiryo UI" panose="020B0604030504040204" pitchFamily="50" charset="-128"/>
                          <a:ea typeface="Meiryo UI" panose="020B0604030504040204" pitchFamily="50" charset="-128"/>
                          <a:cs typeface="Meiryo UI" panose="020B0604030504040204" pitchFamily="50" charset="-128"/>
                        </a:rPr>
                        <a:t>府有財産の活用・売却</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府警待機宿舎　 吹田①</a:t>
                      </a: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池田</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城東③</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阪南①</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淀川廃川堤敷</a:t>
                      </a:r>
                      <a:endPar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元皮革試験所</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元吹田市有地（交換地）</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一般競争入札により落札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効果額：</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17.17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効果額：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2.98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効果額：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2.52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R2.3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契約予定）</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効果額：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0.38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R2.3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契約予定）</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効果額：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0.46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効果額：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0.84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効果額：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3.14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R2.3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契約予定）</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zh-TW"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001"/>
                  </a:ext>
                </a:extLst>
              </a:tr>
              <a:tr h="659799">
                <a:tc vMerge="1">
                  <a:txBody>
                    <a:bodyPr/>
                    <a:lstStyle/>
                    <a:p>
                      <a:endParaRPr kumimoji="1" lang="ja-JP" altLang="en-US"/>
                    </a:p>
                  </a:txBody>
                  <a:tcPr/>
                </a:tc>
                <a:tc>
                  <a:txBody>
                    <a:bodyPr/>
                    <a:lstStyle/>
                    <a:p>
                      <a:r>
                        <a:rPr lang="ja-JP" altLang="en-US"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元泉大津公共職業安定所</a:t>
                      </a:r>
                      <a:r>
                        <a:rPr lang="ja-JP" altLang="en-US" sz="1200" dirty="0" smtClean="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敷地</a:t>
                      </a:r>
                      <a:endParaRPr lang="en-US" altLang="ja-JP"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建物撤去完了後、国より財産の返還を受け、売却に向けた手続きを進める。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手続きを進め</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年度中に売却</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する</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527959842"/>
                  </a:ext>
                </a:extLst>
              </a:tr>
              <a:tr h="67507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元ひらおか山荘</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跡</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建物撤去完了後、東大阪市より財産の返還を受ける。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手続きを進め、</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年度中</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に売却する</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437251006"/>
                  </a:ext>
                </a:extLst>
              </a:tr>
              <a:tr h="638054">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府警待機宿舎　住之江①</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　　　　　　　　　　堺①</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売却に向け、手続きを進める。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手続きを進め、</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年度中</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に売却する</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1195006043"/>
                  </a:ext>
                </a:extLst>
              </a:tr>
            </a:tbl>
          </a:graphicData>
        </a:graphic>
      </p:graphicFrame>
      <p:sp>
        <p:nvSpPr>
          <p:cNvPr id="10" name="テキスト ボックス 9"/>
          <p:cNvSpPr txBox="1"/>
          <p:nvPr/>
        </p:nvSpPr>
        <p:spPr>
          <a:xfrm>
            <a:off x="161510" y="570166"/>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
        <p:nvSpPr>
          <p:cNvPr id="18" name="正方形/長方形 17"/>
          <p:cNvSpPr/>
          <p:nvPr/>
        </p:nvSpPr>
        <p:spPr>
          <a:xfrm>
            <a:off x="161510" y="174411"/>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40</a:t>
            </a:r>
            <a:endParaRPr lang="ja-JP" altLang="en-US" dirty="0">
              <a:solidFill>
                <a:prstClr val="black"/>
              </a:solidFill>
            </a:endParaRPr>
          </a:p>
        </p:txBody>
      </p:sp>
    </p:spTree>
    <p:extLst>
      <p:ext uri="{BB962C8B-B14F-4D97-AF65-F5344CB8AC3E}">
        <p14:creationId xmlns:p14="http://schemas.microsoft.com/office/powerpoint/2010/main" val="2260198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37638050"/>
              </p:ext>
            </p:extLst>
          </p:nvPr>
        </p:nvGraphicFramePr>
        <p:xfrm>
          <a:off x="250399" y="956784"/>
          <a:ext cx="8597076" cy="4331650"/>
        </p:xfrm>
        <a:graphic>
          <a:graphicData uri="http://schemas.openxmlformats.org/drawingml/2006/table">
            <a:tbl>
              <a:tblPr firstRow="1" bandRow="1">
                <a:tableStyleId>{5940675A-B579-460E-94D1-54222C63F5DA}</a:tableStyleId>
              </a:tblPr>
              <a:tblGrid>
                <a:gridCol w="1100615">
                  <a:extLst>
                    <a:ext uri="{9D8B030D-6E8A-4147-A177-3AD203B41FA5}">
                      <a16:colId xmlns:a16="http://schemas.microsoft.com/office/drawing/2014/main" val="20000"/>
                    </a:ext>
                  </a:extLst>
                </a:gridCol>
                <a:gridCol w="1665411">
                  <a:extLst>
                    <a:ext uri="{9D8B030D-6E8A-4147-A177-3AD203B41FA5}">
                      <a16:colId xmlns:a16="http://schemas.microsoft.com/office/drawing/2014/main" val="20001"/>
                    </a:ext>
                  </a:extLst>
                </a:gridCol>
                <a:gridCol w="2915525">
                  <a:extLst>
                    <a:ext uri="{9D8B030D-6E8A-4147-A177-3AD203B41FA5}">
                      <a16:colId xmlns:a16="http://schemas.microsoft.com/office/drawing/2014/main" val="20004"/>
                    </a:ext>
                  </a:extLst>
                </a:gridCol>
                <a:gridCol w="2915525">
                  <a:extLst>
                    <a:ext uri="{9D8B030D-6E8A-4147-A177-3AD203B41FA5}">
                      <a16:colId xmlns:a16="http://schemas.microsoft.com/office/drawing/2014/main" val="928825073"/>
                    </a:ext>
                  </a:extLst>
                </a:gridCol>
              </a:tblGrid>
              <a:tr h="56356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9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R1</a:t>
                      </a:r>
                      <a:r>
                        <a:rPr kumimoji="1" lang="ja-JP" altLang="en-US" sz="105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最終予算</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における効果額</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内は、</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R2</a:t>
                      </a:r>
                      <a:r>
                        <a:rPr kumimoji="1" lang="ja-JP" altLang="en-US"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当初予算における効果額</a:t>
                      </a:r>
                      <a:r>
                        <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chor="ctr">
                    <a:solidFill>
                      <a:srgbClr val="0070C0"/>
                    </a:solidFill>
                  </a:tcPr>
                </a:tc>
                <a:extLst>
                  <a:ext uri="{0D108BD9-81ED-4DB2-BD59-A6C34878D82A}">
                    <a16:rowId xmlns:a16="http://schemas.microsoft.com/office/drawing/2014/main" val="10000"/>
                  </a:ext>
                </a:extLst>
              </a:tr>
              <a:tr h="1113689">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strike="noStrik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府</a:t>
                      </a: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が有する債権、出資による権利、株式等の有効活用</a:t>
                      </a:r>
                      <a:endPar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社会福祉法人大阪府障害者福祉</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事業団</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月の民営化を踏まえ、出捐金全額返還について、事業団と返還方法等について調整している。</a:t>
                      </a:r>
                      <a:endParaRPr kumimoji="1" lang="en-US" altLang="ja-JP" sz="1200" b="0" i="0" u="none" strike="dbl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の民営化を踏まえ、出捐金全額返還について、引き続き事業団と調整する</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10001"/>
                  </a:ext>
                </a:extLst>
              </a:tr>
              <a:tr h="1383085">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一般財団法人大阪府タウン管理財団</a:t>
                      </a:r>
                      <a:endParaRPr lang="en-US" altLang="ja-JP" sz="120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月に公益財団法人大阪府都市整備推進センターとの統合を予定。</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事業及びそれに伴う財産は統合後の新法人に引き継ぐ。</a:t>
                      </a:r>
                      <a:endParaRPr kumimoji="1" lang="en-US" altLang="ja-JP" sz="1200" b="0" i="0" u="none" strike="sng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003"/>
                  </a:ext>
                </a:extLst>
              </a:tr>
              <a:tr h="12713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株式売却又は配当</a:t>
                      </a:r>
                      <a:endPar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株式会社大阪</a:t>
                      </a: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鶴見フラワーセンターの株式</a:t>
                      </a:r>
                      <a:r>
                        <a:rPr lang="ja-JP" altLang="en-US" sz="1200" b="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売却</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月に今後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年間の短期修繕計画を策定した。</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売却について、引き続き</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検討中。なお、売却</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時期に</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ついては、</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今後必要となる大規模修繕等を踏まえ、企業価値を見極めた上で判断</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株式売却について、引き続き検討する。ただし、売却時期については、今後必要となる大規模修繕等を踏まえ、企業価値を見極めた上で判断する</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10004"/>
                  </a:ext>
                </a:extLst>
              </a:tr>
            </a:tbl>
          </a:graphicData>
        </a:graphic>
      </p:graphicFrame>
      <p:sp>
        <p:nvSpPr>
          <p:cNvPr id="18" name="テキスト ボックス 17"/>
          <p:cNvSpPr txBox="1"/>
          <p:nvPr/>
        </p:nvSpPr>
        <p:spPr>
          <a:xfrm>
            <a:off x="161509" y="539390"/>
            <a:ext cx="3150351"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
        <p:nvSpPr>
          <p:cNvPr id="19" name="正方形/長方形 18"/>
          <p:cNvSpPr/>
          <p:nvPr/>
        </p:nvSpPr>
        <p:spPr>
          <a:xfrm>
            <a:off x="161510" y="143635"/>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直線コネクタ 19"/>
          <p:cNvCxnSpPr/>
          <p:nvPr/>
        </p:nvCxnSpPr>
        <p:spPr>
          <a:xfrm>
            <a:off x="179512" y="472899"/>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41</a:t>
            </a:r>
            <a:endParaRPr lang="ja-JP" altLang="en-US" dirty="0">
              <a:solidFill>
                <a:prstClr val="black"/>
              </a:solidFill>
            </a:endParaRPr>
          </a:p>
        </p:txBody>
      </p:sp>
    </p:spTree>
    <p:extLst>
      <p:ext uri="{BB962C8B-B14F-4D97-AF65-F5344CB8AC3E}">
        <p14:creationId xmlns:p14="http://schemas.microsoft.com/office/powerpoint/2010/main" val="115993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50730491"/>
              </p:ext>
            </p:extLst>
          </p:nvPr>
        </p:nvGraphicFramePr>
        <p:xfrm>
          <a:off x="179512" y="729090"/>
          <a:ext cx="8784976" cy="5431282"/>
        </p:xfrm>
        <a:graphic>
          <a:graphicData uri="http://schemas.openxmlformats.org/drawingml/2006/table">
            <a:tbl>
              <a:tblPr firstRow="1" bandRow="1">
                <a:tableStyleId>{5940675A-B579-460E-94D1-54222C63F5DA}</a:tableStyleId>
              </a:tblPr>
              <a:tblGrid>
                <a:gridCol w="1156282">
                  <a:extLst>
                    <a:ext uri="{9D8B030D-6E8A-4147-A177-3AD203B41FA5}">
                      <a16:colId xmlns:a16="http://schemas.microsoft.com/office/drawing/2014/main" val="20000"/>
                    </a:ext>
                  </a:extLst>
                </a:gridCol>
                <a:gridCol w="2097870">
                  <a:extLst>
                    <a:ext uri="{9D8B030D-6E8A-4147-A177-3AD203B41FA5}">
                      <a16:colId xmlns:a16="http://schemas.microsoft.com/office/drawing/2014/main" val="20001"/>
                    </a:ext>
                  </a:extLst>
                </a:gridCol>
                <a:gridCol w="3046548">
                  <a:extLst>
                    <a:ext uri="{9D8B030D-6E8A-4147-A177-3AD203B41FA5}">
                      <a16:colId xmlns:a16="http://schemas.microsoft.com/office/drawing/2014/main" val="20004"/>
                    </a:ext>
                  </a:extLst>
                </a:gridCol>
                <a:gridCol w="2484276">
                  <a:extLst>
                    <a:ext uri="{9D8B030D-6E8A-4147-A177-3AD203B41FA5}">
                      <a16:colId xmlns:a16="http://schemas.microsoft.com/office/drawing/2014/main" val="142398630"/>
                    </a:ext>
                  </a:extLst>
                </a:gridCol>
              </a:tblGrid>
              <a:tr h="44966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24078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市町村振興補助</a:t>
                      </a:r>
                      <a:r>
                        <a:rPr lang="ja-JP" altLang="en-US" sz="1200" b="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金</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市町村が将来に向けて自律していくことを府として後押しするため、府内市町村の中核市移行や広域連携などの自律化に向けた体制整備及び行財政基盤を強化する取組みを支援する。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市町村の分権改革の取組みを支援する制度として運用し、新たな権限移譲及び広域連携体制の整備、並びに分権改革を支える行財政改革</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を進めた。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市町村における広域連携体制の整備、行財政基盤の強化等の取組みを後押しする制度としての役割を果たしているか、引き続き効果を検証していく。</a:t>
                      </a:r>
                      <a:endParaRPr kumimoji="1" lang="en-US" altLang="ja-JP"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3850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地域福祉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・高齢者福祉交付</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地域福祉、高齢者福祉の各分野を対象に、市町村が創意工夫を凝らし、地域の実情に沿った施策の立案、推進を行うことで、府民サービスの向上に資することを目的に</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交付する。 </a:t>
                      </a:r>
                      <a:endPar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市町村の活用状況を踏まえ、主な事業に係る具体的な評価指標や配分基準の設定について、市町村の意見を聴くなど検討を実施した。</a:t>
                      </a:r>
                      <a:endParaRPr kumimoji="1" lang="en-US" altLang="ja-JP" sz="1200" b="0" i="0" u="none" strike="dbl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主な事業に係る評価指標・配分基準に基づく事業評価や交付金の配分について、令和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年度から円滑に実施できるよう、市町村との調整を進める。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1532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新子育て支援交付</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乳幼児医療費助成制度の再構築に伴い、市町村における医療費助成をはじめとした子育て支援施策の充実を支援するため、交付金を交付する。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市町村活用状況を踏まえ、新たな課題等に対応したメニューの設定について検討するとともに、より効果的な運用となるよう交付金の配分方法等について試算を実施した。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市町村の活用状況を勘案するとともに、その効果検証を踏まえ、より効果的な運用について令和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年度当初予算要求時までに検討する。</a:t>
                      </a:r>
                      <a:endPar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148484"/>
                  </a:ext>
                </a:extLst>
              </a:tr>
            </a:tbl>
          </a:graphicData>
        </a:graphic>
      </p:graphicFrame>
      <p:cxnSp>
        <p:nvCxnSpPr>
          <p:cNvPr id="10" name="直線コネクタ 9"/>
          <p:cNvCxnSpPr/>
          <p:nvPr/>
        </p:nvCxnSpPr>
        <p:spPr>
          <a:xfrm>
            <a:off x="179512" y="494383"/>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大かっこ 2">
            <a:extLst>
              <a:ext uri="{FF2B5EF4-FFF2-40B4-BE49-F238E27FC236}">
                <a16:creationId xmlns:a16="http://schemas.microsoft.com/office/drawing/2014/main" id="{F8269C35-84A7-4D71-ABD1-DB4DE7BAF55A}"/>
              </a:ext>
            </a:extLst>
          </p:cNvPr>
          <p:cNvSpPr/>
          <p:nvPr/>
        </p:nvSpPr>
        <p:spPr>
          <a:xfrm>
            <a:off x="3491881" y="2169134"/>
            <a:ext cx="2880320" cy="1305145"/>
          </a:xfrm>
          <a:prstGeom prst="bracketPair">
            <a:avLst>
              <a:gd name="adj" fmla="val 5103"/>
            </a:avLst>
          </a:prstGeom>
          <a:ln w="12700"/>
        </p:spPr>
        <p:style>
          <a:lnRef idx="1">
            <a:schemeClr val="dk1"/>
          </a:lnRef>
          <a:fillRef idx="0">
            <a:schemeClr val="dk1"/>
          </a:fillRef>
          <a:effectRef idx="0">
            <a:schemeClr val="dk1"/>
          </a:effectRef>
          <a:fontRef idx="minor">
            <a:schemeClr val="tx1"/>
          </a:fontRef>
        </p:style>
        <p:txBody>
          <a:bodyPr lIns="0" tIns="36000" rIns="0" bIns="36000" rtlCol="0" anchor="ctr"/>
          <a:lstStyle/>
          <a:p>
            <a:pPr>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実施見込み</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・市町村への権限移譲の推進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・広域連携体制の整備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（ごみ</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処理の広域化に向けた連携協約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締結</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・行財政改革の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推進（小学校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統廃合 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42</a:t>
            </a:r>
            <a:endParaRPr lang="ja-JP" altLang="en-US" dirty="0">
              <a:solidFill>
                <a:prstClr val="black"/>
              </a:solidFill>
            </a:endParaRPr>
          </a:p>
        </p:txBody>
      </p:sp>
    </p:spTree>
    <p:extLst>
      <p:ext uri="{BB962C8B-B14F-4D97-AF65-F5344CB8AC3E}">
        <p14:creationId xmlns:p14="http://schemas.microsoft.com/office/powerpoint/2010/main" val="388803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89626772"/>
              </p:ext>
            </p:extLst>
          </p:nvPr>
        </p:nvGraphicFramePr>
        <p:xfrm>
          <a:off x="179512" y="690934"/>
          <a:ext cx="8666752" cy="5850289"/>
        </p:xfrm>
        <a:graphic>
          <a:graphicData uri="http://schemas.openxmlformats.org/drawingml/2006/table">
            <a:tbl>
              <a:tblPr firstRow="1" bandRow="1">
                <a:tableStyleId>{5940675A-B579-460E-94D1-54222C63F5DA}</a:tableStyleId>
              </a:tblPr>
              <a:tblGrid>
                <a:gridCol w="1110386">
                  <a:extLst>
                    <a:ext uri="{9D8B030D-6E8A-4147-A177-3AD203B41FA5}">
                      <a16:colId xmlns:a16="http://schemas.microsoft.com/office/drawing/2014/main" val="20000"/>
                    </a:ext>
                  </a:extLst>
                </a:gridCol>
                <a:gridCol w="2201982">
                  <a:extLst>
                    <a:ext uri="{9D8B030D-6E8A-4147-A177-3AD203B41FA5}">
                      <a16:colId xmlns:a16="http://schemas.microsoft.com/office/drawing/2014/main" val="20001"/>
                    </a:ext>
                  </a:extLst>
                </a:gridCol>
                <a:gridCol w="2757335">
                  <a:extLst>
                    <a:ext uri="{9D8B030D-6E8A-4147-A177-3AD203B41FA5}">
                      <a16:colId xmlns:a16="http://schemas.microsoft.com/office/drawing/2014/main" val="20004"/>
                    </a:ext>
                  </a:extLst>
                </a:gridCol>
                <a:gridCol w="2597049">
                  <a:extLst>
                    <a:ext uri="{9D8B030D-6E8A-4147-A177-3AD203B41FA5}">
                      <a16:colId xmlns:a16="http://schemas.microsoft.com/office/drawing/2014/main" val="1786328602"/>
                    </a:ext>
                  </a:extLst>
                </a:gridCol>
              </a:tblGrid>
              <a:tr h="44281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38411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重度障がい</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者在宅生活応援制度</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者の自立と社会参加に向け、重度障がい者と介護する方々への在宅生活の推進とさらなる応援を目的として、重度障がい者と同居している介護者へ給付金を支給する。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本事業については、令和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年度を目途に事業効果やニーズの変化等を検証することとしていることから、当事者を取り巻く状況の変化等の把握に努めるとともに、今後の制度のあり方について検討をすすめた。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事業効果やニーズの変化、当事者を取り巻く状況の変化等を踏まえ、今後の制度のあり方について令和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年度を目途に引き続き検討をすすめる。</a:t>
                      </a:r>
                      <a:endParaRPr kumimoji="1" lang="en-US" altLang="ja-JP" sz="1200" b="0" i="0" u="none" strike="dbl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1485165">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ステーション事業費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者の特性に応じた就労相談を行うとともに、障がい者の</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IT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を活用した就労支援を包括的に行い、</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i="0" u="none" strike="noStrike" kern="1200" cap="none" spc="0" normalizeH="0" baseline="0" noProof="0" dirty="0" err="1">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者の雇用・就労支援拠点</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として展開する。 また、専門員を配置し相談から定着までの支援体制を強化する。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施設の有効活用の観点から、令和元年</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日に</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IT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ステーションを夕陽丘高等職業技術専門校内に移転した。</a:t>
                      </a:r>
                      <a:endParaRPr kumimoji="1" lang="ja-JP" altLang="en-US" sz="1200" b="0" i="0" u="none" strike="dbl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200" b="0" i="0" u="none" strike="dbl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777259554"/>
                  </a:ext>
                </a:extLst>
              </a:tr>
              <a:tr h="211523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総合労働事務所等</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運営費</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労働行政を効率的・効果的に推進するため、総合事務所等の管理運営を行う。また、府民のセーフティネットとして使用者及び労働者からの労働に関する相談を受けるとともに、府内の労働組合に関する調査等を行い、労働問題をめぐるトラブルや労使紛争の未然防止、早期解決の促進を図り、労使関係の安定と働きやすい職場環境づくりを推進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市町村の主体的な取組みを促すため、労働相談に関する研修の実施やマニュアル作成を行うとともに、地域労働ネットワーク事業を通じた連携事業の実施により、市町村の労働施策支援に努めた。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事務所体制のあり方については、労政課と総合労働事務所（南大阪センターを含む）を統合することにより機能強化を図るとともに、働き方改革等の新たな政策課題に迅速に対応できる組織体制を検討中。</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労政課と総合労働事務所（南大阪センターを含む）を統合した「（仮称）労働環境課」において、双方の事業を継続するとともに、中小企業の働き方改革やワーク・ライフ・バランスを促進する取組みを強化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また、市町村との連携を深め、主体的な取組みを促していく。</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1204551"/>
                  </a:ext>
                </a:extLst>
              </a:tr>
            </a:tbl>
          </a:graphicData>
        </a:graphic>
      </p:graphicFrame>
      <p:sp>
        <p:nvSpPr>
          <p:cNvPr id="8" name="正方形/長方形 7"/>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494383"/>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43</a:t>
            </a:r>
            <a:endParaRPr lang="ja-JP" altLang="en-US" dirty="0">
              <a:solidFill>
                <a:prstClr val="black"/>
              </a:solidFill>
            </a:endParaRPr>
          </a:p>
        </p:txBody>
      </p:sp>
    </p:spTree>
    <p:extLst>
      <p:ext uri="{BB962C8B-B14F-4D97-AF65-F5344CB8AC3E}">
        <p14:creationId xmlns:p14="http://schemas.microsoft.com/office/powerpoint/2010/main" val="1800374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500165012"/>
              </p:ext>
            </p:extLst>
          </p:nvPr>
        </p:nvGraphicFramePr>
        <p:xfrm>
          <a:off x="179513" y="638690"/>
          <a:ext cx="8784975" cy="6071527"/>
        </p:xfrm>
        <a:graphic>
          <a:graphicData uri="http://schemas.openxmlformats.org/drawingml/2006/table">
            <a:tbl>
              <a:tblPr firstRow="1" bandRow="1">
                <a:tableStyleId>{5940675A-B579-460E-94D1-54222C63F5DA}</a:tableStyleId>
              </a:tblPr>
              <a:tblGrid>
                <a:gridCol w="1114601">
                  <a:extLst>
                    <a:ext uri="{9D8B030D-6E8A-4147-A177-3AD203B41FA5}">
                      <a16:colId xmlns:a16="http://schemas.microsoft.com/office/drawing/2014/main" val="20000"/>
                    </a:ext>
                  </a:extLst>
                </a:gridCol>
                <a:gridCol w="2197766">
                  <a:extLst>
                    <a:ext uri="{9D8B030D-6E8A-4147-A177-3AD203B41FA5}">
                      <a16:colId xmlns:a16="http://schemas.microsoft.com/office/drawing/2014/main" val="20001"/>
                    </a:ext>
                  </a:extLst>
                </a:gridCol>
                <a:gridCol w="2745305">
                  <a:extLst>
                    <a:ext uri="{9D8B030D-6E8A-4147-A177-3AD203B41FA5}">
                      <a16:colId xmlns:a16="http://schemas.microsoft.com/office/drawing/2014/main" val="20004"/>
                    </a:ext>
                  </a:extLst>
                </a:gridCol>
                <a:gridCol w="2727303">
                  <a:extLst>
                    <a:ext uri="{9D8B030D-6E8A-4147-A177-3AD203B41FA5}">
                      <a16:colId xmlns:a16="http://schemas.microsoft.com/office/drawing/2014/main" val="1346563556"/>
                    </a:ext>
                  </a:extLst>
                </a:gridCol>
              </a:tblGrid>
              <a:tr h="49505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令和元年度の取組み状況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886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高等職業技術専門校</a:t>
                      </a:r>
                      <a:r>
                        <a:rPr lang="zh-TW"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運営費</a:t>
                      </a: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新規学校卒業者及び中高年齢者等に対し基礎的な技能訓練を実施し、就職の促進を図り、産業界の要求する技能労働者の養成を図る。また、職業訓練指導員の技術指導、生活・職業指導の両面での資質向上を図るため、計画的・効率的な指導員研修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就職氷河期世代の安定就労促進の観点から、年齢制限の緩和を実施した。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北大阪校・東大阪校・南大阪校においては、企業ニーズや商工会・商工会議所等の意見聴取を反映し、地域の産業人材育成拠点としての機能強化を図っている。</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大阪府人材育成計画に基づく技術専門校の機能の充実強化を図る取組みについて、具体的な成果指標を設定し、事業効果の検証を行う。</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訓練科目の見直し過程においては、企業ニーズや商工会・商工会議所等の意見聴取を反映し、地域の産業人材育成拠点としての機能強化を図る。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119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strike="noStrik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中小企業取引振興</a:t>
                      </a:r>
                      <a:r>
                        <a:rPr lang="zh-TW" altLang="en-US" sz="1200" b="0" strike="noStrike"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事業費</a:t>
                      </a:r>
                      <a:endParaRPr lang="en-US" altLang="zh-TW" sz="1200" b="0" strike="noStrik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下請中小企業のセーフティネットである下請取引適正化や取引あっせん事業等の「下請取引振興事業」及び、ビジネスマッチング支援事業を実施</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する</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公益財団法人大阪産業局</a:t>
                      </a:r>
                      <a:r>
                        <a:rPr kumimoji="1" lang="ja-JP" altLang="en-US" sz="1200" b="0" i="0" u="none" strike="noStrike" kern="1200" cap="none" spc="0" normalizeH="0" baseline="0" noProof="0" dirty="0" err="1"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へ</a:t>
                      </a:r>
                      <a:r>
                        <a:rPr kumimoji="1" lang="ja-JP" altLang="en-US" sz="1200" b="0" i="0" u="none" strike="noStrike" kern="1200" cap="none" spc="0" normalizeH="0" baseline="0" noProof="0" dirty="0" err="1">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の</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補助を行う。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r>
                        <a:rPr kumimoji="1" lang="ja-JP" altLang="en-US" sz="1200" b="0" i="0" u="none" strike="noStrike" kern="1200" cap="none" spc="0" normalizeH="0" baseline="0" noProof="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に公益財団法人大阪</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産業振興</a:t>
                      </a:r>
                      <a:r>
                        <a:rPr kumimoji="1" lang="ja-JP" altLang="en-US" sz="1200" b="0"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機構</a:t>
                      </a:r>
                      <a:r>
                        <a:rPr kumimoji="1" lang="ja-JP" altLang="en-US" sz="1200" b="0" i="0" u="none" strike="noStrike" kern="1200" cap="none" spc="0" normalizeH="0" baseline="0" noProof="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と公益財団法人大阪市</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都市型産業振興センターを統合して大阪産業局が設立。同法人に</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対し事業</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内容・組織体制の精査について働きかけを行い、歳出</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予算を圧縮した。</a:t>
                      </a:r>
                      <a:endPar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0002"/>
                  </a:ext>
                </a:extLst>
              </a:tr>
              <a:tr h="217849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大阪府ものづくり支援</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拠点</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大阪府内のものづくり中小企業の技術革新や活性化のため、イノベーションの創出、産学官ネットワークの構築</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、受発注の推進、人材育成などものづくり総合支援拠点であるものづくり</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ビジネスセンター大阪</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MOBIO</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の事業運営を</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行う</a:t>
                      </a:r>
                      <a:r>
                        <a:rPr kumimoji="1" lang="zh-TW"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公益財団法人大阪産業局</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及び</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常設展示場等運営事業者に補助を行う。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回副首都推進本部会議</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H30.12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）において、</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MOBIO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当面現行のブランドを維持することとして整理。上記の方針を踏まえ、政策立案をはじめとする企画機能は大阪府、ものづくり中小企業を対象とする支援機能は大阪産業局を主体とする役割分担を整理。当該役割分担のもと、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月から支援機能を大阪産業局へ移管。</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からの完全事業移管に向けて、事業移管を計画通り進めていくとともに、大阪産業局が今後策定する</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中期経営計画</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の中で、本格的な中小企業支援機能のあり方について検討していく。</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0279573"/>
                  </a:ext>
                </a:extLst>
              </a:tr>
            </a:tbl>
          </a:graphicData>
        </a:graphic>
      </p:graphicFrame>
      <p:sp>
        <p:nvSpPr>
          <p:cNvPr id="15" name="正方形/長方形 14"/>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494383"/>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44</a:t>
            </a:r>
            <a:endParaRPr lang="ja-JP" altLang="en-US" dirty="0">
              <a:solidFill>
                <a:prstClr val="black"/>
              </a:solidFill>
            </a:endParaRPr>
          </a:p>
        </p:txBody>
      </p:sp>
    </p:spTree>
    <p:extLst>
      <p:ext uri="{BB962C8B-B14F-4D97-AF65-F5344CB8AC3E}">
        <p14:creationId xmlns:p14="http://schemas.microsoft.com/office/powerpoint/2010/main" val="18151944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a:spPr>
      <a:bodyPr lIns="36000" rIns="0" rtlCol="0" anchor="ctr"/>
      <a:lstStyle>
        <a:defPPr algn="ctr">
          <a:defRPr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lumMod val="85000"/>
          </a:schemeClr>
        </a:solidFill>
        <a:ln>
          <a:solidFill>
            <a:schemeClr val="tx1"/>
          </a:solidFill>
        </a:ln>
      </a:spPr>
      <a:bodyPr wrap="square" rtlCol="0">
        <a:noAutofit/>
      </a:bodyPr>
      <a:lstStyle>
        <a:defPPr>
          <a:defRPr sz="280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568595-2E1A-481F-9D26-4F8C6BF77D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532240C-9678-49BC-876E-9028F5F0CBF7}">
  <ds:schemaRefs>
    <ds:schemaRef ds:uri="http://schemas.openxmlformats.org/package/2006/metadata/core-properties"/>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 ds:uri="http://purl.org/dc/terms/"/>
    <ds:schemaRef ds:uri="http://purl.org/dc/dcmitype/"/>
  </ds:schemaRefs>
</ds:datastoreItem>
</file>

<file path=customXml/itemProps3.xml><?xml version="1.0" encoding="utf-8"?>
<ds:datastoreItem xmlns:ds="http://schemas.openxmlformats.org/officeDocument/2006/customXml" ds:itemID="{FD13421D-47B8-4EE1-AFD8-43F894A84F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31443</TotalTime>
  <Words>12376</Words>
  <Application>Microsoft Office PowerPoint</Application>
  <PresentationFormat>画面に合わせる (4:3)</PresentationFormat>
  <Paragraphs>1104</Paragraphs>
  <Slides>35</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35</vt:i4>
      </vt:variant>
    </vt:vector>
  </HeadingPairs>
  <TitlesOfParts>
    <vt:vector size="44" baseType="lpstr">
      <vt:lpstr>Meiryo UI</vt:lpstr>
      <vt:lpstr>ＭＳ Ｐゴシック</vt:lpstr>
      <vt:lpstr>メイリオ</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山本　芳生</cp:lastModifiedBy>
  <cp:revision>3505</cp:revision>
  <cp:lastPrinted>2020-03-19T00:50:13Z</cp:lastPrinted>
  <dcterms:created xsi:type="dcterms:W3CDTF">2014-06-17T12:02:58Z</dcterms:created>
  <dcterms:modified xsi:type="dcterms:W3CDTF">2020-11-12T00:12:38Z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