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22"/>
  </p:notesMasterIdLst>
  <p:handoutMasterIdLst>
    <p:handoutMasterId r:id="rId23"/>
  </p:handoutMasterIdLst>
  <p:sldIdLst>
    <p:sldId id="2057" r:id="rId5"/>
    <p:sldId id="2058" r:id="rId6"/>
    <p:sldId id="2059" r:id="rId7"/>
    <p:sldId id="2060" r:id="rId8"/>
    <p:sldId id="2061" r:id="rId9"/>
    <p:sldId id="2062" r:id="rId10"/>
    <p:sldId id="2063" r:id="rId11"/>
    <p:sldId id="2064" r:id="rId12"/>
    <p:sldId id="2065" r:id="rId13"/>
    <p:sldId id="2066" r:id="rId14"/>
    <p:sldId id="1884" r:id="rId15"/>
    <p:sldId id="1885" r:id="rId16"/>
    <p:sldId id="2038" r:id="rId17"/>
    <p:sldId id="1887" r:id="rId18"/>
    <p:sldId id="1929" r:id="rId19"/>
    <p:sldId id="1889" r:id="rId20"/>
    <p:sldId id="1983" r:id="rId2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川根　みゆき" initials="川根　みゆき" lastIdx="1" clrIdx="0">
    <p:extLst>
      <p:ext uri="{19B8F6BF-5375-455C-9EA6-DF929625EA0E}">
        <p15:presenceInfo xmlns:p15="http://schemas.microsoft.com/office/powerpoint/2012/main" userId="S-1-5-21-161959346-1900351369-444732941-195774" providerId="AD"/>
      </p:ext>
    </p:extLst>
  </p:cmAuthor>
  <p:cmAuthor id="2" name="岡崎　誠" initials="岡崎　誠" lastIdx="12" clrIdx="1">
    <p:extLst>
      <p:ext uri="{19B8F6BF-5375-455C-9EA6-DF929625EA0E}">
        <p15:presenceInfo xmlns:p15="http://schemas.microsoft.com/office/powerpoint/2012/main" userId="S-1-5-21-161959346-1900351369-444732941-67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707700"/>
    <a:srgbClr val="0000FF"/>
    <a:srgbClr val="6699FF"/>
    <a:srgbClr val="CCFF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1" autoAdjust="0"/>
    <p:restoredTop sz="98057" autoAdjust="0"/>
  </p:normalViewPr>
  <p:slideViewPr>
    <p:cSldViewPr>
      <p:cViewPr varScale="1">
        <p:scale>
          <a:sx n="74" d="100"/>
          <a:sy n="74" d="100"/>
        </p:scale>
        <p:origin x="1170" y="54"/>
      </p:cViewPr>
      <p:guideLst>
        <p:guide orient="horz" pos="2160"/>
        <p:guide pos="2880"/>
      </p:guideLst>
    </p:cSldViewPr>
  </p:slideViewPr>
  <p:outlineViewPr>
    <p:cViewPr>
      <p:scale>
        <a:sx n="33" d="100"/>
        <a:sy n="33" d="100"/>
      </p:scale>
      <p:origin x="0" y="1422"/>
    </p:cViewPr>
  </p:outlin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r>
              <a:rPr kumimoji="1" lang="ja-JP" altLang="en-US" smtClean="0"/>
              <a:t>部局意見照会用</a:t>
            </a:r>
            <a:r>
              <a:rPr kumimoji="1" lang="en-US" altLang="ja-JP" smtClean="0"/>
              <a:t>ver.</a:t>
            </a:r>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33" tIns="45717" rIns="91433" bIns="45717" rtlCol="0"/>
          <a:lstStyle>
            <a:lvl1pPr algn="r">
              <a:defRPr sz="1200"/>
            </a:lvl1pPr>
          </a:lstStyle>
          <a:p>
            <a:fld id="{BF868B9E-B285-4A45-9CF7-6DC8372BDF37}" type="datetimeFigureOut">
              <a:rPr kumimoji="1" lang="ja-JP" altLang="en-US" smtClean="0"/>
              <a:t>2020/3/23</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6887"/>
          </a:xfrm>
          <a:prstGeom prst="rect">
            <a:avLst/>
          </a:prstGeom>
        </p:spPr>
        <p:txBody>
          <a:bodyPr vert="horz" lIns="91433" tIns="45717" rIns="91433" bIns="45717" rtlCol="0" anchor="b"/>
          <a:lstStyle>
            <a:lvl1pPr algn="r">
              <a:defRPr sz="1200"/>
            </a:lvl1pPr>
          </a:lstStyle>
          <a:p>
            <a:fld id="{07C14DE1-35E5-49A1-9D54-83ABAF301631}" type="slidenum">
              <a:rPr kumimoji="1" lang="ja-JP" altLang="en-US" smtClean="0"/>
              <a:t>‹#›</a:t>
            </a:fld>
            <a:endParaRPr kumimoji="1" lang="ja-JP" altLang="en-US"/>
          </a:p>
        </p:txBody>
      </p:sp>
    </p:spTree>
    <p:extLst>
      <p:ext uri="{BB962C8B-B14F-4D97-AF65-F5344CB8AC3E}">
        <p14:creationId xmlns:p14="http://schemas.microsoft.com/office/powerpoint/2010/main" val="29104896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7" cy="496967"/>
          </a:xfrm>
          <a:prstGeom prst="rect">
            <a:avLst/>
          </a:prstGeom>
        </p:spPr>
        <p:txBody>
          <a:bodyPr vert="horz" lIns="91427" tIns="45714" rIns="91427" bIns="45714" rtlCol="0"/>
          <a:lstStyle>
            <a:lvl1pPr algn="l">
              <a:defRPr sz="1200"/>
            </a:lvl1pPr>
          </a:lstStyle>
          <a:p>
            <a:r>
              <a:rPr kumimoji="1" lang="ja-JP" altLang="en-US" smtClean="0"/>
              <a:t>部局意見照会用</a:t>
            </a:r>
            <a:r>
              <a:rPr kumimoji="1" lang="en-US" altLang="ja-JP" smtClean="0"/>
              <a:t>ver.</a:t>
            </a:r>
            <a:endParaRPr kumimoji="1" lang="ja-JP" altLang="en-US"/>
          </a:p>
        </p:txBody>
      </p:sp>
      <p:sp>
        <p:nvSpPr>
          <p:cNvPr id="3" name="日付プレースホルダー 2"/>
          <p:cNvSpPr>
            <a:spLocks noGrp="1"/>
          </p:cNvSpPr>
          <p:nvPr>
            <p:ph type="dt" idx="1"/>
          </p:nvPr>
        </p:nvSpPr>
        <p:spPr>
          <a:xfrm>
            <a:off x="3855840" y="2"/>
            <a:ext cx="2949787" cy="496967"/>
          </a:xfrm>
          <a:prstGeom prst="rect">
            <a:avLst/>
          </a:prstGeom>
        </p:spPr>
        <p:txBody>
          <a:bodyPr vert="horz" lIns="91427" tIns="45714" rIns="91427" bIns="45714" rtlCol="0"/>
          <a:lstStyle>
            <a:lvl1pPr algn="r">
              <a:defRPr sz="1200"/>
            </a:lvl1pPr>
          </a:lstStyle>
          <a:p>
            <a:fld id="{3F2D28A0-6F62-4A73-959C-6359E5DDD042}" type="datetimeFigureOut">
              <a:rPr kumimoji="1" lang="ja-JP" altLang="en-US" smtClean="0"/>
              <a:t>2020/3/23</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7" tIns="45714" rIns="91427" bIns="45714"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27" tIns="45714" rIns="91427"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8"/>
            <a:ext cx="2949787" cy="496967"/>
          </a:xfrm>
          <a:prstGeom prst="rect">
            <a:avLst/>
          </a:prstGeom>
        </p:spPr>
        <p:txBody>
          <a:bodyPr vert="horz" lIns="91427" tIns="45714" rIns="91427"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8"/>
            <a:ext cx="2949787" cy="496967"/>
          </a:xfrm>
          <a:prstGeom prst="rect">
            <a:avLst/>
          </a:prstGeom>
        </p:spPr>
        <p:txBody>
          <a:bodyPr vert="horz" lIns="91427" tIns="45714" rIns="91427" bIns="45714" rtlCol="0" anchor="b"/>
          <a:lstStyle>
            <a:lvl1pPr algn="r">
              <a:defRPr sz="1200"/>
            </a:lvl1pPr>
          </a:lstStyle>
          <a:p>
            <a:fld id="{51875A66-8240-4C7B-8F63-ACC40D2513BA}" type="slidenum">
              <a:rPr kumimoji="1" lang="ja-JP" altLang="en-US" smtClean="0"/>
              <a:t>‹#›</a:t>
            </a:fld>
            <a:endParaRPr kumimoji="1" lang="ja-JP" altLang="en-US"/>
          </a:p>
        </p:txBody>
      </p:sp>
    </p:spTree>
    <p:extLst>
      <p:ext uri="{BB962C8B-B14F-4D97-AF65-F5344CB8AC3E}">
        <p14:creationId xmlns:p14="http://schemas.microsoft.com/office/powerpoint/2010/main" val="313664826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r>
              <a:rPr kumimoji="1" lang="ja-JP" altLang="en-US"/>
              <a:t>部局意見照会用</a:t>
            </a:r>
            <a:r>
              <a:rPr kumimoji="1" lang="en-US" altLang="ja-JP"/>
              <a:t>ver.</a:t>
            </a:r>
            <a:endParaRPr kumimoji="1" lang="ja-JP" altLang="en-US"/>
          </a:p>
        </p:txBody>
      </p:sp>
      <p:sp>
        <p:nvSpPr>
          <p:cNvPr id="5" name="スライド番号プレースホルダー 4"/>
          <p:cNvSpPr>
            <a:spLocks noGrp="1"/>
          </p:cNvSpPr>
          <p:nvPr>
            <p:ph type="sldNum" sz="quarter" idx="5"/>
          </p:nvPr>
        </p:nvSpPr>
        <p:spPr/>
        <p:txBody>
          <a:bodyPr/>
          <a:lstStyle/>
          <a:p>
            <a:fld id="{51875A66-8240-4C7B-8F63-ACC40D2513BA}" type="slidenum">
              <a:rPr kumimoji="1" lang="ja-JP" altLang="en-US" smtClean="0"/>
              <a:t>1</a:t>
            </a:fld>
            <a:endParaRPr kumimoji="1" lang="ja-JP" altLang="en-US"/>
          </a:p>
        </p:txBody>
      </p:sp>
    </p:spTree>
    <p:extLst>
      <p:ext uri="{BB962C8B-B14F-4D97-AF65-F5344CB8AC3E}">
        <p14:creationId xmlns:p14="http://schemas.microsoft.com/office/powerpoint/2010/main" val="522274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部局意見照会用</a:t>
            </a:r>
            <a:r>
              <a:rPr kumimoji="1" lang="en-US" altLang="ja-JP" smtClean="0"/>
              <a:t>ver.</a:t>
            </a:r>
            <a:endParaRPr kumimoji="1" lang="ja-JP" altLang="en-US"/>
          </a:p>
        </p:txBody>
      </p:sp>
      <p:sp>
        <p:nvSpPr>
          <p:cNvPr id="5" name="スライド番号プレースホルダー 4"/>
          <p:cNvSpPr>
            <a:spLocks noGrp="1"/>
          </p:cNvSpPr>
          <p:nvPr>
            <p:ph type="sldNum" sz="quarter" idx="11"/>
          </p:nvPr>
        </p:nvSpPr>
        <p:spPr/>
        <p:txBody>
          <a:bodyPr/>
          <a:lstStyle/>
          <a:p>
            <a:fld id="{51875A66-8240-4C7B-8F63-ACC40D2513BA}" type="slidenum">
              <a:rPr kumimoji="1" lang="ja-JP" altLang="en-US" smtClean="0"/>
              <a:t>2</a:t>
            </a:fld>
            <a:endParaRPr kumimoji="1" lang="ja-JP" altLang="en-US"/>
          </a:p>
        </p:txBody>
      </p:sp>
    </p:spTree>
    <p:extLst>
      <p:ext uri="{BB962C8B-B14F-4D97-AF65-F5344CB8AC3E}">
        <p14:creationId xmlns:p14="http://schemas.microsoft.com/office/powerpoint/2010/main" val="3303851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1723438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777EF0-3F4C-46BE-95A4-3421FFFD8177}" type="slidenum">
              <a:rPr lang="ja-JP" altLang="en-US" smtClean="0">
                <a:solidFill>
                  <a:prstClr val="black"/>
                </a:solidFill>
              </a:rPr>
              <a:pPr/>
              <a:t>14</a:t>
            </a:fld>
            <a:endParaRPr lang="ja-JP" altLang="en-US" dirty="0">
              <a:solidFill>
                <a:prstClr val="black"/>
              </a:solidFill>
            </a:endParaRPr>
          </a:p>
        </p:txBody>
      </p:sp>
    </p:spTree>
    <p:extLst>
      <p:ext uri="{BB962C8B-B14F-4D97-AF65-F5344CB8AC3E}">
        <p14:creationId xmlns:p14="http://schemas.microsoft.com/office/powerpoint/2010/main" val="1211567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F56AAE9-ECED-41AF-A4E1-DA41E7DC0D68}" type="datetime1">
              <a:rPr kumimoji="1" lang="ja-JP" altLang="en-US" smtClean="0"/>
              <a:t>2020/3/23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10426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97EA9DE-CFC4-436B-B879-3CC0178F26C8}" type="datetime1">
              <a:rPr kumimoji="1" lang="ja-JP" altLang="en-US" smtClean="0"/>
              <a:t>2020/3/23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8304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2E5D04-17BF-40B5-88DA-CA64590F6C7F}" type="datetime1">
              <a:rPr kumimoji="1" lang="ja-JP" altLang="en-US" smtClean="0"/>
              <a:t>2020/3/23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60488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4D73E7B-91A0-4132-A714-448B5020A064}" type="datetime1">
              <a:rPr kumimoji="1" lang="ja-JP" altLang="en-US" smtClean="0"/>
              <a:t>2020/3/23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80030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0239A39-25E0-4085-A623-6E68AF955856}" type="datetime1">
              <a:rPr kumimoji="1" lang="ja-JP" altLang="en-US" smtClean="0"/>
              <a:t>2020/3/23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17612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49A3EA5-B6B3-45D8-86B2-981183F3FAD8}" type="datetime1">
              <a:rPr kumimoji="1" lang="ja-JP" altLang="en-US" smtClean="0"/>
              <a:t>2020/3/23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9185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39150A6-A5F5-465E-918C-1961E176449B}" type="datetime1">
              <a:rPr kumimoji="1" lang="ja-JP" altLang="en-US" smtClean="0"/>
              <a:t>2020/3/23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5261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A8EED59-0E57-48F8-878F-C8F5BF1C3EB6}" type="datetime1">
              <a:rPr kumimoji="1" lang="ja-JP" altLang="en-US" smtClean="0"/>
              <a:t>2020/3/23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14431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96ED138-04E4-4F74-9358-B9C517F1FC2A}" type="datetime1">
              <a:rPr kumimoji="1" lang="ja-JP" altLang="en-US" smtClean="0"/>
              <a:t>2020/3/23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727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56C89ED-7ACA-4DAB-825B-EE8CCD700B83}" type="datetime1">
              <a:rPr kumimoji="1" lang="ja-JP" altLang="en-US" smtClean="0"/>
              <a:t>2020/3/23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84481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ED36DC5-89FF-4EE5-B4BF-5EE07D49A2DF}" type="datetime1">
              <a:rPr kumimoji="1" lang="ja-JP" altLang="en-US" smtClean="0"/>
              <a:t>2020/3/23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07283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5872F-B11E-43C1-85CD-61B0440AF8BE}" type="datetime1">
              <a:rPr kumimoji="1" lang="ja-JP" altLang="en-US" smtClean="0"/>
              <a:t>2020/3/23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083705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g"/><Relationship Id="rId7" Type="http://schemas.microsoft.com/office/2007/relationships/hdphoto" Target="../media/hdphoto1.wdp"/><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53526" y="107340"/>
            <a:ext cx="9025771" cy="412934"/>
          </a:xfrm>
          <a:prstGeom prst="rect">
            <a:avLst/>
          </a:prstGeom>
        </p:spPr>
        <p:txBody>
          <a:bodyPr wrap="square">
            <a:spAutoFit/>
          </a:bodyPr>
          <a:lstStyle/>
          <a:p>
            <a:pPr marL="0" marR="0" lvl="0" indent="0" algn="l" defTabSz="914400" rtl="0" eaLnBrk="1" fontAlgn="auto" latinLnBrk="0" hangingPunct="1">
              <a:lnSpc>
                <a:spcPts val="2500"/>
              </a:lnSpc>
              <a:spcBef>
                <a:spcPts val="0"/>
              </a:spcBef>
              <a:spcAft>
                <a:spcPts val="0"/>
              </a:spcAft>
              <a:buClrTx/>
              <a:buSzTx/>
              <a:buFontTx/>
              <a:buNone/>
              <a:tabLst>
                <a:tab pos="266700" algn="l"/>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）社会課題解決につながる共創の仕組みづくり</a:t>
            </a:r>
            <a:endParaRPr kumimoji="1" lang="en-US" altLang="ja-JP" sz="18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8" name="直線コネクタ 27"/>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正方形/長方形 12"/>
          <p:cNvSpPr/>
          <p:nvPr/>
        </p:nvSpPr>
        <p:spPr>
          <a:xfrm>
            <a:off x="384607" y="4734146"/>
            <a:ext cx="8383507" cy="1002570"/>
          </a:xfrm>
          <a:prstGeom prst="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142" tIns="45071" rIns="90142" bIns="45071"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企業</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等への実証フィールドの</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提供</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R="0" lvl="1" algn="l" defTabSz="914400" rtl="0" eaLnBrk="1" fontAlgn="auto" latinLnBrk="0" hangingPunct="1">
              <a:lnSpc>
                <a:spcPct val="100000"/>
              </a:lnSpc>
              <a:spcBef>
                <a:spcPts val="0"/>
              </a:spcBef>
              <a:spcAft>
                <a:spcPts val="0"/>
              </a:spcAft>
              <a:buClrTx/>
              <a:buSzTx/>
              <a:tabLst/>
              <a:defRPr/>
            </a:pPr>
            <a:endParaRPr kumimoji="1" lang="en-US" altLang="ja-JP" sz="3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規制緩和を通じた事業創造</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（都市公園内保育所の設置、民間事業者による川床や船着場の設置　等）</a:t>
            </a:r>
          </a:p>
        </p:txBody>
      </p:sp>
      <p:sp>
        <p:nvSpPr>
          <p:cNvPr id="19" name="正方形/長方形 18"/>
          <p:cNvSpPr/>
          <p:nvPr/>
        </p:nvSpPr>
        <p:spPr>
          <a:xfrm>
            <a:off x="373057" y="1583904"/>
            <a:ext cx="8383507" cy="2702623"/>
          </a:xfrm>
          <a:prstGeom prst="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142" tIns="45071" rIns="90142" bIns="45071"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公民連携の推進（公民戦略連携デスクの取組み）</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buFont typeface="Arial" panose="020B0604020202020204" pitchFamily="34" charset="0"/>
              <a:buChar char="•"/>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複数企業・大学との連携と協働</a:t>
            </a:r>
            <a:endParaRPr lang="en-US" altLang="ja-JP" sz="1100"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buFont typeface="Arial" panose="020B0604020202020204" pitchFamily="34" charset="0"/>
              <a:buChar char="•"/>
              <a:defRPr/>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府・市町村・企業等が連携した情報発信の取組み</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buFont typeface="Arial" panose="020B0604020202020204" pitchFamily="34" charset="0"/>
              <a:buChar char="•"/>
              <a:defRPr/>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市町村への公民連携の取組みの拡大</a:t>
            </a:r>
            <a:endParaRPr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企業や市町村と連携した公の施設の効果的な管理運営形態の</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検討　</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defRPr/>
            </a:pP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民間活力の導入による</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たなスポーツ・文化の拠点づくり</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企業や市町村と連携した社会課題解決の取組み</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社会課題の解決につながるビジネスの創出・成長支援</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lvl="0" indent="-285750">
              <a:buFont typeface="Wingdings" panose="05000000000000000000" pitchFamily="2" charset="2"/>
              <a:buChar char="l"/>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個人の専門知識を生かした課題解決（「プロボノ</a:t>
            </a:r>
            <a:r>
              <a:rPr lang="en-US" altLang="ja-JP" sz="14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」による伴走型支援　等）</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lvl="0" indent="-285750">
              <a:buFont typeface="Wingdings" panose="05000000000000000000" pitchFamily="2" charset="2"/>
              <a:buChar char="l"/>
              <a:defRPr/>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民間</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投資を誘導する仕組みづくり</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（ソーシャル・インパクトボンド（</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SIB</a:t>
            </a:r>
            <a:r>
              <a:rPr lang="en-US" altLang="ja-JP" sz="1400" baseline="30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、クラウドファンディング</a:t>
            </a:r>
            <a:r>
              <a:rPr lang="en-US" altLang="ja-JP" sz="1400" baseline="30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活用　等</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300971" y="1268760"/>
            <a:ext cx="8064896" cy="357607"/>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2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① 新たな連携の追求</a:t>
            </a:r>
            <a:endParaRPr kumimoji="0" lang="ja-JP" altLang="en-US" sz="1600" b="1"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228750" y="567492"/>
            <a:ext cx="8740099" cy="791278"/>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府民</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・企業・大学・</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多様なプレーヤーとの連携を深め、それらを束ねる「起点」となることで、より多くの社会資源が社会課題解決に振り向けられるよう取り組みます。</a:t>
            </a:r>
            <a:endParaRPr kumimoji="0" lang="ja-JP" altLang="en-US" sz="1600" b="0"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292680" y="4331533"/>
            <a:ext cx="8064896" cy="357607"/>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2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② 民間の活躍環境の整備</a:t>
            </a:r>
            <a:endParaRPr kumimoji="0" lang="ja-JP" altLang="en-US" sz="1600" b="1"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71500" y="5994286"/>
            <a:ext cx="8352928" cy="818710"/>
          </a:xfrm>
          <a:prstGeom prst="rect">
            <a:avLst/>
          </a:prstGeom>
          <a:noFill/>
          <a:ln>
            <a:noFill/>
          </a:ln>
        </p:spPr>
        <p:txBody>
          <a:bodyPr wrap="none" rtlCol="0">
            <a:noAutofit/>
          </a:bodyPr>
          <a:lstStyle/>
          <a:p>
            <a:pPr>
              <a:defRPr/>
            </a:pP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7)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職業上で培った専門的な知識・スキルを活かし社会貢献すること。</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noProof="0" dirty="0">
                <a:latin typeface="メイリオ" panose="020B0604030504040204" pitchFamily="50" charset="-128"/>
                <a:ea typeface="メイリオ" panose="020B0604030504040204" pitchFamily="50" charset="-128"/>
                <a:cs typeface="メイリオ" panose="020B0604030504040204" pitchFamily="50" charset="-128"/>
              </a:rPr>
              <a:t>8</a:t>
            </a: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民間活用による効果が高く効率的と想定される事業を民間事業者が実施し、行政は、あらかじめ合意した成果目標が達成された場合に、事業実施に要したコストに成果報酬</a:t>
            </a:r>
            <a:endPar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を加えて事後的に支払うもの。</a:t>
            </a: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9</a:t>
            </a: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インターネット上</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で多数の人から資金を募る仕組み。様々な理由でお金を必要としている人に対し、共感した人が一口</a:t>
            </a: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1,000</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円程度</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から</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インタ</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ーネット</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を通じて</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出資する。</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プロジェクト</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を立ち上げる実行者は、個人、団体、企業、自治体など様々ある。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noProof="0" dirty="0" smtClean="0">
                <a:solidFill>
                  <a:prstClr val="black"/>
                </a:solidFill>
                <a:latin typeface="Calibri"/>
                <a:ea typeface="ＭＳ Ｐゴシック" panose="020B0600070205080204" pitchFamily="50" charset="-128"/>
              </a:rPr>
              <a:t>19</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05170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36599" y="8620"/>
            <a:ext cx="1680106"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algn="ct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18</a:t>
            </a: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1" name="角丸四角形 10"/>
          <p:cNvSpPr/>
          <p:nvPr/>
        </p:nvSpPr>
        <p:spPr>
          <a:xfrm>
            <a:off x="161303" y="368660"/>
            <a:ext cx="8839822" cy="6300700"/>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◆実証事業推進チーム大阪による企業等への実証フィールドの提供</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商工労働部 成長産業振興室 産業創造課</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、政策企画部 企画室 政策課、都市</a:t>
            </a: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整備部 事業管理室 事業企画課</a:t>
            </a:r>
            <a:r>
              <a:rPr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382299" y="1015875"/>
            <a:ext cx="8489925" cy="646331"/>
          </a:xfrm>
          <a:prstGeom prst="rect">
            <a:avLst/>
          </a:prstGeom>
        </p:spPr>
        <p:txBody>
          <a:bodyPr wrap="square">
            <a:spAutoFit/>
          </a:bodyP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・大阪府</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大阪市、大阪商工会議所では、「実証事業推進チーム大阪」を</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設置</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し、大阪における実証実験を支援。</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・自動運転や空飛ぶクルマなど先端技術を活用した革新的ビジネスについて、</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2025</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年までに社会実装することをめざし、</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実証実験に対する支援を積み重ね、大阪における新たなビジネス創出に取り組む。</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 name="グループ化 5"/>
          <p:cNvGrpSpPr/>
          <p:nvPr/>
        </p:nvGrpSpPr>
        <p:grpSpPr>
          <a:xfrm>
            <a:off x="211989" y="1945483"/>
            <a:ext cx="4524102" cy="1777792"/>
            <a:chOff x="569212" y="1737206"/>
            <a:chExt cx="4524102" cy="1777792"/>
          </a:xfrm>
        </p:grpSpPr>
        <p:grpSp>
          <p:nvGrpSpPr>
            <p:cNvPr id="23" name="グループ化 22"/>
            <p:cNvGrpSpPr/>
            <p:nvPr/>
          </p:nvGrpSpPr>
          <p:grpSpPr>
            <a:xfrm>
              <a:off x="569212" y="1737206"/>
              <a:ext cx="4524102" cy="1777792"/>
              <a:chOff x="550836" y="1791386"/>
              <a:chExt cx="4524102" cy="1766524"/>
            </a:xfrm>
          </p:grpSpPr>
          <p:grpSp>
            <p:nvGrpSpPr>
              <p:cNvPr id="25" name="グループ化 24"/>
              <p:cNvGrpSpPr/>
              <p:nvPr/>
            </p:nvGrpSpPr>
            <p:grpSpPr>
              <a:xfrm>
                <a:off x="837063" y="1791386"/>
                <a:ext cx="1845337" cy="499984"/>
                <a:chOff x="92666" y="2853522"/>
                <a:chExt cx="2656461" cy="719748"/>
              </a:xfrm>
            </p:grpSpPr>
            <p:sp>
              <p:nvSpPr>
                <p:cNvPr id="37" name="角丸四角形 36"/>
                <p:cNvSpPr/>
                <p:nvPr/>
              </p:nvSpPr>
              <p:spPr>
                <a:xfrm>
                  <a:off x="92666" y="2988859"/>
                  <a:ext cx="2656461" cy="584411"/>
                </a:xfrm>
                <a:prstGeom prst="roundRect">
                  <a:avLst>
                    <a:gd name="adj" fmla="val 101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実証実験の実施主体</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正方形/長方形 37"/>
                <p:cNvSpPr/>
                <p:nvPr/>
              </p:nvSpPr>
              <p:spPr>
                <a:xfrm>
                  <a:off x="987069" y="2853522"/>
                  <a:ext cx="875045" cy="376599"/>
                </a:xfrm>
                <a:prstGeom prst="rect">
                  <a:avLst/>
                </a:prstGeom>
                <a:solidFill>
                  <a:schemeClr val="bg1"/>
                </a:solidFill>
              </p:spPr>
              <p:txBody>
                <a:bodyPr wrap="none">
                  <a:spAutoFit/>
                </a:bodyPr>
                <a:lstStyle/>
                <a:p>
                  <a:pPr algn="ctr">
                    <a:defRPr/>
                  </a:pP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事業者</a:t>
                  </a:r>
                </a:p>
              </p:txBody>
            </p:sp>
          </p:grpSp>
          <p:grpSp>
            <p:nvGrpSpPr>
              <p:cNvPr id="26" name="グループ化 25"/>
              <p:cNvGrpSpPr/>
              <p:nvPr/>
            </p:nvGrpSpPr>
            <p:grpSpPr>
              <a:xfrm>
                <a:off x="3374789" y="2123539"/>
                <a:ext cx="1700149" cy="884963"/>
                <a:chOff x="4513460" y="3245654"/>
                <a:chExt cx="2447453" cy="1273943"/>
              </a:xfrm>
            </p:grpSpPr>
            <p:sp>
              <p:nvSpPr>
                <p:cNvPr id="35" name="角丸四角形 34"/>
                <p:cNvSpPr/>
                <p:nvPr/>
              </p:nvSpPr>
              <p:spPr>
                <a:xfrm>
                  <a:off x="4513460" y="3428999"/>
                  <a:ext cx="2447453" cy="1090598"/>
                </a:xfrm>
                <a:prstGeom prst="roundRect">
                  <a:avLst>
                    <a:gd name="adj" fmla="val 72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500"/>
                    </a:lnSpc>
                  </a:pPr>
                  <a:r>
                    <a:rPr lang="ja-JP" altLang="en-US" sz="1100"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大阪府、大阪市、</a:t>
                  </a:r>
                  <a:endParaRPr lang="en-US" altLang="ja-JP" sz="1100"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500"/>
                    </a:lnSpc>
                  </a:pPr>
                  <a:r>
                    <a:rPr lang="ja-JP" altLang="en-US" sz="1100"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大阪商工会議所で構成</a:t>
                  </a:r>
                  <a:endParaRPr lang="en-US" altLang="ja-JP" sz="1000"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dist">
                    <a:lnSpc>
                      <a:spcPts val="1100"/>
                    </a:lnSpc>
                    <a:spcBef>
                      <a:spcPts val="400"/>
                    </a:spcBef>
                  </a:pPr>
                  <a:r>
                    <a:rPr lang="ja-JP" altLang="en-US" sz="1000"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spc="-1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窓口</a:t>
                  </a:r>
                  <a:r>
                    <a:rPr lang="ja-JP" altLang="en-US" sz="1000"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：大阪商工会議所）</a:t>
                  </a:r>
                  <a:endParaRPr lang="en-US" altLang="ja-JP" sz="1600"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p:cNvSpPr/>
                <p:nvPr/>
              </p:nvSpPr>
              <p:spPr>
                <a:xfrm>
                  <a:off x="4639530" y="3245654"/>
                  <a:ext cx="2087754" cy="388887"/>
                </a:xfrm>
                <a:prstGeom prst="rect">
                  <a:avLst/>
                </a:prstGeom>
                <a:solidFill>
                  <a:schemeClr val="bg1"/>
                </a:solidFill>
              </p:spPr>
              <p:txBody>
                <a:bodyPr wrap="none">
                  <a:spAutoFit/>
                </a:bodyPr>
                <a:lstStyle/>
                <a:p>
                  <a:pPr algn="ctr">
                    <a:lnSpc>
                      <a:spcPts val="1400"/>
                    </a:lnSpc>
                    <a:defRPr/>
                  </a:pPr>
                  <a:r>
                    <a:rPr lang="ja-JP" altLang="en-US" sz="1100" b="1" spc="-100" dirty="0" smtClean="0">
                      <a:latin typeface="メイリオ" panose="020B0604030504040204" pitchFamily="50" charset="-128"/>
                      <a:ea typeface="メイリオ" panose="020B0604030504040204" pitchFamily="50" charset="-128"/>
                      <a:cs typeface="メイリオ" panose="020B0604030504040204" pitchFamily="50" charset="-128"/>
                    </a:rPr>
                    <a:t>実証事業推進チーム大阪</a:t>
                  </a:r>
                  <a:endParaRPr lang="ja-JP" altLang="en-US" sz="1100" b="1" spc="-1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7" name="正方形/長方形 26"/>
              <p:cNvSpPr/>
              <p:nvPr/>
            </p:nvSpPr>
            <p:spPr>
              <a:xfrm>
                <a:off x="2682400" y="1931899"/>
                <a:ext cx="1369758" cy="244660"/>
              </a:xfrm>
              <a:prstGeom prst="rect">
                <a:avLst/>
              </a:prstGeom>
            </p:spPr>
            <p:txBody>
              <a:bodyPr wrap="square">
                <a:spAutoFit/>
              </a:bodyPr>
              <a:lstStyle/>
              <a:p>
                <a:pPr marL="88900" indent="-88900" algn="ct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実証フィールド希望</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8" name="グループ化 27"/>
              <p:cNvGrpSpPr/>
              <p:nvPr/>
            </p:nvGrpSpPr>
            <p:grpSpPr>
              <a:xfrm>
                <a:off x="837063" y="2649916"/>
                <a:ext cx="1845401" cy="838921"/>
                <a:chOff x="986618" y="4519596"/>
                <a:chExt cx="2656552" cy="1207662"/>
              </a:xfrm>
            </p:grpSpPr>
            <p:sp>
              <p:nvSpPr>
                <p:cNvPr id="33" name="角丸四角形 32"/>
                <p:cNvSpPr/>
                <p:nvPr/>
              </p:nvSpPr>
              <p:spPr>
                <a:xfrm>
                  <a:off x="986618" y="4646032"/>
                  <a:ext cx="2656552" cy="1081226"/>
                </a:xfrm>
                <a:prstGeom prst="roundRect">
                  <a:avLst>
                    <a:gd name="adj" fmla="val 54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大阪市、大阪商工会議所の</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会員企業</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等の</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関連施設</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1482194" y="4519596"/>
                  <a:ext cx="1668862" cy="376599"/>
                </a:xfrm>
                <a:prstGeom prst="rect">
                  <a:avLst/>
                </a:prstGeom>
                <a:solidFill>
                  <a:schemeClr val="bg1"/>
                </a:solidFill>
              </p:spPr>
              <p:txBody>
                <a:bodyPr wrap="none">
                  <a:spAutoFit/>
                </a:bodyPr>
                <a:lstStyle/>
                <a:p>
                  <a:pPr algn="ctr">
                    <a:defRPr/>
                  </a:pPr>
                  <a:r>
                    <a:rPr lang="ja-JP" altLang="en-US" sz="1100" b="1" spc="-150" dirty="0" smtClean="0">
                      <a:latin typeface="メイリオ" panose="020B0604030504040204" pitchFamily="50" charset="-128"/>
                      <a:ea typeface="メイリオ" panose="020B0604030504040204" pitchFamily="50" charset="-128"/>
                      <a:cs typeface="メイリオ" panose="020B0604030504040204" pitchFamily="50" charset="-128"/>
                    </a:rPr>
                    <a:t>フィールド管理者</a:t>
                  </a:r>
                  <a:endParaRPr lang="ja-JP" altLang="en-US" sz="1600" b="1" spc="-15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9" name="正方形/長方形 28"/>
              <p:cNvSpPr/>
              <p:nvPr/>
            </p:nvSpPr>
            <p:spPr>
              <a:xfrm>
                <a:off x="2630267" y="3142412"/>
                <a:ext cx="1321028" cy="415498"/>
              </a:xfrm>
              <a:prstGeom prst="rect">
                <a:avLst/>
              </a:prstGeom>
            </p:spPr>
            <p:txBody>
              <a:bodyPr wrap="square">
                <a:spAutoFit/>
              </a:bodyPr>
              <a:lstStyle/>
              <a:p>
                <a:pPr marL="88900" indent="-88900" algn="ct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フィールド調査・</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lgn="ct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事前協議</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9"/>
              <p:cNvSpPr/>
              <p:nvPr/>
            </p:nvSpPr>
            <p:spPr>
              <a:xfrm>
                <a:off x="550836" y="2314139"/>
                <a:ext cx="979991" cy="425758"/>
              </a:xfrm>
              <a:prstGeom prst="rect">
                <a:avLst/>
              </a:prstGeom>
            </p:spPr>
            <p:txBody>
              <a:bodyPr wrap="square">
                <a:spAutoFit/>
              </a:bodyPr>
              <a:lstStyle/>
              <a:p>
                <a:pPr marL="88900" indent="-88900" algn="ct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必要な</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lgn="ct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費用負担</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右矢印 30"/>
              <p:cNvSpPr/>
              <p:nvPr/>
            </p:nvSpPr>
            <p:spPr>
              <a:xfrm rot="2058522">
                <a:off x="2709863" y="2249632"/>
                <a:ext cx="625194" cy="192287"/>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右矢印 31"/>
              <p:cNvSpPr/>
              <p:nvPr/>
            </p:nvSpPr>
            <p:spPr>
              <a:xfrm rot="8989603">
                <a:off x="2716029" y="2900193"/>
                <a:ext cx="625194" cy="192287"/>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9" name="右矢印 38"/>
            <p:cNvSpPr/>
            <p:nvPr/>
          </p:nvSpPr>
          <p:spPr>
            <a:xfrm rot="16200000">
              <a:off x="1718673" y="2321529"/>
              <a:ext cx="351061" cy="225026"/>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右矢印 39"/>
            <p:cNvSpPr/>
            <p:nvPr/>
          </p:nvSpPr>
          <p:spPr>
            <a:xfrm rot="5400000" flipV="1">
              <a:off x="1352358" y="2337808"/>
              <a:ext cx="351061" cy="237576"/>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2006715" y="2258870"/>
              <a:ext cx="1006889" cy="389009"/>
            </a:xfrm>
            <a:prstGeom prst="rect">
              <a:avLst/>
            </a:prstGeom>
            <a:noFill/>
            <a:ln>
              <a:noFill/>
            </a:ln>
          </p:spPr>
          <p:txBody>
            <a:bodyPr wrap="none" rtlCol="0">
              <a:noAutofit/>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フィールド</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提供</a:t>
              </a:r>
            </a:p>
          </p:txBody>
        </p:sp>
      </p:grpSp>
      <p:sp>
        <p:nvSpPr>
          <p:cNvPr id="42" name="正方形/長方形 41"/>
          <p:cNvSpPr/>
          <p:nvPr/>
        </p:nvSpPr>
        <p:spPr>
          <a:xfrm>
            <a:off x="4815567" y="1772184"/>
            <a:ext cx="4056658" cy="2151871"/>
          </a:xfrm>
          <a:prstGeom prst="rect">
            <a:avLst/>
          </a:prstGeom>
          <a:solidFill>
            <a:schemeClr val="accent6">
              <a:lumMod val="20000"/>
              <a:lumOff val="80000"/>
            </a:schemeClr>
          </a:solidFill>
          <a:ln>
            <a:solidFill>
              <a:schemeClr val="tx1"/>
            </a:solidFill>
          </a:ln>
        </p:spPr>
        <p:txBody>
          <a:bodyPr wrap="square">
            <a:spAutoFit/>
          </a:bodyPr>
          <a:lstStyle/>
          <a:p>
            <a:endParaRPr lang="en-US" altLang="ja-JP" sz="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対象分野</a:t>
            </a:r>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①</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先進的な</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まちづくり</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②</a:t>
            </a:r>
            <a:r>
              <a:rPr lang="en-US" altLang="ja-JP" sz="1100" dirty="0" err="1">
                <a:latin typeface="メイリオ" panose="020B0604030504040204" pitchFamily="50" charset="-128"/>
                <a:ea typeface="メイリオ" panose="020B0604030504040204" pitchFamily="50" charset="-128"/>
                <a:cs typeface="メイリオ" panose="020B0604030504040204" pitchFamily="50" charset="-128"/>
              </a:rPr>
              <a:t>IoT</a:t>
            </a:r>
            <a:r>
              <a:rPr lang="ja-JP" altLang="en-US" sz="1100"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ロボットテクノロジー</a:t>
            </a: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③</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自動</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運転</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④ドローン　⑤</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I</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人工</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知能）</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⑥</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ヘルスケア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⑦</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オープンデータ、</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ビッグデータ</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700"/>
              </a:lnSpc>
            </a:pP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支援</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の内容</a:t>
            </a:r>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①</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大阪府・市の関連施設における実証フィールドの提供</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②</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企業間連携による民間企業保有</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施設における実証フィー</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ルドの提供</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③民間企業による実証実験を支援するサービスの提供</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・リスクアセスメントサービス</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保険商品</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・５</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G</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技術検証環境の提供</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角丸四角形 43"/>
          <p:cNvSpPr/>
          <p:nvPr/>
        </p:nvSpPr>
        <p:spPr>
          <a:xfrm>
            <a:off x="318584" y="4172246"/>
            <a:ext cx="8515842" cy="2447668"/>
          </a:xfrm>
          <a:prstGeom prst="roundRect">
            <a:avLst>
              <a:gd name="adj" fmla="val 5163"/>
            </a:avLst>
          </a:prstGeom>
          <a:noFill/>
          <a:ln w="28575">
            <a:prstDash val="dash"/>
          </a:ln>
        </p:spPr>
        <p:style>
          <a:lnRef idx="2">
            <a:schemeClr val="accent1"/>
          </a:lnRef>
          <a:fillRef idx="1">
            <a:schemeClr val="lt1"/>
          </a:fillRef>
          <a:effectRef idx="0">
            <a:schemeClr val="accent1"/>
          </a:effectRef>
          <a:fontRef idx="minor">
            <a:schemeClr val="dk1"/>
          </a:fontRef>
        </p:style>
        <p:txBody>
          <a:bodyPr lIns="36000" rIns="0" rtlCol="0" anchor="ctr"/>
          <a:lstStyle/>
          <a:p>
            <a:pPr>
              <a:lnSpc>
                <a:spcPts val="1300"/>
              </a:lnSpc>
            </a:pPr>
            <a:r>
              <a:rPr lang="en-US" altLang="ja-JP" sz="1200" b="1" dirty="0" smtClean="0">
                <a:solidFill>
                  <a:schemeClr val="tx1"/>
                </a:solidFill>
                <a:latin typeface="メイリオ" panose="020B0604030504040204" pitchFamily="50" charset="-128"/>
                <a:ea typeface="メイリオ" panose="020B0604030504040204" pitchFamily="50" charset="-128"/>
              </a:rPr>
              <a:t>【</a:t>
            </a:r>
            <a:r>
              <a:rPr lang="ja-JP" altLang="en-US" sz="1200" b="1" dirty="0" smtClean="0">
                <a:solidFill>
                  <a:schemeClr val="tx1"/>
                </a:solidFill>
                <a:latin typeface="メイリオ" panose="020B0604030504040204" pitchFamily="50" charset="-128"/>
                <a:ea typeface="メイリオ" panose="020B0604030504040204" pitchFamily="50" charset="-128"/>
              </a:rPr>
              <a:t>令和元年度</a:t>
            </a:r>
            <a:r>
              <a:rPr lang="ja-JP" altLang="en-US" sz="1200" b="1" dirty="0">
                <a:solidFill>
                  <a:schemeClr val="tx1"/>
                </a:solidFill>
                <a:latin typeface="メイリオ" panose="020B0604030504040204" pitchFamily="50" charset="-128"/>
                <a:ea typeface="メイリオ" panose="020B0604030504040204" pitchFamily="50" charset="-128"/>
              </a:rPr>
              <a:t>の実施状況</a:t>
            </a:r>
            <a:r>
              <a:rPr lang="en-US" altLang="ja-JP" sz="1200" dirty="0" smtClean="0">
                <a:solidFill>
                  <a:schemeClr val="tx1"/>
                </a:solidFill>
                <a:latin typeface="メイリオ" panose="020B0604030504040204" pitchFamily="50" charset="-128"/>
                <a:ea typeface="メイリオ" panose="020B0604030504040204" pitchFamily="50" charset="-128"/>
              </a:rPr>
              <a:t>】</a:t>
            </a:r>
          </a:p>
          <a:p>
            <a:r>
              <a:rPr lang="ja-JP" altLang="en-US" sz="1600" dirty="0" smtClean="0">
                <a:solidFill>
                  <a:srgbClr val="FF0000"/>
                </a:solidFill>
                <a:latin typeface="メイリオ" panose="020B0604030504040204" pitchFamily="50" charset="-128"/>
                <a:ea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rPr>
              <a:t>「実証</a:t>
            </a:r>
            <a:r>
              <a:rPr lang="ja-JP" altLang="en-US" sz="1200" dirty="0">
                <a:solidFill>
                  <a:schemeClr val="tx1"/>
                </a:solidFill>
                <a:latin typeface="メイリオ" panose="020B0604030504040204" pitchFamily="50" charset="-128"/>
                <a:ea typeface="メイリオ" panose="020B0604030504040204" pitchFamily="50" charset="-128"/>
              </a:rPr>
              <a:t>事業推進チーム</a:t>
            </a:r>
            <a:r>
              <a:rPr lang="ja-JP" altLang="en-US" sz="1200" dirty="0" smtClean="0">
                <a:solidFill>
                  <a:schemeClr val="tx1"/>
                </a:solidFill>
                <a:latin typeface="メイリオ" panose="020B0604030504040204" pitchFamily="50" charset="-128"/>
                <a:ea typeface="メイリオ" panose="020B0604030504040204" pitchFamily="50" charset="-128"/>
              </a:rPr>
              <a:t>大阪」へ</a:t>
            </a:r>
            <a:r>
              <a:rPr lang="ja-JP" altLang="en-US" sz="1200" dirty="0">
                <a:solidFill>
                  <a:schemeClr val="tx1"/>
                </a:solidFill>
                <a:latin typeface="メイリオ" panose="020B0604030504040204" pitchFamily="50" charset="-128"/>
                <a:ea typeface="メイリオ" panose="020B0604030504040204" pitchFamily="50" charset="-128"/>
              </a:rPr>
              <a:t>の</a:t>
            </a:r>
            <a:r>
              <a:rPr lang="ja-JP" altLang="en-US" sz="1200" dirty="0" smtClean="0">
                <a:solidFill>
                  <a:schemeClr val="tx1"/>
                </a:solidFill>
                <a:latin typeface="メイリオ" panose="020B0604030504040204" pitchFamily="50" charset="-128"/>
                <a:ea typeface="メイリオ" panose="020B0604030504040204" pitchFamily="50" charset="-128"/>
              </a:rPr>
              <a:t>改称およ</a:t>
            </a:r>
            <a:r>
              <a:rPr lang="ja-JP" altLang="en-US" sz="1200" dirty="0">
                <a:solidFill>
                  <a:schemeClr val="tx1"/>
                </a:solidFill>
                <a:latin typeface="メイリオ" panose="020B0604030504040204" pitchFamily="50" charset="-128"/>
                <a:ea typeface="メイリオ" panose="020B0604030504040204" pitchFamily="50" charset="-128"/>
              </a:rPr>
              <a:t>び</a:t>
            </a:r>
            <a:r>
              <a:rPr lang="ja-JP" altLang="en-US" sz="1200" dirty="0" smtClean="0">
                <a:solidFill>
                  <a:schemeClr val="tx1"/>
                </a:solidFill>
                <a:latin typeface="メイリオ" panose="020B0604030504040204" pitchFamily="50" charset="-128"/>
                <a:ea typeface="メイリオ" panose="020B0604030504040204" pitchFamily="50" charset="-128"/>
              </a:rPr>
              <a:t>支援</a:t>
            </a:r>
            <a:r>
              <a:rPr lang="ja-JP" altLang="en-US" sz="1200" dirty="0">
                <a:solidFill>
                  <a:schemeClr val="tx1"/>
                </a:solidFill>
                <a:latin typeface="メイリオ" panose="020B0604030504040204" pitchFamily="50" charset="-128"/>
                <a:ea typeface="メイリオ" panose="020B0604030504040204" pitchFamily="50" charset="-128"/>
              </a:rPr>
              <a:t>メニューの</a:t>
            </a:r>
            <a:r>
              <a:rPr lang="ja-JP" altLang="en-US" sz="1200" dirty="0" smtClean="0">
                <a:solidFill>
                  <a:schemeClr val="tx1"/>
                </a:solidFill>
                <a:latin typeface="メイリオ" panose="020B0604030504040204" pitchFamily="50" charset="-128"/>
                <a:ea typeface="メイリオ" panose="020B0604030504040204" pitchFamily="50" charset="-128"/>
              </a:rPr>
              <a:t>拡充</a:t>
            </a:r>
            <a:endParaRPr lang="en-US" altLang="ja-JP" sz="1200" dirty="0" smtClean="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rPr>
              <a:t>平成</a:t>
            </a:r>
            <a:r>
              <a:rPr lang="en-US" altLang="ja-JP" sz="1050" dirty="0" smtClean="0">
                <a:solidFill>
                  <a:schemeClr val="tx1"/>
                </a:solidFill>
                <a:latin typeface="メイリオ" panose="020B0604030504040204" pitchFamily="50" charset="-128"/>
                <a:ea typeface="メイリオ" panose="020B0604030504040204" pitchFamily="50" charset="-128"/>
              </a:rPr>
              <a:t>30</a:t>
            </a:r>
            <a:r>
              <a:rPr lang="ja-JP" altLang="en-US" sz="1050" dirty="0" smtClean="0">
                <a:solidFill>
                  <a:schemeClr val="tx1"/>
                </a:solidFill>
                <a:latin typeface="メイリオ" panose="020B0604030504040204" pitchFamily="50" charset="-128"/>
                <a:ea typeface="メイリオ" panose="020B0604030504040204" pitchFamily="50" charset="-128"/>
              </a:rPr>
              <a:t>年度から「実証事業検討チーム」を設置し、実証実験支援に取り組んできたが、</a:t>
            </a:r>
            <a:r>
              <a:rPr lang="en-US" altLang="ja-JP" sz="1050" dirty="0" smtClean="0">
                <a:solidFill>
                  <a:schemeClr val="tx1"/>
                </a:solidFill>
                <a:latin typeface="メイリオ" panose="020B0604030504040204" pitchFamily="50" charset="-128"/>
                <a:ea typeface="メイリオ" panose="020B0604030504040204" pitchFamily="50" charset="-128"/>
              </a:rPr>
              <a:t>2025</a:t>
            </a:r>
            <a:r>
              <a:rPr lang="ja-JP" altLang="en-US" sz="1050" dirty="0" smtClean="0">
                <a:solidFill>
                  <a:schemeClr val="tx1"/>
                </a:solidFill>
                <a:latin typeface="メイリオ" panose="020B0604030504040204" pitchFamily="50" charset="-128"/>
                <a:ea typeface="メイリオ" panose="020B0604030504040204" pitchFamily="50" charset="-128"/>
              </a:rPr>
              <a:t>年大阪・関西万博の</a:t>
            </a:r>
            <a:endParaRPr lang="en-US" altLang="ja-JP" sz="1050" dirty="0" smtClean="0">
              <a:solidFill>
                <a:schemeClr val="tx1"/>
              </a:solidFill>
              <a:latin typeface="メイリオ" panose="020B0604030504040204" pitchFamily="50" charset="-128"/>
              <a:ea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rPr>
              <a:t>　  開催決定を受けて、下記のとおり支援内容を拡充するとともに、「実証事業推進チーム大阪」に改称。</a:t>
            </a:r>
            <a:endParaRPr lang="en-US" altLang="ja-JP" sz="1050" dirty="0" smtClean="0">
              <a:solidFill>
                <a:schemeClr val="tx1"/>
              </a:solidFill>
              <a:latin typeface="メイリオ" panose="020B0604030504040204" pitchFamily="50" charset="-128"/>
              <a:ea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rPr>
              <a:t>　  ＜拡充内容＞・</a:t>
            </a:r>
            <a:r>
              <a:rPr lang="ja-JP" altLang="en-US" sz="1050" dirty="0">
                <a:solidFill>
                  <a:schemeClr val="tx1"/>
                </a:solidFill>
                <a:latin typeface="メイリオ" panose="020B0604030504040204" pitchFamily="50" charset="-128"/>
                <a:ea typeface="メイリオ" panose="020B0604030504040204" pitchFamily="50" charset="-128"/>
              </a:rPr>
              <a:t>実証フィールド</a:t>
            </a:r>
            <a:r>
              <a:rPr lang="ja-JP" altLang="en-US" sz="1050" dirty="0" smtClean="0">
                <a:solidFill>
                  <a:schemeClr val="tx1"/>
                </a:solidFill>
                <a:latin typeface="メイリオ" panose="020B0604030504040204" pitchFamily="50" charset="-128"/>
                <a:ea typeface="メイリオ" panose="020B0604030504040204" pitchFamily="50" charset="-128"/>
              </a:rPr>
              <a:t>提供に協力する民間企業・団体</a:t>
            </a:r>
            <a:r>
              <a:rPr lang="ja-JP" altLang="en-US" sz="1050" dirty="0">
                <a:solidFill>
                  <a:schemeClr val="tx1"/>
                </a:solidFill>
                <a:latin typeface="メイリオ" panose="020B0604030504040204" pitchFamily="50" charset="-128"/>
                <a:ea typeface="メイリオ" panose="020B0604030504040204" pitchFamily="50" charset="-128"/>
              </a:rPr>
              <a:t>を</a:t>
            </a:r>
            <a:r>
              <a:rPr lang="ja-JP" altLang="en-US" sz="1050" dirty="0" smtClean="0">
                <a:solidFill>
                  <a:schemeClr val="tx1"/>
                </a:solidFill>
                <a:latin typeface="メイリオ" panose="020B0604030504040204" pitchFamily="50" charset="-128"/>
                <a:ea typeface="メイリオ" panose="020B0604030504040204" pitchFamily="50" charset="-128"/>
              </a:rPr>
              <a:t>拡充</a:t>
            </a:r>
            <a:endParaRPr lang="en-US" altLang="ja-JP" sz="1050" dirty="0">
              <a:solidFill>
                <a:schemeClr val="tx1"/>
              </a:solidFill>
              <a:latin typeface="メイリオ" panose="020B0604030504040204" pitchFamily="50" charset="-128"/>
              <a:ea typeface="メイリオ" panose="020B0604030504040204" pitchFamily="50" charset="-128"/>
            </a:endParaRPr>
          </a:p>
          <a:p>
            <a:r>
              <a:rPr lang="ja-JP" altLang="en-US" sz="1050" dirty="0" smtClean="0">
                <a:solidFill>
                  <a:schemeClr val="tx1"/>
                </a:solidFill>
                <a:latin typeface="メイリオ" panose="020B0604030504040204" pitchFamily="50" charset="-128"/>
                <a:ea typeface="メイリオ" panose="020B0604030504040204" pitchFamily="50" charset="-128"/>
              </a:rPr>
              <a:t>　　　　　　　  　・民間企業による実証</a:t>
            </a:r>
            <a:r>
              <a:rPr lang="ja-JP" altLang="en-US" sz="1050" dirty="0">
                <a:solidFill>
                  <a:schemeClr val="tx1"/>
                </a:solidFill>
                <a:latin typeface="メイリオ" panose="020B0604030504040204" pitchFamily="50" charset="-128"/>
                <a:ea typeface="メイリオ" panose="020B0604030504040204" pitchFamily="50" charset="-128"/>
              </a:rPr>
              <a:t>実験を支援する</a:t>
            </a:r>
            <a:r>
              <a:rPr lang="ja-JP" altLang="en-US" sz="1050" dirty="0" smtClean="0">
                <a:solidFill>
                  <a:schemeClr val="tx1"/>
                </a:solidFill>
                <a:latin typeface="メイリオ" panose="020B0604030504040204" pitchFamily="50" charset="-128"/>
                <a:ea typeface="メイリオ" panose="020B0604030504040204" pitchFamily="50" charset="-128"/>
              </a:rPr>
              <a:t>サービスを新たに追加</a:t>
            </a:r>
            <a:endParaRPr lang="en-US" altLang="ja-JP" sz="1050" dirty="0" smtClean="0">
              <a:solidFill>
                <a:schemeClr val="tx1"/>
              </a:solidFill>
              <a:latin typeface="メイリオ" panose="020B0604030504040204" pitchFamily="50" charset="-128"/>
              <a:ea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rPr>
              <a:t>　　　　　　  　・「空飛ぶクルマ」の実証支援に向けた環境整備を推進</a:t>
            </a:r>
            <a:endParaRPr lang="en-US" altLang="ja-JP" sz="1050" dirty="0">
              <a:solidFill>
                <a:schemeClr val="tx1"/>
              </a:solidFill>
              <a:latin typeface="メイリオ" panose="020B0604030504040204" pitchFamily="50" charset="-128"/>
              <a:ea typeface="メイリオ" panose="020B0604030504040204" pitchFamily="50" charset="-128"/>
            </a:endParaRPr>
          </a:p>
          <a:p>
            <a:endParaRPr lang="en-US" altLang="ja-JP" sz="1050" dirty="0">
              <a:solidFill>
                <a:schemeClr val="tx1"/>
              </a:solidFill>
              <a:latin typeface="メイリオ" panose="020B0604030504040204" pitchFamily="50" charset="-128"/>
              <a:ea typeface="メイリオ" panose="020B0604030504040204" pitchFamily="50" charset="-128"/>
            </a:endParaRPr>
          </a:p>
          <a:p>
            <a:r>
              <a:rPr lang="ja-JP" altLang="en-US" sz="1050" dirty="0" smtClean="0">
                <a:solidFill>
                  <a:schemeClr val="tx1"/>
                </a:solidFill>
                <a:latin typeface="メイリオ" panose="020B0604030504040204" pitchFamily="50" charset="-128"/>
                <a:ea typeface="メイリオ" panose="020B0604030504040204" pitchFamily="50" charset="-128"/>
              </a:rPr>
              <a:t>　</a:t>
            </a:r>
            <a:r>
              <a:rPr lang="ja-JP" altLang="en-US" sz="1100" dirty="0" smtClean="0">
                <a:solidFill>
                  <a:schemeClr val="tx1"/>
                </a:solidFill>
                <a:latin typeface="メイリオ" panose="020B0604030504040204" pitchFamily="50" charset="-128"/>
                <a:ea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rPr>
              <a:t>○府の管理する河川や護岸などを実証フィールドとして提供</a:t>
            </a:r>
            <a:endParaRPr lang="en-US" altLang="ja-JP" sz="1200" dirty="0" smtClean="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rPr>
              <a:t>・</a:t>
            </a:r>
            <a:r>
              <a:rPr lang="ja-JP" altLang="en-US" sz="1050" dirty="0" smtClean="0">
                <a:solidFill>
                  <a:schemeClr val="tx1"/>
                </a:solidFill>
                <a:latin typeface="メイリオ" panose="020B0604030504040204" pitchFamily="50" charset="-128"/>
                <a:ea typeface="メイリオ" panose="020B0604030504040204" pitchFamily="50" charset="-128"/>
              </a:rPr>
              <a:t>建造物の浸水を検知する水位センサの動作性に関する実証実験   </a:t>
            </a:r>
            <a:endParaRPr lang="en-US" altLang="ja-JP" sz="1050" dirty="0">
              <a:solidFill>
                <a:schemeClr val="tx1"/>
              </a:solidFill>
              <a:latin typeface="メイリオ" panose="020B0604030504040204" pitchFamily="50" charset="-128"/>
              <a:ea typeface="メイリオ" panose="020B0604030504040204" pitchFamily="50" charset="-128"/>
            </a:endParaRPr>
          </a:p>
          <a:p>
            <a:r>
              <a:rPr lang="ja-JP" altLang="en-US" sz="1050" dirty="0" smtClean="0">
                <a:solidFill>
                  <a:schemeClr val="tx1"/>
                </a:solidFill>
                <a:latin typeface="メイリオ" panose="020B0604030504040204" pitchFamily="50" charset="-128"/>
                <a:ea typeface="メイリオ" panose="020B0604030504040204" pitchFamily="50" charset="-128"/>
              </a:rPr>
              <a:t>　　  ・波力回収装置の機構の最適化に関する実証実験                     </a:t>
            </a:r>
            <a:endParaRPr lang="en-US" altLang="ja-JP" sz="1050" dirty="0" smtClean="0">
              <a:solidFill>
                <a:schemeClr val="tx1"/>
              </a:solidFill>
              <a:latin typeface="メイリオ" panose="020B0604030504040204" pitchFamily="50" charset="-128"/>
              <a:ea typeface="メイリオ" panose="020B0604030504040204" pitchFamily="50" charset="-128"/>
            </a:endParaRPr>
          </a:p>
          <a:p>
            <a:endParaRPr lang="en-US" altLang="ja-JP" sz="1050" dirty="0" smtClean="0">
              <a:solidFill>
                <a:schemeClr val="tx1"/>
              </a:solidFill>
              <a:latin typeface="メイリオ" panose="020B0604030504040204" pitchFamily="50" charset="-128"/>
              <a:ea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rPr>
              <a:t>○万</a:t>
            </a:r>
            <a:r>
              <a:rPr lang="ja-JP" altLang="en-US" sz="1200" dirty="0">
                <a:solidFill>
                  <a:schemeClr val="tx1"/>
                </a:solidFill>
                <a:latin typeface="メイリオ" panose="020B0604030504040204" pitchFamily="50" charset="-128"/>
                <a:ea typeface="メイリオ" panose="020B0604030504040204" pitchFamily="50" charset="-128"/>
              </a:rPr>
              <a:t>博記念公園をフィールドとした実証実験を</a:t>
            </a:r>
            <a:r>
              <a:rPr lang="ja-JP" altLang="en-US" sz="1200" dirty="0" smtClean="0">
                <a:solidFill>
                  <a:schemeClr val="tx1"/>
                </a:solidFill>
                <a:latin typeface="メイリオ" panose="020B0604030504040204" pitchFamily="50" charset="-128"/>
                <a:ea typeface="メイリオ" panose="020B0604030504040204" pitchFamily="50" charset="-128"/>
              </a:rPr>
              <a:t>募集中</a:t>
            </a:r>
            <a:r>
              <a:rPr lang="en-US" altLang="ja-JP" sz="1200" dirty="0" smtClean="0">
                <a:solidFill>
                  <a:schemeClr val="tx1"/>
                </a:solidFill>
                <a:latin typeface="メイリオ" panose="020B0604030504040204" pitchFamily="50" charset="-128"/>
                <a:ea typeface="メイリオ" panose="020B0604030504040204" pitchFamily="50" charset="-128"/>
              </a:rPr>
              <a:t>&lt;</a:t>
            </a:r>
            <a:r>
              <a:rPr lang="ja-JP" altLang="en-US" sz="1050" dirty="0" smtClean="0">
                <a:solidFill>
                  <a:schemeClr val="tx1"/>
                </a:solidFill>
                <a:latin typeface="メイリオ" panose="020B0604030504040204" pitchFamily="50" charset="-128"/>
                <a:ea typeface="メイリオ" panose="020B0604030504040204" pitchFamily="50" charset="-128"/>
              </a:rPr>
              <a:t>募集</a:t>
            </a:r>
            <a:r>
              <a:rPr lang="ja-JP" altLang="en-US" sz="1050" dirty="0">
                <a:solidFill>
                  <a:schemeClr val="tx1"/>
                </a:solidFill>
                <a:latin typeface="メイリオ" panose="020B0604030504040204" pitchFamily="50" charset="-128"/>
                <a:ea typeface="メイリオ" panose="020B0604030504040204" pitchFamily="50" charset="-128"/>
              </a:rPr>
              <a:t>期間</a:t>
            </a:r>
            <a:r>
              <a:rPr lang="ja-JP" altLang="en-US" sz="1050" dirty="0" smtClean="0">
                <a:solidFill>
                  <a:schemeClr val="tx1"/>
                </a:solidFill>
                <a:latin typeface="メイリオ" panose="020B0604030504040204" pitchFamily="50" charset="-128"/>
                <a:ea typeface="メイリオ" panose="020B0604030504040204" pitchFamily="50" charset="-128"/>
              </a:rPr>
              <a:t>：</a:t>
            </a:r>
            <a:r>
              <a:rPr lang="en-US" altLang="ja-JP" sz="1050" dirty="0" smtClean="0">
                <a:solidFill>
                  <a:schemeClr val="tx1"/>
                </a:solidFill>
                <a:latin typeface="メイリオ" panose="020B0604030504040204" pitchFamily="50" charset="-128"/>
                <a:ea typeface="メイリオ" panose="020B0604030504040204" pitchFamily="50" charset="-128"/>
              </a:rPr>
              <a:t>R1.9.3</a:t>
            </a:r>
            <a:r>
              <a:rPr lang="ja-JP" altLang="en-US" sz="1050" dirty="0" smtClean="0">
                <a:solidFill>
                  <a:schemeClr val="tx1"/>
                </a:solidFill>
                <a:latin typeface="メイリオ" panose="020B0604030504040204" pitchFamily="50" charset="-128"/>
                <a:ea typeface="メイリオ" panose="020B0604030504040204" pitchFamily="50" charset="-128"/>
              </a:rPr>
              <a:t>～</a:t>
            </a:r>
            <a:r>
              <a:rPr lang="en-US" altLang="ja-JP" sz="1050" dirty="0" smtClean="0">
                <a:solidFill>
                  <a:schemeClr val="tx1"/>
                </a:solidFill>
                <a:latin typeface="メイリオ" panose="020B0604030504040204" pitchFamily="50" charset="-128"/>
                <a:ea typeface="メイリオ" panose="020B0604030504040204" pitchFamily="50" charset="-128"/>
              </a:rPr>
              <a:t>R2.3.31&gt;</a:t>
            </a:r>
            <a:endParaRPr lang="en-US" altLang="ja-JP" sz="1050" dirty="0">
              <a:solidFill>
                <a:schemeClr val="tx1"/>
              </a:solidFill>
              <a:latin typeface="メイリオ" panose="020B0604030504040204" pitchFamily="50" charset="-128"/>
              <a:ea typeface="メイリオ" panose="020B0604030504040204" pitchFamily="50" charset="-128"/>
            </a:endParaRPr>
          </a:p>
        </p:txBody>
      </p:sp>
      <p:pic>
        <p:nvPicPr>
          <p:cNvPr id="45" name="図 44"/>
          <p:cNvPicPr>
            <a:picLocks noChangeAspect="1"/>
          </p:cNvPicPr>
          <p:nvPr/>
        </p:nvPicPr>
        <p:blipFill>
          <a:blip r:embed="rId2"/>
          <a:stretch>
            <a:fillRect/>
          </a:stretch>
        </p:blipFill>
        <p:spPr>
          <a:xfrm>
            <a:off x="7826081" y="4483513"/>
            <a:ext cx="930483" cy="1658097"/>
          </a:xfrm>
          <a:prstGeom prst="rect">
            <a:avLst/>
          </a:prstGeom>
        </p:spPr>
      </p:pic>
      <p:sp>
        <p:nvSpPr>
          <p:cNvPr id="46" name="テキスト ボックス 45"/>
          <p:cNvSpPr txBox="1"/>
          <p:nvPr/>
        </p:nvSpPr>
        <p:spPr>
          <a:xfrm>
            <a:off x="7364618" y="6179866"/>
            <a:ext cx="1636507" cy="314412"/>
          </a:xfrm>
          <a:prstGeom prst="rect">
            <a:avLst/>
          </a:prstGeom>
          <a:noFill/>
          <a:ln>
            <a:noFill/>
          </a:ln>
        </p:spPr>
        <p:txBody>
          <a:bodyPr wrap="square" rtlCol="0">
            <a:noAutofit/>
          </a:bodyPr>
          <a:lstStyle/>
          <a:p>
            <a:pPr marL="93663" lvl="1">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水害時に浸水を検知する</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93663" lvl="1">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水位センサ</a:t>
            </a:r>
          </a:p>
        </p:txBody>
      </p:sp>
      <p:sp>
        <p:nvSpPr>
          <p:cNvPr id="41" name="正方形/長方形 40"/>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28</a:t>
            </a:r>
            <a:endParaRPr lang="ja-JP" altLang="en-US" dirty="0">
              <a:solidFill>
                <a:schemeClr val="tx1"/>
              </a:solidFill>
            </a:endParaRPr>
          </a:p>
        </p:txBody>
      </p:sp>
      <p:sp>
        <p:nvSpPr>
          <p:cNvPr id="3" name="テキスト ボックス 2"/>
          <p:cNvSpPr txBox="1"/>
          <p:nvPr/>
        </p:nvSpPr>
        <p:spPr>
          <a:xfrm>
            <a:off x="4572000" y="5809356"/>
            <a:ext cx="4455495" cy="430094"/>
          </a:xfrm>
          <a:prstGeom prst="rect">
            <a:avLst/>
          </a:prstGeom>
          <a:noFill/>
          <a:ln>
            <a:noFill/>
          </a:ln>
        </p:spPr>
        <p:txBody>
          <a:bodyPr wrap="square" rtlCol="0">
            <a:noAutofit/>
          </a:bodyPr>
          <a:lstStyle/>
          <a:p>
            <a:r>
              <a:rPr lang="en-US" altLang="ja-JP" sz="1050" dirty="0">
                <a:latin typeface="メイリオ" panose="020B0604030504040204" pitchFamily="50" charset="-128"/>
                <a:ea typeface="メイリオ" panose="020B0604030504040204" pitchFamily="50" charset="-128"/>
              </a:rPr>
              <a:t>&lt;</a:t>
            </a:r>
            <a:r>
              <a:rPr lang="ja-JP" altLang="en-US" sz="1050" dirty="0">
                <a:latin typeface="メイリオ" panose="020B0604030504040204" pitchFamily="50" charset="-128"/>
                <a:ea typeface="メイリオ" panose="020B0604030504040204" pitchFamily="50" charset="-128"/>
              </a:rPr>
              <a:t>実施期間：</a:t>
            </a:r>
            <a:r>
              <a:rPr lang="en-US" altLang="ja-JP" sz="1050" dirty="0">
                <a:latin typeface="メイリオ" panose="020B0604030504040204" pitchFamily="50" charset="-128"/>
                <a:ea typeface="メイリオ" panose="020B0604030504040204" pitchFamily="50" charset="-128"/>
              </a:rPr>
              <a:t>R1.12.4</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R2.3.31</a:t>
            </a:r>
            <a:r>
              <a:rPr lang="en-US" altLang="ja-JP" sz="1050" dirty="0" smtClean="0">
                <a:latin typeface="メイリオ" panose="020B0604030504040204" pitchFamily="50" charset="-128"/>
                <a:ea typeface="メイリオ" panose="020B0604030504040204" pitchFamily="50" charset="-128"/>
              </a:rPr>
              <a:t>&gt;</a:t>
            </a:r>
          </a:p>
          <a:p>
            <a:r>
              <a:rPr lang="en-US" altLang="ja-JP" sz="1050" dirty="0">
                <a:latin typeface="メイリオ" panose="020B0604030504040204" pitchFamily="50" charset="-128"/>
                <a:ea typeface="メイリオ" panose="020B0604030504040204" pitchFamily="50" charset="-128"/>
              </a:rPr>
              <a:t>&lt;</a:t>
            </a:r>
            <a:r>
              <a:rPr lang="ja-JP" altLang="en-US" sz="1050" dirty="0">
                <a:latin typeface="メイリオ" panose="020B0604030504040204" pitchFamily="50" charset="-128"/>
                <a:ea typeface="メイリオ" panose="020B0604030504040204" pitchFamily="50" charset="-128"/>
              </a:rPr>
              <a:t>実施期間</a:t>
            </a:r>
            <a:r>
              <a:rPr lang="ja-JP" altLang="en-US" sz="1050" dirty="0" smtClean="0">
                <a:latin typeface="メイリオ" panose="020B0604030504040204" pitchFamily="50" charset="-128"/>
                <a:ea typeface="メイリオ" panose="020B0604030504040204" pitchFamily="50" charset="-128"/>
              </a:rPr>
              <a:t>：</a:t>
            </a:r>
            <a:r>
              <a:rPr lang="en-US" altLang="ja-JP" sz="1050" dirty="0" smtClean="0">
                <a:latin typeface="メイリオ" panose="020B0604030504040204" pitchFamily="50" charset="-128"/>
                <a:ea typeface="メイリオ" panose="020B0604030504040204" pitchFamily="50" charset="-128"/>
              </a:rPr>
              <a:t>R2.1.25</a:t>
            </a:r>
            <a:r>
              <a:rPr lang="ja-JP" altLang="en-US" sz="1050" dirty="0" smtClean="0">
                <a:latin typeface="メイリオ" panose="020B0604030504040204" pitchFamily="50" charset="-128"/>
                <a:ea typeface="メイリオ" panose="020B0604030504040204" pitchFamily="50" charset="-128"/>
              </a:rPr>
              <a:t>～</a:t>
            </a:r>
            <a:r>
              <a:rPr lang="en-US" altLang="ja-JP" sz="1050" dirty="0" smtClean="0">
                <a:latin typeface="メイリオ" panose="020B0604030504040204" pitchFamily="50" charset="-128"/>
                <a:ea typeface="メイリオ" panose="020B0604030504040204" pitchFamily="50" charset="-128"/>
              </a:rPr>
              <a:t>R2.3.31&gt;</a:t>
            </a:r>
            <a:endParaRPr lang="en-US" altLang="ja-JP" sz="105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71136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29</a:t>
            </a:r>
            <a:endParaRPr lang="ja-JP" altLang="en-US" dirty="0">
              <a:solidFill>
                <a:schemeClr val="tx1"/>
              </a:solidFill>
            </a:endParaRPr>
          </a:p>
        </p:txBody>
      </p:sp>
      <p:cxnSp>
        <p:nvCxnSpPr>
          <p:cNvPr id="6" name="直線コネクタ 5"/>
          <p:cNvCxnSpPr/>
          <p:nvPr/>
        </p:nvCxnSpPr>
        <p:spPr>
          <a:xfrm>
            <a:off x="971600" y="1281066"/>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テキスト ボックス 8"/>
          <p:cNvSpPr txBox="1"/>
          <p:nvPr/>
        </p:nvSpPr>
        <p:spPr>
          <a:xfrm>
            <a:off x="705620" y="683695"/>
            <a:ext cx="8020792" cy="523220"/>
          </a:xfrm>
          <a:prstGeom prst="rect">
            <a:avLst/>
          </a:prstGeom>
          <a:noFill/>
        </p:spPr>
        <p:txBody>
          <a:bodyPr wrap="square" rtlCol="0">
            <a:spAutoFit/>
          </a:bodyPr>
          <a:lstStyle/>
          <a:p>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３　健全</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で規律ある行財政</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運営 </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970735" y="1493785"/>
            <a:ext cx="7200800" cy="1754326"/>
          </a:xfrm>
          <a:prstGeom prst="rect">
            <a:avLst/>
          </a:prstGeom>
        </p:spPr>
        <p:txBody>
          <a:bodyPr wrap="square" numCol="1">
            <a:spAutoFit/>
          </a:bodyPr>
          <a:lstStyle/>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（１）</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組織運営体制</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２）財政</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運営</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latin typeface="Meiryo UI" panose="020B0604030504040204" pitchFamily="50" charset="-128"/>
                <a:ea typeface="Meiryo UI" panose="020B0604030504040204" pitchFamily="50" charset="-128"/>
                <a:cs typeface="Meiryo UI" panose="020B0604030504040204" pitchFamily="50" charset="-128"/>
              </a:rPr>
              <a:t>歳入確保　　</a:t>
            </a: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②歳出改革　　</a:t>
            </a: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（３）出資法人等の改革　　</a:t>
            </a: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（４）公の施設の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改革</a:t>
            </a:r>
          </a:p>
        </p:txBody>
      </p:sp>
    </p:spTree>
    <p:extLst>
      <p:ext uri="{BB962C8B-B14F-4D97-AF65-F5344CB8AC3E}">
        <p14:creationId xmlns:p14="http://schemas.microsoft.com/office/powerpoint/2010/main" val="3210126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正方形/長方形 13"/>
          <p:cNvSpPr/>
          <p:nvPr/>
        </p:nvSpPr>
        <p:spPr>
          <a:xfrm>
            <a:off x="26495" y="107340"/>
            <a:ext cx="8820472" cy="369332"/>
          </a:xfrm>
          <a:prstGeom prst="rect">
            <a:avLst/>
          </a:prstGeom>
        </p:spPr>
        <p:txBody>
          <a:bodyPr wrap="square">
            <a:spAutoFit/>
          </a:bodyPr>
          <a:lstStyle/>
          <a:p>
            <a:pPr marL="252000" indent="-457200"/>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（１）組織運営体制</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8442430" y="6489340"/>
            <a:ext cx="607604"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30</a:t>
            </a:r>
            <a:endParaRPr lang="ja-JP" altLang="en-US" dirty="0">
              <a:solidFill>
                <a:prstClr val="black"/>
              </a:solidFill>
            </a:endParaRPr>
          </a:p>
        </p:txBody>
      </p:sp>
      <p:sp>
        <p:nvSpPr>
          <p:cNvPr id="10" name="正方形/長方形 9"/>
          <p:cNvSpPr/>
          <p:nvPr/>
        </p:nvSpPr>
        <p:spPr>
          <a:xfrm>
            <a:off x="300101" y="771086"/>
            <a:ext cx="8668748" cy="4031873"/>
          </a:xfrm>
          <a:prstGeom prst="rect">
            <a:avLst/>
          </a:prstGeom>
        </p:spPr>
        <p:txBody>
          <a:bodyPr wrap="square">
            <a:spAutoFit/>
          </a:bodyPr>
          <a:lstStyle/>
          <a:p>
            <a:pPr marL="174625" indent="-174625" defTabSz="647700">
              <a:spcBef>
                <a:spcPct val="0"/>
              </a:spcBef>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自律的な改革を支える体制の構築</a:t>
            </a:r>
          </a:p>
          <a:p>
            <a:pPr marL="174625" indent="-174625"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新たな課題に的確に対応し、最大のパフォーマンスを発揮することができるよう、求める人材を適切に確保するとともに、職員が働きやすい環境づくりを進め、女性職員を幅広い分野へ積極的に任用します。</a:t>
            </a:r>
          </a:p>
          <a:p>
            <a:pPr marL="174625" indent="-174625"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また、再任用職員の短時間・フルタイム勤務の運用等、府庁の様々な人材を最大限活用することにより、必要な組織人員体制を整え、自律的な改革を進めます。</a:t>
            </a:r>
          </a:p>
          <a:p>
            <a:pPr marL="174625" indent="-174625" defTabSz="647700">
              <a:spcBef>
                <a:spcPct val="0"/>
              </a:spcBef>
              <a:tabLst>
                <a:tab pos="8256588" algn="r"/>
              </a:tabLst>
              <a:defRPr/>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647700">
              <a:spcBef>
                <a:spcPct val="0"/>
              </a:spcBef>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働き方改革の実現</a:t>
            </a:r>
          </a:p>
          <a:p>
            <a:pPr marL="174625" indent="-174625"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大阪府庁版「働き方改革」を踏まえ、柔軟な働き方の浸透を図るとともに、長時間労働の是正などに一層取り組み、働く職員の心身の健康確保・ワークライフバランス・女性活躍の促進等を図ります。</a:t>
            </a:r>
          </a:p>
          <a:p>
            <a:pPr marL="174625" indent="-174625" defTabSz="647700">
              <a:spcBef>
                <a:spcPct val="0"/>
              </a:spcBef>
              <a:tabLst>
                <a:tab pos="8256588" algn="r"/>
              </a:tabLst>
              <a:defRPr/>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647700">
              <a:spcBef>
                <a:spcPct val="0"/>
              </a:spcBef>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令和</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年度の組織体制と人員編成</a:t>
            </a:r>
          </a:p>
          <a:p>
            <a:pPr marL="174625" indent="-174625"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府政の重要課題に適切に対応するとともに、効率的かつ効果的な行政運営を図るため、スマートシティ化の推進に向けてスマートシティ戦略部を設置するなど、必要な組織体制の整備を行います。</a:t>
            </a:r>
          </a:p>
          <a:p>
            <a:pPr marL="174625" indent="-174625" defTabSz="647700">
              <a:spcBef>
                <a:spcPct val="0"/>
              </a:spcBef>
              <a:tabLst>
                <a:tab pos="8256588" algn="r"/>
              </a:tabLst>
              <a:defRPr/>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     人員編成については、事務事業の見直しや事務の効率化等による組織のスリム化に努めつつ、安全・安心の確保に向けた取組みや緊急かつ重要な行政需要に適切に対応していくことができるよう、重点的に人員を配置していきま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00100" y="5427474"/>
            <a:ext cx="8749933" cy="864000"/>
          </a:xfrm>
          <a:prstGeom prst="rect">
            <a:avLst/>
          </a:prstGeom>
          <a:no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職員数管理目標</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H29.9</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年度から令和</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の職員数管理目標は、</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8,465</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人（平成</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当初グロス職員数</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）を上限とする</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グロス職員数＝　常勤職員数（フルタイム再任用数含む）＋常勤換算後の短時間</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再任用数）</a:t>
            </a:r>
          </a:p>
        </p:txBody>
      </p:sp>
    </p:spTree>
    <p:extLst>
      <p:ext uri="{BB962C8B-B14F-4D97-AF65-F5344CB8AC3E}">
        <p14:creationId xmlns:p14="http://schemas.microsoft.com/office/powerpoint/2010/main" val="3526931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正方形/長方形 11"/>
          <p:cNvSpPr/>
          <p:nvPr/>
        </p:nvSpPr>
        <p:spPr>
          <a:xfrm>
            <a:off x="8442430" y="6489340"/>
            <a:ext cx="607604"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31</a:t>
            </a:r>
            <a:endParaRPr lang="ja-JP" altLang="en-US" dirty="0">
              <a:solidFill>
                <a:prstClr val="black"/>
              </a:solidFill>
            </a:endParaRPr>
          </a:p>
        </p:txBody>
      </p:sp>
      <p:sp>
        <p:nvSpPr>
          <p:cNvPr id="14" name="正方形/長方形 13"/>
          <p:cNvSpPr/>
          <p:nvPr/>
        </p:nvSpPr>
        <p:spPr>
          <a:xfrm>
            <a:off x="26495" y="107340"/>
            <a:ext cx="8820472" cy="369332"/>
          </a:xfrm>
          <a:prstGeom prst="rect">
            <a:avLst/>
          </a:prstGeom>
        </p:spPr>
        <p:txBody>
          <a:bodyPr wrap="square">
            <a:spAutoFit/>
          </a:bodyPr>
          <a:lstStyle/>
          <a:p>
            <a:pPr marL="252000" indent="-457200"/>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運営</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83873" y="1043735"/>
            <a:ext cx="8784977" cy="5416868"/>
          </a:xfrm>
          <a:prstGeom prst="rect">
            <a:avLst/>
          </a:prstGeom>
          <a:noFill/>
        </p:spPr>
        <p:txBody>
          <a:bodyPr wrap="square" rtlCol="0">
            <a:spAutoFit/>
          </a:bodyPr>
          <a:lstStyle/>
          <a:p>
            <a:pPr marL="252000" indent="-457200"/>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財政規律の確保</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財政再建は道半ばであり、依然として厳しい財政状況が続く中、令和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年度以降も多額の収支不足が見込まれることから、これまでの改革の取組みを継承しつつ、財政運営基本条例に基づき、将来世代に負担を先送りしないよう、健全で規律ある財政運営を行います。</a:t>
            </a:r>
          </a:p>
          <a:p>
            <a:pPr marL="252000" indent="-457200"/>
            <a:endParaRPr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収支不足への対応</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381000" indent="-17463"/>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具体的取組み編」に掲げる歳入確保や歳出の見直しについて検討・具体化をすすめるとともに、それでもなお収支不足額が生じる場合は、財政調整基金を機動的に活用したうえで、年度を通じた効果的・効率的な予算執行により対応していき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381000" indent="-17463"/>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381000" indent="-17463"/>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減債基金積立不足額の計画的解消</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a:p>
            <a:pPr marL="363538"/>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末までの減債基金の復元完了をめざします（ただし、税収の急激な落ち込み等不測の事態が生じた場合は、柔軟に対応します）。</a:t>
            </a: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　減債基金積立不足額</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末見込み）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1,053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財政調整基金の確保</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a:p>
            <a:pPr marL="363538"/>
            <a:r>
              <a:rPr lang="ja-JP" altLang="en-US" sz="1400" dirty="0">
                <a:latin typeface="Meiryo UI" panose="020B0604030504040204" pitchFamily="50" charset="-128"/>
                <a:ea typeface="Meiryo UI" panose="020B0604030504040204" pitchFamily="50" charset="-128"/>
                <a:cs typeface="Meiryo UI" panose="020B0604030504040204" pitchFamily="50" charset="-128"/>
              </a:rPr>
              <a:t>財政リスクの対応については、財政運営基本条例に基づく目標額</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末まで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1,400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円）の確保に努めます。</a:t>
            </a: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　財政調整基金残高</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（令和２年度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末見込み）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1,043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大かっこ 5"/>
          <p:cNvSpPr/>
          <p:nvPr/>
        </p:nvSpPr>
        <p:spPr>
          <a:xfrm>
            <a:off x="2440682" y="4554125"/>
            <a:ext cx="6296339" cy="45005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a:solidFill>
                  <a:prstClr val="black"/>
                </a:solidFill>
              </a:rPr>
              <a:t>（</a:t>
            </a:r>
            <a:r>
              <a:rPr lang="ja-JP" altLang="en-US" sz="1200" dirty="0" smtClean="0">
                <a:solidFill>
                  <a:prstClr val="black"/>
                </a:solidFill>
              </a:rPr>
              <a:t>注）財政再建団体転落回避のため、</a:t>
            </a:r>
            <a:r>
              <a:rPr lang="ja-JP" altLang="en-US" sz="1200" dirty="0">
                <a:solidFill>
                  <a:prstClr val="black"/>
                </a:solidFill>
              </a:rPr>
              <a:t>平成</a:t>
            </a:r>
            <a:r>
              <a:rPr lang="en-US" altLang="ja-JP" sz="1200" dirty="0" smtClean="0">
                <a:solidFill>
                  <a:prstClr val="black"/>
                </a:solidFill>
              </a:rPr>
              <a:t>13</a:t>
            </a:r>
            <a:r>
              <a:rPr lang="ja-JP" altLang="en-US" sz="1200" dirty="0" smtClean="0">
                <a:solidFill>
                  <a:prstClr val="black"/>
                </a:solidFill>
              </a:rPr>
              <a:t>～</a:t>
            </a:r>
            <a:r>
              <a:rPr lang="en-US" altLang="ja-JP" sz="1200" dirty="0" smtClean="0">
                <a:solidFill>
                  <a:prstClr val="black"/>
                </a:solidFill>
              </a:rPr>
              <a:t>19</a:t>
            </a:r>
            <a:r>
              <a:rPr lang="ja-JP" altLang="en-US" sz="1200" dirty="0" smtClean="0">
                <a:solidFill>
                  <a:prstClr val="black"/>
                </a:solidFill>
              </a:rPr>
              <a:t>年度の間に、減債基金から合計</a:t>
            </a:r>
            <a:r>
              <a:rPr lang="en-US" altLang="ja-JP" sz="1200" dirty="0" smtClean="0">
                <a:solidFill>
                  <a:prstClr val="black"/>
                </a:solidFill>
              </a:rPr>
              <a:t>5,202</a:t>
            </a:r>
            <a:r>
              <a:rPr lang="ja-JP" altLang="en-US" sz="1200" dirty="0" smtClean="0">
                <a:solidFill>
                  <a:prstClr val="black"/>
                </a:solidFill>
              </a:rPr>
              <a:t>億円の</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　　借入れを実施したため、減債基金残高が積み立てておくべき額に比して不足</a:t>
            </a:r>
            <a:endParaRPr lang="ja-JP" altLang="en-US" sz="1200" dirty="0">
              <a:solidFill>
                <a:prstClr val="black"/>
              </a:solidFill>
            </a:endParaRPr>
          </a:p>
        </p:txBody>
      </p:sp>
    </p:spTree>
    <p:extLst>
      <p:ext uri="{BB962C8B-B14F-4D97-AF65-F5344CB8AC3E}">
        <p14:creationId xmlns:p14="http://schemas.microsoft.com/office/powerpoint/2010/main" val="645269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72595" y="1136647"/>
            <a:ext cx="8485711" cy="1077218"/>
          </a:xfrm>
          <a:prstGeom prst="rect">
            <a:avLst/>
          </a:prstGeom>
          <a:noFill/>
        </p:spPr>
        <p:txBody>
          <a:bodyPr wrap="square" rtlCol="0">
            <a:spAutoFit/>
          </a:bodyPr>
          <a:lstStyle/>
          <a:p>
            <a:pPr marL="177800" indent="-177800"/>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①歳入確保</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税については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課税自主権を活用した収入</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確保に取り組むとともに、徴収</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向上方策の推進</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に取り組みます。</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 「大阪府ファシリティマネジメント基本方針」に基づく</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などによる府有財産の売却や、債権、出資による権利、株式等の有効活用等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をすすめます。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8442430" y="6489340"/>
            <a:ext cx="607604"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32</a:t>
            </a:r>
            <a:endParaRPr lang="ja-JP" altLang="en-US" dirty="0">
              <a:solidFill>
                <a:prstClr val="black"/>
              </a:solidFill>
            </a:endParaRPr>
          </a:p>
        </p:txBody>
      </p:sp>
      <p:cxnSp>
        <p:nvCxnSpPr>
          <p:cNvPr id="17" name="直線コネクタ 16"/>
          <p:cNvCxnSpPr/>
          <p:nvPr/>
        </p:nvCxnSpPr>
        <p:spPr>
          <a:xfrm>
            <a:off x="183873" y="77370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0" name="正方形/長方形 19"/>
          <p:cNvSpPr/>
          <p:nvPr/>
        </p:nvSpPr>
        <p:spPr>
          <a:xfrm>
            <a:off x="26495" y="107340"/>
            <a:ext cx="8820472" cy="646331"/>
          </a:xfrm>
          <a:prstGeom prst="rect">
            <a:avLst/>
          </a:prstGeom>
        </p:spPr>
        <p:txBody>
          <a:bodyPr wrap="square">
            <a:spAutoFit/>
          </a:bodyPr>
          <a:lstStyle/>
          <a:p>
            <a:pPr marL="252000" indent="-457200"/>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（２）財政運営</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①歳入確保、②歳出改革</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大かっこ 8"/>
          <p:cNvSpPr/>
          <p:nvPr/>
        </p:nvSpPr>
        <p:spPr>
          <a:xfrm>
            <a:off x="558128" y="4734145"/>
            <a:ext cx="8300177" cy="1260140"/>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＜主な</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取組み＞</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■ファシリティマネジメント基本方針（平成</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月改訂</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に基づき、計画的な改修</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予防保全）</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を着実に実施し、長寿命化により維持･更新</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建替</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経費の軽減･平準化を図るとともに、引き</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続き、総量の最適化･有効活用に取り組みます</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福祉・高齢者福祉交付金のより効果的な配分方法</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等の検討などを</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行います</a:t>
            </a:r>
          </a:p>
          <a:p>
            <a:r>
              <a:rPr lang="ja-JP" altLang="en-US" sz="1400" strike="sngStrike"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400" strike="sng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333505" y="3506669"/>
            <a:ext cx="8485711" cy="1077218"/>
          </a:xfrm>
          <a:prstGeom prst="rect">
            <a:avLst/>
          </a:prstGeom>
          <a:noFill/>
        </p:spPr>
        <p:txBody>
          <a:bodyPr wrap="square" rtlCol="0">
            <a:spAutoFit/>
          </a:bodyPr>
          <a:lstStyle/>
          <a:p>
            <a:pPr marL="177800" indent="-177800"/>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②歳出改革</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85738"/>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限られた財源や人材で最大の効果を発揮していくため、</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サイクルによる施策効果の高い事業への重点化や、政策実現に向けた民間との幅広い分野の連携、業務フローの点検見直しによる業務の改善と効率化などに取り組みます。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大かっこ 10"/>
          <p:cNvSpPr/>
          <p:nvPr/>
        </p:nvSpPr>
        <p:spPr>
          <a:xfrm>
            <a:off x="586789" y="2245550"/>
            <a:ext cx="8080666" cy="1114668"/>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＜主な取組み</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宿泊税、森林環境税</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法人二</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税の超過課税による収入確保に</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取り組みます</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大阪府域地方税徴収機構の共同徴収を継続</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します</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■元公共</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職業安定所敷地など府有財産の売却</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をすすめます　　</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46907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右矢印 50"/>
          <p:cNvSpPr/>
          <p:nvPr/>
        </p:nvSpPr>
        <p:spPr bwMode="auto">
          <a:xfrm>
            <a:off x="2740757" y="3329019"/>
            <a:ext cx="3316822" cy="1522789"/>
          </a:xfrm>
          <a:prstGeom prst="rightArrow">
            <a:avLst>
              <a:gd name="adj1" fmla="val 50000"/>
              <a:gd name="adj2" fmla="val 2085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nvPr>
        </p:nvGraphicFramePr>
        <p:xfrm>
          <a:off x="7452320" y="6237312"/>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0000"/>
                  </a:ext>
                </a:extLst>
              </a:tr>
            </a:tbl>
          </a:graphicData>
        </a:graphic>
      </p:graphicFrame>
      <p:sp>
        <p:nvSpPr>
          <p:cNvPr id="8" name="正方形/長方形 7"/>
          <p:cNvSpPr/>
          <p:nvPr/>
        </p:nvSpPr>
        <p:spPr>
          <a:xfrm>
            <a:off x="150391" y="408744"/>
            <a:ext cx="8730970" cy="1600438"/>
          </a:xfrm>
          <a:prstGeom prst="rect">
            <a:avLst/>
          </a:prstGeom>
        </p:spPr>
        <p:txBody>
          <a:bodyPr wrap="square">
            <a:spAutoFit/>
          </a:bodyPr>
          <a:lstStyle/>
          <a:p>
            <a:pPr>
              <a:defRPr/>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指定出資法人</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○指定出資</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これまでに策定した行財政計画に基づく取組み状況や進捗状況を踏まえ、点検を実施しました。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また、孫法人（</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法人）についても、出資元法人の関与の状況等を確認・点検しました。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月、（公財）大阪産業振興機構と（公財）大阪市都市型産業振興センターとの統合により（公財）大阪産業局が発足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しました。また、（一財）大阪府タウン管理財団は、令和</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月に、（公財）大阪府都市整備推進センターとの統合を予定していま</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○引き続き、点検に基づく改革の方向性の具体化を図るとともに、「出資法人等への関与事項等を定める条例」 に基づく経営評価制度や人</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的関与の必要性の</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点検等により</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の法人に対する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関与の見直し、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法人の経営改善をすすめます。</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99427" y="44624"/>
            <a:ext cx="8333101" cy="369332"/>
          </a:xfrm>
          <a:prstGeom prst="rect">
            <a:avLst/>
          </a:prstGeom>
        </p:spPr>
        <p:txBody>
          <a:bodyPr wrap="square">
            <a:spAutoFit/>
          </a:bodyPr>
          <a:lstStyle/>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（３）出資法人等の改革</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4" name="直線コネクタ 53"/>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318" name="正方形/長方形 36"/>
          <p:cNvSpPr>
            <a:spLocks noChangeArrowheads="1"/>
          </p:cNvSpPr>
          <p:nvPr/>
        </p:nvSpPr>
        <p:spPr bwMode="auto">
          <a:xfrm>
            <a:off x="126009" y="1989616"/>
            <a:ext cx="22992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＜出資法人改革の進捗＞</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273091" y="2317729"/>
            <a:ext cx="2342764" cy="4160344"/>
            <a:chOff x="322201" y="2078851"/>
            <a:chExt cx="2342764" cy="3859118"/>
          </a:xfrm>
        </p:grpSpPr>
        <p:sp>
          <p:nvSpPr>
            <p:cNvPr id="85" name="角丸四角形 4"/>
            <p:cNvSpPr>
              <a:spLocks noChangeArrowheads="1"/>
            </p:cNvSpPr>
            <p:nvPr/>
          </p:nvSpPr>
          <p:spPr bwMode="auto">
            <a:xfrm>
              <a:off x="425143" y="2179697"/>
              <a:ext cx="2071189" cy="371654"/>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財政再建プログラム（案）</a:t>
              </a:r>
              <a:r>
                <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H20.6</a:t>
              </a:r>
            </a:p>
            <a:p>
              <a:pPr algn="ctr"/>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44</a:t>
              </a:r>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法人）</a:t>
              </a:r>
              <a:endParaRPr lang="en-US" altLang="ja-JP"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正方形/長方形 134"/>
            <p:cNvSpPr/>
            <p:nvPr/>
          </p:nvSpPr>
          <p:spPr bwMode="auto">
            <a:xfrm>
              <a:off x="456578" y="3598528"/>
              <a:ext cx="2012591" cy="401912"/>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・類似の事業を行う法人と統合する法人</a:t>
              </a:r>
              <a:endParaRPr lang="ja-JP" altLang="en-US" sz="7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正方形/長方形 135"/>
            <p:cNvSpPr/>
            <p:nvPr/>
          </p:nvSpPr>
          <p:spPr bwMode="auto">
            <a:xfrm>
              <a:off x="447103" y="4085372"/>
              <a:ext cx="2027265" cy="340395"/>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・事業を民営化する法人</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正方形/長方形 136"/>
            <p:cNvSpPr/>
            <p:nvPr/>
          </p:nvSpPr>
          <p:spPr bwMode="auto">
            <a:xfrm>
              <a:off x="449680" y="4495810"/>
              <a:ext cx="2024688" cy="674531"/>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○自立化</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一定の自己収入を有する法人で、府の財</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政的・人的関与を最小限に抑制し、自立</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化を促す法人</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正方形/長方形 137"/>
            <p:cNvSpPr/>
            <p:nvPr/>
          </p:nvSpPr>
          <p:spPr bwMode="auto">
            <a:xfrm>
              <a:off x="456578" y="5240385"/>
              <a:ext cx="2033060" cy="413344"/>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bwMode="auto">
            <a:xfrm>
              <a:off x="322201" y="2078851"/>
              <a:ext cx="2342764" cy="3859118"/>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bwMode="auto">
            <a:xfrm>
              <a:off x="456578" y="2626207"/>
              <a:ext cx="2008317" cy="882176"/>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抜本的見直し</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撤退</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・法人が行う事業を見直した結果、廃止</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又は撤退する法人</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・府の施策を代替している法人で、事業</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精査後、事業を府で実施し、廃止する法</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6" name="正方形/長方形 55"/>
          <p:cNvSpPr/>
          <p:nvPr/>
        </p:nvSpPr>
        <p:spPr>
          <a:xfrm>
            <a:off x="8487435" y="6524091"/>
            <a:ext cx="607604"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latin typeface="Calibri" panose="020F0502020204030204" pitchFamily="34" charset="0"/>
                <a:cs typeface="Calibri" panose="020F0502020204030204" pitchFamily="34" charset="0"/>
              </a:rPr>
              <a:t>33</a:t>
            </a:r>
            <a:endParaRPr lang="ja-JP" altLang="en-US" dirty="0">
              <a:solidFill>
                <a:prstClr val="black"/>
              </a:solidFill>
              <a:latin typeface="Calibri" panose="020F0502020204030204" pitchFamily="34" charset="0"/>
              <a:cs typeface="Calibri" panose="020F0502020204030204" pitchFamily="34" charset="0"/>
            </a:endParaRPr>
          </a:p>
        </p:txBody>
      </p:sp>
      <p:grpSp>
        <p:nvGrpSpPr>
          <p:cNvPr id="38" name="グループ化 37"/>
          <p:cNvGrpSpPr/>
          <p:nvPr/>
        </p:nvGrpSpPr>
        <p:grpSpPr>
          <a:xfrm>
            <a:off x="6091010" y="2200087"/>
            <a:ext cx="2385265" cy="4170122"/>
            <a:chOff x="6485738" y="2560238"/>
            <a:chExt cx="2623792" cy="3914179"/>
          </a:xfrm>
        </p:grpSpPr>
        <p:sp>
          <p:nvSpPr>
            <p:cNvPr id="40" name="角丸四角形 4"/>
            <p:cNvSpPr>
              <a:spLocks noChangeArrowheads="1"/>
            </p:cNvSpPr>
            <p:nvPr/>
          </p:nvSpPr>
          <p:spPr bwMode="auto">
            <a:xfrm>
              <a:off x="6634255" y="2612256"/>
              <a:ext cx="2314050" cy="372907"/>
            </a:xfrm>
            <a:prstGeom prst="roundRect">
              <a:avLst>
                <a:gd name="adj" fmla="val 16667"/>
              </a:avLst>
            </a:prstGeom>
            <a:solidFill>
              <a:srgbClr val="0070C0"/>
            </a:solidFill>
            <a:ln w="19050" algn="ctr">
              <a:solidFill>
                <a:srgbClr val="002060"/>
              </a:solidFill>
              <a:prstDash val="solid"/>
              <a:round/>
              <a:headEnd/>
              <a:tailEnd/>
            </a:ln>
          </p:spPr>
          <p:txBody>
            <a:bodyPr wrap="none" lIns="0" tIns="72000" rIns="0" bIns="72000" anchor="ctr"/>
            <a:lstStyle/>
            <a:p>
              <a:pPr algn="ctr"/>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年度行政経営の取組み</a:t>
              </a:r>
              <a:endParaRPr lang="en-US" altLang="ja-JP"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法人）</a:t>
              </a:r>
              <a:endParaRPr lang="en-US" altLang="ja-JP"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bwMode="auto">
            <a:xfrm>
              <a:off x="6614254" y="3052750"/>
              <a:ext cx="2377001" cy="288129"/>
            </a:xfrm>
            <a:prstGeom prst="rect">
              <a:avLst/>
            </a:prstGeom>
            <a:solidFill>
              <a:schemeClr val="accent5">
                <a:lumMod val="20000"/>
                <a:lumOff val="8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defRPr/>
              </a:pP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大阪府タウン管理財団</a:t>
              </a:r>
              <a:r>
                <a:rPr lang="ja-JP" altLang="en-US" sz="8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7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bwMode="auto">
            <a:xfrm>
              <a:off x="6614252" y="3432936"/>
              <a:ext cx="2377001" cy="539403"/>
            </a:xfrm>
            <a:prstGeom prst="rect">
              <a:avLst/>
            </a:prstGeom>
            <a:solidFill>
              <a:schemeClr val="accent4">
                <a:lumMod val="20000"/>
                <a:lumOff val="8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大阪鶴見フラワーセンター</a:t>
              </a:r>
              <a:endParaRPr lang="en-US" altLang="ja-JP" sz="7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大阪外</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環状</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7" name="正方形/長方形 56"/>
            <p:cNvSpPr/>
            <p:nvPr/>
          </p:nvSpPr>
          <p:spPr bwMode="auto">
            <a:xfrm>
              <a:off x="6614253" y="4066578"/>
              <a:ext cx="2377001" cy="584041"/>
            </a:xfrm>
            <a:prstGeom prst="rect">
              <a:avLst/>
            </a:prstGeom>
            <a:solidFill>
              <a:schemeClr val="accent2">
                <a:lumMod val="20000"/>
                <a:lumOff val="8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○抜本的見直し</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会議場</a:t>
              </a:r>
              <a:endParaRPr lang="en-US" altLang="ja-JP" sz="8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大阪府保健医療</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大阪府道路公社 </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堺泉北</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埠頭</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bwMode="auto">
            <a:xfrm>
              <a:off x="6614252" y="4744859"/>
              <a:ext cx="2377001" cy="1638350"/>
            </a:xfrm>
            <a:prstGeom prst="rect">
              <a:avLst/>
            </a:prstGeom>
            <a:solidFill>
              <a:schemeClr val="bg1">
                <a:lumMod val="95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大阪国際平和</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zh-TW"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大阪府国際交流</a:t>
              </a:r>
              <a:r>
                <a:rPr lang="zh-TW"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千里ライフサイエンス振興</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大阪産業局</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大阪信用保証協会</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西成労働福祉</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大阪府みどり公社</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大阪府漁業振興</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基金</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大阪府都市整備推進センター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大阪高速</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大阪府土地開発</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公社</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大阪府住宅供給</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公社</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大阪府文化財</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 </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大阪府育英会</a:t>
              </a:r>
            </a:p>
          </p:txBody>
        </p:sp>
        <p:sp>
          <p:nvSpPr>
            <p:cNvPr id="59" name="正方形/長方形 58"/>
            <p:cNvSpPr/>
            <p:nvPr/>
          </p:nvSpPr>
          <p:spPr bwMode="auto">
            <a:xfrm>
              <a:off x="6485738" y="2560238"/>
              <a:ext cx="2623792" cy="3914179"/>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 name="グループ化 5"/>
          <p:cNvGrpSpPr/>
          <p:nvPr/>
        </p:nvGrpSpPr>
        <p:grpSpPr>
          <a:xfrm>
            <a:off x="3092512" y="2316917"/>
            <a:ext cx="2356899" cy="4193283"/>
            <a:chOff x="3101955" y="1881959"/>
            <a:chExt cx="2356899" cy="4193283"/>
          </a:xfrm>
        </p:grpSpPr>
        <p:sp>
          <p:nvSpPr>
            <p:cNvPr id="61" name="正方形/長方形 60"/>
            <p:cNvSpPr/>
            <p:nvPr/>
          </p:nvSpPr>
          <p:spPr bwMode="auto">
            <a:xfrm>
              <a:off x="3189315" y="2851880"/>
              <a:ext cx="2269539" cy="484167"/>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93663">
                <a:defRPr/>
              </a:pP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defRPr/>
              </a:pP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大阪国際ビジネス振興</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協会 </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33985">
                <a:defRPr/>
              </a:pP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大阪がん予防検診</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bwMode="auto">
            <a:xfrm>
              <a:off x="3185196" y="3363239"/>
              <a:ext cx="2273658" cy="455846"/>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93663">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開発（株） </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985">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大阪府食品流通</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Ｃ</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bwMode="auto">
            <a:xfrm>
              <a:off x="3185196" y="3865090"/>
              <a:ext cx="2273658" cy="1860754"/>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○自立化</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大阪府マリーナ</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大阪府公園</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a:t>
              </a:r>
              <a:endParaRPr lang="en-US" altLang="zh-TW"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大阪府総合福祉</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大阪繊維リソースセンター</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大阪労働協会</a:t>
              </a:r>
              <a:endParaRPr lang="en-US" altLang="zh-TW"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職業能力開発</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a:t>
              </a:r>
              <a:endParaRPr lang="en-US" altLang="zh-TW"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アジア・太平洋人権情報</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世紀</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大阪府男女共同参画推進</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大阪府スポーツ・教育振興</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大阪国際児童</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文学館</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大阪体育</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大阪府青少年活動</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大阪府文化振興</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大阪府地域福祉推進</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大阪府障害者福祉</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bwMode="auto">
            <a:xfrm>
              <a:off x="3190948" y="2246072"/>
              <a:ext cx="2267906" cy="548709"/>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93663">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大阪生涯職業教育振興</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a:t>
              </a:r>
              <a:endParaRPr lang="en-US" altLang="zh-TW"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985">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大阪府水道サービス</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公社</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985">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大阪府産業基盤整備</a:t>
              </a:r>
              <a:r>
                <a:rPr lang="zh-TW"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協会</a:t>
              </a:r>
              <a:endPar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p:cNvSpPr/>
            <p:nvPr/>
          </p:nvSpPr>
          <p:spPr>
            <a:xfrm>
              <a:off x="3101955" y="5736688"/>
              <a:ext cx="2298872" cy="338554"/>
            </a:xfrm>
            <a:prstGeom prst="rect">
              <a:avLst/>
            </a:prstGeom>
          </p:spPr>
          <p:txBody>
            <a:bodyPr wrap="square">
              <a:spAutoFit/>
            </a:bodyPr>
            <a:lstStyle/>
            <a:p>
              <a:pPr>
                <a:defRPr/>
              </a:pP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法人名称については、財政再建プログラム</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案）　　</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策定時のものとする。</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4"/>
            <p:cNvSpPr>
              <a:spLocks noChangeArrowheads="1"/>
            </p:cNvSpPr>
            <p:nvPr/>
          </p:nvSpPr>
          <p:spPr bwMode="auto">
            <a:xfrm>
              <a:off x="3269914" y="1881959"/>
              <a:ext cx="2103681" cy="295247"/>
            </a:xfrm>
            <a:prstGeom prst="roundRect">
              <a:avLst>
                <a:gd name="adj" fmla="val 16667"/>
              </a:avLst>
            </a:prstGeom>
            <a:solidFill>
              <a:srgbClr val="0070C0"/>
            </a:solidFill>
            <a:ln w="19050" algn="ctr">
              <a:solidFill>
                <a:srgbClr val="002060"/>
              </a:solidFill>
              <a:prstDash val="solid"/>
              <a:round/>
              <a:headEnd/>
              <a:tailEnd/>
            </a:ln>
          </p:spPr>
          <p:txBody>
            <a:bodyPr wrap="none" lIns="0" tIns="72000" rIns="0" bIns="72000" anchor="ctr"/>
            <a:lstStyle/>
            <a:p>
              <a:pPr algn="ctr"/>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廃止・統合等（</a:t>
              </a:r>
              <a:r>
                <a:rPr lang="en-US" altLang="ja-JP"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法人）</a:t>
              </a:r>
              <a:endParaRPr lang="en-US" altLang="ja-JP"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3" name="正方形/長方形 32"/>
          <p:cNvSpPr/>
          <p:nvPr/>
        </p:nvSpPr>
        <p:spPr bwMode="auto">
          <a:xfrm>
            <a:off x="386523" y="6217611"/>
            <a:ext cx="2033060" cy="21449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引き続き調整を行う法人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0655213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2843808" y="34290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0000"/>
                  </a:ext>
                </a:extLst>
              </a:tr>
            </a:tbl>
          </a:graphicData>
        </a:graphic>
      </p:graphicFrame>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34</a:t>
            </a:r>
            <a:endParaRPr lang="ja-JP" altLang="en-US" dirty="0">
              <a:solidFill>
                <a:prstClr val="black"/>
              </a:solidFill>
            </a:endParaRPr>
          </a:p>
        </p:txBody>
      </p:sp>
      <p:sp>
        <p:nvSpPr>
          <p:cNvPr id="13" name="正方形/長方形 15"/>
          <p:cNvSpPr>
            <a:spLocks noChangeArrowheads="1"/>
          </p:cNvSpPr>
          <p:nvPr/>
        </p:nvSpPr>
        <p:spPr bwMode="auto">
          <a:xfrm>
            <a:off x="178499" y="821372"/>
            <a:ext cx="8902101" cy="579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ts val="1800"/>
              </a:lnSpc>
              <a:spcBef>
                <a:spcPct val="0"/>
              </a:spcBef>
              <a:spcAft>
                <a:spcPct val="0"/>
              </a:spcAft>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引き続き</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の法人との統合等をめざします。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＜これまでの進捗状況＞</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地方独立行政法人の設置）</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大　 学　　公立大学法人大阪府立大学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病 　院　　地方独立行政法人大阪府立病院機構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研究所　　地方独立行政法人大阪府立産業技術総合研究所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独立行政法人大阪府立環境農林水産総合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研究所　［平成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独立行政法人の府</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市共同</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研究所　　地方独立行政法人大阪健康安全基盤研究所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（府立公衆衛生研究所、市立環境科学研究所衛生部門の統合）</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府市の地方独立行政法人の統合）</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研究所　　 地方独立行政法人大阪産業技術研究所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（府立産業技術総合研究所、市立工業研究所の法人統合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　 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zh-CN" altLang="en-US" sz="1600" dirty="0" smtClean="0">
                <a:latin typeface="Meiryo UI" panose="020B0604030504040204" pitchFamily="50" charset="-128"/>
                <a:ea typeface="Meiryo UI" panose="020B0604030504040204" pitchFamily="50" charset="-128"/>
                <a:cs typeface="Meiryo UI" panose="020B0604030504040204" pitchFamily="50" charset="-128"/>
              </a:rPr>
              <a:t>公立</a:t>
            </a:r>
            <a:r>
              <a:rPr lang="zh-CN" altLang="en-US" sz="1600" dirty="0">
                <a:latin typeface="Meiryo UI" panose="020B0604030504040204" pitchFamily="50" charset="-128"/>
                <a:ea typeface="Meiryo UI" panose="020B0604030504040204" pitchFamily="50" charset="-128"/>
                <a:cs typeface="Meiryo UI" panose="020B0604030504040204" pitchFamily="50" charset="-128"/>
              </a:rPr>
              <a:t>大学法人大阪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月設立］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1600" dirty="0">
                <a:latin typeface="Meiryo UI" panose="020B0604030504040204" pitchFamily="50" charset="-128"/>
                <a:ea typeface="Meiryo UI" panose="020B0604030504040204" pitchFamily="50" charset="-128"/>
                <a:cs typeface="Meiryo UI" panose="020B0604030504040204" pitchFamily="50" charset="-128"/>
              </a:rPr>
              <a:t>府立大学、市立大学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法人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統合、令和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月大学統合を想定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＜今後の新たな</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府市の地方独立行政法人の統合）</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市及び府市法人と連携を図り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病院、市民病院の法人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統合に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けて検討を進める。</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（市の地方</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独立行政</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法人への合流）</a:t>
            </a:r>
            <a:endParaRPr lang="ja-JP"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府市の文化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（博物館等）を一体運営</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するため、</a:t>
            </a:r>
            <a:r>
              <a:rPr lang="zh-TW" altLang="en-US" sz="1600" dirty="0">
                <a:latin typeface="Meiryo UI" panose="020B0604030504040204" pitchFamily="50" charset="-128"/>
                <a:ea typeface="Meiryo UI" panose="020B0604030504040204" pitchFamily="50" charset="-128"/>
                <a:cs typeface="Meiryo UI" panose="020B0604030504040204" pitchFamily="50" charset="-128"/>
              </a:rPr>
              <a:t>地方独立行政法人大阪市</a:t>
            </a:r>
            <a:r>
              <a:rPr lang="zh-TW" altLang="en-US" sz="1600" dirty="0" smtClean="0">
                <a:latin typeface="Meiryo UI" panose="020B0604030504040204" pitchFamily="50" charset="-128"/>
                <a:ea typeface="Meiryo UI" panose="020B0604030504040204" pitchFamily="50" charset="-128"/>
                <a:cs typeface="Meiryo UI" panose="020B0604030504040204" pitchFamily="50" charset="-128"/>
              </a:rPr>
              <a:t>博物館機</a:t>
            </a:r>
            <a:endParaRPr lang="en-US" altLang="zh-TW" sz="1600" dirty="0" smtClean="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zh-TW" altLang="en-US" sz="1600" dirty="0" smtClean="0">
                <a:latin typeface="Meiryo UI" panose="020B0604030504040204" pitchFamily="50" charset="-128"/>
                <a:ea typeface="Meiryo UI" panose="020B0604030504040204" pitchFamily="50" charset="-128"/>
                <a:cs typeface="Meiryo UI" panose="020B0604030504040204" pitchFamily="50" charset="-128"/>
              </a:rPr>
              <a:t>構</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への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府施設の合流について大阪市と協議を進める。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p:cNvSpPr/>
          <p:nvPr/>
        </p:nvSpPr>
        <p:spPr>
          <a:xfrm>
            <a:off x="26495" y="107340"/>
            <a:ext cx="8820472" cy="369332"/>
          </a:xfrm>
          <a:prstGeom prst="rect">
            <a:avLst/>
          </a:prstGeom>
        </p:spPr>
        <p:txBody>
          <a:bodyPr wrap="square">
            <a:spAutoFit/>
          </a:bodyPr>
          <a:lstStyle/>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　</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00514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正方形/長方形 1"/>
          <p:cNvSpPr>
            <a:spLocks noChangeArrowheads="1"/>
          </p:cNvSpPr>
          <p:nvPr/>
        </p:nvSpPr>
        <p:spPr bwMode="auto">
          <a:xfrm>
            <a:off x="179512" y="1480686"/>
            <a:ext cx="2817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ja-JP" altLang="en-US" sz="1400" dirty="0">
                <a:solidFill>
                  <a:prstClr val="black"/>
                </a:solidFill>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の施設の</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点検状況</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51" name="グループ化 2"/>
          <p:cNvGrpSpPr>
            <a:grpSpLocks/>
          </p:cNvGrpSpPr>
          <p:nvPr/>
        </p:nvGrpSpPr>
        <p:grpSpPr bwMode="auto">
          <a:xfrm>
            <a:off x="279611" y="1745825"/>
            <a:ext cx="8670559" cy="4696355"/>
            <a:chOff x="22904" y="1320867"/>
            <a:chExt cx="9129973" cy="4126495"/>
          </a:xfrm>
        </p:grpSpPr>
        <p:sp>
          <p:nvSpPr>
            <p:cNvPr id="5" name="正方形/長方形 4"/>
            <p:cNvSpPr/>
            <p:nvPr/>
          </p:nvSpPr>
          <p:spPr>
            <a:xfrm>
              <a:off x="40714" y="1835078"/>
              <a:ext cx="2322091" cy="3451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○青少年海洋センター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青少年海洋センター・ファミリー棟</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○万国</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博覧会記念公園</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男女共同参画・青少年</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国際会議場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上方演芸資料館</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○江之子島文化芸術創造センター</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者交流促進センター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者自立センター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○砂川厚生福祉センター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こんごう</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稲スポーツセンター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大型児童館ビッグバン</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修徳学院</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子</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どもライフサポートセンター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女性自立支援</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a:t>
              </a:r>
              <a:r>
                <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寮）</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中河内救命救急センター</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労働センター</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高等職業技術</a:t>
              </a:r>
              <a:r>
                <a:rPr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専門校（</a:t>
              </a:r>
              <a:r>
                <a:rPr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endParaRPr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○府民の森（</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園地）</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prstClr val="black"/>
                </a:solidFill>
                <a:ea typeface="ＭＳ 明朝"/>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ctr">
                <a:lnSpc>
                  <a:spcPts val="1500"/>
                </a:lnSpc>
                <a:defRPr/>
              </a:pPr>
              <a:r>
                <a:rPr lang="en-US" sz="1000" kern="100" dirty="0">
                  <a:solidFill>
                    <a:srgbClr val="000000"/>
                  </a:solidFill>
                  <a:latin typeface="ＭＳ ゴシック"/>
                  <a:ea typeface="ＭＳ 明朝"/>
                  <a:cs typeface="Times New Roman"/>
                </a:rPr>
                <a:t> </a:t>
              </a:r>
              <a:endParaRPr lang="ja-JP" altLang="en-US" sz="1000" kern="100" dirty="0">
                <a:solidFill>
                  <a:prstClr val="white"/>
                </a:solidFill>
                <a:ea typeface="ＭＳ 明朝"/>
                <a:cs typeface="Times New Roman"/>
              </a:endParaRPr>
            </a:p>
          </p:txBody>
        </p:sp>
        <p:sp>
          <p:nvSpPr>
            <p:cNvPr id="6" name="正方形/長方形 5"/>
            <p:cNvSpPr/>
            <p:nvPr/>
          </p:nvSpPr>
          <p:spPr>
            <a:xfrm>
              <a:off x="2173246" y="1764854"/>
              <a:ext cx="1946424" cy="3521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金剛登山道駐車場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花の文化園</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○中央卸売市場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港湾施設</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○堺泉北港の緑地</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駐車場</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箇所</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狭山池博物館</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○府営公園</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体育会館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門真スポーツセンター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臨海スポーツセンター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○漕艇センター</a:t>
              </a: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中央図書館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中之島図書館</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少年自然の家</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弥生文化博物館</a:t>
              </a:r>
            </a:p>
            <a:p>
              <a:pPr algn="just">
                <a:lnSpc>
                  <a:spcPts val="1500"/>
                </a:lnSpc>
                <a:defRPr/>
              </a:pPr>
              <a:r>
                <a:rPr lang="ja-JP"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0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飛鳥博物館</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000"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飛鳥風土記</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丘</a:t>
              </a:r>
              <a:endParaRPr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＋府営住宅（</a:t>
              </a:r>
              <a:r>
                <a:rPr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310</a:t>
              </a:r>
              <a:r>
                <a:rPr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団地）</a:t>
              </a:r>
              <a:endParaRPr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公表時点</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just">
                <a:lnSpc>
                  <a:spcPts val="1500"/>
                </a:lnSpc>
                <a:defRPr/>
              </a:pPr>
              <a:endParaRPr lang="ja-JP" altLang="en-US" sz="1000" kern="100" dirty="0">
                <a:solidFill>
                  <a:prstClr val="white"/>
                </a:solidFill>
                <a:ea typeface="ＭＳ 明朝"/>
                <a:cs typeface="Times New Roman"/>
              </a:endParaRPr>
            </a:p>
          </p:txBody>
        </p:sp>
        <p:sp>
          <p:nvSpPr>
            <p:cNvPr id="7" name="角丸四角形 6"/>
            <p:cNvSpPr/>
            <p:nvPr/>
          </p:nvSpPr>
          <p:spPr>
            <a:xfrm>
              <a:off x="22904" y="1600530"/>
              <a:ext cx="3903758" cy="3753968"/>
            </a:xfrm>
            <a:prstGeom prst="roundRect">
              <a:avLst>
                <a:gd name="adj" fmla="val 9167"/>
              </a:avLst>
            </a:prstGeom>
            <a:no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4" name="正方形/長方形 3"/>
            <p:cNvSpPr/>
            <p:nvPr/>
          </p:nvSpPr>
          <p:spPr>
            <a:xfrm>
              <a:off x="1201759" y="1467690"/>
              <a:ext cx="1326908" cy="3077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公の施設</a:t>
              </a:r>
              <a:endParaRPr lang="ja-JP" altLang="en-US" sz="1400"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4450681" y="1467690"/>
              <a:ext cx="4702196" cy="3979672"/>
            </a:xfrm>
            <a:prstGeom prst="roundRect">
              <a:avLst>
                <a:gd name="adj" fmla="val 5190"/>
              </a:avLst>
            </a:prstGeom>
            <a:noFill/>
            <a:ln w="38100" cap="flat" cmpd="sng" algn="ctr">
              <a:solidFill>
                <a:srgbClr val="4F81BD">
                  <a:shade val="50000"/>
                </a:srgbClr>
              </a:solidFill>
              <a:prstDash val="solid"/>
            </a:ln>
            <a:effectLst>
              <a:outerShdw blurRad="50800" dist="38100" dir="2700000" algn="tl" rotWithShape="0">
                <a:prstClr val="black">
                  <a:alpha val="40000"/>
                </a:prstClr>
              </a:outerShdw>
            </a:effectLst>
          </p:spPr>
          <p:txBody>
            <a:bodyPr/>
            <a:lstStyle/>
            <a:p>
              <a:pPr indent="114300">
                <a:defRPr/>
              </a:pPr>
              <a:r>
                <a:rPr lang="en-US" sz="900" kern="100" dirty="0">
                  <a:solidFill>
                    <a:prstClr val="black"/>
                  </a:solidFill>
                  <a:latin typeface="ＭＳ ゴシック"/>
                  <a:ea typeface="ＭＳ 明朝"/>
                  <a:cs typeface="Times New Roman"/>
                </a:rPr>
                <a:t> </a:t>
              </a:r>
              <a:endParaRPr lang="ja-JP" altLang="en-US" sz="1050" kern="100" dirty="0">
                <a:solidFill>
                  <a:prstClr val="black"/>
                </a:solidFill>
                <a:latin typeface="Century"/>
                <a:ea typeface="ＭＳ 明朝"/>
                <a:cs typeface="Times New Roman"/>
              </a:endParaRPr>
            </a:p>
          </p:txBody>
        </p:sp>
        <p:sp>
          <p:nvSpPr>
            <p:cNvPr id="13" name="正方形/長方形 12"/>
            <p:cNvSpPr/>
            <p:nvPr/>
          </p:nvSpPr>
          <p:spPr>
            <a:xfrm>
              <a:off x="5391065" y="1320867"/>
              <a:ext cx="3082384" cy="274323"/>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algn="ctr">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重点的に取組みをすすめる施設</a:t>
              </a:r>
              <a:endPar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62" name="右矢印 14"/>
            <p:cNvSpPr>
              <a:spLocks noChangeArrowheads="1"/>
            </p:cNvSpPr>
            <p:nvPr/>
          </p:nvSpPr>
          <p:spPr bwMode="auto">
            <a:xfrm>
              <a:off x="4006324" y="2550371"/>
              <a:ext cx="371438" cy="1617804"/>
            </a:xfrm>
            <a:prstGeom prst="rightArrow">
              <a:avLst>
                <a:gd name="adj1" fmla="val 47944"/>
                <a:gd name="adj2" fmla="val 50000"/>
              </a:avLst>
            </a:prstGeom>
            <a:solidFill>
              <a:srgbClr val="4F81BD"/>
            </a:solidFill>
            <a:ln w="25400" algn="ctr">
              <a:solidFill>
                <a:srgbClr val="385D8A"/>
              </a:solidFill>
              <a:miter lim="800000"/>
              <a:headEnd/>
              <a:tailEnd/>
            </a:ln>
          </p:spPr>
          <p:txBody>
            <a:bodyPr anchor="ctr"/>
            <a:lstStyle/>
            <a:p>
              <a:pPr fontAlgn="base">
                <a:spcBef>
                  <a:spcPct val="0"/>
                </a:spcBef>
                <a:spcAft>
                  <a:spcPct val="0"/>
                </a:spcAft>
              </a:pPr>
              <a:endParaRPr lang="ja-JP" altLang="en-US">
                <a:solidFill>
                  <a:prstClr val="black"/>
                </a:solidFill>
              </a:endParaRPr>
            </a:p>
          </p:txBody>
        </p:sp>
      </p:grpSp>
      <p:sp>
        <p:nvSpPr>
          <p:cNvPr id="2053" name="正方形/長方形 15"/>
          <p:cNvSpPr>
            <a:spLocks noChangeArrowheads="1"/>
          </p:cNvSpPr>
          <p:nvPr/>
        </p:nvSpPr>
        <p:spPr bwMode="auto">
          <a:xfrm>
            <a:off x="372217" y="568132"/>
            <a:ext cx="857795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ts val="1800"/>
              </a:lnSpc>
              <a:spcBef>
                <a:spcPct val="0"/>
              </a:spcBef>
              <a:spcAft>
                <a:spcPct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公</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施設（府営住宅を除く）＋府営住宅</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団地）</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について、これまでの取組みの進捗状況や社会</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情 </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勢</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の変化</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を踏まえた点検を実施し、令和</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年度については、</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42</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施設について重点的に取組みをすすめていきます。</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その他の施設についても、</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ファシリティマネジメント基本方針」に基づく総量最適化等の観点から、点検を行います。</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5" name="スライド番号プレースホルダー 3"/>
          <p:cNvSpPr>
            <a:spLocks noGrp="1"/>
          </p:cNvSpPr>
          <p:nvPr>
            <p:ph type="sldNum" sz="quarter" idx="12"/>
          </p:nvPr>
        </p:nvSpPr>
        <p:spPr>
          <a:xfrm>
            <a:off x="3801368" y="6946443"/>
            <a:ext cx="2124004" cy="533007"/>
          </a:xfrm>
        </p:spPr>
        <p:txBody>
          <a:bodyPr/>
          <a:lstStyle/>
          <a:p>
            <a:pPr>
              <a:lnSpc>
                <a:spcPts val="1500"/>
              </a:lnSpc>
              <a:defRPr/>
            </a:pPr>
            <a:r>
              <a:rPr lang="ja-JP" altLang="en-US" kern="100" dirty="0" smtClean="0">
                <a:solidFill>
                  <a:prstClr val="black">
                    <a:tint val="75000"/>
                  </a:prstClr>
                </a:solidFill>
                <a:latin typeface="Century"/>
                <a:ea typeface="ＭＳ 明朝"/>
                <a:cs typeface="Times New Roman"/>
              </a:rPr>
              <a:t>　</a:t>
            </a:r>
            <a:endParaRPr lang="ja-JP" altLang="ja-JP" kern="100" dirty="0">
              <a:solidFill>
                <a:prstClr val="black">
                  <a:tint val="75000"/>
                </a:prstClr>
              </a:solidFill>
              <a:latin typeface="Century"/>
              <a:ea typeface="ＭＳ 明朝"/>
              <a:cs typeface="Times New Roman"/>
            </a:endParaRPr>
          </a:p>
          <a:p>
            <a:pPr>
              <a:defRPr/>
            </a:pPr>
            <a:endParaRPr lang="ja-JP" altLang="en-US" dirty="0">
              <a:solidFill>
                <a:prstClr val="black">
                  <a:tint val="75000"/>
                </a:prstClr>
              </a:solidFill>
            </a:endParaRPr>
          </a:p>
        </p:txBody>
      </p:sp>
      <p:sp>
        <p:nvSpPr>
          <p:cNvPr id="23" name="正方形/長方形 22"/>
          <p:cNvSpPr/>
          <p:nvPr/>
        </p:nvSpPr>
        <p:spPr>
          <a:xfrm>
            <a:off x="170511" y="89338"/>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（４）公</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の施設の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a:off x="179512" y="47725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9" name="正方形/長方形 18"/>
          <p:cNvSpPr/>
          <p:nvPr/>
        </p:nvSpPr>
        <p:spPr>
          <a:xfrm>
            <a:off x="8416567" y="652950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35</a:t>
            </a:r>
            <a:endParaRPr lang="ja-JP" altLang="en-US" dirty="0">
              <a:solidFill>
                <a:prstClr val="black"/>
              </a:solidFill>
            </a:endParaRPr>
          </a:p>
        </p:txBody>
      </p:sp>
      <p:sp>
        <p:nvSpPr>
          <p:cNvPr id="17" name="正方形/長方形 16"/>
          <p:cNvSpPr/>
          <p:nvPr/>
        </p:nvSpPr>
        <p:spPr bwMode="auto">
          <a:xfrm>
            <a:off x="4553836" y="2088058"/>
            <a:ext cx="4465584" cy="5339625"/>
          </a:xfrm>
          <a:prstGeom prst="rect">
            <a:avLst/>
          </a:prstGeom>
          <a:noFill/>
          <a:ln w="25400" cap="flat" cmpd="sng" algn="ctr">
            <a:noFill/>
            <a:prstDash val="solid"/>
          </a:ln>
          <a:effectLst/>
        </p:spPr>
        <p:txBody>
          <a:bodyPr/>
          <a:lstStyle/>
          <a:p>
            <a:pPr lvl="0">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青少年海洋センター、青少年海洋センター・ファミリー棟</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稲スポーツセンター</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大型児童館ビッグバン</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女性自立支援センター（</a:t>
            </a:r>
            <a:r>
              <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寮）</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中河内救命救急センター</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労働センター</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花の文化園</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府民の森（</a:t>
            </a:r>
            <a:r>
              <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園地）</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金剛登山道駐車場</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府営駐車場（江坂・新石切・茨木）</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府営公園（</a:t>
            </a:r>
            <a:r>
              <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弥生文化</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博物館</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3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博物館</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近</a:t>
            </a:r>
            <a:r>
              <a:rPr lang="ja-JP" altLang="en-US" sz="1300" kern="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飛鳥風土記の丘</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192919" y="6129194"/>
            <a:ext cx="184731" cy="369332"/>
          </a:xfrm>
          <a:prstGeom prst="rect">
            <a:avLst/>
          </a:prstGeom>
        </p:spPr>
        <p:txBody>
          <a:bodyPr wrap="none">
            <a:spAutoFit/>
          </a:bodyPr>
          <a:lstStyle/>
          <a:p>
            <a:endParaRPr lang="ja-JP" altLang="en-US" dirty="0">
              <a:solidFill>
                <a:prstClr val="black"/>
              </a:solidFill>
            </a:endParaRPr>
          </a:p>
        </p:txBody>
      </p:sp>
    </p:spTree>
    <p:extLst>
      <p:ext uri="{BB962C8B-B14F-4D97-AF65-F5344CB8AC3E}">
        <p14:creationId xmlns:p14="http://schemas.microsoft.com/office/powerpoint/2010/main" val="2823798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61303" y="368659"/>
            <a:ext cx="8839822" cy="6255695"/>
          </a:xfrm>
          <a:prstGeom prst="roundRect">
            <a:avLst>
              <a:gd name="adj" fmla="val 4447"/>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◆公民連携の推進（公民戦略連携デスクの取組み）</a:t>
            </a:r>
            <a:r>
              <a:rPr kumimoji="1" lang="en-US" altLang="ja-JP"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財務部 </a:t>
            </a:r>
            <a:r>
              <a:rPr kumimoji="1" lang="ja-JP" altLang="en-US"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行政経営課</a:t>
            </a:r>
            <a:r>
              <a:rPr kumimoji="1" lang="en-US" altLang="ja-JP"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・企業･大学等と府庁の各担当部局を繋ぐワンストップ窓口として「公民戦略連携デスク」を設置</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a:t>
            </a: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事例</a:t>
            </a:r>
            <a:r>
              <a:rPr kumimoji="1"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p:cNvSpPr txBox="1"/>
          <p:nvPr/>
        </p:nvSpPr>
        <p:spPr>
          <a:xfrm>
            <a:off x="341530" y="3982818"/>
            <a:ext cx="4064949" cy="400110"/>
          </a:xfrm>
          <a:prstGeom prst="rect">
            <a:avLst/>
          </a:prstGeom>
          <a:solidFill>
            <a:schemeClr val="tx2">
              <a:lumMod val="60000"/>
              <a:lumOff val="40000"/>
            </a:schemeClr>
          </a:solidFill>
        </p:spPr>
        <p:txBody>
          <a:bodyPr wrap="square" rtlCol="0">
            <a:spAutoFit/>
          </a:bodyPr>
          <a:lstStyle/>
          <a:p>
            <a:r>
              <a:rPr lang="en-US" altLang="ja-JP" sz="1000" dirty="0">
                <a:solidFill>
                  <a:schemeClr val="bg1"/>
                </a:solidFill>
                <a:latin typeface="Meiryo UI" panose="020B0604030504040204" pitchFamily="50" charset="-128"/>
                <a:ea typeface="Meiryo UI" panose="020B0604030504040204" pitchFamily="50" charset="-128"/>
              </a:rPr>
              <a:t>【</a:t>
            </a:r>
            <a:r>
              <a:rPr lang="ja-JP" altLang="en-US"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デスク設置後、府と企業や大学との包括連携協定の</a:t>
            </a:r>
            <a:endParaRPr lang="en-US" altLang="ja-JP"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締結数は</a:t>
            </a:r>
            <a:r>
              <a:rPr lang="ja-JP" altLang="en-US" sz="1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年間で</a:t>
            </a:r>
            <a:r>
              <a:rPr lang="en-US" altLang="ja-JP" sz="1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倍以上に</a:t>
            </a:r>
            <a:r>
              <a:rPr lang="ja-JP" altLang="en-US"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増加</a:t>
            </a:r>
            <a:r>
              <a:rPr kumimoji="1" lang="en-US" altLang="ja-JP" sz="1000" dirty="0">
                <a:solidFill>
                  <a:schemeClr val="bg1"/>
                </a:solidFill>
                <a:latin typeface="Meiryo UI" panose="020B0604030504040204" pitchFamily="50" charset="-128"/>
                <a:ea typeface="Meiryo UI" panose="020B0604030504040204" pitchFamily="50" charset="-128"/>
              </a:rPr>
              <a:t>】</a:t>
            </a:r>
          </a:p>
        </p:txBody>
      </p:sp>
      <p:sp>
        <p:nvSpPr>
          <p:cNvPr id="16" name="タイトル 5"/>
          <p:cNvSpPr txBox="1">
            <a:spLocks/>
          </p:cNvSpPr>
          <p:nvPr/>
        </p:nvSpPr>
        <p:spPr>
          <a:xfrm>
            <a:off x="4563159" y="3496506"/>
            <a:ext cx="3955495" cy="431944"/>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公民連携による</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事例（主なもの）（平成</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タイトル 5"/>
          <p:cNvSpPr txBox="1">
            <a:spLocks/>
          </p:cNvSpPr>
          <p:nvPr/>
        </p:nvSpPr>
        <p:spPr>
          <a:xfrm>
            <a:off x="4580385" y="1016836"/>
            <a:ext cx="1566790" cy="431944"/>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公民連携の取組み効果</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244699" y="1040142"/>
            <a:ext cx="4282295" cy="2973923"/>
            <a:chOff x="280615" y="1088706"/>
            <a:chExt cx="4119750" cy="2342995"/>
          </a:xfrm>
        </p:grpSpPr>
        <p:sp>
          <p:nvSpPr>
            <p:cNvPr id="45" name="角丸四角形 44"/>
            <p:cNvSpPr/>
            <p:nvPr/>
          </p:nvSpPr>
          <p:spPr>
            <a:xfrm>
              <a:off x="280615" y="1088706"/>
              <a:ext cx="4119750" cy="2293334"/>
            </a:xfrm>
            <a:prstGeom prst="roundRect">
              <a:avLst>
                <a:gd name="adj" fmla="val 3108"/>
              </a:avLst>
            </a:prstGeom>
            <a:solidFill>
              <a:schemeClr val="bg1">
                <a:lumMod val="95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2" name="図 3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1324" y="1300981"/>
              <a:ext cx="3975765" cy="2130720"/>
            </a:xfrm>
            <a:prstGeom prst="rect">
              <a:avLst/>
            </a:prstGeom>
          </p:spPr>
        </p:pic>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9594" y="1320193"/>
              <a:ext cx="516159" cy="199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ストライプ矢印 43"/>
            <p:cNvSpPr/>
            <p:nvPr/>
          </p:nvSpPr>
          <p:spPr>
            <a:xfrm rot="10800000" flipH="1">
              <a:off x="3683697" y="1873647"/>
              <a:ext cx="94466" cy="825036"/>
            </a:xfrm>
            <a:prstGeom prst="stripedRight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grpSp>
      <p:sp>
        <p:nvSpPr>
          <p:cNvPr id="46" name="テキスト ボックス 45"/>
          <p:cNvSpPr txBox="1"/>
          <p:nvPr/>
        </p:nvSpPr>
        <p:spPr>
          <a:xfrm>
            <a:off x="301300" y="1088740"/>
            <a:ext cx="1171514" cy="319432"/>
          </a:xfrm>
          <a:prstGeom prst="rect">
            <a:avLst/>
          </a:prstGeom>
          <a:noFill/>
          <a:ln>
            <a:noFill/>
          </a:ln>
        </p:spPr>
        <p:txBody>
          <a:bodyPr wrap="square" rtlCol="0">
            <a:noAutofit/>
          </a:bodyPr>
          <a:lstStyle/>
          <a:p>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目　的</a:t>
            </a:r>
            <a:r>
              <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251520" y="6399330"/>
            <a:ext cx="4103840" cy="189026"/>
          </a:xfrm>
          <a:prstGeom prst="rect">
            <a:avLst/>
          </a:prstGeom>
          <a:noFill/>
          <a:ln>
            <a:noFill/>
          </a:ln>
        </p:spPr>
        <p:txBody>
          <a:bodyPr wrap="square" rtlCol="0">
            <a:noAutofit/>
          </a:bodyPr>
          <a:lstStyle/>
          <a:p>
            <a:r>
              <a:rPr kumimoji="1" lang="en-US" altLang="ja-JP" sz="6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600" dirty="0" smtClean="0">
                <a:latin typeface="メイリオ" panose="020B0604030504040204" pitchFamily="50" charset="-128"/>
                <a:ea typeface="メイリオ" panose="020B0604030504040204" pitchFamily="50" charset="-128"/>
                <a:cs typeface="メイリオ" panose="020B0604030504040204" pitchFamily="50" charset="-128"/>
              </a:rPr>
              <a:t>これ以外に「中小企業振興」や「健康づくり」など、個別政策分野で各部局が対応している事業連携協定がある</a:t>
            </a:r>
          </a:p>
        </p:txBody>
      </p:sp>
      <p:graphicFrame>
        <p:nvGraphicFramePr>
          <p:cNvPr id="21" name="表 20"/>
          <p:cNvGraphicFramePr>
            <a:graphicFrameLocks noGrp="1"/>
          </p:cNvGraphicFramePr>
          <p:nvPr>
            <p:extLst/>
          </p:nvPr>
        </p:nvGraphicFramePr>
        <p:xfrm>
          <a:off x="4624174" y="3866871"/>
          <a:ext cx="4170964" cy="2637375"/>
        </p:xfrm>
        <a:graphic>
          <a:graphicData uri="http://schemas.openxmlformats.org/drawingml/2006/table">
            <a:tbl>
              <a:tblPr firstRow="1" bandRow="1"/>
              <a:tblGrid>
                <a:gridCol w="653975">
                  <a:extLst>
                    <a:ext uri="{9D8B030D-6E8A-4147-A177-3AD203B41FA5}">
                      <a16:colId xmlns:a16="http://schemas.microsoft.com/office/drawing/2014/main" val="643806604"/>
                    </a:ext>
                  </a:extLst>
                </a:gridCol>
                <a:gridCol w="3516989">
                  <a:extLst>
                    <a:ext uri="{9D8B030D-6E8A-4147-A177-3AD203B41FA5}">
                      <a16:colId xmlns:a16="http://schemas.microsoft.com/office/drawing/2014/main" val="2683326705"/>
                    </a:ext>
                  </a:extLst>
                </a:gridCol>
              </a:tblGrid>
              <a:tr h="223762">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lnSpc>
                          <a:spcPts val="1500"/>
                        </a:lnSpc>
                        <a:spcAft>
                          <a:spcPts val="0"/>
                        </a:spcAft>
                      </a:pPr>
                      <a:r>
                        <a:rPr kumimoji="1" lang="ja-JP" altLang="en-US" sz="700" b="1" kern="1200" dirty="0" smtClean="0">
                          <a:solidFill>
                            <a:schemeClr val="bg1"/>
                          </a:solidFill>
                          <a:effectLst/>
                          <a:latin typeface="游明朝" panose="02020400000000000000" pitchFamily="18" charset="-128"/>
                          <a:ea typeface="Meiryo UI" panose="020B0604030504040204" pitchFamily="50" charset="-128"/>
                          <a:cs typeface="Times New Roman" panose="02020603050405020304" pitchFamily="18" charset="0"/>
                        </a:rPr>
                        <a:t>分　野</a:t>
                      </a:r>
                      <a:endParaRPr lang="ja-JP" sz="7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18013" marR="18013" marT="22753" marB="22753"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algn="ctr" defTabSz="914400" rtl="0" eaLnBrk="1" latinLnBrk="0" hangingPunct="1">
                        <a:lnSpc>
                          <a:spcPts val="1500"/>
                        </a:lnSpc>
                        <a:spcAft>
                          <a:spcPts val="0"/>
                        </a:spcAft>
                      </a:pPr>
                      <a:r>
                        <a:rPr kumimoji="1" lang="ja-JP" altLang="en-US" sz="700" b="1" kern="1200" dirty="0" smtClean="0">
                          <a:solidFill>
                            <a:schemeClr val="bg1"/>
                          </a:solidFill>
                          <a:effectLst/>
                          <a:latin typeface="游明朝" panose="02020400000000000000" pitchFamily="18" charset="-128"/>
                          <a:ea typeface="Meiryo UI" panose="020B0604030504040204" pitchFamily="50" charset="-128"/>
                          <a:cs typeface="Times New Roman" panose="02020603050405020304" pitchFamily="18" charset="0"/>
                        </a:rPr>
                        <a:t>取　組　み　例</a:t>
                      </a:r>
                      <a:endParaRPr kumimoji="1" lang="ja-JP" sz="700" b="1" kern="1200" dirty="0">
                        <a:solidFill>
                          <a:schemeClr val="bg1"/>
                        </a:solidFill>
                        <a:effectLst/>
                        <a:latin typeface="游明朝" panose="02020400000000000000" pitchFamily="18" charset="-128"/>
                        <a:ea typeface="Meiryo UI" panose="020B0604030504040204" pitchFamily="50" charset="-128"/>
                        <a:cs typeface="Times New Roman" panose="02020603050405020304" pitchFamily="18" charset="0"/>
                      </a:endParaRPr>
                    </a:p>
                  </a:txBody>
                  <a:tcPr marL="45506" marR="45506" marT="22753" marB="227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587587571"/>
                  </a:ext>
                </a:extLst>
              </a:tr>
              <a:tr h="176551">
                <a:tc rowSpan="3">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lnSpc>
                          <a:spcPts val="1200"/>
                        </a:lnSpc>
                        <a:spcAft>
                          <a:spcPts val="0"/>
                        </a:spcAft>
                      </a:pP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子ども・</a:t>
                      </a:r>
                      <a:r>
                        <a:rPr kumimoji="1" lang="ja-JP" sz="7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lnSpc>
                          <a:spcPts val="1200"/>
                        </a:lnSpc>
                        <a:spcAft>
                          <a:spcPts val="0"/>
                        </a:spcAft>
                      </a:pP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子ども</a:t>
                      </a: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たち</a:t>
                      </a: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へ</a:t>
                      </a:r>
                      <a:r>
                        <a:rPr kumimoji="1" lang="ja-JP" sz="7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の多様</a:t>
                      </a: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a:t>
                      </a: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体験</a:t>
                      </a: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機会</a:t>
                      </a:r>
                      <a:r>
                        <a:rPr kumimoji="1" lang="ja-JP" sz="7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提供</a:t>
                      </a: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や、子ども食堂、居場所づくりへの支援</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864937541"/>
                  </a:ext>
                </a:extLst>
              </a:tr>
              <a:tr h="181448">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lnSpc>
                          <a:spcPts val="1200"/>
                        </a:lnSpc>
                        <a:spcAft>
                          <a:spcPts val="0"/>
                        </a:spcAft>
                      </a:pPr>
                      <a:r>
                        <a:rPr lang="ja-JP" altLang="en-US" sz="7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乳幼児家庭への「はじまるばこ」プレゼント</a:t>
                      </a:r>
                    </a:p>
                  </a:txBody>
                  <a:tcPr marL="35709" marR="3570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4032694521"/>
                  </a:ext>
                </a:extLst>
              </a:tr>
              <a:tr h="151965">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lnSpc>
                          <a:spcPts val="1200"/>
                        </a:lnSpc>
                        <a:spcAft>
                          <a:spcPts val="0"/>
                        </a:spcAft>
                      </a:pP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「こさえたん」商品の周知・販売支援</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2718280919"/>
                  </a:ext>
                </a:extLst>
              </a:tr>
              <a:tr h="190270">
                <a:tc rowSpan="3">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lnSpc>
                          <a:spcPts val="1200"/>
                        </a:lnSpc>
                        <a:spcAft>
                          <a:spcPts val="0"/>
                        </a:spcAft>
                      </a:pP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a:t>
                      </a: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康</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lnSpc>
                          <a:spcPts val="1200"/>
                        </a:lnSpc>
                        <a:spcAft>
                          <a:spcPts val="0"/>
                        </a:spcAft>
                      </a:pP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広報誌やメルマガなど企業のもつ広報ツールを活用した府民の健康づくりへの啓発</a:t>
                      </a:r>
                    </a:p>
                  </a:txBody>
                  <a:tcPr marL="35709" marR="35709"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497575355"/>
                  </a:ext>
                </a:extLst>
              </a:tr>
              <a:tr h="157635">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lnSpc>
                          <a:spcPts val="1200"/>
                        </a:lnSpc>
                        <a:spcAft>
                          <a:spcPts val="0"/>
                        </a:spcAft>
                      </a:pP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大学と連携した健康キャンパス・プロジェクトの推進</a:t>
                      </a:r>
                    </a:p>
                  </a:txBody>
                  <a:tcPr marL="35709" marR="35709" marT="0" marB="0" anchor="ctr">
                    <a:lnL w="12700" cap="flat" cmpd="sng" algn="ctr">
                      <a:solidFill>
                        <a:sysClr val="window" lastClr="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2884850553"/>
                  </a:ext>
                </a:extLst>
              </a:tr>
              <a:tr h="161246">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lnSpc>
                          <a:spcPts val="1200"/>
                        </a:lnSpc>
                        <a:spcAft>
                          <a:spcPts val="0"/>
                        </a:spcAft>
                      </a:pPr>
                      <a:r>
                        <a:rPr lang="ja-JP" altLang="en-US"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働き方改革・健康経営</a:t>
                      </a:r>
                      <a:r>
                        <a:rPr lang="ja-JP" altLang="en-US" sz="7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プラットフォーム「</a:t>
                      </a:r>
                      <a:r>
                        <a:rPr lang="en-US" altLang="ja-JP" sz="7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Well-Being</a:t>
                      </a:r>
                      <a:r>
                        <a:rPr lang="ja-JP" altLang="en-US" sz="700"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700"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OSAKA</a:t>
                      </a:r>
                      <a:r>
                        <a:rPr lang="en-US" altLang="ja-JP" sz="7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Lab</a:t>
                      </a:r>
                      <a:r>
                        <a:rPr lang="ja-JP" altLang="en-US" sz="7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」の取組みの推進</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0" marB="0" anchor="ctr">
                    <a:lnL w="12700" cap="flat" cmpd="sng" algn="ctr">
                      <a:solidFill>
                        <a:sysClr val="window" lastClr="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506528949"/>
                  </a:ext>
                </a:extLst>
              </a:tr>
              <a:tr h="184289">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lnSpc>
                          <a:spcPts val="1200"/>
                        </a:lnSpc>
                        <a:spcAft>
                          <a:spcPts val="0"/>
                        </a:spcAft>
                      </a:pPr>
                      <a:r>
                        <a:rPr kumimoji="1" lang="ja-JP" altLang="en-US" sz="700" i="0" kern="100" spc="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安全・安心</a:t>
                      </a:r>
                      <a:endParaRPr kumimoji="1" lang="en-US" altLang="ja-JP" sz="700" i="0" kern="12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lnSpc>
                          <a:spcPts val="1200"/>
                        </a:lnSpc>
                        <a:spcAft>
                          <a:spcPts val="0"/>
                        </a:spcAft>
                      </a:pPr>
                      <a:r>
                        <a:rPr lang="ja-JP" altLang="en-US" sz="700" kern="0" dirty="0" smtClean="0">
                          <a:solidFill>
                            <a:schemeClr val="tx1"/>
                          </a:solidFill>
                          <a:effectLst/>
                          <a:latin typeface="Meiryo UI" panose="020B0604030504040204" pitchFamily="50" charset="-128"/>
                          <a:ea typeface="Meiryo UI" panose="020B0604030504040204" pitchFamily="50" charset="-128"/>
                          <a:cs typeface="Arial" panose="020B0604020202020204" pitchFamily="34" charset="0"/>
                        </a:rPr>
                        <a:t>企業内での特殊詐欺被害防止等セミナーの実施</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0" marB="0" anchor="ctr">
                    <a:lnL w="12700" cap="flat" cmpd="sng" algn="ctr">
                      <a:solidFill>
                        <a:sysClr val="window" lastClr="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10044147"/>
                  </a:ext>
                </a:extLst>
              </a:tr>
              <a:tr h="101992">
                <a:tc vMerge="1">
                  <a:txBody>
                    <a:bodyPr/>
                    <a:lstStyle/>
                    <a:p>
                      <a:pPr algn="l">
                        <a:lnSpc>
                          <a:spcPts val="1200"/>
                        </a:lnSpc>
                        <a:spcAft>
                          <a:spcPts val="0"/>
                        </a:spcAft>
                      </a:pPr>
                      <a:endParaRPr kumimoji="1" lang="en-US" altLang="ja-JP" sz="400" i="0" kern="12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5709" marR="35709" marT="18013" marB="18013" vert="eaVert" anchor="ctr">
                    <a:lnL w="190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lnSpc>
                          <a:spcPts val="1200"/>
                        </a:lnSpc>
                        <a:spcAft>
                          <a:spcPts val="0"/>
                        </a:spcAft>
                      </a:pPr>
                      <a:r>
                        <a:rPr lang="ja-JP" altLang="en-US" sz="7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大阪府北部を震源とする地震や台風</a:t>
                      </a:r>
                      <a:r>
                        <a:rPr lang="en-US" altLang="ja-JP" sz="7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21</a:t>
                      </a:r>
                      <a:r>
                        <a:rPr lang="ja-JP" altLang="en-US" sz="7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号被害等災害時支援</a:t>
                      </a:r>
                    </a:p>
                  </a:txBody>
                  <a:tcPr marL="35709" marR="35709" marT="0" marB="0" anchor="ctr">
                    <a:lnL w="12700" cap="flat" cmpd="sng" algn="ctr">
                      <a:solidFill>
                        <a:sysClr val="window" lastClr="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2354477986"/>
                  </a:ext>
                </a:extLst>
              </a:tr>
              <a:tr h="175762">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lnSpc>
                          <a:spcPts val="1200"/>
                        </a:lnSpc>
                        <a:spcAft>
                          <a:spcPts val="0"/>
                        </a:spcAft>
                      </a:pP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雇</a:t>
                      </a: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用</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lnSpc>
                          <a:spcPts val="1200"/>
                        </a:lnSpc>
                        <a:spcAft>
                          <a:spcPts val="0"/>
                        </a:spcAft>
                      </a:pPr>
                      <a:r>
                        <a:rPr kumimoji="1" lang="ja-JP" sz="7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支援学校等の</a:t>
                      </a: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生徒</a:t>
                      </a: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及び高齢者</a:t>
                      </a: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kumimoji="1" lang="ja-JP" sz="7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対象と</a:t>
                      </a: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a:t>
                      </a: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就労支援</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0" marB="0" anchor="ctr">
                    <a:lnL w="12700" cap="flat" cmpd="sng" algn="ctr">
                      <a:solidFill>
                        <a:sysClr val="window" lastClr="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3866989225"/>
                  </a:ext>
                </a:extLst>
              </a:tr>
              <a:tr h="157651">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lnSpc>
                          <a:spcPts val="1200"/>
                        </a:lnSpc>
                        <a:spcAft>
                          <a:spcPts val="0"/>
                        </a:spcAft>
                      </a:pPr>
                      <a:r>
                        <a:rPr kumimoji="1" lang="ja-JP" sz="7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女性の活躍推進への協力</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0" marB="0" anchor="ctr">
                    <a:lnL w="12700" cap="flat" cmpd="sng" algn="ctr">
                      <a:solidFill>
                        <a:sysClr val="window" lastClr="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376807633"/>
                  </a:ext>
                </a:extLst>
              </a:tr>
              <a:tr h="18409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lnSpc>
                          <a:spcPts val="1200"/>
                        </a:lnSpc>
                        <a:spcAft>
                          <a:spcPts val="0"/>
                        </a:spcAft>
                      </a:pP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環</a:t>
                      </a: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境</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lnSpc>
                          <a:spcPts val="1200"/>
                        </a:lnSpc>
                        <a:spcAft>
                          <a:spcPts val="0"/>
                        </a:spcAft>
                      </a:pPr>
                      <a:r>
                        <a:rPr lang="ja-JP" altLang="en-US" sz="7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プラスチックごみ削減や</a:t>
                      </a:r>
                      <a:r>
                        <a:rPr lang="en-US" altLang="ja-JP" sz="7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ZEH</a:t>
                      </a:r>
                      <a:r>
                        <a:rPr lang="ja-JP" altLang="en-US" sz="7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導入に向けた啓発・普及協力</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0" marB="0" anchor="ctr">
                    <a:lnL w="12700" cap="flat" cmpd="sng" algn="ctr">
                      <a:solidFill>
                        <a:sysClr val="window" lastClr="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3408029663"/>
                  </a:ext>
                </a:extLst>
              </a:tr>
              <a:tr h="17865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lang="ja-JP" altLang="en-US" sz="700" kern="1200" spc="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地域活性化</a:t>
                      </a:r>
                      <a:endParaRPr lang="ja-JP" altLang="ja-JP" sz="700" kern="100" spc="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lnSpc>
                          <a:spcPts val="1200"/>
                        </a:lnSpc>
                        <a:spcAft>
                          <a:spcPts val="0"/>
                        </a:spcAft>
                      </a:pPr>
                      <a:r>
                        <a:rPr lang="ja-JP" altLang="en-US" sz="7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大阪産（もん）を活用した商品の開発及び店舗での販売</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0" marB="0" anchor="ctr">
                    <a:lnL w="12700" cap="flat" cmpd="sng" algn="ctr">
                      <a:solidFill>
                        <a:sysClr val="window" lastClr="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3290701384"/>
                  </a:ext>
                </a:extLst>
              </a:tr>
              <a:tr h="185076">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lang="ja-JP" altLang="en-US" sz="700" kern="100" spc="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府政</a:t>
                      </a:r>
                      <a:r>
                        <a:rPr lang="en-US" altLang="ja-JP" sz="700" kern="100" spc="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PR</a:t>
                      </a:r>
                      <a:endParaRPr lang="ja-JP" altLang="ja-JP" sz="700" kern="100" spc="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algn="l" defTabSz="914400" rtl="0" eaLnBrk="1" latinLnBrk="0" hangingPunct="1">
                        <a:lnSpc>
                          <a:spcPts val="1200"/>
                        </a:lnSpc>
                        <a:spcAft>
                          <a:spcPts val="0"/>
                        </a:spcAft>
                      </a:pP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インターネット</a:t>
                      </a:r>
                      <a:r>
                        <a:rPr kumimoji="1" lang="en-US" alt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TV</a:t>
                      </a: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等を活用した府政</a:t>
                      </a:r>
                      <a:r>
                        <a:rPr kumimoji="1" lang="en-US" alt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愛鑑）</a:t>
                      </a:r>
                    </a:p>
                  </a:txBody>
                  <a:tcPr marL="35709" marR="35709"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652941941"/>
                  </a:ext>
                </a:extLst>
              </a:tr>
              <a:tr h="197021">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企業のツール（営業ネットワーク、機関誌、店舗サイネージなど）を活用した様々な府政の</a:t>
                      </a:r>
                      <a:r>
                        <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協力</a:t>
                      </a:r>
                      <a:endParaRPr kumimoji="1" lang="ja-JP" altLang="en-US" sz="700" dirty="0">
                        <a:solidFill>
                          <a:schemeClr val="tx1"/>
                        </a:solidFill>
                      </a:endParaRPr>
                    </a:p>
                  </a:txBody>
                  <a:tcPr marL="35709" marR="35709"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283517186"/>
                  </a:ext>
                </a:extLst>
              </a:tr>
            </a:tbl>
          </a:graphicData>
        </a:graphic>
      </p:graphicFrame>
      <p:sp>
        <p:nvSpPr>
          <p:cNvPr id="28" name="正方形/長方形 27"/>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20</a:t>
            </a:r>
            <a:endParaRPr lang="ja-JP" altLang="en-US" dirty="0">
              <a:solidFill>
                <a:schemeClr val="tx1"/>
              </a:solidFill>
            </a:endParaRPr>
          </a:p>
        </p:txBody>
      </p:sp>
      <p:pic>
        <p:nvPicPr>
          <p:cNvPr id="3" name="図 2"/>
          <p:cNvPicPr>
            <a:picLocks noChangeAspect="1"/>
          </p:cNvPicPr>
          <p:nvPr/>
        </p:nvPicPr>
        <p:blipFill>
          <a:blip r:embed="rId5"/>
          <a:stretch>
            <a:fillRect/>
          </a:stretch>
        </p:blipFill>
        <p:spPr>
          <a:xfrm>
            <a:off x="4662583" y="1358770"/>
            <a:ext cx="4219113" cy="1979337"/>
          </a:xfrm>
          <a:prstGeom prst="rect">
            <a:avLst/>
          </a:prstGeom>
        </p:spPr>
      </p:pic>
      <p:pic>
        <p:nvPicPr>
          <p:cNvPr id="4" name="図 3"/>
          <p:cNvPicPr>
            <a:picLocks noChangeAspect="1"/>
          </p:cNvPicPr>
          <p:nvPr/>
        </p:nvPicPr>
        <p:blipFill>
          <a:blip r:embed="rId6"/>
          <a:stretch>
            <a:fillRect/>
          </a:stretch>
        </p:blipFill>
        <p:spPr>
          <a:xfrm>
            <a:off x="339865" y="4456278"/>
            <a:ext cx="4187129" cy="1965747"/>
          </a:xfrm>
          <a:prstGeom prst="rect">
            <a:avLst/>
          </a:prstGeom>
        </p:spPr>
      </p:pic>
    </p:spTree>
    <p:extLst>
      <p:ext uri="{BB962C8B-B14F-4D97-AF65-F5344CB8AC3E}">
        <p14:creationId xmlns:p14="http://schemas.microsoft.com/office/powerpoint/2010/main" val="2863154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61303" y="323655"/>
            <a:ext cx="8839822" cy="6201689"/>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defRPr/>
            </a:pP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◆公民連携の推進（公民戦略連携デスクの取組み</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つづき）</a:t>
            </a:r>
            <a:r>
              <a:rPr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財務部 行政経営課</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lvl="0">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複数企業・大学との連携と協働</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416633" y="3751293"/>
            <a:ext cx="3075247" cy="307777"/>
          </a:xfrm>
          <a:prstGeom prst="rect">
            <a:avLst/>
          </a:prstGeom>
          <a:noFill/>
        </p:spPr>
        <p:txBody>
          <a:bodyPr wrap="square" rtlCol="0">
            <a:spAutoFit/>
          </a:bodyPr>
          <a:lstStyle/>
          <a:p>
            <a:pPr lvl="0">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もの・ことづくりラボ</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236599" y="-36385"/>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事例</a:t>
            </a:r>
            <a:r>
              <a:rPr lang="en-US" altLang="ja-JP" sz="1600" b="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smtClean="0">
                <a:solidFill>
                  <a:prstClr val="black"/>
                </a:solidFill>
                <a:latin typeface="Calibri"/>
                <a:ea typeface="ＭＳ Ｐゴシック" panose="020B0600070205080204" pitchFamily="50" charset="-128"/>
              </a:rPr>
              <a:t>21</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テキスト ボックス 2"/>
          <p:cNvSpPr txBox="1"/>
          <p:nvPr/>
        </p:nvSpPr>
        <p:spPr>
          <a:xfrm>
            <a:off x="522961" y="3984691"/>
            <a:ext cx="8549539" cy="2540653"/>
          </a:xfrm>
          <a:prstGeom prst="rect">
            <a:avLst/>
          </a:prstGeom>
          <a:noFill/>
          <a:ln>
            <a:noFill/>
          </a:ln>
        </p:spPr>
        <p:txBody>
          <a:bodyPr wrap="square" rtlCol="0">
            <a:noAutofit/>
          </a:bodyPr>
          <a:lstStyle/>
          <a:p>
            <a:pPr lvl="0">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概要</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大阪府</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及び府内市町村、企業が連携して府内の魅力的な地域資源を活用し</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SDGs</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推進に向けて</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、新た</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なもの・</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こと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サービス）等を生み出すことにより、大阪の地域活性化及び社会課題解決を図ることを目的とする。</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取組例</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p>
          <a:p>
            <a:pPr lvl="0">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Specialty</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OSAKA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～大阪らしさ</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ｓの推進～」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株式</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会社バンタンと連携し、若い学生の力を活用した</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のシンボル（新しいお土産）づくり。</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もの・ことづくりオープンフォーラム」、「未来の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人ワークショップ」</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なにわ</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名物開発研究所と連携し、地域を巻き込んだ取組みとなるような事業（観光を含む）を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目指す事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業者</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を対象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先進</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事例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の紹介やパネルディスカッション、ワークショップ等を実施。課題の共有やネットワークの拡大を図る。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4" name="テキスト ボックス 13"/>
          <p:cNvSpPr txBox="1"/>
          <p:nvPr/>
        </p:nvSpPr>
        <p:spPr>
          <a:xfrm>
            <a:off x="463257" y="1456067"/>
            <a:ext cx="8159193" cy="1754326"/>
          </a:xfrm>
          <a:prstGeom prst="rect">
            <a:avLst/>
          </a:prstGeom>
          <a:noFill/>
          <a:ln>
            <a:no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noProof="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公民</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連携で解決すべき行政課題をテーマに設定し、現状や府の</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取組みを</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紹介し、複数の事業者とワークショップを実施。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対話」から様々なアイデアを生み出す公民連携の新たな仕組み</a:t>
            </a:r>
            <a:r>
              <a:rPr lang="ja-JP" altLang="en-US"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実施テーマ</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200" b="1"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noProof="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i="0" u="none" strike="noStrike" kern="1200" cap="none" spc="0" normalizeH="0" baseline="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200" b="1" i="0" u="none" strike="noStrike" kern="1200" cap="none" spc="0" normalizeH="0" baseline="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テーマ「健康</a:t>
            </a:r>
            <a:r>
              <a:rPr kumimoji="1" lang="ja-JP" altLang="en-US" sz="1200" b="1" i="0" u="none" strike="noStrike" kern="1200" cap="none" spc="0" normalizeH="0" baseline="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b="1" noProof="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noProof="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00" b="1" noProof="0" dirty="0">
                <a:latin typeface="Meiryo UI" panose="020B0604030504040204" pitchFamily="50" charset="-128"/>
                <a:ea typeface="Meiryo UI" panose="020B0604030504040204" pitchFamily="50" charset="-128"/>
                <a:cs typeface="Meiryo UI" panose="020B0604030504040204" pitchFamily="50" charset="-128"/>
              </a:rPr>
              <a:t>テーマ「子どもの貧困</a:t>
            </a:r>
            <a:r>
              <a:rPr lang="ja-JP" altLang="en-US" sz="1200" b="1" noProof="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noProof="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i="0" u="none" strike="noStrike" kern="1200" cap="none" spc="0" normalizeH="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３）テーマ</a:t>
            </a:r>
            <a:r>
              <a:rPr kumimoji="1" lang="ja-JP" altLang="en-US" sz="12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「環境」          </a:t>
            </a:r>
            <a:r>
              <a:rPr kumimoji="1" lang="ja-JP" altLang="en-US" sz="1200" b="1" i="0" u="none" strike="noStrike" kern="1200" cap="none" spc="0" normalizeH="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４）テーマ「障がい者雇用</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b="0" i="0" u="none" strike="noStrike" kern="1200" cap="none" spc="0" normalizeH="0" baseline="0" noProof="0" dirty="0">
              <a:ln>
                <a:noFill/>
              </a:ln>
              <a:effectLst/>
              <a:uLnTx/>
              <a:uFillTx/>
              <a:latin typeface="Calibri"/>
              <a:ea typeface="ＭＳ Ｐゴシック" panose="020B0600070205080204" pitchFamily="50" charset="-128"/>
            </a:endParaRPr>
          </a:p>
        </p:txBody>
      </p:sp>
      <p:sp>
        <p:nvSpPr>
          <p:cNvPr id="18" name="テキスト ボックス 17"/>
          <p:cNvSpPr txBox="1"/>
          <p:nvPr/>
        </p:nvSpPr>
        <p:spPr>
          <a:xfrm>
            <a:off x="416633" y="1206894"/>
            <a:ext cx="3075247" cy="307777"/>
          </a:xfrm>
          <a:prstGeom prst="rect">
            <a:avLst/>
          </a:prstGeom>
          <a:noFill/>
        </p:spPr>
        <p:txBody>
          <a:bodyPr wrap="square" rtlCol="0">
            <a:spAutoFit/>
          </a:bodyPr>
          <a:lstStyle/>
          <a:p>
            <a:pPr lvl="0">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■創発ダイアログ</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 name="グループ化 11">
            <a:extLst>
              <a:ext uri="{FF2B5EF4-FFF2-40B4-BE49-F238E27FC236}">
                <a16:creationId xmlns:a16="http://schemas.microsoft.com/office/drawing/2014/main" id="{0F570522-E91E-45BB-8D0A-73E4E1FA12D7}"/>
              </a:ext>
            </a:extLst>
          </p:cNvPr>
          <p:cNvGrpSpPr/>
          <p:nvPr/>
        </p:nvGrpSpPr>
        <p:grpSpPr>
          <a:xfrm>
            <a:off x="6464151" y="1784701"/>
            <a:ext cx="2412876" cy="1914329"/>
            <a:chOff x="6806207" y="2582767"/>
            <a:chExt cx="2510636" cy="1784352"/>
          </a:xfrm>
        </p:grpSpPr>
        <p:sp>
          <p:nvSpPr>
            <p:cNvPr id="2" name="楕円 1">
              <a:extLst>
                <a:ext uri="{FF2B5EF4-FFF2-40B4-BE49-F238E27FC236}">
                  <a16:creationId xmlns:a16="http://schemas.microsoft.com/office/drawing/2014/main" id="{3EAD97F6-8C02-494B-9291-CC55DB2CC1B5}"/>
                </a:ext>
              </a:extLst>
            </p:cNvPr>
            <p:cNvSpPr/>
            <p:nvPr/>
          </p:nvSpPr>
          <p:spPr>
            <a:xfrm>
              <a:off x="7666859" y="3717480"/>
              <a:ext cx="838266" cy="649639"/>
            </a:xfrm>
            <a:prstGeom prst="ellipse">
              <a:avLst/>
            </a:prstGeom>
            <a:solidFill>
              <a:schemeClr val="accent6">
                <a:lumMod val="40000"/>
                <a:lumOff val="60000"/>
              </a:schemeClr>
            </a:solidFill>
            <a:ln w="19050">
              <a:solidFill>
                <a:srgbClr val="FF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a:t>
              </a:r>
            </a:p>
          </p:txBody>
        </p:sp>
        <p:sp>
          <p:nvSpPr>
            <p:cNvPr id="17" name="楕円 16">
              <a:extLst>
                <a:ext uri="{FF2B5EF4-FFF2-40B4-BE49-F238E27FC236}">
                  <a16:creationId xmlns:a16="http://schemas.microsoft.com/office/drawing/2014/main" id="{32F60D24-87C8-4E09-BDB8-97354795C599}"/>
                </a:ext>
              </a:extLst>
            </p:cNvPr>
            <p:cNvSpPr/>
            <p:nvPr/>
          </p:nvSpPr>
          <p:spPr>
            <a:xfrm>
              <a:off x="8464931" y="3024235"/>
              <a:ext cx="851912" cy="678945"/>
            </a:xfrm>
            <a:prstGeom prst="ellipse">
              <a:avLst/>
            </a:prstGeom>
            <a:solidFill>
              <a:schemeClr val="accent6">
                <a:lumMod val="40000"/>
                <a:lumOff val="60000"/>
              </a:schemeClr>
            </a:solidFill>
            <a:ln w="19050">
              <a:solidFill>
                <a:srgbClr val="FF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大学</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楕円 18">
              <a:extLst>
                <a:ext uri="{FF2B5EF4-FFF2-40B4-BE49-F238E27FC236}">
                  <a16:creationId xmlns:a16="http://schemas.microsoft.com/office/drawing/2014/main" id="{15CC3A02-955C-4CB5-9995-9FADDDEF96ED}"/>
                </a:ext>
              </a:extLst>
            </p:cNvPr>
            <p:cNvSpPr/>
            <p:nvPr/>
          </p:nvSpPr>
          <p:spPr>
            <a:xfrm>
              <a:off x="6806207" y="3043912"/>
              <a:ext cx="851912" cy="678945"/>
            </a:xfrm>
            <a:prstGeom prst="ellipse">
              <a:avLst/>
            </a:prstGeom>
            <a:solidFill>
              <a:schemeClr val="accent6">
                <a:lumMod val="40000"/>
                <a:lumOff val="60000"/>
              </a:schemeClr>
            </a:solidFill>
            <a:ln w="19050">
              <a:solidFill>
                <a:srgbClr val="FF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B</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楕円 19">
              <a:extLst>
                <a:ext uri="{FF2B5EF4-FFF2-40B4-BE49-F238E27FC236}">
                  <a16:creationId xmlns:a16="http://schemas.microsoft.com/office/drawing/2014/main" id="{79E13DBE-1855-4C75-9834-3DDCCA639A8A}"/>
                </a:ext>
              </a:extLst>
            </p:cNvPr>
            <p:cNvSpPr/>
            <p:nvPr/>
          </p:nvSpPr>
          <p:spPr>
            <a:xfrm>
              <a:off x="7593387" y="2582767"/>
              <a:ext cx="851912" cy="678945"/>
            </a:xfrm>
            <a:prstGeom prst="ellipse">
              <a:avLst/>
            </a:prstGeom>
            <a:solidFill>
              <a:schemeClr val="accent6">
                <a:lumMod val="40000"/>
                <a:lumOff val="60000"/>
              </a:schemeClr>
            </a:solidFill>
            <a:ln w="19050">
              <a:solidFill>
                <a:srgbClr val="FF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楕円 20">
              <a:extLst>
                <a:ext uri="{FF2B5EF4-FFF2-40B4-BE49-F238E27FC236}">
                  <a16:creationId xmlns:a16="http://schemas.microsoft.com/office/drawing/2014/main" id="{31430357-4027-4DEA-9975-2C2DD39C4210}"/>
                </a:ext>
              </a:extLst>
            </p:cNvPr>
            <p:cNvSpPr/>
            <p:nvPr/>
          </p:nvSpPr>
          <p:spPr>
            <a:xfrm>
              <a:off x="7578440" y="3171301"/>
              <a:ext cx="965622" cy="614523"/>
            </a:xfrm>
            <a:prstGeom prst="ellipse">
              <a:avLst/>
            </a:prstGeom>
            <a:solidFill>
              <a:srgbClr val="FFFF99"/>
            </a:solidFill>
            <a:ln w="19050">
              <a:solidFill>
                <a:srgbClr val="FF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共通の</a:t>
              </a:r>
              <a:endParaRPr kumimoji="1"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ビジョン</a:t>
              </a:r>
            </a:p>
          </p:txBody>
        </p:sp>
      </p:grpSp>
      <p:sp>
        <p:nvSpPr>
          <p:cNvPr id="10" name="楕円 9">
            <a:extLst>
              <a:ext uri="{FF2B5EF4-FFF2-40B4-BE49-F238E27FC236}">
                <a16:creationId xmlns:a16="http://schemas.microsoft.com/office/drawing/2014/main" id="{F1245BC3-6744-411F-BFD0-AA23F3EA24B1}"/>
              </a:ext>
            </a:extLst>
          </p:cNvPr>
          <p:cNvSpPr/>
          <p:nvPr/>
        </p:nvSpPr>
        <p:spPr>
          <a:xfrm>
            <a:off x="6642229" y="1943835"/>
            <a:ext cx="2102951" cy="1434855"/>
          </a:xfrm>
          <a:prstGeom prst="ellipse">
            <a:avLst/>
          </a:prstGeom>
          <a:solidFill>
            <a:schemeClr val="accent1">
              <a:lumMod val="20000"/>
              <a:lumOff val="80000"/>
              <a:alpha val="4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6" name="直線矢印コネクタ 15">
            <a:extLst>
              <a:ext uri="{FF2B5EF4-FFF2-40B4-BE49-F238E27FC236}">
                <a16:creationId xmlns:a16="http://schemas.microsoft.com/office/drawing/2014/main" id="{BC265829-6298-4717-87C4-BC5031AFEA5F}"/>
              </a:ext>
            </a:extLst>
          </p:cNvPr>
          <p:cNvCxnSpPr>
            <a:cxnSpLocks/>
          </p:cNvCxnSpPr>
          <p:nvPr/>
        </p:nvCxnSpPr>
        <p:spPr>
          <a:xfrm>
            <a:off x="566555" y="3166125"/>
            <a:ext cx="2250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78A7C1E0-2C85-4778-9302-D158D60A57F1}"/>
              </a:ext>
            </a:extLst>
          </p:cNvPr>
          <p:cNvSpPr txBox="1"/>
          <p:nvPr/>
        </p:nvSpPr>
        <p:spPr>
          <a:xfrm>
            <a:off x="828675" y="3025725"/>
            <a:ext cx="5813554" cy="486209"/>
          </a:xfrm>
          <a:prstGeom prst="rect">
            <a:avLst/>
          </a:prstGeom>
          <a:noFill/>
          <a:ln>
            <a:solidFill>
              <a:schemeClr val="accent1">
                <a:shade val="95000"/>
                <a:satMod val="105000"/>
              </a:schemeClr>
            </a:solidFill>
            <a:prstDash val="dash"/>
          </a:ln>
        </p:spPr>
        <p:txBody>
          <a:bodyPr wrap="square" rtlCol="0">
            <a:noAutofit/>
          </a:bodyPr>
          <a:lstStyle/>
          <a:p>
            <a:r>
              <a:rPr lang="en-US" altLang="ja-JP" sz="1100" dirty="0">
                <a:latin typeface="Meiryo UI" panose="020B0604030504040204" pitchFamily="50" charset="-128"/>
                <a:ea typeface="Meiryo UI" panose="020B0604030504040204" pitchFamily="50" charset="-128"/>
                <a:cs typeface="メイリオ" panose="020B0604030504040204" pitchFamily="50" charset="-128"/>
              </a:rPr>
              <a:t>Well‐Being OSAKA Lab </a:t>
            </a: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の設立（健康）、子ども招待イベント、暑さ対策の啓発活動、障がい者雇用セミナーの実施等へ</a:t>
            </a:r>
            <a:endParaRPr kumimoji="1" lang="ja-JP" altLang="en-US" sz="1100" dirty="0">
              <a:latin typeface="Meiryo UI" panose="020B0604030504040204" pitchFamily="50" charset="-128"/>
              <a:ea typeface="Meiryo UI" panose="020B0604030504040204" pitchFamily="50" charset="-128"/>
              <a:cs typeface="メイリオ" panose="020B0604030504040204" pitchFamily="50" charset="-128"/>
            </a:endParaRPr>
          </a:p>
        </p:txBody>
      </p:sp>
      <p:grpSp>
        <p:nvGrpSpPr>
          <p:cNvPr id="23" name="グループ化 22"/>
          <p:cNvGrpSpPr/>
          <p:nvPr/>
        </p:nvGrpSpPr>
        <p:grpSpPr>
          <a:xfrm>
            <a:off x="4746186" y="4600283"/>
            <a:ext cx="4188128" cy="1078967"/>
            <a:chOff x="180015" y="1656854"/>
            <a:chExt cx="11758709" cy="2850751"/>
          </a:xfrm>
        </p:grpSpPr>
        <p:sp>
          <p:nvSpPr>
            <p:cNvPr id="24" name="フローチャート: 結合子 23"/>
            <p:cNvSpPr/>
            <p:nvPr/>
          </p:nvSpPr>
          <p:spPr>
            <a:xfrm>
              <a:off x="313390" y="2589604"/>
              <a:ext cx="2009104" cy="1918001"/>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50" b="1" dirty="0" smtClean="0">
                  <a:solidFill>
                    <a:schemeClr val="tx1"/>
                  </a:solidFill>
                  <a:latin typeface="Meiryo UI" panose="020B0604030504040204" pitchFamily="50" charset="-128"/>
                  <a:ea typeface="Meiryo UI" panose="020B0604030504040204" pitchFamily="50" charset="-128"/>
                </a:rPr>
                <a:t>オリエン</a:t>
              </a:r>
              <a:endParaRPr kumimoji="1" lang="en-US" altLang="ja-JP" sz="55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550" b="1" dirty="0" smtClean="0">
                  <a:solidFill>
                    <a:schemeClr val="tx1"/>
                  </a:solidFill>
                  <a:latin typeface="Meiryo UI" panose="020B0604030504040204" pitchFamily="50" charset="-128"/>
                  <a:ea typeface="Meiryo UI" panose="020B0604030504040204" pitchFamily="50" charset="-128"/>
                </a:rPr>
                <a:t>テーション</a:t>
              </a:r>
              <a:endParaRPr kumimoji="1" lang="en-US" altLang="ja-JP" sz="55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550" b="1" dirty="0" smtClean="0">
                  <a:solidFill>
                    <a:schemeClr val="tx1"/>
                  </a:solidFill>
                  <a:latin typeface="Meiryo UI" panose="020B0604030504040204" pitchFamily="50" charset="-128"/>
                  <a:ea typeface="Meiryo UI" panose="020B0604030504040204" pitchFamily="50" charset="-128"/>
                </a:rPr>
                <a:t>・</a:t>
              </a:r>
              <a:endParaRPr kumimoji="1" lang="en-US" altLang="ja-JP" sz="55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550" b="1" dirty="0" smtClean="0">
                  <a:solidFill>
                    <a:schemeClr val="tx1"/>
                  </a:solidFill>
                  <a:latin typeface="Meiryo UI" panose="020B0604030504040204" pitchFamily="50" charset="-128"/>
                  <a:ea typeface="Meiryo UI" panose="020B0604030504040204" pitchFamily="50" charset="-128"/>
                </a:rPr>
                <a:t>チーム編成</a:t>
              </a:r>
              <a:endParaRPr kumimoji="1" lang="ja-JP" altLang="en-US" sz="550" b="1" dirty="0">
                <a:solidFill>
                  <a:schemeClr val="tx1"/>
                </a:solidFill>
                <a:latin typeface="Meiryo UI" panose="020B0604030504040204" pitchFamily="50" charset="-128"/>
                <a:ea typeface="Meiryo UI" panose="020B0604030504040204" pitchFamily="50" charset="-128"/>
              </a:endParaRPr>
            </a:p>
          </p:txBody>
        </p:sp>
        <p:sp>
          <p:nvSpPr>
            <p:cNvPr id="25" name="フローチャート: 結合子 24"/>
            <p:cNvSpPr/>
            <p:nvPr/>
          </p:nvSpPr>
          <p:spPr>
            <a:xfrm>
              <a:off x="2717447" y="2589603"/>
              <a:ext cx="2009103" cy="1918002"/>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50" b="1" dirty="0" smtClean="0">
                  <a:solidFill>
                    <a:schemeClr val="tx1"/>
                  </a:solidFill>
                  <a:latin typeface="Meiryo UI" panose="020B0604030504040204" pitchFamily="50" charset="-128"/>
                  <a:ea typeface="Meiryo UI" panose="020B0604030504040204" pitchFamily="50" charset="-128"/>
                </a:rPr>
                <a:t>チーム別</a:t>
              </a:r>
              <a:endParaRPr lang="en-US" altLang="ja-JP" sz="550" b="1" dirty="0" smtClean="0">
                <a:solidFill>
                  <a:schemeClr val="tx1"/>
                </a:solidFill>
                <a:latin typeface="Meiryo UI" panose="020B0604030504040204" pitchFamily="50" charset="-128"/>
                <a:ea typeface="Meiryo UI" panose="020B0604030504040204" pitchFamily="50" charset="-128"/>
              </a:endParaRPr>
            </a:p>
            <a:p>
              <a:pPr algn="ctr"/>
              <a:r>
                <a:rPr lang="ja-JP" altLang="en-US" sz="550" b="1" dirty="0" smtClean="0">
                  <a:solidFill>
                    <a:schemeClr val="tx1"/>
                  </a:solidFill>
                  <a:latin typeface="Meiryo UI" panose="020B0604030504040204" pitchFamily="50" charset="-128"/>
                  <a:ea typeface="Meiryo UI" panose="020B0604030504040204" pitchFamily="50" charset="-128"/>
                </a:rPr>
                <a:t>ディスカッ</a:t>
              </a:r>
              <a:endParaRPr lang="en-US" altLang="ja-JP" sz="550" b="1" dirty="0" smtClean="0">
                <a:solidFill>
                  <a:schemeClr val="tx1"/>
                </a:solidFill>
                <a:latin typeface="Meiryo UI" panose="020B0604030504040204" pitchFamily="50" charset="-128"/>
                <a:ea typeface="Meiryo UI" panose="020B0604030504040204" pitchFamily="50" charset="-128"/>
              </a:endParaRPr>
            </a:p>
            <a:p>
              <a:pPr algn="ctr"/>
              <a:r>
                <a:rPr lang="ja-JP" altLang="en-US" sz="550" b="1" dirty="0" smtClean="0">
                  <a:solidFill>
                    <a:schemeClr val="tx1"/>
                  </a:solidFill>
                  <a:latin typeface="Meiryo UI" panose="020B0604030504040204" pitchFamily="50" charset="-128"/>
                  <a:ea typeface="Meiryo UI" panose="020B0604030504040204" pitchFamily="50" charset="-128"/>
                </a:rPr>
                <a:t>ション</a:t>
              </a:r>
              <a:endParaRPr kumimoji="1" lang="en-US" altLang="ja-JP" sz="55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550" b="1" dirty="0" smtClean="0">
                  <a:solidFill>
                    <a:schemeClr val="tx1"/>
                  </a:solidFill>
                  <a:latin typeface="Meiryo UI" panose="020B0604030504040204" pitchFamily="50" charset="-128"/>
                  <a:ea typeface="Meiryo UI" panose="020B0604030504040204" pitchFamily="50" charset="-128"/>
                </a:rPr>
                <a:t>・</a:t>
              </a:r>
              <a:endParaRPr kumimoji="1" lang="en-US" altLang="ja-JP" sz="55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550" b="1" dirty="0" smtClean="0">
                  <a:solidFill>
                    <a:schemeClr val="tx1"/>
                  </a:solidFill>
                  <a:latin typeface="Meiryo UI" panose="020B0604030504040204" pitchFamily="50" charset="-128"/>
                  <a:ea typeface="Meiryo UI" panose="020B0604030504040204" pitchFamily="50" charset="-128"/>
                </a:rPr>
                <a:t>特別ゼミ</a:t>
              </a:r>
              <a:endParaRPr kumimoji="1" lang="ja-JP" altLang="en-US" sz="550" b="1" dirty="0">
                <a:solidFill>
                  <a:schemeClr val="tx1"/>
                </a:solidFill>
                <a:latin typeface="Meiryo UI" panose="020B0604030504040204" pitchFamily="50" charset="-128"/>
                <a:ea typeface="Meiryo UI" panose="020B0604030504040204" pitchFamily="50" charset="-128"/>
              </a:endParaRPr>
            </a:p>
          </p:txBody>
        </p:sp>
        <p:sp>
          <p:nvSpPr>
            <p:cNvPr id="29" name="フローチャート: 結合子 28"/>
            <p:cNvSpPr/>
            <p:nvPr/>
          </p:nvSpPr>
          <p:spPr>
            <a:xfrm>
              <a:off x="5121505" y="2589603"/>
              <a:ext cx="2009103" cy="1918002"/>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50" b="1" dirty="0" smtClean="0">
                  <a:solidFill>
                    <a:schemeClr val="tx1"/>
                  </a:solidFill>
                  <a:latin typeface="Meiryo UI" panose="020B0604030504040204" pitchFamily="50" charset="-128"/>
                  <a:ea typeface="Meiryo UI" panose="020B0604030504040204" pitchFamily="50" charset="-128"/>
                </a:rPr>
                <a:t>書類審査</a:t>
              </a:r>
              <a:endParaRPr lang="en-US" altLang="ja-JP" sz="550" b="1" dirty="0" smtClean="0">
                <a:solidFill>
                  <a:schemeClr val="tx1"/>
                </a:solidFill>
                <a:latin typeface="Meiryo UI" panose="020B0604030504040204" pitchFamily="50" charset="-128"/>
                <a:ea typeface="Meiryo UI" panose="020B0604030504040204" pitchFamily="50" charset="-128"/>
              </a:endParaRPr>
            </a:p>
            <a:p>
              <a:pPr algn="ctr"/>
              <a:r>
                <a:rPr lang="ja-JP" altLang="en-US" sz="550" b="1" dirty="0" smtClean="0">
                  <a:solidFill>
                    <a:schemeClr val="tx1"/>
                  </a:solidFill>
                  <a:latin typeface="Meiryo UI" panose="020B0604030504040204" pitchFamily="50" charset="-128"/>
                  <a:ea typeface="Meiryo UI" panose="020B0604030504040204" pitchFamily="50" charset="-128"/>
                </a:rPr>
                <a:t>・</a:t>
              </a:r>
              <a:endParaRPr lang="en-US" altLang="ja-JP" sz="550" b="1" dirty="0" smtClean="0">
                <a:solidFill>
                  <a:schemeClr val="tx1"/>
                </a:solidFill>
                <a:latin typeface="Meiryo UI" panose="020B0604030504040204" pitchFamily="50" charset="-128"/>
                <a:ea typeface="Meiryo UI" panose="020B0604030504040204" pitchFamily="50" charset="-128"/>
              </a:endParaRPr>
            </a:p>
            <a:p>
              <a:pPr algn="ctr"/>
              <a:r>
                <a:rPr lang="ja-JP" altLang="en-US" sz="550" b="1" dirty="0" smtClean="0">
                  <a:solidFill>
                    <a:schemeClr val="tx1"/>
                  </a:solidFill>
                  <a:latin typeface="Meiryo UI" panose="020B0604030504040204" pitchFamily="50" charset="-128"/>
                  <a:ea typeface="Meiryo UI" panose="020B0604030504040204" pitchFamily="50" charset="-128"/>
                </a:rPr>
                <a:t>学内</a:t>
              </a:r>
              <a:r>
                <a:rPr kumimoji="1" lang="ja-JP" altLang="en-US" sz="550" b="1" dirty="0" smtClean="0">
                  <a:solidFill>
                    <a:schemeClr val="tx1"/>
                  </a:solidFill>
                  <a:latin typeface="Meiryo UI" panose="020B0604030504040204" pitchFamily="50" charset="-128"/>
                  <a:ea typeface="Meiryo UI" panose="020B0604030504040204" pitchFamily="50" charset="-128"/>
                </a:rPr>
                <a:t>プレゼ</a:t>
              </a:r>
              <a:endParaRPr kumimoji="1" lang="en-US" altLang="ja-JP" sz="55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550" b="1" dirty="0" smtClean="0">
                  <a:solidFill>
                    <a:schemeClr val="tx1"/>
                  </a:solidFill>
                  <a:latin typeface="Meiryo UI" panose="020B0604030504040204" pitchFamily="50" charset="-128"/>
                  <a:ea typeface="Meiryo UI" panose="020B0604030504040204" pitchFamily="50" charset="-128"/>
                </a:rPr>
                <a:t>ン審査</a:t>
              </a:r>
              <a:r>
                <a:rPr kumimoji="1" lang="en-US" altLang="ja-JP" sz="550" b="1" dirty="0" smtClean="0">
                  <a:solidFill>
                    <a:schemeClr val="tx1"/>
                  </a:solidFill>
                  <a:latin typeface="Meiryo UI" panose="020B0604030504040204" pitchFamily="50" charset="-128"/>
                  <a:ea typeface="Meiryo UI" panose="020B0604030504040204" pitchFamily="50" charset="-128"/>
                </a:rPr>
                <a:t>/</a:t>
              </a:r>
              <a:r>
                <a:rPr lang="ja-JP" altLang="en-US" sz="550" b="1" dirty="0" smtClean="0">
                  <a:solidFill>
                    <a:schemeClr val="tx1"/>
                  </a:solidFill>
                  <a:latin typeface="Meiryo UI" panose="020B0604030504040204" pitchFamily="50" charset="-128"/>
                  <a:ea typeface="Meiryo UI" panose="020B0604030504040204" pitchFamily="50" charset="-128"/>
                </a:rPr>
                <a:t>選抜</a:t>
              </a:r>
              <a:r>
                <a:rPr kumimoji="1" lang="ja-JP" altLang="en-US" sz="550" b="1" dirty="0" smtClean="0">
                  <a:solidFill>
                    <a:schemeClr val="tx1"/>
                  </a:solidFill>
                  <a:latin typeface="Meiryo UI" panose="020B0604030504040204" pitchFamily="50" charset="-128"/>
                  <a:ea typeface="Meiryo UI" panose="020B0604030504040204" pitchFamily="50" charset="-128"/>
                </a:rPr>
                <a:t>ゼミ</a:t>
              </a:r>
              <a:endParaRPr kumimoji="1" lang="ja-JP" altLang="en-US" sz="550" b="1" dirty="0">
                <a:solidFill>
                  <a:schemeClr val="tx1"/>
                </a:solidFill>
                <a:latin typeface="Meiryo UI" panose="020B0604030504040204" pitchFamily="50" charset="-128"/>
                <a:ea typeface="Meiryo UI" panose="020B0604030504040204" pitchFamily="50" charset="-128"/>
              </a:endParaRPr>
            </a:p>
          </p:txBody>
        </p:sp>
        <p:sp>
          <p:nvSpPr>
            <p:cNvPr id="30" name="フローチャート: 結合子 29"/>
            <p:cNvSpPr/>
            <p:nvPr/>
          </p:nvSpPr>
          <p:spPr>
            <a:xfrm>
              <a:off x="7525563" y="2589603"/>
              <a:ext cx="2009103" cy="1918002"/>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50" b="1" dirty="0" smtClean="0">
                  <a:solidFill>
                    <a:schemeClr val="tx1"/>
                  </a:solidFill>
                  <a:latin typeface="Meiryo UI" panose="020B0604030504040204" pitchFamily="50" charset="-128"/>
                  <a:ea typeface="Meiryo UI" panose="020B0604030504040204" pitchFamily="50" charset="-128"/>
                </a:rPr>
                <a:t>協力先</a:t>
              </a:r>
              <a:endParaRPr lang="en-US" altLang="ja-JP" sz="550" b="1" dirty="0" smtClean="0">
                <a:solidFill>
                  <a:schemeClr val="tx1"/>
                </a:solidFill>
                <a:latin typeface="Meiryo UI" panose="020B0604030504040204" pitchFamily="50" charset="-128"/>
                <a:ea typeface="Meiryo UI" panose="020B0604030504040204" pitchFamily="50" charset="-128"/>
              </a:endParaRPr>
            </a:p>
            <a:p>
              <a:pPr algn="ctr"/>
              <a:r>
                <a:rPr lang="ja-JP" altLang="en-US" sz="550" b="1" dirty="0" smtClean="0">
                  <a:solidFill>
                    <a:schemeClr val="tx1"/>
                  </a:solidFill>
                  <a:latin typeface="Meiryo UI" panose="020B0604030504040204" pitchFamily="50" charset="-128"/>
                  <a:ea typeface="Meiryo UI" panose="020B0604030504040204" pitchFamily="50" charset="-128"/>
                </a:rPr>
                <a:t>開拓</a:t>
              </a:r>
              <a:endParaRPr kumimoji="1" lang="en-US" altLang="ja-JP" sz="55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550" b="1" dirty="0" smtClean="0">
                  <a:solidFill>
                    <a:schemeClr val="tx1"/>
                  </a:solidFill>
                  <a:latin typeface="Meiryo UI" panose="020B0604030504040204" pitchFamily="50" charset="-128"/>
                  <a:ea typeface="Meiryo UI" panose="020B0604030504040204" pitchFamily="50" charset="-128"/>
                </a:rPr>
                <a:t>・</a:t>
              </a:r>
              <a:endParaRPr kumimoji="1" lang="en-US" altLang="ja-JP" sz="550" b="1" dirty="0" smtClean="0">
                <a:solidFill>
                  <a:schemeClr val="tx1"/>
                </a:solidFill>
                <a:latin typeface="Meiryo UI" panose="020B0604030504040204" pitchFamily="50" charset="-128"/>
                <a:ea typeface="Meiryo UI" panose="020B0604030504040204" pitchFamily="50" charset="-128"/>
              </a:endParaRPr>
            </a:p>
            <a:p>
              <a:pPr algn="ctr"/>
              <a:r>
                <a:rPr lang="ja-JP" altLang="en-US" sz="550" b="1" dirty="0" smtClean="0">
                  <a:solidFill>
                    <a:schemeClr val="tx1"/>
                  </a:solidFill>
                  <a:latin typeface="Meiryo UI" panose="020B0604030504040204" pitchFamily="50" charset="-128"/>
                  <a:ea typeface="Meiryo UI" panose="020B0604030504040204" pitchFamily="50" charset="-128"/>
                </a:rPr>
                <a:t>最終プレゼン</a:t>
              </a:r>
              <a:r>
                <a:rPr lang="en-US" altLang="ja-JP" sz="550" b="1" dirty="0" smtClean="0">
                  <a:solidFill>
                    <a:schemeClr val="tx1"/>
                  </a:solidFill>
                  <a:latin typeface="Meiryo UI" panose="020B0604030504040204" pitchFamily="50" charset="-128"/>
                  <a:ea typeface="Meiryo UI" panose="020B0604030504040204" pitchFamily="50" charset="-128"/>
                </a:rPr>
                <a:t>【</a:t>
              </a:r>
              <a:r>
                <a:rPr lang="ja-JP" altLang="en-US" sz="550" b="1" dirty="0" smtClean="0">
                  <a:solidFill>
                    <a:schemeClr val="tx1"/>
                  </a:solidFill>
                  <a:latin typeface="Meiryo UI" panose="020B0604030504040204" pitchFamily="50" charset="-128"/>
                  <a:ea typeface="Meiryo UI" panose="020B0604030504040204" pitchFamily="50" charset="-128"/>
                </a:rPr>
                <a:t>表彰</a:t>
              </a:r>
              <a:r>
                <a:rPr lang="en-US" altLang="ja-JP" sz="550" b="1" dirty="0" smtClean="0">
                  <a:solidFill>
                    <a:schemeClr val="tx1"/>
                  </a:solidFill>
                  <a:latin typeface="Meiryo UI" panose="020B0604030504040204" pitchFamily="50" charset="-128"/>
                  <a:ea typeface="Meiryo UI" panose="020B0604030504040204" pitchFamily="50" charset="-128"/>
                </a:rPr>
                <a:t>】</a:t>
              </a:r>
              <a:endParaRPr kumimoji="1" lang="ja-JP" altLang="en-US" sz="550" b="1" dirty="0">
                <a:solidFill>
                  <a:schemeClr val="tx1"/>
                </a:solidFill>
                <a:latin typeface="Meiryo UI" panose="020B0604030504040204" pitchFamily="50" charset="-128"/>
                <a:ea typeface="Meiryo UI" panose="020B0604030504040204" pitchFamily="50" charset="-128"/>
              </a:endParaRPr>
            </a:p>
          </p:txBody>
        </p:sp>
        <p:sp>
          <p:nvSpPr>
            <p:cNvPr id="31" name="フローチャート: 結合子 30"/>
            <p:cNvSpPr/>
            <p:nvPr/>
          </p:nvSpPr>
          <p:spPr>
            <a:xfrm>
              <a:off x="9929621" y="2589603"/>
              <a:ext cx="2009103" cy="1918002"/>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50" b="1" dirty="0" smtClean="0">
                  <a:solidFill>
                    <a:schemeClr val="tx1"/>
                  </a:solidFill>
                  <a:latin typeface="Meiryo UI" panose="020B0604030504040204" pitchFamily="50" charset="-128"/>
                  <a:ea typeface="Meiryo UI" panose="020B0604030504040204" pitchFamily="50" charset="-128"/>
                </a:rPr>
                <a:t>商品化</a:t>
              </a:r>
              <a:endParaRPr kumimoji="1" lang="en-US" altLang="ja-JP" sz="55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550" b="1" dirty="0" smtClean="0">
                  <a:solidFill>
                    <a:schemeClr val="tx1"/>
                  </a:solidFill>
                  <a:latin typeface="Meiryo UI" panose="020B0604030504040204" pitchFamily="50" charset="-128"/>
                  <a:ea typeface="Meiryo UI" panose="020B0604030504040204" pitchFamily="50" charset="-128"/>
                </a:rPr>
                <a:t>検討</a:t>
              </a:r>
              <a:endParaRPr kumimoji="1" lang="en-US" altLang="ja-JP" sz="550" b="1" dirty="0" smtClean="0">
                <a:solidFill>
                  <a:schemeClr val="tx1"/>
                </a:solidFill>
                <a:latin typeface="Meiryo UI" panose="020B0604030504040204" pitchFamily="50" charset="-128"/>
                <a:ea typeface="Meiryo UI" panose="020B0604030504040204" pitchFamily="50" charset="-128"/>
              </a:endParaRPr>
            </a:p>
          </p:txBody>
        </p:sp>
        <p:sp>
          <p:nvSpPr>
            <p:cNvPr id="32" name="右矢印 31"/>
            <p:cNvSpPr/>
            <p:nvPr/>
          </p:nvSpPr>
          <p:spPr>
            <a:xfrm>
              <a:off x="2393328" y="3374739"/>
              <a:ext cx="253283" cy="34772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右矢印 32"/>
            <p:cNvSpPr/>
            <p:nvPr/>
          </p:nvSpPr>
          <p:spPr>
            <a:xfrm>
              <a:off x="4797386" y="3374739"/>
              <a:ext cx="253283" cy="34772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右矢印 33"/>
            <p:cNvSpPr/>
            <p:nvPr/>
          </p:nvSpPr>
          <p:spPr>
            <a:xfrm>
              <a:off x="7201444" y="3374739"/>
              <a:ext cx="253283" cy="34772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右矢印 34"/>
            <p:cNvSpPr/>
            <p:nvPr/>
          </p:nvSpPr>
          <p:spPr>
            <a:xfrm>
              <a:off x="9605502" y="3374739"/>
              <a:ext cx="253283" cy="34772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180015" y="1656854"/>
              <a:ext cx="2339954" cy="1186036"/>
            </a:xfrm>
            <a:prstGeom prst="rect">
              <a:avLst/>
            </a:prstGeom>
            <a:noFill/>
          </p:spPr>
          <p:txBody>
            <a:bodyPr wrap="square" rtlCol="0">
              <a:spAutoFit/>
            </a:bodyPr>
            <a:lstStyle/>
            <a:p>
              <a:r>
                <a:rPr lang="ja-JP" altLang="en-US" sz="600" b="1" dirty="0" smtClean="0">
                  <a:latin typeface="Meiryo UI" panose="020B0604030504040204" pitchFamily="50" charset="-128"/>
                  <a:ea typeface="Meiryo UI" panose="020B0604030504040204" pitchFamily="50" charset="-128"/>
                </a:rPr>
                <a:t>令和元年</a:t>
              </a:r>
              <a:endParaRPr lang="en-US" altLang="ja-JP" sz="600" b="1" dirty="0" smtClean="0">
                <a:latin typeface="Meiryo UI" panose="020B0604030504040204" pitchFamily="50" charset="-128"/>
                <a:ea typeface="Meiryo UI" panose="020B0604030504040204" pitchFamily="50" charset="-128"/>
              </a:endParaRPr>
            </a:p>
            <a:p>
              <a:r>
                <a:rPr lang="en-US" altLang="ja-JP" sz="600" b="1" dirty="0" smtClean="0">
                  <a:latin typeface="Meiryo UI" panose="020B0604030504040204" pitchFamily="50" charset="-128"/>
                  <a:ea typeface="Meiryo UI" panose="020B0604030504040204" pitchFamily="50" charset="-128"/>
                </a:rPr>
                <a:t>7</a:t>
              </a:r>
              <a:r>
                <a:rPr lang="ja-JP" altLang="en-US" sz="600" b="1" dirty="0" smtClean="0">
                  <a:latin typeface="Meiryo UI" panose="020B0604030504040204" pitchFamily="50" charset="-128"/>
                  <a:ea typeface="Meiryo UI" panose="020B0604030504040204" pitchFamily="50" charset="-128"/>
                </a:rPr>
                <a:t>月</a:t>
              </a:r>
              <a:r>
                <a:rPr lang="en-US" altLang="ja-JP" sz="600" b="1" dirty="0" smtClean="0">
                  <a:latin typeface="Meiryo UI" panose="020B0604030504040204" pitchFamily="50" charset="-128"/>
                  <a:ea typeface="Meiryo UI" panose="020B0604030504040204" pitchFamily="50" charset="-128"/>
                </a:rPr>
                <a:t>26</a:t>
              </a:r>
              <a:r>
                <a:rPr lang="ja-JP" altLang="en-US" sz="600" b="1" dirty="0" smtClean="0">
                  <a:latin typeface="Meiryo UI" panose="020B0604030504040204" pitchFamily="50" charset="-128"/>
                  <a:ea typeface="Meiryo UI" panose="020B0604030504040204" pitchFamily="50" charset="-128"/>
                </a:rPr>
                <a:t>日</a:t>
              </a:r>
              <a:r>
                <a:rPr lang="en-US" altLang="ja-JP" sz="600" b="1" dirty="0" smtClean="0">
                  <a:latin typeface="Meiryo UI" panose="020B0604030504040204" pitchFamily="50" charset="-128"/>
                  <a:ea typeface="Meiryo UI" panose="020B0604030504040204" pitchFamily="50" charset="-128"/>
                </a:rPr>
                <a:t> </a:t>
              </a:r>
              <a:r>
                <a:rPr lang="ja-JP" altLang="en-US" sz="600" b="1" dirty="0" smtClean="0">
                  <a:latin typeface="Meiryo UI" panose="020B0604030504040204" pitchFamily="50" charset="-128"/>
                  <a:ea typeface="Meiryo UI" panose="020B0604030504040204" pitchFamily="50" charset="-128"/>
                </a:rPr>
                <a:t>大阪校</a:t>
              </a:r>
              <a:endParaRPr lang="en-US" altLang="ja-JP" sz="600" b="1" dirty="0" smtClean="0">
                <a:latin typeface="Meiryo UI" panose="020B0604030504040204" pitchFamily="50" charset="-128"/>
                <a:ea typeface="Meiryo UI" panose="020B0604030504040204" pitchFamily="50" charset="-128"/>
              </a:endParaRPr>
            </a:p>
            <a:p>
              <a:r>
                <a:rPr kumimoji="1" lang="ja-JP" altLang="en-US" sz="600" b="1" dirty="0">
                  <a:latin typeface="Meiryo UI" panose="020B0604030504040204" pitchFamily="50" charset="-128"/>
                  <a:ea typeface="Meiryo UI" panose="020B0604030504040204" pitchFamily="50" charset="-128"/>
                </a:rPr>
                <a:t>　</a:t>
              </a:r>
              <a:r>
                <a:rPr lang="ja-JP" altLang="en-US" sz="600" b="1" dirty="0">
                  <a:latin typeface="Meiryo UI" panose="020B0604030504040204" pitchFamily="50" charset="-128"/>
                  <a:ea typeface="Meiryo UI" panose="020B0604030504040204" pitchFamily="50" charset="-128"/>
                </a:rPr>
                <a:t>　 </a:t>
              </a:r>
              <a:r>
                <a:rPr kumimoji="1" lang="en-US" altLang="ja-JP" sz="600" b="1" dirty="0" smtClean="0">
                  <a:latin typeface="Meiryo UI" panose="020B0604030504040204" pitchFamily="50" charset="-128"/>
                  <a:ea typeface="Meiryo UI" panose="020B0604030504040204" pitchFamily="50" charset="-128"/>
                </a:rPr>
                <a:t>29</a:t>
              </a:r>
              <a:r>
                <a:rPr kumimoji="1" lang="ja-JP" altLang="en-US" sz="600" b="1" dirty="0" smtClean="0">
                  <a:latin typeface="Meiryo UI" panose="020B0604030504040204" pitchFamily="50" charset="-128"/>
                  <a:ea typeface="Meiryo UI" panose="020B0604030504040204" pitchFamily="50" charset="-128"/>
                </a:rPr>
                <a:t>日</a:t>
              </a:r>
              <a:r>
                <a:rPr kumimoji="1" lang="en-US" altLang="ja-JP" sz="600" b="1" dirty="0" smtClean="0">
                  <a:latin typeface="Meiryo UI" panose="020B0604030504040204" pitchFamily="50" charset="-128"/>
                  <a:ea typeface="Meiryo UI" panose="020B0604030504040204" pitchFamily="50" charset="-128"/>
                </a:rPr>
                <a:t> </a:t>
              </a:r>
              <a:r>
                <a:rPr kumimoji="1" lang="ja-JP" altLang="en-US" sz="600" b="1" dirty="0" smtClean="0">
                  <a:latin typeface="Meiryo UI" panose="020B0604030504040204" pitchFamily="50" charset="-128"/>
                  <a:ea typeface="Meiryo UI" panose="020B0604030504040204" pitchFamily="50" charset="-128"/>
                </a:rPr>
                <a:t>東京校</a:t>
              </a:r>
              <a:endParaRPr kumimoji="1" lang="ja-JP" altLang="en-US" sz="600" b="1"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2856102" y="1998257"/>
              <a:ext cx="1809070" cy="487908"/>
            </a:xfrm>
            <a:prstGeom prst="rect">
              <a:avLst/>
            </a:prstGeom>
            <a:noFill/>
          </p:spPr>
          <p:txBody>
            <a:bodyPr wrap="square" rtlCol="0">
              <a:spAutoFit/>
            </a:bodyPr>
            <a:lstStyle/>
            <a:p>
              <a:r>
                <a:rPr lang="en-US" altLang="ja-JP" sz="600" b="1" dirty="0" smtClean="0">
                  <a:latin typeface="Meiryo UI" panose="020B0604030504040204" pitchFamily="50" charset="-128"/>
                  <a:ea typeface="Meiryo UI" panose="020B0604030504040204" pitchFamily="50" charset="-128"/>
                </a:rPr>
                <a:t>7</a:t>
              </a:r>
              <a:r>
                <a:rPr lang="ja-JP" altLang="en-US" sz="600" b="1" dirty="0" smtClean="0">
                  <a:latin typeface="Meiryo UI" panose="020B0604030504040204" pitchFamily="50" charset="-128"/>
                  <a:ea typeface="Meiryo UI" panose="020B0604030504040204" pitchFamily="50" charset="-128"/>
                </a:rPr>
                <a:t>月</a:t>
              </a:r>
              <a:r>
                <a:rPr lang="en-US" altLang="ja-JP" sz="600" b="1" dirty="0" smtClean="0">
                  <a:latin typeface="Meiryo UI" panose="020B0604030504040204" pitchFamily="50" charset="-128"/>
                  <a:ea typeface="Meiryo UI" panose="020B0604030504040204" pitchFamily="50" charset="-128"/>
                </a:rPr>
                <a:t>~</a:t>
              </a:r>
              <a:r>
                <a:rPr lang="ja-JP" altLang="en-US" sz="600" b="1" dirty="0" smtClean="0">
                  <a:latin typeface="Meiryo UI" panose="020B0604030504040204" pitchFamily="50" charset="-128"/>
                  <a:ea typeface="Meiryo UI" panose="020B0604030504040204" pitchFamily="50" charset="-128"/>
                </a:rPr>
                <a:t>９月</a:t>
              </a:r>
              <a:endParaRPr lang="en-US" altLang="ja-JP" sz="600" b="1" dirty="0" smtClean="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5625957" y="2012054"/>
              <a:ext cx="1231480" cy="593019"/>
            </a:xfrm>
            <a:prstGeom prst="rect">
              <a:avLst/>
            </a:prstGeom>
            <a:noFill/>
          </p:spPr>
          <p:txBody>
            <a:bodyPr wrap="square" rtlCol="0">
              <a:spAutoFit/>
            </a:bodyPr>
            <a:lstStyle/>
            <a:p>
              <a:r>
                <a:rPr lang="en-US" altLang="ja-JP" sz="600" b="1" dirty="0" smtClean="0">
                  <a:latin typeface="Meiryo UI" panose="020B0604030504040204" pitchFamily="50" charset="-128"/>
                  <a:ea typeface="Meiryo UI" panose="020B0604030504040204" pitchFamily="50" charset="-128"/>
                </a:rPr>
                <a:t>10</a:t>
              </a:r>
              <a:r>
                <a:rPr lang="ja-JP" altLang="en-US" sz="600" b="1" dirty="0" smtClean="0">
                  <a:latin typeface="Meiryo UI" panose="020B0604030504040204" pitchFamily="50" charset="-128"/>
                  <a:ea typeface="Meiryo UI" panose="020B0604030504040204" pitchFamily="50" charset="-128"/>
                </a:rPr>
                <a:t>月</a:t>
              </a:r>
              <a:endParaRPr lang="en-US" altLang="ja-JP" sz="600" b="1" dirty="0" smtClean="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7692450" y="1998257"/>
              <a:ext cx="2228657" cy="487908"/>
            </a:xfrm>
            <a:prstGeom prst="rect">
              <a:avLst/>
            </a:prstGeom>
            <a:noFill/>
          </p:spPr>
          <p:txBody>
            <a:bodyPr wrap="square" rtlCol="0">
              <a:spAutoFit/>
            </a:bodyPr>
            <a:lstStyle/>
            <a:p>
              <a:r>
                <a:rPr lang="en-US" altLang="ja-JP" sz="600" b="1" dirty="0" smtClean="0">
                  <a:latin typeface="Meiryo UI" panose="020B0604030504040204" pitchFamily="50" charset="-128"/>
                  <a:ea typeface="Meiryo UI" panose="020B0604030504040204" pitchFamily="50" charset="-128"/>
                </a:rPr>
                <a:t>11</a:t>
              </a:r>
              <a:r>
                <a:rPr lang="ja-JP" altLang="en-US" sz="600" b="1" dirty="0" smtClean="0">
                  <a:latin typeface="Meiryo UI" panose="020B0604030504040204" pitchFamily="50" charset="-128"/>
                  <a:ea typeface="Meiryo UI" panose="020B0604030504040204" pitchFamily="50" charset="-128"/>
                </a:rPr>
                <a:t>月</a:t>
              </a:r>
              <a:r>
                <a:rPr lang="en-US" altLang="ja-JP" sz="600" b="1" dirty="0" smtClean="0">
                  <a:latin typeface="Meiryo UI" panose="020B0604030504040204" pitchFamily="50" charset="-128"/>
                  <a:ea typeface="Meiryo UI" panose="020B0604030504040204" pitchFamily="50" charset="-128"/>
                </a:rPr>
                <a:t>~12</a:t>
              </a:r>
              <a:r>
                <a:rPr lang="ja-JP" altLang="en-US" sz="600" b="1" dirty="0" smtClean="0">
                  <a:latin typeface="Meiryo UI" panose="020B0604030504040204" pitchFamily="50" charset="-128"/>
                  <a:ea typeface="Meiryo UI" panose="020B0604030504040204" pitchFamily="50" charset="-128"/>
                </a:rPr>
                <a:t>月</a:t>
              </a:r>
              <a:endParaRPr lang="en-US" altLang="ja-JP" sz="600" b="1" dirty="0" smtClean="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10052267" y="1715546"/>
              <a:ext cx="1608729" cy="731862"/>
            </a:xfrm>
            <a:prstGeom prst="rect">
              <a:avLst/>
            </a:prstGeom>
            <a:noFill/>
          </p:spPr>
          <p:txBody>
            <a:bodyPr wrap="square" rtlCol="0">
              <a:spAutoFit/>
            </a:bodyPr>
            <a:lstStyle/>
            <a:p>
              <a:r>
                <a:rPr lang="ja-JP" altLang="en-US" sz="600" b="1" dirty="0" smtClean="0">
                  <a:latin typeface="Meiryo UI" panose="020B0604030504040204" pitchFamily="50" charset="-128"/>
                  <a:ea typeface="Meiryo UI" panose="020B0604030504040204" pitchFamily="50" charset="-128"/>
                </a:rPr>
                <a:t>令和２年</a:t>
              </a:r>
              <a:endParaRPr lang="en-US" altLang="ja-JP" sz="600" b="1" dirty="0" smtClean="0">
                <a:latin typeface="Meiryo UI" panose="020B0604030504040204" pitchFamily="50" charset="-128"/>
                <a:ea typeface="Meiryo UI" panose="020B0604030504040204" pitchFamily="50" charset="-128"/>
              </a:endParaRPr>
            </a:p>
            <a:p>
              <a:r>
                <a:rPr lang="ja-JP" altLang="en-US" sz="600" b="1" dirty="0" smtClean="0">
                  <a:latin typeface="Meiryo UI" panose="020B0604030504040204" pitchFamily="50" charset="-128"/>
                  <a:ea typeface="Meiryo UI" panose="020B0604030504040204" pitchFamily="50" charset="-128"/>
                </a:rPr>
                <a:t>　 　  </a:t>
              </a:r>
              <a:r>
                <a:rPr lang="en-US" altLang="ja-JP" sz="600" b="1" dirty="0" smtClean="0">
                  <a:latin typeface="Meiryo UI" panose="020B0604030504040204" pitchFamily="50" charset="-128"/>
                  <a:ea typeface="Meiryo UI" panose="020B0604030504040204" pitchFamily="50" charset="-128"/>
                </a:rPr>
                <a:t>1</a:t>
              </a:r>
              <a:r>
                <a:rPr lang="ja-JP" altLang="en-US" sz="600" b="1" dirty="0" smtClean="0">
                  <a:latin typeface="Meiryo UI" panose="020B0604030504040204" pitchFamily="50" charset="-128"/>
                  <a:ea typeface="Meiryo UI" panose="020B0604030504040204" pitchFamily="50" charset="-128"/>
                </a:rPr>
                <a:t>月</a:t>
              </a:r>
              <a:r>
                <a:rPr lang="en-US" altLang="ja-JP" sz="600" b="1" dirty="0" smtClean="0">
                  <a:latin typeface="Meiryo UI" panose="020B0604030504040204" pitchFamily="50" charset="-128"/>
                  <a:ea typeface="Meiryo UI" panose="020B0604030504040204" pitchFamily="50" charset="-128"/>
                </a:rPr>
                <a:t>~</a:t>
              </a:r>
            </a:p>
          </p:txBody>
        </p:sp>
      </p:grpSp>
      <p:sp>
        <p:nvSpPr>
          <p:cNvPr id="4" name="テキスト ボックス 3"/>
          <p:cNvSpPr txBox="1"/>
          <p:nvPr/>
        </p:nvSpPr>
        <p:spPr>
          <a:xfrm>
            <a:off x="3166637" y="2187270"/>
            <a:ext cx="2665503" cy="862382"/>
          </a:xfrm>
          <a:prstGeom prst="rect">
            <a:avLst/>
          </a:prstGeom>
          <a:noFill/>
          <a:ln>
            <a:noFill/>
          </a:ln>
        </p:spPr>
        <p:txBody>
          <a:bodyPr wrap="square" rtlCol="0">
            <a:noAutofit/>
          </a:bodyPr>
          <a:lstStyle/>
          <a:p>
            <a:pPr lvl="0">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名（</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社等）が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参加</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名（</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社等）が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参加</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名（</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社</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市町村等）が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参加</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名（</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社</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市町村等）が参加</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456765" y="2200584"/>
            <a:ext cx="1080120" cy="765085"/>
          </a:xfrm>
          <a:prstGeom prst="rect">
            <a:avLst/>
          </a:prstGeom>
          <a:noFill/>
          <a:ln>
            <a:noFill/>
          </a:ln>
        </p:spPr>
        <p:txBody>
          <a:bodyPr wrap="square" rtlCol="0">
            <a:noAutofit/>
          </a:bodyPr>
          <a:lstStyle/>
          <a:p>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cs typeface="メイリオ" panose="020B0604030504040204" pitchFamily="50" charset="-128"/>
              </a:rPr>
              <a:t>H30.2</a:t>
            </a:r>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メイリオ" panose="020B0604030504040204" pitchFamily="50" charset="-128"/>
              </a:rPr>
              <a:t>H30.6</a:t>
            </a:r>
            <a:r>
              <a:rPr lang="ja-JP" altLang="en-US" sz="1200" b="1"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200" b="1" dirty="0" smtClean="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200" b="1" dirty="0" smtClean="0">
                <a:latin typeface="Meiryo UI" panose="020B0604030504040204" pitchFamily="50" charset="-128"/>
                <a:ea typeface="Meiryo UI" panose="020B0604030504040204" pitchFamily="50" charset="-128"/>
                <a:cs typeface="メイリオ"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メイリオ" panose="020B0604030504040204" pitchFamily="50" charset="-128"/>
              </a:rPr>
              <a:t>R1.5</a:t>
            </a:r>
            <a:r>
              <a:rPr lang="ja-JP" altLang="en-US" sz="1200" b="1"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200" b="1" dirty="0" smtClean="0">
              <a:latin typeface="Meiryo UI" panose="020B0604030504040204" pitchFamily="50" charset="-128"/>
              <a:ea typeface="Meiryo UI" panose="020B0604030504040204" pitchFamily="50" charset="-128"/>
              <a:cs typeface="メイリオ"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cs typeface="メイリオ"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cs typeface="メイリオ" panose="020B0604030504040204" pitchFamily="50" charset="-128"/>
              </a:rPr>
              <a:t>R1.10</a:t>
            </a:r>
            <a:r>
              <a:rPr kumimoji="1" lang="ja-JP" altLang="en-US" sz="1200" b="1" dirty="0" smtClean="0">
                <a:latin typeface="Meiryo UI" panose="020B0604030504040204" pitchFamily="50" charset="-128"/>
                <a:ea typeface="Meiryo UI"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3570772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107222" y="362876"/>
            <a:ext cx="8946459" cy="6255695"/>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defRPr/>
            </a:pP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◆公民連携の推進（公民戦略連携デスクの取組み</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）（つづき）</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財務部 行政経営課</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64" t="-100859" r="864" b="137877"/>
          <a:stretch/>
        </p:blipFill>
        <p:spPr bwMode="auto">
          <a:xfrm>
            <a:off x="63274" y="4113323"/>
            <a:ext cx="1972712" cy="8309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7" name="正方形/長方形 46"/>
          <p:cNvSpPr/>
          <p:nvPr/>
        </p:nvSpPr>
        <p:spPr>
          <a:xfrm>
            <a:off x="-458069" y="1839649"/>
            <a:ext cx="1972713" cy="2367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tx1"/>
              </a:solidFill>
            </a:endParaRPr>
          </a:p>
        </p:txBody>
      </p:sp>
      <p:sp>
        <p:nvSpPr>
          <p:cNvPr id="57" name="正方形/長方形 56"/>
          <p:cNvSpPr/>
          <p:nvPr/>
        </p:nvSpPr>
        <p:spPr>
          <a:xfrm>
            <a:off x="6293509" y="2911888"/>
            <a:ext cx="2698923" cy="268517"/>
          </a:xfrm>
          <a:prstGeom prst="rect">
            <a:avLst/>
          </a:pr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15"/>
              </a:lnSpc>
            </a:pPr>
            <a:r>
              <a:rPr lang="en-US" altLang="ja-JP" sz="1108" b="1" dirty="0">
                <a:solidFill>
                  <a:schemeClr val="tx1"/>
                </a:solidFill>
                <a:latin typeface="Meiryo" panose="020B0604030504040204" pitchFamily="34" charset="-128"/>
                <a:ea typeface="Meiryo" panose="020B0604030504040204" pitchFamily="34" charset="-128"/>
              </a:rPr>
              <a:t>Twitter【</a:t>
            </a:r>
            <a:r>
              <a:rPr lang="ja-JP" altLang="en-US" sz="1108" b="1" dirty="0">
                <a:solidFill>
                  <a:schemeClr val="tx1"/>
                </a:solidFill>
                <a:latin typeface="Meiryo" panose="020B0604030504040204" pitchFamily="34" charset="-128"/>
                <a:ea typeface="Meiryo" panose="020B0604030504040204" pitchFamily="34" charset="-128"/>
              </a:rPr>
              <a:t>＠</a:t>
            </a:r>
            <a:r>
              <a:rPr lang="en-US" altLang="ja-JP" sz="1108" b="1" dirty="0" err="1">
                <a:solidFill>
                  <a:schemeClr val="tx1"/>
                </a:solidFill>
                <a:latin typeface="Meiryo" panose="020B0604030504040204" pitchFamily="34" charset="-128"/>
                <a:ea typeface="Meiryo" panose="020B0604030504040204" pitchFamily="34" charset="-128"/>
              </a:rPr>
              <a:t>meikan_osaka</a:t>
            </a:r>
            <a:r>
              <a:rPr lang="en-US" altLang="ja-JP" sz="1108" b="1" dirty="0">
                <a:solidFill>
                  <a:schemeClr val="tx1"/>
                </a:solidFill>
                <a:latin typeface="Meiryo" panose="020B0604030504040204" pitchFamily="34" charset="-128"/>
                <a:ea typeface="Meiryo" panose="020B0604030504040204" pitchFamily="34" charset="-128"/>
              </a:rPr>
              <a:t>】</a:t>
            </a:r>
            <a:endParaRPr lang="ja-JP" altLang="en-US" sz="1108" b="1" dirty="0">
              <a:solidFill>
                <a:schemeClr val="tx1"/>
              </a:solidFill>
              <a:latin typeface="Meiryo" panose="020B0604030504040204" pitchFamily="34" charset="-128"/>
              <a:ea typeface="Meiryo" panose="020B0604030504040204" pitchFamily="34" charset="-128"/>
            </a:endParaRPr>
          </a:p>
        </p:txBody>
      </p:sp>
      <p:sp>
        <p:nvSpPr>
          <p:cNvPr id="63" name="正方形/長方形 62"/>
          <p:cNvSpPr/>
          <p:nvPr/>
        </p:nvSpPr>
        <p:spPr>
          <a:xfrm>
            <a:off x="6282190" y="1399115"/>
            <a:ext cx="2692476" cy="507876"/>
          </a:xfrm>
          <a:prstGeom prst="rect">
            <a:avLst/>
          </a:prstGeom>
          <a:solidFill>
            <a:schemeClr val="tx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15"/>
              </a:lnSpc>
            </a:pPr>
            <a:r>
              <a:rPr lang="ja-JP" altLang="en-US" sz="1108" b="1" dirty="0">
                <a:solidFill>
                  <a:schemeClr val="tx1"/>
                </a:solidFill>
                <a:latin typeface="Meiryo" panose="020B0604030504040204" pitchFamily="34" charset="-128"/>
                <a:ea typeface="Meiryo" panose="020B0604030504040204" pitchFamily="34" charset="-128"/>
              </a:rPr>
              <a:t>ホームページ（動画掲載）</a:t>
            </a:r>
          </a:p>
        </p:txBody>
      </p:sp>
      <p:sp>
        <p:nvSpPr>
          <p:cNvPr id="64" name="正方形/長方形 63"/>
          <p:cNvSpPr/>
          <p:nvPr/>
        </p:nvSpPr>
        <p:spPr>
          <a:xfrm>
            <a:off x="3700950" y="2535194"/>
            <a:ext cx="2519497" cy="314093"/>
          </a:xfrm>
          <a:prstGeom prst="rect">
            <a:avLst/>
          </a:prstGeom>
          <a:solidFill>
            <a:srgbClr val="F979E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15"/>
              </a:lnSpc>
            </a:pPr>
            <a:r>
              <a:rPr lang="ja-JP" altLang="en-US" sz="1108" b="1" dirty="0">
                <a:solidFill>
                  <a:schemeClr val="tx1"/>
                </a:solidFill>
                <a:latin typeface="Meiryo" panose="020B0604030504040204" pitchFamily="34" charset="-128"/>
                <a:ea typeface="Meiryo" panose="020B0604030504040204" pitchFamily="34" charset="-128"/>
              </a:rPr>
              <a:t>イノベーション（対話型セミナー）</a:t>
            </a:r>
          </a:p>
        </p:txBody>
      </p:sp>
      <p:sp>
        <p:nvSpPr>
          <p:cNvPr id="67" name="テキスト ボックス 66">
            <a:extLst>
              <a:ext uri="{FF2B5EF4-FFF2-40B4-BE49-F238E27FC236}">
                <a16:creationId xmlns:a16="http://schemas.microsoft.com/office/drawing/2014/main" id="{AA06E65D-7891-2F4F-982E-67486385BB33}"/>
              </a:ext>
            </a:extLst>
          </p:cNvPr>
          <p:cNvSpPr txBox="1"/>
          <p:nvPr/>
        </p:nvSpPr>
        <p:spPr>
          <a:xfrm>
            <a:off x="6282190" y="1953529"/>
            <a:ext cx="2771491" cy="553998"/>
          </a:xfrm>
          <a:prstGeom prst="rect">
            <a:avLst/>
          </a:prstGeom>
          <a:noFill/>
        </p:spPr>
        <p:txBody>
          <a:bodyPr wrap="square" rtlCol="0">
            <a:spAutoFit/>
          </a:bodyPr>
          <a:lstStyle/>
          <a:p>
            <a:pPr>
              <a:lnSpc>
                <a:spcPts val="1200"/>
              </a:lnSpc>
            </a:pPr>
            <a:r>
              <a:rPr lang="ja-JP" altLang="en-US" sz="969" dirty="0">
                <a:latin typeface="Meiryo" panose="020B0604030504040204" pitchFamily="34" charset="-128"/>
                <a:ea typeface="Meiryo" panose="020B0604030504040204" pitchFamily="34" charset="-128"/>
              </a:rPr>
              <a:t>☞大阪府や府内市町村の魅力いっぱいの動画</a:t>
            </a:r>
            <a:r>
              <a:rPr lang="en-US" altLang="ja-JP" sz="969" dirty="0">
                <a:latin typeface="Meiryo" panose="020B0604030504040204" pitchFamily="34" charset="-128"/>
                <a:ea typeface="Meiryo" panose="020B0604030504040204" pitchFamily="34" charset="-128"/>
              </a:rPr>
              <a:t> </a:t>
            </a:r>
          </a:p>
          <a:p>
            <a:pPr>
              <a:lnSpc>
                <a:spcPts val="1200"/>
              </a:lnSpc>
            </a:pPr>
            <a:r>
              <a:rPr lang="en-US" altLang="ja-JP" sz="969" dirty="0">
                <a:latin typeface="Meiryo" panose="020B0604030504040204" pitchFamily="34" charset="-128"/>
                <a:ea typeface="Meiryo" panose="020B0604030504040204" pitchFamily="34" charset="-128"/>
              </a:rPr>
              <a:t>   </a:t>
            </a:r>
            <a:r>
              <a:rPr lang="ja-JP" altLang="en-US" sz="969" dirty="0">
                <a:latin typeface="Meiryo" panose="020B0604030504040204" pitchFamily="34" charset="-128"/>
                <a:ea typeface="Meiryo" panose="020B0604030504040204" pitchFamily="34" charset="-128"/>
              </a:rPr>
              <a:t>や、大阪愛に溢れる著名人からの応援メッ  </a:t>
            </a:r>
            <a:endParaRPr lang="en-US" altLang="ja-JP" sz="969" dirty="0">
              <a:latin typeface="Meiryo" panose="020B0604030504040204" pitchFamily="34" charset="-128"/>
              <a:ea typeface="Meiryo" panose="020B0604030504040204" pitchFamily="34" charset="-128"/>
            </a:endParaRPr>
          </a:p>
          <a:p>
            <a:pPr>
              <a:lnSpc>
                <a:spcPts val="1200"/>
              </a:lnSpc>
            </a:pPr>
            <a:r>
              <a:rPr lang="en-US" altLang="ja-JP" sz="969" dirty="0">
                <a:latin typeface="Meiryo" panose="020B0604030504040204" pitchFamily="34" charset="-128"/>
                <a:ea typeface="Meiryo" panose="020B0604030504040204" pitchFamily="34" charset="-128"/>
              </a:rPr>
              <a:t>   </a:t>
            </a:r>
            <a:r>
              <a:rPr lang="ja-JP" altLang="en-US" sz="969" dirty="0">
                <a:latin typeface="Meiryo" panose="020B0604030504040204" pitchFamily="34" charset="-128"/>
                <a:ea typeface="Meiryo" panose="020B0604030504040204" pitchFamily="34" charset="-128"/>
              </a:rPr>
              <a:t>セージなどを掲載中！</a:t>
            </a:r>
            <a:endParaRPr lang="en-US" altLang="ja-JP" sz="969" dirty="0">
              <a:latin typeface="Meiryo" panose="020B0604030504040204" pitchFamily="34" charset="-128"/>
              <a:ea typeface="Meiryo" panose="020B0604030504040204" pitchFamily="34" charset="-128"/>
            </a:endParaRPr>
          </a:p>
        </p:txBody>
      </p:sp>
      <p:sp>
        <p:nvSpPr>
          <p:cNvPr id="68" name="テキスト ボックス 67">
            <a:extLst>
              <a:ext uri="{FF2B5EF4-FFF2-40B4-BE49-F238E27FC236}">
                <a16:creationId xmlns:a16="http://schemas.microsoft.com/office/drawing/2014/main" id="{AA06E65D-7891-2F4F-982E-67486385BB33}"/>
              </a:ext>
            </a:extLst>
          </p:cNvPr>
          <p:cNvSpPr txBox="1"/>
          <p:nvPr/>
        </p:nvSpPr>
        <p:spPr>
          <a:xfrm>
            <a:off x="3569179" y="2987172"/>
            <a:ext cx="3583422" cy="1882054"/>
          </a:xfrm>
          <a:prstGeom prst="rect">
            <a:avLst/>
          </a:prstGeom>
          <a:noFill/>
        </p:spPr>
        <p:txBody>
          <a:bodyPr wrap="square" rtlCol="0">
            <a:spAutoFit/>
          </a:bodyPr>
          <a:lstStyle/>
          <a:p>
            <a:r>
              <a:rPr lang="ja-JP" altLang="en-US" sz="969" dirty="0">
                <a:latin typeface="Meiryo" panose="020B0604030504040204" pitchFamily="34" charset="-128"/>
                <a:ea typeface="Meiryo" panose="020B0604030504040204" pitchFamily="34" charset="-128"/>
              </a:rPr>
              <a:t>☞様々な分野で活躍するトップランナーを</a:t>
            </a:r>
            <a:endParaRPr lang="en-US" altLang="ja-JP" sz="969" dirty="0">
              <a:latin typeface="Meiryo" panose="020B0604030504040204" pitchFamily="34" charset="-128"/>
              <a:ea typeface="Meiryo" panose="020B0604030504040204" pitchFamily="34" charset="-128"/>
            </a:endParaRPr>
          </a:p>
          <a:p>
            <a:r>
              <a:rPr lang="ja-JP" altLang="en-US" sz="969" dirty="0">
                <a:latin typeface="Meiryo" panose="020B0604030504040204" pitchFamily="34" charset="-128"/>
                <a:ea typeface="Meiryo" panose="020B0604030504040204" pitchFamily="34" charset="-128"/>
              </a:rPr>
              <a:t>　ゲストに迎え、気になる話題を深掘ります！</a:t>
            </a:r>
            <a:endParaRPr lang="en-US" altLang="ja-JP" sz="969" dirty="0">
              <a:latin typeface="Meiryo" panose="020B0604030504040204" pitchFamily="34" charset="-128"/>
              <a:ea typeface="Meiryo" panose="020B0604030504040204" pitchFamily="34" charset="-128"/>
            </a:endParaRPr>
          </a:p>
          <a:p>
            <a:endParaRPr lang="en-US" altLang="ja-JP" sz="969" dirty="0">
              <a:solidFill>
                <a:srgbClr val="FF0000"/>
              </a:solidFill>
              <a:latin typeface="Meiryo" panose="020B0604030504040204" pitchFamily="34" charset="-128"/>
              <a:ea typeface="Meiryo" panose="020B0604030504040204" pitchFamily="34" charset="-128"/>
            </a:endParaRPr>
          </a:p>
          <a:p>
            <a:r>
              <a:rPr lang="ja-JP" altLang="en-US" sz="969" dirty="0" smtClean="0">
                <a:latin typeface="Meiryo" panose="020B0604030504040204" pitchFamily="34" charset="-128"/>
                <a:ea typeface="Meiryo" panose="020B0604030504040204" pitchFamily="34" charset="-128"/>
              </a:rPr>
              <a:t>＜これ</a:t>
            </a:r>
            <a:r>
              <a:rPr lang="ja-JP" altLang="en-US" sz="969" dirty="0">
                <a:latin typeface="Meiryo" panose="020B0604030504040204" pitchFamily="34" charset="-128"/>
                <a:ea typeface="Meiryo" panose="020B0604030504040204" pitchFamily="34" charset="-128"/>
              </a:rPr>
              <a:t>までのテーマ＞</a:t>
            </a:r>
          </a:p>
          <a:p>
            <a:r>
              <a:rPr lang="ja-JP" altLang="en-US" sz="969" dirty="0">
                <a:latin typeface="Meiryo" panose="020B0604030504040204" pitchFamily="34" charset="-128"/>
                <a:ea typeface="Meiryo" panose="020B0604030504040204" pitchFamily="34" charset="-128"/>
              </a:rPr>
              <a:t>・第</a:t>
            </a:r>
            <a:r>
              <a:rPr lang="en-US" altLang="ja-JP" sz="969" dirty="0">
                <a:latin typeface="Meiryo" panose="020B0604030504040204" pitchFamily="34" charset="-128"/>
                <a:ea typeface="Meiryo" panose="020B0604030504040204" pitchFamily="34" charset="-128"/>
              </a:rPr>
              <a:t>1</a:t>
            </a:r>
            <a:r>
              <a:rPr lang="ja-JP" altLang="en-US" sz="969" dirty="0">
                <a:latin typeface="Meiryo" panose="020B0604030504040204" pitchFamily="34" charset="-128"/>
                <a:ea typeface="Meiryo" panose="020B0604030504040204" pitchFamily="34" charset="-128"/>
              </a:rPr>
              <a:t>回　ケンコー経営 </a:t>
            </a:r>
            <a:r>
              <a:rPr lang="ja-JP" altLang="en-US" sz="969" dirty="0" smtClean="0">
                <a:latin typeface="Meiryo" panose="020B0604030504040204" pitchFamily="34" charset="-128"/>
                <a:ea typeface="Meiryo" panose="020B0604030504040204" pitchFamily="34" charset="-128"/>
              </a:rPr>
              <a:t>　　</a:t>
            </a:r>
            <a:r>
              <a:rPr lang="ja-JP" altLang="en-US" sz="969" dirty="0">
                <a:latin typeface="Meiryo" panose="020B0604030504040204" pitchFamily="34" charset="-128"/>
                <a:ea typeface="Meiryo" panose="020B0604030504040204" pitchFamily="34" charset="-128"/>
              </a:rPr>
              <a:t> </a:t>
            </a:r>
            <a:r>
              <a:rPr lang="ja-JP" altLang="en-US" sz="969" dirty="0" smtClean="0">
                <a:latin typeface="Meiryo" panose="020B0604030504040204" pitchFamily="34" charset="-128"/>
                <a:ea typeface="Meiryo" panose="020B0604030504040204" pitchFamily="34" charset="-128"/>
              </a:rPr>
              <a:t>      </a:t>
            </a:r>
            <a:endParaRPr lang="en-US" altLang="ja-JP" sz="969" dirty="0" smtClean="0">
              <a:latin typeface="Meiryo" panose="020B0604030504040204" pitchFamily="34" charset="-128"/>
              <a:ea typeface="Meiryo" panose="020B0604030504040204" pitchFamily="34" charset="-128"/>
            </a:endParaRPr>
          </a:p>
          <a:p>
            <a:r>
              <a:rPr lang="ja-JP" altLang="en-US" sz="969" dirty="0" smtClean="0">
                <a:latin typeface="Meiryo" panose="020B0604030504040204" pitchFamily="34" charset="-128"/>
                <a:ea typeface="Meiryo" panose="020B0604030504040204" pitchFamily="34" charset="-128"/>
              </a:rPr>
              <a:t>・</a:t>
            </a:r>
            <a:r>
              <a:rPr lang="ja-JP" altLang="en-US" sz="969" dirty="0">
                <a:latin typeface="Meiryo" panose="020B0604030504040204" pitchFamily="34" charset="-128"/>
                <a:ea typeface="Meiryo" panose="020B0604030504040204" pitchFamily="34" charset="-128"/>
              </a:rPr>
              <a:t>第</a:t>
            </a:r>
            <a:r>
              <a:rPr lang="en-US" altLang="ja-JP" sz="969" dirty="0">
                <a:latin typeface="Meiryo" panose="020B0604030504040204" pitchFamily="34" charset="-128"/>
                <a:ea typeface="Meiryo" panose="020B0604030504040204" pitchFamily="34" charset="-128"/>
              </a:rPr>
              <a:t>2</a:t>
            </a:r>
            <a:r>
              <a:rPr lang="ja-JP" altLang="en-US" sz="969" dirty="0">
                <a:latin typeface="Meiryo" panose="020B0604030504040204" pitchFamily="34" charset="-128"/>
                <a:ea typeface="Meiryo" panose="020B0604030504040204" pitchFamily="34" charset="-128"/>
              </a:rPr>
              <a:t>回　マーケティング思考 </a:t>
            </a:r>
            <a:r>
              <a:rPr lang="ja-JP" altLang="en-US" sz="969" dirty="0" smtClean="0">
                <a:latin typeface="Meiryo" panose="020B0604030504040204" pitchFamily="34" charset="-128"/>
                <a:ea typeface="Meiryo" panose="020B0604030504040204" pitchFamily="34" charset="-128"/>
              </a:rPr>
              <a:t>　 </a:t>
            </a:r>
            <a:endParaRPr lang="en-US" altLang="ja-JP" sz="969" dirty="0" smtClean="0">
              <a:latin typeface="Meiryo" panose="020B0604030504040204" pitchFamily="34" charset="-128"/>
              <a:ea typeface="Meiryo" panose="020B0604030504040204" pitchFamily="34" charset="-128"/>
            </a:endParaRPr>
          </a:p>
          <a:p>
            <a:r>
              <a:rPr lang="ja-JP" altLang="en-US" sz="969" dirty="0" smtClean="0">
                <a:latin typeface="Meiryo" panose="020B0604030504040204" pitchFamily="34" charset="-128"/>
                <a:ea typeface="Meiryo" panose="020B0604030504040204" pitchFamily="34" charset="-128"/>
              </a:rPr>
              <a:t>・</a:t>
            </a:r>
            <a:r>
              <a:rPr lang="ja-JP" altLang="en-US" sz="969" dirty="0">
                <a:latin typeface="Meiryo" panose="020B0604030504040204" pitchFamily="34" charset="-128"/>
                <a:ea typeface="Meiryo" panose="020B0604030504040204" pitchFamily="34" charset="-128"/>
              </a:rPr>
              <a:t>第</a:t>
            </a:r>
            <a:r>
              <a:rPr lang="en-US" altLang="ja-JP" sz="969" dirty="0">
                <a:latin typeface="Meiryo" panose="020B0604030504040204" pitchFamily="34" charset="-128"/>
                <a:ea typeface="Meiryo" panose="020B0604030504040204" pitchFamily="34" charset="-128"/>
              </a:rPr>
              <a:t>3</a:t>
            </a:r>
            <a:r>
              <a:rPr lang="ja-JP" altLang="en-US" sz="969" dirty="0">
                <a:latin typeface="Meiryo" panose="020B0604030504040204" pitchFamily="34" charset="-128"/>
                <a:ea typeface="Meiryo" panose="020B0604030504040204" pitchFamily="34" charset="-128"/>
              </a:rPr>
              <a:t>回　人づくり革命 </a:t>
            </a:r>
            <a:r>
              <a:rPr lang="ja-JP" altLang="en-US" sz="969" dirty="0" smtClean="0">
                <a:latin typeface="Meiryo" panose="020B0604030504040204" pitchFamily="34" charset="-128"/>
                <a:ea typeface="Meiryo" panose="020B0604030504040204" pitchFamily="34" charset="-128"/>
              </a:rPr>
              <a:t>　　       </a:t>
            </a:r>
            <a:endParaRPr lang="en-US" altLang="ja-JP" sz="969" dirty="0">
              <a:latin typeface="Meiryo" panose="020B0604030504040204" pitchFamily="34" charset="-128"/>
              <a:ea typeface="Meiryo" panose="020B0604030504040204" pitchFamily="34" charset="-128"/>
            </a:endParaRPr>
          </a:p>
          <a:p>
            <a:r>
              <a:rPr lang="ja-JP" altLang="en-US" sz="969" dirty="0">
                <a:latin typeface="Meiryo" panose="020B0604030504040204" pitchFamily="34" charset="-128"/>
                <a:ea typeface="Meiryo" panose="020B0604030504040204" pitchFamily="34" charset="-128"/>
              </a:rPr>
              <a:t>・第</a:t>
            </a:r>
            <a:r>
              <a:rPr lang="en-US" altLang="ja-JP" sz="969" dirty="0">
                <a:latin typeface="Meiryo" panose="020B0604030504040204" pitchFamily="34" charset="-128"/>
                <a:ea typeface="Meiryo" panose="020B0604030504040204" pitchFamily="34" charset="-128"/>
              </a:rPr>
              <a:t>4</a:t>
            </a:r>
            <a:r>
              <a:rPr lang="ja-JP" altLang="en-US" sz="969" dirty="0">
                <a:latin typeface="Meiryo" panose="020B0604030504040204" pitchFamily="34" charset="-128"/>
                <a:ea typeface="Meiryo" panose="020B0604030504040204" pitchFamily="34" charset="-128"/>
              </a:rPr>
              <a:t>回   </a:t>
            </a:r>
            <a:r>
              <a:rPr lang="en-US" altLang="ja-JP" sz="969" dirty="0">
                <a:latin typeface="Meiryo" panose="020B0604030504040204" pitchFamily="34" charset="-128"/>
                <a:ea typeface="Meiryo" panose="020B0604030504040204" pitchFamily="34" charset="-128"/>
              </a:rPr>
              <a:t>SDGs </a:t>
            </a:r>
            <a:r>
              <a:rPr lang="ja-JP" altLang="en-US" sz="969" dirty="0" smtClean="0">
                <a:latin typeface="Meiryo" panose="020B0604030504040204" pitchFamily="34" charset="-128"/>
                <a:ea typeface="Meiryo" panose="020B0604030504040204" pitchFamily="34" charset="-128"/>
              </a:rPr>
              <a:t>セミナー</a:t>
            </a:r>
            <a:r>
              <a:rPr lang="ja-JP" altLang="en-US" sz="969" dirty="0">
                <a:latin typeface="Meiryo" panose="020B0604030504040204" pitchFamily="34" charset="-128"/>
                <a:ea typeface="Meiryo" panose="020B0604030504040204" pitchFamily="34" charset="-128"/>
              </a:rPr>
              <a:t>（</a:t>
            </a:r>
            <a:r>
              <a:rPr lang="ja-JP" altLang="en-US" sz="969" dirty="0" smtClean="0">
                <a:latin typeface="Meiryo" panose="020B0604030504040204" pitchFamily="34" charset="-128"/>
                <a:ea typeface="Meiryo" panose="020B0604030504040204" pitchFamily="34" charset="-128"/>
              </a:rPr>
              <a:t>大阪市内）</a:t>
            </a:r>
            <a:endParaRPr lang="en-US" altLang="ja-JP" sz="969" dirty="0">
              <a:latin typeface="Meiryo" panose="020B0604030504040204" pitchFamily="34" charset="-128"/>
              <a:ea typeface="Meiryo" panose="020B0604030504040204" pitchFamily="34" charset="-128"/>
            </a:endParaRPr>
          </a:p>
          <a:p>
            <a:r>
              <a:rPr lang="ja-JP" altLang="en-US" sz="969" dirty="0">
                <a:latin typeface="Meiryo" panose="020B0604030504040204" pitchFamily="34" charset="-128"/>
                <a:ea typeface="Meiryo" panose="020B0604030504040204" pitchFamily="34" charset="-128"/>
              </a:rPr>
              <a:t>・第</a:t>
            </a:r>
            <a:r>
              <a:rPr lang="en-US" altLang="ja-JP" sz="969" dirty="0">
                <a:latin typeface="Meiryo" panose="020B0604030504040204" pitchFamily="34" charset="-128"/>
                <a:ea typeface="Meiryo" panose="020B0604030504040204" pitchFamily="34" charset="-128"/>
              </a:rPr>
              <a:t>5</a:t>
            </a:r>
            <a:r>
              <a:rPr lang="ja-JP" altLang="en-US" sz="969" dirty="0">
                <a:latin typeface="Meiryo" panose="020B0604030504040204" pitchFamily="34" charset="-128"/>
                <a:ea typeface="Meiryo" panose="020B0604030504040204" pitchFamily="34" charset="-128"/>
              </a:rPr>
              <a:t>回   </a:t>
            </a:r>
            <a:r>
              <a:rPr lang="en-US" altLang="ja-JP" sz="969" dirty="0">
                <a:latin typeface="Meiryo" panose="020B0604030504040204" pitchFamily="34" charset="-128"/>
                <a:ea typeface="Meiryo" panose="020B0604030504040204" pitchFamily="34" charset="-128"/>
              </a:rPr>
              <a:t>SDGs </a:t>
            </a:r>
            <a:r>
              <a:rPr lang="ja-JP" altLang="en-US" sz="969" dirty="0" smtClean="0">
                <a:latin typeface="Meiryo" panose="020B0604030504040204" pitchFamily="34" charset="-128"/>
                <a:ea typeface="Meiryo" panose="020B0604030504040204" pitchFamily="34" charset="-128"/>
              </a:rPr>
              <a:t>セミナー</a:t>
            </a:r>
            <a:r>
              <a:rPr lang="ja-JP" altLang="en-US" sz="969" dirty="0">
                <a:latin typeface="Meiryo" panose="020B0604030504040204" pitchFamily="34" charset="-128"/>
                <a:ea typeface="Meiryo" panose="020B0604030504040204" pitchFamily="34" charset="-128"/>
              </a:rPr>
              <a:t>（</a:t>
            </a:r>
            <a:r>
              <a:rPr lang="ja-JP" altLang="en-US" sz="969" dirty="0" smtClean="0">
                <a:latin typeface="Meiryo" panose="020B0604030504040204" pitchFamily="34" charset="-128"/>
                <a:ea typeface="Meiryo" panose="020B0604030504040204" pitchFamily="34" charset="-128"/>
              </a:rPr>
              <a:t>富田林市）</a:t>
            </a:r>
            <a:endParaRPr lang="en-US" altLang="ja-JP" sz="969" dirty="0" smtClean="0">
              <a:latin typeface="Meiryo" panose="020B0604030504040204" pitchFamily="34" charset="-128"/>
              <a:ea typeface="Meiryo" panose="020B0604030504040204" pitchFamily="34" charset="-128"/>
            </a:endParaRPr>
          </a:p>
          <a:p>
            <a:r>
              <a:rPr lang="ja-JP" altLang="en-US" sz="969" dirty="0" smtClean="0">
                <a:latin typeface="Meiryo" panose="020B0604030504040204" pitchFamily="34" charset="-128"/>
                <a:ea typeface="Meiryo" panose="020B0604030504040204" pitchFamily="34" charset="-128"/>
              </a:rPr>
              <a:t>・</a:t>
            </a:r>
            <a:r>
              <a:rPr lang="ja-JP" altLang="en-US" sz="969" dirty="0">
                <a:latin typeface="Meiryo" panose="020B0604030504040204" pitchFamily="34" charset="-128"/>
                <a:ea typeface="Meiryo" panose="020B0604030504040204" pitchFamily="34" charset="-128"/>
              </a:rPr>
              <a:t>第</a:t>
            </a:r>
            <a:r>
              <a:rPr lang="en-US" altLang="ja-JP" sz="969" dirty="0">
                <a:latin typeface="Meiryo" panose="020B0604030504040204" pitchFamily="34" charset="-128"/>
                <a:ea typeface="Meiryo" panose="020B0604030504040204" pitchFamily="34" charset="-128"/>
              </a:rPr>
              <a:t>6</a:t>
            </a:r>
            <a:r>
              <a:rPr lang="ja-JP" altLang="en-US" sz="969" dirty="0">
                <a:latin typeface="Meiryo" panose="020B0604030504040204" pitchFamily="34" charset="-128"/>
                <a:ea typeface="Meiryo" panose="020B0604030504040204" pitchFamily="34" charset="-128"/>
              </a:rPr>
              <a:t>回   </a:t>
            </a:r>
            <a:r>
              <a:rPr lang="en-US" altLang="ja-JP" sz="969" dirty="0">
                <a:latin typeface="Meiryo" panose="020B0604030504040204" pitchFamily="34" charset="-128"/>
                <a:ea typeface="Meiryo" panose="020B0604030504040204" pitchFamily="34" charset="-128"/>
              </a:rPr>
              <a:t>SDGs </a:t>
            </a:r>
            <a:r>
              <a:rPr lang="ja-JP" altLang="en-US" sz="969" dirty="0" smtClean="0">
                <a:latin typeface="Meiryo" panose="020B0604030504040204" pitchFamily="34" charset="-128"/>
                <a:ea typeface="Meiryo" panose="020B0604030504040204" pitchFamily="34" charset="-128"/>
              </a:rPr>
              <a:t>セミナー</a:t>
            </a:r>
            <a:r>
              <a:rPr lang="ja-JP" altLang="en-US" sz="969" dirty="0">
                <a:latin typeface="Meiryo" panose="020B0604030504040204" pitchFamily="34" charset="-128"/>
                <a:ea typeface="Meiryo" panose="020B0604030504040204" pitchFamily="34" charset="-128"/>
              </a:rPr>
              <a:t>（</a:t>
            </a:r>
            <a:r>
              <a:rPr lang="ja-JP" altLang="en-US" sz="969" dirty="0" smtClean="0">
                <a:latin typeface="Meiryo" panose="020B0604030504040204" pitchFamily="34" charset="-128"/>
                <a:ea typeface="Meiryo" panose="020B0604030504040204" pitchFamily="34" charset="-128"/>
              </a:rPr>
              <a:t>阪南市</a:t>
            </a:r>
            <a:r>
              <a:rPr lang="ja-JP" altLang="en-US" sz="969" dirty="0">
                <a:latin typeface="Meiryo" panose="020B0604030504040204" pitchFamily="34" charset="-128"/>
                <a:ea typeface="Meiryo" panose="020B0604030504040204" pitchFamily="34" charset="-128"/>
              </a:rPr>
              <a:t>）</a:t>
            </a:r>
            <a:r>
              <a:rPr lang="ja-JP" altLang="en-US" sz="969" dirty="0" smtClean="0">
                <a:latin typeface="Meiryo" panose="020B0604030504040204" pitchFamily="34" charset="-128"/>
                <a:ea typeface="Meiryo" panose="020B0604030504040204" pitchFamily="34" charset="-128"/>
              </a:rPr>
              <a:t>　</a:t>
            </a:r>
            <a:endParaRPr lang="en-US" altLang="ja-JP" sz="969" dirty="0" smtClean="0">
              <a:latin typeface="Meiryo" panose="020B0604030504040204" pitchFamily="34" charset="-128"/>
              <a:ea typeface="Meiryo" panose="020B0604030504040204" pitchFamily="34" charset="-128"/>
            </a:endParaRPr>
          </a:p>
          <a:p>
            <a:r>
              <a:rPr lang="ja-JP" altLang="en-US" sz="969" dirty="0">
                <a:latin typeface="Meiryo" panose="020B0604030504040204" pitchFamily="34" charset="-128"/>
                <a:ea typeface="Meiryo" panose="020B0604030504040204" pitchFamily="34" charset="-128"/>
              </a:rPr>
              <a:t>・</a:t>
            </a:r>
            <a:r>
              <a:rPr lang="ja-JP" altLang="en-US" sz="969" dirty="0" smtClean="0">
                <a:latin typeface="Meiryo" panose="020B0604030504040204" pitchFamily="34" charset="-128"/>
                <a:ea typeface="Meiryo" panose="020B0604030504040204" pitchFamily="34" charset="-128"/>
              </a:rPr>
              <a:t>第</a:t>
            </a:r>
            <a:r>
              <a:rPr lang="en-US" altLang="ja-JP" sz="969" dirty="0" smtClean="0">
                <a:latin typeface="Meiryo" panose="020B0604030504040204" pitchFamily="34" charset="-128"/>
                <a:ea typeface="Meiryo" panose="020B0604030504040204" pitchFamily="34" charset="-128"/>
              </a:rPr>
              <a:t>7</a:t>
            </a:r>
            <a:r>
              <a:rPr lang="ja-JP" altLang="en-US" sz="969" dirty="0">
                <a:latin typeface="Meiryo" panose="020B0604030504040204" pitchFamily="34" charset="-128"/>
                <a:ea typeface="Meiryo" panose="020B0604030504040204" pitchFamily="34" charset="-128"/>
              </a:rPr>
              <a:t>回　行政職員向け広報セミナー  </a:t>
            </a:r>
            <a:r>
              <a:rPr lang="ja-JP" altLang="en-US" sz="969" dirty="0" smtClean="0">
                <a:latin typeface="Meiryo" panose="020B0604030504040204" pitchFamily="34" charset="-128"/>
                <a:ea typeface="Meiryo" panose="020B0604030504040204" pitchFamily="34" charset="-128"/>
              </a:rPr>
              <a:t> </a:t>
            </a:r>
            <a:endParaRPr lang="en-US" altLang="ja-JP" sz="969" dirty="0" smtClean="0">
              <a:latin typeface="Meiryo" panose="020B0604030504040204" pitchFamily="34" charset="-128"/>
              <a:ea typeface="Meiryo" panose="020B0604030504040204" pitchFamily="34" charset="-128"/>
            </a:endParaRPr>
          </a:p>
          <a:p>
            <a:r>
              <a:rPr lang="ja-JP" altLang="en-US" sz="969" dirty="0" smtClean="0">
                <a:latin typeface="Meiryo" panose="020B0604030504040204" pitchFamily="34" charset="-128"/>
                <a:ea typeface="Meiryo" panose="020B0604030504040204" pitchFamily="34" charset="-128"/>
              </a:rPr>
              <a:t>・第</a:t>
            </a:r>
            <a:r>
              <a:rPr lang="en-US" altLang="ja-JP" sz="969" dirty="0" smtClean="0">
                <a:latin typeface="Meiryo" panose="020B0604030504040204" pitchFamily="34" charset="-128"/>
                <a:ea typeface="Meiryo" panose="020B0604030504040204" pitchFamily="34" charset="-128"/>
              </a:rPr>
              <a:t>8</a:t>
            </a:r>
            <a:r>
              <a:rPr lang="ja-JP" altLang="en-US" sz="969" dirty="0">
                <a:latin typeface="Meiryo" panose="020B0604030504040204" pitchFamily="34" charset="-128"/>
                <a:ea typeface="Meiryo" panose="020B0604030504040204" pitchFamily="34" charset="-128"/>
              </a:rPr>
              <a:t>回　</a:t>
            </a:r>
            <a:r>
              <a:rPr lang="en-US" altLang="ja-JP" sz="969" dirty="0">
                <a:latin typeface="Meiryo" panose="020B0604030504040204" pitchFamily="34" charset="-128"/>
                <a:ea typeface="Meiryo" panose="020B0604030504040204" pitchFamily="34" charset="-128"/>
              </a:rPr>
              <a:t>SDGs </a:t>
            </a:r>
            <a:r>
              <a:rPr lang="ja-JP" altLang="en-US" sz="969" dirty="0" smtClean="0">
                <a:latin typeface="Meiryo" panose="020B0604030504040204" pitchFamily="34" charset="-128"/>
                <a:ea typeface="Meiryo" panose="020B0604030504040204" pitchFamily="34" charset="-128"/>
              </a:rPr>
              <a:t>セミナー</a:t>
            </a:r>
            <a:r>
              <a:rPr lang="ja-JP" altLang="en-US" sz="969" dirty="0">
                <a:latin typeface="Meiryo" panose="020B0604030504040204" pitchFamily="34" charset="-128"/>
                <a:ea typeface="Meiryo" panose="020B0604030504040204" pitchFamily="34" charset="-128"/>
              </a:rPr>
              <a:t>（</a:t>
            </a:r>
            <a:r>
              <a:rPr lang="ja-JP" altLang="en-US" sz="969" dirty="0" smtClean="0">
                <a:latin typeface="Meiryo" panose="020B0604030504040204" pitchFamily="34" charset="-128"/>
                <a:ea typeface="Meiryo" panose="020B0604030504040204" pitchFamily="34" charset="-128"/>
              </a:rPr>
              <a:t>岸和田市）</a:t>
            </a:r>
            <a:endParaRPr lang="ja-JP" altLang="en-US" sz="969" dirty="0">
              <a:latin typeface="Meiryo" panose="020B0604030504040204" pitchFamily="34" charset="-128"/>
              <a:ea typeface="Meiryo" panose="020B0604030504040204" pitchFamily="34" charset="-128"/>
            </a:endParaRPr>
          </a:p>
        </p:txBody>
      </p:sp>
      <p:sp>
        <p:nvSpPr>
          <p:cNvPr id="34" name="正方形/長方形 33"/>
          <p:cNvSpPr/>
          <p:nvPr/>
        </p:nvSpPr>
        <p:spPr>
          <a:xfrm>
            <a:off x="6293510" y="2540743"/>
            <a:ext cx="2692476" cy="293940"/>
          </a:xfrm>
          <a:prstGeom prst="rect">
            <a:avLst/>
          </a:pr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15"/>
              </a:lnSpc>
            </a:pPr>
            <a:r>
              <a:rPr lang="en-US" altLang="ja-JP" sz="1108" b="1" dirty="0">
                <a:solidFill>
                  <a:schemeClr val="tx1"/>
                </a:solidFill>
                <a:latin typeface="Meiryo" panose="020B0604030504040204" pitchFamily="34" charset="-128"/>
                <a:ea typeface="Meiryo" panose="020B0604030504040204" pitchFamily="34" charset="-128"/>
              </a:rPr>
              <a:t>Instagram【</a:t>
            </a:r>
            <a:r>
              <a:rPr lang="ja-JP" altLang="en-US" sz="1108" b="1" dirty="0">
                <a:solidFill>
                  <a:schemeClr val="tx1"/>
                </a:solidFill>
                <a:latin typeface="Meiryo" panose="020B0604030504040204" pitchFamily="34" charset="-128"/>
                <a:ea typeface="Meiryo" panose="020B0604030504040204" pitchFamily="34" charset="-128"/>
              </a:rPr>
              <a:t>＠</a:t>
            </a:r>
            <a:r>
              <a:rPr lang="en-US" altLang="ja-JP" sz="1108" b="1" dirty="0" err="1">
                <a:solidFill>
                  <a:schemeClr val="tx1"/>
                </a:solidFill>
                <a:latin typeface="Meiryo" panose="020B0604030504040204" pitchFamily="34" charset="-128"/>
                <a:ea typeface="Meiryo" panose="020B0604030504040204" pitchFamily="34" charset="-128"/>
              </a:rPr>
              <a:t>meikan_osaka</a:t>
            </a:r>
            <a:r>
              <a:rPr lang="en-US" altLang="ja-JP" sz="1108" b="1" dirty="0">
                <a:solidFill>
                  <a:schemeClr val="tx1"/>
                </a:solidFill>
                <a:latin typeface="Meiryo" panose="020B0604030504040204" pitchFamily="34" charset="-128"/>
                <a:ea typeface="Meiryo" panose="020B0604030504040204" pitchFamily="34" charset="-128"/>
              </a:rPr>
              <a:t>】</a:t>
            </a:r>
            <a:endParaRPr lang="ja-JP" altLang="en-US" sz="1108" b="1" dirty="0">
              <a:solidFill>
                <a:schemeClr val="tx1"/>
              </a:solidFill>
              <a:latin typeface="Meiryo" panose="020B0604030504040204" pitchFamily="34" charset="-128"/>
              <a:ea typeface="Meiryo" panose="020B0604030504040204" pitchFamily="34" charset="-128"/>
            </a:endParaRPr>
          </a:p>
        </p:txBody>
      </p:sp>
      <p:sp>
        <p:nvSpPr>
          <p:cNvPr id="37" name="正方形/長方形 36"/>
          <p:cNvSpPr/>
          <p:nvPr/>
        </p:nvSpPr>
        <p:spPr>
          <a:xfrm>
            <a:off x="552450" y="2532647"/>
            <a:ext cx="3021159" cy="316641"/>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15"/>
              </a:lnSpc>
            </a:pPr>
            <a:r>
              <a:rPr lang="ja-JP" altLang="en-US" sz="1108" b="1" dirty="0">
                <a:solidFill>
                  <a:schemeClr val="tx1"/>
                </a:solidFill>
                <a:latin typeface="Meiryo" panose="020B0604030504040204" pitchFamily="34" charset="-128"/>
                <a:ea typeface="Meiryo" panose="020B0604030504040204" pitchFamily="34" charset="-128"/>
              </a:rPr>
              <a:t>大阪府チャンネル</a:t>
            </a:r>
          </a:p>
        </p:txBody>
      </p:sp>
      <p:sp>
        <p:nvSpPr>
          <p:cNvPr id="38" name="テキスト ボックス 37">
            <a:extLst>
              <a:ext uri="{FF2B5EF4-FFF2-40B4-BE49-F238E27FC236}">
                <a16:creationId xmlns:a16="http://schemas.microsoft.com/office/drawing/2014/main" id="{AA06E65D-7891-2F4F-982E-67486385BB33}"/>
              </a:ext>
            </a:extLst>
          </p:cNvPr>
          <p:cNvSpPr txBox="1"/>
          <p:nvPr/>
        </p:nvSpPr>
        <p:spPr>
          <a:xfrm>
            <a:off x="469532" y="2973474"/>
            <a:ext cx="3242769" cy="1015663"/>
          </a:xfrm>
          <a:prstGeom prst="rect">
            <a:avLst/>
          </a:prstGeom>
          <a:noFill/>
        </p:spPr>
        <p:txBody>
          <a:bodyPr wrap="square" rtlCol="0">
            <a:spAutoFit/>
          </a:bodyPr>
          <a:lstStyle/>
          <a:p>
            <a:pPr>
              <a:lnSpc>
                <a:spcPts val="1200"/>
              </a:lnSpc>
            </a:pPr>
            <a:r>
              <a:rPr lang="ja-JP" altLang="en-US" sz="969" dirty="0">
                <a:latin typeface="Meiryo" panose="020B0604030504040204" pitchFamily="34" charset="-128"/>
                <a:ea typeface="Meiryo" panose="020B0604030504040204" pitchFamily="34" charset="-128"/>
              </a:rPr>
              <a:t>☞</a:t>
            </a:r>
            <a:r>
              <a:rPr lang="ja-JP" altLang="en-US" sz="969" dirty="0" smtClean="0">
                <a:latin typeface="Meiryo UI" panose="020B0604030504040204" pitchFamily="50" charset="-128"/>
                <a:ea typeface="Meiryo UI" panose="020B0604030504040204" pitchFamily="50" charset="-128"/>
                <a:cs typeface="Meiryo UI" panose="020B0604030504040204" pitchFamily="50" charset="-128"/>
              </a:rPr>
              <a:t>府政</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情報を発信する大阪府専用のインターネットテレビ番組</a:t>
            </a:r>
          </a:p>
          <a:p>
            <a:pPr>
              <a:lnSpc>
                <a:spcPts val="1200"/>
              </a:lnSpc>
            </a:pPr>
            <a:r>
              <a:rPr lang="ja-JP" altLang="en-US" sz="969" dirty="0">
                <a:latin typeface="Meiryo" panose="020B0604030504040204" pitchFamily="34" charset="-128"/>
                <a:ea typeface="Meiryo" panose="020B0604030504040204" pitchFamily="34" charset="-128"/>
              </a:rPr>
              <a:t>☞平成</a:t>
            </a:r>
            <a:r>
              <a:rPr lang="en-US" altLang="ja-JP" sz="969" dirty="0">
                <a:latin typeface="Meiryo" panose="020B0604030504040204" pitchFamily="34" charset="-128"/>
                <a:ea typeface="Meiryo" panose="020B0604030504040204" pitchFamily="34" charset="-128"/>
              </a:rPr>
              <a:t>30</a:t>
            </a:r>
            <a:r>
              <a:rPr lang="ja-JP" altLang="en-US" sz="969" dirty="0">
                <a:latin typeface="Meiryo" panose="020B0604030504040204" pitchFamily="34" charset="-128"/>
                <a:ea typeface="Meiryo" panose="020B0604030504040204" pitchFamily="34" charset="-128"/>
              </a:rPr>
              <a:t>年</a:t>
            </a:r>
            <a:r>
              <a:rPr lang="en-US" altLang="ja-JP" sz="969" dirty="0">
                <a:latin typeface="Meiryo" panose="020B0604030504040204" pitchFamily="34" charset="-128"/>
                <a:ea typeface="Meiryo" panose="020B0604030504040204" pitchFamily="34" charset="-128"/>
              </a:rPr>
              <a:t>4</a:t>
            </a:r>
            <a:r>
              <a:rPr lang="ja-JP" altLang="en-US" sz="969" dirty="0">
                <a:latin typeface="Meiryo" panose="020B0604030504040204" pitchFamily="34" charset="-128"/>
                <a:ea typeface="Meiryo" panose="020B0604030504040204" pitchFamily="34" charset="-128"/>
              </a:rPr>
              <a:t>月より 放送開始</a:t>
            </a:r>
            <a:endParaRPr lang="en-US" altLang="ja-JP" sz="969" dirty="0">
              <a:latin typeface="Meiryo" panose="020B0604030504040204" pitchFamily="34" charset="-128"/>
              <a:ea typeface="Meiryo" panose="020B0604030504040204" pitchFamily="34" charset="-128"/>
            </a:endParaRPr>
          </a:p>
          <a:p>
            <a:pPr>
              <a:lnSpc>
                <a:spcPts val="1200"/>
              </a:lnSpc>
            </a:pPr>
            <a:r>
              <a:rPr lang="ja-JP" altLang="en-US" sz="969" dirty="0">
                <a:latin typeface="Meiryo" panose="020B0604030504040204" pitchFamily="34" charset="-128"/>
                <a:ea typeface="Meiryo" panose="020B0604030504040204" pitchFamily="34" charset="-128"/>
              </a:rPr>
              <a:t>☞毎月第一木曜日 </a:t>
            </a:r>
            <a:r>
              <a:rPr lang="en-US" altLang="ja-JP" sz="969" dirty="0">
                <a:latin typeface="Meiryo" panose="020B0604030504040204" pitchFamily="34" charset="-128"/>
                <a:ea typeface="Meiryo" panose="020B0604030504040204" pitchFamily="34" charset="-128"/>
              </a:rPr>
              <a:t>12:00~13:30</a:t>
            </a:r>
            <a:r>
              <a:rPr lang="ja-JP" altLang="en-US" sz="969" dirty="0">
                <a:latin typeface="Meiryo" panose="020B0604030504040204" pitchFamily="34" charset="-128"/>
                <a:ea typeface="Meiryo" panose="020B0604030504040204" pitchFamily="34" charset="-128"/>
              </a:rPr>
              <a:t>　</a:t>
            </a:r>
          </a:p>
          <a:p>
            <a:pPr>
              <a:lnSpc>
                <a:spcPts val="1200"/>
              </a:lnSpc>
            </a:pPr>
            <a:r>
              <a:rPr lang="ja-JP" altLang="en-US" sz="969" dirty="0">
                <a:latin typeface="Meiryo" panose="020B0604030504040204" pitchFamily="34" charset="-128"/>
                <a:ea typeface="Meiryo" panose="020B0604030504040204" pitchFamily="34" charset="-128"/>
              </a:rPr>
              <a:t>☞</a:t>
            </a:r>
            <a:r>
              <a:rPr lang="en-US" altLang="ja-JP" sz="969" dirty="0">
                <a:latin typeface="Meiryo" panose="020B0604030504040204" pitchFamily="34" charset="-128"/>
                <a:ea typeface="Meiryo" panose="020B0604030504040204" pitchFamily="34" charset="-128"/>
              </a:rPr>
              <a:t>OSAKA</a:t>
            </a:r>
            <a:r>
              <a:rPr lang="ja-JP" altLang="en-US" sz="969" dirty="0">
                <a:latin typeface="Meiryo" panose="020B0604030504040204" pitchFamily="34" charset="-128"/>
                <a:ea typeface="Meiryo" panose="020B0604030504040204" pitchFamily="34" charset="-128"/>
              </a:rPr>
              <a:t>愛鑑より配信　</a:t>
            </a:r>
            <a:r>
              <a:rPr lang="en-US" altLang="ja-JP" sz="969" dirty="0">
                <a:latin typeface="Meiryo" panose="020B0604030504040204" pitchFamily="34" charset="-128"/>
                <a:ea typeface="Meiryo" panose="020B0604030504040204" pitchFamily="34" charset="-128"/>
              </a:rPr>
              <a:t>https://meikan.osaka/</a:t>
            </a:r>
            <a:endParaRPr lang="ja-JP" altLang="en-US" sz="969" dirty="0">
              <a:latin typeface="Meiryo" panose="020B0604030504040204" pitchFamily="34" charset="-128"/>
              <a:ea typeface="Meiryo" panose="020B0604030504040204" pitchFamily="34" charset="-128"/>
            </a:endParaRPr>
          </a:p>
          <a:p>
            <a:pPr>
              <a:lnSpc>
                <a:spcPts val="1200"/>
              </a:lnSpc>
            </a:pPr>
            <a:endParaRPr lang="en-US" altLang="ja-JP" sz="969" dirty="0">
              <a:latin typeface="Meiryo" panose="020B0604030504040204" pitchFamily="34" charset="-128"/>
              <a:ea typeface="Meiryo" panose="020B0604030504040204" pitchFamily="34" charset="-128"/>
            </a:endParaRPr>
          </a:p>
          <a:p>
            <a:pPr>
              <a:lnSpc>
                <a:spcPts val="1200"/>
              </a:lnSpc>
            </a:pPr>
            <a:endParaRPr lang="en-US" altLang="ja-JP" sz="969" dirty="0">
              <a:latin typeface="Meiryo" panose="020B0604030504040204" pitchFamily="34" charset="-128"/>
              <a:ea typeface="Meiryo" panose="020B0604030504040204" pitchFamily="34" charset="-128"/>
            </a:endParaRPr>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29" r="4691"/>
          <a:stretch/>
        </p:blipFill>
        <p:spPr bwMode="auto">
          <a:xfrm>
            <a:off x="552450" y="3670847"/>
            <a:ext cx="1698602" cy="94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519386" y="1448284"/>
            <a:ext cx="5683789" cy="1092607"/>
          </a:xfrm>
          <a:prstGeom prst="rect">
            <a:avLst/>
          </a:prstGeom>
          <a:noFill/>
        </p:spPr>
        <p:txBody>
          <a:bodyPr wrap="square" rtlCol="0">
            <a:spAutoFit/>
          </a:bodyPr>
          <a:lstStyle/>
          <a:p>
            <a:pPr>
              <a:lnSpc>
                <a:spcPts val="1477"/>
              </a:lnSpc>
            </a:pPr>
            <a:r>
              <a:rPr lang="ja-JP" altLang="en-US" sz="1200" dirty="0" smtClean="0">
                <a:latin typeface="Meiryo UI" panose="020B0604030504040204" pitchFamily="50" charset="-128"/>
                <a:ea typeface="Meiryo UI" panose="020B0604030504040204" pitchFamily="50" charset="-128"/>
              </a:rPr>
              <a:t>・公民連携</a:t>
            </a:r>
            <a:r>
              <a:rPr lang="ja-JP" altLang="en-US" sz="1200" dirty="0">
                <a:latin typeface="Meiryo UI" panose="020B0604030504040204" pitchFamily="50" charset="-128"/>
                <a:ea typeface="Meiryo UI" panose="020B0604030504040204" pitchFamily="50" charset="-128"/>
              </a:rPr>
              <a:t>の取組みとして、大阪府と</a:t>
            </a:r>
            <a:r>
              <a:rPr lang="en-US" altLang="ja-JP" sz="1200" dirty="0">
                <a:latin typeface="Meiryo UI" panose="020B0604030504040204" pitchFamily="50" charset="-128"/>
                <a:ea typeface="Meiryo UI" panose="020B0604030504040204" pitchFamily="50" charset="-128"/>
              </a:rPr>
              <a:t>FC</a:t>
            </a:r>
            <a:r>
              <a:rPr lang="ja-JP" altLang="en-US" sz="1200" dirty="0">
                <a:latin typeface="Meiryo UI" panose="020B0604030504040204" pitchFamily="50" charset="-128"/>
                <a:ea typeface="Meiryo UI" panose="020B0604030504040204" pitchFamily="50" charset="-128"/>
              </a:rPr>
              <a:t>大阪</a:t>
            </a:r>
            <a:r>
              <a:rPr lang="ja-JP" altLang="en-US" sz="1200" dirty="0" smtClean="0">
                <a:latin typeface="Meiryo UI" panose="020B0604030504040204" pitchFamily="50" charset="-128"/>
                <a:ea typeface="Meiryo UI" panose="020B0604030504040204" pitchFamily="50" charset="-128"/>
              </a:rPr>
              <a:t>が府内</a:t>
            </a:r>
            <a:r>
              <a:rPr lang="ja-JP" altLang="en-US" sz="1200" dirty="0">
                <a:latin typeface="Meiryo UI" panose="020B0604030504040204" pitchFamily="50" charset="-128"/>
                <a:ea typeface="Meiryo UI" panose="020B0604030504040204" pitchFamily="50" charset="-128"/>
              </a:rPr>
              <a:t>市町村の「ひと・もの・こと」の</a:t>
            </a:r>
            <a:r>
              <a:rPr lang="ja-JP" altLang="en-US" sz="1200" dirty="0" smtClean="0">
                <a:latin typeface="Meiryo UI" panose="020B0604030504040204" pitchFamily="50" charset="-128"/>
                <a:ea typeface="Meiryo UI" panose="020B0604030504040204" pitchFamily="50" charset="-128"/>
              </a:rPr>
              <a:t>魅力を</a:t>
            </a:r>
            <a:endParaRPr lang="en-US" altLang="ja-JP" sz="1200" dirty="0" smtClean="0">
              <a:latin typeface="Meiryo UI" panose="020B0604030504040204" pitchFamily="50" charset="-128"/>
              <a:ea typeface="Meiryo UI" panose="020B0604030504040204" pitchFamily="50" charset="-128"/>
            </a:endParaRPr>
          </a:p>
          <a:p>
            <a:pPr>
              <a:lnSpc>
                <a:spcPts val="1477"/>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発掘</a:t>
            </a:r>
            <a:r>
              <a:rPr lang="ja-JP" altLang="en-US" sz="1200" dirty="0">
                <a:latin typeface="Meiryo UI" panose="020B0604030504040204" pitchFamily="50" charset="-128"/>
                <a:ea typeface="Meiryo UI" panose="020B0604030504040204" pitchFamily="50" charset="-128"/>
              </a:rPr>
              <a:t>し、「オール大阪」と</a:t>
            </a:r>
            <a:r>
              <a:rPr lang="ja-JP" altLang="en-US" sz="1200" dirty="0" smtClean="0">
                <a:latin typeface="Meiryo UI" panose="020B0604030504040204" pitchFamily="50" charset="-128"/>
                <a:ea typeface="Meiryo UI" panose="020B0604030504040204" pitchFamily="50" charset="-128"/>
              </a:rPr>
              <a:t>して発信す</a:t>
            </a:r>
            <a:r>
              <a:rPr lang="ja-JP" altLang="en-US" sz="1200" dirty="0">
                <a:latin typeface="Meiryo UI" panose="020B0604030504040204" pitchFamily="50" charset="-128"/>
                <a:ea typeface="Meiryo UI" panose="020B0604030504040204" pitchFamily="50" charset="-128"/>
              </a:rPr>
              <a:t>る</a:t>
            </a:r>
            <a:r>
              <a:rPr lang="ja-JP" altLang="en-US" sz="1200" dirty="0" smtClean="0">
                <a:latin typeface="Meiryo UI" panose="020B0604030504040204" pitchFamily="50" charset="-128"/>
                <a:ea typeface="Meiryo UI" panose="020B0604030504040204" pitchFamily="50" charset="-128"/>
              </a:rPr>
              <a:t>大阪</a:t>
            </a:r>
            <a:r>
              <a:rPr lang="ja-JP" altLang="en-US" sz="1200" dirty="0">
                <a:latin typeface="Meiryo UI" panose="020B0604030504040204" pitchFamily="50" charset="-128"/>
                <a:ea typeface="Meiryo UI" panose="020B0604030504040204" pitchFamily="50" charset="-128"/>
              </a:rPr>
              <a:t>愛に溢れた</a:t>
            </a:r>
            <a:r>
              <a:rPr lang="ja-JP" altLang="en-US" sz="1200" dirty="0" smtClean="0">
                <a:latin typeface="Meiryo UI" panose="020B0604030504040204" pitchFamily="50" charset="-128"/>
                <a:ea typeface="Meiryo UI" panose="020B0604030504040204" pitchFamily="50" charset="-128"/>
              </a:rPr>
              <a:t>プロジェクト。</a:t>
            </a:r>
            <a:endParaRPr lang="en-US" altLang="ja-JP" sz="1200" dirty="0" smtClean="0">
              <a:latin typeface="Meiryo UI" panose="020B0604030504040204" pitchFamily="50" charset="-128"/>
              <a:ea typeface="Meiryo UI" panose="020B0604030504040204" pitchFamily="50" charset="-128"/>
            </a:endParaRPr>
          </a:p>
          <a:p>
            <a:pPr>
              <a:lnSpc>
                <a:spcPts val="300"/>
              </a:lnSpc>
            </a:pPr>
            <a:endParaRPr lang="en-US" altLang="ja-JP" sz="1200" dirty="0">
              <a:latin typeface="Meiryo UI" panose="020B0604030504040204" pitchFamily="50" charset="-128"/>
              <a:ea typeface="Meiryo UI" panose="020B0604030504040204" pitchFamily="50" charset="-128"/>
            </a:endParaRPr>
          </a:p>
          <a:p>
            <a:pPr>
              <a:lnSpc>
                <a:spcPts val="1477"/>
              </a:lnSpc>
            </a:pPr>
            <a:r>
              <a:rPr lang="ja-JP" altLang="en-US" sz="1200" dirty="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OSAKA</a:t>
            </a:r>
            <a:r>
              <a:rPr lang="ja-JP" altLang="en-US" sz="1200" dirty="0">
                <a:latin typeface="Meiryo UI" panose="020B0604030504040204" pitchFamily="50" charset="-128"/>
                <a:ea typeface="Meiryo UI" panose="020B0604030504040204" pitchFamily="50" charset="-128"/>
              </a:rPr>
              <a:t>愛鑑の取組みを通じて、大阪を「知って」もらい、「来て」もらい、「住んで」もらい</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a:lnSpc>
                <a:spcPts val="1477"/>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そして</a:t>
            </a:r>
            <a:r>
              <a:rPr lang="ja-JP" altLang="en-US" sz="1200" dirty="0">
                <a:latin typeface="Meiryo UI" panose="020B0604030504040204" pitchFamily="50" charset="-128"/>
                <a:ea typeface="Meiryo UI" panose="020B0604030504040204" pitchFamily="50" charset="-128"/>
              </a:rPr>
              <a:t>、大阪に住んでいる府民のみなさんに地元大阪への「誇り」をより高く持って</a:t>
            </a:r>
            <a:r>
              <a:rPr lang="ja-JP" altLang="en-US" sz="1200" dirty="0" smtClean="0">
                <a:latin typeface="Meiryo UI" panose="020B0604030504040204" pitchFamily="50" charset="-128"/>
                <a:ea typeface="Meiryo UI" panose="020B0604030504040204" pitchFamily="50" charset="-128"/>
              </a:rPr>
              <a:t>いただく</a:t>
            </a:r>
            <a:endParaRPr lang="en-US" altLang="ja-JP" sz="1200" dirty="0">
              <a:latin typeface="Meiryo UI" panose="020B0604030504040204" pitchFamily="50" charset="-128"/>
              <a:ea typeface="Meiryo UI" panose="020B0604030504040204" pitchFamily="50" charset="-128"/>
            </a:endParaRPr>
          </a:p>
          <a:p>
            <a:pPr>
              <a:lnSpc>
                <a:spcPts val="1477"/>
              </a:lnSpc>
            </a:pPr>
            <a:r>
              <a:rPr lang="ja-JP" altLang="en-US" sz="1200" dirty="0" smtClean="0">
                <a:latin typeface="Meiryo UI" panose="020B0604030504040204" pitchFamily="50" charset="-128"/>
                <a:ea typeface="Meiryo UI" panose="020B0604030504040204" pitchFamily="50" charset="-128"/>
              </a:rPr>
              <a:t>　こと</a:t>
            </a:r>
            <a:r>
              <a:rPr lang="ja-JP" altLang="en-US" sz="1200" dirty="0">
                <a:latin typeface="Meiryo UI" panose="020B0604030504040204" pitchFamily="50" charset="-128"/>
                <a:ea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rPr>
              <a:t>目指す。</a:t>
            </a:r>
            <a:endParaRPr lang="ja-JP" altLang="en-US" sz="1400" b="1" dirty="0">
              <a:latin typeface="Meiryo UI" panose="020B0604030504040204" pitchFamily="50" charset="-128"/>
              <a:ea typeface="Meiryo UI" panose="020B0604030504040204" pitchFamily="50" charset="-128"/>
            </a:endParaRPr>
          </a:p>
        </p:txBody>
      </p:sp>
      <p:sp>
        <p:nvSpPr>
          <p:cNvPr id="36" name="正方形/長方形 35"/>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事例</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38"/>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22</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a:xfrm>
            <a:off x="296525" y="893581"/>
            <a:ext cx="4428214" cy="242174"/>
          </a:xfrm>
          <a:prstGeom prst="rect">
            <a:avLst/>
          </a:prstGeom>
          <a:noFill/>
          <a:ln>
            <a:noFill/>
          </a:ln>
        </p:spPr>
        <p:txBody>
          <a:bodyPr wrap="square" rtlCol="0">
            <a:noAutofit/>
          </a:bodyPr>
          <a:lstStyle/>
          <a:p>
            <a:pPr>
              <a:lnSpc>
                <a:spcPts val="1477"/>
              </a:lnSpc>
            </a:pP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府、市町村、企業等が連携した情報発信の取組み</a:t>
            </a:r>
            <a:r>
              <a:rPr lang="en-US" altLang="ja-JP" sz="1400" b="1" dirty="0">
                <a:latin typeface="Meiryo UI" panose="020B0604030504040204" pitchFamily="50" charset="-128"/>
                <a:ea typeface="Meiryo UI" panose="020B0604030504040204" pitchFamily="50" charset="-128"/>
              </a:rPr>
              <a:t>】</a:t>
            </a:r>
          </a:p>
        </p:txBody>
      </p:sp>
      <p:sp>
        <p:nvSpPr>
          <p:cNvPr id="28" name="テキスト ボックス 27"/>
          <p:cNvSpPr txBox="1"/>
          <p:nvPr/>
        </p:nvSpPr>
        <p:spPr>
          <a:xfrm>
            <a:off x="386535" y="1178750"/>
            <a:ext cx="3075247" cy="307777"/>
          </a:xfrm>
          <a:prstGeom prst="rect">
            <a:avLst/>
          </a:prstGeom>
          <a:noFill/>
        </p:spPr>
        <p:txBody>
          <a:bodyPr wrap="square" rtlCol="0">
            <a:spAutoFit/>
          </a:bodyPr>
          <a:lstStyle/>
          <a:p>
            <a:pPr lvl="0">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愛鑑（おおさかめいかん）</a:t>
            </a:r>
            <a:endPar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359432" y="5287453"/>
            <a:ext cx="8265746" cy="1193366"/>
          </a:xfrm>
          <a:prstGeom prst="rect">
            <a:avLst/>
          </a:prstGeom>
          <a:noFill/>
          <a:ln>
            <a:noFill/>
          </a:ln>
        </p:spPr>
        <p:txBody>
          <a:bodyPr wrap="square" rtlCol="0" anchor="ctr">
            <a:noAutofit/>
          </a:bodyPr>
          <a:lstStyle/>
          <a:p>
            <a:pPr marL="171450" indent="-171450">
              <a:buFont typeface="Wingdings" panose="05000000000000000000" pitchFamily="2" charset="2"/>
              <a:buChar char="u"/>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市町村主催</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イベント等における企業との連携</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500" b="1" dirty="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Wingdings" panose="05000000000000000000" pitchFamily="2" charset="2"/>
              <a:buChar char="u"/>
            </a:pP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インターネット</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テレビ（</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OSAKA</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愛鑑）を活用した定期的</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な市の情報発信の</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実施</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（大阪市、岸和田市、富田林市、松原市、柏原市、門真市、四條畷市、阪南市　他複数市でも調整中）</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Wingdings" panose="05000000000000000000" pitchFamily="2" charset="2"/>
              <a:buChar char="u"/>
            </a:pP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公民</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連携の</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専任（担当）部署</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設置</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（大阪市、河内長野市、豊中市、大東市、富田林市、東大阪市（</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R2.4</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予定））</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251520" y="4966428"/>
            <a:ext cx="4399799" cy="307777"/>
          </a:xfrm>
          <a:prstGeom prst="rect">
            <a:avLst/>
          </a:prstGeom>
          <a:noFill/>
        </p:spPr>
        <p:txBody>
          <a:bodyPr wrap="square" rtlCol="0">
            <a:spAutoFit/>
          </a:bodyPr>
          <a:lstStyle/>
          <a:p>
            <a:pPr lvl="0">
              <a:defRPr/>
            </a:pP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市町村への公民連携の取組みの拡大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6293509" y="4528987"/>
            <a:ext cx="2698924" cy="331841"/>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15"/>
              </a:lnSpc>
            </a:pPr>
            <a:r>
              <a:rPr lang="ja-JP" altLang="en-US" sz="950" b="1" dirty="0" smtClean="0">
                <a:solidFill>
                  <a:schemeClr val="tx1"/>
                </a:solidFill>
                <a:latin typeface="Meiryo" panose="020B0604030504040204" pitchFamily="34" charset="-128"/>
                <a:ea typeface="Meiryo" panose="020B0604030504040204" pitchFamily="34" charset="-128"/>
              </a:rPr>
              <a:t>ボイスメディア　</a:t>
            </a:r>
            <a:r>
              <a:rPr lang="en-US" altLang="ja-JP" sz="1000" b="1" dirty="0" smtClean="0">
                <a:solidFill>
                  <a:schemeClr val="tx1"/>
                </a:solidFill>
                <a:latin typeface="Meiryo" panose="020B0604030504040204" pitchFamily="34" charset="-128"/>
                <a:ea typeface="Meiryo" panose="020B0604030504040204" pitchFamily="34" charset="-128"/>
              </a:rPr>
              <a:t>OSAKA</a:t>
            </a:r>
            <a:r>
              <a:rPr lang="ja-JP" altLang="en-US" sz="1000" b="1" dirty="0" smtClean="0">
                <a:solidFill>
                  <a:schemeClr val="tx1"/>
                </a:solidFill>
                <a:latin typeface="Meiryo" panose="020B0604030504040204" pitchFamily="34" charset="-128"/>
                <a:ea typeface="Meiryo" panose="020B0604030504040204" pitchFamily="34" charset="-128"/>
              </a:rPr>
              <a:t>愛鑑 </a:t>
            </a:r>
            <a:r>
              <a:rPr lang="en-US" altLang="ja-JP" sz="1000" b="1" dirty="0" err="1" smtClean="0">
                <a:solidFill>
                  <a:schemeClr val="tx1"/>
                </a:solidFill>
                <a:latin typeface="Meiryo" panose="020B0604030504040204" pitchFamily="34" charset="-128"/>
                <a:ea typeface="Meiryo" panose="020B0604030504040204" pitchFamily="34" charset="-128"/>
              </a:rPr>
              <a:t>VoiceCh</a:t>
            </a:r>
            <a:r>
              <a:rPr lang="en-US" altLang="ja-JP" sz="1000" b="1" dirty="0" smtClean="0">
                <a:solidFill>
                  <a:schemeClr val="tx1"/>
                </a:solidFill>
                <a:latin typeface="Meiryo" panose="020B0604030504040204" pitchFamily="34" charset="-128"/>
                <a:ea typeface="Meiryo" panose="020B0604030504040204" pitchFamily="34" charset="-128"/>
              </a:rPr>
              <a:t>.</a:t>
            </a:r>
            <a:endParaRPr lang="ja-JP" altLang="en-US" sz="1000" b="1" dirty="0">
              <a:solidFill>
                <a:schemeClr val="tx1"/>
              </a:solidFill>
              <a:latin typeface="Meiryo" panose="020B0604030504040204" pitchFamily="34" charset="-128"/>
              <a:ea typeface="Meiryo" panose="020B0604030504040204" pitchFamily="34" charset="-128"/>
            </a:endParaRPr>
          </a:p>
        </p:txBody>
      </p:sp>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t="13891" r="4720"/>
          <a:stretch/>
        </p:blipFill>
        <p:spPr>
          <a:xfrm>
            <a:off x="2185111" y="3821175"/>
            <a:ext cx="1465325" cy="992764"/>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8684" y="762479"/>
            <a:ext cx="2535982" cy="723622"/>
          </a:xfrm>
          <a:prstGeom prst="rect">
            <a:avLst/>
          </a:prstGeom>
        </p:spPr>
      </p:pic>
      <p:pic>
        <p:nvPicPr>
          <p:cNvPr id="26" name="図 25"/>
          <p:cNvPicPr>
            <a:picLocks noChangeAspect="1"/>
          </p:cNvPicPr>
          <p:nvPr/>
        </p:nvPicPr>
        <p:blipFill rotWithShape="1">
          <a:blip r:embed="rId6"/>
          <a:srcRect t="35914" b="-2267"/>
          <a:stretch/>
        </p:blipFill>
        <p:spPr>
          <a:xfrm>
            <a:off x="6552105" y="3532127"/>
            <a:ext cx="983188" cy="1015848"/>
          </a:xfrm>
          <a:prstGeom prst="rect">
            <a:avLst/>
          </a:prstGeom>
        </p:spPr>
      </p:pic>
      <p:pic>
        <p:nvPicPr>
          <p:cNvPr id="27" name="図 26"/>
          <p:cNvPicPr>
            <a:picLocks noChangeAspect="1"/>
          </p:cNvPicPr>
          <p:nvPr/>
        </p:nvPicPr>
        <p:blipFill rotWithShape="1">
          <a:blip r:embed="rId7"/>
          <a:srcRect t="6484" r="80896" b="71067"/>
          <a:stretch/>
        </p:blipFill>
        <p:spPr>
          <a:xfrm>
            <a:off x="7844832" y="3634796"/>
            <a:ext cx="990110" cy="872011"/>
          </a:xfrm>
          <a:prstGeom prst="rect">
            <a:avLst/>
          </a:prstGeom>
        </p:spPr>
      </p:pic>
      <p:sp>
        <p:nvSpPr>
          <p:cNvPr id="32" name="正方形/長方形 31"/>
          <p:cNvSpPr/>
          <p:nvPr/>
        </p:nvSpPr>
        <p:spPr>
          <a:xfrm>
            <a:off x="6293509" y="3255573"/>
            <a:ext cx="2698923" cy="277750"/>
          </a:xfrm>
          <a:prstGeom prst="rect">
            <a:avLst/>
          </a:prstGeom>
          <a:solidFill>
            <a:schemeClr val="accent5">
              <a:lumMod val="40000"/>
              <a:lumOff val="60000"/>
              <a:alpha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108" b="1" i="0" u="none" strike="noStrike" kern="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n-cs"/>
              </a:rPr>
              <a:t>Facebook</a:t>
            </a:r>
            <a:r>
              <a:rPr kumimoji="0" lang="ja-JP" altLang="en-US" sz="1108" b="1" kern="0" dirty="0">
                <a:solidFill>
                  <a:prstClr val="black"/>
                </a:solidFill>
                <a:latin typeface="Meiryo UI" panose="020B0604030504040204" pitchFamily="34" charset="-128"/>
                <a:ea typeface="Meiryo UI" panose="020B0604030504040204" pitchFamily="34" charset="-128"/>
              </a:rPr>
              <a:t> </a:t>
            </a:r>
            <a:r>
              <a:rPr kumimoji="0" lang="en-US" altLang="ja-JP" sz="1108" b="1" i="0" u="none" strike="noStrike" kern="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0" lang="ja-JP" altLang="en-US" sz="1108" b="1" i="0" u="none" strike="noStrike" kern="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0" lang="en-US" altLang="ja-JP" sz="1108" b="1" i="0" u="none" strike="noStrike" kern="0" cap="none" spc="0" normalizeH="0" baseline="0" noProof="0" dirty="0" err="1" smtClean="0">
                <a:ln>
                  <a:noFill/>
                </a:ln>
                <a:solidFill>
                  <a:prstClr val="black"/>
                </a:solidFill>
                <a:effectLst/>
                <a:uLnTx/>
                <a:uFillTx/>
                <a:latin typeface="Meiryo UI" panose="020B0604030504040204" pitchFamily="34" charset="-128"/>
                <a:ea typeface="Meiryo UI" panose="020B0604030504040204" pitchFamily="34" charset="-128"/>
                <a:cs typeface="+mn-cs"/>
              </a:rPr>
              <a:t>meikan.osaka</a:t>
            </a:r>
            <a:r>
              <a:rPr kumimoji="0" lang="en-US" altLang="ja-JP" sz="1108" b="1" i="0" u="none" strike="noStrike" kern="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n-cs"/>
              </a:rPr>
              <a:t>】</a:t>
            </a:r>
            <a:endParaRPr kumimoji="0" lang="ja-JP" altLang="en-US" sz="1108" b="1" i="0" u="none" strike="noStrike" kern="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
        <p:nvSpPr>
          <p:cNvPr id="2" name="テキスト ボックス 1"/>
          <p:cNvSpPr txBox="1"/>
          <p:nvPr/>
        </p:nvSpPr>
        <p:spPr>
          <a:xfrm>
            <a:off x="5753707" y="3581300"/>
            <a:ext cx="1113548" cy="1230242"/>
          </a:xfrm>
          <a:prstGeom prst="rect">
            <a:avLst/>
          </a:prstGeom>
          <a:noFill/>
          <a:ln>
            <a:noFill/>
          </a:ln>
        </p:spPr>
        <p:txBody>
          <a:bodyPr wrap="square" rtlCol="0">
            <a:noAutofit/>
          </a:bodyPr>
          <a:lstStyle/>
          <a:p>
            <a:r>
              <a:rPr lang="en-US" altLang="ja-JP" sz="970" dirty="0" smtClean="0">
                <a:latin typeface="メイリオ" panose="020B0604030504040204" pitchFamily="50" charset="-128"/>
                <a:ea typeface="メイリオ" panose="020B0604030504040204" pitchFamily="50" charset="-128"/>
                <a:cs typeface="メイリオ" panose="020B0604030504040204" pitchFamily="50" charset="-128"/>
              </a:rPr>
              <a:t>H30.3</a:t>
            </a:r>
          </a:p>
          <a:p>
            <a:r>
              <a:rPr lang="en-US" altLang="ja-JP" sz="970" dirty="0" smtClean="0">
                <a:latin typeface="Meiryo" panose="020B0604030504040204" pitchFamily="34" charset="-128"/>
                <a:ea typeface="Meiryo" panose="020B0604030504040204" pitchFamily="34" charset="-128"/>
              </a:rPr>
              <a:t>H30.4</a:t>
            </a:r>
          </a:p>
          <a:p>
            <a:r>
              <a:rPr lang="en-US" altLang="ja-JP" sz="970" dirty="0" smtClean="0">
                <a:latin typeface="Meiryo" panose="020B0604030504040204" pitchFamily="34" charset="-128"/>
                <a:ea typeface="Meiryo" panose="020B0604030504040204" pitchFamily="34" charset="-128"/>
              </a:rPr>
              <a:t>H30.8</a:t>
            </a:r>
          </a:p>
          <a:p>
            <a:r>
              <a:rPr lang="en-US" altLang="ja-JP" sz="970" dirty="0" smtClean="0">
                <a:latin typeface="Meiryo" panose="020B0604030504040204" pitchFamily="34" charset="-128"/>
                <a:ea typeface="Meiryo" panose="020B0604030504040204" pitchFamily="34" charset="-128"/>
              </a:rPr>
              <a:t>R1.5</a:t>
            </a:r>
          </a:p>
          <a:p>
            <a:r>
              <a:rPr lang="en-US" altLang="ja-JP" sz="970" dirty="0" smtClean="0">
                <a:latin typeface="Meiryo" panose="020B0604030504040204" pitchFamily="34" charset="-128"/>
                <a:ea typeface="Meiryo" panose="020B0604030504040204" pitchFamily="34" charset="-128"/>
              </a:rPr>
              <a:t>R1.8</a:t>
            </a:r>
          </a:p>
          <a:p>
            <a:r>
              <a:rPr lang="en-US" altLang="ja-JP" sz="970" dirty="0" smtClean="0">
                <a:latin typeface="Meiryo" panose="020B0604030504040204" pitchFamily="34" charset="-128"/>
                <a:ea typeface="Meiryo" panose="020B0604030504040204" pitchFamily="34" charset="-128"/>
              </a:rPr>
              <a:t>R1.10</a:t>
            </a:r>
          </a:p>
          <a:p>
            <a:r>
              <a:rPr lang="en-US" altLang="ja-JP" sz="970" dirty="0" smtClean="0">
                <a:latin typeface="Meiryo" panose="020B0604030504040204" pitchFamily="34" charset="-128"/>
                <a:ea typeface="Meiryo" panose="020B0604030504040204" pitchFamily="34" charset="-128"/>
              </a:rPr>
              <a:t>R1.12</a:t>
            </a:r>
          </a:p>
          <a:p>
            <a:r>
              <a:rPr lang="en-US" altLang="ja-JP" sz="970" dirty="0">
                <a:latin typeface="Meiryo" panose="020B0604030504040204" pitchFamily="34" charset="-128"/>
                <a:ea typeface="Meiryo" panose="020B0604030504040204" pitchFamily="34" charset="-128"/>
              </a:rPr>
              <a:t>R2.2</a:t>
            </a:r>
            <a:endParaRPr lang="ja-JP" altLang="en-US" sz="970" dirty="0">
              <a:latin typeface="Meiryo" panose="020B0604030504040204" pitchFamily="34" charset="-128"/>
              <a:ea typeface="Meiryo" panose="020B0604030504040204" pitchFamily="34" charset="-128"/>
            </a:endParaRPr>
          </a:p>
          <a:p>
            <a:endParaRPr lang="en-US" altLang="ja-JP" sz="1200" dirty="0">
              <a:latin typeface="Meiryo" panose="020B0604030504040204" pitchFamily="34" charset="-128"/>
              <a:ea typeface="Meiryo" panose="020B0604030504040204" pitchFamily="34" charset="-128"/>
            </a:endParaRPr>
          </a:p>
          <a:p>
            <a:endParaRPr lang="en-US" altLang="ja-JP" sz="1200" dirty="0">
              <a:latin typeface="Meiryo" panose="020B0604030504040204" pitchFamily="34" charset="-128"/>
              <a:ea typeface="Meiryo" panose="020B0604030504040204" pitchFamily="34" charset="-128"/>
            </a:endParaRPr>
          </a:p>
          <a:p>
            <a:endParaRPr lang="en-US" altLang="ja-JP" sz="1200" dirty="0">
              <a:latin typeface="Meiryo" panose="020B0604030504040204" pitchFamily="34" charset="-128"/>
              <a:ea typeface="Meiryo" panose="020B0604030504040204" pitchFamily="34" charset="-128"/>
            </a:endParaRPr>
          </a:p>
          <a:p>
            <a:endParaRPr lang="en-US" altLang="ja-JP" sz="1200" dirty="0">
              <a:latin typeface="Meiryo" panose="020B0604030504040204" pitchFamily="34" charset="-128"/>
              <a:ea typeface="Meiryo" panose="020B0604030504040204" pitchFamily="34" charset="-128"/>
            </a:endParaRPr>
          </a:p>
          <a:p>
            <a:endParaRPr lang="en-US" altLang="ja-JP" sz="1200" dirty="0">
              <a:latin typeface="Meiryo" panose="020B0604030504040204" pitchFamily="34" charset="-128"/>
              <a:ea typeface="Meiryo" panose="020B0604030504040204" pitchFamily="34"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58932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13</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 name="角丸四角形 1"/>
          <p:cNvSpPr/>
          <p:nvPr/>
        </p:nvSpPr>
        <p:spPr>
          <a:xfrm>
            <a:off x="139859" y="413665"/>
            <a:ext cx="8887636" cy="6243356"/>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◆企業</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や市町村と連携した公の施設の効果的な管理運営形態の検討①</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府営公園</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PMO</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都市整備部</a:t>
            </a:r>
            <a:r>
              <a:rPr lang="ja-JP" altLang="en-US" sz="1100" b="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都市計画室 公園課</a:t>
            </a:r>
            <a:r>
              <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更なる賑わいづくりと府民サービスの向上を目指して行ったサウンディング型市場調査（</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H29</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年度）の結果を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踏まえ、公園の特性に応じてにぎわい促進につながる新たな指定管理者制度を検討。</a:t>
            </a:r>
            <a:endParaRPr lang="en-US" altLang="ja-JP"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1">
              <a:defRPr/>
            </a:pPr>
            <a:endParaRPr lang="en-US" altLang="ja-JP" sz="12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1">
              <a:defRPr/>
            </a:pPr>
            <a:endParaRPr kumimoji="1" lang="en-US" altLang="ja-JP" sz="1200" i="0" u="sng"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1">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8650" lvl="1" indent="-171450">
              <a:buFont typeface="Arial" panose="020B0604020202020204" pitchFamily="34" charset="0"/>
              <a:buChar char="•"/>
              <a:defRPr/>
            </a:pPr>
            <a:endParaRPr kumimoji="1" lang="en-US" altLang="ja-JP" sz="1200" i="0" u="non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628650" lvl="1" indent="-171450">
              <a:buFont typeface="Arial" panose="020B0604020202020204" pitchFamily="34" charset="0"/>
              <a:buChar char="•"/>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8650" lvl="1" indent="-171450">
              <a:buFont typeface="Arial" panose="020B0604020202020204" pitchFamily="34" charset="0"/>
              <a:buChar char="•"/>
              <a:defRPr/>
            </a:pPr>
            <a:endParaRPr kumimoji="1" lang="en-US" altLang="ja-JP" sz="1200" i="0" u="non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628650" lvl="1" indent="-171450">
              <a:buFont typeface="Arial" panose="020B0604020202020204" pitchFamily="34" charset="0"/>
              <a:buChar char="•"/>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8650" lvl="1" indent="-171450">
              <a:buFont typeface="Arial" panose="020B0604020202020204" pitchFamily="34" charset="0"/>
              <a:buChar char="•"/>
              <a:defRPr/>
            </a:pPr>
            <a:endParaRPr kumimoji="1" lang="en-US" altLang="ja-JP" sz="1200" i="0" u="non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kumimoji="1" lang="en-US" altLang="ja-JP" sz="1200" i="0" u="non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1">
              <a:defRPr/>
            </a:pPr>
            <a:endParaRPr kumimoji="1" lang="en-US" altLang="ja-JP" sz="1200" i="0" u="non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23</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3" name="テキスト ボックス 82"/>
          <p:cNvSpPr txBox="1"/>
          <p:nvPr/>
        </p:nvSpPr>
        <p:spPr>
          <a:xfrm>
            <a:off x="251520" y="4596090"/>
            <a:ext cx="3285365" cy="1356048"/>
          </a:xfrm>
          <a:prstGeom prst="rect">
            <a:avLst/>
          </a:prstGeom>
          <a:noFill/>
          <a:ln>
            <a:noFill/>
          </a:ln>
        </p:spPr>
        <p:txBody>
          <a:bodyPr wrap="square" rtlCol="0">
            <a:noAutofit/>
          </a:bodyPr>
          <a:lstStyle/>
          <a:p>
            <a:pPr lvl="0">
              <a:defRPr/>
            </a:pP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今後</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の方針</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今後</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は、外部有識者等の意見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を踏まえ、公</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の魅力向上や府の財政への貢献等の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観点</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から</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提案内容を精査し、</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各公園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に導入</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制度</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を判断するとともに、提案内容を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公募</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要項</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に反映していく。</a:t>
            </a: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4" name="テキスト ボックス 83"/>
          <p:cNvSpPr txBox="1"/>
          <p:nvPr/>
        </p:nvSpPr>
        <p:spPr>
          <a:xfrm>
            <a:off x="206515" y="1556484"/>
            <a:ext cx="8624234" cy="672672"/>
          </a:xfrm>
          <a:prstGeom prst="rect">
            <a:avLst/>
          </a:prstGeom>
          <a:noFill/>
          <a:ln>
            <a:noFill/>
          </a:ln>
        </p:spPr>
        <p:txBody>
          <a:bodyPr wrap="square" rtlCol="0">
            <a:noAutofit/>
          </a:bodyPr>
          <a:lstStyle/>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新たな制度イメージ</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628650" lvl="1" indent="-171450">
              <a:buFont typeface="Arial" panose="020B0604020202020204" pitchFamily="34" charset="0"/>
              <a:buChar cha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公園に応じた</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制度（下記</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Ⅲ</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）を想定。</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628650" lvl="1" indent="-171450">
              <a:buFont typeface="Arial" panose="020B0604020202020204" pitchFamily="34" charset="0"/>
              <a:buChar cha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各公園に導入する制度を確定させるため、次期指定管理者の募集に先立ち「事前事業提案募集」を実施。</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2"/>
          <a:stretch>
            <a:fillRect/>
          </a:stretch>
        </p:blipFill>
        <p:spPr>
          <a:xfrm>
            <a:off x="3833918" y="4616861"/>
            <a:ext cx="4545505" cy="2040160"/>
          </a:xfrm>
          <a:prstGeom prst="rect">
            <a:avLst/>
          </a:prstGeom>
        </p:spPr>
      </p:pic>
      <p:pic>
        <p:nvPicPr>
          <p:cNvPr id="5" name="図 4"/>
          <p:cNvPicPr>
            <a:picLocks noChangeAspect="1"/>
          </p:cNvPicPr>
          <p:nvPr/>
        </p:nvPicPr>
        <p:blipFill>
          <a:blip r:embed="rId3"/>
          <a:stretch>
            <a:fillRect/>
          </a:stretch>
        </p:blipFill>
        <p:spPr>
          <a:xfrm>
            <a:off x="1196625" y="2198849"/>
            <a:ext cx="5901697" cy="2211058"/>
          </a:xfrm>
          <a:prstGeom prst="rect">
            <a:avLst/>
          </a:prstGeom>
        </p:spPr>
      </p:pic>
    </p:spTree>
    <p:extLst>
      <p:ext uri="{BB962C8B-B14F-4D97-AF65-F5344CB8AC3E}">
        <p14:creationId xmlns:p14="http://schemas.microsoft.com/office/powerpoint/2010/main" val="3470845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39859" y="413664"/>
            <a:ext cx="8887636" cy="6255696"/>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企業や市町村と連携した公の施設の効果的な管理運営形態の検討②</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（府と市の公の施設の一括管理）</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都市整備部</a:t>
            </a:r>
            <a:r>
              <a:rPr kumimoji="1" lang="ja-JP" altLang="en-US" sz="1100" b="1" i="0" u="none" strike="noStrike" kern="1200" cap="none" spc="0" normalizeH="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港湾局</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経緯</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泉大津市が市所有のスポーツ施設の活性化のため、指定管理者制度の導入を検討。</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その際、</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市民（府民）サービスの向上が図れ、また、スケールメリットも得られるよ</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う、両施設を包括的に運営す</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る</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指定管理者制度導入を大阪府に提案。</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⇒民間事業者が参入しやすい仕組み作りの検討へ</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◆自治体間連携手法を協議・検討する場として、地域プラットフォームを創設</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⇒プラットフォーム創設により、府と市の担当者が垣根を越えて議論することが</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でき、協議・検討が効率的に行われた。</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⇒サウンディング型市場調査を実施し、本事業に関する民間事業者の意見聴取。</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⇒泉大津市が両施設を一括管理して指定管理者制度を導入するために必要な自治</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体間連携手法を導入。</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泉大津市において両施設の一括公募の実施、指定管理者の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指定</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民間事業者による両施設の一括管理開始（</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R2.4</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3" name="正方形/長方形 12"/>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24</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596639" y="1944400"/>
            <a:ext cx="1905131" cy="269465"/>
          </a:xfrm>
          <a:prstGeom prst="rect">
            <a:avLst/>
          </a:prstGeom>
          <a:noFill/>
          <a:ln>
            <a:noFill/>
          </a:ln>
        </p:spPr>
        <p:txBody>
          <a:bodyPr wrap="square" rtlCol="0">
            <a:noAutofit/>
          </a:bodyPr>
          <a:lstStyle/>
          <a:p>
            <a:pPr algn="ctr"/>
            <a:r>
              <a:rPr kumimoji="1" lang="ja-JP" altLang="en-US" sz="1400" dirty="0" smtClean="0">
                <a:latin typeface="HGSｺﾞｼｯｸE" panose="020B0900000000000000" pitchFamily="50" charset="-128"/>
                <a:ea typeface="HGSｺﾞｼｯｸE" panose="020B0900000000000000" pitchFamily="50" charset="-128"/>
                <a:cs typeface="メイリオ" panose="020B0604030504040204" pitchFamily="50" charset="-128"/>
              </a:rPr>
              <a:t>（</a:t>
            </a:r>
            <a:r>
              <a:rPr kumimoji="1" lang="ja-JP" altLang="en-US" sz="1400" dirty="0" smtClean="0">
                <a:latin typeface="HG創英角ｺﾞｼｯｸUB" panose="020B0909000000000000" pitchFamily="49" charset="-128"/>
                <a:ea typeface="HG創英角ｺﾞｼｯｸUB" panose="020B0909000000000000" pitchFamily="49" charset="-128"/>
                <a:cs typeface="メイリオ" panose="020B0604030504040204" pitchFamily="50" charset="-128"/>
              </a:rPr>
              <a:t>従来の管理体制）</a:t>
            </a:r>
          </a:p>
        </p:txBody>
      </p:sp>
      <p:sp>
        <p:nvSpPr>
          <p:cNvPr id="15" name="角丸四角形 14"/>
          <p:cNvSpPr/>
          <p:nvPr/>
        </p:nvSpPr>
        <p:spPr>
          <a:xfrm>
            <a:off x="2615851" y="2191362"/>
            <a:ext cx="3332407" cy="1102623"/>
          </a:xfrm>
          <a:prstGeom prst="roundRect">
            <a:avLst/>
          </a:prstGeom>
          <a:solidFill>
            <a:schemeClr val="accent5">
              <a:lumMod val="20000"/>
              <a:lumOff val="80000"/>
            </a:schemeClr>
          </a:solidFill>
          <a:ln/>
        </p:spPr>
        <p:style>
          <a:lnRef idx="2">
            <a:schemeClr val="dk1"/>
          </a:lnRef>
          <a:fillRef idx="1">
            <a:schemeClr val="lt1"/>
          </a:fillRef>
          <a:effectRef idx="0">
            <a:schemeClr val="dk1"/>
          </a:effectRef>
          <a:fontRef idx="minor">
            <a:schemeClr val="dk1"/>
          </a:fontRef>
        </p:style>
        <p:txBody>
          <a:bodyPr lIns="36000" rIns="0" rtlCol="0" anchor="ctr"/>
          <a:lstStyle/>
          <a:p>
            <a:pPr algn="ct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2859225" y="2281375"/>
            <a:ext cx="2747890" cy="472550"/>
          </a:xfrm>
          <a:prstGeom prst="roundRect">
            <a:avLst/>
          </a:prstGeom>
          <a:solidFill>
            <a:srgbClr val="FFFF99"/>
          </a:solidFill>
          <a:ln w="12700"/>
        </p:spPr>
        <p:style>
          <a:lnRef idx="2">
            <a:schemeClr val="dk1"/>
          </a:lnRef>
          <a:fillRef idx="1">
            <a:schemeClr val="lt1"/>
          </a:fillRef>
          <a:effectRef idx="0">
            <a:schemeClr val="dk1"/>
          </a:effectRef>
          <a:fontRef idx="minor">
            <a:schemeClr val="dk1"/>
          </a:fontRef>
        </p:style>
        <p:txBody>
          <a:bodyPr lIns="36000" rIns="0" rtlCol="0" anchor="ctr"/>
          <a:lstStyle/>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○大阪府港湾局が所有</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港湾緑地</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（含むスポーツ施設）</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2880708" y="2888939"/>
            <a:ext cx="2726407" cy="315036"/>
          </a:xfrm>
          <a:prstGeom prst="roundRect">
            <a:avLst/>
          </a:prstGeom>
          <a:solidFill>
            <a:srgbClr val="FFFF99"/>
          </a:solidFill>
          <a:ln w="12700"/>
        </p:spPr>
        <p:style>
          <a:lnRef idx="2">
            <a:schemeClr val="dk1"/>
          </a:lnRef>
          <a:fillRef idx="1">
            <a:schemeClr val="lt1"/>
          </a:fillRef>
          <a:effectRef idx="0">
            <a:schemeClr val="dk1"/>
          </a:effectRef>
          <a:fontRef idx="minor">
            <a:schemeClr val="dk1"/>
          </a:fontRef>
        </p:style>
        <p:txBody>
          <a:bodyPr lIns="36000" rIns="0" rtlCol="0" anchor="ctr"/>
          <a:lstStyle/>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○泉大津市が所有するスポーツ施設</a:t>
            </a: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右矢印 6"/>
          <p:cNvSpPr/>
          <p:nvPr/>
        </p:nvSpPr>
        <p:spPr>
          <a:xfrm rot="10800000">
            <a:off x="5922150" y="2618909"/>
            <a:ext cx="474118" cy="225025"/>
          </a:xfrm>
          <a:prstGeom prst="rightArrow">
            <a:avLst/>
          </a:prstGeom>
          <a:solidFill>
            <a:schemeClr val="tx1"/>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6571117" y="1943835"/>
            <a:ext cx="1871313" cy="247245"/>
          </a:xfrm>
          <a:prstGeom prst="rect">
            <a:avLst/>
          </a:prstGeom>
          <a:noFill/>
          <a:ln>
            <a:noFill/>
          </a:ln>
        </p:spPr>
        <p:txBody>
          <a:bodyPr wrap="square" rtlCol="0">
            <a:noAutofit/>
          </a:bodyPr>
          <a:lstStyle/>
          <a:p>
            <a:pPr algn="ctr"/>
            <a:r>
              <a:rPr kumimoji="1" lang="ja-JP" altLang="en-US" sz="1400" dirty="0" smtClean="0">
                <a:latin typeface="HG創英角ｺﾞｼｯｸUB" panose="020B0909000000000000" pitchFamily="49" charset="-128"/>
                <a:ea typeface="HG創英角ｺﾞｼｯｸUB" panose="020B0909000000000000" pitchFamily="49" charset="-128"/>
                <a:cs typeface="メイリオ" panose="020B0604030504040204" pitchFamily="50" charset="-128"/>
              </a:rPr>
              <a:t>（新たな管理体制）</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6203" y="5035634"/>
            <a:ext cx="2243046" cy="1318691"/>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6203" y="3383995"/>
            <a:ext cx="2240035" cy="1319055"/>
          </a:xfrm>
          <a:prstGeom prst="rect">
            <a:avLst/>
          </a:prstGeom>
        </p:spPr>
      </p:pic>
      <p:sp>
        <p:nvSpPr>
          <p:cNvPr id="20" name="テキスト ボックス 19"/>
          <p:cNvSpPr txBox="1"/>
          <p:nvPr/>
        </p:nvSpPr>
        <p:spPr>
          <a:xfrm>
            <a:off x="6995578" y="4666920"/>
            <a:ext cx="1601283" cy="247245"/>
          </a:xfrm>
          <a:prstGeom prst="rect">
            <a:avLst/>
          </a:prstGeom>
          <a:noFill/>
          <a:ln>
            <a:noFill/>
          </a:ln>
        </p:spPr>
        <p:txBody>
          <a:bodyPr wrap="square" rtlCol="0">
            <a:noAutofit/>
          </a:bodyPr>
          <a:lstStyle/>
          <a:p>
            <a:pPr algn="ctr"/>
            <a:r>
              <a:rPr kumimoji="1" lang="ja-JP" altLang="en-US" sz="1100" dirty="0" smtClean="0">
                <a:latin typeface="+mj-ea"/>
                <a:ea typeface="+mj-ea"/>
                <a:cs typeface="メイリオ" panose="020B0604030504040204" pitchFamily="50" charset="-128"/>
              </a:rPr>
              <a:t>（</a:t>
            </a:r>
            <a:r>
              <a:rPr lang="ja-JP" altLang="en-US" sz="1100" dirty="0" smtClean="0">
                <a:latin typeface="+mj-ea"/>
                <a:ea typeface="+mj-ea"/>
                <a:cs typeface="メイリオ" panose="020B0604030504040204" pitchFamily="50" charset="-128"/>
              </a:rPr>
              <a:t>多目的広場</a:t>
            </a:r>
            <a:r>
              <a:rPr lang="ja-JP" altLang="en-US" sz="1100" dirty="0">
                <a:latin typeface="+mj-ea"/>
                <a:ea typeface="+mj-ea"/>
                <a:cs typeface="メイリオ" panose="020B0604030504040204" pitchFamily="50" charset="-128"/>
              </a:rPr>
              <a:t>）</a:t>
            </a:r>
            <a:endParaRPr lang="en-US" altLang="ja-JP" sz="1100" dirty="0" smtClean="0">
              <a:latin typeface="+mj-ea"/>
              <a:ea typeface="+mj-ea"/>
              <a:cs typeface="メイリオ" panose="020B0604030504040204" pitchFamily="50" charset="-128"/>
            </a:endParaRPr>
          </a:p>
        </p:txBody>
      </p:sp>
      <p:sp>
        <p:nvSpPr>
          <p:cNvPr id="21" name="テキスト ボックス 20"/>
          <p:cNvSpPr txBox="1"/>
          <p:nvPr/>
        </p:nvSpPr>
        <p:spPr>
          <a:xfrm>
            <a:off x="6995578" y="6332105"/>
            <a:ext cx="1601283" cy="247245"/>
          </a:xfrm>
          <a:prstGeom prst="rect">
            <a:avLst/>
          </a:prstGeom>
          <a:noFill/>
          <a:ln>
            <a:noFill/>
          </a:ln>
        </p:spPr>
        <p:txBody>
          <a:bodyPr wrap="square" rtlCol="0">
            <a:noAutofit/>
          </a:bodyPr>
          <a:lstStyle/>
          <a:p>
            <a:pPr algn="ctr"/>
            <a:r>
              <a:rPr kumimoji="1" lang="ja-JP" altLang="en-US" sz="1100" dirty="0" smtClean="0">
                <a:latin typeface="+mj-ea"/>
                <a:ea typeface="+mj-ea"/>
                <a:cs typeface="メイリオ" panose="020B0604030504040204" pitchFamily="50" charset="-128"/>
              </a:rPr>
              <a:t>（テニスコート</a:t>
            </a:r>
            <a:r>
              <a:rPr lang="ja-JP" altLang="en-US" sz="1100" dirty="0" smtClean="0">
                <a:latin typeface="+mj-ea"/>
                <a:ea typeface="+mj-ea"/>
                <a:cs typeface="メイリオ" panose="020B0604030504040204" pitchFamily="50" charset="-128"/>
              </a:rPr>
              <a:t>）</a:t>
            </a:r>
            <a:endParaRPr lang="en-US" altLang="ja-JP" sz="1100" dirty="0" smtClean="0">
              <a:latin typeface="+mj-ea"/>
              <a:ea typeface="+mj-ea"/>
              <a:cs typeface="メイリオ" panose="020B0604030504040204" pitchFamily="50" charset="-128"/>
            </a:endParaRPr>
          </a:p>
        </p:txBody>
      </p:sp>
      <p:cxnSp>
        <p:nvCxnSpPr>
          <p:cNvPr id="40" name="直線矢印コネクタ 39"/>
          <p:cNvCxnSpPr/>
          <p:nvPr/>
        </p:nvCxnSpPr>
        <p:spPr>
          <a:xfrm>
            <a:off x="2411760" y="2517650"/>
            <a:ext cx="4474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テキスト ボックス 5"/>
          <p:cNvSpPr txBox="1"/>
          <p:nvPr/>
        </p:nvSpPr>
        <p:spPr>
          <a:xfrm>
            <a:off x="513807" y="1396281"/>
            <a:ext cx="8452582" cy="547554"/>
          </a:xfrm>
          <a:prstGeom prst="rect">
            <a:avLst/>
          </a:prstGeom>
          <a:noFill/>
          <a:ln>
            <a:noFill/>
          </a:ln>
        </p:spPr>
        <p:txBody>
          <a:bodyPr wrap="square" rtlCol="0">
            <a:noAutofit/>
          </a:bodyPr>
          <a:lstStyle/>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府と泉大津市のスポーツ施設を泉大津市が一括管理することにより、スケールメリットを活かし、より効率的・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効果的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民間</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のノウハウを活用した指定管理者制度の実現を図る。</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3" name="直線矢印コネクタ 22"/>
          <p:cNvCxnSpPr/>
          <p:nvPr/>
        </p:nvCxnSpPr>
        <p:spPr>
          <a:xfrm>
            <a:off x="2411760" y="3068960"/>
            <a:ext cx="4474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テキスト ボックス 8"/>
          <p:cNvSpPr txBox="1"/>
          <p:nvPr/>
        </p:nvSpPr>
        <p:spPr>
          <a:xfrm>
            <a:off x="615536" y="2258869"/>
            <a:ext cx="1841229" cy="495056"/>
          </a:xfrm>
          <a:prstGeom prst="rect">
            <a:avLst/>
          </a:prstGeom>
          <a:solidFill>
            <a:srgbClr val="FFFF99"/>
          </a:solidFill>
          <a:ln>
            <a:solidFill>
              <a:schemeClr val="dk1"/>
            </a:solidFill>
          </a:ln>
        </p:spPr>
        <p:txBody>
          <a:bodyPr wrap="square" rtlCol="0" anchor="b">
            <a:noAutofit/>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泉</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大津</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市が</a:t>
            </a:r>
            <a:r>
              <a:rPr kumimoji="1" lang="ja-JP" altLang="en-US" sz="1200" b="1" u="sng" dirty="0" smtClean="0">
                <a:latin typeface="メイリオ" panose="020B0604030504040204" pitchFamily="50" charset="-128"/>
                <a:ea typeface="メイリオ" panose="020B0604030504040204" pitchFamily="50" charset="-128"/>
                <a:cs typeface="メイリオ" panose="020B0604030504040204" pitchFamily="50" charset="-128"/>
              </a:rPr>
              <a:t>指定管理者</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となり管理</a:t>
            </a:r>
          </a:p>
        </p:txBody>
      </p:sp>
      <p:sp>
        <p:nvSpPr>
          <p:cNvPr id="22" name="テキスト ボックス 21"/>
          <p:cNvSpPr txBox="1"/>
          <p:nvPr/>
        </p:nvSpPr>
        <p:spPr>
          <a:xfrm>
            <a:off x="625404" y="2888941"/>
            <a:ext cx="1831361" cy="360039"/>
          </a:xfrm>
          <a:prstGeom prst="rect">
            <a:avLst/>
          </a:prstGeom>
          <a:solidFill>
            <a:srgbClr val="FFFF99"/>
          </a:solidFill>
          <a:ln>
            <a:solidFill>
              <a:schemeClr val="dk1"/>
            </a:solidFill>
          </a:ln>
        </p:spPr>
        <p:txBody>
          <a:bodyPr wrap="square" rtlCol="0" anchor="b">
            <a:noAutofit/>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泉</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大津</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市が</a:t>
            </a:r>
            <a:r>
              <a:rPr kumimoji="1" lang="ja-JP" altLang="en-US" sz="1200" b="1" u="sng" dirty="0" smtClean="0">
                <a:latin typeface="メイリオ" panose="020B0604030504040204" pitchFamily="50" charset="-128"/>
                <a:ea typeface="メイリオ" panose="020B0604030504040204" pitchFamily="50" charset="-128"/>
                <a:cs typeface="メイリオ" panose="020B0604030504040204" pitchFamily="50" charset="-128"/>
              </a:rPr>
              <a:t>直接</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管理</a:t>
            </a:r>
            <a:endPar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6282190" y="2259870"/>
            <a:ext cx="2320002" cy="944105"/>
          </a:xfrm>
          <a:prstGeom prst="rect">
            <a:avLst/>
          </a:prstGeom>
          <a:solidFill>
            <a:schemeClr val="accent5">
              <a:lumMod val="20000"/>
              <a:lumOff val="80000"/>
            </a:schemeClr>
          </a:solidFill>
          <a:ln>
            <a:solidFill>
              <a:schemeClr val="tx1"/>
            </a:solidFill>
          </a:ln>
        </p:spPr>
        <p:txBody>
          <a:bodyPr wrap="none" rtlCol="0" anchor="ctr">
            <a:noAutofit/>
          </a:bodyPr>
          <a:lstStyle/>
          <a:p>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泉大津市が両施設を一括して</a:t>
            </a:r>
            <a:endPar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指定管理者を指定。</a:t>
            </a:r>
            <a:endPar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300" b="1" u="sng" dirty="0" smtClean="0">
                <a:latin typeface="メイリオ" panose="020B0604030504040204" pitchFamily="50" charset="-128"/>
                <a:ea typeface="メイリオ" panose="020B0604030504040204" pitchFamily="50" charset="-128"/>
                <a:cs typeface="メイリオ" panose="020B0604030504040204" pitchFamily="50" charset="-128"/>
              </a:rPr>
              <a:t>民間事業者</a:t>
            </a: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が管理</a:t>
            </a:r>
          </a:p>
        </p:txBody>
      </p:sp>
    </p:spTree>
    <p:extLst>
      <p:ext uri="{BB962C8B-B14F-4D97-AF65-F5344CB8AC3E}">
        <p14:creationId xmlns:p14="http://schemas.microsoft.com/office/powerpoint/2010/main" val="4054702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4300" y="413664"/>
            <a:ext cx="8913195" cy="6255696"/>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◆企業や市町村と連携した公の施設の効果的な管理運営形態の検討③</a:t>
            </a:r>
            <a:endPar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（地元市が主体となった</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府営公園予定地における</a:t>
            </a:r>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PFI</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事業の展開）</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都市整備部</a:t>
            </a:r>
            <a:r>
              <a:rPr kumimoji="1" lang="ja-JP" altLang="en-US" sz="1100" b="1" i="0" u="none" strike="noStrike" kern="1200" cap="none" spc="0" normalizeH="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都市計画室</a:t>
            </a:r>
            <a:r>
              <a:rPr kumimoji="1" lang="ja-JP" altLang="en-US" sz="1100" b="1" i="0" u="none" strike="noStrike" kern="1200" cap="none" spc="0" normalizeH="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公園課</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5" name="テキスト ボックス 4"/>
          <p:cNvSpPr txBox="1"/>
          <p:nvPr/>
        </p:nvSpPr>
        <p:spPr>
          <a:xfrm>
            <a:off x="305332" y="1312220"/>
            <a:ext cx="8575305" cy="661200"/>
          </a:xfrm>
          <a:prstGeom prst="rect">
            <a:avLst/>
          </a:prstGeom>
          <a:noFill/>
          <a:ln>
            <a:noFill/>
          </a:ln>
        </p:spPr>
        <p:txBody>
          <a:bodyPr wrap="square" rtlCol="0">
            <a:noAutofit/>
          </a:bodyPr>
          <a:lstStyle/>
          <a:p>
            <a:r>
              <a:rPr lang="ja-JP" altLang="en-US" sz="1200" dirty="0" smtClean="0">
                <a:latin typeface="メイリオ" panose="020B0604030504040204" pitchFamily="50" charset="-128"/>
                <a:ea typeface="メイリオ" panose="020B0604030504040204" pitchFamily="50" charset="-128"/>
              </a:rPr>
              <a:t>「府営りんくう公園」の未整備部分について</a:t>
            </a: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泉南市が、①府より行政</a:t>
            </a:r>
            <a:r>
              <a:rPr lang="ja-JP" altLang="en-US" sz="1200" dirty="0">
                <a:latin typeface="メイリオ" panose="020B0604030504040204" pitchFamily="50" charset="-128"/>
                <a:ea typeface="メイリオ" panose="020B0604030504040204" pitchFamily="50" charset="-128"/>
              </a:rPr>
              <a:t>財産の使用許可</a:t>
            </a:r>
            <a:r>
              <a:rPr lang="ja-JP" altLang="en-US" sz="1200" dirty="0" smtClean="0">
                <a:latin typeface="メイリオ" panose="020B0604030504040204" pitchFamily="50" charset="-128"/>
                <a:ea typeface="メイリオ" panose="020B0604030504040204" pitchFamily="50" charset="-128"/>
              </a:rPr>
              <a:t>を受け、②「</a:t>
            </a: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仮称</a:t>
            </a: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泉南市営りんくう公園」に位置付けた上で、民間事</a:t>
            </a:r>
            <a:r>
              <a:rPr lang="ja-JP" altLang="en-US" sz="1200" dirty="0">
                <a:latin typeface="メイリオ" panose="020B0604030504040204" pitchFamily="50" charset="-128"/>
                <a:ea typeface="メイリオ" panose="020B0604030504040204" pitchFamily="50" charset="-128"/>
              </a:rPr>
              <a:t>業者に無償で</a:t>
            </a:r>
            <a:r>
              <a:rPr lang="ja-JP" altLang="en-US" sz="1200" dirty="0" smtClean="0">
                <a:latin typeface="メイリオ" panose="020B0604030504040204" pitchFamily="50" charset="-128"/>
                <a:ea typeface="メイリオ" panose="020B0604030504040204" pitchFamily="50" charset="-128"/>
              </a:rPr>
              <a:t>貸し付け、③民間事業者が自らの資金</a:t>
            </a:r>
            <a:r>
              <a:rPr lang="ja-JP" altLang="en-US" sz="1200" dirty="0">
                <a:latin typeface="メイリオ" panose="020B0604030504040204" pitchFamily="50" charset="-128"/>
                <a:ea typeface="メイリオ" panose="020B0604030504040204" pitchFamily="50" charset="-128"/>
              </a:rPr>
              <a:t>や</a:t>
            </a:r>
            <a:r>
              <a:rPr lang="ja-JP" altLang="en-US" sz="1200" dirty="0" smtClean="0">
                <a:latin typeface="メイリオ" panose="020B0604030504040204" pitchFamily="50" charset="-128"/>
                <a:ea typeface="メイリオ" panose="020B0604030504040204" pitchFamily="50" charset="-128"/>
              </a:rPr>
              <a:t>ノウハウで都市</a:t>
            </a:r>
            <a:r>
              <a:rPr lang="ja-JP" altLang="en-US" sz="1200" dirty="0">
                <a:latin typeface="メイリオ" panose="020B0604030504040204" pitchFamily="50" charset="-128"/>
                <a:ea typeface="メイリオ" panose="020B0604030504040204" pitchFamily="50" charset="-128"/>
              </a:rPr>
              <a:t>公園の整備、維持管理</a:t>
            </a:r>
            <a:r>
              <a:rPr lang="ja-JP" altLang="en-US" sz="1200" dirty="0" smtClean="0">
                <a:latin typeface="メイリオ" panose="020B0604030504040204" pitchFamily="50" charset="-128"/>
                <a:ea typeface="メイリオ" panose="020B0604030504040204" pitchFamily="50" charset="-128"/>
              </a:rPr>
              <a:t>及び運営を行い、事業</a:t>
            </a:r>
            <a:r>
              <a:rPr lang="ja-JP" altLang="en-US" sz="1200" dirty="0">
                <a:latin typeface="メイリオ" panose="020B0604030504040204" pitchFamily="50" charset="-128"/>
                <a:ea typeface="メイリオ" panose="020B0604030504040204" pitchFamily="50" charset="-128"/>
              </a:rPr>
              <a:t>から得られる収入に</a:t>
            </a:r>
            <a:r>
              <a:rPr lang="ja-JP" altLang="en-US" sz="1200" dirty="0" smtClean="0">
                <a:latin typeface="メイリオ" panose="020B0604030504040204" pitchFamily="50" charset="-128"/>
                <a:ea typeface="メイリオ" panose="020B0604030504040204" pitchFamily="50" charset="-128"/>
              </a:rPr>
              <a:t>より事業費</a:t>
            </a:r>
            <a:r>
              <a:rPr lang="ja-JP" altLang="en-US" sz="1200" dirty="0">
                <a:latin typeface="メイリオ" panose="020B0604030504040204" pitchFamily="50" charset="-128"/>
                <a:ea typeface="メイリオ" panose="020B0604030504040204" pitchFamily="50" charset="-128"/>
              </a:rPr>
              <a:t>を</a:t>
            </a:r>
            <a:r>
              <a:rPr lang="ja-JP" altLang="en-US" sz="1200" dirty="0" smtClean="0">
                <a:latin typeface="メイリオ" panose="020B0604030504040204" pitchFamily="50" charset="-128"/>
                <a:ea typeface="メイリオ" panose="020B0604030504040204" pitchFamily="50" charset="-128"/>
              </a:rPr>
              <a:t>賄う、独立</a:t>
            </a:r>
            <a:r>
              <a:rPr lang="ja-JP" altLang="en-US" sz="1200" dirty="0">
                <a:latin typeface="メイリオ" panose="020B0604030504040204" pitchFamily="50" charset="-128"/>
                <a:ea typeface="メイリオ" panose="020B0604030504040204" pitchFamily="50" charset="-128"/>
              </a:rPr>
              <a:t>採算型の</a:t>
            </a:r>
            <a:r>
              <a:rPr lang="en-US" altLang="ja-JP" sz="1200" dirty="0">
                <a:latin typeface="メイリオ" panose="020B0604030504040204" pitchFamily="50" charset="-128"/>
                <a:ea typeface="メイリオ" panose="020B0604030504040204" pitchFamily="50" charset="-128"/>
              </a:rPr>
              <a:t>PFI</a:t>
            </a:r>
            <a:r>
              <a:rPr lang="ja-JP" altLang="en-US" sz="1200" dirty="0" smtClean="0">
                <a:latin typeface="メイリオ" panose="020B0604030504040204" pitchFamily="50" charset="-128"/>
                <a:ea typeface="メイリオ" panose="020B0604030504040204" pitchFamily="50" charset="-128"/>
              </a:rPr>
              <a:t>事業を展開。</a:t>
            </a:r>
            <a:endPar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236599" y="1981164"/>
            <a:ext cx="1320066" cy="270031"/>
          </a:xfrm>
          <a:prstGeom prst="rect">
            <a:avLst/>
          </a:prstGeom>
          <a:noFill/>
          <a:ln>
            <a:noFill/>
          </a:ln>
        </p:spPr>
        <p:txBody>
          <a:bodyPr wrap="square" rtlCol="0">
            <a:noAutofit/>
          </a:bodyPr>
          <a:lstStyle/>
          <a:p>
            <a:pPr algn="ctr"/>
            <a:r>
              <a:rPr lang="en-US" altLang="ja-JP" sz="1400" dirty="0" smtClean="0">
                <a:latin typeface="HGSｺﾞｼｯｸE" panose="020B0900000000000000" pitchFamily="50" charset="-128"/>
                <a:ea typeface="HGSｺﾞｼｯｸE" panose="020B0900000000000000" pitchFamily="50" charset="-128"/>
                <a:cs typeface="メイリオ" panose="020B0604030504040204" pitchFamily="50" charset="-128"/>
              </a:rPr>
              <a:t>【</a:t>
            </a:r>
            <a:r>
              <a:rPr lang="ja-JP" altLang="en-US" sz="1400" dirty="0" smtClean="0">
                <a:latin typeface="HGSｺﾞｼｯｸE" panose="020B0900000000000000" pitchFamily="50" charset="-128"/>
                <a:ea typeface="HGSｺﾞｼｯｸE" panose="020B0900000000000000" pitchFamily="50" charset="-128"/>
                <a:cs typeface="メイリオ" panose="020B0604030504040204" pitchFamily="50" charset="-128"/>
              </a:rPr>
              <a:t>事業概要</a:t>
            </a:r>
            <a:r>
              <a:rPr lang="en-US" altLang="ja-JP" sz="1400" dirty="0" smtClean="0">
                <a:latin typeface="HGSｺﾞｼｯｸE" panose="020B0900000000000000" pitchFamily="50" charset="-128"/>
                <a:ea typeface="HGSｺﾞｼｯｸE" panose="020B0900000000000000" pitchFamily="50" charset="-128"/>
                <a:cs typeface="メイリオ" panose="020B0604030504040204" pitchFamily="50" charset="-128"/>
              </a:rPr>
              <a:t>】</a:t>
            </a:r>
            <a:endParaRPr kumimoji="1" lang="ja-JP" altLang="en-US" sz="1400" dirty="0" smtClean="0">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sp>
        <p:nvSpPr>
          <p:cNvPr id="8" name="テキスト ボックス 7"/>
          <p:cNvSpPr txBox="1"/>
          <p:nvPr/>
        </p:nvSpPr>
        <p:spPr>
          <a:xfrm>
            <a:off x="566555" y="2306738"/>
            <a:ext cx="1065078" cy="1023018"/>
          </a:xfrm>
          <a:prstGeom prst="rect">
            <a:avLst/>
          </a:prstGeom>
          <a:noFill/>
          <a:ln>
            <a:noFill/>
          </a:ln>
        </p:spPr>
        <p:txBody>
          <a:bodyPr wrap="square" rtlCol="0">
            <a:noAutofit/>
          </a:bodyPr>
          <a:lstStyle/>
          <a:p>
            <a:pPr algn="dist"/>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予定地     </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dist"/>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事業面積</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dist"/>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PFI</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事業方式</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dist"/>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事業期間</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dist"/>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開園時期</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5285" y="5055325"/>
            <a:ext cx="2145352" cy="1240014"/>
          </a:xfrm>
          <a:prstGeom prst="rect">
            <a:avLst/>
          </a:prstGeom>
        </p:spPr>
      </p:pic>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447" y="3367688"/>
            <a:ext cx="2153027" cy="1197083"/>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463" y="5100248"/>
            <a:ext cx="2124215" cy="1181064"/>
          </a:xfrm>
          <a:prstGeom prst="rect">
            <a:avLst/>
          </a:prstGeom>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035" y="3347209"/>
            <a:ext cx="2137638" cy="1162875"/>
          </a:xfrm>
          <a:prstGeom prst="rect">
            <a:avLst/>
          </a:prstGeom>
        </p:spPr>
      </p:pic>
      <p:sp>
        <p:nvSpPr>
          <p:cNvPr id="13" name="正方形/長方形 12"/>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25</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テキスト ボックス 13"/>
          <p:cNvSpPr txBox="1"/>
          <p:nvPr/>
        </p:nvSpPr>
        <p:spPr>
          <a:xfrm>
            <a:off x="7037373" y="6315427"/>
            <a:ext cx="1395155" cy="191266"/>
          </a:xfrm>
          <a:prstGeom prst="rect">
            <a:avLst/>
          </a:prstGeom>
          <a:noFill/>
          <a:ln>
            <a:noFill/>
          </a:ln>
        </p:spPr>
        <p:txBody>
          <a:bodyPr wrap="square" rtlCol="0">
            <a:noAutofit/>
          </a:bodyPr>
          <a:lstStyle/>
          <a:p>
            <a:pPr algn="ct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グランピング</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ゾーン</a:t>
            </a:r>
            <a:endPar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7110382" y="4584140"/>
            <a:ext cx="1395155" cy="191266"/>
          </a:xfrm>
          <a:prstGeom prst="rect">
            <a:avLst/>
          </a:prstGeom>
          <a:noFill/>
          <a:ln>
            <a:noFill/>
          </a:ln>
        </p:spPr>
        <p:txBody>
          <a:bodyPr wrap="square" rtlCol="0">
            <a:noAutofit/>
          </a:bodyPr>
          <a:lstStyle/>
          <a:p>
            <a:pPr algn="ct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マルシェゾーン</a:t>
            </a:r>
            <a:endPar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566555" y="6298765"/>
            <a:ext cx="1395155" cy="191266"/>
          </a:xfrm>
          <a:prstGeom prst="rect">
            <a:avLst/>
          </a:prstGeom>
          <a:noFill/>
          <a:ln>
            <a:noFill/>
          </a:ln>
        </p:spPr>
        <p:txBody>
          <a:bodyPr wrap="square" rtlCol="0">
            <a:noAutofit/>
          </a:bodyPr>
          <a:lstStyle/>
          <a:p>
            <a:pPr algn="ct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コミュニティーゾーン</a:t>
            </a:r>
            <a:endPar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514471" y="4527537"/>
            <a:ext cx="1395155" cy="191266"/>
          </a:xfrm>
          <a:prstGeom prst="rect">
            <a:avLst/>
          </a:prstGeom>
          <a:noFill/>
          <a:ln>
            <a:noFill/>
          </a:ln>
        </p:spPr>
        <p:txBody>
          <a:bodyPr wrap="square" rtlCol="0">
            <a:noAutofit/>
          </a:bodyPr>
          <a:lstStyle/>
          <a:p>
            <a:pPr algn="ct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アクティブゾーン</a:t>
            </a:r>
            <a:endPar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tretch>
            <a:fillRect/>
          </a:stretch>
        </p:blipFill>
        <p:spPr>
          <a:xfrm>
            <a:off x="2353667" y="3421104"/>
            <a:ext cx="4374079" cy="2580706"/>
          </a:xfrm>
          <a:prstGeom prst="rect">
            <a:avLst/>
          </a:prstGeom>
        </p:spPr>
      </p:pic>
      <p:pic>
        <p:nvPicPr>
          <p:cNvPr id="19" name="図 18"/>
          <p:cNvPicPr>
            <a:picLocks noChangeAspect="1"/>
          </p:cNvPicPr>
          <p:nvPr/>
        </p:nvPicPr>
        <p:blipFill>
          <a:blip r:embed="rId8"/>
          <a:stretch>
            <a:fillRect/>
          </a:stretch>
        </p:blipFill>
        <p:spPr>
          <a:xfrm>
            <a:off x="2996826" y="3834045"/>
            <a:ext cx="765084" cy="334724"/>
          </a:xfrm>
          <a:prstGeom prst="rect">
            <a:avLst/>
          </a:prstGeom>
        </p:spPr>
      </p:pic>
      <p:sp>
        <p:nvSpPr>
          <p:cNvPr id="4" name="テキスト ボックス 3"/>
          <p:cNvSpPr txBox="1"/>
          <p:nvPr/>
        </p:nvSpPr>
        <p:spPr>
          <a:xfrm>
            <a:off x="1466091" y="2303875"/>
            <a:ext cx="7651414" cy="955634"/>
          </a:xfrm>
          <a:prstGeom prst="rect">
            <a:avLst/>
          </a:prstGeom>
          <a:noFill/>
          <a:ln>
            <a:noFill/>
          </a:ln>
        </p:spPr>
        <p:txBody>
          <a:bodyPr wrap="square" rtlCol="0">
            <a:no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：泉南市りんくう</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南浜地内</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19ha</a:t>
            </a: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BOT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方式</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整備</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→維持管理→所有権</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移転</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及び</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BOO</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方式</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整備</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→維持管理→</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撤去）の併用</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月～令和</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まで</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年間</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予定</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431540" y="2303875"/>
            <a:ext cx="585065" cy="953725"/>
          </a:xfrm>
          <a:prstGeom prst="rect">
            <a:avLst/>
          </a:prstGeom>
          <a:noFill/>
          <a:ln>
            <a:noFill/>
          </a:ln>
        </p:spPr>
        <p:txBody>
          <a:bodyPr wrap="square" rtlCol="0">
            <a:noAutofit/>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29679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39859" y="368659"/>
            <a:ext cx="8887636" cy="6345705"/>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lvl="0">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民間活力の導入による新たなスポーツ・文化の拠点づくり</a:t>
            </a:r>
            <a:endParaRPr lang="en-US" altLang="ja-JP" sz="1600" b="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gn="r">
              <a:defRPr/>
            </a:pPr>
            <a:r>
              <a:rPr lang="ja-JP" altLang="en-US" sz="1600" b="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万博</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記念公園駅前周辺地区活性化</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a:t>
            </a: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府民文化部 府民文化総務課</a:t>
            </a:r>
            <a:r>
              <a:rPr kumimoji="1" lang="en-US" altLang="ja-JP"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tabLst>
                <a:tab pos="266700" algn="l"/>
              </a:tabLst>
              <a:defRPr/>
            </a:pPr>
            <a:endPar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sng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3" name="正方形/長方形 12"/>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noProof="0" dirty="0" smtClean="0">
                <a:solidFill>
                  <a:prstClr val="black"/>
                </a:solidFill>
                <a:latin typeface="Calibri"/>
                <a:ea typeface="ＭＳ Ｐゴシック" panose="020B0600070205080204" pitchFamily="50" charset="-128"/>
              </a:rPr>
              <a:t>26</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309615" y="2843108"/>
            <a:ext cx="8690917" cy="3597709"/>
          </a:xfrm>
          <a:prstGeom prst="rect">
            <a:avLst/>
          </a:prstGeom>
          <a:noFill/>
          <a:ln>
            <a:noFill/>
          </a:ln>
        </p:spPr>
        <p:txBody>
          <a:bodyPr wrap="square" rtlCol="0">
            <a:noAutofit/>
          </a:bodyPr>
          <a:lstStyle/>
          <a:p>
            <a:pPr>
              <a:lnSpc>
                <a:spcPts val="1700"/>
              </a:lnSpc>
            </a:pP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経緯</a:t>
            </a: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rPr>
              <a:t>（スポーツ</a:t>
            </a:r>
            <a:r>
              <a:rPr lang="ja-JP" altLang="en-US" sz="1200" dirty="0">
                <a:latin typeface="Meiryo UI" panose="020B0604030504040204" pitchFamily="50" charset="-128"/>
                <a:ea typeface="Meiryo UI" panose="020B0604030504040204" pitchFamily="50" charset="-128"/>
              </a:rPr>
              <a:t>や文化を取り巻く</a:t>
            </a:r>
            <a:r>
              <a:rPr lang="ja-JP" altLang="en-US" sz="1200" dirty="0" smtClean="0">
                <a:latin typeface="Meiryo UI" panose="020B0604030504040204" pitchFamily="50" charset="-128"/>
                <a:ea typeface="Meiryo UI" panose="020B0604030504040204" pitchFamily="50" charset="-128"/>
              </a:rPr>
              <a:t>状況</a:t>
            </a:r>
            <a:r>
              <a:rPr lang="ja-JP" altLang="en-US" sz="1200" dirty="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rPr>
              <a:t>　　　○国際的</a:t>
            </a:r>
            <a:r>
              <a:rPr lang="ja-JP" altLang="en-US" sz="1200" dirty="0">
                <a:latin typeface="Meiryo UI" panose="020B0604030504040204" pitchFamily="50" charset="-128"/>
                <a:ea typeface="Meiryo UI" panose="020B0604030504040204" pitchFamily="50" charset="-128"/>
              </a:rPr>
              <a:t>なスポーツ大会の開催に必要なスペックを満たすには、固定観客席数</a:t>
            </a:r>
            <a:r>
              <a:rPr lang="ja-JP" altLang="en-US" sz="1200" dirty="0" smtClean="0">
                <a:latin typeface="Meiryo UI" panose="020B0604030504040204" pitchFamily="50" charset="-128"/>
                <a:ea typeface="Meiryo UI" panose="020B0604030504040204" pitchFamily="50" charset="-128"/>
              </a:rPr>
              <a:t>が</a:t>
            </a:r>
            <a:r>
              <a:rPr lang="en-US" altLang="ja-JP" sz="1200" dirty="0" smtClean="0">
                <a:latin typeface="Meiryo UI" panose="020B0604030504040204" pitchFamily="50" charset="-128"/>
                <a:ea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rPr>
              <a:t>万人</a:t>
            </a:r>
            <a:r>
              <a:rPr lang="ja-JP" altLang="en-US" sz="1200" dirty="0">
                <a:latin typeface="Meiryo UI" panose="020B0604030504040204" pitchFamily="50" charset="-128"/>
                <a:ea typeface="Meiryo UI" panose="020B0604030504040204" pitchFamily="50" charset="-128"/>
              </a:rPr>
              <a:t>を超え</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競技</a:t>
            </a:r>
            <a:r>
              <a:rPr lang="ja-JP" altLang="en-US" sz="1200" dirty="0">
                <a:latin typeface="Meiryo UI" panose="020B0604030504040204" pitchFamily="50" charset="-128"/>
                <a:ea typeface="Meiryo UI" panose="020B0604030504040204" pitchFamily="50" charset="-128"/>
              </a:rPr>
              <a:t>エリアを十分に確保できるフロア</a:t>
            </a:r>
            <a:r>
              <a:rPr lang="ja-JP" altLang="en-US" sz="1200" dirty="0" smtClean="0">
                <a:latin typeface="Meiryo UI" panose="020B0604030504040204" pitchFamily="50" charset="-128"/>
                <a:ea typeface="Meiryo UI" panose="020B0604030504040204" pitchFamily="50" charset="-128"/>
              </a:rPr>
              <a:t>をもった</a:t>
            </a:r>
            <a:r>
              <a:rPr lang="ja-JP" altLang="en-US" sz="1200" dirty="0">
                <a:latin typeface="Meiryo UI" panose="020B0604030504040204" pitchFamily="50" charset="-128"/>
                <a:ea typeface="Meiryo UI" panose="020B0604030504040204" pitchFamily="50" charset="-128"/>
              </a:rPr>
              <a:t>大規模なアリーナが</a:t>
            </a:r>
            <a:r>
              <a:rPr lang="ja-JP" altLang="en-US" sz="1200" dirty="0" smtClean="0">
                <a:latin typeface="Meiryo UI" panose="020B0604030504040204" pitchFamily="50" charset="-128"/>
                <a:ea typeface="Meiryo UI" panose="020B0604030504040204" pitchFamily="50" charset="-128"/>
              </a:rPr>
              <a:t>必要</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rPr>
              <a:t>　　　○また</a:t>
            </a:r>
            <a:r>
              <a:rPr lang="ja-JP" altLang="en-US" sz="1200" dirty="0">
                <a:latin typeface="Meiryo UI" panose="020B0604030504040204" pitchFamily="50" charset="-128"/>
                <a:ea typeface="Meiryo UI" panose="020B0604030504040204" pitchFamily="50" charset="-128"/>
              </a:rPr>
              <a:t>、コンサートの市場が活況を呈する中、収容</a:t>
            </a:r>
            <a:r>
              <a:rPr lang="ja-JP" altLang="en-US" sz="1200" dirty="0" smtClean="0">
                <a:latin typeface="Meiryo UI" panose="020B0604030504040204" pitchFamily="50" charset="-128"/>
                <a:ea typeface="Meiryo UI" panose="020B0604030504040204" pitchFamily="50" charset="-128"/>
              </a:rPr>
              <a:t>人数</a:t>
            </a:r>
            <a:r>
              <a:rPr lang="en-US" altLang="ja-JP" sz="1200" dirty="0" smtClean="0">
                <a:latin typeface="Meiryo UI" panose="020B0604030504040204" pitchFamily="50" charset="-128"/>
                <a:ea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rPr>
              <a:t>万人</a:t>
            </a:r>
            <a:r>
              <a:rPr lang="ja-JP" altLang="en-US" sz="1200" dirty="0">
                <a:latin typeface="Meiryo UI" panose="020B0604030504040204" pitchFamily="50" charset="-128"/>
                <a:ea typeface="Meiryo UI" panose="020B0604030504040204" pitchFamily="50" charset="-128"/>
              </a:rPr>
              <a:t>（固定席に限定しない）を</a:t>
            </a:r>
            <a:r>
              <a:rPr lang="ja-JP" altLang="en-US" sz="1200" dirty="0" smtClean="0">
                <a:latin typeface="Meiryo UI" panose="020B0604030504040204" pitchFamily="50" charset="-128"/>
                <a:ea typeface="Meiryo UI" panose="020B0604030504040204" pitchFamily="50" charset="-128"/>
              </a:rPr>
              <a:t>超える</a:t>
            </a:r>
            <a:endParaRPr lang="en-US" altLang="ja-JP" sz="1200" dirty="0">
              <a:latin typeface="Meiryo UI" panose="020B0604030504040204" pitchFamily="50" charset="-128"/>
              <a:ea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rPr>
              <a:t>　　　　 規模</a:t>
            </a:r>
            <a:r>
              <a:rPr lang="ja-JP" altLang="en-US" sz="1200" dirty="0">
                <a:latin typeface="Meiryo UI" panose="020B0604030504040204" pitchFamily="50" charset="-128"/>
                <a:ea typeface="Meiryo UI" panose="020B0604030504040204" pitchFamily="50" charset="-128"/>
              </a:rPr>
              <a:t>のアリーナの多くが首都圏に</a:t>
            </a:r>
            <a:r>
              <a:rPr lang="ja-JP" altLang="en-US" sz="1200" dirty="0" smtClean="0">
                <a:latin typeface="Meiryo UI" panose="020B0604030504040204" pitchFamily="50" charset="-128"/>
                <a:ea typeface="Meiryo UI" panose="020B0604030504040204" pitchFamily="50" charset="-128"/>
              </a:rPr>
              <a:t>集中　</a:t>
            </a:r>
            <a:endParaRPr lang="en-US" altLang="ja-JP" sz="1200" dirty="0" smtClean="0">
              <a:latin typeface="Meiryo UI" panose="020B0604030504040204" pitchFamily="50" charset="-128"/>
              <a:ea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大阪を含む関西には、大阪城ホールしかなく、数年先まで予約が埋まっている状況）</a:t>
            </a:r>
          </a:p>
          <a:p>
            <a:pPr>
              <a:lnSpc>
                <a:spcPts val="1700"/>
              </a:lnSpc>
            </a:pPr>
            <a:r>
              <a:rPr lang="ja-JP" altLang="en-US" sz="1200" dirty="0" smtClean="0">
                <a:latin typeface="Meiryo UI" panose="020B0604030504040204" pitchFamily="50" charset="-128"/>
                <a:ea typeface="Meiryo UI" panose="020B0604030504040204" pitchFamily="50" charset="-128"/>
              </a:rPr>
              <a:t>　  　○新規</a:t>
            </a:r>
            <a:r>
              <a:rPr lang="ja-JP" altLang="en-US" sz="1200" dirty="0">
                <a:latin typeface="Meiryo UI" panose="020B0604030504040204" pitchFamily="50" charset="-128"/>
                <a:ea typeface="Meiryo UI" panose="020B0604030504040204" pitchFamily="50" charset="-128"/>
              </a:rPr>
              <a:t>建設については、収容</a:t>
            </a:r>
            <a:r>
              <a:rPr lang="ja-JP" altLang="en-US" sz="1200" dirty="0" smtClean="0">
                <a:latin typeface="Meiryo UI" panose="020B0604030504040204" pitchFamily="50" charset="-128"/>
                <a:ea typeface="Meiryo UI" panose="020B0604030504040204" pitchFamily="50" charset="-128"/>
              </a:rPr>
              <a:t>人数</a:t>
            </a:r>
            <a:r>
              <a:rPr lang="en-US" altLang="ja-JP" sz="1200" dirty="0" smtClean="0">
                <a:latin typeface="Meiryo UI" panose="020B0604030504040204" pitchFamily="50" charset="-128"/>
                <a:ea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rPr>
              <a:t>万人</a:t>
            </a:r>
            <a:r>
              <a:rPr lang="ja-JP" altLang="en-US" sz="1200" dirty="0">
                <a:latin typeface="Meiryo UI" panose="020B0604030504040204" pitchFamily="50" charset="-128"/>
                <a:ea typeface="Meiryo UI" panose="020B0604030504040204" pitchFamily="50" charset="-128"/>
              </a:rPr>
              <a:t>（固定席に限定しない）を超えるものが全国</a:t>
            </a:r>
            <a:r>
              <a:rPr lang="ja-JP" altLang="en-US" sz="1200" dirty="0" smtClean="0">
                <a:latin typeface="Meiryo UI" panose="020B0604030504040204" pitchFamily="50" charset="-128"/>
                <a:ea typeface="Meiryo UI" panose="020B0604030504040204" pitchFamily="50" charset="-128"/>
              </a:rPr>
              <a:t>で</a:t>
            </a:r>
            <a:endParaRPr lang="en-US" altLang="ja-JP" sz="1200" dirty="0" smtClean="0">
              <a:latin typeface="Meiryo UI" panose="020B0604030504040204" pitchFamily="50" charset="-128"/>
              <a:ea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rPr>
              <a:t>ヵ所予定（大阪府を含む関西には今のところ予定なし）</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endParaRPr lang="en-US" altLang="ja-JP" sz="1200" dirty="0" smtClean="0">
              <a:latin typeface="Meiryo UI" panose="020B0604030504040204" pitchFamily="50" charset="-128"/>
              <a:ea typeface="Meiryo UI" panose="020B0604030504040204" pitchFamily="50" charset="-128"/>
            </a:endParaRPr>
          </a:p>
          <a:p>
            <a:pPr>
              <a:lnSpc>
                <a:spcPts val="1700"/>
              </a:lnSpc>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（万博記念公園の魅力創出）</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700"/>
              </a:lnSpc>
            </a:pP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　</a:t>
            </a:r>
            <a:r>
              <a:rPr lang="ja-JP" altLang="en-US" sz="1200" dirty="0">
                <a:latin typeface="Meiryo UI" panose="020B0604030504040204" pitchFamily="50" charset="-128"/>
                <a:ea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rPr>
              <a:t>大阪</a:t>
            </a:r>
            <a:r>
              <a:rPr lang="ja-JP" altLang="en-US" sz="1200" u="sng" dirty="0">
                <a:latin typeface="Meiryo UI" panose="020B0604030504040204" pitchFamily="50" charset="-128"/>
                <a:ea typeface="Meiryo UI" panose="020B0604030504040204" pitchFamily="50" charset="-128"/>
              </a:rPr>
              <a:t>都市魅力創造戦略</a:t>
            </a:r>
            <a:r>
              <a:rPr lang="en-US" altLang="ja-JP" sz="1200" u="sng" dirty="0">
                <a:latin typeface="Meiryo UI" panose="020B0604030504040204" pitchFamily="50" charset="-128"/>
                <a:ea typeface="Meiryo UI" panose="020B0604030504040204" pitchFamily="50" charset="-128"/>
              </a:rPr>
              <a:t>2020</a:t>
            </a:r>
            <a:r>
              <a:rPr lang="ja-JP" altLang="en-US" sz="1200" u="sng" dirty="0" smtClean="0">
                <a:latin typeface="Meiryo UI" panose="020B0604030504040204" pitchFamily="50" charset="-128"/>
                <a:ea typeface="Meiryo UI" panose="020B0604030504040204" pitchFamily="50" charset="-128"/>
              </a:rPr>
              <a:t>（</a:t>
            </a:r>
            <a:r>
              <a:rPr lang="en-US" altLang="ja-JP" sz="1200" u="sng" dirty="0" smtClean="0">
                <a:latin typeface="Meiryo UI" panose="020B0604030504040204" pitchFamily="50" charset="-128"/>
                <a:ea typeface="Meiryo UI" panose="020B0604030504040204" pitchFamily="50" charset="-128"/>
              </a:rPr>
              <a:t>H28.11</a:t>
            </a:r>
            <a:r>
              <a:rPr lang="ja-JP" altLang="en-US" sz="1200" u="sng" dirty="0" smtClean="0">
                <a:latin typeface="Meiryo UI" panose="020B0604030504040204" pitchFamily="50" charset="-128"/>
                <a:ea typeface="Meiryo UI" panose="020B0604030504040204" pitchFamily="50" charset="-128"/>
              </a:rPr>
              <a:t>）</a:t>
            </a:r>
            <a:r>
              <a:rPr lang="ja-JP" altLang="en-US" sz="1200" u="sng" dirty="0">
                <a:latin typeface="Meiryo UI" panose="020B0604030504040204" pitchFamily="50" charset="-128"/>
                <a:ea typeface="Meiryo UI" panose="020B0604030504040204" pitchFamily="50" charset="-128"/>
              </a:rPr>
              <a:t>の重点取組</a:t>
            </a:r>
          </a:p>
          <a:p>
            <a:pPr>
              <a:lnSpc>
                <a:spcPts val="1700"/>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世界第一級の文化・観光拠点の形成・発信」に位置づけ、太陽の塔の内部公開等</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a:lnSpc>
                <a:spcPts val="1700"/>
              </a:lnSpc>
            </a:pPr>
            <a:r>
              <a:rPr lang="en-US" altLang="ja-JP" sz="1200" dirty="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魅力</a:t>
            </a:r>
            <a:r>
              <a:rPr lang="ja-JP" altLang="en-US" sz="1200" dirty="0">
                <a:latin typeface="Meiryo UI" panose="020B0604030504040204" pitchFamily="50" charset="-128"/>
                <a:ea typeface="Meiryo UI" panose="020B0604030504040204" pitchFamily="50" charset="-128"/>
              </a:rPr>
              <a:t>創出に取り組んで</a:t>
            </a:r>
            <a:r>
              <a:rPr lang="ja-JP" altLang="en-US" sz="1200" dirty="0" smtClean="0">
                <a:latin typeface="Meiryo UI" panose="020B0604030504040204" pitchFamily="50" charset="-128"/>
                <a:ea typeface="Meiryo UI" panose="020B0604030504040204" pitchFamily="50" charset="-128"/>
              </a:rPr>
              <a:t>いる</a:t>
            </a:r>
            <a:endParaRPr lang="en-US" altLang="ja-JP" sz="1200" dirty="0" smtClean="0">
              <a:latin typeface="Meiryo UI" panose="020B0604030504040204" pitchFamily="50" charset="-128"/>
              <a:ea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ja-JP" altLang="en-US" sz="1200" u="sng" dirty="0" smtClean="0">
                <a:latin typeface="Meiryo UI" panose="020B0604030504040204" pitchFamily="50" charset="-128"/>
                <a:ea typeface="Meiryo UI" panose="020B0604030504040204" pitchFamily="50" charset="-128"/>
              </a:rPr>
              <a:t>日本</a:t>
            </a:r>
            <a:r>
              <a:rPr lang="ja-JP" altLang="en-US" sz="1200" u="sng" dirty="0">
                <a:latin typeface="Meiryo UI" panose="020B0604030504040204" pitchFamily="50" charset="-128"/>
                <a:ea typeface="Meiryo UI" panose="020B0604030504040204" pitchFamily="50" charset="-128"/>
              </a:rPr>
              <a:t>万国博覧会記念公園の活性化に向けた将来</a:t>
            </a:r>
            <a:r>
              <a:rPr lang="ja-JP" altLang="en-US" sz="1200" u="sng" dirty="0" smtClean="0">
                <a:latin typeface="Meiryo UI" panose="020B0604030504040204" pitchFamily="50" charset="-128"/>
                <a:ea typeface="Meiryo UI" panose="020B0604030504040204" pitchFamily="50" charset="-128"/>
              </a:rPr>
              <a:t>ビジョン（</a:t>
            </a:r>
            <a:r>
              <a:rPr lang="en-US" altLang="ja-JP" sz="1200" u="sng" dirty="0" smtClean="0">
                <a:latin typeface="Meiryo UI" panose="020B0604030504040204" pitchFamily="50" charset="-128"/>
                <a:ea typeface="Meiryo UI" panose="020B0604030504040204" pitchFamily="50" charset="-128"/>
              </a:rPr>
              <a:t>H27.11</a:t>
            </a:r>
            <a:r>
              <a:rPr lang="ja-JP" altLang="en-US" sz="1200" u="sng" dirty="0" smtClean="0">
                <a:latin typeface="Meiryo UI" panose="020B0604030504040204" pitchFamily="50" charset="-128"/>
                <a:ea typeface="Meiryo UI" panose="020B0604030504040204" pitchFamily="50" charset="-128"/>
              </a:rPr>
              <a:t>）</a:t>
            </a:r>
            <a:endParaRPr lang="en-US" altLang="ja-JP" sz="1200" u="sng" dirty="0">
              <a:latin typeface="Meiryo UI" panose="020B0604030504040204" pitchFamily="50" charset="-128"/>
              <a:ea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「緑と文化・スポーツを通じて、人類の創造力の源泉である生命力と感性が磨かれる公園</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a:lnSpc>
                <a:spcPts val="1700"/>
              </a:lnSpc>
            </a:pPr>
            <a:r>
              <a:rPr lang="en-US" altLang="ja-JP" sz="1200" dirty="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を目指し、万博</a:t>
            </a:r>
            <a:r>
              <a:rPr lang="ja-JP" altLang="en-US" sz="1200" dirty="0">
                <a:latin typeface="Meiryo UI" panose="020B0604030504040204" pitchFamily="50" charset="-128"/>
                <a:ea typeface="Meiryo UI" panose="020B0604030504040204" pitchFamily="50" charset="-128"/>
              </a:rPr>
              <a:t>記念公園駅前周辺地区については、民間活力の導入によって、世界中</a:t>
            </a:r>
            <a:r>
              <a:rPr lang="ja-JP" altLang="en-US" sz="1200" dirty="0" smtClean="0">
                <a:latin typeface="Meiryo UI" panose="020B0604030504040204" pitchFamily="50" charset="-128"/>
                <a:ea typeface="Meiryo UI" panose="020B0604030504040204" pitchFamily="50" charset="-128"/>
              </a:rPr>
              <a:t>から</a:t>
            </a:r>
            <a:endParaRPr lang="en-US" altLang="ja-JP" sz="1200" dirty="0" smtClean="0">
              <a:latin typeface="Meiryo UI" panose="020B0604030504040204" pitchFamily="50" charset="-128"/>
              <a:ea typeface="Meiryo UI" panose="020B0604030504040204" pitchFamily="50" charset="-128"/>
            </a:endParaRPr>
          </a:p>
          <a:p>
            <a:pPr>
              <a:lnSpc>
                <a:spcPts val="1700"/>
              </a:lnSpc>
            </a:pPr>
            <a:r>
              <a:rPr lang="en-US" altLang="ja-JP" sz="1200" dirty="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利用者</a:t>
            </a:r>
            <a:r>
              <a:rPr lang="ja-JP" altLang="en-US" sz="1200" dirty="0">
                <a:latin typeface="Meiryo UI" panose="020B0604030504040204" pitchFamily="50" charset="-128"/>
                <a:ea typeface="Meiryo UI" panose="020B0604030504040204" pitchFamily="50" charset="-128"/>
              </a:rPr>
              <a:t>を引きつける魅力向上を</a:t>
            </a:r>
            <a:r>
              <a:rPr lang="ja-JP" altLang="en-US" sz="1200" dirty="0" smtClean="0">
                <a:latin typeface="Meiryo UI" panose="020B0604030504040204" pitchFamily="50" charset="-128"/>
                <a:ea typeface="Meiryo UI" panose="020B0604030504040204" pitchFamily="50" charset="-128"/>
              </a:rPr>
              <a:t>図る</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endParaRPr lang="en-US" altLang="ja-JP" sz="1200" dirty="0" smtClean="0">
              <a:latin typeface="Meiryo UI" panose="020B0604030504040204" pitchFamily="50" charset="-128"/>
              <a:ea typeface="Meiryo UI" panose="020B0604030504040204" pitchFamily="50" charset="-128"/>
            </a:endParaRPr>
          </a:p>
          <a:p>
            <a:pPr>
              <a:lnSpc>
                <a:spcPts val="1700"/>
              </a:lnSpc>
            </a:pPr>
            <a:r>
              <a:rPr lang="en-US" altLang="ja-JP" sz="1200" dirty="0" smtClean="0">
                <a:latin typeface="Meiryo UI" panose="020B0604030504040204" pitchFamily="50" charset="-128"/>
                <a:ea typeface="Meiryo UI" panose="020B0604030504040204" pitchFamily="50" charset="-128"/>
              </a:rPr>
              <a:t>  </a:t>
            </a:r>
            <a:endParaRPr lang="ja-JP" altLang="en-US" sz="1200" dirty="0">
              <a:latin typeface="Meiryo UI" panose="020B0604030504040204" pitchFamily="50" charset="-128"/>
              <a:ea typeface="Meiryo UI" panose="020B0604030504040204" pitchFamily="50" charset="-128"/>
            </a:endParaRPr>
          </a:p>
          <a:p>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rotWithShape="1">
          <a:blip r:embed="rId2"/>
          <a:srcRect t="5735" b="14587"/>
          <a:stretch/>
        </p:blipFill>
        <p:spPr>
          <a:xfrm>
            <a:off x="6514480" y="3096145"/>
            <a:ext cx="2410417" cy="1586166"/>
          </a:xfrm>
          <a:prstGeom prst="rect">
            <a:avLst/>
          </a:prstGeom>
        </p:spPr>
      </p:pic>
      <p:grpSp>
        <p:nvGrpSpPr>
          <p:cNvPr id="4" name="グループ化 3"/>
          <p:cNvGrpSpPr/>
          <p:nvPr/>
        </p:nvGrpSpPr>
        <p:grpSpPr>
          <a:xfrm>
            <a:off x="282652" y="1897334"/>
            <a:ext cx="8353448" cy="1050537"/>
            <a:chOff x="346357" y="2476205"/>
            <a:chExt cx="8353448" cy="1553164"/>
          </a:xfrm>
        </p:grpSpPr>
        <p:sp>
          <p:nvSpPr>
            <p:cNvPr id="41" name="テキスト ボックス 40"/>
            <p:cNvSpPr txBox="1"/>
            <p:nvPr/>
          </p:nvSpPr>
          <p:spPr>
            <a:xfrm>
              <a:off x="346357" y="2476205"/>
              <a:ext cx="8353448" cy="1553164"/>
            </a:xfrm>
            <a:prstGeom prst="rect">
              <a:avLst/>
            </a:prstGeom>
            <a:noFill/>
            <a:ln>
              <a:noFill/>
            </a:ln>
          </p:spPr>
          <p:txBody>
            <a:bodyPr wrap="square" rtlCol="0">
              <a:noAutofit/>
            </a:bodyPr>
            <a:lstStyle/>
            <a:p>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概要</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p>
            <a:p>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500"/>
                </a:lnSpc>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595128" y="2795876"/>
              <a:ext cx="8012513" cy="1233493"/>
            </a:xfrm>
            <a:prstGeom prst="rect">
              <a:avLst/>
            </a:prstGeom>
            <a:noFill/>
            <a:ln>
              <a:noFill/>
            </a:ln>
          </p:spPr>
          <p:txBody>
            <a:bodyPr wrap="none" rtlCol="0">
              <a:noAutofit/>
            </a:bodyPr>
            <a:lstStyle/>
            <a:p>
              <a:pPr>
                <a:lnSpc>
                  <a:spcPts val="1700"/>
                </a:lnSpc>
              </a:pP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◇国際的</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なスポーツ大会</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やコンサート</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等の開催ができる規模を持ち、世界最先端の機能を有するアリーナを</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整備</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700"/>
                </a:lnSpc>
              </a:pP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◇当該アリーナにふさわしいホテル等の周辺施設を整備</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事業提案を公募により民間事業者から広く募集する。</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5" name="グループ化 4"/>
          <p:cNvGrpSpPr/>
          <p:nvPr/>
        </p:nvGrpSpPr>
        <p:grpSpPr>
          <a:xfrm>
            <a:off x="6507568" y="4967857"/>
            <a:ext cx="2415525" cy="1479940"/>
            <a:chOff x="3259173" y="4604776"/>
            <a:chExt cx="2684425" cy="1749549"/>
          </a:xfrm>
        </p:grpSpPr>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6854" y="4617781"/>
              <a:ext cx="2669062" cy="1736544"/>
            </a:xfrm>
            <a:prstGeom prst="rect">
              <a:avLst/>
            </a:prstGeom>
          </p:spPr>
        </p:pic>
        <p:sp>
          <p:nvSpPr>
            <p:cNvPr id="43" name="テキスト ボックス 42"/>
            <p:cNvSpPr txBox="1"/>
            <p:nvPr/>
          </p:nvSpPr>
          <p:spPr>
            <a:xfrm>
              <a:off x="5229223" y="6146244"/>
              <a:ext cx="714375" cy="200055"/>
            </a:xfrm>
            <a:prstGeom prst="rect">
              <a:avLst/>
            </a:prstGeom>
            <a:solidFill>
              <a:schemeClr val="bg1"/>
            </a:solidFill>
            <a:ln>
              <a:solidFill>
                <a:schemeClr val="tx1"/>
              </a:solidFill>
            </a:ln>
          </p:spPr>
          <p:txBody>
            <a:bodyPr wrap="square" rtlCol="0" anchor="ctr">
              <a:spAutoFit/>
            </a:bodyPr>
            <a:lstStyle/>
            <a:p>
              <a:pPr algn="ctr"/>
              <a:r>
                <a:rPr lang="ja-JP" altLang="en-US" sz="700" dirty="0"/>
                <a:t>大阪府作成</a:t>
              </a:r>
            </a:p>
          </p:txBody>
        </p:sp>
        <p:sp>
          <p:nvSpPr>
            <p:cNvPr id="44" name="テキスト ボックス 43"/>
            <p:cNvSpPr txBox="1"/>
            <p:nvPr/>
          </p:nvSpPr>
          <p:spPr>
            <a:xfrm>
              <a:off x="3259173" y="4604776"/>
              <a:ext cx="616433" cy="238274"/>
            </a:xfrm>
            <a:prstGeom prst="rect">
              <a:avLst/>
            </a:prstGeom>
            <a:solidFill>
              <a:schemeClr val="bg1"/>
            </a:solidFill>
            <a:ln>
              <a:solidFill>
                <a:schemeClr val="tx1"/>
              </a:solidFill>
            </a:ln>
          </p:spPr>
          <p:txBody>
            <a:bodyPr wrap="square" rtlCol="0" anchor="ctr">
              <a:spAutoFit/>
            </a:bodyPr>
            <a:lstStyle/>
            <a:p>
              <a:pPr algn="ctr"/>
              <a:r>
                <a:rPr lang="ja-JP" altLang="en-US" sz="700" dirty="0" smtClean="0"/>
                <a:t>イメージ</a:t>
              </a:r>
              <a:endParaRPr lang="ja-JP" altLang="en-US" sz="700" dirty="0"/>
            </a:p>
          </p:txBody>
        </p:sp>
      </p:grpSp>
      <p:sp>
        <p:nvSpPr>
          <p:cNvPr id="6" name="テキスト ボックス 5"/>
          <p:cNvSpPr txBox="1"/>
          <p:nvPr/>
        </p:nvSpPr>
        <p:spPr>
          <a:xfrm>
            <a:off x="452839" y="1177255"/>
            <a:ext cx="8463342" cy="1080120"/>
          </a:xfrm>
          <a:prstGeom prst="rect">
            <a:avLst/>
          </a:prstGeom>
          <a:noFill/>
          <a:ln>
            <a:noFill/>
          </a:ln>
        </p:spPr>
        <p:txBody>
          <a:bodyPr wrap="square" rtlCol="0">
            <a:noAutofit/>
          </a:bodyPr>
          <a:lstStyle/>
          <a:p>
            <a:pPr>
              <a:lnSpc>
                <a:spcPts val="1700"/>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大阪府</a:t>
            </a:r>
            <a:r>
              <a:rPr lang="ja-JP" altLang="en-US" sz="1200" dirty="0">
                <a:latin typeface="Meiryo UI" panose="020B0604030504040204" pitchFamily="50" charset="-128"/>
                <a:ea typeface="Meiryo UI" panose="020B0604030504040204" pitchFamily="50" charset="-128"/>
              </a:rPr>
              <a:t>日本万国博覧会記念公園運営審議会からの意見等を踏まえ、当該駅前</a:t>
            </a:r>
            <a:r>
              <a:rPr lang="ja-JP" altLang="en-US" sz="1200" dirty="0" smtClean="0">
                <a:latin typeface="Meiryo UI" panose="020B0604030504040204" pitchFamily="50" charset="-128"/>
                <a:ea typeface="Meiryo UI" panose="020B0604030504040204" pitchFamily="50" charset="-128"/>
              </a:rPr>
              <a:t>周辺地区を国内外の多く</a:t>
            </a:r>
            <a:r>
              <a:rPr lang="ja-JP" altLang="en-US" sz="1200" dirty="0">
                <a:latin typeface="Meiryo UI" panose="020B0604030504040204" pitchFamily="50" charset="-128"/>
                <a:ea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rPr>
              <a:t>人にスポーツや文化のコン</a:t>
            </a:r>
            <a:endParaRPr lang="en-US" altLang="ja-JP" sz="1200" dirty="0" smtClean="0">
              <a:latin typeface="Meiryo UI" panose="020B0604030504040204" pitchFamily="50" charset="-128"/>
              <a:ea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テンツ</a:t>
            </a:r>
            <a:r>
              <a:rPr lang="ja-JP" altLang="en-US" sz="1200" dirty="0">
                <a:latin typeface="Meiryo UI" panose="020B0604030504040204" pitchFamily="50" charset="-128"/>
                <a:ea typeface="Meiryo UI" panose="020B0604030504040204" pitchFamily="50" charset="-128"/>
              </a:rPr>
              <a:t>を楽しみ、感動を与えられる場</a:t>
            </a:r>
            <a:r>
              <a:rPr lang="ja-JP" altLang="en-US" sz="1200" dirty="0" smtClean="0">
                <a:latin typeface="Meiryo UI" panose="020B0604030504040204" pitchFamily="50" charset="-128"/>
                <a:ea typeface="Meiryo UI" panose="020B0604030504040204" pitchFamily="50" charset="-128"/>
              </a:rPr>
              <a:t>にして</a:t>
            </a:r>
            <a:r>
              <a:rPr lang="ja-JP" altLang="en-US" sz="1200" dirty="0">
                <a:latin typeface="Meiryo UI" panose="020B0604030504040204" pitchFamily="50" charset="-128"/>
                <a:ea typeface="Meiryo UI" panose="020B0604030504040204" pitchFamily="50" charset="-128"/>
              </a:rPr>
              <a:t>いくため</a:t>
            </a:r>
            <a:r>
              <a:rPr lang="ja-JP" altLang="en-US" sz="1200"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民間事</a:t>
            </a:r>
            <a:r>
              <a:rPr lang="ja-JP" altLang="en-US" sz="1200" b="1" dirty="0">
                <a:latin typeface="Meiryo UI" panose="020B0604030504040204" pitchFamily="50" charset="-128"/>
                <a:ea typeface="Meiryo UI" panose="020B0604030504040204" pitchFamily="50" charset="-128"/>
              </a:rPr>
              <a:t>業者とともに</a:t>
            </a:r>
            <a:r>
              <a:rPr lang="ja-JP" altLang="en-US" sz="1200" b="1" dirty="0" smtClean="0">
                <a:latin typeface="Meiryo UI" panose="020B0604030504040204" pitchFamily="50" charset="-128"/>
                <a:ea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大規模アリーナを中核とした大阪・関西</a:t>
            </a:r>
            <a:r>
              <a:rPr lang="ja-JP" altLang="en-US" sz="1200" b="1" dirty="0" smtClean="0">
                <a:latin typeface="Meiryo UI" panose="020B0604030504040204" pitchFamily="50" charset="-128"/>
                <a:ea typeface="Meiryo UI" panose="020B0604030504040204" pitchFamily="50" charset="-128"/>
              </a:rPr>
              <a:t>を代表する新た</a:t>
            </a:r>
            <a:r>
              <a:rPr lang="ja-JP" altLang="en-US" sz="1200" b="1" dirty="0">
                <a:latin typeface="Meiryo UI" panose="020B0604030504040204" pitchFamily="50" charset="-128"/>
                <a:ea typeface="Meiryo UI" panose="020B0604030504040204" pitchFamily="50" charset="-128"/>
              </a:rPr>
              <a:t>な</a:t>
            </a:r>
            <a:r>
              <a:rPr lang="ja-JP" altLang="en-US" sz="1200" b="1" dirty="0" smtClean="0">
                <a:latin typeface="Meiryo UI" panose="020B0604030504040204" pitchFamily="50" charset="-128"/>
                <a:ea typeface="Meiryo UI" panose="020B0604030504040204" pitchFamily="50" charset="-128"/>
              </a:rPr>
              <a:t>ス</a:t>
            </a:r>
            <a:endParaRPr lang="en-US" altLang="ja-JP" sz="1200" b="1" dirty="0" smtClean="0">
              <a:latin typeface="Meiryo UI" panose="020B0604030504040204" pitchFamily="50" charset="-128"/>
              <a:ea typeface="Meiryo UI" panose="020B0604030504040204" pitchFamily="50" charset="-128"/>
            </a:endParaRPr>
          </a:p>
          <a:p>
            <a:pPr>
              <a:lnSpc>
                <a:spcPts val="1700"/>
              </a:lnSpc>
            </a:pPr>
            <a:r>
              <a:rPr lang="ja-JP" altLang="en-US" sz="1200" b="1" dirty="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ポーツ</a:t>
            </a:r>
            <a:r>
              <a:rPr lang="ja-JP" altLang="en-US" sz="1200" b="1" dirty="0">
                <a:latin typeface="Meiryo UI" panose="020B0604030504040204" pitchFamily="50" charset="-128"/>
                <a:ea typeface="Meiryo UI" panose="020B0604030504040204" pitchFamily="50" charset="-128"/>
              </a:rPr>
              <a:t>・文化の拠点づくり</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を推進</a:t>
            </a:r>
            <a:r>
              <a:rPr lang="ja-JP" altLang="en-US" sz="1200" dirty="0">
                <a:latin typeface="Meiryo UI" panose="020B0604030504040204" pitchFamily="50" charset="-128"/>
                <a:ea typeface="Meiryo UI" panose="020B0604030504040204" pitchFamily="50" charset="-128"/>
              </a:rPr>
              <a:t>していく。</a:t>
            </a:r>
          </a:p>
        </p:txBody>
      </p:sp>
    </p:spTree>
    <p:extLst>
      <p:ext uri="{BB962C8B-B14F-4D97-AF65-F5344CB8AC3E}">
        <p14:creationId xmlns:p14="http://schemas.microsoft.com/office/powerpoint/2010/main" val="831006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8102" y="8620"/>
            <a:ext cx="2085151"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17</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5" name="角丸四角形 44"/>
          <p:cNvSpPr/>
          <p:nvPr/>
        </p:nvSpPr>
        <p:spPr>
          <a:xfrm>
            <a:off x="116505" y="368660"/>
            <a:ext cx="8964095" cy="6232909"/>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◆企業や市町村と連携した社会課題解決の取組み（近未来技術等社会実装事業）</a:t>
            </a:r>
            <a:endPar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商工労働部</a:t>
            </a:r>
            <a:r>
              <a:rPr kumimoji="1" lang="ja-JP" altLang="en-US" sz="1100" b="1" i="0" u="none" strike="noStrike" kern="1200" cap="none" spc="0" normalizeH="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成長産業振興室</a:t>
            </a:r>
            <a:r>
              <a:rPr kumimoji="1" lang="ja-JP" altLang="en-US" sz="1100" b="1" i="0" u="none" strike="noStrike" kern="1200" cap="none" spc="0" normalizeH="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産業創造課</a:t>
            </a:r>
            <a:r>
              <a:rPr kumimoji="1" lang="en-US" altLang="ja-JP"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新たな移動</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サービス</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創出</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と健康</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寿命</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延伸</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lvl="1">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・高齢化が進むオールドニュータウン（河内長野市南花台地区）において、自動運転技術やオンデマンド運行システム等を</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93663" lvl="1">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活用したスマートモビリティの社会実装事業</a:t>
            </a:r>
            <a:r>
              <a:rPr kumimoji="1" lang="ja-JP" altLang="en-US" sz="120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の実現をめざす。</a:t>
            </a:r>
            <a:endParaRPr kumimoji="1" lang="en-US" altLang="ja-JP" sz="120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lvl="1">
              <a:defRPr/>
            </a:pPr>
            <a:r>
              <a:rPr kumimoji="1" lang="ja-JP" altLang="en-US" sz="120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・国、大阪府、河内長野市、学識者、地域住民、民間事業者で構成する「大阪府・河内長野市近未来技術地域実装協議会」</a:t>
            </a:r>
            <a:endParaRPr kumimoji="1" lang="en-US" altLang="ja-JP" sz="120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lvl="1">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を設置。</a:t>
            </a:r>
            <a:endParaRPr kumimoji="1" lang="en-US" altLang="ja-JP" sz="120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smtClean="0">
                <a:solidFill>
                  <a:prstClr val="black"/>
                </a:solidFill>
                <a:latin typeface="Calibri"/>
                <a:ea typeface="ＭＳ Ｐゴシック" panose="020B0600070205080204" pitchFamily="50" charset="-128"/>
              </a:rPr>
              <a:t>27</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3" name="グループ化 2"/>
          <p:cNvGrpSpPr/>
          <p:nvPr/>
        </p:nvGrpSpPr>
        <p:grpSpPr>
          <a:xfrm>
            <a:off x="746575" y="2336502"/>
            <a:ext cx="4465598" cy="1632558"/>
            <a:chOff x="4007909" y="3834045"/>
            <a:chExt cx="4449614" cy="1907279"/>
          </a:xfrm>
        </p:grpSpPr>
        <p:sp>
          <p:nvSpPr>
            <p:cNvPr id="5" name="テキスト ボックス 4"/>
            <p:cNvSpPr txBox="1"/>
            <p:nvPr/>
          </p:nvSpPr>
          <p:spPr>
            <a:xfrm>
              <a:off x="5442914" y="3834045"/>
              <a:ext cx="1575175" cy="270030"/>
            </a:xfrm>
            <a:prstGeom prst="rect">
              <a:avLst/>
            </a:prstGeom>
            <a:noFill/>
            <a:ln>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＜事業の実施体制＞</a:t>
              </a:r>
            </a:p>
          </p:txBody>
        </p:sp>
        <p:sp>
          <p:nvSpPr>
            <p:cNvPr id="11" name="テキスト ボックス 10"/>
            <p:cNvSpPr txBox="1"/>
            <p:nvPr/>
          </p:nvSpPr>
          <p:spPr>
            <a:xfrm>
              <a:off x="4550938" y="4107560"/>
              <a:ext cx="3348183" cy="485417"/>
            </a:xfrm>
            <a:prstGeom prst="rect">
              <a:avLst/>
            </a:prstGeom>
            <a:solidFill>
              <a:schemeClr val="accent5">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5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大阪府・河内長野市　近未来技術地域実装協議会</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p:cNvSpPr txBox="1"/>
            <p:nvPr/>
          </p:nvSpPr>
          <p:spPr>
            <a:xfrm>
              <a:off x="4007909" y="5149149"/>
              <a:ext cx="2205244" cy="592175"/>
            </a:xfrm>
            <a:prstGeom prst="rect">
              <a:avLst/>
            </a:prstGeom>
            <a:solidFill>
              <a:schemeClr val="bg1"/>
            </a:solidFill>
            <a:ln>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河内長野市</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地域公共</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交通会議</a:t>
              </a:r>
            </a:p>
          </p:txBody>
        </p:sp>
        <p:sp>
          <p:nvSpPr>
            <p:cNvPr id="15" name="テキスト ボックス 14"/>
            <p:cNvSpPr txBox="1"/>
            <p:nvPr/>
          </p:nvSpPr>
          <p:spPr>
            <a:xfrm>
              <a:off x="6252279" y="5149149"/>
              <a:ext cx="2205244" cy="592172"/>
            </a:xfrm>
            <a:prstGeom prst="rect">
              <a:avLst/>
            </a:prstGeom>
            <a:solidFill>
              <a:schemeClr val="bg1"/>
            </a:solidFill>
            <a:ln>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南花台スマートエイジング</a:t>
              </a:r>
              <a:endPar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事業</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総合</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研究会</a:t>
              </a:r>
              <a:endPar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上下矢印 17"/>
            <p:cNvSpPr/>
            <p:nvPr/>
          </p:nvSpPr>
          <p:spPr>
            <a:xfrm rot="1771006">
              <a:off x="5259020" y="4434446"/>
              <a:ext cx="338755" cy="505759"/>
            </a:xfrm>
            <a:prstGeom prst="upDownArrow">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上下矢印 18"/>
            <p:cNvSpPr/>
            <p:nvPr/>
          </p:nvSpPr>
          <p:spPr>
            <a:xfrm rot="19465244">
              <a:off x="6704035" y="4404014"/>
              <a:ext cx="338755" cy="547369"/>
            </a:xfrm>
            <a:prstGeom prst="upDownArrow">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テキスト ボックス 19"/>
            <p:cNvSpPr txBox="1"/>
            <p:nvPr/>
          </p:nvSpPr>
          <p:spPr>
            <a:xfrm>
              <a:off x="4128095" y="4847491"/>
              <a:ext cx="2096934" cy="2701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公共交通のあり方について連携</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p:cNvSpPr txBox="1"/>
            <p:nvPr/>
          </p:nvSpPr>
          <p:spPr>
            <a:xfrm>
              <a:off x="6573999" y="4844497"/>
              <a:ext cx="1665269" cy="265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まちづくり施策との連携</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pic>
        <p:nvPicPr>
          <p:cNvPr id="12" name="図 11"/>
          <p:cNvPicPr>
            <a:picLocks noChangeAspect="1"/>
          </p:cNvPicPr>
          <p:nvPr/>
        </p:nvPicPr>
        <p:blipFill>
          <a:blip r:embed="rId2"/>
          <a:stretch>
            <a:fillRect/>
          </a:stretch>
        </p:blipFill>
        <p:spPr>
          <a:xfrm>
            <a:off x="5797037" y="4339563"/>
            <a:ext cx="2870418" cy="2005761"/>
          </a:xfrm>
          <a:prstGeom prst="rect">
            <a:avLst/>
          </a:prstGeom>
        </p:spPr>
      </p:pic>
      <p:sp>
        <p:nvSpPr>
          <p:cNvPr id="13" name="正方形/長方形 12"/>
          <p:cNvSpPr/>
          <p:nvPr/>
        </p:nvSpPr>
        <p:spPr>
          <a:xfrm>
            <a:off x="6511265" y="5988653"/>
            <a:ext cx="2475275" cy="437978"/>
          </a:xfrm>
          <a:prstGeom prst="rect">
            <a:avLst/>
          </a:prstGeom>
          <a:ln w="6350"/>
        </p:spPr>
        <p:style>
          <a:lnRef idx="2">
            <a:schemeClr val="dk1"/>
          </a:lnRef>
          <a:fillRef idx="1">
            <a:schemeClr val="lt1"/>
          </a:fillRef>
          <a:effectRef idx="0">
            <a:schemeClr val="dk1"/>
          </a:effectRef>
          <a:fontRef idx="minor">
            <a:schemeClr val="dk1"/>
          </a:fontRef>
        </p:style>
        <p:txBody>
          <a:bodyPr lIns="36000" rIns="0" rtlCol="0" anchor="ctr"/>
          <a:lstStyle/>
          <a:p>
            <a:pPr algn="ctr"/>
            <a:r>
              <a:rPr kumimoji="1" lang="ja-JP" altLang="en-US" sz="10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ルートを固定せず需要に応じて車両を</a:t>
            </a:r>
            <a:endParaRPr kumimoji="1" lang="en-US" altLang="ja-JP" sz="10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0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走行させる新たな交通の仕組み</a:t>
            </a:r>
          </a:p>
        </p:txBody>
      </p:sp>
      <p:sp>
        <p:nvSpPr>
          <p:cNvPr id="7" name="正方形/長方形 6"/>
          <p:cNvSpPr/>
          <p:nvPr/>
        </p:nvSpPr>
        <p:spPr>
          <a:xfrm>
            <a:off x="5607115" y="2663915"/>
            <a:ext cx="3060340" cy="1305145"/>
          </a:xfrm>
          <a:prstGeom prst="rect">
            <a:avLst/>
          </a:prstGeom>
          <a:solidFill>
            <a:schemeClr val="accent5">
              <a:lumMod val="20000"/>
              <a:lumOff val="80000"/>
            </a:schemeClr>
          </a:solidFill>
          <a:ln w="19050">
            <a:solidFill>
              <a:schemeClr val="accent5">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・関西大学（ニーズ調査・分析、周知等）</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NTT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ドコモ（システム提供）</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・ヤマハ発動機（車両提供）</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・関西電力（環境測定等）</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・コノミヤ（車庫・充電設備提供）</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5607115" y="2528900"/>
            <a:ext cx="3060340" cy="260847"/>
          </a:xfrm>
          <a:prstGeom prst="rect">
            <a:avLst/>
          </a:prstGeom>
          <a:solidFill>
            <a:srgbClr val="FFFF00"/>
          </a:solidFill>
          <a:ln w="317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連携大学・企業</a:t>
            </a:r>
          </a:p>
        </p:txBody>
      </p:sp>
      <p:sp>
        <p:nvSpPr>
          <p:cNvPr id="25" name="テキスト ボックス 24"/>
          <p:cNvSpPr txBox="1"/>
          <p:nvPr/>
        </p:nvSpPr>
        <p:spPr>
          <a:xfrm>
            <a:off x="6372200" y="4059070"/>
            <a:ext cx="2025225" cy="225026"/>
          </a:xfrm>
          <a:prstGeom prst="rect">
            <a:avLst/>
          </a:prstGeom>
          <a:noFill/>
          <a:ln>
            <a:noFill/>
          </a:ln>
        </p:spPr>
        <p:txBody>
          <a:bodyPr wrap="square" rtlCol="0">
            <a:noAutofit/>
          </a:bodyPr>
          <a:lstStyle/>
          <a:p>
            <a:pPr marL="93663" lvl="1">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（オンデマンド運行）</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103644" y="4329100"/>
            <a:ext cx="5908516" cy="1827360"/>
          </a:xfrm>
          <a:prstGeom prst="rect">
            <a:avLst/>
          </a:prstGeom>
          <a:noFill/>
          <a:ln>
            <a:noFill/>
          </a:ln>
        </p:spPr>
        <p:txBody>
          <a:bodyPr wrap="square" rtlCol="0">
            <a:noAutofit/>
          </a:bodyPr>
          <a:lstStyle/>
          <a:p>
            <a:pPr marL="93663" lvl="1">
              <a:defRPr/>
            </a:pP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今年度及び今後の動き</a:t>
            </a: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93663" lvl="1">
              <a:defRPr/>
            </a:pPr>
            <a:endParaRPr lang="en-US" altLang="ja-JP"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3663" lvl="1">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令和元年度</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オンデマンド</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運行システムを活用した手動運転の実証</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実験を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3663" lvl="1">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実施し、安全性</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、ニーズ、</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走行ルート</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検証。</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3663" lvl="1">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IoT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を活用した運行監視、予約、決済等のシステム</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開発。</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3663" lvl="1">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3663" lvl="1">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3663" lvl="1">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令和２年度</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令和元年度実証実験の検証結果をもとに走行ルート</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を設定し</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3663" lvl="1">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自動運転の実証実験を実施。</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34468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a:sp3d>
      </a:spPr>
      <a:bodyPr lIns="36000" rIns="0" rtlCol="0" anchor="ctr"/>
      <a:lstStyle>
        <a:defPPr algn="ctr">
          <a:defRPr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lumMod val="85000"/>
          </a:schemeClr>
        </a:solidFill>
        <a:ln>
          <a:solidFill>
            <a:schemeClr val="tx1"/>
          </a:solidFill>
        </a:ln>
      </a:spPr>
      <a:bodyPr wrap="square" rtlCol="0">
        <a:noAutofit/>
      </a:bodyPr>
      <a:lstStyle>
        <a:defPPr>
          <a:defRPr sz="2800" dirty="0" smtClean="0">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5BBD448640CB147A5528A90D7A752E6" ma:contentTypeVersion="0" ma:contentTypeDescription="新しいドキュメントを作成します。" ma:contentTypeScope="" ma:versionID="870bfd10208a075ddad328603fb1e3f2">
  <xsd:schema xmlns:xsd="http://www.w3.org/2001/XMLSchema" xmlns:xs="http://www.w3.org/2001/XMLSchema" xmlns:p="http://schemas.microsoft.com/office/2006/metadata/properties" targetNamespace="http://schemas.microsoft.com/office/2006/metadata/properties" ma:root="true" ma:fieldsID="4ed14474a1014a33b797668e927a5ba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32240C-9678-49BC-876E-9028F5F0CBF7}">
  <ds:schemaRef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5B568595-2E1A-481F-9D26-4F8C6BF77D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D13421D-47B8-4EE1-AFD8-43F894A84F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31441</TotalTime>
  <Words>2498</Words>
  <Application>Microsoft Office PowerPoint</Application>
  <PresentationFormat>画面に合わせる (4:3)</PresentationFormat>
  <Paragraphs>729</Paragraphs>
  <Slides>17</Slides>
  <Notes>4</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17</vt:i4>
      </vt:variant>
    </vt:vector>
  </HeadingPairs>
  <TitlesOfParts>
    <vt:vector size="32" baseType="lpstr">
      <vt:lpstr>HGSｺﾞｼｯｸE</vt:lpstr>
      <vt:lpstr>HG創英角ｺﾞｼｯｸUB</vt:lpstr>
      <vt:lpstr>Meiryo UI</vt:lpstr>
      <vt:lpstr>ＭＳ Ｐゴシック</vt:lpstr>
      <vt:lpstr>ＭＳ ゴシック</vt:lpstr>
      <vt:lpstr>ＭＳ 明朝</vt:lpstr>
      <vt:lpstr>メイリオ</vt:lpstr>
      <vt:lpstr>メイリオ</vt:lpstr>
      <vt:lpstr>游明朝</vt:lpstr>
      <vt:lpstr>Arial</vt:lpstr>
      <vt:lpstr>Calibri</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川根　みゆき</cp:lastModifiedBy>
  <cp:revision>3504</cp:revision>
  <cp:lastPrinted>2020-03-19T00:50:13Z</cp:lastPrinted>
  <dcterms:created xsi:type="dcterms:W3CDTF">2014-06-17T12:02:58Z</dcterms:created>
  <dcterms:modified xsi:type="dcterms:W3CDTF">2020-03-23T08:56:48Z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0x01010085BBD448640CB147A5528A90D7A752E6</vt:lpwstr>
  </property>
</Properties>
</file>