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4"/>
  </p:sldMasterIdLst>
  <p:notesMasterIdLst>
    <p:notesMasterId r:id="rId26"/>
  </p:notesMasterIdLst>
  <p:handoutMasterIdLst>
    <p:handoutMasterId r:id="rId27"/>
  </p:handoutMasterIdLst>
  <p:sldIdLst>
    <p:sldId id="994" r:id="rId5"/>
    <p:sldId id="1883" r:id="rId6"/>
    <p:sldId id="1576" r:id="rId7"/>
    <p:sldId id="1802" r:id="rId8"/>
    <p:sldId id="1803" r:id="rId9"/>
    <p:sldId id="1804" r:id="rId10"/>
    <p:sldId id="1805" r:id="rId11"/>
    <p:sldId id="2043" r:id="rId12"/>
    <p:sldId id="2044" r:id="rId13"/>
    <p:sldId id="2045" r:id="rId14"/>
    <p:sldId id="2046" r:id="rId15"/>
    <p:sldId id="2047" r:id="rId16"/>
    <p:sldId id="2048" r:id="rId17"/>
    <p:sldId id="2049" r:id="rId18"/>
    <p:sldId id="2050" r:id="rId19"/>
    <p:sldId id="2051" r:id="rId20"/>
    <p:sldId id="2052" r:id="rId21"/>
    <p:sldId id="2053" r:id="rId22"/>
    <p:sldId id="2067" r:id="rId23"/>
    <p:sldId id="2055" r:id="rId24"/>
    <p:sldId id="2056" r:id="rId25"/>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川根　みゆき" initials="川根　みゆき" lastIdx="1" clrIdx="0">
    <p:extLst>
      <p:ext uri="{19B8F6BF-5375-455C-9EA6-DF929625EA0E}">
        <p15:presenceInfo xmlns:p15="http://schemas.microsoft.com/office/powerpoint/2012/main" userId="S-1-5-21-161959346-1900351369-444732941-195774" providerId="AD"/>
      </p:ext>
    </p:extLst>
  </p:cmAuthor>
  <p:cmAuthor id="2" name="岡崎　誠" initials="岡崎　誠" lastIdx="12" clrIdx="1">
    <p:extLst>
      <p:ext uri="{19B8F6BF-5375-455C-9EA6-DF929625EA0E}">
        <p15:presenceInfo xmlns:p15="http://schemas.microsoft.com/office/powerpoint/2012/main" userId="S-1-5-21-161959346-1900351369-444732941-674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C0"/>
    <a:srgbClr val="707700"/>
    <a:srgbClr val="0000FF"/>
    <a:srgbClr val="6699FF"/>
    <a:srgbClr val="CCFF99"/>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7292A2E-F333-43FB-9621-5CBBE7FDCDCB}" styleName="淡色スタイル 2 - アクセント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1E171933-4619-4E11-9A3F-F7608DF75F80}" styleName="中間スタイル 1 - アクセント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5A111915-BE36-4E01-A7E5-04B1672EAD32}" styleName="淡色スタイル 2 - アクセント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C4B1156A-380E-4F78-BDF5-A606A8083BF9}" styleName="中間スタイル 4 - アクセント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ED083AE6-46FA-4A59-8FB0-9F97EB10719F}" styleName="淡色スタイル 3 - アクセント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41" autoAdjust="0"/>
    <p:restoredTop sz="98057" autoAdjust="0"/>
  </p:normalViewPr>
  <p:slideViewPr>
    <p:cSldViewPr>
      <p:cViewPr varScale="1">
        <p:scale>
          <a:sx n="74" d="100"/>
          <a:sy n="74" d="100"/>
        </p:scale>
        <p:origin x="1170" y="54"/>
      </p:cViewPr>
      <p:guideLst>
        <p:guide orient="horz" pos="2160"/>
        <p:guide pos="2880"/>
      </p:guideLst>
    </p:cSldViewPr>
  </p:slideViewPr>
  <p:outlineViewPr>
    <p:cViewPr>
      <p:scale>
        <a:sx n="33" d="100"/>
        <a:sy n="33" d="100"/>
      </p:scale>
      <p:origin x="0" y="1422"/>
    </p:cViewPr>
  </p:outlineViewPr>
  <p:notesTextViewPr>
    <p:cViewPr>
      <p:scale>
        <a:sx n="1" d="1"/>
        <a:sy n="1" d="1"/>
      </p:scale>
      <p:origin x="0" y="0"/>
    </p:cViewPr>
  </p:notesTextViewPr>
  <p:gridSpacing cx="45005" cy="45005"/>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9575" cy="496888"/>
          </a:xfrm>
          <a:prstGeom prst="rect">
            <a:avLst/>
          </a:prstGeom>
        </p:spPr>
        <p:txBody>
          <a:bodyPr vert="horz" lIns="91433" tIns="45717" rIns="91433" bIns="45717" rtlCol="0"/>
          <a:lstStyle>
            <a:lvl1pPr algn="l">
              <a:defRPr sz="1200"/>
            </a:lvl1pPr>
          </a:lstStyle>
          <a:p>
            <a:r>
              <a:rPr kumimoji="1" lang="ja-JP" altLang="en-US" smtClean="0"/>
              <a:t>部局意見照会用</a:t>
            </a:r>
            <a:r>
              <a:rPr kumimoji="1" lang="en-US" altLang="ja-JP" smtClean="0"/>
              <a:t>ver.</a:t>
            </a:r>
            <a:endParaRPr kumimoji="1" lang="ja-JP" altLang="en-US"/>
          </a:p>
        </p:txBody>
      </p:sp>
      <p:sp>
        <p:nvSpPr>
          <p:cNvPr id="3" name="日付プレースホルダー 2"/>
          <p:cNvSpPr>
            <a:spLocks noGrp="1"/>
          </p:cNvSpPr>
          <p:nvPr>
            <p:ph type="dt" sz="quarter" idx="1"/>
          </p:nvPr>
        </p:nvSpPr>
        <p:spPr>
          <a:xfrm>
            <a:off x="3856039" y="0"/>
            <a:ext cx="2949575" cy="496888"/>
          </a:xfrm>
          <a:prstGeom prst="rect">
            <a:avLst/>
          </a:prstGeom>
        </p:spPr>
        <p:txBody>
          <a:bodyPr vert="horz" lIns="91433" tIns="45717" rIns="91433" bIns="45717" rtlCol="0"/>
          <a:lstStyle>
            <a:lvl1pPr algn="r">
              <a:defRPr sz="1200"/>
            </a:lvl1pPr>
          </a:lstStyle>
          <a:p>
            <a:fld id="{BF868B9E-B285-4A45-9CF7-6DC8372BDF37}" type="datetimeFigureOut">
              <a:rPr kumimoji="1" lang="ja-JP" altLang="en-US" smtClean="0"/>
              <a:t>2020/3/23</a:t>
            </a:fld>
            <a:endParaRPr kumimoji="1" lang="ja-JP" altLang="en-US"/>
          </a:p>
        </p:txBody>
      </p:sp>
      <p:sp>
        <p:nvSpPr>
          <p:cNvPr id="4" name="フッター プレースホルダー 3"/>
          <p:cNvSpPr>
            <a:spLocks noGrp="1"/>
          </p:cNvSpPr>
          <p:nvPr>
            <p:ph type="ftr" sz="quarter" idx="2"/>
          </p:nvPr>
        </p:nvSpPr>
        <p:spPr>
          <a:xfrm>
            <a:off x="1" y="9440863"/>
            <a:ext cx="2949575" cy="496887"/>
          </a:xfrm>
          <a:prstGeom prst="rect">
            <a:avLst/>
          </a:prstGeom>
        </p:spPr>
        <p:txBody>
          <a:bodyPr vert="horz" lIns="91433" tIns="45717" rIns="91433" bIns="45717"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39" y="9440863"/>
            <a:ext cx="2949575" cy="496887"/>
          </a:xfrm>
          <a:prstGeom prst="rect">
            <a:avLst/>
          </a:prstGeom>
        </p:spPr>
        <p:txBody>
          <a:bodyPr vert="horz" lIns="91433" tIns="45717" rIns="91433" bIns="45717" rtlCol="0" anchor="b"/>
          <a:lstStyle>
            <a:lvl1pPr algn="r">
              <a:defRPr sz="1200"/>
            </a:lvl1pPr>
          </a:lstStyle>
          <a:p>
            <a:fld id="{07C14DE1-35E5-49A1-9D54-83ABAF301631}" type="slidenum">
              <a:rPr kumimoji="1" lang="ja-JP" altLang="en-US" smtClean="0"/>
              <a:t>‹#›</a:t>
            </a:fld>
            <a:endParaRPr kumimoji="1" lang="ja-JP" altLang="en-US"/>
          </a:p>
        </p:txBody>
      </p:sp>
    </p:spTree>
    <p:extLst>
      <p:ext uri="{BB962C8B-B14F-4D97-AF65-F5344CB8AC3E}">
        <p14:creationId xmlns:p14="http://schemas.microsoft.com/office/powerpoint/2010/main" val="2910489614"/>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2"/>
            <a:ext cx="2949787" cy="496967"/>
          </a:xfrm>
          <a:prstGeom prst="rect">
            <a:avLst/>
          </a:prstGeom>
        </p:spPr>
        <p:txBody>
          <a:bodyPr vert="horz" lIns="91427" tIns="45714" rIns="91427" bIns="45714" rtlCol="0"/>
          <a:lstStyle>
            <a:lvl1pPr algn="l">
              <a:defRPr sz="1200"/>
            </a:lvl1pPr>
          </a:lstStyle>
          <a:p>
            <a:r>
              <a:rPr kumimoji="1" lang="ja-JP" altLang="en-US" smtClean="0"/>
              <a:t>部局意見照会用</a:t>
            </a:r>
            <a:r>
              <a:rPr kumimoji="1" lang="en-US" altLang="ja-JP" smtClean="0"/>
              <a:t>ver.</a:t>
            </a:r>
            <a:endParaRPr kumimoji="1" lang="ja-JP" altLang="en-US"/>
          </a:p>
        </p:txBody>
      </p:sp>
      <p:sp>
        <p:nvSpPr>
          <p:cNvPr id="3" name="日付プレースホルダー 2"/>
          <p:cNvSpPr>
            <a:spLocks noGrp="1"/>
          </p:cNvSpPr>
          <p:nvPr>
            <p:ph type="dt" idx="1"/>
          </p:nvPr>
        </p:nvSpPr>
        <p:spPr>
          <a:xfrm>
            <a:off x="3855840" y="2"/>
            <a:ext cx="2949787" cy="496967"/>
          </a:xfrm>
          <a:prstGeom prst="rect">
            <a:avLst/>
          </a:prstGeom>
        </p:spPr>
        <p:txBody>
          <a:bodyPr vert="horz" lIns="91427" tIns="45714" rIns="91427" bIns="45714" rtlCol="0"/>
          <a:lstStyle>
            <a:lvl1pPr algn="r">
              <a:defRPr sz="1200"/>
            </a:lvl1pPr>
          </a:lstStyle>
          <a:p>
            <a:fld id="{3F2D28A0-6F62-4A73-959C-6359E5DDD042}" type="datetimeFigureOut">
              <a:rPr kumimoji="1" lang="ja-JP" altLang="en-US" smtClean="0"/>
              <a:t>2020/3/23</a:t>
            </a:fld>
            <a:endParaRPr kumimoji="1" lang="ja-JP" altLang="en-US"/>
          </a:p>
        </p:txBody>
      </p:sp>
      <p:sp>
        <p:nvSpPr>
          <p:cNvPr id="4" name="スライド イメージ プレースホルダー 3"/>
          <p:cNvSpPr>
            <a:spLocks noGrp="1" noRot="1" noChangeAspect="1"/>
          </p:cNvSpPr>
          <p:nvPr>
            <p:ph type="sldImg" idx="2"/>
          </p:nvPr>
        </p:nvSpPr>
        <p:spPr>
          <a:xfrm>
            <a:off x="919163" y="746125"/>
            <a:ext cx="4968875" cy="3725863"/>
          </a:xfrm>
          <a:prstGeom prst="rect">
            <a:avLst/>
          </a:prstGeom>
          <a:noFill/>
          <a:ln w="12700">
            <a:solidFill>
              <a:prstClr val="black"/>
            </a:solidFill>
          </a:ln>
        </p:spPr>
        <p:txBody>
          <a:bodyPr vert="horz" lIns="91427" tIns="45714" rIns="91427" bIns="45714" rtlCol="0" anchor="ctr"/>
          <a:lstStyle/>
          <a:p>
            <a:endParaRPr lang="ja-JP" altLang="en-US"/>
          </a:p>
        </p:txBody>
      </p:sp>
      <p:sp>
        <p:nvSpPr>
          <p:cNvPr id="5" name="ノート プレースホルダー 4"/>
          <p:cNvSpPr>
            <a:spLocks noGrp="1"/>
          </p:cNvSpPr>
          <p:nvPr>
            <p:ph type="body" sz="quarter" idx="3"/>
          </p:nvPr>
        </p:nvSpPr>
        <p:spPr>
          <a:xfrm>
            <a:off x="680721" y="4721185"/>
            <a:ext cx="5445760" cy="4472702"/>
          </a:xfrm>
          <a:prstGeom prst="rect">
            <a:avLst/>
          </a:prstGeom>
        </p:spPr>
        <p:txBody>
          <a:bodyPr vert="horz" lIns="91427" tIns="45714" rIns="91427" bIns="45714"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1" y="9440648"/>
            <a:ext cx="2949787" cy="496967"/>
          </a:xfrm>
          <a:prstGeom prst="rect">
            <a:avLst/>
          </a:prstGeom>
        </p:spPr>
        <p:txBody>
          <a:bodyPr vert="horz" lIns="91427" tIns="45714" rIns="91427" bIns="45714"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40" y="9440648"/>
            <a:ext cx="2949787" cy="496967"/>
          </a:xfrm>
          <a:prstGeom prst="rect">
            <a:avLst/>
          </a:prstGeom>
        </p:spPr>
        <p:txBody>
          <a:bodyPr vert="horz" lIns="91427" tIns="45714" rIns="91427" bIns="45714" rtlCol="0" anchor="b"/>
          <a:lstStyle>
            <a:lvl1pPr algn="r">
              <a:defRPr sz="1200"/>
            </a:lvl1pPr>
          </a:lstStyle>
          <a:p>
            <a:fld id="{51875A66-8240-4C7B-8F63-ACC40D2513BA}" type="slidenum">
              <a:rPr kumimoji="1" lang="ja-JP" altLang="en-US" smtClean="0"/>
              <a:t>‹#›</a:t>
            </a:fld>
            <a:endParaRPr kumimoji="1" lang="ja-JP" altLang="en-US"/>
          </a:p>
        </p:txBody>
      </p:sp>
    </p:spTree>
    <p:extLst>
      <p:ext uri="{BB962C8B-B14F-4D97-AF65-F5344CB8AC3E}">
        <p14:creationId xmlns:p14="http://schemas.microsoft.com/office/powerpoint/2010/main" val="3136648269"/>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A5C514A-B6EE-4628-87B8-3755CB0013A9}" type="slidenum">
              <a:rPr lang="ja-JP" altLang="en-US" smtClean="0">
                <a:solidFill>
                  <a:prstClr val="black"/>
                </a:solidFill>
              </a:rPr>
              <a:pPr/>
              <a:t>0</a:t>
            </a:fld>
            <a:endParaRPr lang="ja-JP" altLang="en-US" dirty="0">
              <a:solidFill>
                <a:prstClr val="black"/>
              </a:solidFill>
            </a:endParaRPr>
          </a:p>
        </p:txBody>
      </p:sp>
      <p:sp>
        <p:nvSpPr>
          <p:cNvPr id="5" name="ヘッダー プレースホルダー 4"/>
          <p:cNvSpPr>
            <a:spLocks noGrp="1"/>
          </p:cNvSpPr>
          <p:nvPr>
            <p:ph type="hdr" sz="quarter" idx="11"/>
          </p:nvPr>
        </p:nvSpPr>
        <p:spPr/>
        <p:txBody>
          <a:bodyPr/>
          <a:lstStyle/>
          <a:p>
            <a:r>
              <a:rPr kumimoji="1" lang="ja-JP" altLang="en-US" dirty="0" smtClean="0"/>
              <a:t>部局意見照会用</a:t>
            </a:r>
            <a:r>
              <a:rPr kumimoji="1" lang="en-US" altLang="ja-JP" dirty="0" smtClean="0"/>
              <a:t>ver.</a:t>
            </a:r>
            <a:endParaRPr kumimoji="1" lang="ja-JP" altLang="en-US" dirty="0"/>
          </a:p>
        </p:txBody>
      </p:sp>
    </p:spTree>
    <p:extLst>
      <p:ext uri="{BB962C8B-B14F-4D97-AF65-F5344CB8AC3E}">
        <p14:creationId xmlns:p14="http://schemas.microsoft.com/office/powerpoint/2010/main" val="22107506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1875A66-8240-4C7B-8F63-ACC40D2513BA}" type="slidenum">
              <a:rPr lang="ja-JP" altLang="en-US">
                <a:solidFill>
                  <a:prstClr val="black"/>
                </a:solidFill>
              </a:rPr>
              <a:pPr/>
              <a:t>2</a:t>
            </a:fld>
            <a:endParaRPr lang="ja-JP" altLang="en-US">
              <a:solidFill>
                <a:prstClr val="black"/>
              </a:solidFill>
            </a:endParaRPr>
          </a:p>
        </p:txBody>
      </p:sp>
      <p:sp>
        <p:nvSpPr>
          <p:cNvPr id="5" name="ヘッダー プレースホルダー 4"/>
          <p:cNvSpPr>
            <a:spLocks noGrp="1"/>
          </p:cNvSpPr>
          <p:nvPr>
            <p:ph type="hdr" sz="quarter" idx="11"/>
          </p:nvPr>
        </p:nvSpPr>
        <p:spPr/>
        <p:txBody>
          <a:bodyPr/>
          <a:lstStyle/>
          <a:p>
            <a:r>
              <a:rPr kumimoji="1" lang="ja-JP" altLang="en-US" smtClean="0"/>
              <a:t>部局意見照会用</a:t>
            </a:r>
            <a:r>
              <a:rPr kumimoji="1" lang="en-US" altLang="ja-JP" smtClean="0"/>
              <a:t>ver.</a:t>
            </a:r>
            <a:endParaRPr kumimoji="1" lang="ja-JP" altLang="en-US"/>
          </a:p>
        </p:txBody>
      </p:sp>
    </p:spTree>
    <p:extLst>
      <p:ext uri="{BB962C8B-B14F-4D97-AF65-F5344CB8AC3E}">
        <p14:creationId xmlns:p14="http://schemas.microsoft.com/office/powerpoint/2010/main" val="1379399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r>
              <a:rPr kumimoji="1" lang="ja-JP" altLang="en-US" smtClean="0"/>
              <a:t>部局意見照会用</a:t>
            </a:r>
            <a:r>
              <a:rPr kumimoji="1" lang="en-US" altLang="ja-JP" smtClean="0"/>
              <a:t>ver.</a:t>
            </a:r>
            <a:endParaRPr kumimoji="1" lang="ja-JP" altLang="en-US"/>
          </a:p>
        </p:txBody>
      </p:sp>
      <p:sp>
        <p:nvSpPr>
          <p:cNvPr id="5" name="スライド番号プレースホルダー 4"/>
          <p:cNvSpPr>
            <a:spLocks noGrp="1"/>
          </p:cNvSpPr>
          <p:nvPr>
            <p:ph type="sldNum" sz="quarter" idx="11"/>
          </p:nvPr>
        </p:nvSpPr>
        <p:spPr/>
        <p:txBody>
          <a:bodyPr/>
          <a:lstStyle/>
          <a:p>
            <a:fld id="{51875A66-8240-4C7B-8F63-ACC40D2513BA}" type="slidenum">
              <a:rPr kumimoji="1" lang="ja-JP" altLang="en-US" smtClean="0"/>
              <a:t>16</a:t>
            </a:fld>
            <a:endParaRPr kumimoji="1" lang="ja-JP" altLang="en-US"/>
          </a:p>
        </p:txBody>
      </p:sp>
    </p:spTree>
    <p:extLst>
      <p:ext uri="{BB962C8B-B14F-4D97-AF65-F5344CB8AC3E}">
        <p14:creationId xmlns:p14="http://schemas.microsoft.com/office/powerpoint/2010/main" val="22683515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1F56AAE9-ECED-41AF-A4E1-DA41E7DC0D68}" type="datetime1">
              <a:rPr kumimoji="1" lang="ja-JP" altLang="en-US" smtClean="0"/>
              <a:t>2020/3/23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791D223-6A27-4327-8087-FA06212A7E85}" type="slidenum">
              <a:rPr kumimoji="1" lang="ja-JP" altLang="en-US" smtClean="0"/>
              <a:t>‹#›</a:t>
            </a:fld>
            <a:endParaRPr kumimoji="1" lang="ja-JP" altLang="en-US"/>
          </a:p>
        </p:txBody>
      </p:sp>
    </p:spTree>
    <p:extLst>
      <p:ext uri="{BB962C8B-B14F-4D97-AF65-F5344CB8AC3E}">
        <p14:creationId xmlns:p14="http://schemas.microsoft.com/office/powerpoint/2010/main" val="11042685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997EA9DE-CFC4-436B-B879-3CC0178F26C8}" type="datetime1">
              <a:rPr kumimoji="1" lang="ja-JP" altLang="en-US" smtClean="0"/>
              <a:t>2020/3/23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791D223-6A27-4327-8087-FA06212A7E85}" type="slidenum">
              <a:rPr kumimoji="1" lang="ja-JP" altLang="en-US" smtClean="0"/>
              <a:t>‹#›</a:t>
            </a:fld>
            <a:endParaRPr kumimoji="1" lang="ja-JP" altLang="en-US"/>
          </a:p>
        </p:txBody>
      </p:sp>
    </p:spTree>
    <p:extLst>
      <p:ext uri="{BB962C8B-B14F-4D97-AF65-F5344CB8AC3E}">
        <p14:creationId xmlns:p14="http://schemas.microsoft.com/office/powerpoint/2010/main" val="4830476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592E5D04-17BF-40B5-88DA-CA64590F6C7F}" type="datetime1">
              <a:rPr kumimoji="1" lang="ja-JP" altLang="en-US" smtClean="0"/>
              <a:t>2020/3/23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791D223-6A27-4327-8087-FA06212A7E85}" type="slidenum">
              <a:rPr kumimoji="1" lang="ja-JP" altLang="en-US" smtClean="0"/>
              <a:t>‹#›</a:t>
            </a:fld>
            <a:endParaRPr kumimoji="1" lang="ja-JP" altLang="en-US"/>
          </a:p>
        </p:txBody>
      </p:sp>
    </p:spTree>
    <p:extLst>
      <p:ext uri="{BB962C8B-B14F-4D97-AF65-F5344CB8AC3E}">
        <p14:creationId xmlns:p14="http://schemas.microsoft.com/office/powerpoint/2010/main" val="26048832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A4D73E7B-91A0-4132-A714-448B5020A064}" type="datetime1">
              <a:rPr kumimoji="1" lang="ja-JP" altLang="en-US" smtClean="0"/>
              <a:t>2020/3/23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791D223-6A27-4327-8087-FA06212A7E85}" type="slidenum">
              <a:rPr kumimoji="1" lang="ja-JP" altLang="en-US" smtClean="0"/>
              <a:t>‹#›</a:t>
            </a:fld>
            <a:endParaRPr kumimoji="1" lang="ja-JP" altLang="en-US"/>
          </a:p>
        </p:txBody>
      </p:sp>
    </p:spTree>
    <p:extLst>
      <p:ext uri="{BB962C8B-B14F-4D97-AF65-F5344CB8AC3E}">
        <p14:creationId xmlns:p14="http://schemas.microsoft.com/office/powerpoint/2010/main" val="18003047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10239A39-25E0-4085-A623-6E68AF955856}" type="datetime1">
              <a:rPr kumimoji="1" lang="ja-JP" altLang="en-US" smtClean="0"/>
              <a:t>2020/3/23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791D223-6A27-4327-8087-FA06212A7E85}" type="slidenum">
              <a:rPr kumimoji="1" lang="ja-JP" altLang="en-US" smtClean="0"/>
              <a:t>‹#›</a:t>
            </a:fld>
            <a:endParaRPr kumimoji="1" lang="ja-JP" altLang="en-US"/>
          </a:p>
        </p:txBody>
      </p:sp>
    </p:spTree>
    <p:extLst>
      <p:ext uri="{BB962C8B-B14F-4D97-AF65-F5344CB8AC3E}">
        <p14:creationId xmlns:p14="http://schemas.microsoft.com/office/powerpoint/2010/main" val="41761226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649A3EA5-B6B3-45D8-86B2-981183F3FAD8}" type="datetime1">
              <a:rPr kumimoji="1" lang="ja-JP" altLang="en-US" smtClean="0"/>
              <a:t>2020/3/23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791D223-6A27-4327-8087-FA06212A7E85}" type="slidenum">
              <a:rPr kumimoji="1" lang="ja-JP" altLang="en-US" smtClean="0"/>
              <a:t>‹#›</a:t>
            </a:fld>
            <a:endParaRPr kumimoji="1" lang="ja-JP" altLang="en-US"/>
          </a:p>
        </p:txBody>
      </p:sp>
    </p:spTree>
    <p:extLst>
      <p:ext uri="{BB962C8B-B14F-4D97-AF65-F5344CB8AC3E}">
        <p14:creationId xmlns:p14="http://schemas.microsoft.com/office/powerpoint/2010/main" val="32918569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E39150A6-A5F5-465E-918C-1961E176449B}" type="datetime1">
              <a:rPr kumimoji="1" lang="ja-JP" altLang="en-US" smtClean="0"/>
              <a:t>2020/3/23</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7791D223-6A27-4327-8087-FA06212A7E85}" type="slidenum">
              <a:rPr kumimoji="1" lang="ja-JP" altLang="en-US" smtClean="0"/>
              <a:t>‹#›</a:t>
            </a:fld>
            <a:endParaRPr kumimoji="1" lang="ja-JP" altLang="en-US"/>
          </a:p>
        </p:txBody>
      </p:sp>
    </p:spTree>
    <p:extLst>
      <p:ext uri="{BB962C8B-B14F-4D97-AF65-F5344CB8AC3E}">
        <p14:creationId xmlns:p14="http://schemas.microsoft.com/office/powerpoint/2010/main" val="3526176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4A8EED59-0E57-48F8-878F-C8F5BF1C3EB6}" type="datetime1">
              <a:rPr kumimoji="1" lang="ja-JP" altLang="en-US" smtClean="0"/>
              <a:t>2020/3/23</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7791D223-6A27-4327-8087-FA06212A7E85}" type="slidenum">
              <a:rPr kumimoji="1" lang="ja-JP" altLang="en-US" smtClean="0"/>
              <a:t>‹#›</a:t>
            </a:fld>
            <a:endParaRPr kumimoji="1" lang="ja-JP" altLang="en-US"/>
          </a:p>
        </p:txBody>
      </p:sp>
    </p:spTree>
    <p:extLst>
      <p:ext uri="{BB962C8B-B14F-4D97-AF65-F5344CB8AC3E}">
        <p14:creationId xmlns:p14="http://schemas.microsoft.com/office/powerpoint/2010/main" val="21443132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F96ED138-04E4-4F74-9358-B9C517F1FC2A}" type="datetime1">
              <a:rPr kumimoji="1" lang="ja-JP" altLang="en-US" smtClean="0"/>
              <a:t>2020/3/23</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7791D223-6A27-4327-8087-FA06212A7E85}" type="slidenum">
              <a:rPr kumimoji="1" lang="ja-JP" altLang="en-US" smtClean="0"/>
              <a:t>‹#›</a:t>
            </a:fld>
            <a:endParaRPr kumimoji="1" lang="ja-JP" altLang="en-US"/>
          </a:p>
        </p:txBody>
      </p:sp>
    </p:spTree>
    <p:extLst>
      <p:ext uri="{BB962C8B-B14F-4D97-AF65-F5344CB8AC3E}">
        <p14:creationId xmlns:p14="http://schemas.microsoft.com/office/powerpoint/2010/main" val="3272763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556C89ED-7ACA-4DAB-825B-EE8CCD700B83}" type="datetime1">
              <a:rPr kumimoji="1" lang="ja-JP" altLang="en-US" smtClean="0"/>
              <a:t>2020/3/23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791D223-6A27-4327-8087-FA06212A7E85}" type="slidenum">
              <a:rPr kumimoji="1" lang="ja-JP" altLang="en-US" smtClean="0"/>
              <a:t>‹#›</a:t>
            </a:fld>
            <a:endParaRPr kumimoji="1" lang="ja-JP" altLang="en-US"/>
          </a:p>
        </p:txBody>
      </p:sp>
    </p:spTree>
    <p:extLst>
      <p:ext uri="{BB962C8B-B14F-4D97-AF65-F5344CB8AC3E}">
        <p14:creationId xmlns:p14="http://schemas.microsoft.com/office/powerpoint/2010/main" val="38448112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0ED36DC5-89FF-4EE5-B4BF-5EE07D49A2DF}" type="datetime1">
              <a:rPr kumimoji="1" lang="ja-JP" altLang="en-US" smtClean="0"/>
              <a:t>2020/3/23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791D223-6A27-4327-8087-FA06212A7E85}" type="slidenum">
              <a:rPr kumimoji="1" lang="ja-JP" altLang="en-US" smtClean="0"/>
              <a:t>‹#›</a:t>
            </a:fld>
            <a:endParaRPr kumimoji="1" lang="ja-JP" altLang="en-US"/>
          </a:p>
        </p:txBody>
      </p:sp>
    </p:spTree>
    <p:extLst>
      <p:ext uri="{BB962C8B-B14F-4D97-AF65-F5344CB8AC3E}">
        <p14:creationId xmlns:p14="http://schemas.microsoft.com/office/powerpoint/2010/main" val="20728321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45872F-B11E-43C1-85CD-61B0440AF8BE}" type="datetime1">
              <a:rPr kumimoji="1" lang="ja-JP" altLang="en-US" smtClean="0"/>
              <a:t>2020/3/23</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91D223-6A27-4327-8087-FA06212A7E85}" type="slidenum">
              <a:rPr kumimoji="1" lang="ja-JP" altLang="en-US" smtClean="0"/>
              <a:t>‹#›</a:t>
            </a:fld>
            <a:endParaRPr kumimoji="1" lang="ja-JP" altLang="en-US"/>
          </a:p>
        </p:txBody>
      </p:sp>
    </p:spTree>
    <p:extLst>
      <p:ext uri="{BB962C8B-B14F-4D97-AF65-F5344CB8AC3E}">
        <p14:creationId xmlns:p14="http://schemas.microsoft.com/office/powerpoint/2010/main" val="10837054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1.png"/><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3" Type="http://schemas.openxmlformats.org/officeDocument/2006/relationships/hyperlink" Target="http://www.pref.osaka.lg.jp/gyokaku/sounding/index.html" TargetMode="Externa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png"/><Relationship Id="rId7" Type="http://schemas.openxmlformats.org/officeDocument/2006/relationships/image" Target="../media/image9.jpeg"/><Relationship Id="rId12" Type="http://schemas.openxmlformats.org/officeDocument/2006/relationships/image" Target="../media/image14.pn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8.jpeg"/><Relationship Id="rId11" Type="http://schemas.openxmlformats.org/officeDocument/2006/relationships/image" Target="../media/image13.png"/><Relationship Id="rId5" Type="http://schemas.openxmlformats.org/officeDocument/2006/relationships/image" Target="../media/image7.jpeg"/><Relationship Id="rId10" Type="http://schemas.openxmlformats.org/officeDocument/2006/relationships/image" Target="../media/image12.jpeg"/><Relationship Id="rId4" Type="http://schemas.openxmlformats.org/officeDocument/2006/relationships/image" Target="../media/image6.jpeg"/><Relationship Id="rId9"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7.xml"/><Relationship Id="rId5" Type="http://schemas.openxmlformats.org/officeDocument/2006/relationships/image" Target="../media/image20.emf"/><Relationship Id="rId4" Type="http://schemas.openxmlformats.org/officeDocument/2006/relationships/image" Target="../media/image19.emf"/></Relationships>
</file>

<file path=ppt/slides/_rels/slide17.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29.emf"/><Relationship Id="rId3" Type="http://schemas.openxmlformats.org/officeDocument/2006/relationships/image" Target="../media/image21.png"/><Relationship Id="rId7" Type="http://schemas.openxmlformats.org/officeDocument/2006/relationships/image" Target="../media/image24.png"/><Relationship Id="rId12" Type="http://schemas.openxmlformats.org/officeDocument/2006/relationships/image" Target="../media/image28.png"/><Relationship Id="rId2" Type="http://schemas.openxmlformats.org/officeDocument/2006/relationships/notesSlide" Target="../notesSlides/notesSlide3.xml"/><Relationship Id="rId16" Type="http://schemas.openxmlformats.org/officeDocument/2006/relationships/image" Target="../media/image32.png"/><Relationship Id="rId1" Type="http://schemas.openxmlformats.org/officeDocument/2006/relationships/slideLayout" Target="../slideLayouts/slideLayout7.xml"/><Relationship Id="rId6" Type="http://schemas.microsoft.com/office/2007/relationships/hdphoto" Target="../media/hdphoto1.wdp"/><Relationship Id="rId11" Type="http://schemas.microsoft.com/office/2007/relationships/hdphoto" Target="../media/hdphoto2.wdp"/><Relationship Id="rId5" Type="http://schemas.openxmlformats.org/officeDocument/2006/relationships/image" Target="../media/image23.png"/><Relationship Id="rId15" Type="http://schemas.openxmlformats.org/officeDocument/2006/relationships/image" Target="../media/image31.png"/><Relationship Id="rId10" Type="http://schemas.openxmlformats.org/officeDocument/2006/relationships/image" Target="../media/image27.png"/><Relationship Id="rId4" Type="http://schemas.openxmlformats.org/officeDocument/2006/relationships/image" Target="../media/image22.png"/><Relationship Id="rId9" Type="http://schemas.openxmlformats.org/officeDocument/2006/relationships/image" Target="../media/image26.png"/><Relationship Id="rId14" Type="http://schemas.openxmlformats.org/officeDocument/2006/relationships/image" Target="../media/image30.jpeg"/></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1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グループ化 12"/>
          <p:cNvGrpSpPr/>
          <p:nvPr/>
        </p:nvGrpSpPr>
        <p:grpSpPr>
          <a:xfrm>
            <a:off x="590548" y="2168860"/>
            <a:ext cx="7714567" cy="582299"/>
            <a:chOff x="677956" y="2723260"/>
            <a:chExt cx="7714567" cy="1020270"/>
          </a:xfrm>
        </p:grpSpPr>
        <p:sp>
          <p:nvSpPr>
            <p:cNvPr id="3" name="正方形/長方形 2"/>
            <p:cNvSpPr/>
            <p:nvPr/>
          </p:nvSpPr>
          <p:spPr>
            <a:xfrm>
              <a:off x="1126910" y="2723260"/>
              <a:ext cx="6817863" cy="916755"/>
            </a:xfrm>
            <a:prstGeom prst="rect">
              <a:avLst/>
            </a:prstGeom>
          </p:spPr>
          <p:txBody>
            <a:bodyPr wrap="square">
              <a:spAutoFit/>
            </a:bodyPr>
            <a:lstStyle/>
            <a:p>
              <a:pPr algn="ctr"/>
              <a:r>
                <a:rPr lang="ja-JP" altLang="en-US" sz="28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令和２年度　大阪府</a:t>
              </a:r>
              <a:r>
                <a:rPr lang="ja-JP" altLang="en-US" sz="2400" dirty="0">
                  <a:latin typeface="Meiryo UI" panose="020B0604030504040204" pitchFamily="50" charset="-128"/>
                  <a:ea typeface="Meiryo UI" panose="020B0604030504040204" pitchFamily="50" charset="-128"/>
                  <a:cs typeface="Meiryo UI" panose="020B0604030504040204" pitchFamily="50" charset="-128"/>
                </a:rPr>
                <a:t>行政経営の</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取組み</a:t>
              </a:r>
              <a:r>
                <a:rPr lang="ja-JP" altLang="en-US" sz="28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2800" strike="sngStrike"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endParaRPr lang="ja-JP" altLang="en-US" sz="2800" strike="sngStrike"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4" name="直線コネクタ 3"/>
            <p:cNvCxnSpPr/>
            <p:nvPr/>
          </p:nvCxnSpPr>
          <p:spPr>
            <a:xfrm>
              <a:off x="677956" y="3743530"/>
              <a:ext cx="7714567" cy="0"/>
            </a:xfrm>
            <a:prstGeom prst="line">
              <a:avLst/>
            </a:prstGeom>
          </p:spPr>
          <p:style>
            <a:lnRef idx="3">
              <a:schemeClr val="accent1"/>
            </a:lnRef>
            <a:fillRef idx="0">
              <a:schemeClr val="accent1"/>
            </a:fillRef>
            <a:effectRef idx="2">
              <a:schemeClr val="accent1"/>
            </a:effectRef>
            <a:fontRef idx="minor">
              <a:schemeClr val="tx1"/>
            </a:fontRef>
          </p:style>
        </p:cxnSp>
      </p:grpSp>
      <p:sp>
        <p:nvSpPr>
          <p:cNvPr id="9" name="正方形/長方形 8"/>
          <p:cNvSpPr/>
          <p:nvPr/>
        </p:nvSpPr>
        <p:spPr>
          <a:xfrm>
            <a:off x="3353559" y="5634245"/>
            <a:ext cx="2188542" cy="707886"/>
          </a:xfrm>
          <a:prstGeom prst="rect">
            <a:avLst/>
          </a:prstGeom>
        </p:spPr>
        <p:txBody>
          <a:bodyPr wrap="square">
            <a:spAutoFit/>
          </a:bodyPr>
          <a:lstStyle/>
          <a:p>
            <a:pPr algn="dist"/>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令和２年</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2</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月</a:t>
            </a:r>
            <a:endParaRPr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大　阪　府</a:t>
            </a:r>
          </a:p>
        </p:txBody>
      </p:sp>
      <p:graphicFrame>
        <p:nvGraphicFramePr>
          <p:cNvPr id="6" name="オブジェクト 5"/>
          <p:cNvGraphicFramePr>
            <a:graphicFrameLocks noChangeAspect="1"/>
          </p:cNvGraphicFramePr>
          <p:nvPr>
            <p:extLst>
              <p:ext uri="{D42A27DB-BD31-4B8C-83A1-F6EECF244321}">
                <p14:modId xmlns:p14="http://schemas.microsoft.com/office/powerpoint/2010/main" val="2341387175"/>
              </p:ext>
            </p:extLst>
          </p:nvPr>
        </p:nvGraphicFramePr>
        <p:xfrm>
          <a:off x="470407" y="285750"/>
          <a:ext cx="428625" cy="361950"/>
        </p:xfrm>
        <a:graphic>
          <a:graphicData uri="http://schemas.openxmlformats.org/presentationml/2006/ole">
            <mc:AlternateContent xmlns:mc="http://schemas.openxmlformats.org/markup-compatibility/2006">
              <mc:Choice xmlns:v="urn:schemas-microsoft-com:vml" Requires="v">
                <p:oleObj spid="_x0000_s1904" r:id="rId4" imgW="914286" imgH="666667" progId="">
                  <p:embed/>
                </p:oleObj>
              </mc:Choice>
              <mc:Fallback>
                <p:oleObj r:id="rId4" imgW="914286" imgH="666667"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0407" y="285750"/>
                        <a:ext cx="428625" cy="361950"/>
                      </a:xfrm>
                      <a:prstGeom prst="rect">
                        <a:avLst/>
                      </a:prstGeom>
                      <a:noFill/>
                    </p:spPr>
                  </p:pic>
                </p:oleObj>
              </mc:Fallback>
            </mc:AlternateContent>
          </a:graphicData>
        </a:graphic>
      </p:graphicFrame>
      <p:sp>
        <p:nvSpPr>
          <p:cNvPr id="7" name="Text Box 4"/>
          <p:cNvSpPr txBox="1">
            <a:spLocks noChangeArrowheads="1"/>
          </p:cNvSpPr>
          <p:nvPr/>
        </p:nvSpPr>
        <p:spPr bwMode="auto">
          <a:xfrm>
            <a:off x="994497" y="332656"/>
            <a:ext cx="1147233" cy="372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4295" tIns="8890" rIns="74295" bIns="889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sz="1000"/>
            </a:pPr>
            <a:r>
              <a:rPr lang="ja-JP" altLang="en-US" sz="1900" dirty="0">
                <a:solidFill>
                  <a:srgbClr val="000000"/>
                </a:solidFill>
                <a:latin typeface="HG丸ｺﾞｼｯｸM-PRO"/>
                <a:ea typeface="HG丸ｺﾞｼｯｸM-PRO"/>
              </a:rPr>
              <a:t>大阪府</a:t>
            </a:r>
          </a:p>
        </p:txBody>
      </p:sp>
    </p:spTree>
    <p:extLst>
      <p:ext uri="{BB962C8B-B14F-4D97-AF65-F5344CB8AC3E}">
        <p14:creationId xmlns:p14="http://schemas.microsoft.com/office/powerpoint/2010/main" val="16763024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139859" y="381000"/>
            <a:ext cx="8887636" cy="6069638"/>
          </a:xfrm>
          <a:prstGeom prst="roundRect">
            <a:avLst>
              <a:gd name="adj" fmla="val 4915"/>
            </a:avLst>
          </a:prstGeom>
          <a:noFill/>
        </p:spPr>
        <p:style>
          <a:lnRef idx="2">
            <a:schemeClr val="dk1"/>
          </a:lnRef>
          <a:fillRef idx="1">
            <a:schemeClr val="lt1"/>
          </a:fillRef>
          <a:effectRef idx="0">
            <a:schemeClr val="dk1"/>
          </a:effectRef>
          <a:fontRef idx="minor">
            <a:schemeClr val="dk1"/>
          </a:fontRef>
        </p:style>
        <p:txBody>
          <a:bodyPr rot="0" spcFirstLastPara="0" vert="horz" wrap="square" lIns="72000" tIns="72000" rIns="72000" bIns="720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◆多様な企業との対話によるアイデア収集・市場ニーズ把握（サウンディング型市場調査）</a:t>
            </a:r>
            <a:endParaRPr kumimoji="1" lang="en-US" altLang="ja-JP"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4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サウンディング型市場調査の実施</a:t>
            </a:r>
            <a:r>
              <a:rPr kumimoji="1" lang="en-US" altLang="ja-JP" sz="14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4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endParaRPr kumimoji="1" lang="en-US" altLang="ja-JP"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tab pos="266700" algn="l"/>
              </a:tabLst>
              <a:defRPr/>
            </a:pPr>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tab pos="266700" algn="l"/>
              </a:tabLst>
              <a:defRPr/>
            </a:pPr>
            <a:endParaRPr kumimoji="1" lang="en-US" altLang="ja-JP" sz="14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tab pos="266700" algn="l"/>
              </a:tabLst>
              <a:defRPr/>
            </a:pPr>
            <a:endParaRPr lang="en-US" altLang="ja-JP"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tab pos="266700" algn="l"/>
              </a:tabLst>
              <a:defRPr/>
            </a:pPr>
            <a:endParaRPr kumimoji="1" lang="en-US" altLang="ja-JP" sz="14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tab pos="266700" algn="l"/>
              </a:tabLst>
              <a:defRPr/>
            </a:pPr>
            <a:r>
              <a:rPr kumimoji="1" lang="en-US" altLang="ja-JP" sz="14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endParaRPr kumimoji="1" lang="en-US" altLang="ja-JP" sz="1100" b="0" i="0" u="none" strike="sng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3" name="グループ化 2"/>
          <p:cNvGrpSpPr/>
          <p:nvPr/>
        </p:nvGrpSpPr>
        <p:grpSpPr>
          <a:xfrm>
            <a:off x="296525" y="1628800"/>
            <a:ext cx="8614066" cy="1470251"/>
            <a:chOff x="296372" y="1956403"/>
            <a:chExt cx="8614066" cy="1367061"/>
          </a:xfrm>
        </p:grpSpPr>
        <p:pic>
          <p:nvPicPr>
            <p:cNvPr id="4" name="Picture 2" descr="D:\UedaYu\Desktop\nagare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6372" y="1956403"/>
              <a:ext cx="8614066" cy="1367061"/>
            </a:xfrm>
            <a:prstGeom prst="rect">
              <a:avLst/>
            </a:prstGeom>
            <a:noFill/>
            <a:extLst>
              <a:ext uri="{909E8E84-426E-40DD-AFC4-6F175D3DCCD1}">
                <a14:hiddenFill xmlns:a14="http://schemas.microsoft.com/office/drawing/2010/main">
                  <a:solidFill>
                    <a:srgbClr val="FFFFFF"/>
                  </a:solidFill>
                </a14:hiddenFill>
              </a:ext>
            </a:extLst>
          </p:spPr>
        </p:pic>
        <p:sp>
          <p:nvSpPr>
            <p:cNvPr id="5" name="角丸四角形 4"/>
            <p:cNvSpPr/>
            <p:nvPr/>
          </p:nvSpPr>
          <p:spPr>
            <a:xfrm>
              <a:off x="404493" y="1956403"/>
              <a:ext cx="1530170" cy="363710"/>
            </a:xfrm>
            <a:prstGeom prst="roundRect">
              <a:avLst>
                <a:gd name="adj" fmla="val 22172"/>
              </a:avLst>
            </a:prstGeom>
            <a:noFill/>
            <a:ln w="6350">
              <a:noFill/>
              <a:prstDash val="solid"/>
            </a:ln>
          </p:spPr>
          <p:style>
            <a:lnRef idx="2">
              <a:schemeClr val="accent1"/>
            </a:lnRef>
            <a:fillRef idx="1">
              <a:schemeClr val="l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tab pos="266700" algn="l"/>
                </a:tabLst>
                <a:defRPr/>
              </a:pPr>
              <a:r>
                <a:rPr kumimoji="1" lang="ja-JP" altLang="en-US" sz="11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12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2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基本的な流れ</a:t>
              </a:r>
              <a:r>
                <a:rPr kumimoji="1" lang="en-US" altLang="ja-JP" sz="12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grpSp>
      <p:sp>
        <p:nvSpPr>
          <p:cNvPr id="12" name="正方形/長方形 11"/>
          <p:cNvSpPr/>
          <p:nvPr/>
        </p:nvSpPr>
        <p:spPr>
          <a:xfrm>
            <a:off x="236599" y="8620"/>
            <a:ext cx="1590095" cy="52627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lIns="3600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＜参考事例</a:t>
            </a:r>
            <a:r>
              <a:rPr lang="ja-JP" altLang="en-US" sz="16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１</a:t>
            </a:r>
            <a:r>
              <a:rPr kumimoji="1" lang="ja-JP" altLang="en-US"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p>
        </p:txBody>
      </p:sp>
      <p:sp>
        <p:nvSpPr>
          <p:cNvPr id="13" name="正方形/長方形 12"/>
          <p:cNvSpPr/>
          <p:nvPr/>
        </p:nvSpPr>
        <p:spPr>
          <a:xfrm>
            <a:off x="8432528" y="6525344"/>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7</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9" name="右中かっこ 8"/>
          <p:cNvSpPr/>
          <p:nvPr/>
        </p:nvSpPr>
        <p:spPr>
          <a:xfrm rot="5400000">
            <a:off x="3494223" y="-218748"/>
            <a:ext cx="265347" cy="6210693"/>
          </a:xfrm>
          <a:prstGeom prst="rightBrace">
            <a:avLst>
              <a:gd name="adj1" fmla="val 47819"/>
              <a:gd name="adj2" fmla="val 52058"/>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0" name="テキスト ボックス 9"/>
          <p:cNvSpPr txBox="1"/>
          <p:nvPr/>
        </p:nvSpPr>
        <p:spPr>
          <a:xfrm>
            <a:off x="2591780" y="3068960"/>
            <a:ext cx="1822702" cy="270030"/>
          </a:xfrm>
          <a:prstGeom prst="rect">
            <a:avLst/>
          </a:prstGeom>
          <a:noFill/>
          <a:ln>
            <a:noFill/>
          </a:ln>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サウンディング型市場調査</a:t>
            </a:r>
          </a:p>
        </p:txBody>
      </p:sp>
      <p:sp>
        <p:nvSpPr>
          <p:cNvPr id="21" name="テキスト ボックス 20"/>
          <p:cNvSpPr txBox="1"/>
          <p:nvPr/>
        </p:nvSpPr>
        <p:spPr>
          <a:xfrm>
            <a:off x="1179500" y="6156324"/>
            <a:ext cx="6848116" cy="288011"/>
          </a:xfrm>
          <a:prstGeom prst="rect">
            <a:avLst/>
          </a:prstGeom>
          <a:noFill/>
          <a:ln>
            <a:noFill/>
          </a:ln>
        </p:spPr>
        <p:txBody>
          <a:bodyPr wrap="non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詳細は、府</a:t>
            </a:r>
            <a:r>
              <a:rPr lang="en-US" altLang="ja-JP" sz="1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web</a:t>
            </a:r>
            <a:r>
              <a:rPr kumimoji="1" lang="ja-JP" altLang="en-US" sz="12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ページ：</a:t>
            </a:r>
            <a:r>
              <a:rPr kumimoji="1" lang="en-US" altLang="ja-JP" sz="12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hlinkClick r:id="rId3"/>
              </a:rPr>
              <a:t>http://www.pref.osaka.lg.jp/gyokaku/sounding/index.html</a:t>
            </a:r>
            <a:endParaRPr kumimoji="1" lang="ja-JP" altLang="en-US" sz="12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15" name="グループ化 14"/>
          <p:cNvGrpSpPr/>
          <p:nvPr/>
        </p:nvGrpSpPr>
        <p:grpSpPr>
          <a:xfrm>
            <a:off x="252370" y="3613469"/>
            <a:ext cx="8690663" cy="2480178"/>
            <a:chOff x="252370" y="4254928"/>
            <a:chExt cx="8690663" cy="1723930"/>
          </a:xfrm>
        </p:grpSpPr>
        <p:sp>
          <p:nvSpPr>
            <p:cNvPr id="16" name="角丸四角形 15"/>
            <p:cNvSpPr/>
            <p:nvPr/>
          </p:nvSpPr>
          <p:spPr>
            <a:xfrm>
              <a:off x="252370" y="4254931"/>
              <a:ext cx="2729074" cy="1723927"/>
            </a:xfrm>
            <a:prstGeom prst="roundRect">
              <a:avLst/>
            </a:prstGeom>
            <a:ln/>
          </p:spPr>
          <p:style>
            <a:lnRef idx="1">
              <a:schemeClr val="accent5"/>
            </a:lnRef>
            <a:fillRef idx="2">
              <a:schemeClr val="accent5"/>
            </a:fillRef>
            <a:effectRef idx="1">
              <a:schemeClr val="accent5"/>
            </a:effectRef>
            <a:fontRef idx="minor">
              <a:schemeClr val="dk1"/>
            </a:fontRef>
          </p:style>
          <p:txBody>
            <a:bodyPr lIns="36000" r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○事業の実現可能性の検討</a:t>
              </a:r>
              <a:endParaRPr kumimoji="1" lang="en-US" altLang="ja-JP" sz="12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IR</a:t>
              </a:r>
              <a:r>
                <a:rPr kumimoji="1"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事業の事業性や開発条件</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endParaRPr kumimoji="1" lang="en-US" altLang="ja-JP"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ts val="500"/>
                </a:lnSpc>
                <a:spcBef>
                  <a:spcPts val="0"/>
                </a:spcBef>
                <a:spcAft>
                  <a:spcPts val="0"/>
                </a:spcAft>
                <a:buClrTx/>
                <a:buSzTx/>
                <a:buFontTx/>
                <a:buNone/>
                <a:tabLst/>
                <a:defRPr/>
              </a:pPr>
              <a:endParaRPr kumimoji="1" lang="en-US" altLang="ja-JP"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・ナイトカルチャー実施のための</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劇</a:t>
              </a:r>
              <a:endParaRPr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場誘致</a:t>
              </a:r>
              <a:endParaRPr kumimoji="1" lang="en-US" altLang="ja-JP"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等</a:t>
              </a:r>
              <a:endPar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ts val="500"/>
                </a:lnSpc>
                <a:spcBef>
                  <a:spcPts val="0"/>
                </a:spcBef>
                <a:spcAft>
                  <a:spcPts val="0"/>
                </a:spcAft>
                <a:buClrTx/>
                <a:buSzTx/>
                <a:buFontTx/>
                <a:buNone/>
                <a:tabLst/>
                <a:defRPr/>
              </a:pP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7" name="角丸四角形 16"/>
            <p:cNvSpPr/>
            <p:nvPr/>
          </p:nvSpPr>
          <p:spPr>
            <a:xfrm>
              <a:off x="6049157" y="4254930"/>
              <a:ext cx="2893876" cy="1706389"/>
            </a:xfrm>
            <a:prstGeom prst="roundRect">
              <a:avLst/>
            </a:prstGeom>
            <a:ln/>
          </p:spPr>
          <p:style>
            <a:lnRef idx="1">
              <a:schemeClr val="accent5"/>
            </a:lnRef>
            <a:fillRef idx="2">
              <a:schemeClr val="accent5"/>
            </a:fillRef>
            <a:effectRef idx="1">
              <a:schemeClr val="accent5"/>
            </a:effectRef>
            <a:fontRef idx="minor">
              <a:schemeClr val="dk1"/>
            </a:fontRef>
          </p:style>
          <p:txBody>
            <a:bodyPr lIns="36000" r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○指定管理者の募集要件の検討</a:t>
              </a:r>
              <a:endParaRPr kumimoji="1" lang="en-US" altLang="ja-JP" sz="12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・府営公園の新たな指定管理者制度の</a:t>
              </a:r>
              <a:endParaRPr kumimoji="1" lang="en-US" altLang="ja-JP"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検討</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ts val="500"/>
                </a:lnSpc>
                <a:spcBef>
                  <a:spcPts val="0"/>
                </a:spcBef>
                <a:spcAft>
                  <a:spcPts val="0"/>
                </a:spcAft>
                <a:buClrTx/>
                <a:buSzTx/>
                <a:buFontTx/>
                <a:buNone/>
                <a:tabLst/>
                <a:defRPr/>
              </a:pP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・東和薬品</a:t>
              </a:r>
              <a:r>
                <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RACTAB</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ドーム</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府立門真</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スポーツセンター</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の管理運営方法</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の検討　　</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ts val="500"/>
                </a:lnSpc>
                <a:spcBef>
                  <a:spcPts val="0"/>
                </a:spcBef>
                <a:spcAft>
                  <a:spcPts val="0"/>
                </a:spcAft>
                <a:buClrTx/>
                <a:buSzTx/>
                <a:buFontTx/>
                <a:buNone/>
                <a:tabLst/>
                <a:defRPr/>
              </a:pPr>
              <a:endParaRPr lang="en-US" altLang="ja-JP"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・「府民の森」等の新たな管理運営方</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法の検討</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ts val="500"/>
                </a:lnSpc>
                <a:spcBef>
                  <a:spcPts val="0"/>
                </a:spcBef>
                <a:spcAft>
                  <a:spcPts val="0"/>
                </a:spcAft>
                <a:buClrTx/>
                <a:buSzTx/>
                <a:buFontTx/>
                <a:buNone/>
                <a:tabLst/>
                <a:defRPr/>
              </a:pP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a:defRPr/>
              </a:pP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エディオンアリーナ大阪（府立体育　</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a:defRPr/>
              </a:pP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会館</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管理運営</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方法の検討　</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等</a:t>
              </a:r>
            </a:p>
            <a:p>
              <a:pPr marL="0" marR="0" lvl="0" indent="0" algn="l" defTabSz="914400" rtl="0" eaLnBrk="1" fontAlgn="auto" latinLnBrk="0" hangingPunct="1">
                <a:lnSpc>
                  <a:spcPts val="600"/>
                </a:lnSpc>
                <a:spcBef>
                  <a:spcPts val="0"/>
                </a:spcBef>
                <a:spcAft>
                  <a:spcPts val="0"/>
                </a:spcAft>
                <a:buClrTx/>
                <a:buSzTx/>
                <a:buFontTx/>
                <a:buNone/>
                <a:tabLst/>
                <a:defRPr/>
              </a:pPr>
              <a:endParaRPr kumimoji="1" lang="en-US" altLang="ja-JP" sz="1200" b="0" i="0" u="none" strike="sng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8" name="角丸四角形 17"/>
            <p:cNvSpPr/>
            <p:nvPr/>
          </p:nvSpPr>
          <p:spPr>
            <a:xfrm>
              <a:off x="3041830" y="4254928"/>
              <a:ext cx="2922597" cy="1706389"/>
            </a:xfrm>
            <a:prstGeom prst="roundRect">
              <a:avLst/>
            </a:prstGeom>
            <a:ln/>
          </p:spPr>
          <p:style>
            <a:lnRef idx="1">
              <a:schemeClr val="accent5"/>
            </a:lnRef>
            <a:fillRef idx="2">
              <a:schemeClr val="accent5"/>
            </a:fillRef>
            <a:effectRef idx="1">
              <a:schemeClr val="accent5"/>
            </a:effectRef>
            <a:fontRef idx="minor">
              <a:schemeClr val="dk1"/>
            </a:fontRef>
          </p:style>
          <p:txBody>
            <a:bodyPr lIns="36000" r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○施設の活性化や跡地活用に係る検討</a:t>
              </a:r>
              <a:endParaRPr kumimoji="1" lang="en-US" altLang="ja-JP" sz="12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dist" defTabSz="914400" rtl="0" eaLnBrk="1" fontAlgn="auto" latinLnBrk="0" hangingPunct="1">
                <a:lnSpc>
                  <a:spcPct val="100000"/>
                </a:lnSpc>
                <a:spcBef>
                  <a:spcPts val="0"/>
                </a:spcBef>
                <a:spcAft>
                  <a:spcPts val="0"/>
                </a:spcAft>
                <a:buClrTx/>
                <a:buSzTx/>
                <a:buFontTx/>
                <a:buNone/>
                <a:tabLst/>
                <a:defRPr/>
              </a:pPr>
              <a:r>
                <a:rPr lang="ja-JP" altLang="en-US" sz="1200" noProof="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・旧大阪府立成人病センター跡地活用</a:t>
              </a:r>
              <a:endParaRPr kumimoji="1" lang="en-US" altLang="ja-JP"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ts val="500"/>
                </a:lnSpc>
                <a:spcBef>
                  <a:spcPts val="0"/>
                </a:spcBef>
                <a:spcAft>
                  <a:spcPts val="0"/>
                </a:spcAft>
                <a:buClrTx/>
                <a:buSzTx/>
                <a:buFontTx/>
                <a:buNone/>
                <a:tabLst/>
                <a:defRPr/>
              </a:pPr>
              <a:endParaRPr kumimoji="1" lang="en-US" altLang="ja-JP"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・箕面森町土地活用</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200" strike="sngStrike"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ts val="500"/>
                </a:lnSpc>
                <a:spcBef>
                  <a:spcPts val="0"/>
                </a:spcBef>
                <a:spcAft>
                  <a:spcPts val="0"/>
                </a:spcAft>
                <a:buClrTx/>
                <a:buSzTx/>
                <a:buFontTx/>
                <a:buNone/>
                <a:tabLst/>
                <a:defRPr/>
              </a:pPr>
              <a:endParaRPr kumimoji="1" lang="en-US" altLang="ja-JP" sz="1200" b="0" i="0" u="non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・府立花の文化園の活性化策等</a:t>
              </a:r>
              <a:endParaRPr kumimoji="1" lang="en-US" altLang="ja-JP" sz="1200" b="0" i="0" u="non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ts val="500"/>
                </a:lnSpc>
                <a:spcBef>
                  <a:spcPts val="0"/>
                </a:spcBef>
                <a:spcAft>
                  <a:spcPts val="0"/>
                </a:spcAft>
                <a:buClrTx/>
                <a:buSzTx/>
                <a:buFontTx/>
                <a:buNone/>
                <a:tabLst/>
                <a:defRPr/>
              </a:pPr>
              <a:endParaRPr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・府立青少年海洋センター及びファミ</a:t>
              </a:r>
              <a:endParaRPr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リー棟（海風館</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の利活用等</a:t>
              </a:r>
              <a:endParaRPr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ts val="500"/>
                </a:lnSpc>
                <a:spcBef>
                  <a:spcPts val="0"/>
                </a:spcBef>
                <a:spcAft>
                  <a:spcPts val="0"/>
                </a:spcAft>
                <a:buClrTx/>
                <a:buSzTx/>
                <a:buFontTx/>
                <a:buNone/>
                <a:tabLst/>
                <a:defRPr/>
              </a:pPr>
              <a:endParaRPr kumimoji="1" lang="en-US" altLang="ja-JP" sz="1200" b="0" i="0" u="non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・府営駐車場</a:t>
              </a:r>
              <a:r>
                <a:rPr lang="ja-JP" altLang="en-US" sz="1200" dirty="0" err="1"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を廃</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止した場合のさらな</a:t>
              </a:r>
              <a:endParaRPr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err="1"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る</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有効活用等</a:t>
              </a:r>
              <a:r>
                <a:rPr kumimoji="1" lang="ja-JP" altLang="en-US" sz="1200" b="0" i="0" u="non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1200" b="0" i="0" u="non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等</a:t>
              </a:r>
              <a:endParaRPr kumimoji="1" lang="en-US" altLang="ja-JP" sz="1200" b="0" i="0" u="non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grpSp>
      <p:sp>
        <p:nvSpPr>
          <p:cNvPr id="6" name="テキスト ボックス 5"/>
          <p:cNvSpPr txBox="1"/>
          <p:nvPr/>
        </p:nvSpPr>
        <p:spPr>
          <a:xfrm>
            <a:off x="158692" y="3338990"/>
            <a:ext cx="3007327" cy="232603"/>
          </a:xfrm>
          <a:prstGeom prst="rect">
            <a:avLst/>
          </a:prstGeom>
          <a:noFill/>
          <a:ln>
            <a:noFill/>
          </a:ln>
        </p:spPr>
        <p:txBody>
          <a:bodyPr wrap="square" rtlCol="0">
            <a:noAutofit/>
          </a:bodyPr>
          <a:lstStyle/>
          <a:p>
            <a:r>
              <a:rPr lang="en-US" altLang="ja-JP"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令和元年度までの実施事例</a:t>
            </a:r>
            <a:r>
              <a:rPr lang="en-US" altLang="ja-JP"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テキスト ボックス 6"/>
          <p:cNvSpPr txBox="1"/>
          <p:nvPr/>
        </p:nvSpPr>
        <p:spPr>
          <a:xfrm>
            <a:off x="206515" y="1043735"/>
            <a:ext cx="8727106" cy="585065"/>
          </a:xfrm>
          <a:prstGeom prst="rect">
            <a:avLst/>
          </a:prstGeom>
          <a:noFill/>
          <a:ln>
            <a:noFill/>
          </a:ln>
        </p:spPr>
        <p:txBody>
          <a:bodyPr wrap="square" rtlCol="0">
            <a:noAutofit/>
          </a:bodyPr>
          <a:lstStyle/>
          <a:p>
            <a:pPr lvl="0">
              <a:defRPr/>
            </a:pPr>
            <a:endParaRPr lang="en-US" altLang="ja-JP" sz="80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a:defRPr/>
            </a:pPr>
            <a:r>
              <a:rPr lang="ja-JP" altLang="en-US" sz="120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a:latin typeface="メイリオ" panose="020B0604030504040204" pitchFamily="50" charset="-128"/>
                <a:ea typeface="メイリオ" panose="020B0604030504040204" pitchFamily="50" charset="-128"/>
                <a:cs typeface="メイリオ" panose="020B0604030504040204" pitchFamily="50" charset="-128"/>
              </a:rPr>
              <a:t>企業等との「対話」により、公平性と透明性を担保しつつ、幅広く提案・意見を募る市場調査を行い、様々なアイデアや</a:t>
            </a:r>
            <a:endParaRPr lang="en-US" altLang="ja-JP" sz="1200">
              <a:latin typeface="メイリオ" panose="020B0604030504040204" pitchFamily="50" charset="-128"/>
              <a:ea typeface="メイリオ" panose="020B0604030504040204" pitchFamily="50" charset="-128"/>
              <a:cs typeface="メイリオ" panose="020B0604030504040204" pitchFamily="50" charset="-128"/>
            </a:endParaRPr>
          </a:p>
          <a:p>
            <a:pPr lvl="0">
              <a:defRPr/>
            </a:pPr>
            <a:r>
              <a:rPr lang="ja-JP" altLang="en-US" sz="1200">
                <a:latin typeface="メイリオ" panose="020B0604030504040204" pitchFamily="50" charset="-128"/>
                <a:ea typeface="メイリオ" panose="020B0604030504040204" pitchFamily="50" charset="-128"/>
                <a:cs typeface="メイリオ" panose="020B0604030504040204" pitchFamily="50" charset="-128"/>
              </a:rPr>
              <a:t>　　市場のニーズを把握する。　</a:t>
            </a:r>
            <a:endParaRPr lang="ja-JP" altLang="en-US" sz="120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a:defRPr/>
            </a:pPr>
            <a:r>
              <a:rPr lang="ja-JP" altLang="en-US" sz="120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6228000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正方形/長方形 32"/>
          <p:cNvSpPr/>
          <p:nvPr/>
        </p:nvSpPr>
        <p:spPr>
          <a:xfrm>
            <a:off x="4945218" y="1987163"/>
            <a:ext cx="3983638" cy="2386942"/>
          </a:xfrm>
          <a:prstGeom prst="rect">
            <a:avLst/>
          </a:prstGeom>
          <a:solidFill>
            <a:schemeClr val="accent6">
              <a:lumMod val="60000"/>
              <a:lumOff val="40000"/>
            </a:schemeClr>
          </a:solidFill>
          <a:ln w="19050">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rIns="0" rtlCol="0" anchor="ctr"/>
          <a:lstStyle/>
          <a:p>
            <a:pPr algn="ctr"/>
            <a:endParaRPr kumimoji="1" lang="ja-JP" altLang="en-US" sz="1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正方形/長方形 5"/>
          <p:cNvSpPr/>
          <p:nvPr/>
        </p:nvSpPr>
        <p:spPr>
          <a:xfrm>
            <a:off x="251520" y="1987163"/>
            <a:ext cx="4591148" cy="2386942"/>
          </a:xfrm>
          <a:prstGeom prst="rect">
            <a:avLst/>
          </a:prstGeom>
          <a:solidFill>
            <a:schemeClr val="accent6">
              <a:lumMod val="60000"/>
              <a:lumOff val="40000"/>
            </a:schemeClr>
          </a:solidFill>
          <a:ln w="19050">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rIns="0" rtlCol="0" anchor="ctr"/>
          <a:lstStyle/>
          <a:p>
            <a:pPr algn="ctr"/>
            <a:endParaRPr kumimoji="1" lang="ja-JP" altLang="en-US" sz="1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角丸四角形 1"/>
          <p:cNvSpPr/>
          <p:nvPr/>
        </p:nvSpPr>
        <p:spPr>
          <a:xfrm>
            <a:off x="114300" y="413665"/>
            <a:ext cx="8913195" cy="6390711"/>
          </a:xfrm>
          <a:prstGeom prst="roundRect">
            <a:avLst>
              <a:gd name="adj" fmla="val 4915"/>
            </a:avLst>
          </a:prstGeom>
          <a:noFill/>
        </p:spPr>
        <p:style>
          <a:lnRef idx="2">
            <a:schemeClr val="dk1"/>
          </a:lnRef>
          <a:fillRef idx="1">
            <a:schemeClr val="lt1"/>
          </a:fillRef>
          <a:effectRef idx="0">
            <a:schemeClr val="dk1"/>
          </a:effectRef>
          <a:fontRef idx="minor">
            <a:schemeClr val="dk1"/>
          </a:fontRef>
        </p:style>
        <p:txBody>
          <a:bodyPr rot="0" spcFirstLastPara="0" vert="horz" wrap="square" lIns="72000" tIns="72000" rIns="72000" bIns="72000" numCol="1" spcCol="0" rtlCol="0" fromWordArt="0" anchor="t" anchorCtr="0" forceAA="0" compatLnSpc="1">
            <a:prstTxWarp prst="textNoShape">
              <a:avLst/>
            </a:prstTxWarp>
            <a:noAutofit/>
          </a:bodyPr>
          <a:lstStyle/>
          <a:p>
            <a:pPr>
              <a:defRPr/>
            </a:pPr>
            <a:r>
              <a:rPr kumimoji="1" lang="ja-JP" altLang="en-US"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◆大阪</a:t>
            </a:r>
            <a:r>
              <a:rPr lang="ja-JP" altLang="en-US" sz="16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スマートシティ戦略の推進 </a:t>
            </a:r>
            <a:r>
              <a:rPr lang="en-US" altLang="ja-JP" sz="11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スマートシティ戦略準備室</a:t>
            </a:r>
            <a:r>
              <a:rPr lang="en-US" altLang="ja-JP" sz="11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6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endParaRPr kumimoji="1" lang="en-US" altLang="ja-JP"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lvl="0">
              <a:defRPr/>
            </a:pP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endParaRPr kumimoji="1" lang="en-US" altLang="ja-JP"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lvl="0">
              <a:defRPr/>
            </a:pP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a:defRPr/>
            </a:pP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a:defRPr/>
            </a:pP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a:defRPr/>
            </a:pP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a:defRPr/>
            </a:pP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正方形/長方形 2"/>
          <p:cNvSpPr/>
          <p:nvPr/>
        </p:nvSpPr>
        <p:spPr>
          <a:xfrm>
            <a:off x="236599" y="8620"/>
            <a:ext cx="1590095" cy="52627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lIns="3600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＜参考事例</a:t>
            </a:r>
            <a:r>
              <a:rPr lang="ja-JP" altLang="en-US" sz="16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２</a:t>
            </a:r>
            <a:r>
              <a:rPr kumimoji="1" lang="ja-JP" altLang="en-US"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p>
        </p:txBody>
      </p:sp>
      <p:sp>
        <p:nvSpPr>
          <p:cNvPr id="5" name="テキスト ボックス 4"/>
          <p:cNvSpPr txBox="1"/>
          <p:nvPr/>
        </p:nvSpPr>
        <p:spPr>
          <a:xfrm>
            <a:off x="295786" y="4794903"/>
            <a:ext cx="9080600" cy="299282"/>
          </a:xfrm>
          <a:prstGeom prst="rect">
            <a:avLst/>
          </a:prstGeom>
          <a:noFill/>
          <a:ln>
            <a:noFill/>
          </a:ln>
        </p:spPr>
        <p:txBody>
          <a:bodyPr wrap="square" rtlCol="0">
            <a:noAutofit/>
          </a:bodyPr>
          <a:lstStyle/>
          <a:p>
            <a:r>
              <a:rPr lang="ja-JP" altLang="en-US" sz="1300" b="1" dirty="0" smtClean="0">
                <a:latin typeface="メイリオ" panose="020B0604030504040204" pitchFamily="50" charset="-128"/>
                <a:ea typeface="メイリオ" panose="020B0604030504040204" pitchFamily="50" charset="-128"/>
              </a:rPr>
              <a:t>「大阪スマートシティ戦略」の実現に向けた取組みを推進するため、令和２年度にスマートシティ戦略部を設置</a:t>
            </a:r>
            <a:endParaRPr kumimoji="1" lang="ja-JP" altLang="en-US" sz="1300" b="1"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8" name="テキスト ボックス 17"/>
          <p:cNvSpPr txBox="1"/>
          <p:nvPr/>
        </p:nvSpPr>
        <p:spPr>
          <a:xfrm>
            <a:off x="295786" y="1055726"/>
            <a:ext cx="8688754" cy="798099"/>
          </a:xfrm>
          <a:prstGeom prst="rect">
            <a:avLst/>
          </a:prstGeom>
          <a:noFill/>
          <a:ln>
            <a:noFill/>
          </a:ln>
        </p:spPr>
        <p:txBody>
          <a:bodyPr wrap="square" rtlCol="0" anchor="t">
            <a:noAutofit/>
          </a:bodyPr>
          <a:lstStyle/>
          <a:p>
            <a:r>
              <a:rPr lang="ja-JP" altLang="en-US" sz="1200" dirty="0">
                <a:latin typeface="メイリオ" panose="020B0604030504040204" pitchFamily="50" charset="-128"/>
                <a:ea typeface="メイリオ" panose="020B0604030504040204" pitchFamily="50" charset="-128"/>
              </a:rPr>
              <a:t>・大阪スマートシティ戦略では、最先端技術のショーケースとなる</a:t>
            </a:r>
            <a:r>
              <a:rPr lang="en-US" altLang="ja-JP" sz="1200" dirty="0">
                <a:latin typeface="メイリオ" panose="020B0604030504040204" pitchFamily="50" charset="-128"/>
                <a:ea typeface="メイリオ" panose="020B0604030504040204" pitchFamily="50" charset="-128"/>
              </a:rPr>
              <a:t>2025</a:t>
            </a:r>
            <a:r>
              <a:rPr lang="ja-JP" altLang="en-US" sz="1200" dirty="0">
                <a:latin typeface="メイリオ" panose="020B0604030504040204" pitchFamily="50" charset="-128"/>
                <a:ea typeface="メイリオ" panose="020B0604030504040204" pitchFamily="50" charset="-128"/>
              </a:rPr>
              <a:t>年大阪・関西万博を大きなインパクトとしながら</a:t>
            </a:r>
            <a:r>
              <a:rPr lang="ja-JP" altLang="en-US" sz="1200" dirty="0" smtClean="0">
                <a:latin typeface="メイリオ" panose="020B0604030504040204" pitchFamily="50" charset="-128"/>
                <a:ea typeface="メイリオ" panose="020B0604030504040204" pitchFamily="50" charset="-128"/>
              </a:rPr>
              <a:t>、</a:t>
            </a:r>
            <a:endParaRPr lang="en-US" altLang="ja-JP" sz="1200" dirty="0" smtClean="0">
              <a:latin typeface="メイリオ" panose="020B0604030504040204" pitchFamily="50" charset="-128"/>
              <a:ea typeface="メイリオ" panose="020B0604030504040204" pitchFamily="50" charset="-128"/>
            </a:endParaRPr>
          </a:p>
          <a:p>
            <a:r>
              <a:rPr lang="en-US" altLang="ja-JP" sz="1200" dirty="0">
                <a:latin typeface="メイリオ" panose="020B0604030504040204" pitchFamily="50" charset="-128"/>
                <a:ea typeface="メイリオ" panose="020B0604030504040204" pitchFamily="50" charset="-128"/>
              </a:rPr>
              <a:t> </a:t>
            </a:r>
            <a:r>
              <a:rPr lang="en-US" altLang="ja-JP" sz="1200" dirty="0" smtClean="0">
                <a:latin typeface="メイリオ" panose="020B0604030504040204" pitchFamily="50" charset="-128"/>
                <a:ea typeface="メイリオ" panose="020B0604030504040204" pitchFamily="50" charset="-128"/>
              </a:rPr>
              <a:t>  </a:t>
            </a:r>
            <a:r>
              <a:rPr lang="ja-JP" altLang="en-US" sz="1200" dirty="0" smtClean="0">
                <a:latin typeface="メイリオ" panose="020B0604030504040204" pitchFamily="50" charset="-128"/>
                <a:ea typeface="メイリオ" panose="020B0604030504040204" pitchFamily="50" charset="-128"/>
              </a:rPr>
              <a:t>府域</a:t>
            </a:r>
            <a:r>
              <a:rPr lang="ja-JP" altLang="en-US" sz="1200" dirty="0">
                <a:latin typeface="メイリオ" panose="020B0604030504040204" pitchFamily="50" charset="-128"/>
                <a:ea typeface="メイリオ" panose="020B0604030504040204" pitchFamily="50" charset="-128"/>
              </a:rPr>
              <a:t>全体で先端技術による利便性を住民に実感してもらえるような都市をめざす。</a:t>
            </a:r>
          </a:p>
          <a:p>
            <a:r>
              <a:rPr lang="ja-JP" altLang="en-US" sz="1200" dirty="0" smtClean="0">
                <a:latin typeface="メイリオ" panose="020B0604030504040204" pitchFamily="50" charset="-128"/>
                <a:ea typeface="メイリオ" panose="020B0604030504040204" pitchFamily="50" charset="-128"/>
              </a:rPr>
              <a:t>・その</a:t>
            </a:r>
            <a:r>
              <a:rPr lang="ja-JP" altLang="en-US" sz="1200" dirty="0">
                <a:latin typeface="メイリオ" panose="020B0604030504040204" pitchFamily="50" charset="-128"/>
                <a:ea typeface="メイリオ" panose="020B0604030504040204" pitchFamily="50" charset="-128"/>
              </a:rPr>
              <a:t>ため、</a:t>
            </a:r>
            <a:r>
              <a:rPr lang="en-US" altLang="ja-JP" sz="1200" dirty="0">
                <a:latin typeface="メイリオ" panose="020B0604030504040204" pitchFamily="50" charset="-128"/>
                <a:ea typeface="メイリオ" panose="020B0604030504040204" pitchFamily="50" charset="-128"/>
              </a:rPr>
              <a:t>2025</a:t>
            </a:r>
            <a:r>
              <a:rPr lang="ja-JP" altLang="en-US" sz="1200" dirty="0">
                <a:latin typeface="メイリオ" panose="020B0604030504040204" pitchFamily="50" charset="-128"/>
                <a:ea typeface="メイリオ" panose="020B0604030504040204" pitchFamily="50" charset="-128"/>
              </a:rPr>
              <a:t>年大阪・関西万博に向け、世界に類のない最先端技術を活用した取組みと、府域全体で先端技術の</a:t>
            </a:r>
            <a:r>
              <a:rPr lang="ja-JP" altLang="en-US" sz="1200" dirty="0" smtClean="0">
                <a:latin typeface="メイリオ" panose="020B0604030504040204" pitchFamily="50" charset="-128"/>
                <a:ea typeface="メイリオ" panose="020B0604030504040204" pitchFamily="50" charset="-128"/>
              </a:rPr>
              <a:t>利便性</a:t>
            </a:r>
            <a:endParaRPr lang="en-US" altLang="ja-JP" sz="1200" dirty="0" smtClean="0">
              <a:latin typeface="メイリオ" panose="020B0604030504040204" pitchFamily="50" charset="-128"/>
              <a:ea typeface="メイリオ" panose="020B0604030504040204" pitchFamily="50" charset="-128"/>
            </a:endParaRPr>
          </a:p>
          <a:p>
            <a:r>
              <a:rPr lang="en-US" altLang="ja-JP" sz="1200" dirty="0">
                <a:latin typeface="メイリオ" panose="020B0604030504040204" pitchFamily="50" charset="-128"/>
                <a:ea typeface="メイリオ" panose="020B0604030504040204" pitchFamily="50" charset="-128"/>
              </a:rPr>
              <a:t> </a:t>
            </a:r>
            <a:r>
              <a:rPr lang="en-US" altLang="ja-JP" sz="1200" dirty="0" smtClean="0">
                <a:latin typeface="メイリオ" panose="020B0604030504040204" pitchFamily="50" charset="-128"/>
                <a:ea typeface="メイリオ" panose="020B0604030504040204" pitchFamily="50" charset="-128"/>
              </a:rPr>
              <a:t>  </a:t>
            </a:r>
            <a:r>
              <a:rPr lang="ja-JP" altLang="en-US" sz="1200" dirty="0" smtClean="0">
                <a:latin typeface="メイリオ" panose="020B0604030504040204" pitchFamily="50" charset="-128"/>
                <a:ea typeface="メイリオ" panose="020B0604030504040204" pitchFamily="50" charset="-128"/>
              </a:rPr>
              <a:t>を</a:t>
            </a:r>
            <a:r>
              <a:rPr lang="ja-JP" altLang="en-US" sz="1200" dirty="0">
                <a:latin typeface="メイリオ" panose="020B0604030504040204" pitchFamily="50" charset="-128"/>
                <a:ea typeface="メイリオ" panose="020B0604030504040204" pitchFamily="50" charset="-128"/>
              </a:rPr>
              <a:t>住民に実感してもらえるような取組みの二つの取組みを両輪として、大阪モデルのスマートシティを実現する</a:t>
            </a:r>
            <a:r>
              <a:rPr lang="ja-JP" altLang="en-US" sz="1200" dirty="0" smtClean="0">
                <a:latin typeface="メイリオ" panose="020B0604030504040204" pitchFamily="50" charset="-128"/>
                <a:ea typeface="メイリオ" panose="020B0604030504040204" pitchFamily="50" charset="-128"/>
              </a:rPr>
              <a:t>。</a:t>
            </a:r>
            <a:endParaRPr lang="ja-JP" altLang="en-US" sz="1200" dirty="0">
              <a:latin typeface="メイリオ" panose="020B0604030504040204" pitchFamily="50" charset="-128"/>
              <a:ea typeface="メイリオ" panose="020B0604030504040204" pitchFamily="50" charset="-128"/>
            </a:endParaRPr>
          </a:p>
        </p:txBody>
      </p:sp>
      <p:sp>
        <p:nvSpPr>
          <p:cNvPr id="19" name="正方形/長方形 18"/>
          <p:cNvSpPr/>
          <p:nvPr/>
        </p:nvSpPr>
        <p:spPr>
          <a:xfrm>
            <a:off x="274337" y="5131281"/>
            <a:ext cx="8618144" cy="1552559"/>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225"/>
              </a:spcBef>
            </a:pPr>
            <a:r>
              <a:rPr kumimoji="1" lang="ja-JP" altLang="en-US" sz="1400" b="1" dirty="0">
                <a:solidFill>
                  <a:schemeClr val="tx1"/>
                </a:solidFill>
                <a:latin typeface="Meiryo UI" panose="020B0604030504040204" pitchFamily="50" charset="-128"/>
                <a:ea typeface="Meiryo UI" panose="020B0604030504040204" pitchFamily="50" charset="-128"/>
              </a:rPr>
              <a:t>　</a:t>
            </a:r>
            <a:r>
              <a:rPr kumimoji="1" lang="ja-JP" altLang="en-US" sz="1600" b="1" dirty="0" smtClean="0">
                <a:solidFill>
                  <a:schemeClr val="tx1"/>
                </a:solidFill>
                <a:latin typeface="メイリオ" panose="020B0604030504040204" pitchFamily="50" charset="-128"/>
                <a:ea typeface="メイリオ" panose="020B0604030504040204" pitchFamily="50" charset="-128"/>
              </a:rPr>
              <a:t>スマートシティ戦略部</a:t>
            </a:r>
            <a:endParaRPr kumimoji="1" lang="en-US" altLang="ja-JP" sz="1600" b="1" dirty="0" smtClean="0">
              <a:solidFill>
                <a:schemeClr val="tx1"/>
              </a:solidFill>
              <a:latin typeface="メイリオ" panose="020B0604030504040204" pitchFamily="50" charset="-128"/>
              <a:ea typeface="メイリオ" panose="020B0604030504040204" pitchFamily="50" charset="-128"/>
            </a:endParaRPr>
          </a:p>
          <a:p>
            <a:pPr>
              <a:lnSpc>
                <a:spcPts val="200"/>
              </a:lnSpc>
              <a:spcBef>
                <a:spcPts val="225"/>
              </a:spcBef>
            </a:pPr>
            <a:endParaRPr kumimoji="1" lang="en-US" altLang="ja-JP" sz="1400" b="1" dirty="0" smtClean="0">
              <a:solidFill>
                <a:schemeClr val="tx1"/>
              </a:solidFill>
              <a:latin typeface="メイリオ" panose="020B0604030504040204" pitchFamily="50" charset="-128"/>
              <a:ea typeface="メイリオ" panose="020B0604030504040204" pitchFamily="50" charset="-128"/>
            </a:endParaRPr>
          </a:p>
          <a:p>
            <a:pPr>
              <a:spcBef>
                <a:spcPts val="225"/>
              </a:spcBef>
            </a:pPr>
            <a:r>
              <a:rPr lang="ja-JP" altLang="en-US" sz="1200" dirty="0">
                <a:solidFill>
                  <a:schemeClr val="tx1"/>
                </a:solidFill>
                <a:latin typeface="メイリオ" panose="020B0604030504040204" pitchFamily="50" charset="-128"/>
                <a:ea typeface="メイリオ" panose="020B0604030504040204" pitchFamily="50" charset="-128"/>
              </a:rPr>
              <a:t>　</a:t>
            </a:r>
            <a:r>
              <a:rPr kumimoji="1" lang="ja-JP" altLang="en-US" sz="1200" dirty="0" smtClean="0">
                <a:solidFill>
                  <a:schemeClr val="tx1"/>
                </a:solidFill>
                <a:latin typeface="メイリオ" panose="020B0604030504040204" pitchFamily="50" charset="-128"/>
                <a:ea typeface="メイリオ" panose="020B0604030504040204" pitchFamily="50" charset="-128"/>
              </a:rPr>
              <a:t>■設置：</a:t>
            </a:r>
            <a:r>
              <a:rPr kumimoji="1" lang="ja-JP" altLang="en-US" sz="1200" dirty="0">
                <a:solidFill>
                  <a:schemeClr val="tx1"/>
                </a:solidFill>
                <a:latin typeface="メイリオ" panose="020B0604030504040204" pitchFamily="50" charset="-128"/>
                <a:ea typeface="メイリオ" panose="020B0604030504040204" pitchFamily="50" charset="-128"/>
              </a:rPr>
              <a:t>令和２年４月１日（部局として新たに</a:t>
            </a:r>
            <a:r>
              <a:rPr kumimoji="1" lang="ja-JP" altLang="en-US" sz="1200" dirty="0" smtClean="0">
                <a:solidFill>
                  <a:schemeClr val="tx1"/>
                </a:solidFill>
                <a:latin typeface="メイリオ" panose="020B0604030504040204" pitchFamily="50" charset="-128"/>
                <a:ea typeface="メイリオ" panose="020B0604030504040204" pitchFamily="50" charset="-128"/>
              </a:rPr>
              <a:t>設置、トップとなる部長を民間から公募）</a:t>
            </a:r>
            <a:endParaRPr kumimoji="1" lang="en-US" altLang="ja-JP" sz="1200" dirty="0">
              <a:solidFill>
                <a:schemeClr val="tx1"/>
              </a:solidFill>
              <a:latin typeface="メイリオ" panose="020B0604030504040204" pitchFamily="50" charset="-128"/>
              <a:ea typeface="メイリオ" panose="020B0604030504040204" pitchFamily="50" charset="-128"/>
            </a:endParaRPr>
          </a:p>
          <a:p>
            <a:pPr>
              <a:spcBef>
                <a:spcPts val="225"/>
              </a:spcBef>
            </a:pPr>
            <a:r>
              <a:rPr kumimoji="1" lang="ja-JP" altLang="en-US" sz="1200" dirty="0">
                <a:solidFill>
                  <a:schemeClr val="tx1"/>
                </a:solidFill>
                <a:latin typeface="メイリオ" panose="020B0604030504040204" pitchFamily="50" charset="-128"/>
                <a:ea typeface="メイリオ" panose="020B0604030504040204" pitchFamily="50" charset="-128"/>
              </a:rPr>
              <a:t>　</a:t>
            </a:r>
            <a:r>
              <a:rPr kumimoji="1" lang="ja-JP" altLang="en-US" sz="1200" dirty="0" smtClean="0">
                <a:solidFill>
                  <a:schemeClr val="tx1"/>
                </a:solidFill>
                <a:latin typeface="メイリオ" panose="020B0604030504040204" pitchFamily="50" charset="-128"/>
                <a:ea typeface="メイリオ" panose="020B0604030504040204" pitchFamily="50" charset="-128"/>
              </a:rPr>
              <a:t>■目的：</a:t>
            </a:r>
            <a:r>
              <a:rPr kumimoji="1" lang="ja-JP" altLang="en-US" sz="1200" dirty="0">
                <a:solidFill>
                  <a:schemeClr val="tx1"/>
                </a:solidFill>
                <a:latin typeface="メイリオ" panose="020B0604030504040204" pitchFamily="50" charset="-128"/>
                <a:ea typeface="メイリオ" panose="020B0604030504040204" pitchFamily="50" charset="-128"/>
              </a:rPr>
              <a:t>「大阪スマートシティ戦略」の実現に向けた</a:t>
            </a:r>
            <a:r>
              <a:rPr kumimoji="1" lang="ja-JP" altLang="en-US" sz="1200" dirty="0" smtClean="0">
                <a:solidFill>
                  <a:schemeClr val="tx1"/>
                </a:solidFill>
                <a:latin typeface="メイリオ" panose="020B0604030504040204" pitchFamily="50" charset="-128"/>
                <a:ea typeface="メイリオ" panose="020B0604030504040204" pitchFamily="50" charset="-128"/>
              </a:rPr>
              <a:t>取組みの推進</a:t>
            </a:r>
            <a:r>
              <a:rPr lang="en-US" altLang="ja-JP" sz="1200" dirty="0">
                <a:solidFill>
                  <a:schemeClr val="tx1"/>
                </a:solidFill>
                <a:latin typeface="メイリオ" panose="020B0604030504040204" pitchFamily="50" charset="-128"/>
                <a:ea typeface="メイリオ" panose="020B0604030504040204" pitchFamily="50" charset="-128"/>
              </a:rPr>
              <a:t> </a:t>
            </a:r>
            <a:r>
              <a:rPr lang="en-US" altLang="ja-JP" sz="1200" dirty="0" smtClean="0">
                <a:solidFill>
                  <a:schemeClr val="tx1"/>
                </a:solidFill>
                <a:latin typeface="メイリオ" panose="020B0604030504040204" pitchFamily="50" charset="-128"/>
                <a:ea typeface="メイリオ" panose="020B0604030504040204" pitchFamily="50" charset="-128"/>
              </a:rPr>
              <a:t>   </a:t>
            </a:r>
          </a:p>
          <a:p>
            <a:pPr>
              <a:spcBef>
                <a:spcPts val="225"/>
              </a:spcBef>
            </a:pPr>
            <a:r>
              <a:rPr kumimoji="1" lang="en-US" altLang="ja-JP" sz="1200" dirty="0">
                <a:solidFill>
                  <a:schemeClr val="tx1"/>
                </a:solidFill>
                <a:latin typeface="メイリオ" panose="020B0604030504040204" pitchFamily="50" charset="-128"/>
                <a:ea typeface="メイリオ" panose="020B0604030504040204" pitchFamily="50" charset="-128"/>
              </a:rPr>
              <a:t> </a:t>
            </a:r>
            <a:r>
              <a:rPr kumimoji="1" lang="en-US" altLang="ja-JP" sz="1200" dirty="0" smtClean="0">
                <a:solidFill>
                  <a:schemeClr val="tx1"/>
                </a:solidFill>
                <a:latin typeface="メイリオ" panose="020B0604030504040204" pitchFamily="50" charset="-128"/>
                <a:ea typeface="メイリオ" panose="020B0604030504040204" pitchFamily="50" charset="-128"/>
              </a:rPr>
              <a:t>             </a:t>
            </a:r>
            <a:r>
              <a:rPr kumimoji="1" lang="ja-JP" altLang="en-US" sz="1050" dirty="0" smtClean="0">
                <a:solidFill>
                  <a:schemeClr val="tx1"/>
                </a:solidFill>
                <a:latin typeface="メイリオ" panose="020B0604030504040204" pitchFamily="50" charset="-128"/>
                <a:ea typeface="メイリオ" panose="020B0604030504040204" pitchFamily="50" charset="-128"/>
              </a:rPr>
              <a:t>・デジタル</a:t>
            </a:r>
            <a:r>
              <a:rPr kumimoji="1" lang="ja-JP" altLang="en-US" sz="1050" dirty="0">
                <a:solidFill>
                  <a:schemeClr val="tx1"/>
                </a:solidFill>
                <a:latin typeface="メイリオ" panose="020B0604030504040204" pitchFamily="50" charset="-128"/>
                <a:ea typeface="メイリオ" panose="020B0604030504040204" pitchFamily="50" charset="-128"/>
              </a:rPr>
              <a:t>技術を活用した行政や地域のあり方の変革　</a:t>
            </a:r>
            <a:r>
              <a:rPr lang="ja-JP" altLang="en-US" sz="1050" dirty="0">
                <a:solidFill>
                  <a:schemeClr val="tx1"/>
                </a:solidFill>
                <a:latin typeface="メイリオ" panose="020B0604030504040204" pitchFamily="50" charset="-128"/>
                <a:ea typeface="メイリオ" panose="020B0604030504040204" pitchFamily="50" charset="-128"/>
              </a:rPr>
              <a:t> </a:t>
            </a:r>
            <a:r>
              <a:rPr lang="ja-JP" altLang="en-US" sz="1050" dirty="0" smtClean="0">
                <a:solidFill>
                  <a:schemeClr val="tx1"/>
                </a:solidFill>
                <a:latin typeface="メイリオ" panose="020B0604030504040204" pitchFamily="50" charset="-128"/>
                <a:ea typeface="メイリオ" panose="020B0604030504040204" pitchFamily="50" charset="-128"/>
              </a:rPr>
              <a:t> </a:t>
            </a:r>
            <a:r>
              <a:rPr kumimoji="1" lang="ja-JP" altLang="en-US" sz="1050" dirty="0" smtClean="0">
                <a:solidFill>
                  <a:schemeClr val="tx1"/>
                </a:solidFill>
                <a:latin typeface="メイリオ" panose="020B0604030504040204" pitchFamily="50" charset="-128"/>
                <a:ea typeface="メイリオ" panose="020B0604030504040204" pitchFamily="50" charset="-128"/>
              </a:rPr>
              <a:t>・庁内の行政情報化及び情報セキュリティ対策の推進</a:t>
            </a:r>
            <a:endParaRPr lang="en-US" altLang="ja-JP" sz="1050" dirty="0">
              <a:solidFill>
                <a:schemeClr val="tx1"/>
              </a:solidFill>
              <a:latin typeface="メイリオ" panose="020B0604030504040204" pitchFamily="50" charset="-128"/>
              <a:ea typeface="メイリオ" panose="020B0604030504040204" pitchFamily="50" charset="-128"/>
            </a:endParaRPr>
          </a:p>
          <a:p>
            <a:pPr>
              <a:spcBef>
                <a:spcPts val="225"/>
              </a:spcBef>
            </a:pPr>
            <a:r>
              <a:rPr lang="en-US" altLang="ja-JP" sz="1050" dirty="0" smtClean="0">
                <a:solidFill>
                  <a:schemeClr val="tx1"/>
                </a:solidFill>
                <a:latin typeface="メイリオ" panose="020B0604030504040204" pitchFamily="50" charset="-128"/>
                <a:ea typeface="メイリオ" panose="020B0604030504040204" pitchFamily="50" charset="-128"/>
              </a:rPr>
              <a:t>               </a:t>
            </a:r>
            <a:r>
              <a:rPr lang="ja-JP" altLang="en-US" sz="1050" dirty="0" smtClean="0">
                <a:solidFill>
                  <a:schemeClr val="tx1"/>
                </a:solidFill>
                <a:latin typeface="メイリオ" panose="020B0604030504040204" pitchFamily="50" charset="-128"/>
                <a:ea typeface="メイリオ" panose="020B0604030504040204" pitchFamily="50" charset="-128"/>
              </a:rPr>
              <a:t> ・</a:t>
            </a:r>
            <a:r>
              <a:rPr kumimoji="1" lang="ja-JP" altLang="en-US" sz="1050" dirty="0" smtClean="0">
                <a:solidFill>
                  <a:schemeClr val="tx1"/>
                </a:solidFill>
                <a:latin typeface="メイリオ" panose="020B0604030504040204" pitchFamily="50" charset="-128"/>
                <a:ea typeface="メイリオ" panose="020B0604030504040204" pitchFamily="50" charset="-128"/>
              </a:rPr>
              <a:t>府内</a:t>
            </a:r>
            <a:r>
              <a:rPr kumimoji="1" lang="ja-JP" altLang="en-US" sz="1050" dirty="0">
                <a:solidFill>
                  <a:schemeClr val="tx1"/>
                </a:solidFill>
                <a:latin typeface="メイリオ" panose="020B0604030504040204" pitchFamily="50" charset="-128"/>
                <a:ea typeface="メイリオ" panose="020B0604030504040204" pitchFamily="50" charset="-128"/>
              </a:rPr>
              <a:t>市町村における</a:t>
            </a:r>
            <a:r>
              <a:rPr kumimoji="1" lang="en-US" altLang="ja-JP" sz="1050" dirty="0">
                <a:solidFill>
                  <a:schemeClr val="tx1"/>
                </a:solidFill>
                <a:latin typeface="メイリオ" panose="020B0604030504040204" pitchFamily="50" charset="-128"/>
                <a:ea typeface="メイリオ" panose="020B0604030504040204" pitchFamily="50" charset="-128"/>
              </a:rPr>
              <a:t>ICT</a:t>
            </a:r>
            <a:r>
              <a:rPr kumimoji="1" lang="ja-JP" altLang="en-US" sz="1050" dirty="0" err="1">
                <a:solidFill>
                  <a:schemeClr val="tx1"/>
                </a:solidFill>
                <a:latin typeface="メイリオ" panose="020B0604030504040204" pitchFamily="50" charset="-128"/>
                <a:ea typeface="メイリオ" panose="020B0604030504040204" pitchFamily="50" charset="-128"/>
              </a:rPr>
              <a:t>の利</a:t>
            </a:r>
            <a:r>
              <a:rPr kumimoji="1" lang="ja-JP" altLang="en-US" sz="1050" dirty="0">
                <a:solidFill>
                  <a:schemeClr val="tx1"/>
                </a:solidFill>
                <a:latin typeface="メイリオ" panose="020B0604030504040204" pitchFamily="50" charset="-128"/>
                <a:ea typeface="メイリオ" panose="020B0604030504040204" pitchFamily="50" charset="-128"/>
              </a:rPr>
              <a:t>活用</a:t>
            </a:r>
            <a:r>
              <a:rPr kumimoji="1" lang="ja-JP" altLang="en-US" sz="1050" dirty="0" smtClean="0">
                <a:solidFill>
                  <a:schemeClr val="tx1"/>
                </a:solidFill>
                <a:latin typeface="メイリオ" panose="020B0604030504040204" pitchFamily="50" charset="-128"/>
                <a:ea typeface="メイリオ" panose="020B0604030504040204" pitchFamily="50" charset="-128"/>
              </a:rPr>
              <a:t>促進　　　　　　　　・</a:t>
            </a:r>
            <a:r>
              <a:rPr lang="en-US" altLang="ja-JP" sz="1050" dirty="0" smtClean="0">
                <a:solidFill>
                  <a:schemeClr val="tx1"/>
                </a:solidFill>
                <a:latin typeface="メイリオ" panose="020B0604030504040204" pitchFamily="50" charset="-128"/>
                <a:ea typeface="メイリオ" panose="020B0604030504040204" pitchFamily="50" charset="-128"/>
              </a:rPr>
              <a:t>ICT</a:t>
            </a:r>
            <a:r>
              <a:rPr lang="ja-JP" altLang="en-US" sz="1050" dirty="0">
                <a:solidFill>
                  <a:schemeClr val="tx1"/>
                </a:solidFill>
                <a:latin typeface="メイリオ" panose="020B0604030504040204" pitchFamily="50" charset="-128"/>
                <a:ea typeface="メイリオ" panose="020B0604030504040204" pitchFamily="50" charset="-128"/>
              </a:rPr>
              <a:t>を活用したモビリティやまちづくりなど地域に</a:t>
            </a:r>
            <a:r>
              <a:rPr lang="ja-JP" altLang="en-US" sz="1050" dirty="0" smtClean="0">
                <a:solidFill>
                  <a:schemeClr val="tx1"/>
                </a:solidFill>
                <a:latin typeface="メイリオ" panose="020B0604030504040204" pitchFamily="50" charset="-128"/>
                <a:ea typeface="メイリオ" panose="020B0604030504040204" pitchFamily="50" charset="-128"/>
              </a:rPr>
              <a:t>おける取組み推進</a:t>
            </a:r>
            <a:endParaRPr lang="en-US" altLang="ja-JP" sz="1050" dirty="0" smtClean="0">
              <a:solidFill>
                <a:schemeClr val="tx1"/>
              </a:solidFill>
              <a:latin typeface="メイリオ" panose="020B0604030504040204" pitchFamily="50" charset="-128"/>
              <a:ea typeface="メイリオ" panose="020B0604030504040204" pitchFamily="50" charset="-128"/>
            </a:endParaRPr>
          </a:p>
          <a:p>
            <a:pPr>
              <a:spcBef>
                <a:spcPts val="225"/>
              </a:spcBef>
            </a:pPr>
            <a:r>
              <a:rPr kumimoji="1" lang="ja-JP" altLang="en-US" sz="1050" dirty="0">
                <a:solidFill>
                  <a:schemeClr val="tx1"/>
                </a:solidFill>
                <a:latin typeface="メイリオ" panose="020B0604030504040204" pitchFamily="50" charset="-128"/>
                <a:ea typeface="メイリオ" panose="020B0604030504040204" pitchFamily="50" charset="-128"/>
              </a:rPr>
              <a:t>　</a:t>
            </a:r>
            <a:r>
              <a:rPr kumimoji="1" lang="ja-JP" altLang="en-US" sz="1050" dirty="0" smtClean="0">
                <a:solidFill>
                  <a:schemeClr val="tx1"/>
                </a:solidFill>
                <a:latin typeface="メイリオ" panose="020B0604030504040204" pitchFamily="50" charset="-128"/>
                <a:ea typeface="メイリオ" panose="020B0604030504040204" pitchFamily="50" charset="-128"/>
              </a:rPr>
              <a:t>　　　    </a:t>
            </a:r>
            <a:r>
              <a:rPr lang="ja-JP" altLang="en-US" sz="1050" dirty="0" smtClean="0">
                <a:solidFill>
                  <a:schemeClr val="tx1"/>
                </a:solidFill>
                <a:latin typeface="メイリオ" panose="020B0604030504040204" pitchFamily="50" charset="-128"/>
                <a:ea typeface="メイリオ" panose="020B0604030504040204" pitchFamily="50" charset="-128"/>
              </a:rPr>
              <a:t>・</a:t>
            </a:r>
            <a:r>
              <a:rPr kumimoji="1" lang="ja-JP" altLang="en-US" sz="1050" dirty="0" smtClean="0">
                <a:solidFill>
                  <a:schemeClr val="tx1"/>
                </a:solidFill>
                <a:latin typeface="メイリオ" panose="020B0604030504040204" pitchFamily="50" charset="-128"/>
                <a:ea typeface="メイリオ" panose="020B0604030504040204" pitchFamily="50" charset="-128"/>
              </a:rPr>
              <a:t>特区制度の活用など規制緩和の促進　　ほか</a:t>
            </a:r>
            <a:endParaRPr kumimoji="1" lang="ja-JP" altLang="en-US" sz="1050" dirty="0">
              <a:solidFill>
                <a:schemeClr val="tx1"/>
              </a:solidFill>
              <a:latin typeface="メイリオ" panose="020B0604030504040204" pitchFamily="50" charset="-128"/>
              <a:ea typeface="メイリオ" panose="020B0604030504040204" pitchFamily="50" charset="-128"/>
            </a:endParaRPr>
          </a:p>
        </p:txBody>
      </p:sp>
      <p:sp>
        <p:nvSpPr>
          <p:cNvPr id="13" name="正方形/長方形 12"/>
          <p:cNvSpPr/>
          <p:nvPr/>
        </p:nvSpPr>
        <p:spPr>
          <a:xfrm>
            <a:off x="8432528" y="6525344"/>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noProof="0" dirty="0">
                <a:solidFill>
                  <a:prstClr val="black"/>
                </a:solidFill>
                <a:latin typeface="Calibri"/>
                <a:ea typeface="ＭＳ Ｐゴシック" panose="020B0600070205080204" pitchFamily="50" charset="-128"/>
              </a:rPr>
              <a:t>8</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pic>
        <p:nvPicPr>
          <p:cNvPr id="4" name="図 3"/>
          <p:cNvPicPr>
            <a:picLocks noChangeAspect="1"/>
          </p:cNvPicPr>
          <p:nvPr/>
        </p:nvPicPr>
        <p:blipFill>
          <a:blip r:embed="rId2"/>
          <a:stretch>
            <a:fillRect/>
          </a:stretch>
        </p:blipFill>
        <p:spPr>
          <a:xfrm>
            <a:off x="354070" y="2085378"/>
            <a:ext cx="4355596" cy="2160994"/>
          </a:xfrm>
          <a:prstGeom prst="rect">
            <a:avLst/>
          </a:prstGeom>
        </p:spPr>
      </p:pic>
      <p:sp>
        <p:nvSpPr>
          <p:cNvPr id="25" name="正方形/長方形 24"/>
          <p:cNvSpPr/>
          <p:nvPr/>
        </p:nvSpPr>
        <p:spPr>
          <a:xfrm>
            <a:off x="3495161" y="2012651"/>
            <a:ext cx="6811954" cy="338554"/>
          </a:xfrm>
          <a:prstGeom prst="rect">
            <a:avLst/>
          </a:prstGeom>
        </p:spPr>
        <p:txBody>
          <a:bodyPr wrap="square">
            <a:spAutoFit/>
          </a:bodyPr>
          <a:lstStyle/>
          <a:p>
            <a:pPr algn="ctr"/>
            <a:r>
              <a:rPr lang="ja-JP" altLang="en-US" sz="1600" b="1" dirty="0" smtClean="0">
                <a:latin typeface="Meiryo UI" panose="020B0604030504040204" pitchFamily="50" charset="-128"/>
                <a:ea typeface="Meiryo UI" panose="020B0604030504040204" pitchFamily="50" charset="-128"/>
              </a:rPr>
              <a:t>戦略推進の３つの基本</a:t>
            </a:r>
            <a:r>
              <a:rPr lang="ja-JP" altLang="en-US" sz="1600" b="1" dirty="0">
                <a:latin typeface="Meiryo UI" panose="020B0604030504040204" pitchFamily="50" charset="-128"/>
                <a:ea typeface="Meiryo UI" panose="020B0604030504040204" pitchFamily="50" charset="-128"/>
              </a:rPr>
              <a:t>姿勢</a:t>
            </a:r>
            <a:endParaRPr lang="en-US" altLang="ja-JP" sz="1600" b="1" dirty="0">
              <a:latin typeface="Meiryo UI" panose="020B0604030504040204" pitchFamily="50" charset="-128"/>
              <a:ea typeface="Meiryo UI" panose="020B0604030504040204" pitchFamily="50" charset="-128"/>
            </a:endParaRPr>
          </a:p>
        </p:txBody>
      </p:sp>
      <p:sp>
        <p:nvSpPr>
          <p:cNvPr id="26" name="正方形/長方形 25"/>
          <p:cNvSpPr/>
          <p:nvPr/>
        </p:nvSpPr>
        <p:spPr>
          <a:xfrm>
            <a:off x="5110574" y="2476690"/>
            <a:ext cx="1512000" cy="504000"/>
          </a:xfrm>
          <a:prstGeom prst="rect">
            <a:avLst/>
          </a:prstGeom>
          <a:solidFill>
            <a:schemeClr val="tx2"/>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b="1" dirty="0">
                <a:solidFill>
                  <a:schemeClr val="bg1"/>
                </a:solidFill>
                <a:latin typeface="Meiryo UI" panose="020B0604030504040204" pitchFamily="50" charset="-128"/>
                <a:ea typeface="Meiryo UI" panose="020B0604030504040204" pitchFamily="50" charset="-128"/>
              </a:rPr>
              <a:t>住民</a:t>
            </a:r>
            <a:r>
              <a:rPr kumimoji="1" lang="en-US" altLang="ja-JP" sz="1400" b="1" dirty="0" err="1">
                <a:solidFill>
                  <a:schemeClr val="bg1"/>
                </a:solidFill>
                <a:latin typeface="Meiryo UI" panose="020B0604030504040204" pitchFamily="50" charset="-128"/>
                <a:ea typeface="Meiryo UI" panose="020B0604030504040204" pitchFamily="50" charset="-128"/>
              </a:rPr>
              <a:t>QoL</a:t>
            </a:r>
            <a:r>
              <a:rPr kumimoji="1" lang="ja-JP" altLang="en-US" sz="1400" b="1" dirty="0">
                <a:solidFill>
                  <a:schemeClr val="bg1"/>
                </a:solidFill>
                <a:latin typeface="Meiryo UI" panose="020B0604030504040204" pitchFamily="50" charset="-128"/>
                <a:ea typeface="Meiryo UI" panose="020B0604030504040204" pitchFamily="50" charset="-128"/>
              </a:rPr>
              <a:t>の向上</a:t>
            </a:r>
          </a:p>
        </p:txBody>
      </p:sp>
      <p:sp>
        <p:nvSpPr>
          <p:cNvPr id="27" name="正方形/長方形 26"/>
          <p:cNvSpPr/>
          <p:nvPr/>
        </p:nvSpPr>
        <p:spPr>
          <a:xfrm>
            <a:off x="5109940" y="3086791"/>
            <a:ext cx="1512000" cy="504000"/>
          </a:xfrm>
          <a:prstGeom prst="rect">
            <a:avLst/>
          </a:prstGeom>
          <a:solidFill>
            <a:schemeClr val="tx2"/>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400" b="1" dirty="0">
                <a:solidFill>
                  <a:schemeClr val="bg1"/>
                </a:solidFill>
                <a:latin typeface="Meiryo UI" panose="020B0604030504040204" pitchFamily="50" charset="-128"/>
                <a:ea typeface="Meiryo UI" panose="020B0604030504040204" pitchFamily="50" charset="-128"/>
              </a:rPr>
              <a:t>公民連携</a:t>
            </a:r>
            <a:endParaRPr lang="en-US" altLang="ja-JP" sz="1400" b="1" dirty="0">
              <a:solidFill>
                <a:schemeClr val="bg1"/>
              </a:solidFill>
              <a:latin typeface="Meiryo UI" panose="020B0604030504040204" pitchFamily="50" charset="-128"/>
              <a:ea typeface="Meiryo UI" panose="020B0604030504040204" pitchFamily="50" charset="-128"/>
            </a:endParaRPr>
          </a:p>
          <a:p>
            <a:pPr algn="ctr"/>
            <a:r>
              <a:rPr kumimoji="1" lang="ja-JP" altLang="en-US" sz="1400" b="1" dirty="0">
                <a:solidFill>
                  <a:schemeClr val="bg1"/>
                </a:solidFill>
                <a:latin typeface="Meiryo UI" panose="020B0604030504040204" pitchFamily="50" charset="-128"/>
                <a:ea typeface="Meiryo UI" panose="020B0604030504040204" pitchFamily="50" charset="-128"/>
              </a:rPr>
              <a:t>（マッチング）</a:t>
            </a:r>
          </a:p>
        </p:txBody>
      </p:sp>
      <p:sp>
        <p:nvSpPr>
          <p:cNvPr id="28" name="正方形/長方形 27"/>
          <p:cNvSpPr/>
          <p:nvPr/>
        </p:nvSpPr>
        <p:spPr>
          <a:xfrm>
            <a:off x="5109940" y="3689842"/>
            <a:ext cx="1512000" cy="504000"/>
          </a:xfrm>
          <a:prstGeom prst="rect">
            <a:avLst/>
          </a:prstGeom>
          <a:solidFill>
            <a:schemeClr val="tx2"/>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b="1" dirty="0">
                <a:solidFill>
                  <a:schemeClr val="bg1"/>
                </a:solidFill>
                <a:latin typeface="Meiryo UI" panose="020B0604030504040204" pitchFamily="50" charset="-128"/>
                <a:ea typeface="Meiryo UI" panose="020B0604030504040204" pitchFamily="50" charset="-128"/>
              </a:rPr>
              <a:t>社会実装</a:t>
            </a:r>
          </a:p>
        </p:txBody>
      </p:sp>
      <p:sp>
        <p:nvSpPr>
          <p:cNvPr id="29" name="正方形/長方形 28"/>
          <p:cNvSpPr/>
          <p:nvPr/>
        </p:nvSpPr>
        <p:spPr>
          <a:xfrm>
            <a:off x="6701074" y="2413053"/>
            <a:ext cx="2105992" cy="646331"/>
          </a:xfrm>
          <a:prstGeom prst="rect">
            <a:avLst/>
          </a:prstGeom>
        </p:spPr>
        <p:txBody>
          <a:bodyPr wrap="square">
            <a:spAutoFit/>
          </a:bodyPr>
          <a:lstStyle/>
          <a:p>
            <a:r>
              <a:rPr lang="ja-JP" altLang="en-US" sz="12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住民が実感できるかたちで、「生活の</a:t>
            </a:r>
            <a:r>
              <a:rPr lang="ja-JP" altLang="en-US" sz="1200" b="1" u="sng"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質（</a:t>
            </a:r>
            <a:r>
              <a:rPr lang="en-US" altLang="ja-JP" sz="1200" b="1" u="sng" dirty="0" err="1"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QoL</a:t>
            </a:r>
            <a:r>
              <a:rPr lang="ja-JP" altLang="en-US" sz="12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a:t>
            </a:r>
            <a:r>
              <a:rPr lang="ja-JP" altLang="en-US" sz="1200" b="1" u="sng"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の</a:t>
            </a:r>
            <a:r>
              <a:rPr lang="ja-JP" altLang="en-US" sz="12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向上」をめざすことが主</a:t>
            </a:r>
            <a:r>
              <a:rPr lang="ja-JP" altLang="en-US" sz="1200" b="1" u="sng"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目的</a:t>
            </a:r>
            <a:endParaRPr lang="ja-JP" altLang="en-US" sz="1200" dirty="0">
              <a:latin typeface="Meiryo UI" panose="020B0604030504040204" pitchFamily="50" charset="-128"/>
              <a:ea typeface="Meiryo UI" panose="020B0604030504040204" pitchFamily="50" charset="-128"/>
            </a:endParaRPr>
          </a:p>
        </p:txBody>
      </p:sp>
      <p:sp>
        <p:nvSpPr>
          <p:cNvPr id="30" name="正方形/長方形 29"/>
          <p:cNvSpPr/>
          <p:nvPr/>
        </p:nvSpPr>
        <p:spPr>
          <a:xfrm>
            <a:off x="6701074" y="3101423"/>
            <a:ext cx="2232000" cy="461665"/>
          </a:xfrm>
          <a:prstGeom prst="rect">
            <a:avLst/>
          </a:prstGeom>
        </p:spPr>
        <p:txBody>
          <a:bodyPr wrap="square">
            <a:spAutoFit/>
          </a:bodyPr>
          <a:lstStyle/>
          <a:p>
            <a:r>
              <a:rPr lang="ja-JP" altLang="en-US" sz="12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公民連携による「民間企業との協業」が</a:t>
            </a:r>
            <a:r>
              <a:rPr lang="ja-JP" altLang="en-US" sz="1200" b="1" u="sng"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大前提</a:t>
            </a:r>
            <a:endParaRPr lang="ja-JP" altLang="en-US" sz="12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sp>
        <p:nvSpPr>
          <p:cNvPr id="31" name="正方形/長方形 30"/>
          <p:cNvSpPr/>
          <p:nvPr/>
        </p:nvSpPr>
        <p:spPr>
          <a:xfrm>
            <a:off x="6701074" y="3661395"/>
            <a:ext cx="2168996" cy="461665"/>
          </a:xfrm>
          <a:prstGeom prst="rect">
            <a:avLst/>
          </a:prstGeom>
        </p:spPr>
        <p:txBody>
          <a:bodyPr wrap="square">
            <a:spAutoFit/>
          </a:bodyPr>
          <a:lstStyle/>
          <a:p>
            <a:r>
              <a:rPr lang="ja-JP" altLang="en-US" sz="12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「技術実験」に留まらず、「社会実装」まで追求</a:t>
            </a:r>
            <a:r>
              <a:rPr lang="ja-JP" altLang="en-US" sz="1200" b="1" u="sng"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する</a:t>
            </a:r>
            <a:endParaRPr lang="en-US" altLang="ja-JP" sz="12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sp>
        <p:nvSpPr>
          <p:cNvPr id="45" name="二等辺三角形 44"/>
          <p:cNvSpPr/>
          <p:nvPr/>
        </p:nvSpPr>
        <p:spPr>
          <a:xfrm rot="10800000">
            <a:off x="3472029" y="4464115"/>
            <a:ext cx="2475275" cy="266037"/>
          </a:xfrm>
          <a:prstGeom prst="triangle">
            <a:avLst>
              <a:gd name="adj" fmla="val 49480"/>
            </a:avLst>
          </a:prstGeom>
          <a:solidFill>
            <a:schemeClr val="accent1"/>
          </a:solidFill>
          <a:ln w="19050">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rIns="0" rtlCol="0" anchor="ctr"/>
          <a:lstStyle/>
          <a:p>
            <a:pPr algn="ctr"/>
            <a:endParaRPr kumimoji="1" lang="ja-JP" altLang="en-US" sz="1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7711307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5"/>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2667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266700" algn="l" defTabSz="914400" rtl="0" eaLnBrk="1" fontAlgn="base" latinLnBrk="0" hangingPunct="1">
              <a:lnSpc>
                <a:spcPct val="100000"/>
              </a:lnSpc>
              <a:spcBef>
                <a:spcPct val="0"/>
              </a:spcBef>
              <a:spcAft>
                <a:spcPct val="0"/>
              </a:spcAft>
              <a:buClrTx/>
              <a:buSzTx/>
              <a:buFontTx/>
              <a:buNone/>
              <a:tabLst/>
              <a:defRPr/>
            </a:pPr>
            <a:endParaRPr kumimoji="1" lang="ja-JP" altLang="ja-JP" sz="1800" b="0" i="0" u="none" strike="noStrike" kern="1200" cap="none" spc="0" normalizeH="0" baseline="0" noProof="0" smtClean="0">
              <a:ln>
                <a:noFill/>
              </a:ln>
              <a:solidFill>
                <a:prstClr val="black"/>
              </a:solidFill>
              <a:effectLst/>
              <a:uLnTx/>
              <a:uFillTx/>
              <a:latin typeface="Arial" pitchFamily="34" charset="0"/>
              <a:ea typeface="ＭＳ Ｐゴシック" pitchFamily="50" charset="-128"/>
              <a:cs typeface="ＭＳ Ｐゴシック" pitchFamily="50" charset="-128"/>
            </a:endParaRPr>
          </a:p>
        </p:txBody>
      </p:sp>
      <p:sp>
        <p:nvSpPr>
          <p:cNvPr id="24" name="Rectangle 18"/>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13335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133350" algn="l" defTabSz="914400" rtl="0" eaLnBrk="1" fontAlgn="base" latinLnBrk="0" hangingPunct="1">
              <a:lnSpc>
                <a:spcPct val="100000"/>
              </a:lnSpc>
              <a:spcBef>
                <a:spcPct val="0"/>
              </a:spcBef>
              <a:spcAft>
                <a:spcPct val="0"/>
              </a:spcAft>
              <a:buClrTx/>
              <a:buSzTx/>
              <a:buFontTx/>
              <a:buNone/>
              <a:tabLst/>
              <a:defRPr/>
            </a:pPr>
            <a:endParaRPr kumimoji="1" lang="ja-JP" altLang="ja-JP" sz="1800" b="0" i="0" u="none" strike="noStrike" kern="1200" cap="none" spc="0" normalizeH="0" baseline="0" noProof="0" smtClean="0">
              <a:ln>
                <a:noFill/>
              </a:ln>
              <a:solidFill>
                <a:prstClr val="black"/>
              </a:solidFill>
              <a:effectLst/>
              <a:uLnTx/>
              <a:uFillTx/>
              <a:latin typeface="Arial" pitchFamily="34" charset="0"/>
              <a:ea typeface="ＭＳ Ｐゴシック" pitchFamily="50" charset="-128"/>
              <a:cs typeface="ＭＳ Ｐゴシック" pitchFamily="50" charset="-128"/>
            </a:endParaRPr>
          </a:p>
        </p:txBody>
      </p:sp>
      <p:sp>
        <p:nvSpPr>
          <p:cNvPr id="12" name="角丸四角形 11"/>
          <p:cNvSpPr/>
          <p:nvPr/>
        </p:nvSpPr>
        <p:spPr>
          <a:xfrm>
            <a:off x="206515" y="368659"/>
            <a:ext cx="8821395" cy="6081979"/>
          </a:xfrm>
          <a:prstGeom prst="roundRect">
            <a:avLst>
              <a:gd name="adj" fmla="val 4915"/>
            </a:avLst>
          </a:prstGeom>
        </p:spPr>
        <p:style>
          <a:lnRef idx="2">
            <a:schemeClr val="dk1"/>
          </a:lnRef>
          <a:fillRef idx="1">
            <a:schemeClr val="lt1"/>
          </a:fillRef>
          <a:effectRef idx="0">
            <a:schemeClr val="dk1"/>
          </a:effectRef>
          <a:fontRef idx="minor">
            <a:schemeClr val="dk1"/>
          </a:fontRef>
        </p:style>
        <p:txBody>
          <a:bodyPr rot="0" spcFirstLastPara="0" vert="horz" wrap="square" lIns="72000" tIns="72000" rIns="36000" bIns="360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AI</a:t>
            </a:r>
            <a:r>
              <a:rPr kumimoji="1" lang="ja-JP" altLang="en-US"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を活用した</a:t>
            </a:r>
            <a:r>
              <a:rPr kumimoji="1" lang="ja-JP" altLang="en-US" sz="1600" b="1"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業務の効率化</a:t>
            </a:r>
            <a:r>
              <a:rPr kumimoji="1" lang="ja-JP" altLang="en-US"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（議事録作成支援）</a:t>
            </a:r>
            <a:r>
              <a:rPr kumimoji="1" lang="en-US" altLang="ja-JP" sz="11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1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総務部 </a:t>
            </a:r>
            <a:r>
              <a:rPr kumimoji="1" lang="en-US" altLang="ja-JP" sz="11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IT</a:t>
            </a:r>
            <a:r>
              <a:rPr kumimoji="1" lang="ja-JP" altLang="en-US" sz="11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・業務改革課</a:t>
            </a:r>
            <a:r>
              <a:rPr lang="en-US" altLang="ja-JP" sz="11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en-US" altLang="ja-JP"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261938" marR="0" lvl="0" indent="-261938" algn="l" defTabSz="914400" rtl="0" eaLnBrk="1" fontAlgn="auto" latinLnBrk="0" hangingPunct="1">
              <a:lnSpc>
                <a:spcPct val="100000"/>
              </a:lnSpc>
              <a:spcBef>
                <a:spcPts val="0"/>
              </a:spcBef>
              <a:spcAft>
                <a:spcPts val="0"/>
              </a:spcAft>
              <a:buClrTx/>
              <a:buSzTx/>
              <a:buFontTx/>
              <a:buNone/>
              <a:tabLst/>
              <a:defRPr/>
            </a:pPr>
            <a:endParaRPr kumimoji="1" lang="en-US" altLang="ja-JP" sz="14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261938" marR="0" lvl="0" indent="-261938" algn="l"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4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音声認識技術（</a:t>
            </a:r>
            <a:r>
              <a:rPr kumimoji="1" lang="en-US" altLang="ja-JP" sz="14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a:t>
            </a:r>
            <a:r>
              <a:rPr kumimoji="1" lang="en-US" altLang="ja-JP" sz="1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I</a:t>
            </a:r>
            <a:r>
              <a:rPr kumimoji="1" lang="ja-JP" altLang="en-US" sz="14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）を活用した効率化</a:t>
            </a:r>
            <a:r>
              <a:rPr kumimoji="1" lang="en-US" altLang="ja-JP" sz="14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p>
          <a:p>
            <a:pPr marL="261938" marR="0" lvl="0" indent="-261938" algn="l" defTabSz="914400" rtl="0" eaLnBrk="1" fontAlgn="auto" latinLnBrk="0" hangingPunct="1">
              <a:lnSpc>
                <a:spcPct val="100000"/>
              </a:lnSpc>
              <a:spcBef>
                <a:spcPts val="0"/>
              </a:spcBef>
              <a:spcAft>
                <a:spcPts val="0"/>
              </a:spcAft>
              <a:buClrTx/>
              <a:buSzTx/>
              <a:buFontTx/>
              <a:buNone/>
              <a:tabLst/>
              <a:defRPr/>
            </a:pPr>
            <a:endParaRPr lang="en-US" altLang="ja-JP" sz="7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261938" marR="0" lvl="0" indent="-261938"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endParaRPr kumimoji="1" lang="en-US" altLang="ja-JP"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endParaRPr kumimoji="1" lang="en-US" altLang="ja-JP" sz="14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 name="Rectangle 15"/>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2667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266700" algn="l" defTabSz="914400" rtl="0" eaLnBrk="1" fontAlgn="base" latinLnBrk="0" hangingPunct="1">
              <a:lnSpc>
                <a:spcPct val="100000"/>
              </a:lnSpc>
              <a:spcBef>
                <a:spcPct val="0"/>
              </a:spcBef>
              <a:spcAft>
                <a:spcPct val="0"/>
              </a:spcAft>
              <a:buClrTx/>
              <a:buSzTx/>
              <a:buFontTx/>
              <a:buNone/>
              <a:tabLst/>
              <a:defRPr/>
            </a:pPr>
            <a:endParaRPr kumimoji="1" lang="ja-JP" altLang="ja-JP" sz="1800" b="0" i="0" u="none" strike="noStrike" kern="1200" cap="none" spc="0" normalizeH="0" baseline="0" noProof="0" smtClean="0">
              <a:ln>
                <a:noFill/>
              </a:ln>
              <a:solidFill>
                <a:prstClr val="black"/>
              </a:solidFill>
              <a:effectLst/>
              <a:uLnTx/>
              <a:uFillTx/>
              <a:latin typeface="Arial" pitchFamily="34" charset="0"/>
              <a:ea typeface="ＭＳ Ｐゴシック" pitchFamily="50" charset="-128"/>
              <a:cs typeface="ＭＳ Ｐゴシック" pitchFamily="50" charset="-128"/>
            </a:endParaRPr>
          </a:p>
        </p:txBody>
      </p:sp>
      <p:sp>
        <p:nvSpPr>
          <p:cNvPr id="14" name="Rectangle 18"/>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13335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133350" algn="l" defTabSz="914400" rtl="0" eaLnBrk="1" fontAlgn="base" latinLnBrk="0" hangingPunct="1">
              <a:lnSpc>
                <a:spcPct val="100000"/>
              </a:lnSpc>
              <a:spcBef>
                <a:spcPct val="0"/>
              </a:spcBef>
              <a:spcAft>
                <a:spcPct val="0"/>
              </a:spcAft>
              <a:buClrTx/>
              <a:buSzTx/>
              <a:buFontTx/>
              <a:buNone/>
              <a:tabLst/>
              <a:defRPr/>
            </a:pPr>
            <a:endParaRPr kumimoji="1" lang="ja-JP" altLang="ja-JP" sz="1800" b="0" i="0" u="none" strike="noStrike" kern="1200" cap="none" spc="0" normalizeH="0" baseline="0" noProof="0" smtClean="0">
              <a:ln>
                <a:noFill/>
              </a:ln>
              <a:solidFill>
                <a:prstClr val="black"/>
              </a:solidFill>
              <a:effectLst/>
              <a:uLnTx/>
              <a:uFillTx/>
              <a:latin typeface="Arial" pitchFamily="34" charset="0"/>
              <a:ea typeface="ＭＳ Ｐゴシック" pitchFamily="50" charset="-128"/>
              <a:cs typeface="ＭＳ Ｐゴシック" pitchFamily="50" charset="-128"/>
            </a:endParaRPr>
          </a:p>
        </p:txBody>
      </p:sp>
      <p:grpSp>
        <p:nvGrpSpPr>
          <p:cNvPr id="3" name="グループ化 2"/>
          <p:cNvGrpSpPr/>
          <p:nvPr/>
        </p:nvGrpSpPr>
        <p:grpSpPr>
          <a:xfrm>
            <a:off x="746574" y="1673805"/>
            <a:ext cx="7858134" cy="2199361"/>
            <a:chOff x="431540" y="2483895"/>
            <a:chExt cx="8179812" cy="2473809"/>
          </a:xfrm>
        </p:grpSpPr>
        <p:sp>
          <p:nvSpPr>
            <p:cNvPr id="56" name="ホームベース 55"/>
            <p:cNvSpPr/>
            <p:nvPr/>
          </p:nvSpPr>
          <p:spPr>
            <a:xfrm>
              <a:off x="3446875" y="2483895"/>
              <a:ext cx="543976" cy="2430270"/>
            </a:xfrm>
            <a:prstGeom prst="homePlate">
              <a:avLst>
                <a:gd name="adj" fmla="val 105217"/>
              </a:avLst>
            </a:prstGeom>
            <a:ln>
              <a:noFill/>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57" name="テキスト ボックス 56"/>
            <p:cNvSpPr txBox="1"/>
            <p:nvPr/>
          </p:nvSpPr>
          <p:spPr>
            <a:xfrm>
              <a:off x="3325526" y="2573904"/>
              <a:ext cx="560657" cy="2383800"/>
            </a:xfrm>
            <a:prstGeom prst="rect">
              <a:avLst/>
            </a:prstGeom>
            <a:noFill/>
          </p:spPr>
          <p:txBody>
            <a:bodyPr vert="eaVert"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ＡＩの活用による働き方改革！</a:t>
              </a:r>
              <a:endParaRPr kumimoji="1" lang="en-US" altLang="ja-JP" sz="12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（会議における事務負担の軽減）</a:t>
              </a:r>
              <a:endParaRPr kumimoji="1" lang="ja-JP" altLang="en-US" sz="12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grpSp>
          <p:nvGrpSpPr>
            <p:cNvPr id="2" name="グループ化 1"/>
            <p:cNvGrpSpPr/>
            <p:nvPr/>
          </p:nvGrpSpPr>
          <p:grpSpPr>
            <a:xfrm>
              <a:off x="431540" y="2618910"/>
              <a:ext cx="8179812" cy="2312476"/>
              <a:chOff x="431540" y="2618910"/>
              <a:chExt cx="8179812" cy="2312476"/>
            </a:xfrm>
          </p:grpSpPr>
          <p:grpSp>
            <p:nvGrpSpPr>
              <p:cNvPr id="22" name="グループ化 21"/>
              <p:cNvGrpSpPr/>
              <p:nvPr/>
            </p:nvGrpSpPr>
            <p:grpSpPr>
              <a:xfrm>
                <a:off x="4436984" y="2740678"/>
                <a:ext cx="4174368" cy="2190708"/>
                <a:chOff x="3152800" y="2547753"/>
                <a:chExt cx="3977374" cy="1873176"/>
              </a:xfrm>
            </p:grpSpPr>
            <p:sp>
              <p:nvSpPr>
                <p:cNvPr id="23" name="テキスト ボックス 22"/>
                <p:cNvSpPr txBox="1"/>
                <p:nvPr/>
              </p:nvSpPr>
              <p:spPr>
                <a:xfrm>
                  <a:off x="3152800" y="3929687"/>
                  <a:ext cx="1690309" cy="491242"/>
                </a:xfrm>
                <a:prstGeom prst="roundRect">
                  <a:avLst/>
                </a:prstGeom>
                <a:ln w="12700"/>
              </p:spPr>
              <p:style>
                <a:lnRef idx="2">
                  <a:schemeClr val="accent1"/>
                </a:lnRef>
                <a:fillRef idx="1">
                  <a:schemeClr val="lt1"/>
                </a:fillRef>
                <a:effectRef idx="0">
                  <a:schemeClr val="accent1"/>
                </a:effectRef>
                <a:fontRef idx="minor">
                  <a:schemeClr val="dk1"/>
                </a:fontRef>
              </p:style>
              <p:txBody>
                <a:bodyPr wrap="square" r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①  ・</a:t>
                  </a:r>
                  <a:r>
                    <a:rPr kumimoji="1" lang="en-US" altLang="ja-JP" sz="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IC</a:t>
                  </a:r>
                  <a:r>
                    <a:rPr kumimoji="1" lang="ja-JP" altLang="en-US" sz="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レコーダー等で音声を録音</a:t>
                  </a:r>
                  <a:endParaRPr kumimoji="1" lang="en-US" altLang="ja-JP" sz="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       ・マイクにより音声認識率を</a:t>
                  </a:r>
                  <a:r>
                    <a:rPr kumimoji="1" lang="ja-JP" altLang="en-US" sz="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向上</a:t>
                  </a:r>
                  <a:endParaRPr kumimoji="1" lang="en-US" altLang="ja-JP" sz="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       ・ミキサーにより音声を集約</a:t>
                  </a:r>
                  <a:endParaRPr kumimoji="1" lang="ja-JP" altLang="en-US" sz="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5" name="テキスト ボックス 24"/>
                <p:cNvSpPr txBox="1"/>
                <p:nvPr/>
              </p:nvSpPr>
              <p:spPr>
                <a:xfrm>
                  <a:off x="5139128" y="2876902"/>
                  <a:ext cx="1991046" cy="360245"/>
                </a:xfrm>
                <a:prstGeom prst="roundRect">
                  <a:avLst/>
                </a:prstGeom>
                <a:ln w="12700"/>
              </p:spPr>
              <p:style>
                <a:lnRef idx="2">
                  <a:schemeClr val="accent1"/>
                </a:lnRef>
                <a:fillRef idx="1">
                  <a:schemeClr val="lt1"/>
                </a:fillRef>
                <a:effectRef idx="0">
                  <a:schemeClr val="accent1"/>
                </a:effectRef>
                <a:fontRef idx="minor">
                  <a:schemeClr val="dk1"/>
                </a:fontRef>
              </p:style>
              <p:txBody>
                <a:bodyPr wrap="square" rIns="0" rtlCol="0" anchor="ctr" anchorCtr="0">
                  <a:spAutoFit/>
                </a:bodyPr>
                <a:lstStyle>
                  <a:defPPr>
                    <a:defRPr lang="ja-JP"/>
                  </a:defPPr>
                  <a:lvl1pPr>
                    <a:defRPr sz="80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②  ・</a:t>
                  </a:r>
                  <a:r>
                    <a:rPr kumimoji="1" lang="ja-JP" altLang="en-US" sz="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音声</a:t>
                  </a:r>
                  <a:r>
                    <a:rPr kumimoji="1" lang="ja-JP" altLang="en-US" sz="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認識支援ツールに</a:t>
                  </a:r>
                  <a:r>
                    <a:rPr kumimoji="1" lang="ja-JP" altLang="en-US" sz="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よりテキスト化</a:t>
                  </a:r>
                  <a:endParaRPr kumimoji="1" lang="en-US" altLang="ja-JP" sz="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       ・</a:t>
                  </a:r>
                  <a:r>
                    <a:rPr kumimoji="1" lang="ja-JP" altLang="en-US" sz="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辞書登録に</a:t>
                  </a:r>
                  <a:r>
                    <a:rPr kumimoji="1" lang="ja-JP" altLang="en-US" sz="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より変換率を向上</a:t>
                  </a:r>
                  <a:endParaRPr kumimoji="1" lang="ja-JP" altLang="en-US" sz="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6" name="テキスト ボックス 25"/>
                <p:cNvSpPr txBox="1"/>
                <p:nvPr/>
              </p:nvSpPr>
              <p:spPr>
                <a:xfrm>
                  <a:off x="5236078" y="4002278"/>
                  <a:ext cx="1733145" cy="360245"/>
                </a:xfrm>
                <a:prstGeom prst="roundRect">
                  <a:avLst/>
                </a:prstGeom>
                <a:ln w="12700"/>
              </p:spPr>
              <p:style>
                <a:lnRef idx="2">
                  <a:schemeClr val="accent1"/>
                </a:lnRef>
                <a:fillRef idx="1">
                  <a:schemeClr val="lt1"/>
                </a:fillRef>
                <a:effectRef idx="0">
                  <a:schemeClr val="accent1"/>
                </a:effectRef>
                <a:fontRef idx="minor">
                  <a:schemeClr val="dk1"/>
                </a:fontRef>
              </p:style>
              <p:txBody>
                <a:bodyPr wrap="square" r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③  ・発言メモや音声データを使って、</a:t>
                  </a:r>
                  <a:endParaRPr kumimoji="1" lang="en-US" altLang="ja-JP" sz="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kumimoji="1" lang="ja-JP" altLang="en-US" sz="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　　誤変換を修正</a:t>
                  </a:r>
                  <a:endParaRPr kumimoji="1" lang="ja-JP" altLang="en-US" sz="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grpSp>
              <p:nvGrpSpPr>
                <p:cNvPr id="28" name="グループ化 27"/>
                <p:cNvGrpSpPr/>
                <p:nvPr/>
              </p:nvGrpSpPr>
              <p:grpSpPr>
                <a:xfrm>
                  <a:off x="3296813" y="2547753"/>
                  <a:ext cx="3672411" cy="1390147"/>
                  <a:chOff x="3008781" y="2562284"/>
                  <a:chExt cx="3888435" cy="1390147"/>
                </a:xfrm>
              </p:grpSpPr>
              <p:pic>
                <p:nvPicPr>
                  <p:cNvPr id="29" name="図 2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61937" y="2671745"/>
                    <a:ext cx="575013" cy="325207"/>
                  </a:xfrm>
                  <a:prstGeom prst="rect">
                    <a:avLst/>
                  </a:prstGeom>
                </p:spPr>
              </p:pic>
              <p:pic>
                <p:nvPicPr>
                  <p:cNvPr id="30" name="図 2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39942" y="2745443"/>
                    <a:ext cx="810001" cy="810000"/>
                  </a:xfrm>
                  <a:prstGeom prst="rect">
                    <a:avLst/>
                  </a:prstGeom>
                </p:spPr>
              </p:pic>
              <p:pic>
                <p:nvPicPr>
                  <p:cNvPr id="31" name="図 3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3544942" y="3522206"/>
                    <a:ext cx="238256" cy="259200"/>
                  </a:xfrm>
                  <a:prstGeom prst="rect">
                    <a:avLst/>
                  </a:prstGeom>
                </p:spPr>
              </p:pic>
              <p:pic>
                <p:nvPicPr>
                  <p:cNvPr id="32" name="図 3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3851275" y="3133362"/>
                    <a:ext cx="238256" cy="259200"/>
                  </a:xfrm>
                  <a:prstGeom prst="rect">
                    <a:avLst/>
                  </a:prstGeom>
                </p:spPr>
              </p:pic>
              <p:pic>
                <p:nvPicPr>
                  <p:cNvPr id="33" name="図 3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57928" y="3113899"/>
                    <a:ext cx="291600" cy="388800"/>
                  </a:xfrm>
                  <a:prstGeom prst="rect">
                    <a:avLst/>
                  </a:prstGeom>
                </p:spPr>
              </p:pic>
              <p:grpSp>
                <p:nvGrpSpPr>
                  <p:cNvPr id="34" name="グループ化 33"/>
                  <p:cNvGrpSpPr>
                    <a:grpSpLocks noChangeAspect="1"/>
                  </p:cNvGrpSpPr>
                  <p:nvPr/>
                </p:nvGrpSpPr>
                <p:grpSpPr>
                  <a:xfrm>
                    <a:off x="5204226" y="3327784"/>
                    <a:ext cx="461653" cy="574479"/>
                    <a:chOff x="0" y="0"/>
                    <a:chExt cx="949902" cy="1182055"/>
                  </a:xfrm>
                </p:grpSpPr>
                <p:pic>
                  <p:nvPicPr>
                    <p:cNvPr id="45" name="図 4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0"/>
                      <a:ext cx="949902" cy="1182055"/>
                    </a:xfrm>
                    <a:prstGeom prst="rect">
                      <a:avLst/>
                    </a:prstGeom>
                  </p:spPr>
                </p:pic>
                <p:sp>
                  <p:nvSpPr>
                    <p:cNvPr id="46" name="爆発 1 45"/>
                    <p:cNvSpPr/>
                    <p:nvPr/>
                  </p:nvSpPr>
                  <p:spPr>
                    <a:xfrm>
                      <a:off x="567170" y="129020"/>
                      <a:ext cx="228600" cy="228600"/>
                    </a:xfrm>
                    <a:prstGeom prst="irregularSeal1">
                      <a:avLst/>
                    </a:prstGeom>
                    <a:ln>
                      <a:solidFill>
                        <a:schemeClr val="tx2"/>
                      </a:solidFill>
                    </a:ln>
                  </p:spPr>
                  <p:style>
                    <a:lnRef idx="2">
                      <a:schemeClr val="accent6"/>
                    </a:lnRef>
                    <a:fillRef idx="1">
                      <a:schemeClr val="lt1"/>
                    </a:fillRef>
                    <a:effectRef idx="0">
                      <a:schemeClr val="accent6"/>
                    </a:effectRef>
                    <a:fontRef idx="minor">
                      <a:schemeClr val="dk1"/>
                    </a:fontRef>
                  </p:style>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47" name="爆発 1 46"/>
                    <p:cNvSpPr/>
                    <p:nvPr/>
                  </p:nvSpPr>
                  <p:spPr>
                    <a:xfrm>
                      <a:off x="433820" y="710045"/>
                      <a:ext cx="228600" cy="228600"/>
                    </a:xfrm>
                    <a:prstGeom prst="irregularSeal1">
                      <a:avLst/>
                    </a:prstGeom>
                    <a:ln>
                      <a:solidFill>
                        <a:schemeClr val="tx2"/>
                      </a:solidFill>
                    </a:ln>
                  </p:spPr>
                  <p:style>
                    <a:lnRef idx="2">
                      <a:schemeClr val="accent6"/>
                    </a:lnRef>
                    <a:fillRef idx="1">
                      <a:schemeClr val="lt1"/>
                    </a:fillRef>
                    <a:effectRef idx="0">
                      <a:schemeClr val="accent6"/>
                    </a:effectRef>
                    <a:fontRef idx="minor">
                      <a:schemeClr val="dk1"/>
                    </a:fontRef>
                  </p:style>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48" name="爆発 1 47"/>
                    <p:cNvSpPr/>
                    <p:nvPr/>
                  </p:nvSpPr>
                  <p:spPr>
                    <a:xfrm>
                      <a:off x="233795" y="309995"/>
                      <a:ext cx="228600" cy="228600"/>
                    </a:xfrm>
                    <a:prstGeom prst="irregularSeal1">
                      <a:avLst/>
                    </a:prstGeom>
                    <a:ln>
                      <a:solidFill>
                        <a:schemeClr val="tx2"/>
                      </a:solidFill>
                    </a:ln>
                  </p:spPr>
                  <p:style>
                    <a:lnRef idx="2">
                      <a:schemeClr val="accent6"/>
                    </a:lnRef>
                    <a:fillRef idx="1">
                      <a:schemeClr val="lt1"/>
                    </a:fillRef>
                    <a:effectRef idx="0">
                      <a:schemeClr val="accent6"/>
                    </a:effectRef>
                    <a:fontRef idx="minor">
                      <a:schemeClr val="dk1"/>
                    </a:fontRef>
                  </p:style>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grpSp>
              <p:pic>
                <p:nvPicPr>
                  <p:cNvPr id="35" name="図 3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499348" y="3458480"/>
                    <a:ext cx="518400" cy="387761"/>
                  </a:xfrm>
                  <a:prstGeom prst="rect">
                    <a:avLst/>
                  </a:prstGeom>
                </p:spPr>
              </p:pic>
              <p:sp>
                <p:nvSpPr>
                  <p:cNvPr id="36" name="ホームベース 35"/>
                  <p:cNvSpPr/>
                  <p:nvPr/>
                </p:nvSpPr>
                <p:spPr>
                  <a:xfrm>
                    <a:off x="4434541" y="3308299"/>
                    <a:ext cx="129615" cy="511775"/>
                  </a:xfrm>
                  <a:prstGeom prst="homePlate">
                    <a:avLst>
                      <a:gd name="adj" fmla="val 10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37" name="ホームベース 36"/>
                  <p:cNvSpPr/>
                  <p:nvPr/>
                </p:nvSpPr>
                <p:spPr>
                  <a:xfrm>
                    <a:off x="5082613" y="3298721"/>
                    <a:ext cx="129615" cy="511775"/>
                  </a:xfrm>
                  <a:prstGeom prst="homePlate">
                    <a:avLst>
                      <a:gd name="adj" fmla="val 10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pic>
                <p:nvPicPr>
                  <p:cNvPr id="38" name="図 3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351641" y="3272031"/>
                    <a:ext cx="545575" cy="680400"/>
                  </a:xfrm>
                  <a:prstGeom prst="rect">
                    <a:avLst/>
                  </a:prstGeom>
                </p:spPr>
              </p:pic>
              <p:sp>
                <p:nvSpPr>
                  <p:cNvPr id="39" name="ホームベース 38"/>
                  <p:cNvSpPr/>
                  <p:nvPr/>
                </p:nvSpPr>
                <p:spPr>
                  <a:xfrm>
                    <a:off x="6249144" y="3334466"/>
                    <a:ext cx="129615" cy="511775"/>
                  </a:xfrm>
                  <a:prstGeom prst="homePlate">
                    <a:avLst>
                      <a:gd name="adj" fmla="val 10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pic>
                <p:nvPicPr>
                  <p:cNvPr id="40" name="図 3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730743" y="3491165"/>
                    <a:ext cx="518400" cy="387761"/>
                  </a:xfrm>
                  <a:prstGeom prst="rect">
                    <a:avLst/>
                  </a:prstGeom>
                </p:spPr>
              </p:pic>
              <p:sp>
                <p:nvSpPr>
                  <p:cNvPr id="41" name="雲形吹き出し 40"/>
                  <p:cNvSpPr/>
                  <p:nvPr/>
                </p:nvSpPr>
                <p:spPr>
                  <a:xfrm>
                    <a:off x="4101212" y="2562284"/>
                    <a:ext cx="935703" cy="511637"/>
                  </a:xfrm>
                  <a:prstGeom prst="cloudCallout">
                    <a:avLst>
                      <a:gd name="adj1" fmla="val 24467"/>
                      <a:gd name="adj2" fmla="val 143998"/>
                    </a:avLst>
                  </a:prstGeom>
                  <a:noFill/>
                </p:spPr>
                <p:style>
                  <a:lnRef idx="2">
                    <a:schemeClr val="accent6"/>
                  </a:lnRef>
                  <a:fillRef idx="1">
                    <a:schemeClr val="lt1"/>
                  </a:fillRef>
                  <a:effectRef idx="0">
                    <a:schemeClr val="accent6"/>
                  </a:effectRef>
                  <a:fontRef idx="minor">
                    <a:schemeClr val="dk1"/>
                  </a:fontRef>
                </p:style>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100" b="0" i="0" u="none" strike="noStrike" kern="1200" cap="none" spc="0" normalizeH="0" baseline="0" noProof="0" dirty="0">
                      <a:ln>
                        <a:noFill/>
                      </a:ln>
                      <a:solidFill>
                        <a:sysClr val="windowText" lastClr="000000"/>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100" b="0" i="0" u="none" strike="noStrike" kern="1200" cap="none" spc="0" normalizeH="0" baseline="0" noProof="0" dirty="0">
                      <a:ln>
                        <a:noFill/>
                      </a:ln>
                      <a:solidFill>
                        <a:sysClr val="windowText" lastClr="000000"/>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100" b="0" i="0" u="none" strike="noStrike" kern="1200" cap="none" spc="0" normalizeH="0" baseline="0" noProof="0" dirty="0">
                      <a:ln>
                        <a:noFill/>
                      </a:ln>
                      <a:solidFill>
                        <a:sysClr val="windowText" lastClr="000000"/>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100" b="0" i="0" u="none" strike="noStrike" kern="1200" cap="none" spc="0" normalizeH="0" baseline="0" noProof="0" dirty="0">
                      <a:ln>
                        <a:noFill/>
                      </a:ln>
                      <a:solidFill>
                        <a:sysClr val="windowText" lastClr="000000"/>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100" b="0" i="0" u="none" strike="noStrike" kern="1200" cap="none" spc="0" normalizeH="0" baseline="0" noProof="0" dirty="0">
                      <a:ln>
                        <a:noFill/>
                      </a:ln>
                      <a:solidFill>
                        <a:sysClr val="windowText" lastClr="000000"/>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100" b="0" i="0" u="none" strike="noStrike" kern="1200" cap="none" spc="0" normalizeH="0" baseline="0" noProof="0" dirty="0">
                      <a:ln>
                        <a:noFill/>
                      </a:ln>
                      <a:solidFill>
                        <a:sysClr val="windowText" lastClr="000000"/>
                      </a:solidFill>
                      <a:effectLst/>
                      <a:uLnTx/>
                      <a:uFillTx/>
                      <a:latin typeface="Calibri"/>
                      <a:ea typeface="ＭＳ Ｐゴシック" panose="020B0600070205080204" pitchFamily="50" charset="-128"/>
                      <a:cs typeface="+mn-cs"/>
                    </a:endParaRPr>
                  </a:p>
                </p:txBody>
              </p:sp>
              <p:sp>
                <p:nvSpPr>
                  <p:cNvPr id="42" name="テキスト ボックス 10"/>
                  <p:cNvSpPr txBox="1"/>
                  <p:nvPr/>
                </p:nvSpPr>
                <p:spPr>
                  <a:xfrm>
                    <a:off x="4391956" y="2664139"/>
                    <a:ext cx="522922" cy="249299"/>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rPr>
                      <a:t>ＡＩ</a:t>
                    </a:r>
                  </a:p>
                </p:txBody>
              </p:sp>
              <p:sp>
                <p:nvSpPr>
                  <p:cNvPr id="43" name="ホームベース 42"/>
                  <p:cNvSpPr/>
                  <p:nvPr/>
                </p:nvSpPr>
                <p:spPr>
                  <a:xfrm>
                    <a:off x="5660219" y="3334466"/>
                    <a:ext cx="129615" cy="511775"/>
                  </a:xfrm>
                  <a:prstGeom prst="homePlate">
                    <a:avLst>
                      <a:gd name="adj" fmla="val 10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pic>
                <p:nvPicPr>
                  <p:cNvPr id="44" name="図 4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08781" y="3039521"/>
                    <a:ext cx="238256" cy="259200"/>
                  </a:xfrm>
                  <a:prstGeom prst="rect">
                    <a:avLst/>
                  </a:prstGeom>
                </p:spPr>
              </p:pic>
            </p:grpSp>
          </p:grpSp>
          <p:grpSp>
            <p:nvGrpSpPr>
              <p:cNvPr id="49" name="グループ化 48"/>
              <p:cNvGrpSpPr/>
              <p:nvPr/>
            </p:nvGrpSpPr>
            <p:grpSpPr>
              <a:xfrm>
                <a:off x="431540" y="3176551"/>
                <a:ext cx="2513004" cy="1401816"/>
                <a:chOff x="431540" y="3751458"/>
                <a:chExt cx="2513004" cy="1401816"/>
              </a:xfrm>
            </p:grpSpPr>
            <p:sp>
              <p:nvSpPr>
                <p:cNvPr id="50" name="テキスト ボックス 49"/>
                <p:cNvSpPr txBox="1"/>
                <p:nvPr/>
              </p:nvSpPr>
              <p:spPr>
                <a:xfrm>
                  <a:off x="568232" y="4578758"/>
                  <a:ext cx="2376312" cy="574516"/>
                </a:xfrm>
                <a:prstGeom prst="roundRect">
                  <a:avLst/>
                </a:prstGeom>
                <a:ln w="12700"/>
              </p:spPr>
              <p:style>
                <a:lnRef idx="2">
                  <a:schemeClr val="accent1"/>
                </a:lnRef>
                <a:fillRef idx="1">
                  <a:schemeClr val="lt1"/>
                </a:fillRef>
                <a:effectRef idx="0">
                  <a:schemeClr val="accent1"/>
                </a:effectRef>
                <a:fontRef idx="minor">
                  <a:schemeClr val="dk1"/>
                </a:fontRef>
              </p:style>
              <p:txBody>
                <a:bodyPr wrap="square" r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・会議中に職員が発言をメモとり</a:t>
                  </a:r>
                  <a:r>
                    <a:rPr kumimoji="1" lang="ja-JP" altLang="en-US" sz="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・加えて後日ボイスレコーダー</a:t>
                  </a:r>
                  <a:r>
                    <a:rPr kumimoji="1" lang="ja-JP" altLang="en-US" sz="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を</a:t>
                  </a:r>
                  <a:r>
                    <a:rPr kumimoji="1" lang="ja-JP" altLang="en-US" sz="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聞きながら作成</a:t>
                  </a:r>
                  <a:endParaRPr kumimoji="1" lang="ja-JP" altLang="en-US" sz="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所要時間は会議</a:t>
                  </a:r>
                  <a:r>
                    <a:rPr kumimoji="1" lang="ja-JP" altLang="en-US" sz="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時間の３倍</a:t>
                  </a:r>
                  <a:r>
                    <a:rPr kumimoji="1" lang="ja-JP" altLang="en-US" sz="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程度</a:t>
                  </a:r>
                  <a:r>
                    <a:rPr kumimoji="1" lang="ja-JP" altLang="en-US" sz="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p>
              </p:txBody>
            </p:sp>
            <p:pic>
              <p:nvPicPr>
                <p:cNvPr id="51" name="図 5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31540" y="3751458"/>
                  <a:ext cx="810000" cy="810000"/>
                </a:xfrm>
                <a:prstGeom prst="rect">
                  <a:avLst/>
                </a:prstGeom>
              </p:spPr>
            </p:pic>
            <p:pic>
              <p:nvPicPr>
                <p:cNvPr id="52" name="図 5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453215" y="4014065"/>
                  <a:ext cx="453600" cy="565696"/>
                </a:xfrm>
                <a:prstGeom prst="rect">
                  <a:avLst/>
                </a:prstGeom>
              </p:spPr>
            </p:pic>
            <p:sp>
              <p:nvSpPr>
                <p:cNvPr id="53" name="右矢印 52"/>
                <p:cNvSpPr/>
                <p:nvPr/>
              </p:nvSpPr>
              <p:spPr>
                <a:xfrm>
                  <a:off x="1421849" y="4089054"/>
                  <a:ext cx="1079063" cy="31529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pic>
              <p:nvPicPr>
                <p:cNvPr id="54" name="図 5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210021" y="3882154"/>
                  <a:ext cx="388800" cy="392727"/>
                </a:xfrm>
                <a:prstGeom prst="rect">
                  <a:avLst/>
                </a:prstGeom>
              </p:spPr>
            </p:pic>
          </p:grpSp>
          <p:sp>
            <p:nvSpPr>
              <p:cNvPr id="55" name="円/楕円 54"/>
              <p:cNvSpPr/>
              <p:nvPr/>
            </p:nvSpPr>
            <p:spPr>
              <a:xfrm>
                <a:off x="3163205" y="2618910"/>
                <a:ext cx="907349" cy="2162127"/>
              </a:xfrm>
              <a:prstGeom prst="ellipse">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58" name="テキスト ボックス 57"/>
              <p:cNvSpPr txBox="1"/>
              <p:nvPr/>
            </p:nvSpPr>
            <p:spPr>
              <a:xfrm>
                <a:off x="681538" y="2845805"/>
                <a:ext cx="816344"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（導入前）</a:t>
                </a:r>
                <a:endParaRPr kumimoji="1" lang="ja-JP" altLang="en-US" sz="11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59" name="テキスト ボックス 58"/>
              <p:cNvSpPr txBox="1"/>
              <p:nvPr/>
            </p:nvSpPr>
            <p:spPr>
              <a:xfrm>
                <a:off x="4461798" y="2741477"/>
                <a:ext cx="824458"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（導入後）</a:t>
                </a:r>
                <a:endParaRPr kumimoji="1" lang="ja-JP" altLang="en-US" sz="11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grpSp>
      </p:grpSp>
      <p:sp>
        <p:nvSpPr>
          <p:cNvPr id="63" name="正方形/長方形 62"/>
          <p:cNvSpPr/>
          <p:nvPr/>
        </p:nvSpPr>
        <p:spPr>
          <a:xfrm>
            <a:off x="236599" y="8620"/>
            <a:ext cx="1590095" cy="52627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lIns="3600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＜参考事例</a:t>
            </a:r>
            <a:r>
              <a:rPr lang="en-US" altLang="ja-JP" sz="1600" b="1" noProof="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3</a:t>
            </a:r>
            <a:r>
              <a:rPr kumimoji="1" lang="ja-JP" altLang="en-US"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p>
        </p:txBody>
      </p:sp>
      <p:sp>
        <p:nvSpPr>
          <p:cNvPr id="65" name="正方形/長方形 64"/>
          <p:cNvSpPr/>
          <p:nvPr/>
        </p:nvSpPr>
        <p:spPr>
          <a:xfrm>
            <a:off x="8432528" y="6525344"/>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dirty="0" smtClean="0">
                <a:solidFill>
                  <a:prstClr val="black"/>
                </a:solidFill>
                <a:latin typeface="Calibri"/>
                <a:ea typeface="ＭＳ Ｐゴシック" panose="020B0600070205080204" pitchFamily="50" charset="-128"/>
              </a:rPr>
              <a:t>9</a:t>
            </a:r>
          </a:p>
        </p:txBody>
      </p:sp>
      <p:sp>
        <p:nvSpPr>
          <p:cNvPr id="60" name="角丸四角形 59"/>
          <p:cNvSpPr/>
          <p:nvPr/>
        </p:nvSpPr>
        <p:spPr>
          <a:xfrm>
            <a:off x="477898" y="4016533"/>
            <a:ext cx="8278627" cy="2272167"/>
          </a:xfrm>
          <a:prstGeom prst="roundRect">
            <a:avLst/>
          </a:prstGeom>
          <a:noFill/>
          <a:ln w="25400">
            <a:solidFill>
              <a:schemeClr val="accent1"/>
            </a:solidFill>
            <a:prstDash val="dash"/>
          </a:ln>
        </p:spPr>
        <p:style>
          <a:lnRef idx="2">
            <a:schemeClr val="accent1"/>
          </a:lnRef>
          <a:fillRef idx="1">
            <a:schemeClr val="lt1"/>
          </a:fillRef>
          <a:effectRef idx="0">
            <a:schemeClr val="accent1"/>
          </a:effectRef>
          <a:fontRef idx="minor">
            <a:schemeClr val="dk1"/>
          </a:fontRef>
        </p:style>
        <p:txBody>
          <a:bodyPr lIns="36000" rIns="0" rtlCol="0" anchor="ctr"/>
          <a:lstStyle/>
          <a:p>
            <a:pPr lvl="0">
              <a:defRPr/>
            </a:pPr>
            <a:r>
              <a:rPr kumimoji="1" lang="en-US" altLang="ja-JP" sz="12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b="1" noProof="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令和</a:t>
            </a:r>
            <a:r>
              <a:rPr lang="ja-JP" altLang="en-US" sz="1200" b="1" noProof="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元</a:t>
            </a:r>
            <a:r>
              <a:rPr kumimoji="1" lang="ja-JP" altLang="en-US" sz="12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年度の</a:t>
            </a:r>
            <a:r>
              <a:rPr kumimoji="1"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実施</a:t>
            </a:r>
            <a:r>
              <a:rPr lang="ja-JP" altLang="en-US" sz="1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状況</a:t>
            </a:r>
            <a:r>
              <a:rPr kumimoji="1" lang="en-US" altLang="ja-JP" sz="12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noProof="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200" noProof="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4</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月～</a:t>
            </a:r>
            <a:r>
              <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9</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月</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en-US" altLang="ja-JP" sz="120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延べ</a:t>
            </a:r>
            <a:r>
              <a:rPr kumimoji="1" lang="en-US" altLang="ja-JP"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69</a:t>
            </a:r>
            <a:r>
              <a:rPr kumimoji="1"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所属で利用</a:t>
            </a:r>
            <a:endParaRPr kumimoji="1" lang="en-US" altLang="ja-JP"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利用者</a:t>
            </a:r>
            <a:r>
              <a:rPr kumimoji="1"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アンケート結果）</a:t>
            </a:r>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利用所属における満足度：</a:t>
            </a:r>
            <a:r>
              <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73</a:t>
            </a:r>
            <a:r>
              <a:rPr kumimoji="1"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議事録作成の効率化：約</a:t>
            </a:r>
            <a:r>
              <a:rPr kumimoji="1" lang="en-US" altLang="ja-JP"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8</a:t>
            </a:r>
            <a:r>
              <a:rPr kumimoji="1"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割で効果を実感（右円グラフ参照）</a:t>
            </a:r>
            <a:endParaRPr kumimoji="1" lang="en-US"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0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問：操作に慣れたら、本サービスは議事録作成にどの</a:t>
            </a:r>
            <a:r>
              <a:rPr kumimoji="1" lang="ja-JP" altLang="en-US" sz="10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程度寄与</a:t>
            </a:r>
            <a:r>
              <a:rPr kumimoji="1" lang="ja-JP" altLang="en-US" sz="1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しますか。</a:t>
            </a:r>
            <a:r>
              <a:rPr kumimoji="1" lang="ja-JP" altLang="en-US" sz="10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endParaRPr kumimoji="1" lang="en-US" altLang="ja-JP" sz="10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テキスト ボックス 3"/>
          <p:cNvSpPr txBox="1"/>
          <p:nvPr/>
        </p:nvSpPr>
        <p:spPr>
          <a:xfrm>
            <a:off x="523952" y="1196449"/>
            <a:ext cx="7963483" cy="477356"/>
          </a:xfrm>
          <a:prstGeom prst="rect">
            <a:avLst/>
          </a:prstGeom>
          <a:noFill/>
          <a:ln>
            <a:noFill/>
          </a:ln>
        </p:spPr>
        <p:txBody>
          <a:bodyPr wrap="square" rtlCol="0">
            <a:noAutofit/>
          </a:bodyPr>
          <a:lstStyle/>
          <a:p>
            <a:pPr marL="261938" lvl="0" indent="-261938">
              <a:defRPr/>
            </a:pP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AI</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などの次世代技術を活用することにより、議事録作成業務を軽減する。</a:t>
            </a: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261938" lvl="0" indent="-261938">
              <a:defRPr/>
            </a:pP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平成</a:t>
            </a:r>
            <a:r>
              <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30</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4</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月より、</a:t>
            </a:r>
            <a:r>
              <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AI</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による音声認識技術を使った支援ツールを試験的に導入。</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令和元年度から本格導入。</a:t>
            </a: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5" name="図 4"/>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517855" y="4014065"/>
            <a:ext cx="3493311" cy="2219136"/>
          </a:xfrm>
          <a:prstGeom prst="rect">
            <a:avLst/>
          </a:prstGeom>
        </p:spPr>
      </p:pic>
    </p:spTree>
    <p:extLst>
      <p:ext uri="{BB962C8B-B14F-4D97-AF65-F5344CB8AC3E}">
        <p14:creationId xmlns:p14="http://schemas.microsoft.com/office/powerpoint/2010/main" val="13806850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正方形/長方形 18"/>
          <p:cNvSpPr/>
          <p:nvPr/>
        </p:nvSpPr>
        <p:spPr>
          <a:xfrm>
            <a:off x="4909276" y="2422776"/>
            <a:ext cx="3758180" cy="382443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sz="1013" dirty="0"/>
          </a:p>
        </p:txBody>
      </p:sp>
      <p:sp>
        <p:nvSpPr>
          <p:cNvPr id="2" name="角丸四角形 1"/>
          <p:cNvSpPr/>
          <p:nvPr/>
        </p:nvSpPr>
        <p:spPr>
          <a:xfrm>
            <a:off x="172204" y="496153"/>
            <a:ext cx="8820980" cy="6029191"/>
          </a:xfrm>
          <a:prstGeom prst="roundRect">
            <a:avLst>
              <a:gd name="adj" fmla="val 4915"/>
            </a:avLst>
          </a:prstGeom>
          <a:noFill/>
        </p:spPr>
        <p:style>
          <a:lnRef idx="2">
            <a:schemeClr val="dk1"/>
          </a:lnRef>
          <a:fillRef idx="1">
            <a:schemeClr val="lt1"/>
          </a:fillRef>
          <a:effectRef idx="0">
            <a:schemeClr val="dk1"/>
          </a:effectRef>
          <a:fontRef idx="minor">
            <a:schemeClr val="dk1"/>
          </a:fontRef>
        </p:style>
        <p:txBody>
          <a:bodyPr rot="0" spcFirstLastPara="0" vert="horz" wrap="square" lIns="54000" tIns="54000" rIns="54000" bIns="54000" numCol="1" spcCol="0" rtlCol="0" fromWordArt="0" anchor="t" anchorCtr="0" forceAA="0" compatLnSpc="1">
            <a:prstTxWarp prst="textNoShape">
              <a:avLst/>
            </a:prstTxWarp>
            <a:noAutofit/>
          </a:bodyPr>
          <a:lstStyle/>
          <a:p>
            <a:pPr lvl="0" defTabSz="685800">
              <a:defRPr/>
            </a:pPr>
            <a:r>
              <a:rPr kumimoji="1" lang="ja-JP" altLang="en-US" sz="1600" b="1"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600" b="1"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AI</a:t>
            </a:r>
            <a:r>
              <a:rPr kumimoji="1" lang="ja-JP" altLang="en-US" sz="1600" b="1"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を活用した、府・政令市・中核市のワンストップ相談窓口（動物虐待共通ダイヤル）</a:t>
            </a:r>
            <a:endParaRPr kumimoji="1" lang="en-US" altLang="ja-JP" sz="1600" b="1"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lvl="0" algn="r" defTabSz="685800">
              <a:defRPr/>
            </a:pPr>
            <a:r>
              <a:rPr kumimoji="1" lang="en-US" altLang="ja-JP" sz="1100" b="1" i="0" u="none" strike="noStrike" kern="1200" cap="none" spc="-3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100" b="1" i="0" u="none" strike="noStrike" kern="1200" cap="none" spc="-3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環境農林水産部</a:t>
            </a:r>
            <a:r>
              <a:rPr kumimoji="1" lang="ja-JP" altLang="en-US" sz="1100" b="1" i="0" u="none" strike="noStrike" kern="1200" cap="none" spc="-30" normalizeH="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100" b="1" i="0" u="none" strike="noStrike" kern="1200" cap="none" spc="-3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動物愛護畜産課</a:t>
            </a:r>
            <a:r>
              <a:rPr kumimoji="1" lang="en-US" altLang="ja-JP" sz="1100" b="1" i="0" u="none" strike="noStrike" kern="1200" cap="none" spc="-3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lvl="0" defTabSz="685800">
              <a:defRPr/>
            </a:pPr>
            <a:endParaRPr kumimoji="1" lang="en-US" altLang="ja-JP" sz="1400" b="1"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lvl="0" defTabSz="685800">
              <a:defRPr/>
            </a:pPr>
            <a:r>
              <a:rPr kumimoji="1" lang="en-US" altLang="ja-JP" sz="1400" b="1"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400" b="1"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おおさかアニマルポリス　♯７１２２を開設</a:t>
            </a:r>
            <a:r>
              <a:rPr kumimoji="1" lang="en-US" altLang="ja-JP" sz="1400" b="1"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en-US" altLang="ja-JP" sz="700" b="1"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lvl="0" defTabSz="685800">
              <a:defRPr/>
            </a:pPr>
            <a:r>
              <a:rPr kumimoji="1" lang="ja-JP" altLang="en-US" sz="1200" b="1"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lvl="0" defTabSz="685800">
              <a:defRPr/>
            </a:pPr>
            <a:r>
              <a:rPr kumimoji="1" lang="ja-JP" altLang="en-US" sz="120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endParaRPr kumimoji="1" lang="en-US" altLang="ja-JP" sz="120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lvl="0" defTabSz="685800">
              <a:defRPr/>
            </a:pPr>
            <a:endPar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lvl="0" defTabSz="685800">
              <a:defRPr/>
            </a:pPr>
            <a:endParaRPr kumimoji="1" lang="en-US" altLang="ja-JP" sz="120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lvl="0" defTabSz="685800">
              <a:defRPr/>
            </a:pPr>
            <a:endPar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lvl="0" defTabSz="685800">
              <a:defRPr/>
            </a:pP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p>
          <a:p>
            <a:pPr lvl="0" defTabSz="685800">
              <a:defRPr/>
            </a:pPr>
            <a:endParaRPr lang="en-US" altLang="ja-JP" sz="1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lvl="0" defTabSz="685800">
              <a:defRPr/>
            </a:pPr>
            <a:endParaRPr lang="en-US" altLang="ja-JP" sz="14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lvl="0" defTabSz="685800">
              <a:defRPr/>
            </a:pP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lvl="0" defTabSz="685800">
              <a:defRPr/>
            </a:pP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endParaRPr kumimoji="1" lang="en-US" altLang="ja-JP" sz="9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 name="正方形/長方形 13"/>
          <p:cNvSpPr/>
          <p:nvPr/>
        </p:nvSpPr>
        <p:spPr>
          <a:xfrm>
            <a:off x="1442034" y="3715144"/>
            <a:ext cx="2758676" cy="184666"/>
          </a:xfrm>
          <a:prstGeom prst="rect">
            <a:avLst/>
          </a:prstGeom>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en-US" altLang="ja-JP" sz="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1" name="正方形/長方形 20"/>
          <p:cNvSpPr/>
          <p:nvPr/>
        </p:nvSpPr>
        <p:spPr>
          <a:xfrm>
            <a:off x="236599" y="8620"/>
            <a:ext cx="1590095" cy="52627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lIns="3600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＜参考事例</a:t>
            </a:r>
            <a:r>
              <a:rPr lang="en-US" altLang="ja-JP" sz="16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4</a:t>
            </a:r>
            <a:r>
              <a:rPr kumimoji="1" lang="ja-JP" altLang="en-US"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p>
        </p:txBody>
      </p:sp>
      <p:sp>
        <p:nvSpPr>
          <p:cNvPr id="15" name="正方形/長方形 14"/>
          <p:cNvSpPr/>
          <p:nvPr/>
        </p:nvSpPr>
        <p:spPr>
          <a:xfrm>
            <a:off x="8432528" y="6525344"/>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noProof="0" dirty="0" smtClean="0">
                <a:solidFill>
                  <a:prstClr val="black"/>
                </a:solidFill>
                <a:latin typeface="Calibri"/>
                <a:ea typeface="ＭＳ Ｐゴシック" panose="020B0600070205080204" pitchFamily="50" charset="-128"/>
              </a:rPr>
              <a:t>10</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5" name="正方形/長方形 4"/>
          <p:cNvSpPr/>
          <p:nvPr/>
        </p:nvSpPr>
        <p:spPr>
          <a:xfrm>
            <a:off x="611560" y="3011041"/>
            <a:ext cx="3364125" cy="1723104"/>
          </a:xfrm>
          <a:prstGeom prst="rect">
            <a:avLst/>
          </a:prstGeom>
          <a:noFill/>
          <a:ln w="1905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rIns="0" rtlCol="0" anchor="ctr"/>
          <a:lstStyle/>
          <a:p>
            <a:pPr algn="ctr"/>
            <a:endParaRPr kumimoji="1" lang="ja-JP" altLang="en-US" sz="1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0" name="正方形/長方形 19"/>
          <p:cNvSpPr/>
          <p:nvPr/>
        </p:nvSpPr>
        <p:spPr>
          <a:xfrm>
            <a:off x="611560" y="4874497"/>
            <a:ext cx="4011902" cy="1372715"/>
          </a:xfrm>
          <a:prstGeom prst="rect">
            <a:avLst/>
          </a:prstGeom>
          <a:ln w="6350"/>
        </p:spPr>
        <p:style>
          <a:lnRef idx="2">
            <a:schemeClr val="dk1"/>
          </a:lnRef>
          <a:fillRef idx="1">
            <a:schemeClr val="lt1"/>
          </a:fillRef>
          <a:effectRef idx="0">
            <a:schemeClr val="dk1"/>
          </a:effectRef>
          <a:fontRef idx="minor">
            <a:schemeClr val="dk1"/>
          </a:fontRef>
        </p:style>
        <p:txBody>
          <a:bodyPr rtlCol="0" anchor="ctr"/>
          <a:lstStyle/>
          <a:p>
            <a:r>
              <a:rPr lang="en-US" altLang="ja-JP" sz="1400" b="1" dirty="0">
                <a:solidFill>
                  <a:schemeClr val="tx1"/>
                </a:solidFill>
                <a:latin typeface="Meiryo UI" panose="020B0604030504040204" pitchFamily="50" charset="-128"/>
                <a:ea typeface="Meiryo UI" panose="020B0604030504040204" pitchFamily="50" charset="-128"/>
              </a:rPr>
              <a:t>《</a:t>
            </a:r>
            <a:r>
              <a:rPr lang="ja-JP" altLang="en-US" sz="1400" b="1" dirty="0" smtClean="0">
                <a:solidFill>
                  <a:schemeClr val="tx1"/>
                </a:solidFill>
                <a:latin typeface="Meiryo UI" panose="020B0604030504040204" pitchFamily="50" charset="-128"/>
                <a:ea typeface="Meiryo UI" panose="020B0604030504040204" pitchFamily="50" charset="-128"/>
              </a:rPr>
              <a:t>効果</a:t>
            </a:r>
            <a:r>
              <a:rPr lang="en-US" altLang="ja-JP" sz="1400" b="1" dirty="0" smtClean="0">
                <a:solidFill>
                  <a:schemeClr val="tx1"/>
                </a:solidFill>
                <a:latin typeface="Meiryo UI" panose="020B0604030504040204" pitchFamily="50" charset="-128"/>
                <a:ea typeface="Meiryo UI" panose="020B0604030504040204" pitchFamily="50" charset="-128"/>
              </a:rPr>
              <a:t>》</a:t>
            </a:r>
            <a:endParaRPr lang="en-US" altLang="ja-JP" sz="1400" b="1" dirty="0">
              <a:solidFill>
                <a:schemeClr val="tx1"/>
              </a:solidFill>
              <a:latin typeface="Meiryo UI" panose="020B0604030504040204" pitchFamily="50" charset="-128"/>
              <a:ea typeface="Meiryo UI" panose="020B0604030504040204" pitchFamily="50" charset="-128"/>
            </a:endParaRPr>
          </a:p>
          <a:p>
            <a:r>
              <a:rPr lang="ja-JP" altLang="en-US" sz="1200" dirty="0" smtClean="0">
                <a:solidFill>
                  <a:schemeClr val="tx1"/>
                </a:solidFill>
                <a:latin typeface="Meiryo UI" panose="020B0604030504040204" pitchFamily="50" charset="-128"/>
                <a:ea typeface="Meiryo UI" panose="020B0604030504040204" pitchFamily="50" charset="-128"/>
              </a:rPr>
              <a:t>　・動物</a:t>
            </a:r>
            <a:r>
              <a:rPr lang="ja-JP" altLang="en-US" sz="1200" dirty="0">
                <a:solidFill>
                  <a:schemeClr val="tx1"/>
                </a:solidFill>
                <a:latin typeface="Meiryo UI" panose="020B0604030504040204" pitchFamily="50" charset="-128"/>
                <a:ea typeface="Meiryo UI" panose="020B0604030504040204" pitchFamily="50" charset="-128"/>
              </a:rPr>
              <a:t>虐待に関する情報が</a:t>
            </a:r>
            <a:r>
              <a:rPr lang="ja-JP" altLang="en-US" sz="1200" dirty="0" smtClean="0">
                <a:solidFill>
                  <a:schemeClr val="tx1"/>
                </a:solidFill>
                <a:latin typeface="Meiryo UI" panose="020B0604030504040204" pitchFamily="50" charset="-128"/>
                <a:ea typeface="Meiryo UI" panose="020B0604030504040204" pitchFamily="50" charset="-128"/>
              </a:rPr>
              <a:t>、いち早く行政に提供されることで、</a:t>
            </a:r>
            <a:endParaRPr lang="en-US" altLang="ja-JP" sz="1200" dirty="0" smtClean="0">
              <a:solidFill>
                <a:schemeClr val="tx1"/>
              </a:solidFill>
              <a:latin typeface="Meiryo UI" panose="020B0604030504040204" pitchFamily="50" charset="-128"/>
              <a:ea typeface="Meiryo UI" panose="020B0604030504040204" pitchFamily="50" charset="-128"/>
            </a:endParaRPr>
          </a:p>
          <a:p>
            <a:r>
              <a:rPr lang="ja-JP" altLang="en-US" sz="1200" dirty="0">
                <a:solidFill>
                  <a:schemeClr val="tx1"/>
                </a:solidFill>
                <a:latin typeface="Meiryo UI" panose="020B0604030504040204" pitchFamily="50" charset="-128"/>
                <a:ea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rPr>
              <a:t>虐待の未然防止につなげる。</a:t>
            </a:r>
            <a:endParaRPr lang="en-US" altLang="ja-JP" sz="1200" dirty="0" smtClean="0">
              <a:solidFill>
                <a:schemeClr val="tx1"/>
              </a:solidFill>
              <a:latin typeface="Meiryo UI" panose="020B0604030504040204" pitchFamily="50" charset="-128"/>
              <a:ea typeface="Meiryo UI" panose="020B0604030504040204" pitchFamily="50" charset="-128"/>
            </a:endParaRPr>
          </a:p>
          <a:p>
            <a:endParaRPr lang="en-US" altLang="ja-JP" sz="1200" dirty="0">
              <a:solidFill>
                <a:schemeClr val="tx1"/>
              </a:solidFill>
              <a:latin typeface="Meiryo UI" panose="020B0604030504040204" pitchFamily="50" charset="-128"/>
              <a:ea typeface="Meiryo UI" panose="020B0604030504040204" pitchFamily="50" charset="-128"/>
            </a:endParaRPr>
          </a:p>
          <a:p>
            <a:r>
              <a:rPr lang="ja-JP" altLang="en-US" sz="1200" dirty="0">
                <a:solidFill>
                  <a:schemeClr val="tx1"/>
                </a:solidFill>
                <a:latin typeface="Meiryo UI" panose="020B0604030504040204" pitchFamily="50" charset="-128"/>
                <a:ea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rPr>
              <a:t>・府民</a:t>
            </a:r>
            <a:r>
              <a:rPr lang="ja-JP" altLang="en-US" sz="1200" dirty="0">
                <a:solidFill>
                  <a:schemeClr val="tx1"/>
                </a:solidFill>
                <a:latin typeface="Meiryo UI" panose="020B0604030504040204" pitchFamily="50" charset="-128"/>
                <a:ea typeface="Meiryo UI" panose="020B0604030504040204" pitchFamily="50" charset="-128"/>
              </a:rPr>
              <a:t>全体で動物虐待防止への意識を高める</a:t>
            </a:r>
            <a:r>
              <a:rPr lang="ja-JP" altLang="en-US" sz="1200" dirty="0" smtClean="0">
                <a:solidFill>
                  <a:schemeClr val="tx1"/>
                </a:solidFill>
                <a:latin typeface="Meiryo UI" panose="020B0604030504040204" pitchFamily="50" charset="-128"/>
                <a:ea typeface="Meiryo UI" panose="020B0604030504040204" pitchFamily="50" charset="-128"/>
              </a:rPr>
              <a:t>ことで、人</a:t>
            </a:r>
            <a:r>
              <a:rPr lang="ja-JP" altLang="en-US" sz="1200" dirty="0">
                <a:solidFill>
                  <a:schemeClr val="tx1"/>
                </a:solidFill>
                <a:latin typeface="Meiryo UI" panose="020B0604030504040204" pitchFamily="50" charset="-128"/>
                <a:ea typeface="Meiryo UI" panose="020B0604030504040204" pitchFamily="50" charset="-128"/>
              </a:rPr>
              <a:t>と</a:t>
            </a:r>
            <a:r>
              <a:rPr lang="ja-JP" altLang="en-US" sz="1200" dirty="0" smtClean="0">
                <a:solidFill>
                  <a:schemeClr val="tx1"/>
                </a:solidFill>
                <a:latin typeface="Meiryo UI" panose="020B0604030504040204" pitchFamily="50" charset="-128"/>
                <a:ea typeface="Meiryo UI" panose="020B0604030504040204" pitchFamily="50" charset="-128"/>
              </a:rPr>
              <a:t>動 </a:t>
            </a:r>
            <a:endParaRPr lang="en-US" altLang="ja-JP" sz="1200" dirty="0" smtClean="0">
              <a:solidFill>
                <a:schemeClr val="tx1"/>
              </a:solidFill>
              <a:latin typeface="Meiryo UI" panose="020B0604030504040204" pitchFamily="50" charset="-128"/>
              <a:ea typeface="Meiryo UI" panose="020B0604030504040204" pitchFamily="50" charset="-128"/>
            </a:endParaRPr>
          </a:p>
          <a:p>
            <a:r>
              <a:rPr lang="en-US" altLang="ja-JP" sz="1200" dirty="0">
                <a:solidFill>
                  <a:schemeClr val="tx1"/>
                </a:solidFill>
                <a:latin typeface="Meiryo UI" panose="020B0604030504040204" pitchFamily="50" charset="-128"/>
                <a:ea typeface="Meiryo UI" panose="020B0604030504040204" pitchFamily="50" charset="-128"/>
              </a:rPr>
              <a:t> </a:t>
            </a:r>
            <a:r>
              <a:rPr lang="en-US" altLang="ja-JP" sz="1200" dirty="0" smtClean="0">
                <a:solidFill>
                  <a:schemeClr val="tx1"/>
                </a:solidFill>
                <a:latin typeface="Meiryo UI" panose="020B0604030504040204" pitchFamily="50" charset="-128"/>
                <a:ea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rPr>
              <a:t>物が共生</a:t>
            </a:r>
            <a:r>
              <a:rPr lang="ja-JP" altLang="en-US" sz="1200" dirty="0">
                <a:solidFill>
                  <a:schemeClr val="tx1"/>
                </a:solidFill>
                <a:latin typeface="Meiryo UI" panose="020B0604030504040204" pitchFamily="50" charset="-128"/>
                <a:ea typeface="Meiryo UI" panose="020B0604030504040204" pitchFamily="50" charset="-128"/>
              </a:rPr>
              <a:t>できる社会の実現を目指す</a:t>
            </a:r>
            <a:r>
              <a:rPr lang="ja-JP" altLang="en-US" sz="1200" dirty="0" smtClean="0">
                <a:solidFill>
                  <a:schemeClr val="tx1"/>
                </a:solidFill>
                <a:latin typeface="Meiryo UI" panose="020B0604030504040204" pitchFamily="50" charset="-128"/>
                <a:ea typeface="Meiryo UI" panose="020B0604030504040204" pitchFamily="50" charset="-128"/>
              </a:rPr>
              <a:t>。</a:t>
            </a:r>
            <a:endParaRPr lang="en-US" altLang="ja-JP" sz="1500" b="1" dirty="0">
              <a:solidFill>
                <a:schemeClr val="tx1"/>
              </a:solidFill>
              <a:latin typeface="Meiryo UI" panose="020B0604030504040204" pitchFamily="50" charset="-128"/>
              <a:ea typeface="Meiryo UI" panose="020B0604030504040204" pitchFamily="50" charset="-128"/>
            </a:endParaRPr>
          </a:p>
        </p:txBody>
      </p:sp>
      <p:sp>
        <p:nvSpPr>
          <p:cNvPr id="11" name="下矢印 10"/>
          <p:cNvSpPr/>
          <p:nvPr/>
        </p:nvSpPr>
        <p:spPr>
          <a:xfrm rot="16200000">
            <a:off x="3862736" y="3433994"/>
            <a:ext cx="1216268" cy="562300"/>
          </a:xfrm>
          <a:prstGeom prst="downArrow">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9050">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rIns="0" rtlCol="0" anchor="ctr"/>
          <a:lstStyle/>
          <a:p>
            <a:pPr algn="ctr"/>
            <a:endParaRPr kumimoji="1" lang="ja-JP" altLang="en-US" sz="1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角丸四角形 6"/>
          <p:cNvSpPr/>
          <p:nvPr/>
        </p:nvSpPr>
        <p:spPr>
          <a:xfrm>
            <a:off x="403606" y="1463174"/>
            <a:ext cx="8405478" cy="959602"/>
          </a:xfrm>
          <a:prstGeom prst="roundRect">
            <a:avLst/>
          </a:prstGeom>
          <a:noFill/>
          <a:ln w="6350">
            <a:noFill/>
          </a:ln>
        </p:spPr>
        <p:style>
          <a:lnRef idx="2">
            <a:schemeClr val="accent1"/>
          </a:lnRef>
          <a:fillRef idx="1">
            <a:schemeClr val="lt1"/>
          </a:fillRef>
          <a:effectRef idx="0">
            <a:schemeClr val="accent1"/>
          </a:effectRef>
          <a:fontRef idx="minor">
            <a:schemeClr val="dk1"/>
          </a:fontRef>
        </p:style>
        <p:txBody>
          <a:bodyPr lIns="36000" rIns="0" rtlCol="0" anchor="t"/>
          <a:lstStyle/>
          <a:p>
            <a:pPr lvl="0" defTabSz="685800">
              <a:defRPr/>
            </a:pP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・大阪府全域をカバーする動物虐待に関する共通ダイヤル。</a:t>
            </a:r>
            <a:endParaRPr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lvl="0" defTabSz="685800">
              <a:defRPr/>
            </a:pP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所管行政に分かれていた動物虐待の受付を一元化し、事案発生地の所管行政にワンストップでつなげるようにする。</a:t>
            </a:r>
            <a:endParaRPr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lvl="0" defTabSz="685800">
              <a:defRPr/>
            </a:pP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・相談のあった内容と発生市町村に応じて</a:t>
            </a:r>
            <a:r>
              <a:rPr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AI</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が判断し、適切な所管行政につなぐ。</a:t>
            </a:r>
            <a:endParaRPr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lvl="0" defTabSz="685800">
              <a:defRPr/>
            </a:pP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・所管</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行政で受け付けた相談は、内容に応じて警察と情報共有</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して、現地</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確認、指導対応等を</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実施する。</a:t>
            </a:r>
            <a:endPar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2" name="正方形/長方形 21"/>
          <p:cNvSpPr/>
          <p:nvPr/>
        </p:nvSpPr>
        <p:spPr>
          <a:xfrm>
            <a:off x="611560" y="2438890"/>
            <a:ext cx="3364125" cy="572151"/>
          </a:xfrm>
          <a:prstGeom prst="rect">
            <a:avLst/>
          </a:prstGeom>
          <a:solidFill>
            <a:schemeClr val="accent6">
              <a:lumMod val="20000"/>
              <a:lumOff val="80000"/>
            </a:schemeClr>
          </a:solidFill>
          <a:ln>
            <a:solidFill>
              <a:schemeClr val="dk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smtClean="0">
                <a:solidFill>
                  <a:srgbClr val="002060"/>
                </a:solidFill>
                <a:latin typeface="Meiryo UI" panose="020B0604030504040204" pitchFamily="50" charset="-128"/>
                <a:ea typeface="Meiryo UI" panose="020B0604030504040204" pitchFamily="50" charset="-128"/>
              </a:rPr>
              <a:t>動物</a:t>
            </a:r>
            <a:r>
              <a:rPr lang="ja-JP" altLang="en-US" sz="1200" b="1" dirty="0">
                <a:solidFill>
                  <a:srgbClr val="002060"/>
                </a:solidFill>
                <a:latin typeface="Meiryo UI" panose="020B0604030504040204" pitchFamily="50" charset="-128"/>
                <a:ea typeface="Meiryo UI" panose="020B0604030504040204" pitchFamily="50" charset="-128"/>
              </a:rPr>
              <a:t>虐待に関する相談については</a:t>
            </a:r>
            <a:r>
              <a:rPr lang="ja-JP" altLang="en-US" sz="1200" b="1" dirty="0" smtClean="0">
                <a:solidFill>
                  <a:srgbClr val="002060"/>
                </a:solidFill>
                <a:latin typeface="Meiryo UI" panose="020B0604030504040204" pitchFamily="50" charset="-128"/>
                <a:ea typeface="Meiryo UI" panose="020B0604030504040204" pitchFamily="50" charset="-128"/>
              </a:rPr>
              <a:t>、</a:t>
            </a:r>
            <a:endParaRPr lang="en-US" altLang="ja-JP" sz="1200" b="1" dirty="0" smtClean="0">
              <a:solidFill>
                <a:srgbClr val="002060"/>
              </a:solidFill>
              <a:latin typeface="Meiryo UI" panose="020B0604030504040204" pitchFamily="50" charset="-128"/>
              <a:ea typeface="Meiryo UI" panose="020B0604030504040204" pitchFamily="50" charset="-128"/>
            </a:endParaRPr>
          </a:p>
          <a:p>
            <a:pPr algn="ctr"/>
            <a:r>
              <a:rPr lang="ja-JP" altLang="en-US" sz="1200" b="1" dirty="0" smtClean="0">
                <a:solidFill>
                  <a:srgbClr val="002060"/>
                </a:solidFill>
                <a:latin typeface="Meiryo UI" panose="020B0604030504040204" pitchFamily="50" charset="-128"/>
                <a:ea typeface="Meiryo UI" panose="020B0604030504040204" pitchFamily="50" charset="-128"/>
              </a:rPr>
              <a:t>　大阪府・ </a:t>
            </a:r>
            <a:r>
              <a:rPr lang="ja-JP" altLang="en-US" sz="1200" b="1" dirty="0">
                <a:solidFill>
                  <a:srgbClr val="002060"/>
                </a:solidFill>
                <a:latin typeface="Meiryo UI" panose="020B0604030504040204" pitchFamily="50" charset="-128"/>
                <a:ea typeface="Meiryo UI" panose="020B0604030504040204" pitchFamily="50" charset="-128"/>
              </a:rPr>
              <a:t>政令市・中核市がそれぞれ対応</a:t>
            </a:r>
            <a:endParaRPr lang="en-US" altLang="ja-JP" sz="1200" b="1" dirty="0">
              <a:solidFill>
                <a:srgbClr val="002060"/>
              </a:solidFill>
              <a:latin typeface="Meiryo UI" panose="020B0604030504040204" pitchFamily="50" charset="-128"/>
              <a:ea typeface="Meiryo UI" panose="020B0604030504040204" pitchFamily="50" charset="-128"/>
            </a:endParaRPr>
          </a:p>
        </p:txBody>
      </p:sp>
      <p:grpSp>
        <p:nvGrpSpPr>
          <p:cNvPr id="86" name="グループ化 85"/>
          <p:cNvGrpSpPr/>
          <p:nvPr/>
        </p:nvGrpSpPr>
        <p:grpSpPr>
          <a:xfrm>
            <a:off x="2186735" y="3839779"/>
            <a:ext cx="247279" cy="309301"/>
            <a:chOff x="2019738" y="4195210"/>
            <a:chExt cx="497646" cy="757453"/>
          </a:xfrm>
        </p:grpSpPr>
        <p:sp>
          <p:nvSpPr>
            <p:cNvPr id="87" name="楕円 86"/>
            <p:cNvSpPr/>
            <p:nvPr/>
          </p:nvSpPr>
          <p:spPr>
            <a:xfrm>
              <a:off x="2085333" y="4195210"/>
              <a:ext cx="366457" cy="3724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13"/>
            </a:p>
          </p:txBody>
        </p:sp>
        <p:sp>
          <p:nvSpPr>
            <p:cNvPr id="88" name="二等辺三角形 87"/>
            <p:cNvSpPr/>
            <p:nvPr/>
          </p:nvSpPr>
          <p:spPr>
            <a:xfrm>
              <a:off x="2019738" y="4579348"/>
              <a:ext cx="497646" cy="37331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13"/>
            </a:p>
          </p:txBody>
        </p:sp>
      </p:grpSp>
      <p:cxnSp>
        <p:nvCxnSpPr>
          <p:cNvPr id="90" name="直線矢印コネクタ 89"/>
          <p:cNvCxnSpPr/>
          <p:nvPr/>
        </p:nvCxnSpPr>
        <p:spPr>
          <a:xfrm flipH="1" flipV="1">
            <a:off x="2276745" y="3554139"/>
            <a:ext cx="3754" cy="233882"/>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4" name="角丸四角形 93"/>
          <p:cNvSpPr/>
          <p:nvPr/>
        </p:nvSpPr>
        <p:spPr>
          <a:xfrm>
            <a:off x="1826695" y="3089331"/>
            <a:ext cx="926669" cy="445793"/>
          </a:xfrm>
          <a:prstGeom prst="roundRect">
            <a:avLst/>
          </a:prstGeo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ja-JP" altLang="en-US" sz="1200" b="1" dirty="0">
                <a:solidFill>
                  <a:schemeClr val="accent1"/>
                </a:solidFill>
                <a:latin typeface="Meiryo UI" panose="020B0604030504040204" pitchFamily="50" charset="-128"/>
                <a:ea typeface="Meiryo UI" panose="020B0604030504040204" pitchFamily="50" charset="-128"/>
              </a:rPr>
              <a:t>大阪府</a:t>
            </a:r>
          </a:p>
        </p:txBody>
      </p:sp>
      <p:sp>
        <p:nvSpPr>
          <p:cNvPr id="95" name="角丸四角形 94"/>
          <p:cNvSpPr/>
          <p:nvPr/>
        </p:nvSpPr>
        <p:spPr>
          <a:xfrm>
            <a:off x="2816805" y="3600042"/>
            <a:ext cx="1026867" cy="414023"/>
          </a:xfrm>
          <a:prstGeom prst="roundRect">
            <a:avLst/>
          </a:prstGeo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ja-JP" altLang="en-US" sz="1200" b="1" dirty="0">
                <a:solidFill>
                  <a:schemeClr val="accent1"/>
                </a:solidFill>
                <a:latin typeface="Meiryo UI" panose="020B0604030504040204" pitchFamily="50" charset="-128"/>
                <a:ea typeface="Meiryo UI" panose="020B0604030504040204" pitchFamily="50" charset="-128"/>
              </a:rPr>
              <a:t>中核市</a:t>
            </a:r>
            <a:endParaRPr lang="en-US" altLang="ja-JP" sz="1200" b="1" dirty="0">
              <a:solidFill>
                <a:schemeClr val="accent1"/>
              </a:solidFill>
              <a:latin typeface="Meiryo UI" panose="020B0604030504040204" pitchFamily="50" charset="-128"/>
              <a:ea typeface="Meiryo UI" panose="020B0604030504040204" pitchFamily="50" charset="-128"/>
            </a:endParaRPr>
          </a:p>
          <a:p>
            <a:pPr algn="ctr"/>
            <a:r>
              <a:rPr lang="en-US" altLang="ja-JP" sz="1000" b="1" dirty="0">
                <a:solidFill>
                  <a:schemeClr val="accent1"/>
                </a:solidFill>
                <a:latin typeface="Meiryo UI" panose="020B0604030504040204" pitchFamily="50" charset="-128"/>
                <a:ea typeface="Meiryo UI" panose="020B0604030504040204" pitchFamily="50" charset="-128"/>
              </a:rPr>
              <a:t>(</a:t>
            </a:r>
            <a:r>
              <a:rPr lang="ja-JP" altLang="en-US" sz="1000" b="1" dirty="0">
                <a:solidFill>
                  <a:schemeClr val="accent1"/>
                </a:solidFill>
                <a:latin typeface="Meiryo UI" panose="020B0604030504040204" pitchFamily="50" charset="-128"/>
                <a:ea typeface="Meiryo UI" panose="020B0604030504040204" pitchFamily="50" charset="-128"/>
              </a:rPr>
              <a:t>豊中市他</a:t>
            </a:r>
            <a:r>
              <a:rPr lang="en-US" altLang="ja-JP" sz="1000" b="1" dirty="0">
                <a:solidFill>
                  <a:schemeClr val="accent1"/>
                </a:solidFill>
                <a:latin typeface="Meiryo UI" panose="020B0604030504040204" pitchFamily="50" charset="-128"/>
                <a:ea typeface="Meiryo UI" panose="020B0604030504040204" pitchFamily="50" charset="-128"/>
              </a:rPr>
              <a:t>5</a:t>
            </a:r>
            <a:r>
              <a:rPr lang="ja-JP" altLang="en-US" sz="1000" b="1" dirty="0">
                <a:solidFill>
                  <a:schemeClr val="accent1"/>
                </a:solidFill>
                <a:latin typeface="Meiryo UI" panose="020B0604030504040204" pitchFamily="50" charset="-128"/>
                <a:ea typeface="Meiryo UI" panose="020B0604030504040204" pitchFamily="50" charset="-128"/>
              </a:rPr>
              <a:t>市</a:t>
            </a:r>
            <a:r>
              <a:rPr lang="en-US" altLang="ja-JP" sz="1000" b="1" dirty="0">
                <a:solidFill>
                  <a:schemeClr val="accent1"/>
                </a:solidFill>
                <a:latin typeface="Meiryo UI" panose="020B0604030504040204" pitchFamily="50" charset="-128"/>
                <a:ea typeface="Meiryo UI" panose="020B0604030504040204" pitchFamily="50" charset="-128"/>
              </a:rPr>
              <a:t>)</a:t>
            </a:r>
            <a:endParaRPr lang="ja-JP" altLang="en-US" sz="1000" b="1" dirty="0">
              <a:solidFill>
                <a:schemeClr val="accent1"/>
              </a:solidFill>
              <a:latin typeface="Meiryo UI" panose="020B0604030504040204" pitchFamily="50" charset="-128"/>
              <a:ea typeface="Meiryo UI" panose="020B0604030504040204" pitchFamily="50" charset="-128"/>
            </a:endParaRPr>
          </a:p>
        </p:txBody>
      </p:sp>
      <p:sp>
        <p:nvSpPr>
          <p:cNvPr id="96" name="角丸四角形 95"/>
          <p:cNvSpPr/>
          <p:nvPr/>
        </p:nvSpPr>
        <p:spPr>
          <a:xfrm>
            <a:off x="701570" y="3599305"/>
            <a:ext cx="1042343" cy="418924"/>
          </a:xfrm>
          <a:prstGeom prst="roundRect">
            <a:avLst/>
          </a:prstGeo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ja-JP" altLang="en-US" sz="1200" b="1" dirty="0">
                <a:solidFill>
                  <a:schemeClr val="accent1"/>
                </a:solidFill>
                <a:latin typeface="Meiryo UI" panose="020B0604030504040204" pitchFamily="50" charset="-128"/>
                <a:ea typeface="Meiryo UI" panose="020B0604030504040204" pitchFamily="50" charset="-128"/>
              </a:rPr>
              <a:t>政令市</a:t>
            </a:r>
            <a:endParaRPr lang="en-US" altLang="ja-JP" sz="1200" b="1" dirty="0">
              <a:solidFill>
                <a:schemeClr val="accent1"/>
              </a:solidFill>
              <a:latin typeface="Meiryo UI" panose="020B0604030504040204" pitchFamily="50" charset="-128"/>
              <a:ea typeface="Meiryo UI" panose="020B0604030504040204" pitchFamily="50" charset="-128"/>
            </a:endParaRPr>
          </a:p>
          <a:p>
            <a:pPr algn="ctr"/>
            <a:r>
              <a:rPr lang="en-US" altLang="ja-JP" sz="1000" b="1" dirty="0">
                <a:solidFill>
                  <a:schemeClr val="accent1"/>
                </a:solidFill>
                <a:latin typeface="Meiryo UI" panose="020B0604030504040204" pitchFamily="50" charset="-128"/>
                <a:ea typeface="Meiryo UI" panose="020B0604030504040204" pitchFamily="50" charset="-128"/>
              </a:rPr>
              <a:t>(</a:t>
            </a:r>
            <a:r>
              <a:rPr lang="ja-JP" altLang="en-US" sz="1000" b="1" dirty="0">
                <a:solidFill>
                  <a:schemeClr val="accent1"/>
                </a:solidFill>
                <a:latin typeface="Meiryo UI" panose="020B0604030504040204" pitchFamily="50" charset="-128"/>
                <a:ea typeface="Meiryo UI" panose="020B0604030504040204" pitchFamily="50" charset="-128"/>
              </a:rPr>
              <a:t>大阪市、堺市</a:t>
            </a:r>
            <a:r>
              <a:rPr lang="en-US" altLang="ja-JP" sz="1000" b="1" dirty="0">
                <a:solidFill>
                  <a:schemeClr val="accent1"/>
                </a:solidFill>
                <a:latin typeface="Meiryo UI" panose="020B0604030504040204" pitchFamily="50" charset="-128"/>
                <a:ea typeface="Meiryo UI" panose="020B0604030504040204" pitchFamily="50" charset="-128"/>
              </a:rPr>
              <a:t>)</a:t>
            </a:r>
            <a:endParaRPr lang="ja-JP" altLang="en-US" sz="1000" b="1" dirty="0">
              <a:solidFill>
                <a:schemeClr val="accent1"/>
              </a:solidFill>
              <a:latin typeface="Meiryo UI" panose="020B0604030504040204" pitchFamily="50" charset="-128"/>
              <a:ea typeface="Meiryo UI" panose="020B0604030504040204" pitchFamily="50" charset="-128"/>
            </a:endParaRPr>
          </a:p>
        </p:txBody>
      </p:sp>
      <p:sp>
        <p:nvSpPr>
          <p:cNvPr id="97" name="雲形吹き出し 96"/>
          <p:cNvSpPr/>
          <p:nvPr/>
        </p:nvSpPr>
        <p:spPr>
          <a:xfrm rot="11041579">
            <a:off x="1933270" y="4188631"/>
            <a:ext cx="1698818" cy="531533"/>
          </a:xfrm>
          <a:prstGeom prst="cloudCallout">
            <a:avLst>
              <a:gd name="adj1" fmla="val 17131"/>
              <a:gd name="adj2" fmla="val 6706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ja-JP" altLang="en-US" sz="2400" b="1" dirty="0">
              <a:latin typeface="Meiryo UI" panose="020B0604030504040204" pitchFamily="50" charset="-128"/>
              <a:ea typeface="Meiryo UI" panose="020B0604030504040204" pitchFamily="50" charset="-128"/>
            </a:endParaRPr>
          </a:p>
        </p:txBody>
      </p:sp>
      <p:sp>
        <p:nvSpPr>
          <p:cNvPr id="98" name="テキスト ボックス 97"/>
          <p:cNvSpPr txBox="1"/>
          <p:nvPr/>
        </p:nvSpPr>
        <p:spPr>
          <a:xfrm flipH="1">
            <a:off x="2006715" y="4307904"/>
            <a:ext cx="1655649" cy="246221"/>
          </a:xfrm>
          <a:prstGeom prst="rect">
            <a:avLst/>
          </a:prstGeom>
          <a:noFill/>
        </p:spPr>
        <p:txBody>
          <a:bodyPr wrap="square" rtlCol="0">
            <a:spAutoFit/>
          </a:bodyPr>
          <a:lstStyle/>
          <a:p>
            <a:r>
              <a:rPr lang="ja-JP" altLang="en-US" sz="1000" dirty="0">
                <a:solidFill>
                  <a:schemeClr val="bg1"/>
                </a:solidFill>
                <a:latin typeface="HGP創英角ｺﾞｼｯｸUB" panose="020B0900000000000000" pitchFamily="50" charset="-128"/>
                <a:ea typeface="HGP創英角ｺﾞｼｯｸUB" panose="020B0900000000000000" pitchFamily="50" charset="-128"/>
              </a:rPr>
              <a:t>どこに電話したらいいの？</a:t>
            </a:r>
          </a:p>
        </p:txBody>
      </p:sp>
      <p:cxnSp>
        <p:nvCxnSpPr>
          <p:cNvPr id="99" name="直線矢印コネクタ 98"/>
          <p:cNvCxnSpPr/>
          <p:nvPr/>
        </p:nvCxnSpPr>
        <p:spPr>
          <a:xfrm flipH="1" flipV="1">
            <a:off x="1826695" y="3876597"/>
            <a:ext cx="250251" cy="92463"/>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2" name="直線矢印コネクタ 101"/>
          <p:cNvCxnSpPr/>
          <p:nvPr/>
        </p:nvCxnSpPr>
        <p:spPr>
          <a:xfrm flipV="1">
            <a:off x="2501770" y="3796786"/>
            <a:ext cx="269328" cy="17818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50" name="グループ化 149"/>
          <p:cNvGrpSpPr/>
          <p:nvPr/>
        </p:nvGrpSpPr>
        <p:grpSpPr>
          <a:xfrm>
            <a:off x="4874173" y="2393885"/>
            <a:ext cx="3703272" cy="3741871"/>
            <a:chOff x="4646742" y="1729277"/>
            <a:chExt cx="4273264" cy="4199885"/>
          </a:xfrm>
        </p:grpSpPr>
        <p:grpSp>
          <p:nvGrpSpPr>
            <p:cNvPr id="151" name="グループ化 150"/>
            <p:cNvGrpSpPr/>
            <p:nvPr/>
          </p:nvGrpSpPr>
          <p:grpSpPr>
            <a:xfrm>
              <a:off x="5941967" y="2481583"/>
              <a:ext cx="272050" cy="294398"/>
              <a:chOff x="2019738" y="4195210"/>
              <a:chExt cx="497646" cy="757453"/>
            </a:xfrm>
          </p:grpSpPr>
          <p:sp>
            <p:nvSpPr>
              <p:cNvPr id="204" name="楕円 203"/>
              <p:cNvSpPr/>
              <p:nvPr/>
            </p:nvSpPr>
            <p:spPr>
              <a:xfrm>
                <a:off x="2085333" y="4195210"/>
                <a:ext cx="366457" cy="3724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13"/>
              </a:p>
            </p:txBody>
          </p:sp>
          <p:sp>
            <p:nvSpPr>
              <p:cNvPr id="205" name="二等辺三角形 204"/>
              <p:cNvSpPr/>
              <p:nvPr/>
            </p:nvSpPr>
            <p:spPr>
              <a:xfrm>
                <a:off x="2019738" y="4579348"/>
                <a:ext cx="497646" cy="37331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13"/>
              </a:p>
            </p:txBody>
          </p:sp>
        </p:grpSp>
        <p:grpSp>
          <p:nvGrpSpPr>
            <p:cNvPr id="152" name="グループ化 151"/>
            <p:cNvGrpSpPr/>
            <p:nvPr/>
          </p:nvGrpSpPr>
          <p:grpSpPr>
            <a:xfrm>
              <a:off x="6607745" y="2481582"/>
              <a:ext cx="267556" cy="309301"/>
              <a:chOff x="2019738" y="4195210"/>
              <a:chExt cx="497646" cy="757453"/>
            </a:xfrm>
          </p:grpSpPr>
          <p:sp>
            <p:nvSpPr>
              <p:cNvPr id="202" name="楕円 201"/>
              <p:cNvSpPr/>
              <p:nvPr/>
            </p:nvSpPr>
            <p:spPr>
              <a:xfrm>
                <a:off x="2085333" y="4195210"/>
                <a:ext cx="366457" cy="3724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13"/>
              </a:p>
            </p:txBody>
          </p:sp>
          <p:sp>
            <p:nvSpPr>
              <p:cNvPr id="203" name="二等辺三角形 202"/>
              <p:cNvSpPr/>
              <p:nvPr/>
            </p:nvSpPr>
            <p:spPr>
              <a:xfrm>
                <a:off x="2019738" y="4579348"/>
                <a:ext cx="497646" cy="37331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13"/>
              </a:p>
            </p:txBody>
          </p:sp>
        </p:grpSp>
        <p:grpSp>
          <p:nvGrpSpPr>
            <p:cNvPr id="153" name="グループ化 152"/>
            <p:cNvGrpSpPr/>
            <p:nvPr/>
          </p:nvGrpSpPr>
          <p:grpSpPr>
            <a:xfrm>
              <a:off x="7213872" y="2481582"/>
              <a:ext cx="275476" cy="311691"/>
              <a:chOff x="2019738" y="4195210"/>
              <a:chExt cx="497646" cy="757453"/>
            </a:xfrm>
          </p:grpSpPr>
          <p:sp>
            <p:nvSpPr>
              <p:cNvPr id="200" name="楕円 199"/>
              <p:cNvSpPr/>
              <p:nvPr/>
            </p:nvSpPr>
            <p:spPr>
              <a:xfrm>
                <a:off x="2085333" y="4195210"/>
                <a:ext cx="366457" cy="3724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13"/>
              </a:p>
            </p:txBody>
          </p:sp>
          <p:sp>
            <p:nvSpPr>
              <p:cNvPr id="201" name="二等辺三角形 200"/>
              <p:cNvSpPr/>
              <p:nvPr/>
            </p:nvSpPr>
            <p:spPr>
              <a:xfrm>
                <a:off x="2019738" y="4579348"/>
                <a:ext cx="497646" cy="37331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13"/>
              </a:p>
            </p:txBody>
          </p:sp>
        </p:grpSp>
        <p:cxnSp>
          <p:nvCxnSpPr>
            <p:cNvPr id="154" name="直線矢印コネクタ 153"/>
            <p:cNvCxnSpPr/>
            <p:nvPr/>
          </p:nvCxnSpPr>
          <p:spPr>
            <a:xfrm>
              <a:off x="6176801" y="2825633"/>
              <a:ext cx="196017" cy="48599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5" name="直線矢印コネクタ 154"/>
            <p:cNvCxnSpPr/>
            <p:nvPr/>
          </p:nvCxnSpPr>
          <p:spPr>
            <a:xfrm>
              <a:off x="6732240" y="2825634"/>
              <a:ext cx="0" cy="49535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6" name="直線矢印コネクタ 155"/>
            <p:cNvCxnSpPr/>
            <p:nvPr/>
          </p:nvCxnSpPr>
          <p:spPr>
            <a:xfrm flipH="1">
              <a:off x="7025114" y="2806538"/>
              <a:ext cx="278607" cy="50508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7" name="角丸四角形 156"/>
            <p:cNvSpPr/>
            <p:nvPr/>
          </p:nvSpPr>
          <p:spPr>
            <a:xfrm>
              <a:off x="5738157" y="2887469"/>
              <a:ext cx="1988168" cy="251679"/>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sz="1013"/>
            </a:p>
          </p:txBody>
        </p:sp>
        <p:sp>
          <p:nvSpPr>
            <p:cNvPr id="158" name="テキスト ボックス 157"/>
            <p:cNvSpPr txBox="1"/>
            <p:nvPr/>
          </p:nvSpPr>
          <p:spPr>
            <a:xfrm>
              <a:off x="5913500" y="2858665"/>
              <a:ext cx="1830818" cy="284996"/>
            </a:xfrm>
            <a:prstGeom prst="rect">
              <a:avLst/>
            </a:prstGeom>
            <a:noFill/>
          </p:spPr>
          <p:txBody>
            <a:bodyPr wrap="square" rtlCol="0">
              <a:spAutoFit/>
            </a:bodyPr>
            <a:lstStyle/>
            <a:p>
              <a:r>
                <a:rPr lang="ja-JP" altLang="en-US" sz="1050" b="1" dirty="0">
                  <a:latin typeface="HG丸ｺﾞｼｯｸM-PRO" panose="020F0600000000000000" pitchFamily="50" charset="-128"/>
                  <a:ea typeface="HG丸ｺﾞｼｯｸM-PRO" panose="020F0600000000000000" pitchFamily="50" charset="-128"/>
                </a:rPr>
                <a:t>「</a:t>
              </a:r>
              <a:r>
                <a:rPr lang="ja-JP" altLang="en-US" sz="800" b="1" dirty="0">
                  <a:latin typeface="HG丸ｺﾞｼｯｸM-PRO" panose="020F0600000000000000" pitchFamily="50" charset="-128"/>
                  <a:ea typeface="HG丸ｺﾞｼｯｸM-PRO" panose="020F0600000000000000" pitchFamily="50" charset="-128"/>
                </a:rPr>
                <a:t>虐待かな？」と悩んだ時</a:t>
              </a:r>
              <a:endParaRPr lang="ja-JP" altLang="en-US" sz="1050" b="1" dirty="0">
                <a:latin typeface="HG丸ｺﾞｼｯｸM-PRO" panose="020F0600000000000000" pitchFamily="50" charset="-128"/>
                <a:ea typeface="HG丸ｺﾞｼｯｸM-PRO" panose="020F0600000000000000" pitchFamily="50" charset="-128"/>
              </a:endParaRPr>
            </a:p>
          </p:txBody>
        </p:sp>
        <p:grpSp>
          <p:nvGrpSpPr>
            <p:cNvPr id="159" name="グループ化 158"/>
            <p:cNvGrpSpPr/>
            <p:nvPr/>
          </p:nvGrpSpPr>
          <p:grpSpPr>
            <a:xfrm>
              <a:off x="5274187" y="3283227"/>
              <a:ext cx="2862210" cy="577821"/>
              <a:chOff x="1467049" y="5258076"/>
              <a:chExt cx="3410009" cy="1032684"/>
            </a:xfrm>
          </p:grpSpPr>
          <p:sp>
            <p:nvSpPr>
              <p:cNvPr id="198" name="額縁 197"/>
              <p:cNvSpPr/>
              <p:nvPr/>
            </p:nvSpPr>
            <p:spPr>
              <a:xfrm>
                <a:off x="1467049" y="5258076"/>
                <a:ext cx="3401786" cy="1032684"/>
              </a:xfrm>
              <a:prstGeom prst="bevel">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ja-JP" altLang="en-US" sz="1013"/>
              </a:p>
            </p:txBody>
          </p:sp>
          <p:sp>
            <p:nvSpPr>
              <p:cNvPr id="199" name="テキスト ボックス 198"/>
              <p:cNvSpPr txBox="1"/>
              <p:nvPr/>
            </p:nvSpPr>
            <p:spPr>
              <a:xfrm>
                <a:off x="1660304" y="5422081"/>
                <a:ext cx="3216754" cy="802605"/>
              </a:xfrm>
              <a:prstGeom prst="rect">
                <a:avLst/>
              </a:prstGeom>
              <a:noFill/>
            </p:spPr>
            <p:txBody>
              <a:bodyPr wrap="square" rtlCol="0">
                <a:spAutoFit/>
              </a:bodyPr>
              <a:lstStyle/>
              <a:p>
                <a:pPr algn="ctr"/>
                <a:r>
                  <a:rPr lang="ja-JP" altLang="en-US" sz="1100" b="1" dirty="0">
                    <a:latin typeface="HG丸ｺﾞｼｯｸM-PRO" panose="020F0600000000000000" pitchFamily="50" charset="-128"/>
                    <a:ea typeface="HG丸ｺﾞｼｯｸM-PRO" panose="020F0600000000000000" pitchFamily="50" charset="-128"/>
                  </a:rPr>
                  <a:t>＃７１２２</a:t>
                </a:r>
                <a:endParaRPr lang="en-US" altLang="ja-JP" sz="1100" b="1" dirty="0">
                  <a:latin typeface="HG丸ｺﾞｼｯｸM-PRO" panose="020F0600000000000000" pitchFamily="50" charset="-128"/>
                  <a:ea typeface="HG丸ｺﾞｼｯｸM-PRO" panose="020F0600000000000000" pitchFamily="50" charset="-128"/>
                </a:endParaRPr>
              </a:p>
              <a:p>
                <a:pPr algn="ctr"/>
                <a:r>
                  <a:rPr lang="ja-JP" altLang="en-US" sz="900" dirty="0">
                    <a:latin typeface="HG丸ｺﾞｼｯｸM-PRO" panose="020F0600000000000000" pitchFamily="50" charset="-128"/>
                    <a:ea typeface="HG丸ｺﾞｼｯｸM-PRO" panose="020F0600000000000000" pitchFamily="50" charset="-128"/>
                  </a:rPr>
                  <a:t>「悩んだら・わん・にゃん・にゃん」</a:t>
                </a:r>
              </a:p>
            </p:txBody>
          </p:sp>
        </p:grpSp>
        <p:sp>
          <p:nvSpPr>
            <p:cNvPr id="160" name="テキスト ボックス 159"/>
            <p:cNvSpPr txBox="1"/>
            <p:nvPr/>
          </p:nvSpPr>
          <p:spPr>
            <a:xfrm>
              <a:off x="6746799" y="3900681"/>
              <a:ext cx="1829128" cy="414539"/>
            </a:xfrm>
            <a:prstGeom prst="rect">
              <a:avLst/>
            </a:prstGeom>
            <a:noFill/>
          </p:spPr>
          <p:txBody>
            <a:bodyPr wrap="square" rtlCol="0">
              <a:spAutoFit/>
            </a:bodyPr>
            <a:lstStyle/>
            <a:p>
              <a:r>
                <a:rPr lang="ja-JP" altLang="en-US" sz="900" b="1" dirty="0">
                  <a:latin typeface="HG丸ｺﾞｼｯｸM-PRO" panose="020F0600000000000000" pitchFamily="50" charset="-128"/>
                  <a:ea typeface="HG丸ｺﾞｼｯｸM-PRO" panose="020F0600000000000000" pitchFamily="50" charset="-128"/>
                </a:rPr>
                <a:t>ワンストップで</a:t>
              </a:r>
              <a:endParaRPr lang="en-US" altLang="ja-JP" sz="900" b="1" dirty="0">
                <a:latin typeface="HG丸ｺﾞｼｯｸM-PRO" panose="020F0600000000000000" pitchFamily="50" charset="-128"/>
                <a:ea typeface="HG丸ｺﾞｼｯｸM-PRO" panose="020F0600000000000000" pitchFamily="50" charset="-128"/>
              </a:endParaRPr>
            </a:p>
            <a:p>
              <a:r>
                <a:rPr lang="ja-JP" altLang="en-US" sz="900" b="1" dirty="0">
                  <a:latin typeface="HG丸ｺﾞｼｯｸM-PRO" panose="020F0600000000000000" pitchFamily="50" charset="-128"/>
                  <a:ea typeface="HG丸ｺﾞｼｯｸM-PRO" panose="020F0600000000000000" pitchFamily="50" charset="-128"/>
                </a:rPr>
                <a:t>所管行政につながる！</a:t>
              </a:r>
            </a:p>
          </p:txBody>
        </p:sp>
        <p:grpSp>
          <p:nvGrpSpPr>
            <p:cNvPr id="161" name="グループ化 160"/>
            <p:cNvGrpSpPr/>
            <p:nvPr/>
          </p:nvGrpSpPr>
          <p:grpSpPr>
            <a:xfrm>
              <a:off x="5107891" y="4302917"/>
              <a:ext cx="1869797" cy="523257"/>
              <a:chOff x="808922" y="6994455"/>
              <a:chExt cx="2782595" cy="862576"/>
            </a:xfrm>
          </p:grpSpPr>
          <p:sp>
            <p:nvSpPr>
              <p:cNvPr id="191" name="角丸四角形 190"/>
              <p:cNvSpPr/>
              <p:nvPr/>
            </p:nvSpPr>
            <p:spPr>
              <a:xfrm>
                <a:off x="808922" y="6994455"/>
                <a:ext cx="2782595" cy="86257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sz="900"/>
              </a:p>
            </p:txBody>
          </p:sp>
          <p:sp>
            <p:nvSpPr>
              <p:cNvPr id="192" name="対角する 2 つの角を切り取った四角形 191"/>
              <p:cNvSpPr/>
              <p:nvPr/>
            </p:nvSpPr>
            <p:spPr>
              <a:xfrm>
                <a:off x="901134" y="7109755"/>
                <a:ext cx="830179" cy="628584"/>
              </a:xfrm>
              <a:prstGeom prst="snip2Diag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sz="900"/>
              </a:p>
            </p:txBody>
          </p:sp>
          <p:sp>
            <p:nvSpPr>
              <p:cNvPr id="193" name="片側の 2 つの角を切り取った四角形 192"/>
              <p:cNvSpPr/>
              <p:nvPr/>
            </p:nvSpPr>
            <p:spPr>
              <a:xfrm>
                <a:off x="1844854" y="7109756"/>
                <a:ext cx="802259" cy="628584"/>
              </a:xfrm>
              <a:prstGeom prst="snip2Same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sz="900"/>
              </a:p>
            </p:txBody>
          </p:sp>
          <p:sp>
            <p:nvSpPr>
              <p:cNvPr id="194" name="対角する 2 つの角を丸めた四角形 193"/>
              <p:cNvSpPr/>
              <p:nvPr/>
            </p:nvSpPr>
            <p:spPr>
              <a:xfrm>
                <a:off x="2748527" y="7111727"/>
                <a:ext cx="729468" cy="626612"/>
              </a:xfrm>
              <a:prstGeom prst="round2Diag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sz="900"/>
              </a:p>
            </p:txBody>
          </p:sp>
          <p:sp>
            <p:nvSpPr>
              <p:cNvPr id="195" name="テキスト ボックス 194"/>
              <p:cNvSpPr txBox="1"/>
              <p:nvPr/>
            </p:nvSpPr>
            <p:spPr>
              <a:xfrm>
                <a:off x="900451" y="7268862"/>
                <a:ext cx="785348" cy="370152"/>
              </a:xfrm>
              <a:prstGeom prst="rect">
                <a:avLst/>
              </a:prstGeom>
              <a:noFill/>
            </p:spPr>
            <p:txBody>
              <a:bodyPr wrap="square" rtlCol="0">
                <a:spAutoFit/>
              </a:bodyPr>
              <a:lstStyle/>
              <a:p>
                <a:pPr algn="ctr"/>
                <a:r>
                  <a:rPr lang="ja-JP" altLang="en-US" sz="700" b="1" dirty="0">
                    <a:latin typeface="HG丸ｺﾞｼｯｸM-PRO" panose="020F0600000000000000" pitchFamily="50" charset="-128"/>
                    <a:ea typeface="HG丸ｺﾞｼｯｸM-PRO" panose="020F0600000000000000" pitchFamily="50" charset="-128"/>
                  </a:rPr>
                  <a:t>中核市</a:t>
                </a:r>
              </a:p>
            </p:txBody>
          </p:sp>
          <p:sp>
            <p:nvSpPr>
              <p:cNvPr id="196" name="テキスト ボックス 195"/>
              <p:cNvSpPr txBox="1"/>
              <p:nvPr/>
            </p:nvSpPr>
            <p:spPr>
              <a:xfrm>
                <a:off x="1918822" y="7268864"/>
                <a:ext cx="654321" cy="370152"/>
              </a:xfrm>
              <a:prstGeom prst="rect">
                <a:avLst/>
              </a:prstGeom>
              <a:noFill/>
            </p:spPr>
            <p:txBody>
              <a:bodyPr wrap="square" rtlCol="0">
                <a:spAutoFit/>
              </a:bodyPr>
              <a:lstStyle/>
              <a:p>
                <a:pPr algn="ctr"/>
                <a:r>
                  <a:rPr lang="ja-JP" altLang="en-US" sz="700" b="1" dirty="0">
                    <a:latin typeface="HG丸ｺﾞｼｯｸM-PRO" panose="020F0600000000000000" pitchFamily="50" charset="-128"/>
                    <a:ea typeface="HG丸ｺﾞｼｯｸM-PRO" panose="020F0600000000000000" pitchFamily="50" charset="-128"/>
                  </a:rPr>
                  <a:t>府</a:t>
                </a:r>
                <a:endParaRPr lang="en-US" altLang="ja-JP" sz="700" b="1" dirty="0">
                  <a:latin typeface="HG丸ｺﾞｼｯｸM-PRO" panose="020F0600000000000000" pitchFamily="50" charset="-128"/>
                  <a:ea typeface="HG丸ｺﾞｼｯｸM-PRO" panose="020F0600000000000000" pitchFamily="50" charset="-128"/>
                </a:endParaRPr>
              </a:p>
            </p:txBody>
          </p:sp>
          <p:sp>
            <p:nvSpPr>
              <p:cNvPr id="197" name="テキスト ボックス 196"/>
              <p:cNvSpPr txBox="1"/>
              <p:nvPr/>
            </p:nvSpPr>
            <p:spPr>
              <a:xfrm>
                <a:off x="2736952" y="7268864"/>
                <a:ext cx="782844" cy="370152"/>
              </a:xfrm>
              <a:prstGeom prst="rect">
                <a:avLst/>
              </a:prstGeom>
              <a:noFill/>
            </p:spPr>
            <p:txBody>
              <a:bodyPr wrap="square" rtlCol="0">
                <a:spAutoFit/>
              </a:bodyPr>
              <a:lstStyle/>
              <a:p>
                <a:pPr algn="ctr"/>
                <a:r>
                  <a:rPr lang="ja-JP" altLang="en-US" sz="700" b="1" dirty="0">
                    <a:latin typeface="HG丸ｺﾞｼｯｸM-PRO" panose="020F0600000000000000" pitchFamily="50" charset="-128"/>
                    <a:ea typeface="HG丸ｺﾞｼｯｸM-PRO" panose="020F0600000000000000" pitchFamily="50" charset="-128"/>
                  </a:rPr>
                  <a:t>政令市</a:t>
                </a:r>
              </a:p>
            </p:txBody>
          </p:sp>
        </p:grpSp>
        <p:grpSp>
          <p:nvGrpSpPr>
            <p:cNvPr id="162" name="グループ化 161"/>
            <p:cNvGrpSpPr/>
            <p:nvPr/>
          </p:nvGrpSpPr>
          <p:grpSpPr>
            <a:xfrm>
              <a:off x="7819356" y="4318329"/>
              <a:ext cx="587071" cy="451963"/>
              <a:chOff x="4844072" y="7036820"/>
              <a:chExt cx="873666" cy="745049"/>
            </a:xfrm>
          </p:grpSpPr>
          <p:sp>
            <p:nvSpPr>
              <p:cNvPr id="189" name="五角形 188"/>
              <p:cNvSpPr/>
              <p:nvPr/>
            </p:nvSpPr>
            <p:spPr>
              <a:xfrm>
                <a:off x="4844072" y="7036820"/>
                <a:ext cx="873666" cy="745049"/>
              </a:xfrm>
              <a:prstGeom prst="pentagon">
                <a:avLst/>
              </a:prstGeom>
              <a:ln w="38100"/>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sz="900"/>
              </a:p>
            </p:txBody>
          </p:sp>
          <p:sp>
            <p:nvSpPr>
              <p:cNvPr id="190" name="テキスト ボックス 189"/>
              <p:cNvSpPr txBox="1"/>
              <p:nvPr/>
            </p:nvSpPr>
            <p:spPr>
              <a:xfrm>
                <a:off x="4886600" y="7279284"/>
                <a:ext cx="756026" cy="380520"/>
              </a:xfrm>
              <a:prstGeom prst="rect">
                <a:avLst/>
              </a:prstGeom>
              <a:noFill/>
            </p:spPr>
            <p:txBody>
              <a:bodyPr wrap="square" rtlCol="0">
                <a:spAutoFit/>
              </a:bodyPr>
              <a:lstStyle/>
              <a:p>
                <a:pPr algn="ctr"/>
                <a:r>
                  <a:rPr lang="ja-JP" altLang="en-US" sz="900" b="1" dirty="0">
                    <a:latin typeface="HG丸ｺﾞｼｯｸM-PRO" panose="020F0600000000000000" pitchFamily="50" charset="-128"/>
                    <a:ea typeface="HG丸ｺﾞｼｯｸM-PRO" panose="020F0600000000000000" pitchFamily="50" charset="-128"/>
                  </a:rPr>
                  <a:t>府警</a:t>
                </a:r>
              </a:p>
            </p:txBody>
          </p:sp>
        </p:grpSp>
        <p:sp>
          <p:nvSpPr>
            <p:cNvPr id="163" name="右矢印 162"/>
            <p:cNvSpPr/>
            <p:nvPr/>
          </p:nvSpPr>
          <p:spPr>
            <a:xfrm rot="2625174">
              <a:off x="5866872" y="4967309"/>
              <a:ext cx="576508" cy="239867"/>
            </a:xfrm>
            <a:prstGeom prst="rightArrow">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ja-JP" altLang="en-US" sz="1013"/>
            </a:p>
          </p:txBody>
        </p:sp>
        <p:sp>
          <p:nvSpPr>
            <p:cNvPr id="164" name="右矢印 163"/>
            <p:cNvSpPr/>
            <p:nvPr/>
          </p:nvSpPr>
          <p:spPr>
            <a:xfrm rot="8571294">
              <a:off x="7144841" y="4942119"/>
              <a:ext cx="659997" cy="246676"/>
            </a:xfrm>
            <a:prstGeom prst="rightArrow">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ja-JP" altLang="en-US" sz="1013"/>
            </a:p>
          </p:txBody>
        </p:sp>
        <p:sp>
          <p:nvSpPr>
            <p:cNvPr id="165" name="テキスト ボックス 164"/>
            <p:cNvSpPr txBox="1"/>
            <p:nvPr/>
          </p:nvSpPr>
          <p:spPr>
            <a:xfrm>
              <a:off x="6468139" y="4912054"/>
              <a:ext cx="675455" cy="345450"/>
            </a:xfrm>
            <a:prstGeom prst="rect">
              <a:avLst/>
            </a:prstGeom>
            <a:noFill/>
          </p:spPr>
          <p:txBody>
            <a:bodyPr wrap="square" rtlCol="0">
              <a:spAutoFit/>
            </a:bodyPr>
            <a:lstStyle/>
            <a:p>
              <a:r>
                <a:rPr lang="ja-JP" altLang="en-US" sz="700" b="1" dirty="0">
                  <a:latin typeface="HG丸ｺﾞｼｯｸM-PRO" panose="020F0600000000000000" pitchFamily="50" charset="-128"/>
                  <a:ea typeface="HG丸ｺﾞｼｯｸM-PRO" panose="020F0600000000000000" pitchFamily="50" charset="-128"/>
                </a:rPr>
                <a:t>現地確認</a:t>
              </a:r>
              <a:endParaRPr lang="en-US" altLang="ja-JP" sz="700" b="1" dirty="0">
                <a:latin typeface="HG丸ｺﾞｼｯｸM-PRO" panose="020F0600000000000000" pitchFamily="50" charset="-128"/>
                <a:ea typeface="HG丸ｺﾞｼｯｸM-PRO" panose="020F0600000000000000" pitchFamily="50" charset="-128"/>
              </a:endParaRPr>
            </a:p>
            <a:p>
              <a:r>
                <a:rPr lang="ja-JP" altLang="en-US" sz="700" b="1" dirty="0">
                  <a:latin typeface="HG丸ｺﾞｼｯｸM-PRO" panose="020F0600000000000000" pitchFamily="50" charset="-128"/>
                  <a:ea typeface="HG丸ｺﾞｼｯｸM-PRO" panose="020F0600000000000000" pitchFamily="50" charset="-128"/>
                </a:rPr>
                <a:t>立入調査</a:t>
              </a:r>
            </a:p>
          </p:txBody>
        </p:sp>
        <p:grpSp>
          <p:nvGrpSpPr>
            <p:cNvPr id="166" name="グループ化 165"/>
            <p:cNvGrpSpPr/>
            <p:nvPr/>
          </p:nvGrpSpPr>
          <p:grpSpPr>
            <a:xfrm>
              <a:off x="6372819" y="5275576"/>
              <a:ext cx="764612" cy="637700"/>
              <a:chOff x="2880032" y="8220594"/>
              <a:chExt cx="1137881" cy="1051231"/>
            </a:xfrm>
          </p:grpSpPr>
          <p:sp>
            <p:nvSpPr>
              <p:cNvPr id="184" name="二等辺三角形 183"/>
              <p:cNvSpPr/>
              <p:nvPr/>
            </p:nvSpPr>
            <p:spPr>
              <a:xfrm>
                <a:off x="2880032" y="8220594"/>
                <a:ext cx="1137881" cy="34542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13"/>
              </a:p>
            </p:txBody>
          </p:sp>
          <p:sp>
            <p:nvSpPr>
              <p:cNvPr id="185" name="正方形/長方形 184"/>
              <p:cNvSpPr/>
              <p:nvPr/>
            </p:nvSpPr>
            <p:spPr>
              <a:xfrm>
                <a:off x="3049360" y="8561533"/>
                <a:ext cx="801404" cy="7102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13"/>
              </a:p>
            </p:txBody>
          </p:sp>
          <p:sp>
            <p:nvSpPr>
              <p:cNvPr id="186" name="正方形/長方形 185"/>
              <p:cNvSpPr/>
              <p:nvPr/>
            </p:nvSpPr>
            <p:spPr>
              <a:xfrm>
                <a:off x="3202798" y="8655654"/>
                <a:ext cx="472998" cy="39209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ja-JP" altLang="en-US" sz="1013"/>
              </a:p>
            </p:txBody>
          </p:sp>
          <p:cxnSp>
            <p:nvCxnSpPr>
              <p:cNvPr id="187" name="直線コネクタ 186"/>
              <p:cNvCxnSpPr>
                <a:stCxn id="186" idx="1"/>
                <a:endCxn id="186" idx="3"/>
              </p:cNvCxnSpPr>
              <p:nvPr/>
            </p:nvCxnSpPr>
            <p:spPr>
              <a:xfrm>
                <a:off x="3202798" y="8851701"/>
                <a:ext cx="47299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直線コネクタ 187"/>
              <p:cNvCxnSpPr>
                <a:stCxn id="186" idx="0"/>
                <a:endCxn id="186" idx="2"/>
              </p:cNvCxnSpPr>
              <p:nvPr/>
            </p:nvCxnSpPr>
            <p:spPr>
              <a:xfrm>
                <a:off x="3439297" y="8655654"/>
                <a:ext cx="0" cy="392094"/>
              </a:xfrm>
              <a:prstGeom prst="line">
                <a:avLst/>
              </a:prstGeom>
            </p:spPr>
            <p:style>
              <a:lnRef idx="1">
                <a:schemeClr val="accent1"/>
              </a:lnRef>
              <a:fillRef idx="0">
                <a:schemeClr val="accent1"/>
              </a:fillRef>
              <a:effectRef idx="0">
                <a:schemeClr val="accent1"/>
              </a:effectRef>
              <a:fontRef idx="minor">
                <a:schemeClr val="tx1"/>
              </a:fontRef>
            </p:style>
          </p:cxnSp>
        </p:grpSp>
        <p:sp>
          <p:nvSpPr>
            <p:cNvPr id="167" name="右矢印 166"/>
            <p:cNvSpPr/>
            <p:nvPr/>
          </p:nvSpPr>
          <p:spPr>
            <a:xfrm>
              <a:off x="7236484" y="5565941"/>
              <a:ext cx="433107" cy="260932"/>
            </a:xfrm>
            <a:prstGeom prst="rightArrow">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sz="1013"/>
            </a:p>
          </p:txBody>
        </p:sp>
        <p:sp>
          <p:nvSpPr>
            <p:cNvPr id="168" name="右矢印 167"/>
            <p:cNvSpPr/>
            <p:nvPr/>
          </p:nvSpPr>
          <p:spPr>
            <a:xfrm rot="10800000">
              <a:off x="5868145" y="5566899"/>
              <a:ext cx="433107" cy="260932"/>
            </a:xfrm>
            <a:prstGeom prst="rightArrow">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sz="1013"/>
            </a:p>
          </p:txBody>
        </p:sp>
        <p:sp>
          <p:nvSpPr>
            <p:cNvPr id="169" name="テキスト ボックス 168"/>
            <p:cNvSpPr txBox="1"/>
            <p:nvPr/>
          </p:nvSpPr>
          <p:spPr>
            <a:xfrm>
              <a:off x="5590045" y="5366265"/>
              <a:ext cx="941090" cy="224542"/>
            </a:xfrm>
            <a:prstGeom prst="rect">
              <a:avLst/>
            </a:prstGeom>
            <a:noFill/>
          </p:spPr>
          <p:txBody>
            <a:bodyPr wrap="square" rtlCol="0">
              <a:spAutoFit/>
            </a:bodyPr>
            <a:lstStyle/>
            <a:p>
              <a:r>
                <a:rPr lang="ja-JP" altLang="en-US" sz="700" b="1" dirty="0">
                  <a:latin typeface="HG丸ｺﾞｼｯｸM-PRO" panose="020F0600000000000000" pitchFamily="50" charset="-128"/>
                  <a:ea typeface="HG丸ｺﾞｼｯｸM-PRO" panose="020F0600000000000000" pitchFamily="50" charset="-128"/>
                </a:rPr>
                <a:t>（虐待でない）</a:t>
              </a:r>
            </a:p>
          </p:txBody>
        </p:sp>
        <p:sp>
          <p:nvSpPr>
            <p:cNvPr id="170" name="テキスト ボックス 169"/>
            <p:cNvSpPr txBox="1"/>
            <p:nvPr/>
          </p:nvSpPr>
          <p:spPr>
            <a:xfrm>
              <a:off x="7023433" y="5366265"/>
              <a:ext cx="1003301" cy="224542"/>
            </a:xfrm>
            <a:prstGeom prst="rect">
              <a:avLst/>
            </a:prstGeom>
            <a:noFill/>
          </p:spPr>
          <p:txBody>
            <a:bodyPr wrap="square" rtlCol="0">
              <a:spAutoFit/>
            </a:bodyPr>
            <a:lstStyle/>
            <a:p>
              <a:r>
                <a:rPr lang="ja-JP" altLang="en-US" sz="700" b="1" dirty="0">
                  <a:latin typeface="HG丸ｺﾞｼｯｸM-PRO" panose="020F0600000000000000" pitchFamily="50" charset="-128"/>
                  <a:ea typeface="HG丸ｺﾞｼｯｸM-PRO" panose="020F0600000000000000" pitchFamily="50" charset="-128"/>
                </a:rPr>
                <a:t>（虐待である）</a:t>
              </a:r>
            </a:p>
          </p:txBody>
        </p:sp>
        <p:sp>
          <p:nvSpPr>
            <p:cNvPr id="171" name="角丸四角形 170"/>
            <p:cNvSpPr/>
            <p:nvPr/>
          </p:nvSpPr>
          <p:spPr>
            <a:xfrm>
              <a:off x="4896036" y="5373216"/>
              <a:ext cx="812216" cy="5019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13"/>
            </a:p>
          </p:txBody>
        </p:sp>
        <p:sp>
          <p:nvSpPr>
            <p:cNvPr id="172" name="テキスト ボックス 171"/>
            <p:cNvSpPr txBox="1"/>
            <p:nvPr/>
          </p:nvSpPr>
          <p:spPr>
            <a:xfrm>
              <a:off x="4935582" y="5427223"/>
              <a:ext cx="766484" cy="345450"/>
            </a:xfrm>
            <a:prstGeom prst="rect">
              <a:avLst/>
            </a:prstGeom>
            <a:noFill/>
          </p:spPr>
          <p:txBody>
            <a:bodyPr wrap="square" rtlCol="0">
              <a:spAutoFit/>
            </a:bodyPr>
            <a:lstStyle/>
            <a:p>
              <a:pPr algn="ctr"/>
              <a:r>
                <a:rPr lang="ja-JP" altLang="en-US" sz="700" b="1" dirty="0">
                  <a:latin typeface="HG丸ｺﾞｼｯｸM-PRO" panose="020F0600000000000000" pitchFamily="50" charset="-128"/>
                  <a:ea typeface="HG丸ｺﾞｼｯｸM-PRO" panose="020F0600000000000000" pitchFamily="50" charset="-128"/>
                </a:rPr>
                <a:t>不適正飼養の指導</a:t>
              </a:r>
              <a:endParaRPr lang="en-US" altLang="ja-JP" sz="700" b="1" dirty="0">
                <a:latin typeface="HG丸ｺﾞｼｯｸM-PRO" panose="020F0600000000000000" pitchFamily="50" charset="-128"/>
                <a:ea typeface="HG丸ｺﾞｼｯｸM-PRO" panose="020F0600000000000000" pitchFamily="50" charset="-128"/>
              </a:endParaRPr>
            </a:p>
          </p:txBody>
        </p:sp>
        <p:sp>
          <p:nvSpPr>
            <p:cNvPr id="173" name="テキスト ボックス 172"/>
            <p:cNvSpPr txBox="1"/>
            <p:nvPr/>
          </p:nvSpPr>
          <p:spPr>
            <a:xfrm>
              <a:off x="5028882" y="5103186"/>
              <a:ext cx="553139" cy="224542"/>
            </a:xfrm>
            <a:prstGeom prst="rect">
              <a:avLst/>
            </a:prstGeom>
            <a:solidFill>
              <a:schemeClr val="bg1"/>
            </a:solidFill>
            <a:ln>
              <a:solidFill>
                <a:schemeClr val="tx1"/>
              </a:solidFill>
            </a:ln>
          </p:spPr>
          <p:txBody>
            <a:bodyPr wrap="square" rtlCol="0">
              <a:spAutoFit/>
            </a:bodyPr>
            <a:lstStyle/>
            <a:p>
              <a:pPr algn="ctr"/>
              <a:r>
                <a:rPr lang="ja-JP" altLang="en-US" sz="700" dirty="0">
                  <a:latin typeface="HG丸ｺﾞｼｯｸM-PRO" panose="020F0600000000000000" pitchFamily="50" charset="-128"/>
                  <a:ea typeface="HG丸ｺﾞｼｯｸM-PRO" panose="020F0600000000000000" pitchFamily="50" charset="-128"/>
                </a:rPr>
                <a:t>行　政</a:t>
              </a:r>
              <a:endParaRPr lang="en-US" altLang="ja-JP" sz="700" dirty="0">
                <a:latin typeface="HG丸ｺﾞｼｯｸM-PRO" panose="020F0600000000000000" pitchFamily="50" charset="-128"/>
                <a:ea typeface="HG丸ｺﾞｼｯｸM-PRO" panose="020F0600000000000000" pitchFamily="50" charset="-128"/>
              </a:endParaRPr>
            </a:p>
          </p:txBody>
        </p:sp>
        <p:sp>
          <p:nvSpPr>
            <p:cNvPr id="174" name="テキスト ボックス 173"/>
            <p:cNvSpPr txBox="1"/>
            <p:nvPr/>
          </p:nvSpPr>
          <p:spPr>
            <a:xfrm>
              <a:off x="7948461" y="5103186"/>
              <a:ext cx="553139" cy="224542"/>
            </a:xfrm>
            <a:prstGeom prst="rect">
              <a:avLst/>
            </a:prstGeom>
            <a:solidFill>
              <a:schemeClr val="bg1"/>
            </a:solidFill>
            <a:ln>
              <a:solidFill>
                <a:schemeClr val="tx1"/>
              </a:solidFill>
            </a:ln>
          </p:spPr>
          <p:txBody>
            <a:bodyPr wrap="square" rtlCol="0">
              <a:spAutoFit/>
            </a:bodyPr>
            <a:lstStyle/>
            <a:p>
              <a:pPr algn="ctr"/>
              <a:r>
                <a:rPr lang="ja-JP" altLang="en-US" sz="700" dirty="0">
                  <a:latin typeface="HG丸ｺﾞｼｯｸM-PRO" panose="020F0600000000000000" pitchFamily="50" charset="-128"/>
                  <a:ea typeface="HG丸ｺﾞｼｯｸM-PRO" panose="020F0600000000000000" pitchFamily="50" charset="-128"/>
                </a:rPr>
                <a:t>警　察</a:t>
              </a:r>
              <a:endParaRPr lang="en-US" altLang="ja-JP" sz="700" dirty="0">
                <a:latin typeface="HG丸ｺﾞｼｯｸM-PRO" panose="020F0600000000000000" pitchFamily="50" charset="-128"/>
                <a:ea typeface="HG丸ｺﾞｼｯｸM-PRO" panose="020F0600000000000000" pitchFamily="50" charset="-128"/>
              </a:endParaRPr>
            </a:p>
          </p:txBody>
        </p:sp>
        <p:sp>
          <p:nvSpPr>
            <p:cNvPr id="175" name="左右矢印 174"/>
            <p:cNvSpPr/>
            <p:nvPr/>
          </p:nvSpPr>
          <p:spPr>
            <a:xfrm>
              <a:off x="7063632" y="4439954"/>
              <a:ext cx="670697" cy="189375"/>
            </a:xfrm>
            <a:prstGeom prst="leftRightArrow">
              <a:avLst>
                <a:gd name="adj1" fmla="val 58956"/>
                <a:gd name="adj2" fmla="val 50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ja-JP" altLang="en-US" sz="1013"/>
            </a:p>
          </p:txBody>
        </p:sp>
        <p:sp>
          <p:nvSpPr>
            <p:cNvPr id="176" name="テキスト ボックス 175"/>
            <p:cNvSpPr txBox="1"/>
            <p:nvPr/>
          </p:nvSpPr>
          <p:spPr>
            <a:xfrm>
              <a:off x="7111769" y="4636949"/>
              <a:ext cx="636629" cy="224542"/>
            </a:xfrm>
            <a:prstGeom prst="rect">
              <a:avLst/>
            </a:prstGeom>
            <a:noFill/>
          </p:spPr>
          <p:txBody>
            <a:bodyPr wrap="square" rtlCol="0">
              <a:spAutoFit/>
            </a:bodyPr>
            <a:lstStyle/>
            <a:p>
              <a:pPr algn="ctr"/>
              <a:r>
                <a:rPr lang="ja-JP" altLang="en-US" sz="700" b="1" dirty="0">
                  <a:latin typeface="HG丸ｺﾞｼｯｸM-PRO" panose="020F0600000000000000" pitchFamily="50" charset="-128"/>
                  <a:ea typeface="HG丸ｺﾞｼｯｸM-PRO" panose="020F0600000000000000" pitchFamily="50" charset="-128"/>
                </a:rPr>
                <a:t>情報共有</a:t>
              </a:r>
            </a:p>
          </p:txBody>
        </p:sp>
        <p:cxnSp>
          <p:nvCxnSpPr>
            <p:cNvPr id="177" name="直線矢印コネクタ 176"/>
            <p:cNvCxnSpPr/>
            <p:nvPr/>
          </p:nvCxnSpPr>
          <p:spPr>
            <a:xfrm>
              <a:off x="6732241" y="3861048"/>
              <a:ext cx="0" cy="43777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8" name="爆発 1 177"/>
            <p:cNvSpPr/>
            <p:nvPr/>
          </p:nvSpPr>
          <p:spPr>
            <a:xfrm>
              <a:off x="7765270" y="5334659"/>
              <a:ext cx="966382" cy="594503"/>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9" name="テキスト ボックス 178"/>
            <p:cNvSpPr txBox="1"/>
            <p:nvPr/>
          </p:nvSpPr>
          <p:spPr>
            <a:xfrm>
              <a:off x="7895161" y="5517100"/>
              <a:ext cx="766484" cy="224542"/>
            </a:xfrm>
            <a:prstGeom prst="rect">
              <a:avLst/>
            </a:prstGeom>
            <a:noFill/>
          </p:spPr>
          <p:txBody>
            <a:bodyPr wrap="square" rtlCol="0">
              <a:spAutoFit/>
            </a:bodyPr>
            <a:lstStyle/>
            <a:p>
              <a:r>
                <a:rPr lang="ja-JP" altLang="en-US" sz="700" b="1" dirty="0">
                  <a:latin typeface="HG丸ｺﾞｼｯｸM-PRO" panose="020F0600000000000000" pitchFamily="50" charset="-128"/>
                  <a:ea typeface="HG丸ｺﾞｼｯｸM-PRO" panose="020F0600000000000000" pitchFamily="50" charset="-128"/>
                </a:rPr>
                <a:t>検挙・摘発</a:t>
              </a:r>
            </a:p>
          </p:txBody>
        </p:sp>
        <p:sp>
          <p:nvSpPr>
            <p:cNvPr id="180" name="角丸四角形 179"/>
            <p:cNvSpPr/>
            <p:nvPr/>
          </p:nvSpPr>
          <p:spPr>
            <a:xfrm>
              <a:off x="4646742" y="1729277"/>
              <a:ext cx="1707386" cy="278551"/>
            </a:xfrm>
            <a:prstGeom prst="roundRect">
              <a:avLst/>
            </a:prstGeom>
            <a:solidFill>
              <a:schemeClr val="accent1"/>
            </a:solidFill>
            <a:ln w="12700" cap="flat" cmpd="sng" algn="ctr">
              <a:solidFill>
                <a:sysClr val="windowText" lastClr="000000"/>
              </a:solidFill>
              <a:prstDash val="solid"/>
              <a:miter lim="800000"/>
            </a:ln>
            <a:effectLst/>
          </p:spPr>
          <p:txBody>
            <a:bodyPr rot="0" spcFirstLastPara="0" vert="horz" wrap="square" lIns="51435" tIns="108000" rIns="51435" bIns="54000" numCol="1" spcCol="0" rtlCol="0" fromWordArt="0" anchor="ctr" anchorCtr="0" forceAA="0" compatLnSpc="1">
              <a:prstTxWarp prst="textNoShape">
                <a:avLst/>
              </a:prstTxWarp>
              <a:noAutofit/>
            </a:bodyPr>
            <a:lstStyle/>
            <a:p>
              <a:pPr algn="ctr">
                <a:lnSpc>
                  <a:spcPts val="788"/>
                </a:lnSpc>
              </a:pPr>
              <a:r>
                <a:rPr lang="ja-JP" altLang="en-US" sz="1100" b="1" kern="100" dirty="0">
                  <a:latin typeface="Meiryo UI" panose="020B0604030504040204" pitchFamily="50" charset="-128"/>
                  <a:ea typeface="Meiryo UI" panose="020B0604030504040204" pitchFamily="50" charset="-128"/>
                  <a:cs typeface="Times New Roman" panose="02020603050405020304" pitchFamily="18" charset="0"/>
                </a:rPr>
                <a:t>受付一元化のイメージ</a:t>
              </a:r>
            </a:p>
          </p:txBody>
        </p:sp>
        <p:sp>
          <p:nvSpPr>
            <p:cNvPr id="181" name="角丸四角形吹き出し 180"/>
            <p:cNvSpPr/>
            <p:nvPr/>
          </p:nvSpPr>
          <p:spPr>
            <a:xfrm>
              <a:off x="4816670" y="2150108"/>
              <a:ext cx="934434" cy="625872"/>
            </a:xfrm>
            <a:prstGeom prst="wedgeRoundRectCallout">
              <a:avLst>
                <a:gd name="adj1" fmla="val 71463"/>
                <a:gd name="adj2" fmla="val 19738"/>
                <a:gd name="adj3" fmla="val 16667"/>
              </a:avLst>
            </a:prstGeo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ja-JP" altLang="en-US" sz="600" dirty="0">
                  <a:latin typeface="HG丸ｺﾞｼｯｸM-PRO" panose="020F0600000000000000" pitchFamily="50" charset="-128"/>
                  <a:ea typeface="HG丸ｺﾞｼｯｸM-PRO" panose="020F0600000000000000" pitchFamily="50" charset="-128"/>
                </a:rPr>
                <a:t>ペットショップで犬が狭いケージに入れられ痩せているみたい。</a:t>
              </a:r>
              <a:endParaRPr lang="ja-JP" altLang="en-US" sz="1600" b="1" dirty="0">
                <a:latin typeface="Meiryo UI" panose="020B0604030504040204" pitchFamily="50" charset="-128"/>
                <a:ea typeface="Meiryo UI" panose="020B0604030504040204" pitchFamily="50" charset="-128"/>
              </a:endParaRPr>
            </a:p>
          </p:txBody>
        </p:sp>
        <p:sp>
          <p:nvSpPr>
            <p:cNvPr id="182" name="角丸四角形吹き出し 181"/>
            <p:cNvSpPr/>
            <p:nvPr/>
          </p:nvSpPr>
          <p:spPr>
            <a:xfrm>
              <a:off x="6410941" y="1859937"/>
              <a:ext cx="1175415" cy="471019"/>
            </a:xfrm>
            <a:prstGeom prst="wedgeRoundRectCallout">
              <a:avLst>
                <a:gd name="adj1" fmla="val -20833"/>
                <a:gd name="adj2" fmla="val 66912"/>
                <a:gd name="adj3" fmla="val 16667"/>
              </a:avLst>
            </a:prstGeo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r>
                <a:rPr lang="ja-JP" altLang="en-US" sz="600" dirty="0">
                  <a:latin typeface="HG丸ｺﾞｼｯｸM-PRO" panose="020F0600000000000000" pitchFamily="50" charset="-128"/>
                  <a:ea typeface="HG丸ｺﾞｼｯｸM-PRO" panose="020F0600000000000000" pitchFamily="50" charset="-128"/>
                </a:rPr>
                <a:t>隣の家の犬がずっと鳴いている、いじめられているのかも？</a:t>
              </a:r>
            </a:p>
          </p:txBody>
        </p:sp>
        <p:sp>
          <p:nvSpPr>
            <p:cNvPr id="183" name="角丸四角形吹き出し 182"/>
            <p:cNvSpPr/>
            <p:nvPr/>
          </p:nvSpPr>
          <p:spPr>
            <a:xfrm>
              <a:off x="7764422" y="1976010"/>
              <a:ext cx="1155584" cy="612409"/>
            </a:xfrm>
            <a:prstGeom prst="wedgeRoundRectCallout">
              <a:avLst>
                <a:gd name="adj1" fmla="val -68641"/>
                <a:gd name="adj2" fmla="val 42139"/>
                <a:gd name="adj3" fmla="val 16667"/>
              </a:avLst>
            </a:prstGeo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r>
                <a:rPr lang="ja-JP" altLang="en-US" sz="600" dirty="0">
                  <a:latin typeface="HG丸ｺﾞｼｯｸM-PRO" panose="020F0600000000000000" pitchFamily="50" charset="-128"/>
                  <a:ea typeface="HG丸ｺﾞｼｯｸM-PRO" panose="020F0600000000000000" pitchFamily="50" charset="-128"/>
                </a:rPr>
                <a:t>近くの家で多くの猫を飼っているが、すごい悪臭、世話できているのかな？</a:t>
              </a:r>
            </a:p>
          </p:txBody>
        </p:sp>
      </p:grpSp>
    </p:spTree>
    <p:extLst>
      <p:ext uri="{BB962C8B-B14F-4D97-AF65-F5344CB8AC3E}">
        <p14:creationId xmlns:p14="http://schemas.microsoft.com/office/powerpoint/2010/main" val="5408771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5"/>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2667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266700" algn="l" defTabSz="914400" rtl="0" eaLnBrk="1" fontAlgn="base" latinLnBrk="0" hangingPunct="1">
              <a:lnSpc>
                <a:spcPct val="100000"/>
              </a:lnSpc>
              <a:spcBef>
                <a:spcPct val="0"/>
              </a:spcBef>
              <a:spcAft>
                <a:spcPct val="0"/>
              </a:spcAft>
              <a:buClrTx/>
              <a:buSzTx/>
              <a:buFontTx/>
              <a:buNone/>
              <a:tabLst/>
              <a:defRPr/>
            </a:pPr>
            <a:endParaRPr kumimoji="1" lang="ja-JP" altLang="ja-JP" sz="1800" b="0" i="0" u="none" strike="noStrike" kern="1200" cap="none" spc="0" normalizeH="0" baseline="0" noProof="0" smtClean="0">
              <a:ln>
                <a:noFill/>
              </a:ln>
              <a:solidFill>
                <a:prstClr val="black"/>
              </a:solidFill>
              <a:effectLst/>
              <a:uLnTx/>
              <a:uFillTx/>
              <a:latin typeface="Arial" pitchFamily="34" charset="0"/>
              <a:ea typeface="ＭＳ Ｐゴシック" pitchFamily="50" charset="-128"/>
            </a:endParaRPr>
          </a:p>
        </p:txBody>
      </p:sp>
      <p:sp>
        <p:nvSpPr>
          <p:cNvPr id="24" name="Rectangle 18"/>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13335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133350" algn="l" defTabSz="914400" rtl="0" eaLnBrk="1" fontAlgn="base" latinLnBrk="0" hangingPunct="1">
              <a:lnSpc>
                <a:spcPct val="100000"/>
              </a:lnSpc>
              <a:spcBef>
                <a:spcPct val="0"/>
              </a:spcBef>
              <a:spcAft>
                <a:spcPct val="0"/>
              </a:spcAft>
              <a:buClrTx/>
              <a:buSzTx/>
              <a:buFontTx/>
              <a:buNone/>
              <a:tabLst/>
              <a:defRPr/>
            </a:pPr>
            <a:endParaRPr kumimoji="1" lang="ja-JP" altLang="ja-JP" sz="1800" b="0" i="0" u="none" strike="noStrike" kern="1200" cap="none" spc="0" normalizeH="0" baseline="0" noProof="0" smtClean="0">
              <a:ln>
                <a:noFill/>
              </a:ln>
              <a:solidFill>
                <a:prstClr val="black"/>
              </a:solidFill>
              <a:effectLst/>
              <a:uLnTx/>
              <a:uFillTx/>
              <a:latin typeface="Arial" pitchFamily="34" charset="0"/>
              <a:ea typeface="ＭＳ Ｐゴシック" pitchFamily="50" charset="-128"/>
            </a:endParaRPr>
          </a:p>
        </p:txBody>
      </p:sp>
      <p:sp>
        <p:nvSpPr>
          <p:cNvPr id="13" name="Rectangle 15"/>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2667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266700" algn="l" defTabSz="914400" rtl="0" eaLnBrk="1" fontAlgn="base" latinLnBrk="0" hangingPunct="1">
              <a:lnSpc>
                <a:spcPct val="100000"/>
              </a:lnSpc>
              <a:spcBef>
                <a:spcPct val="0"/>
              </a:spcBef>
              <a:spcAft>
                <a:spcPct val="0"/>
              </a:spcAft>
              <a:buClrTx/>
              <a:buSzTx/>
              <a:buFontTx/>
              <a:buNone/>
              <a:tabLst/>
              <a:defRPr/>
            </a:pPr>
            <a:endParaRPr kumimoji="1" lang="ja-JP" altLang="ja-JP" sz="1800" b="0" i="0" u="none" strike="noStrike" kern="1200" cap="none" spc="0" normalizeH="0" baseline="0" noProof="0" smtClean="0">
              <a:ln>
                <a:noFill/>
              </a:ln>
              <a:solidFill>
                <a:prstClr val="black"/>
              </a:solidFill>
              <a:effectLst/>
              <a:uLnTx/>
              <a:uFillTx/>
              <a:latin typeface="Arial" pitchFamily="34" charset="0"/>
              <a:ea typeface="ＭＳ Ｐゴシック" pitchFamily="50" charset="-128"/>
            </a:endParaRPr>
          </a:p>
        </p:txBody>
      </p:sp>
      <p:sp>
        <p:nvSpPr>
          <p:cNvPr id="14" name="Rectangle 18"/>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13335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133350" algn="l" defTabSz="914400" rtl="0" eaLnBrk="1" fontAlgn="base" latinLnBrk="0" hangingPunct="1">
              <a:lnSpc>
                <a:spcPct val="100000"/>
              </a:lnSpc>
              <a:spcBef>
                <a:spcPct val="0"/>
              </a:spcBef>
              <a:spcAft>
                <a:spcPct val="0"/>
              </a:spcAft>
              <a:buClrTx/>
              <a:buSzTx/>
              <a:buFontTx/>
              <a:buNone/>
              <a:tabLst/>
              <a:defRPr/>
            </a:pPr>
            <a:endParaRPr kumimoji="1" lang="ja-JP" altLang="ja-JP" sz="1800" b="0" i="0" u="none" strike="noStrike" kern="1200" cap="none" spc="0" normalizeH="0" baseline="0" noProof="0" smtClean="0">
              <a:ln>
                <a:noFill/>
              </a:ln>
              <a:solidFill>
                <a:prstClr val="black"/>
              </a:solidFill>
              <a:effectLst/>
              <a:uLnTx/>
              <a:uFillTx/>
              <a:latin typeface="Arial" pitchFamily="34" charset="0"/>
              <a:ea typeface="ＭＳ Ｐゴシック" pitchFamily="50" charset="-128"/>
            </a:endParaRPr>
          </a:p>
        </p:txBody>
      </p:sp>
      <p:sp>
        <p:nvSpPr>
          <p:cNvPr id="19" name="正方形/長方形 18"/>
          <p:cNvSpPr/>
          <p:nvPr/>
        </p:nvSpPr>
        <p:spPr>
          <a:xfrm>
            <a:off x="236599" y="8620"/>
            <a:ext cx="1590095" cy="52627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lIns="3600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＜参考事例</a:t>
            </a:r>
            <a:r>
              <a:rPr lang="en-US" altLang="ja-JP" sz="16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5</a:t>
            </a:r>
            <a:r>
              <a:rPr kumimoji="1" lang="ja-JP" altLang="en-US"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p>
        </p:txBody>
      </p:sp>
      <p:sp>
        <p:nvSpPr>
          <p:cNvPr id="20" name="角丸四角形 19"/>
          <p:cNvSpPr/>
          <p:nvPr/>
        </p:nvSpPr>
        <p:spPr>
          <a:xfrm>
            <a:off x="206100" y="413665"/>
            <a:ext cx="8821395" cy="6210690"/>
          </a:xfrm>
          <a:prstGeom prst="roundRect">
            <a:avLst>
              <a:gd name="adj" fmla="val 4915"/>
            </a:avLst>
          </a:prstGeom>
        </p:spPr>
        <p:style>
          <a:lnRef idx="2">
            <a:schemeClr val="dk1"/>
          </a:lnRef>
          <a:fillRef idx="1">
            <a:schemeClr val="lt1"/>
          </a:fillRef>
          <a:effectRef idx="0">
            <a:schemeClr val="dk1"/>
          </a:effectRef>
          <a:fontRef idx="minor">
            <a:schemeClr val="dk1"/>
          </a:fontRef>
        </p:style>
        <p:txBody>
          <a:bodyPr rot="0" spcFirstLastPara="0" vert="horz" wrap="square" lIns="72000" tIns="72000" rIns="36000" bIns="360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RPA</a:t>
            </a:r>
            <a:r>
              <a:rPr kumimoji="1" lang="ja-JP" altLang="en-US"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を</a:t>
            </a: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活用した庁内業務の</a:t>
            </a:r>
            <a:r>
              <a:rPr kumimoji="1" lang="ja-JP" altLang="en-US"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効率化</a:t>
            </a:r>
            <a:r>
              <a:rPr kumimoji="1" lang="en-US" altLang="ja-JP" sz="11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1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総務部 </a:t>
            </a:r>
            <a:r>
              <a:rPr kumimoji="1" lang="en-US" altLang="ja-JP" sz="11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IT</a:t>
            </a:r>
            <a:r>
              <a:rPr kumimoji="1" lang="ja-JP" altLang="en-US" sz="11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・業務改革課</a:t>
            </a:r>
            <a:r>
              <a:rPr kumimoji="1" lang="en-US" altLang="ja-JP" sz="11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4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endParaRPr lang="en-US" altLang="ja-JP" sz="1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500"/>
              </a:lnSpc>
              <a:defRPr/>
            </a:pPr>
            <a:r>
              <a:rPr lang="ja-JP" altLang="en-US"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endParaRPr lang="en-US" altLang="ja-JP"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defTabSz="914400" rtl="0" eaLnBrk="1" fontAlgn="auto" latinLnBrk="0" hangingPunct="1">
              <a:lnSpc>
                <a:spcPct val="100000"/>
              </a:lnSpc>
              <a:spcBef>
                <a:spcPts val="0"/>
              </a:spcBef>
              <a:spcAft>
                <a:spcPts val="0"/>
              </a:spcAft>
              <a:buClrTx/>
              <a:buSzTx/>
              <a:buFontTx/>
              <a:buNone/>
              <a:tabLst/>
              <a:defRPr/>
            </a:pPr>
            <a:endParaRPr kumimoji="1" lang="en-US" altLang="ja-JP" sz="1200" b="1"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altLang="ja-JP" sz="1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altLang="ja-JP"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altLang="ja-JP" sz="1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defTabSz="914400" rtl="0" eaLnBrk="1" fontAlgn="auto" latinLnBrk="0" hangingPunct="1">
              <a:lnSpc>
                <a:spcPct val="100000"/>
              </a:lnSpc>
              <a:spcBef>
                <a:spcPts val="0"/>
              </a:spcBef>
              <a:spcAft>
                <a:spcPts val="0"/>
              </a:spcAft>
              <a:buClrTx/>
              <a:buSzTx/>
              <a:buFontTx/>
              <a:buNone/>
              <a:tabLst/>
              <a:defRPr/>
            </a:pPr>
            <a:endParaRPr lang="en-US" altLang="ja-JP" sz="1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lvl="0">
              <a:defRPr/>
            </a:pPr>
            <a:endParaRPr lang="en-US" altLang="ja-JP" sz="1400" b="1" noProof="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lvl="0">
              <a:defRPr/>
            </a:pPr>
            <a:endParaRPr kumimoji="1" lang="en-US" altLang="ja-JP" sz="1200" i="0" u="none" strike="noStrike" kern="1200" cap="none" spc="0" normalizeH="0" baseline="0" noProof="0" dirty="0" smtClean="0">
              <a:ln>
                <a:noFill/>
              </a:ln>
              <a:solidFill>
                <a:srgbClr val="FF000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defTabSz="914400" rtl="0" eaLnBrk="1" fontAlgn="auto" latinLnBrk="0" hangingPunct="1">
              <a:lnSpc>
                <a:spcPct val="100000"/>
              </a:lnSpc>
              <a:spcBef>
                <a:spcPts val="0"/>
              </a:spcBef>
              <a:spcAft>
                <a:spcPts val="0"/>
              </a:spcAft>
              <a:buClrTx/>
              <a:buSzTx/>
              <a:buFontTx/>
              <a:buNone/>
              <a:tabLst/>
              <a:defRPr/>
            </a:pP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defTabSz="914400" rtl="0" eaLnBrk="1" fontAlgn="auto" latinLnBrk="0" hangingPunct="1">
              <a:lnSpc>
                <a:spcPct val="100000"/>
              </a:lnSpc>
              <a:spcBef>
                <a:spcPts val="0"/>
              </a:spcBef>
              <a:spcAft>
                <a:spcPts val="0"/>
              </a:spcAft>
              <a:buClrTx/>
              <a:buSzTx/>
              <a:buFontTx/>
              <a:buNone/>
              <a:tabLst/>
              <a:defRPr/>
            </a:pP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endParaRPr kumimoji="1" lang="en-US" altLang="ja-JP" sz="12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 name="正方形/長方形 11"/>
          <p:cNvSpPr/>
          <p:nvPr/>
        </p:nvSpPr>
        <p:spPr>
          <a:xfrm>
            <a:off x="8432528" y="6525344"/>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noProof="0" dirty="0" smtClean="0">
                <a:solidFill>
                  <a:prstClr val="black"/>
                </a:solidFill>
                <a:latin typeface="Calibri"/>
                <a:ea typeface="ＭＳ Ｐゴシック" panose="020B0600070205080204" pitchFamily="50" charset="-128"/>
              </a:rPr>
              <a:t>11</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pic>
        <p:nvPicPr>
          <p:cNvPr id="22" name="図 21"/>
          <p:cNvPicPr>
            <a:picLocks noChangeAspect="1"/>
          </p:cNvPicPr>
          <p:nvPr/>
        </p:nvPicPr>
        <p:blipFill>
          <a:blip r:embed="rId2"/>
          <a:stretch>
            <a:fillRect/>
          </a:stretch>
        </p:blipFill>
        <p:spPr>
          <a:xfrm>
            <a:off x="4395495" y="1712807"/>
            <a:ext cx="4097831" cy="1916629"/>
          </a:xfrm>
          <a:prstGeom prst="rect">
            <a:avLst/>
          </a:prstGeom>
        </p:spPr>
      </p:pic>
      <p:sp>
        <p:nvSpPr>
          <p:cNvPr id="3" name="テキスト ボックス 2"/>
          <p:cNvSpPr txBox="1"/>
          <p:nvPr/>
        </p:nvSpPr>
        <p:spPr>
          <a:xfrm>
            <a:off x="4396180" y="1541387"/>
            <a:ext cx="2005369" cy="286485"/>
          </a:xfrm>
          <a:prstGeom prst="rect">
            <a:avLst/>
          </a:prstGeom>
          <a:noFill/>
          <a:ln>
            <a:noFill/>
          </a:ln>
        </p:spPr>
        <p:txBody>
          <a:bodyPr wrap="square" rtlCol="0">
            <a:noAutofit/>
          </a:bodyPr>
          <a:lstStyle/>
          <a:p>
            <a:r>
              <a:rPr kumimoji="1" lang="en-US" altLang="ja-JP" sz="1000" dirty="0" smtClean="0">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000" dirty="0" smtClean="0">
                <a:latin typeface="メイリオ" panose="020B0604030504040204" pitchFamily="50" charset="-128"/>
                <a:ea typeface="メイリオ" panose="020B0604030504040204" pitchFamily="50" charset="-128"/>
                <a:cs typeface="メイリオ" panose="020B0604030504040204" pitchFamily="50" charset="-128"/>
              </a:rPr>
              <a:t>実施例</a:t>
            </a:r>
            <a:r>
              <a:rPr kumimoji="1" lang="en-US" altLang="ja-JP" sz="100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00" dirty="0" smtClean="0">
                <a:latin typeface="メイリオ" panose="020B0604030504040204" pitchFamily="50" charset="-128"/>
                <a:ea typeface="メイリオ" panose="020B0604030504040204" pitchFamily="50" charset="-128"/>
                <a:cs typeface="メイリオ" panose="020B0604030504040204" pitchFamily="50" charset="-128"/>
              </a:rPr>
              <a:t>時間外集計報告業務</a:t>
            </a:r>
            <a:endParaRPr kumimoji="1" lang="ja-JP" altLang="en-US" sz="1000"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テキスト ボックス 1"/>
          <p:cNvSpPr txBox="1"/>
          <p:nvPr/>
        </p:nvSpPr>
        <p:spPr>
          <a:xfrm>
            <a:off x="6972690" y="3693515"/>
            <a:ext cx="1938277" cy="151989"/>
          </a:xfrm>
          <a:prstGeom prst="rect">
            <a:avLst/>
          </a:prstGeom>
          <a:noFill/>
          <a:ln>
            <a:noFill/>
          </a:ln>
        </p:spPr>
        <p:txBody>
          <a:bodyPr wrap="square" rtlCol="0">
            <a:noAutofit/>
          </a:bodyPr>
          <a:lstStyle/>
          <a:p>
            <a:r>
              <a:rPr kumimoji="1" lang="en-US" altLang="ja-JP" sz="900" dirty="0" smtClean="0">
                <a:latin typeface="メイリオ" panose="020B0604030504040204" pitchFamily="50" charset="-128"/>
                <a:ea typeface="メイリオ" panose="020B0604030504040204" pitchFamily="50" charset="-128"/>
                <a:cs typeface="メイリオ" panose="020B0604030504040204" pitchFamily="50" charset="-128"/>
              </a:rPr>
              <a:t>※SSC…</a:t>
            </a:r>
            <a:r>
              <a:rPr kumimoji="1"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総務</a:t>
            </a:r>
            <a:r>
              <a:rPr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サービスセンター</a:t>
            </a:r>
            <a:endParaRPr kumimoji="1"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8" name="角丸四角形 17"/>
          <p:cNvSpPr/>
          <p:nvPr/>
        </p:nvSpPr>
        <p:spPr>
          <a:xfrm>
            <a:off x="296525" y="4186433"/>
            <a:ext cx="8594815" cy="2257902"/>
          </a:xfrm>
          <a:prstGeom prst="roundRect">
            <a:avLst>
              <a:gd name="adj" fmla="val 4762"/>
            </a:avLst>
          </a:prstGeom>
          <a:noFill/>
          <a:ln w="25400">
            <a:solidFill>
              <a:schemeClr val="accent1"/>
            </a:solidFill>
            <a:prstDash val="dash"/>
          </a:ln>
        </p:spPr>
        <p:style>
          <a:lnRef idx="2">
            <a:schemeClr val="accent1"/>
          </a:lnRef>
          <a:fillRef idx="1">
            <a:schemeClr val="lt1"/>
          </a:fillRef>
          <a:effectRef idx="0">
            <a:schemeClr val="accent1"/>
          </a:effectRef>
          <a:fontRef idx="minor">
            <a:schemeClr val="dk1"/>
          </a:fontRef>
        </p:style>
        <p:txBody>
          <a:bodyPr lIns="36000" r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dirty="0">
              <a:solidFill>
                <a:schemeClr val="tx1"/>
              </a:solidFill>
              <a:latin typeface="メイリオ" panose="020B0604030504040204" pitchFamily="50" charset="-128"/>
              <a:ea typeface="メイリオ" panose="020B0604030504040204" pitchFamily="50" charset="-128"/>
            </a:endParaRPr>
          </a:p>
        </p:txBody>
      </p:sp>
      <p:sp>
        <p:nvSpPr>
          <p:cNvPr id="8" name="テキスト ボックス 7"/>
          <p:cNvSpPr txBox="1"/>
          <p:nvPr/>
        </p:nvSpPr>
        <p:spPr>
          <a:xfrm>
            <a:off x="206514" y="908720"/>
            <a:ext cx="8145905" cy="693552"/>
          </a:xfrm>
          <a:prstGeom prst="rect">
            <a:avLst/>
          </a:prstGeom>
          <a:noFill/>
          <a:ln>
            <a:noFill/>
          </a:ln>
        </p:spPr>
        <p:txBody>
          <a:bodyPr wrap="square" rtlCol="0">
            <a:noAutofit/>
          </a:bodyPr>
          <a:lstStyle/>
          <a:p>
            <a:pPr>
              <a:defRPr/>
            </a:pPr>
            <a:r>
              <a:rPr lang="en-US" altLang="ja-JP" sz="14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【RPA</a:t>
            </a:r>
            <a:r>
              <a:rPr lang="ja-JP" altLang="en-US" sz="14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を使った業務効率化</a:t>
            </a:r>
            <a:r>
              <a:rPr lang="en-US" altLang="ja-JP" sz="14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p>
          <a:p>
            <a:pPr>
              <a:lnSpc>
                <a:spcPts val="300"/>
              </a:lnSpc>
              <a:defRPr/>
            </a:pPr>
            <a:endParaRPr lang="en-US" altLang="ja-JP" sz="14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1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府職員がパソコン上で行っている単純な繰り返し作業を</a:t>
            </a:r>
            <a:r>
              <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RPA</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により自動化し、業務効率化を図る</a:t>
            </a:r>
            <a:r>
              <a:rPr lang="ja-JP" altLang="en-US" sz="1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endParaRPr lang="en-US" altLang="ja-JP"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6" name="角丸四角形 25"/>
          <p:cNvSpPr/>
          <p:nvPr/>
        </p:nvSpPr>
        <p:spPr>
          <a:xfrm>
            <a:off x="4395495" y="2909612"/>
            <a:ext cx="2222992" cy="1350149"/>
          </a:xfrm>
          <a:prstGeom prst="roundRect">
            <a:avLst/>
          </a:prstGeom>
          <a:noFill/>
          <a:ln>
            <a:noFill/>
          </a:ln>
        </p:spPr>
        <p:style>
          <a:lnRef idx="1">
            <a:schemeClr val="accent5"/>
          </a:lnRef>
          <a:fillRef idx="2">
            <a:schemeClr val="accent5"/>
          </a:fillRef>
          <a:effectRef idx="1">
            <a:schemeClr val="accent5"/>
          </a:effectRef>
          <a:fontRef idx="minor">
            <a:schemeClr val="dk1"/>
          </a:fontRef>
        </p:style>
        <p:txBody>
          <a:bodyPr lIns="36000" rIns="0" rtlCol="0" anchor="ctr"/>
          <a:lstStyle/>
          <a:p>
            <a:pPr marL="0" marR="0" lvl="0" indent="0" defTabSz="914400" rtl="0" eaLnBrk="1" fontAlgn="auto" latinLnBrk="0" hangingPunct="1">
              <a:lnSpc>
                <a:spcPct val="100000"/>
              </a:lnSpc>
              <a:spcBef>
                <a:spcPts val="0"/>
              </a:spcBef>
              <a:spcAft>
                <a:spcPts val="0"/>
              </a:spcAft>
              <a:buClrTx/>
              <a:buSzTx/>
              <a:buFontTx/>
              <a:buNone/>
              <a:tabLst/>
              <a:defRPr/>
            </a:pPr>
            <a:endParaRPr kumimoji="1" lang="en-US" altLang="ja-JP" sz="120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 name="テキスト ボックス 14"/>
          <p:cNvSpPr txBox="1"/>
          <p:nvPr/>
        </p:nvSpPr>
        <p:spPr>
          <a:xfrm>
            <a:off x="338539" y="1718810"/>
            <a:ext cx="4364234" cy="730432"/>
          </a:xfrm>
          <a:prstGeom prst="rect">
            <a:avLst/>
          </a:prstGeom>
          <a:noFill/>
          <a:ln>
            <a:noFill/>
          </a:ln>
        </p:spPr>
        <p:txBody>
          <a:bodyPr wrap="square" rtlCol="0">
            <a:noAutofit/>
          </a:bodyPr>
          <a:lstStyle/>
          <a:p>
            <a:pPr lvl="0">
              <a:defRPr/>
            </a:pP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（適している業務）</a:t>
            </a:r>
            <a:endParaRPr lang="en-US" altLang="ja-JP"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a:defRPr/>
            </a:pP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・電子化済み　　　・</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定常的に発生する業務</a:t>
            </a: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a:defRPr/>
            </a:pP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判断基準が</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明確　・承認</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行為がない</a:t>
            </a: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graphicFrame>
        <p:nvGraphicFramePr>
          <p:cNvPr id="27" name="表 26"/>
          <p:cNvGraphicFramePr>
            <a:graphicFrameLocks noGrp="1"/>
          </p:cNvGraphicFramePr>
          <p:nvPr>
            <p:extLst/>
          </p:nvPr>
        </p:nvGraphicFramePr>
        <p:xfrm>
          <a:off x="578687" y="4532655"/>
          <a:ext cx="8076220" cy="1744980"/>
        </p:xfrm>
        <a:graphic>
          <a:graphicData uri="http://schemas.openxmlformats.org/drawingml/2006/table">
            <a:tbl>
              <a:tblPr firstRow="1" bandRow="1">
                <a:tableStyleId>{5C22544A-7EE6-4342-B048-85BDC9FD1C3A}</a:tableStyleId>
              </a:tblPr>
              <a:tblGrid>
                <a:gridCol w="1878078">
                  <a:extLst>
                    <a:ext uri="{9D8B030D-6E8A-4147-A177-3AD203B41FA5}">
                      <a16:colId xmlns:a16="http://schemas.microsoft.com/office/drawing/2014/main" val="1638670621"/>
                    </a:ext>
                  </a:extLst>
                </a:gridCol>
                <a:gridCol w="6198142">
                  <a:extLst>
                    <a:ext uri="{9D8B030D-6E8A-4147-A177-3AD203B41FA5}">
                      <a16:colId xmlns:a16="http://schemas.microsoft.com/office/drawing/2014/main" val="696297022"/>
                    </a:ext>
                  </a:extLst>
                </a:gridCol>
              </a:tblGrid>
              <a:tr h="133140">
                <a:tc>
                  <a:txBody>
                    <a:bodyPr/>
                    <a:lstStyle/>
                    <a:p>
                      <a:pPr algn="ctr"/>
                      <a:r>
                        <a:rPr kumimoji="1" lang="ja-JP" altLang="en-US" sz="1050" dirty="0" smtClean="0"/>
                        <a:t>業務名</a:t>
                      </a:r>
                      <a:endParaRPr kumimoji="1" lang="ja-JP" altLang="en-US" sz="1050" dirty="0"/>
                    </a:p>
                  </a:txBody>
                  <a:tcPr/>
                </a:tc>
                <a:tc>
                  <a:txBody>
                    <a:bodyPr/>
                    <a:lstStyle/>
                    <a:p>
                      <a:pPr algn="ctr"/>
                      <a:r>
                        <a:rPr kumimoji="1" lang="ja-JP" altLang="en-US" sz="1050" dirty="0" smtClean="0"/>
                        <a:t>業務内容</a:t>
                      </a:r>
                      <a:endParaRPr kumimoji="1" lang="ja-JP" altLang="en-US" sz="1050" dirty="0"/>
                    </a:p>
                  </a:txBody>
                  <a:tcPr/>
                </a:tc>
                <a:extLst>
                  <a:ext uri="{0D108BD9-81ED-4DB2-BD59-A6C34878D82A}">
                    <a16:rowId xmlns:a16="http://schemas.microsoft.com/office/drawing/2014/main" val="3383648032"/>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800" b="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800" b="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時間外集計報告業務　　　　　　 </a:t>
                      </a:r>
                      <a:endParaRPr kumimoji="1" lang="ja-JP" altLang="en-US" sz="800" b="0" dirty="0" smtClean="0">
                        <a:latin typeface="メイリオ" panose="020B0604030504040204" pitchFamily="50" charset="-128"/>
                        <a:ea typeface="メイリオ" panose="020B0604030504040204" pitchFamily="50" charset="-128"/>
                      </a:endParaRPr>
                    </a:p>
                  </a:txBody>
                  <a:tcPr anchor="ctr"/>
                </a:tc>
                <a:tc>
                  <a:txBody>
                    <a:bodyPr/>
                    <a:lstStyle/>
                    <a:p>
                      <a:r>
                        <a:rPr kumimoji="1" lang="ja-JP" altLang="en-US" sz="800" dirty="0" smtClean="0">
                          <a:latin typeface="メイリオ" panose="020B0604030504040204" pitchFamily="50" charset="-128"/>
                          <a:ea typeface="メイリオ" panose="020B0604030504040204" pitchFamily="50" charset="-128"/>
                        </a:rPr>
                        <a:t>システムから各職員の残業時間をデータ抽出し、</a:t>
                      </a:r>
                      <a:r>
                        <a:rPr kumimoji="1" lang="en-US" altLang="ja-JP" sz="800" dirty="0" smtClean="0">
                          <a:latin typeface="メイリオ" panose="020B0604030504040204" pitchFamily="50" charset="-128"/>
                          <a:ea typeface="メイリオ" panose="020B0604030504040204" pitchFamily="50" charset="-128"/>
                        </a:rPr>
                        <a:t>Excel</a:t>
                      </a:r>
                      <a:r>
                        <a:rPr kumimoji="1" lang="ja-JP" altLang="en-US" sz="800" dirty="0" err="1" smtClean="0">
                          <a:latin typeface="メイリオ" panose="020B0604030504040204" pitchFamily="50" charset="-128"/>
                          <a:ea typeface="メイリオ" panose="020B0604030504040204" pitchFamily="50" charset="-128"/>
                        </a:rPr>
                        <a:t>にて</a:t>
                      </a:r>
                      <a:r>
                        <a:rPr kumimoji="1" lang="ja-JP" altLang="en-US" sz="800" dirty="0" smtClean="0">
                          <a:latin typeface="メイリオ" panose="020B0604030504040204" pitchFamily="50" charset="-128"/>
                          <a:ea typeface="メイリオ" panose="020B0604030504040204" pitchFamily="50" charset="-128"/>
                        </a:rPr>
                        <a:t>集計する業務</a:t>
                      </a:r>
                      <a:endParaRPr kumimoji="1" lang="ja-JP" altLang="en-US" sz="800" dirty="0">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812519125"/>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a:t>
                      </a:r>
                      <a:r>
                        <a:rPr kumimoji="1" lang="ja-JP" altLang="en-US" sz="8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府立学校通知業務　              </a:t>
                      </a:r>
                      <a:endParaRPr kumimoji="1" lang="en-US" altLang="ja-JP" sz="8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r>
                        <a:rPr kumimoji="1" lang="ja-JP" altLang="en-US" sz="800" dirty="0" smtClean="0">
                          <a:latin typeface="メイリオ" panose="020B0604030504040204" pitchFamily="50" charset="-128"/>
                          <a:ea typeface="メイリオ" panose="020B0604030504040204" pitchFamily="50" charset="-128"/>
                        </a:rPr>
                        <a:t>支援学校宛通知文を作成し、メール送付する業務</a:t>
                      </a:r>
                      <a:endParaRPr kumimoji="1" lang="en-US" altLang="ja-JP" sz="800" dirty="0" smtClean="0">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3693022547"/>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8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(3)</a:t>
                      </a:r>
                      <a:r>
                        <a:rPr lang="ja-JP" altLang="en-US" sz="8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予防接種実施状況照会業務</a:t>
                      </a:r>
                      <a:endParaRPr lang="en-US" altLang="ja-JP" sz="8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r>
                        <a:rPr kumimoji="1" lang="ja-JP" altLang="en-US" sz="800" dirty="0" smtClean="0">
                          <a:solidFill>
                            <a:schemeClr val="tx1"/>
                          </a:solidFill>
                          <a:latin typeface="メイリオ" panose="020B0604030504040204" pitchFamily="50" charset="-128"/>
                          <a:ea typeface="メイリオ" panose="020B0604030504040204" pitchFamily="50" charset="-128"/>
                        </a:rPr>
                        <a:t>厚生労働省の予防接種実施状況調査における市町村の回答を集計する業務</a:t>
                      </a:r>
                      <a:endParaRPr kumimoji="1" lang="ja-JP" altLang="en-US" sz="800" dirty="0">
                        <a:solidFill>
                          <a:schemeClr val="tx1"/>
                        </a:solidFill>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1858285839"/>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8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(4)</a:t>
                      </a:r>
                      <a:r>
                        <a:rPr lang="ja-JP" altLang="en-US" sz="8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医療費支給審査事務 </a:t>
                      </a:r>
                      <a:r>
                        <a:rPr lang="ja-JP" altLang="en-US" sz="800" baseline="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8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endParaRPr kumimoji="1" lang="ja-JP" altLang="en-US" sz="8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r>
                        <a:rPr kumimoji="1" lang="ja-JP" altLang="en-US" sz="800" dirty="0" smtClean="0">
                          <a:solidFill>
                            <a:schemeClr val="tx1"/>
                          </a:solidFill>
                          <a:latin typeface="メイリオ" panose="020B0604030504040204" pitchFamily="50" charset="-128"/>
                          <a:ea typeface="メイリオ" panose="020B0604030504040204" pitchFamily="50" charset="-128"/>
                        </a:rPr>
                        <a:t>児童福祉施設入所児童等の医療費の支払い業務（レセプト集計、台帳突合等）</a:t>
                      </a:r>
                      <a:endParaRPr kumimoji="1" lang="ja-JP" altLang="en-US" sz="800" dirty="0">
                        <a:solidFill>
                          <a:schemeClr val="tx1"/>
                        </a:solidFill>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2234769576"/>
                  </a:ext>
                </a:extLst>
              </a:tr>
              <a:tr h="0">
                <a:tc>
                  <a:txBody>
                    <a:bodyPr/>
                    <a:lstStyle/>
                    <a:p>
                      <a:r>
                        <a:rPr kumimoji="1" lang="en-US" altLang="ja-JP" sz="800" dirty="0" smtClean="0">
                          <a:latin typeface="メイリオ" panose="020B0604030504040204" pitchFamily="50" charset="-128"/>
                          <a:ea typeface="メイリオ" panose="020B0604030504040204" pitchFamily="50" charset="-128"/>
                        </a:rPr>
                        <a:t>(5)</a:t>
                      </a:r>
                      <a:r>
                        <a:rPr kumimoji="1" lang="ja-JP" altLang="en-US" sz="800" dirty="0" smtClean="0">
                          <a:latin typeface="メイリオ" panose="020B0604030504040204" pitchFamily="50" charset="-128"/>
                          <a:ea typeface="メイリオ" panose="020B0604030504040204" pitchFamily="50" charset="-128"/>
                        </a:rPr>
                        <a:t>決算統計に係る業務</a:t>
                      </a:r>
                      <a:r>
                        <a:rPr kumimoji="1" lang="ja-JP" altLang="en-US" sz="800" baseline="0" dirty="0" smtClean="0">
                          <a:latin typeface="メイリオ" panose="020B0604030504040204" pitchFamily="50" charset="-128"/>
                          <a:ea typeface="メイリオ" panose="020B0604030504040204" pitchFamily="50" charset="-128"/>
                        </a:rPr>
                        <a:t>         </a:t>
                      </a:r>
                      <a:endParaRPr kumimoji="1" lang="ja-JP" altLang="en-US" sz="800" dirty="0">
                        <a:latin typeface="メイリオ" panose="020B0604030504040204" pitchFamily="50" charset="-128"/>
                        <a:ea typeface="メイリオ" panose="020B0604030504040204" pitchFamily="50" charset="-128"/>
                      </a:endParaRPr>
                    </a:p>
                  </a:txBody>
                  <a:tcPr anchor="ctr"/>
                </a:tc>
                <a:tc>
                  <a:txBody>
                    <a:bodyPr/>
                    <a:lstStyle/>
                    <a:p>
                      <a:r>
                        <a:rPr kumimoji="1" lang="ja-JP" altLang="en-US" sz="800" dirty="0" smtClean="0">
                          <a:solidFill>
                            <a:schemeClr val="tx1"/>
                          </a:solidFill>
                          <a:latin typeface="メイリオ" panose="020B0604030504040204" pitchFamily="50" charset="-128"/>
                          <a:ea typeface="メイリオ" panose="020B0604030504040204" pitchFamily="50" charset="-128"/>
                        </a:rPr>
                        <a:t>決算統計に係る提出書類の根拠資料（データ）を作成する業務</a:t>
                      </a:r>
                      <a:endParaRPr kumimoji="1" lang="ja-JP" altLang="en-US" sz="800" dirty="0">
                        <a:solidFill>
                          <a:schemeClr val="tx1"/>
                        </a:solidFill>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2126157511"/>
                  </a:ext>
                </a:extLst>
              </a:tr>
              <a:tr h="0">
                <a:tc>
                  <a:txBody>
                    <a:bodyPr/>
                    <a:lstStyle/>
                    <a:p>
                      <a:r>
                        <a:rPr kumimoji="1" lang="en-US" altLang="ja-JP" sz="800" dirty="0" smtClean="0">
                          <a:latin typeface="メイリオ" panose="020B0604030504040204" pitchFamily="50" charset="-128"/>
                          <a:ea typeface="メイリオ" panose="020B0604030504040204" pitchFamily="50" charset="-128"/>
                        </a:rPr>
                        <a:t>(6)</a:t>
                      </a:r>
                      <a:r>
                        <a:rPr kumimoji="1" lang="ja-JP" altLang="en-US" sz="800" dirty="0" smtClean="0">
                          <a:latin typeface="メイリオ" panose="020B0604030504040204" pitchFamily="50" charset="-128"/>
                          <a:ea typeface="メイリオ" panose="020B0604030504040204" pitchFamily="50" charset="-128"/>
                        </a:rPr>
                        <a:t>オープンデータのデータ整備</a:t>
                      </a:r>
                      <a:r>
                        <a:rPr kumimoji="1" lang="ja-JP" altLang="en-US" sz="800" dirty="0" smtClean="0"/>
                        <a:t>　</a:t>
                      </a:r>
                    </a:p>
                  </a:txBody>
                  <a:tcPr anchor="ctr"/>
                </a:tc>
                <a:tc>
                  <a:txBody>
                    <a:bodyPr/>
                    <a:lstStyle/>
                    <a:p>
                      <a:r>
                        <a:rPr kumimoji="1" lang="ja-JP" altLang="en-US" sz="800" dirty="0" smtClean="0">
                          <a:solidFill>
                            <a:schemeClr val="tx1"/>
                          </a:solidFill>
                          <a:latin typeface="メイリオ" panose="020B0604030504040204" pitchFamily="50" charset="-128"/>
                          <a:ea typeface="メイリオ" panose="020B0604030504040204" pitchFamily="50" charset="-128"/>
                        </a:rPr>
                        <a:t>オープンデータとして公表する施設一覧データに緯度・経度情報を追加する業務</a:t>
                      </a:r>
                      <a:endParaRPr kumimoji="1" lang="ja-JP" altLang="en-US" sz="800" dirty="0">
                        <a:solidFill>
                          <a:schemeClr val="tx1"/>
                        </a:solidFill>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2843956319"/>
                  </a:ext>
                </a:extLst>
              </a:tr>
              <a:tr h="0">
                <a:tc>
                  <a:txBody>
                    <a:bodyPr/>
                    <a:lstStyle/>
                    <a:p>
                      <a:r>
                        <a:rPr kumimoji="1" lang="en-US" altLang="ja-JP" sz="800" dirty="0" smtClean="0">
                          <a:latin typeface="メイリオ" panose="020B0604030504040204" pitchFamily="50" charset="-128"/>
                          <a:ea typeface="メイリオ" panose="020B0604030504040204" pitchFamily="50" charset="-128"/>
                        </a:rPr>
                        <a:t>(7)</a:t>
                      </a:r>
                      <a:r>
                        <a:rPr kumimoji="1" lang="ja-JP" altLang="en-US" sz="800" dirty="0" smtClean="0">
                          <a:latin typeface="メイリオ" panose="020B0604030504040204" pitchFamily="50" charset="-128"/>
                          <a:ea typeface="メイリオ" panose="020B0604030504040204" pitchFamily="50" charset="-128"/>
                        </a:rPr>
                        <a:t>用務先の最寄駅確認</a:t>
                      </a:r>
                      <a:endParaRPr kumimoji="1" lang="ja-JP" altLang="en-US" sz="800" dirty="0">
                        <a:latin typeface="メイリオ" panose="020B0604030504040204" pitchFamily="50" charset="-128"/>
                        <a:ea typeface="メイリオ" panose="020B0604030504040204" pitchFamily="50" charset="-128"/>
                      </a:endParaRPr>
                    </a:p>
                  </a:txBody>
                  <a:tcPr anchor="ctr"/>
                </a:tc>
                <a:tc>
                  <a:txBody>
                    <a:bodyPr/>
                    <a:lstStyle/>
                    <a:p>
                      <a:r>
                        <a:rPr kumimoji="1" lang="ja-JP" altLang="en-US" sz="800" dirty="0" smtClean="0">
                          <a:solidFill>
                            <a:schemeClr val="tx1"/>
                          </a:solidFill>
                          <a:latin typeface="メイリオ" panose="020B0604030504040204" pitchFamily="50" charset="-128"/>
                          <a:ea typeface="メイリオ" panose="020B0604030504040204" pitchFamily="50" charset="-128"/>
                        </a:rPr>
                        <a:t>出張旅費申請において、用務先の最寄駅を適正に申請しているか確認する業務</a:t>
                      </a:r>
                      <a:endParaRPr kumimoji="1" lang="ja-JP" altLang="en-US" sz="800" dirty="0">
                        <a:solidFill>
                          <a:schemeClr val="tx1"/>
                        </a:solidFill>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1201445443"/>
                  </a:ext>
                </a:extLst>
              </a:tr>
            </a:tbl>
          </a:graphicData>
        </a:graphic>
      </p:graphicFrame>
      <p:sp>
        <p:nvSpPr>
          <p:cNvPr id="29" name="テキスト ボックス 28"/>
          <p:cNvSpPr txBox="1"/>
          <p:nvPr/>
        </p:nvSpPr>
        <p:spPr>
          <a:xfrm>
            <a:off x="251520" y="4265612"/>
            <a:ext cx="2070230" cy="288513"/>
          </a:xfrm>
          <a:prstGeom prst="rect">
            <a:avLst/>
          </a:prstGeom>
          <a:noFill/>
          <a:ln>
            <a:noFill/>
          </a:ln>
        </p:spPr>
        <p:txBody>
          <a:bodyPr wrap="square" rtlCol="0" anchor="ctr">
            <a:noAutofit/>
          </a:bodyPr>
          <a:lstStyle/>
          <a:p>
            <a:pPr lvl="0">
              <a:defRPr/>
            </a:pPr>
            <a:r>
              <a:rPr lang="en-US" altLang="ja-JP"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令和元年度の実施状況</a:t>
            </a:r>
            <a:r>
              <a:rPr lang="en-US" altLang="ja-JP"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p>
        </p:txBody>
      </p:sp>
      <p:sp>
        <p:nvSpPr>
          <p:cNvPr id="21" name="テキスト ボックス 20"/>
          <p:cNvSpPr txBox="1"/>
          <p:nvPr/>
        </p:nvSpPr>
        <p:spPr>
          <a:xfrm>
            <a:off x="444209" y="2393885"/>
            <a:ext cx="3002666" cy="748778"/>
          </a:xfrm>
          <a:prstGeom prst="rect">
            <a:avLst/>
          </a:prstGeom>
          <a:noFill/>
          <a:ln>
            <a:noFill/>
          </a:ln>
        </p:spPr>
        <p:txBody>
          <a:bodyPr wrap="square" rtlCol="0">
            <a:noAutofit/>
          </a:bodyPr>
          <a:lstStyle/>
          <a:p>
            <a:r>
              <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効果</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a:t>
            </a:r>
          </a:p>
          <a:p>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作業時間の削減　　</a:t>
            </a:r>
          </a:p>
          <a:p>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人為的ミスの防止　　</a:t>
            </a:r>
          </a:p>
          <a:p>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人事異動時等の業務引継ぎの円滑化</a:t>
            </a:r>
          </a:p>
        </p:txBody>
      </p:sp>
      <p:sp>
        <p:nvSpPr>
          <p:cNvPr id="25" name="テキスト ボックス 24"/>
          <p:cNvSpPr txBox="1"/>
          <p:nvPr/>
        </p:nvSpPr>
        <p:spPr>
          <a:xfrm>
            <a:off x="355351" y="3286133"/>
            <a:ext cx="4366221" cy="817942"/>
          </a:xfrm>
          <a:prstGeom prst="rect">
            <a:avLst/>
          </a:prstGeom>
          <a:noFill/>
          <a:ln>
            <a:noFill/>
          </a:ln>
        </p:spPr>
        <p:txBody>
          <a:bodyPr wrap="square" rtlCol="0">
            <a:noAutofit/>
          </a:bodyPr>
          <a:lstStyle/>
          <a:p>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（課題）</a:t>
            </a:r>
          </a:p>
          <a:p>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　・作業量や頻度等が一定規模以上の業務の選定</a:t>
            </a:r>
          </a:p>
          <a:p>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　・運用やサポート体制の</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構築</a:t>
            </a:r>
            <a:endParaRPr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1208098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207836" y="380999"/>
            <a:ext cx="8760425" cy="6243356"/>
          </a:xfrm>
          <a:prstGeom prst="roundRect">
            <a:avLst>
              <a:gd name="adj" fmla="val 4915"/>
            </a:avLst>
          </a:prstGeom>
        </p:spPr>
        <p:style>
          <a:lnRef idx="2">
            <a:schemeClr val="dk1"/>
          </a:lnRef>
          <a:fillRef idx="1">
            <a:schemeClr val="lt1"/>
          </a:fillRef>
          <a:effectRef idx="0">
            <a:schemeClr val="dk1"/>
          </a:effectRef>
          <a:fontRef idx="minor">
            <a:schemeClr val="dk1"/>
          </a:fontRef>
        </p:style>
        <p:txBody>
          <a:bodyPr rot="0" spcFirstLastPara="0" vert="horz" wrap="square" lIns="72000" tIns="72000" rIns="72000" bIns="720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◆データ分析に基づい</a:t>
            </a: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た</a:t>
            </a:r>
            <a:r>
              <a:rPr kumimoji="1" lang="ja-JP" altLang="en-US"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効果的な広報（ターゲティング広報）</a:t>
            </a:r>
            <a:endPar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4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4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endParaRPr kumimoji="1" lang="en-US" altLang="ja-JP" sz="14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endParaRPr kumimoji="1" lang="en-US" altLang="ja-JP" sz="1200" i="0" u="none" strike="noStrike" kern="1200" cap="none" spc="0" normalizeH="0" baseline="0" noProof="0" dirty="0" smtClean="0">
              <a:ln>
                <a:noFill/>
              </a:ln>
              <a:solidFill>
                <a:srgbClr val="FF000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7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914400" marR="0" lvl="2"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srgbClr val="0070C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914400" marR="0" lvl="2"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smtClean="0">
              <a:ln>
                <a:noFill/>
              </a:ln>
              <a:solidFill>
                <a:srgbClr val="0070C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914400" marR="0" lvl="2"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srgbClr val="0070C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914400" marR="0" lvl="2"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smtClean="0">
              <a:ln>
                <a:noFill/>
              </a:ln>
              <a:solidFill>
                <a:srgbClr val="0070C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914400" marR="0" lvl="2"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srgbClr val="0070C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914400" marR="0" lvl="2"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smtClean="0">
              <a:ln>
                <a:noFill/>
              </a:ln>
              <a:solidFill>
                <a:srgbClr val="0070C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914400" marR="0" lvl="2"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srgbClr val="0070C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914400" marR="0" lvl="2"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smtClean="0">
              <a:ln>
                <a:noFill/>
              </a:ln>
              <a:solidFill>
                <a:srgbClr val="0070C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914400" marR="0" lvl="2" indent="0" algn="l" defTabSz="914400" rtl="0" eaLnBrk="1" fontAlgn="auto" latinLnBrk="0" hangingPunct="1">
              <a:lnSpc>
                <a:spcPct val="100000"/>
              </a:lnSpc>
              <a:spcBef>
                <a:spcPts val="0"/>
              </a:spcBef>
              <a:spcAft>
                <a:spcPts val="0"/>
              </a:spcAft>
              <a:buClrTx/>
              <a:buSzTx/>
              <a:buFontTx/>
              <a:buNone/>
              <a:tabLst/>
              <a:defRPr/>
            </a:pPr>
            <a:endParaRPr lang="en-US" altLang="ja-JP" sz="900"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endParaRPr>
          </a:p>
          <a:p>
            <a:pPr marL="914400" marR="0" lvl="2"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i="0" u="none" strike="noStrike" kern="1200" cap="none" spc="0" normalizeH="0" baseline="0" noProof="0" dirty="0" smtClean="0">
              <a:ln>
                <a:noFill/>
              </a:ln>
              <a:solidFill>
                <a:srgbClr val="0070C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914400" marR="0" lvl="2" indent="0" algn="l" defTabSz="914400" rtl="0" eaLnBrk="1" fontAlgn="auto" latinLnBrk="0" hangingPunct="1">
              <a:lnSpc>
                <a:spcPct val="100000"/>
              </a:lnSpc>
              <a:spcBef>
                <a:spcPts val="0"/>
              </a:spcBef>
              <a:spcAft>
                <a:spcPts val="0"/>
              </a:spcAft>
              <a:buClrTx/>
              <a:buSzTx/>
              <a:buFontTx/>
              <a:buNone/>
              <a:tabLst/>
              <a:defRPr/>
            </a:pPr>
            <a:endParaRPr lang="en-US" altLang="ja-JP" sz="900"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endParaRPr>
          </a:p>
          <a:p>
            <a:pPr marL="914400" marR="0" lvl="2"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i="0" u="none" strike="noStrike" kern="1200" cap="none" spc="0" normalizeH="0" baseline="0" noProof="0" dirty="0" smtClean="0">
              <a:ln>
                <a:noFill/>
              </a:ln>
              <a:solidFill>
                <a:srgbClr val="0070C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914400" marR="0" lvl="2"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i="0" u="none" strike="noStrike" kern="1200" cap="none" spc="0" normalizeH="0" baseline="0" noProof="0" dirty="0">
              <a:ln>
                <a:noFill/>
              </a:ln>
              <a:solidFill>
                <a:srgbClr val="0070C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914400" marR="0" lvl="2"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i="0" u="none" strike="noStrike" kern="1200" cap="none" spc="0" normalizeH="0" baseline="0" noProof="0" dirty="0" smtClean="0">
              <a:ln>
                <a:noFill/>
              </a:ln>
              <a:solidFill>
                <a:srgbClr val="0070C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914400" marR="0" lvl="2"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i="0" u="none" strike="noStrike" kern="1200" cap="none" spc="0" normalizeH="0" baseline="0" noProof="0" dirty="0">
              <a:ln>
                <a:noFill/>
              </a:ln>
              <a:solidFill>
                <a:srgbClr val="0070C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914400" marR="0" lvl="2"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i="0" u="none" strike="noStrike" kern="1200" cap="none" spc="0" normalizeH="0" baseline="0" noProof="0" dirty="0" smtClean="0">
              <a:ln>
                <a:noFill/>
              </a:ln>
              <a:solidFill>
                <a:srgbClr val="0070C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914400" marR="0" lvl="2"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i="0" u="none" strike="noStrike" kern="1200" cap="none" spc="0" normalizeH="0" baseline="0" noProof="0" dirty="0">
              <a:ln>
                <a:noFill/>
              </a:ln>
              <a:solidFill>
                <a:srgbClr val="0070C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914400" marR="0" lvl="2"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i="0" u="none" strike="noStrike" kern="1200" cap="none" spc="0" normalizeH="0" baseline="0" noProof="0" dirty="0" smtClean="0">
              <a:ln>
                <a:noFill/>
              </a:ln>
              <a:solidFill>
                <a:srgbClr val="0070C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914400" marR="0" lvl="2"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i="0" u="none" strike="noStrike" kern="1200" cap="none" spc="0" normalizeH="0" baseline="0" noProof="0" dirty="0">
              <a:ln>
                <a:noFill/>
              </a:ln>
              <a:solidFill>
                <a:srgbClr val="0070C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914400" marR="0" lvl="2"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i="0" u="none" strike="noStrike" kern="1200" cap="none" spc="0" normalizeH="0" baseline="0" noProof="0" dirty="0" smtClean="0">
              <a:ln>
                <a:noFill/>
              </a:ln>
              <a:solidFill>
                <a:srgbClr val="0070C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914400" marR="0" lvl="2"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i="0" u="none" strike="noStrike" kern="1200" cap="none" spc="0" normalizeH="0" baseline="0" noProof="0" dirty="0">
              <a:ln>
                <a:noFill/>
              </a:ln>
              <a:solidFill>
                <a:srgbClr val="0070C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914400" marR="0" lvl="2" indent="0" algn="l" defTabSz="914400" rtl="0" eaLnBrk="1" fontAlgn="auto" latinLnBrk="0" hangingPunct="1">
              <a:lnSpc>
                <a:spcPct val="100000"/>
              </a:lnSpc>
              <a:spcBef>
                <a:spcPts val="0"/>
              </a:spcBef>
              <a:spcAft>
                <a:spcPts val="0"/>
              </a:spcAft>
              <a:buClrTx/>
              <a:buSzTx/>
              <a:buFontTx/>
              <a:buNone/>
              <a:tabLst/>
              <a:defRPr/>
            </a:pPr>
            <a:endParaRPr kumimoji="1" lang="en-US" altLang="ja-JP" sz="900" b="1" i="0" u="none" strike="noStrike" kern="1200" cap="none" spc="0" normalizeH="0" baseline="0" noProof="0" dirty="0" smtClean="0">
              <a:ln>
                <a:noFill/>
              </a:ln>
              <a:solidFill>
                <a:srgbClr val="0070C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smtClean="0">
              <a:ln>
                <a:noFill/>
              </a:ln>
              <a:solidFill>
                <a:srgbClr val="00B0F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7" name="Rectangle 15"/>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2667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266700" algn="l" defTabSz="914400" rtl="0" eaLnBrk="1" fontAlgn="base" latinLnBrk="0" hangingPunct="1">
              <a:lnSpc>
                <a:spcPct val="100000"/>
              </a:lnSpc>
              <a:spcBef>
                <a:spcPct val="0"/>
              </a:spcBef>
              <a:spcAft>
                <a:spcPct val="0"/>
              </a:spcAft>
              <a:buClrTx/>
              <a:buSzTx/>
              <a:buFontTx/>
              <a:buNone/>
              <a:tabLst/>
              <a:defRPr/>
            </a:pPr>
            <a:endParaRPr kumimoji="1" lang="ja-JP" altLang="ja-JP" sz="1800" b="0" i="0" u="none" strike="noStrike" kern="1200" cap="none" spc="0" normalizeH="0" baseline="0" noProof="0" smtClean="0">
              <a:ln>
                <a:noFill/>
              </a:ln>
              <a:solidFill>
                <a:prstClr val="black"/>
              </a:solidFill>
              <a:effectLst/>
              <a:uLnTx/>
              <a:uFillTx/>
              <a:latin typeface="Arial" pitchFamily="34" charset="0"/>
              <a:ea typeface="ＭＳ Ｐゴシック" pitchFamily="50" charset="-128"/>
              <a:cs typeface="ＭＳ Ｐゴシック" pitchFamily="50" charset="-128"/>
            </a:endParaRPr>
          </a:p>
        </p:txBody>
      </p:sp>
      <p:sp>
        <p:nvSpPr>
          <p:cNvPr id="24" name="Rectangle 18"/>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13335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133350" algn="l" defTabSz="914400" rtl="0" eaLnBrk="1" fontAlgn="base" latinLnBrk="0" hangingPunct="1">
              <a:lnSpc>
                <a:spcPct val="100000"/>
              </a:lnSpc>
              <a:spcBef>
                <a:spcPct val="0"/>
              </a:spcBef>
              <a:spcAft>
                <a:spcPct val="0"/>
              </a:spcAft>
              <a:buClrTx/>
              <a:buSzTx/>
              <a:buFontTx/>
              <a:buNone/>
              <a:tabLst/>
              <a:defRPr/>
            </a:pPr>
            <a:endParaRPr kumimoji="1" lang="ja-JP" altLang="ja-JP" sz="1800" b="0" i="0" u="none" strike="noStrike" kern="1200" cap="none" spc="0" normalizeH="0" baseline="0" noProof="0" smtClean="0">
              <a:ln>
                <a:noFill/>
              </a:ln>
              <a:solidFill>
                <a:prstClr val="black"/>
              </a:solidFill>
              <a:effectLst/>
              <a:uLnTx/>
              <a:uFillTx/>
              <a:latin typeface="Arial" pitchFamily="34" charset="0"/>
              <a:ea typeface="ＭＳ Ｐゴシック" pitchFamily="50" charset="-128"/>
              <a:cs typeface="ＭＳ Ｐゴシック" pitchFamily="50" charset="-128"/>
            </a:endParaRPr>
          </a:p>
        </p:txBody>
      </p:sp>
      <p:sp>
        <p:nvSpPr>
          <p:cNvPr id="5" name="テキスト ボックス 4"/>
          <p:cNvSpPr txBox="1"/>
          <p:nvPr/>
        </p:nvSpPr>
        <p:spPr>
          <a:xfrm>
            <a:off x="6510444" y="943343"/>
            <a:ext cx="1616951"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≪イメージ図≫</a:t>
            </a:r>
          </a:p>
        </p:txBody>
      </p:sp>
      <p:sp>
        <p:nvSpPr>
          <p:cNvPr id="21" name="正方形/長方形 20"/>
          <p:cNvSpPr/>
          <p:nvPr/>
        </p:nvSpPr>
        <p:spPr>
          <a:xfrm>
            <a:off x="236599" y="8620"/>
            <a:ext cx="1590095" cy="52627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lIns="3600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＜参考事例</a:t>
            </a:r>
            <a:r>
              <a:rPr lang="en-US" altLang="ja-JP" sz="16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6</a:t>
            </a:r>
            <a:r>
              <a:rPr kumimoji="1" lang="ja-JP" altLang="en-US"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p>
        </p:txBody>
      </p:sp>
      <p:pic>
        <p:nvPicPr>
          <p:cNvPr id="8" name="図 7"/>
          <p:cNvPicPr>
            <a:picLocks noChangeAspect="1"/>
          </p:cNvPicPr>
          <p:nvPr/>
        </p:nvPicPr>
        <p:blipFill>
          <a:blip r:embed="rId2"/>
          <a:stretch>
            <a:fillRect/>
          </a:stretch>
        </p:blipFill>
        <p:spPr>
          <a:xfrm>
            <a:off x="5846607" y="1254031"/>
            <a:ext cx="2944623" cy="5271312"/>
          </a:xfrm>
          <a:prstGeom prst="rect">
            <a:avLst/>
          </a:prstGeom>
        </p:spPr>
      </p:pic>
      <p:sp>
        <p:nvSpPr>
          <p:cNvPr id="9" name="雲形吹き出し 8"/>
          <p:cNvSpPr/>
          <p:nvPr/>
        </p:nvSpPr>
        <p:spPr>
          <a:xfrm>
            <a:off x="7099927" y="1331902"/>
            <a:ext cx="669041" cy="378904"/>
          </a:xfrm>
          <a:prstGeom prst="cloudCallout">
            <a:avLst>
              <a:gd name="adj1" fmla="val -76035"/>
              <a:gd name="adj2" fmla="val 97225"/>
            </a:avLst>
          </a:prstGeom>
          <a:ln/>
        </p:spPr>
        <p:style>
          <a:lnRef idx="1">
            <a:schemeClr val="accent2"/>
          </a:lnRef>
          <a:fillRef idx="2">
            <a:schemeClr val="accent2"/>
          </a:fillRef>
          <a:effectRef idx="1">
            <a:schemeClr val="accent2"/>
          </a:effectRef>
          <a:fontRef idx="minor">
            <a:schemeClr val="dk1"/>
          </a:fontRef>
        </p:style>
        <p:txBody>
          <a:bodyPr lIns="3600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性別</a:t>
            </a:r>
          </a:p>
        </p:txBody>
      </p:sp>
      <p:sp>
        <p:nvSpPr>
          <p:cNvPr id="10" name="雲形吹き出し 9"/>
          <p:cNvSpPr/>
          <p:nvPr/>
        </p:nvSpPr>
        <p:spPr>
          <a:xfrm>
            <a:off x="5886255" y="2798930"/>
            <a:ext cx="706443" cy="392153"/>
          </a:xfrm>
          <a:prstGeom prst="cloudCallout">
            <a:avLst>
              <a:gd name="adj1" fmla="val 34850"/>
              <a:gd name="adj2" fmla="val -145437"/>
            </a:avLst>
          </a:prstGeom>
          <a:ln/>
        </p:spPr>
        <p:style>
          <a:lnRef idx="1">
            <a:schemeClr val="accent5"/>
          </a:lnRef>
          <a:fillRef idx="2">
            <a:schemeClr val="accent5"/>
          </a:fillRef>
          <a:effectRef idx="1">
            <a:schemeClr val="accent5"/>
          </a:effectRef>
          <a:fontRef idx="minor">
            <a:schemeClr val="dk1"/>
          </a:fontRef>
        </p:style>
        <p:txBody>
          <a:bodyPr lIns="3600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エリア</a:t>
            </a:r>
            <a:endParaRPr kumimoji="1" lang="ja-JP" altLang="en-US" sz="12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 name="雲形吹き出し 10"/>
          <p:cNvSpPr/>
          <p:nvPr/>
        </p:nvSpPr>
        <p:spPr>
          <a:xfrm>
            <a:off x="7318918" y="3915552"/>
            <a:ext cx="900100" cy="405045"/>
          </a:xfrm>
          <a:prstGeom prst="cloudCallout">
            <a:avLst>
              <a:gd name="adj1" fmla="val -69071"/>
              <a:gd name="adj2" fmla="val -46061"/>
            </a:avLst>
          </a:prstGeom>
          <a:ln/>
        </p:spPr>
        <p:style>
          <a:lnRef idx="1">
            <a:schemeClr val="accent4"/>
          </a:lnRef>
          <a:fillRef idx="2">
            <a:schemeClr val="accent4"/>
          </a:fillRef>
          <a:effectRef idx="1">
            <a:schemeClr val="accent4"/>
          </a:effectRef>
          <a:fontRef idx="minor">
            <a:schemeClr val="dk1"/>
          </a:fontRef>
        </p:style>
        <p:txBody>
          <a:bodyPr lIns="3600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検索履歴</a:t>
            </a:r>
            <a:endParaRPr kumimoji="1" lang="ja-JP" altLang="en-US" sz="12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6" name="雲形吹き出し 15"/>
          <p:cNvSpPr/>
          <p:nvPr/>
        </p:nvSpPr>
        <p:spPr>
          <a:xfrm>
            <a:off x="5941532" y="1289116"/>
            <a:ext cx="720080" cy="378545"/>
          </a:xfrm>
          <a:prstGeom prst="cloudCallout">
            <a:avLst>
              <a:gd name="adj1" fmla="val 24277"/>
              <a:gd name="adj2" fmla="val 105864"/>
            </a:avLst>
          </a:prstGeom>
          <a:ln/>
        </p:spPr>
        <p:style>
          <a:lnRef idx="1">
            <a:schemeClr val="accent3"/>
          </a:lnRef>
          <a:fillRef idx="2">
            <a:schemeClr val="accent3"/>
          </a:fillRef>
          <a:effectRef idx="1">
            <a:schemeClr val="accent3"/>
          </a:effectRef>
          <a:fontRef idx="minor">
            <a:schemeClr val="dk1"/>
          </a:fontRef>
        </p:style>
        <p:txBody>
          <a:bodyPr lIns="3600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年齢</a:t>
            </a:r>
            <a:endParaRPr kumimoji="1" lang="ja-JP" altLang="en-US" sz="12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 name="正方形/長方形 14"/>
          <p:cNvSpPr/>
          <p:nvPr/>
        </p:nvSpPr>
        <p:spPr>
          <a:xfrm>
            <a:off x="8432528" y="6525344"/>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dirty="0" smtClean="0">
                <a:solidFill>
                  <a:prstClr val="black"/>
                </a:solidFill>
                <a:latin typeface="Calibri"/>
                <a:ea typeface="ＭＳ Ｐゴシック" panose="020B0600070205080204" pitchFamily="50" charset="-128"/>
              </a:rPr>
              <a:t>12</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graphicFrame>
        <p:nvGraphicFramePr>
          <p:cNvPr id="20" name="表 19"/>
          <p:cNvGraphicFramePr>
            <a:graphicFrameLocks noGrp="1"/>
          </p:cNvGraphicFramePr>
          <p:nvPr>
            <p:extLst/>
          </p:nvPr>
        </p:nvGraphicFramePr>
        <p:xfrm>
          <a:off x="424515" y="2808937"/>
          <a:ext cx="5309752" cy="1160123"/>
        </p:xfrm>
        <a:graphic>
          <a:graphicData uri="http://schemas.openxmlformats.org/drawingml/2006/table">
            <a:tbl>
              <a:tblPr firstRow="1" firstCol="1" bandRow="1">
                <a:tableStyleId>{5940675A-B579-460E-94D1-54222C63F5DA}</a:tableStyleId>
              </a:tblPr>
              <a:tblGrid>
                <a:gridCol w="1796924">
                  <a:extLst>
                    <a:ext uri="{9D8B030D-6E8A-4147-A177-3AD203B41FA5}">
                      <a16:colId xmlns:a16="http://schemas.microsoft.com/office/drawing/2014/main" val="2266881924"/>
                    </a:ext>
                  </a:extLst>
                </a:gridCol>
                <a:gridCol w="3512828">
                  <a:extLst>
                    <a:ext uri="{9D8B030D-6E8A-4147-A177-3AD203B41FA5}">
                      <a16:colId xmlns:a16="http://schemas.microsoft.com/office/drawing/2014/main" val="2128091051"/>
                    </a:ext>
                  </a:extLst>
                </a:gridCol>
              </a:tblGrid>
              <a:tr h="270311">
                <a:tc>
                  <a:txBody>
                    <a:bodyPr/>
                    <a:lstStyle/>
                    <a:p>
                      <a:pPr algn="ctr"/>
                      <a:r>
                        <a:rPr kumimoji="1" lang="ja-JP" altLang="en-US" sz="1200" dirty="0" smtClean="0">
                          <a:solidFill>
                            <a:schemeClr val="tx1"/>
                          </a:solidFill>
                          <a:latin typeface="Meiryo UI" panose="020B0604030504040204" pitchFamily="50" charset="-128"/>
                          <a:ea typeface="Meiryo UI" panose="020B0604030504040204" pitchFamily="50" charset="-128"/>
                        </a:rPr>
                        <a:t>種類</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solidFill>
                      <a:schemeClr val="accent6"/>
                    </a:solidFill>
                  </a:tcPr>
                </a:tc>
                <a:tc>
                  <a:txBody>
                    <a:bodyPr/>
                    <a:lstStyle/>
                    <a:p>
                      <a:pPr algn="ctr"/>
                      <a:r>
                        <a:rPr kumimoji="1" lang="ja-JP" altLang="en-US" sz="1200" dirty="0" smtClean="0">
                          <a:solidFill>
                            <a:schemeClr val="tx1"/>
                          </a:solidFill>
                          <a:latin typeface="Meiryo UI" panose="020B0604030504040204" pitchFamily="50" charset="-128"/>
                          <a:ea typeface="Meiryo UI" panose="020B0604030504040204" pitchFamily="50" charset="-128"/>
                        </a:rPr>
                        <a:t>利用するデータ</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solidFill>
                      <a:schemeClr val="accent6"/>
                    </a:solidFill>
                  </a:tcPr>
                </a:tc>
                <a:extLst>
                  <a:ext uri="{0D108BD9-81ED-4DB2-BD59-A6C34878D82A}">
                    <a16:rowId xmlns:a16="http://schemas.microsoft.com/office/drawing/2014/main" val="633772032"/>
                  </a:ext>
                </a:extLst>
              </a:tr>
              <a:tr h="292158">
                <a:tc>
                  <a:txBody>
                    <a:bodyPr/>
                    <a:lstStyle/>
                    <a:p>
                      <a:pPr algn="ctr"/>
                      <a:r>
                        <a:rPr kumimoji="1" lang="ja-JP" altLang="en-US" sz="1200" dirty="0" smtClean="0">
                          <a:solidFill>
                            <a:schemeClr val="tx1"/>
                          </a:solidFill>
                          <a:latin typeface="Meiryo UI" panose="020B0604030504040204" pitchFamily="50" charset="-128"/>
                          <a:ea typeface="Meiryo UI" panose="020B0604030504040204" pitchFamily="50" charset="-128"/>
                        </a:rPr>
                        <a:t>行動ターゲティング型</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nchor="ctr"/>
                </a:tc>
                <a:tc>
                  <a:txBody>
                    <a:bodyPr/>
                    <a:lstStyle/>
                    <a:p>
                      <a:r>
                        <a:rPr kumimoji="1" lang="ja-JP" altLang="en-US" sz="1200" dirty="0" smtClean="0">
                          <a:solidFill>
                            <a:schemeClr val="tx1"/>
                          </a:solidFill>
                          <a:latin typeface="Meiryo UI" panose="020B0604030504040204" pitchFamily="50" charset="-128"/>
                          <a:ea typeface="Meiryo UI" panose="020B0604030504040204" pitchFamily="50" charset="-128"/>
                        </a:rPr>
                        <a:t>ユーザーの検索・閲覧履歴</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521748867"/>
                  </a:ext>
                </a:extLst>
              </a:tr>
              <a:tr h="319325">
                <a:tc>
                  <a:txBody>
                    <a:bodyPr/>
                    <a:lstStyle/>
                    <a:p>
                      <a:pPr algn="ctr"/>
                      <a:r>
                        <a:rPr lang="ja-JP" altLang="en-US" sz="1200" dirty="0" smtClean="0">
                          <a:solidFill>
                            <a:schemeClr val="tx1"/>
                          </a:solidFill>
                          <a:latin typeface="Meiryo UI" panose="020B0604030504040204" pitchFamily="50" charset="-128"/>
                          <a:ea typeface="Meiryo UI" panose="020B0604030504040204" pitchFamily="50" charset="-128"/>
                        </a:rPr>
                        <a:t>属性ターゲティング型</a:t>
                      </a:r>
                      <a:endParaRPr lang="ja-JP" altLang="en-US" sz="1200" dirty="0">
                        <a:solidFill>
                          <a:schemeClr val="tx1"/>
                        </a:solidFill>
                        <a:latin typeface="Meiryo UI" panose="020B0604030504040204" pitchFamily="50" charset="-128"/>
                        <a:ea typeface="Meiryo UI" panose="020B0604030504040204" pitchFamily="50" charset="-128"/>
                      </a:endParaRPr>
                    </a:p>
                  </a:txBody>
                  <a:tcPr anchor="ctr"/>
                </a:tc>
                <a:tc>
                  <a:txBody>
                    <a:bodyPr/>
                    <a:lstStyle/>
                    <a:p>
                      <a:r>
                        <a:rPr kumimoji="1" lang="ja-JP" altLang="en-US" sz="1200" dirty="0" smtClean="0">
                          <a:solidFill>
                            <a:schemeClr val="tx1"/>
                          </a:solidFill>
                          <a:latin typeface="Meiryo UI" panose="020B0604030504040204" pitchFamily="50" charset="-128"/>
                          <a:ea typeface="Meiryo UI" panose="020B0604030504040204" pitchFamily="50" charset="-128"/>
                        </a:rPr>
                        <a:t>年齢・性別・居住地など個人の属性</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527583469"/>
                  </a:ext>
                </a:extLst>
              </a:tr>
              <a:tr h="270030">
                <a:tc>
                  <a:txBody>
                    <a:bodyPr/>
                    <a:lstStyle/>
                    <a:p>
                      <a:pPr algn="ctr"/>
                      <a:r>
                        <a:rPr lang="ja-JP" altLang="en-US" sz="1200" dirty="0" smtClean="0">
                          <a:solidFill>
                            <a:schemeClr val="tx1"/>
                          </a:solidFill>
                          <a:latin typeface="Meiryo UI" panose="020B0604030504040204" pitchFamily="50" charset="-128"/>
                          <a:ea typeface="Meiryo UI" panose="020B0604030504040204" pitchFamily="50" charset="-128"/>
                        </a:rPr>
                        <a:t>コンテンツ連動型</a:t>
                      </a:r>
                      <a:endParaRPr lang="ja-JP" altLang="en-US" sz="1200" dirty="0">
                        <a:solidFill>
                          <a:schemeClr val="tx1"/>
                        </a:solidFill>
                        <a:latin typeface="Meiryo UI" panose="020B0604030504040204" pitchFamily="50" charset="-128"/>
                        <a:ea typeface="Meiryo UI" panose="020B0604030504040204" pitchFamily="50" charset="-128"/>
                      </a:endParaRPr>
                    </a:p>
                  </a:txBody>
                  <a:tcPr anchor="ctr"/>
                </a:tc>
                <a:tc>
                  <a:txBody>
                    <a:bodyPr/>
                    <a:lstStyle/>
                    <a:p>
                      <a:r>
                        <a:rPr kumimoji="1" lang="ja-JP" altLang="en-US" sz="1200" dirty="0" smtClean="0">
                          <a:solidFill>
                            <a:schemeClr val="tx1"/>
                          </a:solidFill>
                          <a:latin typeface="Meiryo UI" panose="020B0604030504040204" pitchFamily="50" charset="-128"/>
                          <a:ea typeface="Meiryo UI" panose="020B0604030504040204" pitchFamily="50" charset="-128"/>
                        </a:rPr>
                        <a:t>ユーザーが閲覧しているサイトやアプリの内容</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551671548"/>
                  </a:ext>
                </a:extLst>
              </a:tr>
            </a:tbl>
          </a:graphicData>
        </a:graphic>
      </p:graphicFrame>
      <p:sp>
        <p:nvSpPr>
          <p:cNvPr id="6" name="テキスト ボックス 5"/>
          <p:cNvSpPr txBox="1"/>
          <p:nvPr/>
        </p:nvSpPr>
        <p:spPr>
          <a:xfrm>
            <a:off x="246428" y="2523113"/>
            <a:ext cx="3472410" cy="275817"/>
          </a:xfrm>
          <a:prstGeom prst="rect">
            <a:avLst/>
          </a:prstGeom>
          <a:noFill/>
          <a:ln>
            <a:noFill/>
          </a:ln>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4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4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代表的なターゲティングの種類</a:t>
            </a:r>
            <a:r>
              <a:rPr kumimoji="1" lang="en-US" altLang="ja-JP" sz="14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4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8" name="テキスト ボックス 17"/>
          <p:cNvSpPr txBox="1"/>
          <p:nvPr/>
        </p:nvSpPr>
        <p:spPr>
          <a:xfrm>
            <a:off x="531705" y="1358770"/>
            <a:ext cx="4883131" cy="617782"/>
          </a:xfrm>
          <a:prstGeom prst="rect">
            <a:avLst/>
          </a:prstGeom>
          <a:noFill/>
          <a:ln>
            <a:noFill/>
          </a:ln>
        </p:spPr>
        <p:txBody>
          <a:bodyPr wrap="square" rtlCol="0">
            <a:noAutofit/>
          </a:bodyPr>
          <a:lstStyle/>
          <a:p>
            <a:pPr lvl="0">
              <a:defRPr/>
            </a:pP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インターネット利用者</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の</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属性</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や閲覧履歴等に基づいて対象者</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を絞り込み</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web</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サイトの一部に広告を表示</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するターゲティング広報を活用することによって、府政に関する情報発信の多様化を図る。</a:t>
            </a: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p:txBody>
      </p:sp>
      <p:graphicFrame>
        <p:nvGraphicFramePr>
          <p:cNvPr id="7" name="表 6"/>
          <p:cNvGraphicFramePr>
            <a:graphicFrameLocks noGrp="1"/>
          </p:cNvGraphicFramePr>
          <p:nvPr>
            <p:extLst>
              <p:ext uri="{D42A27DB-BD31-4B8C-83A1-F6EECF244321}">
                <p14:modId xmlns:p14="http://schemas.microsoft.com/office/powerpoint/2010/main" val="1937519797"/>
              </p:ext>
            </p:extLst>
          </p:nvPr>
        </p:nvGraphicFramePr>
        <p:xfrm>
          <a:off x="424515" y="4725143"/>
          <a:ext cx="5309752" cy="1800200"/>
        </p:xfrm>
        <a:graphic>
          <a:graphicData uri="http://schemas.openxmlformats.org/drawingml/2006/table">
            <a:tbl>
              <a:tblPr firstRow="1" bandRow="1">
                <a:tableStyleId>{5C22544A-7EE6-4342-B048-85BDC9FD1C3A}</a:tableStyleId>
              </a:tblPr>
              <a:tblGrid>
                <a:gridCol w="1132150">
                  <a:extLst>
                    <a:ext uri="{9D8B030D-6E8A-4147-A177-3AD203B41FA5}">
                      <a16:colId xmlns:a16="http://schemas.microsoft.com/office/drawing/2014/main" val="344722315"/>
                    </a:ext>
                  </a:extLst>
                </a:gridCol>
                <a:gridCol w="1980220">
                  <a:extLst>
                    <a:ext uri="{9D8B030D-6E8A-4147-A177-3AD203B41FA5}">
                      <a16:colId xmlns:a16="http://schemas.microsoft.com/office/drawing/2014/main" val="1067912058"/>
                    </a:ext>
                  </a:extLst>
                </a:gridCol>
                <a:gridCol w="2197382">
                  <a:extLst>
                    <a:ext uri="{9D8B030D-6E8A-4147-A177-3AD203B41FA5}">
                      <a16:colId xmlns:a16="http://schemas.microsoft.com/office/drawing/2014/main" val="1306492691"/>
                    </a:ext>
                  </a:extLst>
                </a:gridCol>
              </a:tblGrid>
              <a:tr h="317026">
                <a:tc>
                  <a:txBody>
                    <a:bodyPr/>
                    <a:lstStyle/>
                    <a:p>
                      <a:pPr algn="ctr"/>
                      <a:r>
                        <a:rPr kumimoji="1" lang="ja-JP" altLang="en-US" sz="1200" dirty="0" smtClean="0"/>
                        <a:t>案件名</a:t>
                      </a:r>
                      <a:endParaRPr kumimoji="1" lang="ja-JP" altLang="en-US" sz="1200" dirty="0"/>
                    </a:p>
                  </a:txBody>
                  <a:tcPr anchor="ctr"/>
                </a:tc>
                <a:tc>
                  <a:txBody>
                    <a:bodyPr/>
                    <a:lstStyle/>
                    <a:p>
                      <a:pPr algn="ctr"/>
                      <a:r>
                        <a:rPr kumimoji="1" lang="ja-JP" altLang="en-US" sz="1200" dirty="0" smtClean="0"/>
                        <a:t>ターゲットにした層</a:t>
                      </a:r>
                      <a:endParaRPr kumimoji="1" lang="ja-JP" altLang="en-US" sz="1200" dirty="0"/>
                    </a:p>
                  </a:txBody>
                  <a:tcPr anchor="ctr"/>
                </a:tc>
                <a:tc>
                  <a:txBody>
                    <a:bodyPr/>
                    <a:lstStyle/>
                    <a:p>
                      <a:pPr algn="ctr"/>
                      <a:r>
                        <a:rPr kumimoji="1" lang="ja-JP" altLang="en-US" sz="1200" dirty="0" smtClean="0"/>
                        <a:t>効果</a:t>
                      </a:r>
                      <a:endParaRPr kumimoji="1" lang="ja-JP" altLang="en-US" sz="1200" dirty="0"/>
                    </a:p>
                  </a:txBody>
                  <a:tcPr anchor="ctr"/>
                </a:tc>
                <a:extLst>
                  <a:ext uri="{0D108BD9-81ED-4DB2-BD59-A6C34878D82A}">
                    <a16:rowId xmlns:a16="http://schemas.microsoft.com/office/drawing/2014/main" val="1995592083"/>
                  </a:ext>
                </a:extLst>
              </a:tr>
              <a:tr h="1483174">
                <a:tc>
                  <a:txBody>
                    <a:bodyPr/>
                    <a:lstStyle/>
                    <a:p>
                      <a:r>
                        <a:rPr kumimoji="1" lang="ja-JP" altLang="en-US" sz="1200" dirty="0" smtClean="0">
                          <a:latin typeface="Meiryo UI" panose="020B0604030504040204" pitchFamily="50" charset="-128"/>
                          <a:ea typeface="Meiryo UI" panose="020B0604030504040204" pitchFamily="50" charset="-128"/>
                        </a:rPr>
                        <a:t>入居者募集</a:t>
                      </a:r>
                      <a:endParaRPr kumimoji="1" lang="en-US" altLang="ja-JP" sz="1200" dirty="0" smtClean="0">
                        <a:latin typeface="Meiryo UI" panose="020B0604030504040204" pitchFamily="50" charset="-128"/>
                        <a:ea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rPr>
                        <a:t>（大阪府住宅</a:t>
                      </a:r>
                      <a:r>
                        <a:rPr kumimoji="1" lang="ja-JP" altLang="en-US" sz="1200" dirty="0" smtClean="0">
                          <a:solidFill>
                            <a:schemeClr val="tx1"/>
                          </a:solidFill>
                          <a:latin typeface="Meiryo UI" panose="020B0604030504040204" pitchFamily="50" charset="-128"/>
                          <a:ea typeface="Meiryo UI" panose="020B0604030504040204" pitchFamily="50" charset="-128"/>
                        </a:rPr>
                        <a:t>供給公</a:t>
                      </a:r>
                      <a:r>
                        <a:rPr kumimoji="1" lang="ja-JP" altLang="en-US" sz="1200" dirty="0" smtClean="0">
                          <a:latin typeface="Meiryo UI" panose="020B0604030504040204" pitchFamily="50" charset="-128"/>
                          <a:ea typeface="Meiryo UI" panose="020B0604030504040204" pitchFamily="50" charset="-128"/>
                        </a:rPr>
                        <a:t>社）</a:t>
                      </a: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r>
                        <a:rPr kumimoji="1" lang="ja-JP" altLang="en-US" sz="1200" dirty="0" smtClean="0">
                          <a:latin typeface="Meiryo UI" panose="020B0604030504040204" pitchFamily="50" charset="-128"/>
                          <a:ea typeface="Meiryo UI" panose="020B0604030504040204" pitchFamily="50" charset="-128"/>
                        </a:rPr>
                        <a:t>・年齢（主に</a:t>
                      </a:r>
                      <a:r>
                        <a:rPr kumimoji="1" lang="en-US" altLang="ja-JP" sz="1200" dirty="0" smtClean="0">
                          <a:latin typeface="Meiryo UI" panose="020B0604030504040204" pitchFamily="50" charset="-128"/>
                          <a:ea typeface="Meiryo UI" panose="020B0604030504040204" pitchFamily="50" charset="-128"/>
                        </a:rPr>
                        <a:t>20</a:t>
                      </a:r>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40</a:t>
                      </a:r>
                      <a:r>
                        <a:rPr kumimoji="1" lang="ja-JP" altLang="en-US" sz="1200" dirty="0" smtClean="0">
                          <a:latin typeface="Meiryo UI" panose="020B0604030504040204" pitchFamily="50" charset="-128"/>
                          <a:ea typeface="Meiryo UI" panose="020B0604030504040204" pitchFamily="50" charset="-128"/>
                        </a:rPr>
                        <a:t>歳代）</a:t>
                      </a:r>
                      <a:endParaRPr kumimoji="1" lang="en-US" altLang="ja-JP" sz="1200" dirty="0" smtClean="0">
                        <a:latin typeface="Meiryo UI" panose="020B0604030504040204" pitchFamily="50" charset="-128"/>
                        <a:ea typeface="Meiryo UI" panose="020B0604030504040204" pitchFamily="50" charset="-128"/>
                      </a:endParaRPr>
                    </a:p>
                    <a:p>
                      <a:pPr>
                        <a:lnSpc>
                          <a:spcPts val="500"/>
                        </a:lnSpc>
                      </a:pPr>
                      <a:endParaRPr kumimoji="1" lang="en-US" altLang="ja-JP" sz="1200" dirty="0" smtClean="0">
                        <a:latin typeface="Meiryo UI" panose="020B0604030504040204" pitchFamily="50" charset="-128"/>
                        <a:ea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rPr>
                        <a:t>・居住地（大阪府域）</a:t>
                      </a:r>
                      <a:endParaRPr kumimoji="1" lang="en-US" altLang="ja-JP" sz="1200" dirty="0" smtClean="0">
                        <a:latin typeface="Meiryo UI" panose="020B0604030504040204" pitchFamily="50" charset="-128"/>
                        <a:ea typeface="Meiryo UI" panose="020B0604030504040204" pitchFamily="50" charset="-128"/>
                      </a:endParaRPr>
                    </a:p>
                    <a:p>
                      <a:pPr>
                        <a:lnSpc>
                          <a:spcPts val="500"/>
                        </a:lnSpc>
                      </a:pPr>
                      <a:endParaRPr kumimoji="1" lang="en-US" altLang="ja-JP" sz="1200" dirty="0" smtClean="0">
                        <a:latin typeface="Meiryo UI" panose="020B0604030504040204" pitchFamily="50" charset="-128"/>
                        <a:ea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rPr>
                        <a:t>・検索キーワード（賃貸、</a:t>
                      </a:r>
                      <a:endParaRPr kumimoji="1" lang="en-US" altLang="ja-JP" sz="1200" dirty="0" smtClean="0">
                        <a:latin typeface="Meiryo UI" panose="020B0604030504040204" pitchFamily="50" charset="-128"/>
                        <a:ea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rPr>
                        <a:t>　リノベーションなど）</a:t>
                      </a: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r>
                        <a:rPr kumimoji="1" lang="ja-JP" altLang="en-US" sz="1200" dirty="0" smtClean="0">
                          <a:solidFill>
                            <a:schemeClr val="tx1"/>
                          </a:solidFill>
                          <a:latin typeface="Meiryo UI" panose="020B0604030504040204" pitchFamily="50" charset="-128"/>
                          <a:ea typeface="Meiryo UI" panose="020B0604030504040204" pitchFamily="50" charset="-128"/>
                        </a:rPr>
                        <a:t>仮申込・見学申込件数のうち、</a:t>
                      </a:r>
                      <a:r>
                        <a:rPr kumimoji="1" lang="en-US" altLang="ja-JP" sz="1200" dirty="0" smtClean="0">
                          <a:solidFill>
                            <a:schemeClr val="tx1"/>
                          </a:solidFill>
                          <a:latin typeface="Meiryo UI" panose="020B0604030504040204" pitchFamily="50" charset="-128"/>
                          <a:ea typeface="Meiryo UI" panose="020B0604030504040204" pitchFamily="50" charset="-128"/>
                        </a:rPr>
                        <a:t>16.2%</a:t>
                      </a:r>
                      <a:r>
                        <a:rPr kumimoji="1" lang="ja-JP" altLang="en-US" sz="1200" dirty="0" smtClean="0">
                          <a:solidFill>
                            <a:schemeClr val="tx1"/>
                          </a:solidFill>
                          <a:latin typeface="Meiryo UI" panose="020B0604030504040204" pitchFamily="50" charset="-128"/>
                          <a:ea typeface="Meiryo UI" panose="020B0604030504040204" pitchFamily="50" charset="-128"/>
                        </a:rPr>
                        <a:t>がターゲティング広告を見た方の申込みであった。</a:t>
                      </a:r>
                      <a:endParaRPr kumimoji="1" lang="en-US" altLang="ja-JP" sz="1200" dirty="0" smtClean="0">
                        <a:solidFill>
                          <a:schemeClr val="tx1"/>
                        </a:solidFill>
                        <a:latin typeface="Meiryo UI" panose="020B0604030504040204" pitchFamily="50" charset="-128"/>
                        <a:ea typeface="Meiryo UI" panose="020B0604030504040204" pitchFamily="50" charset="-128"/>
                      </a:endParaRPr>
                    </a:p>
                    <a:p>
                      <a:r>
                        <a:rPr kumimoji="1" lang="ja-JP" altLang="en-US" sz="1200" dirty="0" smtClean="0">
                          <a:solidFill>
                            <a:schemeClr val="tx1"/>
                          </a:solidFill>
                          <a:latin typeface="Meiryo UI" panose="020B0604030504040204" pitchFamily="50" charset="-128"/>
                          <a:ea typeface="Meiryo UI" panose="020B0604030504040204" pitchFamily="50" charset="-128"/>
                        </a:rPr>
                        <a:t>また、検索キーワードを定期的に見直すことにより、ターゲティング広告を見て申込みをした方の割合が増加傾向である。</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3895236799"/>
                  </a:ext>
                </a:extLst>
              </a:tr>
            </a:tbl>
          </a:graphicData>
        </a:graphic>
      </p:graphicFrame>
      <p:sp>
        <p:nvSpPr>
          <p:cNvPr id="19" name="テキスト ボックス 18"/>
          <p:cNvSpPr txBox="1"/>
          <p:nvPr/>
        </p:nvSpPr>
        <p:spPr>
          <a:xfrm>
            <a:off x="219905" y="4413323"/>
            <a:ext cx="3472410" cy="275817"/>
          </a:xfrm>
          <a:prstGeom prst="rect">
            <a:avLst/>
          </a:prstGeom>
          <a:noFill/>
          <a:ln>
            <a:noFill/>
          </a:ln>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4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実施例とその効果</a:t>
            </a:r>
            <a:r>
              <a:rPr kumimoji="1" lang="en-US" altLang="ja-JP" sz="14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4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3" name="テキスト ボックス 22"/>
          <p:cNvSpPr txBox="1"/>
          <p:nvPr/>
        </p:nvSpPr>
        <p:spPr>
          <a:xfrm>
            <a:off x="238429" y="1088740"/>
            <a:ext cx="3472410" cy="275817"/>
          </a:xfrm>
          <a:prstGeom prst="rect">
            <a:avLst/>
          </a:prstGeom>
          <a:noFill/>
          <a:ln>
            <a:noFill/>
          </a:ln>
        </p:spPr>
        <p:txBody>
          <a:bodyPr wrap="square" rtlCol="0">
            <a:noAutofit/>
          </a:bodyPr>
          <a:lstStyle/>
          <a:p>
            <a:pPr lvl="0">
              <a:defRPr/>
            </a:pPr>
            <a:r>
              <a:rPr lang="en-US" altLang="ja-JP"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ターゲティング広報の活用</a:t>
            </a:r>
            <a:r>
              <a:rPr lang="en-US" altLang="ja-JP"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p>
        </p:txBody>
      </p:sp>
    </p:spTree>
    <p:extLst>
      <p:ext uri="{BB962C8B-B14F-4D97-AF65-F5344CB8AC3E}">
        <p14:creationId xmlns:p14="http://schemas.microsoft.com/office/powerpoint/2010/main" val="42714824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236599" y="8620"/>
            <a:ext cx="1590095" cy="52627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lIns="3600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＜参考</a:t>
            </a:r>
            <a:r>
              <a:rPr kumimoji="1" lang="ja-JP" altLang="en-US"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事例</a:t>
            </a:r>
            <a:r>
              <a:rPr lang="en-US" altLang="ja-JP" sz="1600" b="1" noProof="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7</a:t>
            </a:r>
            <a:r>
              <a:rPr kumimoji="1" lang="ja-JP" altLang="en-US"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角丸四角形 2"/>
          <p:cNvSpPr/>
          <p:nvPr/>
        </p:nvSpPr>
        <p:spPr>
          <a:xfrm>
            <a:off x="135231" y="362485"/>
            <a:ext cx="8892264" cy="6351880"/>
          </a:xfrm>
          <a:prstGeom prst="roundRect">
            <a:avLst>
              <a:gd name="adj" fmla="val 4915"/>
            </a:avLst>
          </a:prstGeom>
        </p:spPr>
        <p:style>
          <a:lnRef idx="2">
            <a:schemeClr val="dk1"/>
          </a:lnRef>
          <a:fillRef idx="1">
            <a:schemeClr val="lt1"/>
          </a:fillRef>
          <a:effectRef idx="0">
            <a:schemeClr val="dk1"/>
          </a:effectRef>
          <a:fontRef idx="minor">
            <a:schemeClr val="dk1"/>
          </a:fontRef>
        </p:style>
        <p:txBody>
          <a:bodyPr rot="0" spcFirstLastPara="0" vert="horz" wrap="square" lIns="72000" tIns="72000" rIns="72000" bIns="72000" numCol="1" spcCol="0" rtlCol="0" fromWordArt="0" anchor="t" anchorCtr="0" forceAA="0" compatLnSpc="1">
            <a:prstTxWarp prst="textNoShape">
              <a:avLst/>
            </a:prstTxWarp>
            <a:noAutofit/>
          </a:bodyP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◆データ分析に基づいた効果的な政策立案（</a:t>
            </a:r>
            <a:r>
              <a:rPr kumimoji="1" lang="en-US" altLang="ja-JP"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EBPM</a:t>
            </a:r>
            <a:r>
              <a:rPr lang="ja-JP" altLang="en-US" sz="16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）①</a:t>
            </a: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Osaka</a:t>
            </a:r>
            <a:r>
              <a:rPr lang="ja-JP" altLang="en-US" sz="16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Night</a:t>
            </a:r>
            <a:r>
              <a:rPr lang="ja-JP" altLang="en-US" sz="16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O</a:t>
            </a:r>
            <a:r>
              <a:rPr lang="en-US" altLang="ja-JP" sz="1600" b="1" dirty="0" err="1">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ut</a:t>
            </a: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実証実験</a:t>
            </a: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p>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1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大阪観光局</a:t>
            </a:r>
            <a:r>
              <a:rPr kumimoji="1" lang="en-US" altLang="ja-JP" sz="11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1" lang="en-US" altLang="ja-JP" sz="1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 name="テキスト ボックス 4"/>
          <p:cNvSpPr txBox="1"/>
          <p:nvPr/>
        </p:nvSpPr>
        <p:spPr>
          <a:xfrm>
            <a:off x="227320" y="915350"/>
            <a:ext cx="8603441" cy="601572"/>
          </a:xfrm>
          <a:prstGeom prst="rect">
            <a:avLst/>
          </a:prstGeom>
          <a:noFill/>
          <a:ln>
            <a:noFill/>
          </a:ln>
        </p:spPr>
        <p:txBody>
          <a:bodyPr wrap="square" rtlCol="0">
            <a:noAutofit/>
          </a:bodyPr>
          <a:lstStyle/>
          <a:p>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来</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阪外国人観光客による夜間の消費活性化策を検討するため</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GPS</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や</a:t>
            </a:r>
            <a:r>
              <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SNS</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を活用</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し、夜間に「どの言語の人」が「どこに」いるのかを把握する実態調査を実施。結果を踏まえ、来阪外国人観光客向けの「ナイトパッケージ」を作り実証実験を実施。さらに、その効果検証を経て、「</a:t>
            </a:r>
            <a: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t>Osaka Night Out</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」として本格運用を開始。</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 name="テキスト ボックス 9"/>
          <p:cNvSpPr txBox="1"/>
          <p:nvPr/>
        </p:nvSpPr>
        <p:spPr>
          <a:xfrm>
            <a:off x="225656" y="1664495"/>
            <a:ext cx="8657426" cy="916597"/>
          </a:xfrm>
          <a:prstGeom prst="rect">
            <a:avLst/>
          </a:prstGeom>
          <a:solidFill>
            <a:schemeClr val="accent6">
              <a:lumMod val="20000"/>
              <a:lumOff val="80000"/>
            </a:schemeClr>
          </a:solidFill>
          <a:ln>
            <a:solidFill>
              <a:schemeClr val="accent1"/>
            </a:solidFill>
          </a:ln>
        </p:spPr>
        <p:txBody>
          <a:bodyPr wrap="square" rtlCol="0">
            <a:noAutofit/>
          </a:bodyPr>
          <a:lstStyle/>
          <a:p>
            <a:r>
              <a:rPr kumimoji="1" lang="ja-JP" altLang="en-US" sz="1200" b="1" dirty="0">
                <a:latin typeface="メイリオ" panose="020B0604030504040204" pitchFamily="50" charset="-128"/>
                <a:ea typeface="メイリオ" panose="020B0604030504040204" pitchFamily="50" charset="-128"/>
                <a:cs typeface="メイリオ" panose="020B0604030504040204" pitchFamily="50" charset="-128"/>
              </a:rPr>
              <a:t>★第一段階　実態調査の実施</a:t>
            </a:r>
            <a:endParaRPr kumimoji="1" lang="en-US" altLang="ja-JP" sz="1200" b="1"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05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 name="テキスト ボックス 12"/>
          <p:cNvSpPr txBox="1"/>
          <p:nvPr/>
        </p:nvSpPr>
        <p:spPr>
          <a:xfrm>
            <a:off x="225656" y="2895382"/>
            <a:ext cx="8657426" cy="771722"/>
          </a:xfrm>
          <a:prstGeom prst="rect">
            <a:avLst/>
          </a:prstGeom>
          <a:solidFill>
            <a:schemeClr val="accent6">
              <a:lumMod val="20000"/>
              <a:lumOff val="80000"/>
            </a:schemeClr>
          </a:solidFill>
          <a:ln>
            <a:solidFill>
              <a:schemeClr val="accent1"/>
            </a:solidFill>
          </a:ln>
        </p:spPr>
        <p:txBody>
          <a:bodyPr wrap="square" rtlCol="0">
            <a:noAutofit/>
          </a:bodyPr>
          <a:lstStyle/>
          <a:p>
            <a:r>
              <a:rPr lang="ja-JP" altLang="en-US" sz="1200" b="1" dirty="0">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200" b="1" dirty="0">
                <a:latin typeface="メイリオ" panose="020B0604030504040204" pitchFamily="50" charset="-128"/>
                <a:ea typeface="メイリオ" panose="020B0604030504040204" pitchFamily="50" charset="-128"/>
                <a:cs typeface="メイリオ" panose="020B0604030504040204" pitchFamily="50" charset="-128"/>
              </a:rPr>
              <a:t>第二段階　「</a:t>
            </a:r>
            <a:r>
              <a:rPr kumimoji="1" lang="en-US" altLang="ja-JP" sz="1200" b="1" dirty="0">
                <a:latin typeface="メイリオ" panose="020B0604030504040204" pitchFamily="50" charset="-128"/>
                <a:ea typeface="メイリオ" panose="020B0604030504040204" pitchFamily="50" charset="-128"/>
                <a:cs typeface="メイリオ" panose="020B0604030504040204" pitchFamily="50" charset="-128"/>
              </a:rPr>
              <a:t>Osaka Night Out </a:t>
            </a:r>
            <a:r>
              <a:rPr kumimoji="1" lang="ja-JP" altLang="en-US" sz="1200" b="1" dirty="0">
                <a:latin typeface="メイリオ" panose="020B0604030504040204" pitchFamily="50" charset="-128"/>
                <a:ea typeface="メイリオ" panose="020B0604030504040204" pitchFamily="50" charset="-128"/>
                <a:cs typeface="メイリオ" panose="020B0604030504040204" pitchFamily="50" charset="-128"/>
              </a:rPr>
              <a:t>実証実験」の実施</a:t>
            </a:r>
            <a:r>
              <a:rPr kumimoji="1" lang="ja-JP" altLang="en-US" sz="1200" b="1" dirty="0" smtClean="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200" b="1" dirty="0" smtClean="0">
                <a:latin typeface="メイリオ" panose="020B0604030504040204" pitchFamily="50" charset="-128"/>
                <a:ea typeface="メイリオ" panose="020B0604030504040204" pitchFamily="50" charset="-128"/>
                <a:cs typeface="メイリオ" panose="020B0604030504040204" pitchFamily="50" charset="-128"/>
              </a:rPr>
              <a:t>H30.2</a:t>
            </a:r>
            <a:r>
              <a:rPr lang="ja-JP" altLang="en-US" sz="1200" b="1" dirty="0" smtClean="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200" b="1" dirty="0" smtClean="0">
                <a:latin typeface="メイリオ" panose="020B0604030504040204" pitchFamily="50" charset="-128"/>
                <a:ea typeface="メイリオ" panose="020B0604030504040204" pitchFamily="50" charset="-128"/>
                <a:cs typeface="メイリオ" panose="020B0604030504040204" pitchFamily="50" charset="-128"/>
              </a:rPr>
              <a:t>8</a:t>
            </a:r>
            <a:r>
              <a:rPr lang="ja-JP" altLang="en-US" sz="1200" b="1" dirty="0" smtClean="0">
                <a:latin typeface="メイリオ" panose="020B0604030504040204" pitchFamily="50" charset="-128"/>
                <a:ea typeface="メイリオ" panose="020B0604030504040204" pitchFamily="50" charset="-128"/>
                <a:cs typeface="メイリオ" panose="020B0604030504040204" pitchFamily="50" charset="-128"/>
              </a:rPr>
              <a:t>）</a:t>
            </a:r>
            <a:endParaRPr kumimoji="1" lang="en-US" altLang="ja-JP" sz="1200" b="1"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050" b="1" dirty="0">
                <a:latin typeface="メイリオ" panose="020B0604030504040204" pitchFamily="50" charset="-128"/>
                <a:ea typeface="メイリオ" panose="020B0604030504040204" pitchFamily="50" charset="-128"/>
                <a:cs typeface="メイリオ" panose="020B0604030504040204" pitchFamily="50" charset="-128"/>
              </a:rPr>
              <a:t>　</a:t>
            </a:r>
            <a:endParaRPr lang="ja-JP" altLang="en-US" sz="105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 name="テキスト ボックス 13"/>
          <p:cNvSpPr txBox="1"/>
          <p:nvPr/>
        </p:nvSpPr>
        <p:spPr>
          <a:xfrm>
            <a:off x="236599" y="3991017"/>
            <a:ext cx="8646483" cy="1036937"/>
          </a:xfrm>
          <a:prstGeom prst="rect">
            <a:avLst/>
          </a:prstGeom>
          <a:solidFill>
            <a:schemeClr val="accent6">
              <a:lumMod val="20000"/>
              <a:lumOff val="80000"/>
            </a:schemeClr>
          </a:solidFill>
          <a:ln>
            <a:solidFill>
              <a:schemeClr val="accent1"/>
            </a:solidFill>
          </a:ln>
        </p:spPr>
        <p:txBody>
          <a:bodyPr wrap="square" rtlCol="0">
            <a:noAutofit/>
          </a:bodyPr>
          <a:lstStyle/>
          <a:p>
            <a:r>
              <a:rPr kumimoji="1" lang="ja-JP" altLang="en-US" sz="1200" b="1" dirty="0">
                <a:latin typeface="メイリオ" panose="020B0604030504040204" pitchFamily="50" charset="-128"/>
                <a:ea typeface="メイリオ" panose="020B0604030504040204" pitchFamily="50" charset="-128"/>
                <a:cs typeface="メイリオ" panose="020B0604030504040204" pitchFamily="50" charset="-128"/>
              </a:rPr>
              <a:t>★第三段階　実証実験の効果検証</a:t>
            </a:r>
            <a:endParaRPr kumimoji="1" lang="en-US" altLang="ja-JP" sz="1200" b="1" dirty="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050" dirty="0">
              <a:latin typeface="メイリオ" panose="020B0604030504040204" pitchFamily="50" charset="-128"/>
              <a:ea typeface="メイリオ" panose="020B0604030504040204" pitchFamily="50" charset="-128"/>
              <a:cs typeface="メイリオ" panose="020B0604030504040204" pitchFamily="50" charset="-128"/>
            </a:endParaRPr>
          </a:p>
          <a:p>
            <a:endParaRPr kumimoji="1" lang="en-US" altLang="ja-JP" sz="1050" dirty="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050" dirty="0">
              <a:latin typeface="メイリオ" panose="020B0604030504040204" pitchFamily="50" charset="-128"/>
              <a:ea typeface="メイリオ" panose="020B0604030504040204" pitchFamily="50" charset="-128"/>
              <a:cs typeface="メイリオ" panose="020B0604030504040204" pitchFamily="50" charset="-128"/>
            </a:endParaRPr>
          </a:p>
          <a:p>
            <a:endParaRPr kumimoji="1" lang="en-US" altLang="ja-JP" sz="1050" dirty="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050" dirty="0">
              <a:latin typeface="メイリオ" panose="020B0604030504040204" pitchFamily="50" charset="-128"/>
              <a:ea typeface="メイリオ" panose="020B0604030504040204" pitchFamily="50" charset="-128"/>
              <a:cs typeface="メイリオ" panose="020B0604030504040204" pitchFamily="50" charset="-128"/>
            </a:endParaRPr>
          </a:p>
          <a:p>
            <a:endParaRPr kumimoji="1" lang="en-US" altLang="ja-JP" sz="1050" dirty="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050" dirty="0">
              <a:latin typeface="メイリオ" panose="020B0604030504040204" pitchFamily="50" charset="-128"/>
              <a:ea typeface="メイリオ" panose="020B0604030504040204" pitchFamily="50" charset="-128"/>
              <a:cs typeface="メイリオ" panose="020B0604030504040204" pitchFamily="50" charset="-128"/>
            </a:endParaRPr>
          </a:p>
          <a:p>
            <a:endParaRPr kumimoji="1" lang="en-US" altLang="ja-JP" sz="1050" dirty="0">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1050" dirty="0">
                <a:latin typeface="メイリオ" panose="020B0604030504040204" pitchFamily="50" charset="-128"/>
                <a:ea typeface="メイリオ" panose="020B0604030504040204" pitchFamily="50" charset="-128"/>
                <a:cs typeface="メイリオ" panose="020B0604030504040204" pitchFamily="50" charset="-128"/>
              </a:rPr>
              <a:t> </a:t>
            </a:r>
            <a:endParaRPr kumimoji="1" lang="en-US" altLang="ja-JP" sz="1050" dirty="0">
              <a:latin typeface="メイリオ" panose="020B0604030504040204" pitchFamily="50" charset="-128"/>
              <a:ea typeface="メイリオ" panose="020B0604030504040204" pitchFamily="50" charset="-128"/>
              <a:cs typeface="メイリオ" panose="020B0604030504040204" pitchFamily="50" charset="-128"/>
            </a:endParaRPr>
          </a:p>
          <a:p>
            <a:endParaRPr kumimoji="1" lang="en-US" altLang="ja-JP" sz="105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050" b="1" dirty="0">
                <a:latin typeface="メイリオ" panose="020B0604030504040204" pitchFamily="50" charset="-128"/>
                <a:ea typeface="メイリオ" panose="020B0604030504040204" pitchFamily="50" charset="-128"/>
                <a:cs typeface="メイリオ" panose="020B0604030504040204" pitchFamily="50" charset="-128"/>
              </a:rPr>
              <a:t>　</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5" name="図 14"/>
          <p:cNvPicPr>
            <a:picLocks noChangeAspect="1"/>
          </p:cNvPicPr>
          <p:nvPr/>
        </p:nvPicPr>
        <p:blipFill>
          <a:blip r:embed="rId2"/>
          <a:stretch>
            <a:fillRect/>
          </a:stretch>
        </p:blipFill>
        <p:spPr>
          <a:xfrm>
            <a:off x="3848611" y="4067184"/>
            <a:ext cx="2163563" cy="884601"/>
          </a:xfrm>
          <a:prstGeom prst="rect">
            <a:avLst/>
          </a:prstGeom>
        </p:spPr>
      </p:pic>
      <p:sp>
        <p:nvSpPr>
          <p:cNvPr id="19" name="右矢印 18"/>
          <p:cNvSpPr/>
          <p:nvPr/>
        </p:nvSpPr>
        <p:spPr>
          <a:xfrm rot="5400000">
            <a:off x="4362684" y="2232689"/>
            <a:ext cx="231895" cy="1044517"/>
          </a:xfrm>
          <a:prstGeom prst="rightArrow">
            <a:avLst/>
          </a:prstGeom>
          <a:solidFill>
            <a:srgbClr val="6699FF"/>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rIns="0" rtlCol="0" anchor="ctr"/>
          <a:lstStyle/>
          <a:p>
            <a:pPr algn="ctr"/>
            <a:endParaRPr kumimoji="1" lang="ja-JP" altLang="en-US"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1" name="テキスト ボックス 20"/>
          <p:cNvSpPr txBox="1"/>
          <p:nvPr/>
        </p:nvSpPr>
        <p:spPr>
          <a:xfrm>
            <a:off x="236599" y="5544235"/>
            <a:ext cx="8646483" cy="1016061"/>
          </a:xfrm>
          <a:prstGeom prst="rect">
            <a:avLst/>
          </a:prstGeom>
          <a:solidFill>
            <a:schemeClr val="accent6">
              <a:lumMod val="20000"/>
              <a:lumOff val="80000"/>
            </a:schemeClr>
          </a:solidFill>
          <a:ln>
            <a:solidFill>
              <a:schemeClr val="accent1"/>
            </a:solidFill>
          </a:ln>
        </p:spPr>
        <p:txBody>
          <a:bodyPr wrap="square" rtlCol="0">
            <a:noAutofit/>
          </a:bodyPr>
          <a:lstStyle/>
          <a:p>
            <a:r>
              <a:rPr kumimoji="1" lang="ja-JP" altLang="en-US" sz="1200" b="1" dirty="0">
                <a:latin typeface="メイリオ" panose="020B0604030504040204" pitchFamily="50" charset="-128"/>
                <a:ea typeface="メイリオ" panose="020B0604030504040204" pitchFamily="50" charset="-128"/>
                <a:cs typeface="メイリオ" panose="020B0604030504040204" pitchFamily="50" charset="-128"/>
              </a:rPr>
              <a:t>★第四段階　</a:t>
            </a:r>
            <a:r>
              <a:rPr lang="ja-JP" altLang="en-US" sz="1200" b="1" dirty="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200" b="1" dirty="0">
                <a:latin typeface="メイリオ" panose="020B0604030504040204" pitchFamily="50" charset="-128"/>
                <a:ea typeface="メイリオ" panose="020B0604030504040204" pitchFamily="50" charset="-128"/>
                <a:cs typeface="メイリオ" panose="020B0604030504040204" pitchFamily="50" charset="-128"/>
              </a:rPr>
              <a:t>Osaka Night Out </a:t>
            </a:r>
            <a:r>
              <a:rPr lang="ja-JP" altLang="en-US" sz="1200" b="1" dirty="0">
                <a:latin typeface="メイリオ" panose="020B0604030504040204" pitchFamily="50" charset="-128"/>
                <a:ea typeface="メイリオ" panose="020B0604030504040204" pitchFamily="50" charset="-128"/>
                <a:cs typeface="メイリオ" panose="020B0604030504040204" pitchFamily="50" charset="-128"/>
              </a:rPr>
              <a:t>事業」本格</a:t>
            </a:r>
            <a:r>
              <a:rPr kumimoji="1" lang="ja-JP" altLang="en-US" sz="1200" b="1" dirty="0">
                <a:latin typeface="メイリオ" panose="020B0604030504040204" pitchFamily="50" charset="-128"/>
                <a:ea typeface="メイリオ" panose="020B0604030504040204" pitchFamily="50" charset="-128"/>
                <a:cs typeface="メイリオ" panose="020B0604030504040204" pitchFamily="50" charset="-128"/>
              </a:rPr>
              <a:t>スタート</a:t>
            </a:r>
            <a:r>
              <a:rPr kumimoji="1" lang="ja-JP" altLang="en-US" sz="1200" b="1" dirty="0" smtClean="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200" b="1" dirty="0" smtClean="0">
                <a:latin typeface="メイリオ" panose="020B0604030504040204" pitchFamily="50" charset="-128"/>
                <a:ea typeface="メイリオ" panose="020B0604030504040204" pitchFamily="50" charset="-128"/>
                <a:cs typeface="メイリオ" panose="020B0604030504040204" pitchFamily="50" charset="-128"/>
              </a:rPr>
              <a:t>H</a:t>
            </a:r>
            <a:r>
              <a:rPr kumimoji="1" lang="en-US" altLang="ja-JP" sz="1200" b="1" dirty="0" smtClean="0">
                <a:latin typeface="メイリオ" panose="020B0604030504040204" pitchFamily="50" charset="-128"/>
                <a:ea typeface="メイリオ" panose="020B0604030504040204" pitchFamily="50" charset="-128"/>
                <a:cs typeface="メイリオ" panose="020B0604030504040204" pitchFamily="50" charset="-128"/>
              </a:rPr>
              <a:t>31</a:t>
            </a:r>
            <a:r>
              <a:rPr lang="en-US" altLang="ja-JP" sz="1200" b="1" dirty="0" smtClean="0">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200" b="1" dirty="0" smtClean="0">
                <a:latin typeface="メイリオ" panose="020B0604030504040204" pitchFamily="50" charset="-128"/>
                <a:ea typeface="メイリオ" panose="020B0604030504040204" pitchFamily="50" charset="-128"/>
                <a:cs typeface="メイリオ" panose="020B0604030504040204" pitchFamily="50" charset="-128"/>
              </a:rPr>
              <a:t>2</a:t>
            </a:r>
            <a:r>
              <a:rPr kumimoji="1" lang="ja-JP" altLang="en-US" sz="1200" b="1" dirty="0" smtClean="0">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200" b="1" dirty="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200" b="1" dirty="0">
              <a:latin typeface="メイリオ" panose="020B0604030504040204" pitchFamily="50" charset="-128"/>
              <a:ea typeface="メイリオ" panose="020B0604030504040204" pitchFamily="50" charset="-128"/>
              <a:cs typeface="メイリオ" panose="020B0604030504040204" pitchFamily="50" charset="-128"/>
            </a:endParaRPr>
          </a:p>
          <a:p>
            <a:endParaRPr kumimoji="1" lang="en-US" altLang="ja-JP" sz="1050" dirty="0">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1050" dirty="0">
                <a:latin typeface="メイリオ" panose="020B0604030504040204" pitchFamily="50" charset="-128"/>
                <a:ea typeface="メイリオ" panose="020B0604030504040204" pitchFamily="50" charset="-128"/>
                <a:cs typeface="メイリオ" panose="020B0604030504040204" pitchFamily="50" charset="-128"/>
              </a:rPr>
              <a:t> </a:t>
            </a:r>
            <a:endParaRPr kumimoji="1" lang="en-US" altLang="ja-JP" sz="105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050" b="1" dirty="0">
                <a:latin typeface="メイリオ" panose="020B0604030504040204" pitchFamily="50" charset="-128"/>
                <a:ea typeface="メイリオ" panose="020B0604030504040204" pitchFamily="50" charset="-128"/>
                <a:cs typeface="メイリオ" panose="020B0604030504040204" pitchFamily="50" charset="-128"/>
              </a:rPr>
              <a:t>　</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22" name="図 21"/>
          <p:cNvPicPr>
            <a:picLocks noChangeAspect="1"/>
          </p:cNvPicPr>
          <p:nvPr/>
        </p:nvPicPr>
        <p:blipFill>
          <a:blip r:embed="rId3"/>
          <a:stretch>
            <a:fillRect/>
          </a:stretch>
        </p:blipFill>
        <p:spPr>
          <a:xfrm>
            <a:off x="6877274" y="4207058"/>
            <a:ext cx="1416986" cy="2316578"/>
          </a:xfrm>
          <a:prstGeom prst="rect">
            <a:avLst/>
          </a:prstGeom>
        </p:spPr>
      </p:pic>
      <p:sp>
        <p:nvSpPr>
          <p:cNvPr id="23" name="テキスト ボックス 22"/>
          <p:cNvSpPr txBox="1"/>
          <p:nvPr/>
        </p:nvSpPr>
        <p:spPr>
          <a:xfrm>
            <a:off x="656565" y="2306207"/>
            <a:ext cx="4500500" cy="185940"/>
          </a:xfrm>
          <a:prstGeom prst="rect">
            <a:avLst/>
          </a:prstGeom>
          <a:noFill/>
          <a:ln>
            <a:noFill/>
          </a:ln>
        </p:spPr>
        <p:txBody>
          <a:bodyPr wrap="square" rtlCol="0">
            <a:noAutofit/>
          </a:bodyPr>
          <a:lstStyle/>
          <a:p>
            <a:r>
              <a:rPr kumimoji="1" lang="ja-JP" altLang="en-US" sz="1050" dirty="0">
                <a:latin typeface="メイリオ" panose="020B0604030504040204" pitchFamily="50" charset="-128"/>
                <a:ea typeface="メイリオ" panose="020B0604030504040204" pitchFamily="50" charset="-128"/>
                <a:cs typeface="メイリオ" panose="020B0604030504040204" pitchFamily="50" charset="-128"/>
              </a:rPr>
              <a:t>⇒＜結果＞外国人</a:t>
            </a:r>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観光客は</a:t>
            </a:r>
            <a:r>
              <a:rPr kumimoji="1" lang="en-US" altLang="ja-JP" sz="1050" dirty="0">
                <a:latin typeface="メイリオ" panose="020B0604030504040204" pitchFamily="50" charset="-128"/>
                <a:ea typeface="メイリオ" panose="020B0604030504040204" pitchFamily="50" charset="-128"/>
                <a:cs typeface="メイリオ" panose="020B0604030504040204" pitchFamily="50" charset="-128"/>
              </a:rPr>
              <a:t>22</a:t>
            </a:r>
            <a:r>
              <a:rPr kumimoji="1" lang="ja-JP" altLang="en-US" sz="1050" dirty="0">
                <a:latin typeface="メイリオ" panose="020B0604030504040204" pitchFamily="50" charset="-128"/>
                <a:ea typeface="メイリオ" panose="020B0604030504040204" pitchFamily="50" charset="-128"/>
                <a:cs typeface="メイリオ" panose="020B0604030504040204" pitchFamily="50" charset="-128"/>
              </a:rPr>
              <a:t>時でホテルに帰ることが判明</a:t>
            </a:r>
          </a:p>
        </p:txBody>
      </p:sp>
      <p:sp>
        <p:nvSpPr>
          <p:cNvPr id="24" name="テキスト ボックス 23"/>
          <p:cNvSpPr txBox="1"/>
          <p:nvPr/>
        </p:nvSpPr>
        <p:spPr>
          <a:xfrm>
            <a:off x="502281" y="4202507"/>
            <a:ext cx="3346330" cy="874485"/>
          </a:xfrm>
          <a:prstGeom prst="rect">
            <a:avLst/>
          </a:prstGeom>
          <a:noFill/>
          <a:ln>
            <a:noFill/>
          </a:ln>
        </p:spPr>
        <p:txBody>
          <a:bodyPr wrap="square" rtlCol="0">
            <a:noAutofit/>
          </a:bodyPr>
          <a:lstStyle/>
          <a:p>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●韓国、欧米圏は効果あり（特にナイトクラブ）</a:t>
            </a:r>
            <a:endParaRPr lang="en-US" altLang="ja-JP" sz="105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 ●中国・台湾・香港は別のコンテンツが必要</a:t>
            </a:r>
            <a:endParaRPr lang="en-US" altLang="ja-JP" sz="105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 ●プッシュ通知の人気は「エステサウナ」である</a:t>
            </a:r>
            <a:endParaRPr lang="en-US" altLang="ja-JP" sz="105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 ●クーポンなどの説明の簡素化が必要</a:t>
            </a:r>
            <a:endParaRPr lang="en-US" altLang="ja-JP" sz="105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 ●平均単価</a:t>
            </a:r>
            <a:r>
              <a:rPr lang="en-US" altLang="ja-JP" sz="1050" dirty="0">
                <a:latin typeface="メイリオ" panose="020B0604030504040204" pitchFamily="50" charset="-128"/>
                <a:ea typeface="メイリオ" panose="020B0604030504040204" pitchFamily="50" charset="-128"/>
                <a:cs typeface="メイリオ" panose="020B0604030504040204" pitchFamily="50" charset="-128"/>
              </a:rPr>
              <a:t>3,000</a:t>
            </a: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円</a:t>
            </a:r>
            <a:r>
              <a:rPr lang="en-US" altLang="ja-JP" sz="1050" dirty="0">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店舗</a:t>
            </a:r>
            <a:endParaRPr lang="en-US" altLang="ja-JP" sz="1050" dirty="0">
              <a:latin typeface="メイリオ" panose="020B0604030504040204" pitchFamily="50" charset="-128"/>
              <a:ea typeface="メイリオ" panose="020B0604030504040204" pitchFamily="50" charset="-128"/>
              <a:cs typeface="メイリオ" panose="020B0604030504040204" pitchFamily="50" charset="-128"/>
            </a:endParaRPr>
          </a:p>
          <a:p>
            <a:endParaRPr kumimoji="1" lang="ja-JP" altLang="en-US" sz="1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5" name="二等辺三角形 24"/>
          <p:cNvSpPr/>
          <p:nvPr/>
        </p:nvSpPr>
        <p:spPr>
          <a:xfrm rot="10800000">
            <a:off x="2706337" y="5175830"/>
            <a:ext cx="3645405" cy="285810"/>
          </a:xfrm>
          <a:prstGeom prst="triangle">
            <a:avLst/>
          </a:prstGeom>
          <a:solidFill>
            <a:srgbClr val="6699F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lIns="36000" rIns="0" rtlCol="0" anchor="ctr"/>
          <a:lstStyle/>
          <a:p>
            <a:pPr algn="ctr"/>
            <a:endParaRPr kumimoji="1" lang="ja-JP" altLang="en-US"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6" name="右矢印 25"/>
          <p:cNvSpPr/>
          <p:nvPr/>
        </p:nvSpPr>
        <p:spPr>
          <a:xfrm rot="5400000">
            <a:off x="4413090" y="3303838"/>
            <a:ext cx="231895" cy="1044517"/>
          </a:xfrm>
          <a:prstGeom prst="rightArrow">
            <a:avLst/>
          </a:prstGeom>
          <a:solidFill>
            <a:srgbClr val="6699FF"/>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rIns="0" rtlCol="0" anchor="ctr"/>
          <a:lstStyle/>
          <a:p>
            <a:pPr algn="ctr"/>
            <a:endParaRPr kumimoji="1" lang="ja-JP" altLang="en-US"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7" name="テキスト ボックス 26"/>
          <p:cNvSpPr txBox="1"/>
          <p:nvPr/>
        </p:nvSpPr>
        <p:spPr>
          <a:xfrm>
            <a:off x="475779" y="5872039"/>
            <a:ext cx="3712460" cy="497727"/>
          </a:xfrm>
          <a:prstGeom prst="rect">
            <a:avLst/>
          </a:prstGeom>
          <a:noFill/>
          <a:ln>
            <a:noFill/>
          </a:ln>
        </p:spPr>
        <p:txBody>
          <a:bodyPr wrap="square" rtlCol="0">
            <a:noAutofit/>
          </a:bodyPr>
          <a:lstStyle/>
          <a:p>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●ナイトクラブ強化（韓国、欧米用）</a:t>
            </a:r>
            <a:endParaRPr lang="en-US" altLang="ja-JP" sz="1050" dirty="0">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105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●リラクゼーション・美容強化（中国、台湾、香港用）</a:t>
            </a:r>
            <a:endParaRPr lang="en-US" altLang="ja-JP" sz="1050" dirty="0">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105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●ナイトクルーズ・ステージショー強化</a:t>
            </a:r>
            <a:endParaRPr lang="en-US" altLang="ja-JP" sz="1050" dirty="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000" dirty="0">
              <a:latin typeface="メイリオ" panose="020B0604030504040204" pitchFamily="50" charset="-128"/>
              <a:ea typeface="メイリオ" panose="020B0604030504040204" pitchFamily="50" charset="-128"/>
              <a:cs typeface="メイリオ" panose="020B0604030504040204" pitchFamily="50" charset="-128"/>
            </a:endParaRPr>
          </a:p>
          <a:p>
            <a:endParaRPr kumimoji="1" lang="ja-JP" altLang="en-US" sz="1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9" name="テキスト ボックス 28"/>
          <p:cNvSpPr txBox="1"/>
          <p:nvPr/>
        </p:nvSpPr>
        <p:spPr>
          <a:xfrm>
            <a:off x="4580545" y="5964072"/>
            <a:ext cx="1564795" cy="405694"/>
          </a:xfrm>
          <a:prstGeom prst="rect">
            <a:avLst/>
          </a:prstGeom>
          <a:solidFill>
            <a:schemeClr val="accent5">
              <a:lumMod val="60000"/>
              <a:lumOff val="40000"/>
            </a:schemeClr>
          </a:solidFill>
          <a:ln>
            <a:noFill/>
          </a:ln>
        </p:spPr>
        <p:txBody>
          <a:bodyPr wrap="square" rtlCol="0" anchor="ctr">
            <a:noAutofit/>
          </a:bodyPr>
          <a:lstStyle/>
          <a:p>
            <a:pPr algn="ctr"/>
            <a:r>
              <a:rPr kumimoji="1" lang="en-US" altLang="ja-JP" sz="1600" b="1" dirty="0" smtClean="0">
                <a:latin typeface="メイリオ" panose="020B0604030504040204" pitchFamily="50" charset="-128"/>
                <a:ea typeface="メイリオ" panose="020B0604030504040204" pitchFamily="50" charset="-128"/>
                <a:cs typeface="メイリオ" panose="020B0604030504040204" pitchFamily="50" charset="-128"/>
              </a:rPr>
              <a:t>PDCA</a:t>
            </a:r>
            <a:r>
              <a:rPr kumimoji="1" lang="ja-JP" altLang="en-US" sz="1600" b="1" dirty="0" smtClean="0">
                <a:latin typeface="メイリオ" panose="020B0604030504040204" pitchFamily="50" charset="-128"/>
                <a:ea typeface="メイリオ" panose="020B0604030504040204" pitchFamily="50" charset="-128"/>
                <a:cs typeface="メイリオ" panose="020B0604030504040204" pitchFamily="50" charset="-128"/>
              </a:rPr>
              <a:t>を</a:t>
            </a:r>
            <a:r>
              <a:rPr kumimoji="1"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回す</a:t>
            </a:r>
          </a:p>
        </p:txBody>
      </p:sp>
      <p:pic>
        <p:nvPicPr>
          <p:cNvPr id="6" name="図 5"/>
          <p:cNvPicPr>
            <a:picLocks noChangeAspect="1"/>
          </p:cNvPicPr>
          <p:nvPr/>
        </p:nvPicPr>
        <p:blipFill>
          <a:blip r:embed="rId4"/>
          <a:stretch>
            <a:fillRect/>
          </a:stretch>
        </p:blipFill>
        <p:spPr>
          <a:xfrm>
            <a:off x="5867048" y="1613304"/>
            <a:ext cx="2741993" cy="976687"/>
          </a:xfrm>
          <a:prstGeom prst="rect">
            <a:avLst/>
          </a:prstGeom>
          <a:ln>
            <a:solidFill>
              <a:schemeClr val="accent1"/>
            </a:solidFill>
          </a:ln>
        </p:spPr>
      </p:pic>
      <p:sp>
        <p:nvSpPr>
          <p:cNvPr id="30" name="テキスト ボックス 29"/>
          <p:cNvSpPr txBox="1"/>
          <p:nvPr/>
        </p:nvSpPr>
        <p:spPr>
          <a:xfrm>
            <a:off x="419472" y="3153065"/>
            <a:ext cx="5447575" cy="384247"/>
          </a:xfrm>
          <a:prstGeom prst="rect">
            <a:avLst/>
          </a:prstGeom>
          <a:noFill/>
          <a:ln>
            <a:noFill/>
          </a:ln>
        </p:spPr>
        <p:txBody>
          <a:bodyPr wrap="square" rtlCol="0">
            <a:noAutofit/>
          </a:bodyPr>
          <a:lstStyle/>
          <a:p>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外国人観光客向けの</a:t>
            </a:r>
            <a:r>
              <a:rPr lang="en-US" altLang="ja-JP" sz="1050" dirty="0">
                <a:latin typeface="メイリオ" panose="020B0604030504040204" pitchFamily="50" charset="-128"/>
                <a:ea typeface="メイリオ" panose="020B0604030504040204" pitchFamily="50" charset="-128"/>
                <a:cs typeface="メイリオ" panose="020B0604030504040204" pitchFamily="50" charset="-128"/>
              </a:rPr>
              <a:t>22</a:t>
            </a: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時以降の「ナイトパッケージ」を作り実証実験を実施　　　　</a:t>
            </a:r>
            <a:endParaRPr lang="en-US" altLang="ja-JP" sz="105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　店舗：ナイトクラブ、飲食、アミューズメント、エステサウナなど</a:t>
            </a:r>
            <a:r>
              <a:rPr lang="en-US" altLang="ja-JP" sz="1050" dirty="0">
                <a:latin typeface="メイリオ" panose="020B0604030504040204" pitchFamily="50" charset="-128"/>
                <a:ea typeface="メイリオ" panose="020B0604030504040204" pitchFamily="50" charset="-128"/>
                <a:cs typeface="メイリオ" panose="020B0604030504040204" pitchFamily="50" charset="-128"/>
              </a:rPr>
              <a:t>19</a:t>
            </a: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店舗が参画</a:t>
            </a:r>
            <a:endParaRPr kumimoji="1" lang="ja-JP" altLang="en-US" sz="105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1" name="テキスト ボックス 30"/>
          <p:cNvSpPr txBox="1"/>
          <p:nvPr/>
        </p:nvSpPr>
        <p:spPr>
          <a:xfrm>
            <a:off x="279643" y="1876162"/>
            <a:ext cx="5318751" cy="384247"/>
          </a:xfrm>
          <a:prstGeom prst="rect">
            <a:avLst/>
          </a:prstGeom>
          <a:noFill/>
          <a:ln>
            <a:noFill/>
          </a:ln>
        </p:spPr>
        <p:txBody>
          <a:bodyPr wrap="square" rtlCol="0">
            <a:noAutofit/>
          </a:bodyPr>
          <a:lstStyle/>
          <a:p>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①</a:t>
            </a:r>
            <a:r>
              <a:rPr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GPS</a:t>
            </a:r>
            <a:r>
              <a:rPr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調査</a:t>
            </a: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（スマートフォン等の</a:t>
            </a:r>
            <a:r>
              <a:rPr lang="en-US" altLang="ja-JP" sz="1050" dirty="0">
                <a:latin typeface="メイリオ" panose="020B0604030504040204" pitchFamily="50" charset="-128"/>
                <a:ea typeface="メイリオ" panose="020B0604030504040204" pitchFamily="50" charset="-128"/>
                <a:cs typeface="メイリオ" panose="020B0604030504040204" pitchFamily="50" charset="-128"/>
              </a:rPr>
              <a:t>GPS</a:t>
            </a: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ログを活用）　　  </a:t>
            </a:r>
            <a:r>
              <a:rPr lang="en-US" altLang="ja-JP" sz="800" dirty="0" smtClean="0">
                <a:latin typeface="メイリオ" panose="020B0604030504040204" pitchFamily="50" charset="-128"/>
                <a:ea typeface="メイリオ" panose="020B0604030504040204" pitchFamily="50" charset="-128"/>
                <a:cs typeface="メイリオ" panose="020B0604030504040204" pitchFamily="50" charset="-128"/>
              </a:rPr>
              <a:t>H27.8</a:t>
            </a:r>
            <a:r>
              <a:rPr lang="ja-JP" altLang="en-US" sz="800" dirty="0" smtClean="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800" dirty="0" smtClean="0">
                <a:latin typeface="メイリオ" panose="020B0604030504040204" pitchFamily="50" charset="-128"/>
                <a:ea typeface="メイリオ" panose="020B0604030504040204" pitchFamily="50" charset="-128"/>
                <a:cs typeface="メイリオ" panose="020B0604030504040204" pitchFamily="50" charset="-128"/>
              </a:rPr>
              <a:t>28.9</a:t>
            </a: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05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　➁</a:t>
            </a:r>
            <a:r>
              <a:rPr lang="en-US" altLang="ja-JP" sz="1050" dirty="0">
                <a:latin typeface="メイリオ" panose="020B0604030504040204" pitchFamily="50" charset="-128"/>
                <a:ea typeface="メイリオ" panose="020B0604030504040204" pitchFamily="50" charset="-128"/>
                <a:cs typeface="メイリオ" panose="020B0604030504040204" pitchFamily="50" charset="-128"/>
              </a:rPr>
              <a:t>SNS</a:t>
            </a: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調査（</a:t>
            </a:r>
            <a:r>
              <a:rPr lang="en-US" altLang="ja-JP" sz="1050" dirty="0">
                <a:latin typeface="メイリオ" panose="020B0604030504040204" pitchFamily="50" charset="-128"/>
                <a:ea typeface="メイリオ" panose="020B0604030504040204" pitchFamily="50" charset="-128"/>
                <a:cs typeface="メイリオ" panose="020B0604030504040204" pitchFamily="50" charset="-128"/>
              </a:rPr>
              <a:t>SNS</a:t>
            </a: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投稿「</a:t>
            </a:r>
            <a:r>
              <a:rPr lang="en-US" altLang="ja-JP" sz="1050" dirty="0">
                <a:latin typeface="メイリオ" panose="020B0604030504040204" pitchFamily="50" charset="-128"/>
                <a:ea typeface="メイリオ" panose="020B0604030504040204" pitchFamily="50" charset="-128"/>
                <a:cs typeface="メイリオ" panose="020B0604030504040204" pitchFamily="50" charset="-128"/>
              </a:rPr>
              <a:t>Twitter</a:t>
            </a:r>
            <a:r>
              <a:rPr lang="ja-JP" altLang="en-US" sz="1050" dirty="0" err="1">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050" dirty="0">
                <a:latin typeface="メイリオ" panose="020B0604030504040204" pitchFamily="50" charset="-128"/>
                <a:ea typeface="メイリオ" panose="020B0604030504040204" pitchFamily="50" charset="-128"/>
                <a:cs typeface="メイリオ" panose="020B0604030504040204" pitchFamily="50" charset="-128"/>
              </a:rPr>
              <a:t>Weibo</a:t>
            </a: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」ログを活用</a:t>
            </a:r>
            <a:r>
              <a:rPr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800" dirty="0" smtClean="0">
                <a:latin typeface="メイリオ" panose="020B0604030504040204" pitchFamily="50" charset="-128"/>
                <a:ea typeface="メイリオ" panose="020B0604030504040204" pitchFamily="50" charset="-128"/>
                <a:cs typeface="メイリオ" panose="020B0604030504040204" pitchFamily="50" charset="-128"/>
              </a:rPr>
              <a:t>H28.8</a:t>
            </a:r>
            <a:r>
              <a:rPr lang="ja-JP" altLang="en-US" sz="800" dirty="0" err="1" smtClean="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800" dirty="0" smtClean="0">
                <a:latin typeface="メイリオ" panose="020B0604030504040204" pitchFamily="50" charset="-128"/>
                <a:ea typeface="メイリオ" panose="020B0604030504040204" pitchFamily="50" charset="-128"/>
                <a:cs typeface="メイリオ" panose="020B0604030504040204" pitchFamily="50" charset="-128"/>
              </a:rPr>
              <a:t>H28.12</a:t>
            </a:r>
            <a:r>
              <a:rPr lang="ja-JP" altLang="en-US" sz="800" dirty="0" err="1" smtClean="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800" dirty="0" smtClean="0">
                <a:latin typeface="メイリオ" panose="020B0604030504040204" pitchFamily="50" charset="-128"/>
                <a:ea typeface="メイリオ" panose="020B0604030504040204" pitchFamily="50" charset="-128"/>
                <a:cs typeface="メイリオ" panose="020B0604030504040204" pitchFamily="50" charset="-128"/>
              </a:rPr>
              <a:t>H29.3</a:t>
            </a:r>
            <a:endParaRPr lang="en-US" altLang="ja-JP" sz="800" dirty="0">
              <a:latin typeface="メイリオ" panose="020B0604030504040204" pitchFamily="50" charset="-128"/>
              <a:ea typeface="メイリオ" panose="020B0604030504040204" pitchFamily="50" charset="-128"/>
              <a:cs typeface="メイリオ" panose="020B0604030504040204" pitchFamily="50" charset="-128"/>
            </a:endParaRPr>
          </a:p>
          <a:p>
            <a:endParaRPr kumimoji="1" lang="ja-JP" altLang="en-US" sz="1050"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7" name="図 6"/>
          <p:cNvPicPr>
            <a:picLocks noChangeAspect="1"/>
          </p:cNvPicPr>
          <p:nvPr/>
        </p:nvPicPr>
        <p:blipFill>
          <a:blip r:embed="rId5"/>
          <a:stretch>
            <a:fillRect/>
          </a:stretch>
        </p:blipFill>
        <p:spPr>
          <a:xfrm>
            <a:off x="6697331" y="2750626"/>
            <a:ext cx="1681358" cy="987261"/>
          </a:xfrm>
          <a:prstGeom prst="rect">
            <a:avLst/>
          </a:prstGeom>
        </p:spPr>
      </p:pic>
      <p:sp>
        <p:nvSpPr>
          <p:cNvPr id="32" name="正方形/長方形 31"/>
          <p:cNvSpPr/>
          <p:nvPr/>
        </p:nvSpPr>
        <p:spPr>
          <a:xfrm>
            <a:off x="8432528" y="6525344"/>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noProof="0" dirty="0" smtClean="0">
                <a:solidFill>
                  <a:prstClr val="black"/>
                </a:solidFill>
                <a:latin typeface="Calibri"/>
                <a:ea typeface="ＭＳ Ｐゴシック" panose="020B0600070205080204" pitchFamily="50" charset="-128"/>
              </a:rPr>
              <a:t>13</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1604941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a:xfrm>
            <a:off x="236599" y="8620"/>
            <a:ext cx="1590095" cy="52627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lIns="3600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＜参考事例</a:t>
            </a:r>
            <a:r>
              <a:rPr lang="en-US" altLang="ja-JP" sz="16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8</a:t>
            </a:r>
            <a:r>
              <a:rPr kumimoji="1" lang="ja-JP" altLang="en-US"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p>
        </p:txBody>
      </p:sp>
      <p:sp>
        <p:nvSpPr>
          <p:cNvPr id="29" name="角丸四角形 28"/>
          <p:cNvSpPr/>
          <p:nvPr/>
        </p:nvSpPr>
        <p:spPr>
          <a:xfrm>
            <a:off x="135231" y="362484"/>
            <a:ext cx="8892264" cy="6036846"/>
          </a:xfrm>
          <a:prstGeom prst="roundRect">
            <a:avLst>
              <a:gd name="adj" fmla="val 4915"/>
            </a:avLst>
          </a:prstGeom>
        </p:spPr>
        <p:style>
          <a:lnRef idx="2">
            <a:schemeClr val="dk1"/>
          </a:lnRef>
          <a:fillRef idx="1">
            <a:schemeClr val="lt1"/>
          </a:fillRef>
          <a:effectRef idx="0">
            <a:schemeClr val="dk1"/>
          </a:effectRef>
          <a:fontRef idx="minor">
            <a:schemeClr val="dk1"/>
          </a:fontRef>
        </p:style>
        <p:txBody>
          <a:bodyPr rot="0" spcFirstLastPara="0" vert="horz" wrap="square" lIns="72000" tIns="72000" rIns="72000" bIns="72000" numCol="1" spcCol="0" rtlCol="0" fromWordArt="0" anchor="t" anchorCtr="0" forceAA="0" compatLnSpc="1">
            <a:prstTxWarp prst="textNoShape">
              <a:avLst/>
            </a:prstTxWarp>
            <a:noAutofit/>
          </a:bodyP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◆データ分析に基づいた効果的な政策立案（</a:t>
            </a:r>
            <a:r>
              <a:rPr kumimoji="1" lang="en-US" altLang="ja-JP"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EBPM</a:t>
            </a:r>
            <a:r>
              <a:rPr kumimoji="1" lang="ja-JP" altLang="en-US"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②</a:t>
            </a:r>
            <a:endParaRPr kumimoji="1" lang="en-US" altLang="ja-JP"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（大阪府健康づくり支援プラットフォーム整備等事業）</a:t>
            </a:r>
            <a:endParaRPr kumimoji="1" lang="ja-JP" altLang="en-US" sz="1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1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1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健康医療部 国民健康保険課・健康づくり課</a:t>
            </a:r>
            <a:r>
              <a:rPr kumimoji="1" lang="en-US" altLang="ja-JP" sz="11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1" lang="en-US" altLang="ja-JP" sz="14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正方形/長方形 8"/>
          <p:cNvSpPr/>
          <p:nvPr/>
        </p:nvSpPr>
        <p:spPr>
          <a:xfrm>
            <a:off x="8432528" y="6525344"/>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noProof="0" dirty="0" smtClean="0">
                <a:solidFill>
                  <a:prstClr val="black"/>
                </a:solidFill>
                <a:latin typeface="Calibri"/>
                <a:ea typeface="ＭＳ Ｐゴシック" panose="020B0600070205080204" pitchFamily="50" charset="-128"/>
              </a:rPr>
              <a:t>14</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grpSp>
        <p:nvGrpSpPr>
          <p:cNvPr id="6" name="グループ化 5"/>
          <p:cNvGrpSpPr/>
          <p:nvPr/>
        </p:nvGrpSpPr>
        <p:grpSpPr>
          <a:xfrm>
            <a:off x="6102170" y="1853826"/>
            <a:ext cx="2755619" cy="2880320"/>
            <a:chOff x="6160966" y="2258870"/>
            <a:chExt cx="2755619" cy="2360102"/>
          </a:xfrm>
        </p:grpSpPr>
        <p:sp>
          <p:nvSpPr>
            <p:cNvPr id="3" name="テキスト ボックス 2"/>
            <p:cNvSpPr txBox="1"/>
            <p:nvPr/>
          </p:nvSpPr>
          <p:spPr>
            <a:xfrm>
              <a:off x="6160966" y="2258870"/>
              <a:ext cx="2755619" cy="2360102"/>
            </a:xfrm>
            <a:prstGeom prst="rect">
              <a:avLst/>
            </a:prstGeom>
            <a:solidFill>
              <a:schemeClr val="bg1">
                <a:lumMod val="95000"/>
              </a:schemeClr>
            </a:solidFill>
            <a:ln>
              <a:solidFill>
                <a:schemeClr val="tx1"/>
              </a:solidFill>
            </a:ln>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2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事業のながれ</a:t>
              </a:r>
              <a:r>
                <a:rPr kumimoji="1" lang="en-US" altLang="ja-JP" sz="12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p>
            <a:p>
              <a:pPr marL="0" marR="0" lvl="0" indent="0" algn="l" defTabSz="914400" rtl="0" eaLnBrk="1" fontAlgn="auto" latinLnBrk="0" hangingPunct="1">
                <a:lnSpc>
                  <a:spcPts val="500"/>
                </a:lnSpc>
                <a:spcBef>
                  <a:spcPts val="0"/>
                </a:spcBef>
                <a:spcAft>
                  <a:spcPts val="0"/>
                </a:spcAft>
                <a:buClrTx/>
                <a:buSzTx/>
                <a:buFontTx/>
                <a:buNone/>
                <a:tabLst/>
                <a:defRPr/>
              </a:pPr>
              <a:endParaRPr kumimoji="1" lang="en-US" altLang="ja-JP"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174625" marR="0" lvl="0" indent="-174625" algn="l" defTabSz="914400" rtl="0" eaLnBrk="1" fontAlgn="auto" latinLnBrk="0" hangingPunct="1">
                <a:lnSpc>
                  <a:spcPct val="100000"/>
                </a:lnSpc>
                <a:spcBef>
                  <a:spcPts val="0"/>
                </a:spcBef>
                <a:spcAft>
                  <a:spcPts val="0"/>
                </a:spcAft>
                <a:buClrTx/>
                <a:buSzTx/>
                <a:buFontTx/>
                <a:buNone/>
                <a:tabLst>
                  <a:tab pos="174625" algn="l"/>
                </a:tabLst>
                <a:defRPr/>
              </a:pPr>
              <a:r>
                <a:rPr kumimoji="1" lang="ja-JP" altLang="en-US"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①健康マイレージ事業による府民の主体的な健康づくり　</a:t>
              </a:r>
              <a:endParaRPr kumimoji="1" lang="en-US" altLang="ja-JP"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・歩数や特定</a:t>
              </a: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健診受診等に</a:t>
              </a:r>
              <a:r>
                <a:rPr kumimoji="1" lang="ja-JP" altLang="en-US"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応じて府民</a:t>
              </a:r>
              <a:endParaRPr kumimoji="1" lang="en-US" altLang="ja-JP"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に</a:t>
              </a: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ポイントを付与</a:t>
              </a:r>
              <a:r>
                <a:rPr kumimoji="1" lang="ja-JP" altLang="en-US"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endParaRPr kumimoji="1" lang="en-US" altLang="ja-JP"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・健康</a:t>
              </a: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マイページ</a:t>
              </a:r>
              <a:r>
                <a:rPr kumimoji="1" lang="ja-JP" altLang="en-US"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にて個人</a:t>
              </a: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の健康</a:t>
              </a:r>
              <a:r>
                <a:rPr kumimoji="1" lang="ja-JP" altLang="en-US"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情報</a:t>
              </a:r>
              <a:endParaRPr kumimoji="1" lang="en-US" altLang="ja-JP"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を</a:t>
              </a: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「見える化」。</a:t>
              </a:r>
              <a:endParaRPr kumimoji="1" lang="en-US"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457200" marR="0" lvl="1" indent="0" algn="l" defTabSz="914400" rtl="0" eaLnBrk="1" fontAlgn="auto" latinLnBrk="0" hangingPunct="1">
                <a:lnSpc>
                  <a:spcPts val="500"/>
                </a:lnSpc>
                <a:spcBef>
                  <a:spcPts val="0"/>
                </a:spcBef>
                <a:spcAft>
                  <a:spcPts val="0"/>
                </a:spcAft>
                <a:buClrTx/>
                <a:buSzTx/>
                <a:buFontTx/>
                <a:buNone/>
                <a:tabLst/>
                <a:defRPr/>
              </a:pPr>
              <a:endParaRPr kumimoji="1" lang="en-US"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②上記の基盤を整備し、データを蓄積　　　　　</a:t>
              </a:r>
              <a:endParaRPr kumimoji="1" lang="en-US" altLang="ja-JP"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・特定</a:t>
              </a: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健診等のデータ</a:t>
              </a:r>
              <a:r>
                <a:rPr kumimoji="1" lang="ja-JP" altLang="en-US"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や府民</a:t>
              </a: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の</a:t>
              </a:r>
              <a:r>
                <a:rPr kumimoji="1" lang="ja-JP" altLang="en-US"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健康</a:t>
              </a:r>
              <a:endParaRPr kumimoji="1" lang="en-US" altLang="ja-JP"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行動</a:t>
              </a: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に係るデータ</a:t>
              </a:r>
              <a:r>
                <a:rPr kumimoji="1" lang="ja-JP" altLang="en-US"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を蓄積。</a:t>
              </a:r>
              <a:endParaRPr lang="en-US" altLang="ja-JP"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endParaRPr kumimoji="1" lang="en-US" altLang="ja-JP"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ts val="1200"/>
                </a:lnSpc>
                <a:spcBef>
                  <a:spcPts val="0"/>
                </a:spcBef>
                <a:spcAft>
                  <a:spcPts val="0"/>
                </a:spcAft>
                <a:buClrTx/>
                <a:buSzTx/>
                <a:buFontTx/>
                <a:buNone/>
                <a:tabLst/>
                <a:defRPr/>
              </a:pPr>
              <a:r>
                <a:rPr lang="ja-JP" altLang="en-US"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1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③</a:t>
              </a:r>
              <a:r>
                <a:rPr lang="ja-JP" altLang="en-US" sz="11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データ</a:t>
              </a:r>
              <a:r>
                <a:rPr lang="ja-JP" altLang="en-US" sz="11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分析</a:t>
              </a:r>
              <a:endParaRPr lang="en-US" altLang="ja-JP" sz="11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1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1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1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1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大学</a:t>
              </a:r>
              <a:r>
                <a:rPr lang="ja-JP" altLang="en-US" sz="11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等研究機関や企業等との連携に</a:t>
              </a:r>
              <a:r>
                <a:rPr lang="ja-JP" altLang="en-US" sz="1100" b="1" dirty="0" err="1"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よ</a:t>
              </a:r>
              <a:r>
                <a:rPr lang="ja-JP" altLang="en-US" sz="11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1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1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1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1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り</a:t>
              </a:r>
              <a:r>
                <a:rPr lang="ja-JP" altLang="en-US" sz="11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、蓄積したデータを効果的な施策</a:t>
              </a:r>
              <a:r>
                <a:rPr lang="ja-JP" altLang="en-US" sz="11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立</a:t>
              </a:r>
              <a:endParaRPr lang="en-US" altLang="ja-JP" sz="11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1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1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1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案</a:t>
              </a:r>
              <a:r>
                <a:rPr lang="ja-JP" altLang="en-US" sz="11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に役立てる。</a:t>
              </a:r>
              <a:endParaRPr lang="en-US" altLang="ja-JP" sz="11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1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1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1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1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1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ストライプ矢印 1"/>
            <p:cNvSpPr/>
            <p:nvPr/>
          </p:nvSpPr>
          <p:spPr>
            <a:xfrm rot="5400000">
              <a:off x="7492591" y="3638062"/>
              <a:ext cx="160706" cy="573707"/>
            </a:xfrm>
            <a:prstGeom prst="stripedRightArrow">
              <a:avLst/>
            </a:prstGeom>
            <a:ln/>
          </p:spPr>
          <p:style>
            <a:lnRef idx="1">
              <a:schemeClr val="accent1"/>
            </a:lnRef>
            <a:fillRef idx="2">
              <a:schemeClr val="accent1"/>
            </a:fillRef>
            <a:effectRef idx="1">
              <a:schemeClr val="accent1"/>
            </a:effectRef>
            <a:fontRef idx="minor">
              <a:schemeClr val="dk1"/>
            </a:fontRef>
          </p:style>
          <p:txBody>
            <a:bodyPr lIns="3600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grpSp>
      <p:grpSp>
        <p:nvGrpSpPr>
          <p:cNvPr id="14" name="グループ化 13"/>
          <p:cNvGrpSpPr/>
          <p:nvPr/>
        </p:nvGrpSpPr>
        <p:grpSpPr>
          <a:xfrm>
            <a:off x="165798" y="2258870"/>
            <a:ext cx="5930968" cy="3923776"/>
            <a:chOff x="165798" y="2563406"/>
            <a:chExt cx="5930968" cy="3923776"/>
          </a:xfrm>
        </p:grpSpPr>
        <p:sp>
          <p:nvSpPr>
            <p:cNvPr id="52" name="矢印: 右 59">
              <a:extLst>
                <a:ext uri="{FF2B5EF4-FFF2-40B4-BE49-F238E27FC236}">
                  <a16:creationId xmlns:a16="http://schemas.microsoft.com/office/drawing/2014/main" id="{7C10BBE6-0073-48ED-A749-347E96417540}"/>
                </a:ext>
              </a:extLst>
            </p:cNvPr>
            <p:cNvSpPr/>
            <p:nvPr/>
          </p:nvSpPr>
          <p:spPr>
            <a:xfrm>
              <a:off x="1448970" y="3104567"/>
              <a:ext cx="718204" cy="57431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データ</a:t>
              </a:r>
              <a:endParaRPr kumimoji="1" lang="en-US" altLang="ja-JP" sz="9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提供</a:t>
              </a:r>
              <a:endParaRPr kumimoji="1" lang="ja-JP" altLang="en-US" sz="16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grpSp>
          <p:nvGrpSpPr>
            <p:cNvPr id="13" name="グループ化 12"/>
            <p:cNvGrpSpPr/>
            <p:nvPr/>
          </p:nvGrpSpPr>
          <p:grpSpPr>
            <a:xfrm>
              <a:off x="165798" y="2563406"/>
              <a:ext cx="5930968" cy="3923776"/>
              <a:chOff x="165798" y="2563406"/>
              <a:chExt cx="5930968" cy="3923776"/>
            </a:xfrm>
          </p:grpSpPr>
          <p:sp>
            <p:nvSpPr>
              <p:cNvPr id="53" name="矢印: 左 58">
                <a:extLst>
                  <a:ext uri="{FF2B5EF4-FFF2-40B4-BE49-F238E27FC236}">
                    <a16:creationId xmlns:a16="http://schemas.microsoft.com/office/drawing/2014/main" id="{87A50867-E3E1-42CB-96B7-857734AE4CAD}"/>
                  </a:ext>
                </a:extLst>
              </p:cNvPr>
              <p:cNvSpPr/>
              <p:nvPr/>
            </p:nvSpPr>
            <p:spPr>
              <a:xfrm>
                <a:off x="1420190" y="3571268"/>
                <a:ext cx="701528" cy="56618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連携</a:t>
                </a:r>
                <a:endParaRPr kumimoji="1" lang="ja-JP" altLang="en-US" sz="16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grpSp>
            <p:nvGrpSpPr>
              <p:cNvPr id="5" name="グループ化 4"/>
              <p:cNvGrpSpPr/>
              <p:nvPr/>
            </p:nvGrpSpPr>
            <p:grpSpPr>
              <a:xfrm>
                <a:off x="165798" y="2563406"/>
                <a:ext cx="5930968" cy="3923776"/>
                <a:chOff x="165798" y="2563406"/>
                <a:chExt cx="5930968" cy="3923776"/>
              </a:xfrm>
            </p:grpSpPr>
            <p:grpSp>
              <p:nvGrpSpPr>
                <p:cNvPr id="7" name="グループ化 6"/>
                <p:cNvGrpSpPr>
                  <a:grpSpLocks noChangeAspect="1"/>
                </p:cNvGrpSpPr>
                <p:nvPr/>
              </p:nvGrpSpPr>
              <p:grpSpPr>
                <a:xfrm>
                  <a:off x="165798" y="2563406"/>
                  <a:ext cx="5930968" cy="3923776"/>
                  <a:chOff x="565302" y="1100460"/>
                  <a:chExt cx="9157344" cy="6058264"/>
                </a:xfrm>
              </p:grpSpPr>
              <p:sp>
                <p:nvSpPr>
                  <p:cNvPr id="8" name="正方形/長方形 7">
                    <a:extLst>
                      <a:ext uri="{FF2B5EF4-FFF2-40B4-BE49-F238E27FC236}">
                        <a16:creationId xmlns:a16="http://schemas.microsoft.com/office/drawing/2014/main" id="{AD167F78-E83D-4268-AD88-6A3A67DDEE1C}"/>
                      </a:ext>
                    </a:extLst>
                  </p:cNvPr>
                  <p:cNvSpPr/>
                  <p:nvPr/>
                </p:nvSpPr>
                <p:spPr>
                  <a:xfrm>
                    <a:off x="3780543" y="1122863"/>
                    <a:ext cx="2727393" cy="2643351"/>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0" name="四角形: 角を丸くする 4">
                    <a:extLst>
                      <a:ext uri="{FF2B5EF4-FFF2-40B4-BE49-F238E27FC236}">
                        <a16:creationId xmlns:a16="http://schemas.microsoft.com/office/drawing/2014/main" id="{9EF0B234-705B-43FB-968D-15DEE85716CF}"/>
                      </a:ext>
                    </a:extLst>
                  </p:cNvPr>
                  <p:cNvSpPr/>
                  <p:nvPr/>
                </p:nvSpPr>
                <p:spPr>
                  <a:xfrm>
                    <a:off x="1538705" y="4268378"/>
                    <a:ext cx="7234169" cy="2890346"/>
                  </a:xfrm>
                  <a:prstGeom prst="roundRect">
                    <a:avLst>
                      <a:gd name="adj" fmla="val 900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2" name="フローチャート: 磁気ディスク 11">
                    <a:extLst>
                      <a:ext uri="{FF2B5EF4-FFF2-40B4-BE49-F238E27FC236}">
                        <a16:creationId xmlns:a16="http://schemas.microsoft.com/office/drawing/2014/main" id="{C5A5F15B-189E-4A4B-9C8E-34C1B971A22D}"/>
                      </a:ext>
                    </a:extLst>
                  </p:cNvPr>
                  <p:cNvSpPr/>
                  <p:nvPr/>
                </p:nvSpPr>
                <p:spPr>
                  <a:xfrm>
                    <a:off x="3929737" y="3161022"/>
                    <a:ext cx="2465868" cy="565375"/>
                  </a:xfrm>
                  <a:prstGeom prst="flowChartMagneticDisk">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PHR</a:t>
                    </a:r>
                    <a:r>
                      <a:rPr kumimoji="1" lang="en-US" altLang="ja-JP" sz="1200" b="0" i="0" u="none" strike="noStrike" kern="1200" cap="none" spc="0" normalizeH="0" baseline="3000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*6</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データベース</a:t>
                    </a:r>
                    <a:endPar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9" name="正方形/長方形 18">
                    <a:extLst>
                      <a:ext uri="{FF2B5EF4-FFF2-40B4-BE49-F238E27FC236}">
                        <a16:creationId xmlns:a16="http://schemas.microsoft.com/office/drawing/2014/main" id="{9786D6D1-42C1-486F-BDE5-BD59BCF08034}"/>
                      </a:ext>
                    </a:extLst>
                  </p:cNvPr>
                  <p:cNvSpPr/>
                  <p:nvPr/>
                </p:nvSpPr>
                <p:spPr>
                  <a:xfrm>
                    <a:off x="1650335" y="4158835"/>
                    <a:ext cx="1024980" cy="3281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府民</a:t>
                    </a:r>
                  </a:p>
                </p:txBody>
              </p:sp>
              <p:sp>
                <p:nvSpPr>
                  <p:cNvPr id="20" name="矢印: 右 6">
                    <a:extLst>
                      <a:ext uri="{FF2B5EF4-FFF2-40B4-BE49-F238E27FC236}">
                        <a16:creationId xmlns:a16="http://schemas.microsoft.com/office/drawing/2014/main" id="{76BEE964-54CF-40C9-A065-3EDDD147FD51}"/>
                      </a:ext>
                    </a:extLst>
                  </p:cNvPr>
                  <p:cNvSpPr/>
                  <p:nvPr/>
                </p:nvSpPr>
                <p:spPr>
                  <a:xfrm rot="16200000">
                    <a:off x="4990129" y="3618240"/>
                    <a:ext cx="277918" cy="8337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pic>
                <p:nvPicPr>
                  <p:cNvPr id="21" name="図 20">
                    <a:extLst>
                      <a:ext uri="{FF2B5EF4-FFF2-40B4-BE49-F238E27FC236}">
                        <a16:creationId xmlns:a16="http://schemas.microsoft.com/office/drawing/2014/main" id="{D8110862-83C8-4920-9E14-0382892D875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60750" y="1830856"/>
                    <a:ext cx="1447219" cy="1447219"/>
                  </a:xfrm>
                  <a:prstGeom prst="rect">
                    <a:avLst/>
                  </a:prstGeom>
                </p:spPr>
              </p:pic>
              <p:sp>
                <p:nvSpPr>
                  <p:cNvPr id="22" name="正方形/長方形 21">
                    <a:extLst>
                      <a:ext uri="{FF2B5EF4-FFF2-40B4-BE49-F238E27FC236}">
                        <a16:creationId xmlns:a16="http://schemas.microsoft.com/office/drawing/2014/main" id="{F17E8524-B680-4AA4-9555-4967926F2910}"/>
                      </a:ext>
                    </a:extLst>
                  </p:cNvPr>
                  <p:cNvSpPr/>
                  <p:nvPr/>
                </p:nvSpPr>
                <p:spPr>
                  <a:xfrm>
                    <a:off x="1271139" y="1850659"/>
                    <a:ext cx="1024980" cy="3281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市町村</a:t>
                    </a:r>
                  </a:p>
                </p:txBody>
              </p:sp>
              <p:pic>
                <p:nvPicPr>
                  <p:cNvPr id="23" name="図 22">
                    <a:extLst>
                      <a:ext uri="{FF2B5EF4-FFF2-40B4-BE49-F238E27FC236}">
                        <a16:creationId xmlns:a16="http://schemas.microsoft.com/office/drawing/2014/main" id="{A4315D46-067D-4440-9EF9-6939BF10349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617703" y="2020612"/>
                    <a:ext cx="1581116" cy="1417074"/>
                  </a:xfrm>
                  <a:prstGeom prst="rect">
                    <a:avLst/>
                  </a:prstGeom>
                </p:spPr>
              </p:pic>
              <p:pic>
                <p:nvPicPr>
                  <p:cNvPr id="24" name="Picture 3">
                    <a:extLst>
                      <a:ext uri="{FF2B5EF4-FFF2-40B4-BE49-F238E27FC236}">
                        <a16:creationId xmlns:a16="http://schemas.microsoft.com/office/drawing/2014/main" id="{96ACFD1C-CA28-4788-94D3-6926B892240A}"/>
                      </a:ext>
                    </a:extLst>
                  </p:cNvPr>
                  <p:cNvPicPr>
                    <a:picLocks noChangeAspect="1" noChangeArrowheads="1"/>
                  </p:cNvPicPr>
                  <p:nvPr/>
                </p:nvPicPr>
                <p:blipFill rotWithShape="1">
                  <a:blip r:embed="rId5">
                    <a:grayscl/>
                    <a:extLst>
                      <a:ext uri="{BEBA8EAE-BF5A-486C-A8C5-ECC9F3942E4B}">
                        <a14:imgProps xmlns:a14="http://schemas.microsoft.com/office/drawing/2010/main">
                          <a14:imgLayer r:embed="rId6">
                            <a14:imgEffect>
                              <a14:saturation sat="40000"/>
                            </a14:imgEffect>
                          </a14:imgLayer>
                        </a14:imgProps>
                      </a:ext>
                      <a:ext uri="{28A0092B-C50C-407E-A947-70E740481C1C}">
                        <a14:useLocalDpi xmlns:a14="http://schemas.microsoft.com/office/drawing/2010/main" val="0"/>
                      </a:ext>
                    </a:extLst>
                  </a:blip>
                  <a:srcRect/>
                  <a:stretch/>
                </p:blipFill>
                <p:spPr bwMode="auto">
                  <a:xfrm>
                    <a:off x="4259446" y="1300330"/>
                    <a:ext cx="1733958" cy="958809"/>
                  </a:xfrm>
                  <a:prstGeom prst="rect">
                    <a:avLst/>
                  </a:prstGeom>
                  <a:noFill/>
                  <a:extLst>
                    <a:ext uri="{909E8E84-426E-40DD-AFC4-6F175D3DCCD1}">
                      <a14:hiddenFill xmlns:a14="http://schemas.microsoft.com/office/drawing/2010/main">
                        <a:solidFill>
                          <a:srgbClr val="FFFFFF"/>
                        </a:solidFill>
                      </a14:hiddenFill>
                    </a:ext>
                  </a:extLst>
                </p:spPr>
              </p:pic>
              <p:sp>
                <p:nvSpPr>
                  <p:cNvPr id="25" name="正方形/長方形 24">
                    <a:extLst>
                      <a:ext uri="{FF2B5EF4-FFF2-40B4-BE49-F238E27FC236}">
                        <a16:creationId xmlns:a16="http://schemas.microsoft.com/office/drawing/2014/main" id="{75846BFA-29DB-49C6-9DCF-3802E9D8A613}"/>
                      </a:ext>
                    </a:extLst>
                  </p:cNvPr>
                  <p:cNvSpPr/>
                  <p:nvPr/>
                </p:nvSpPr>
                <p:spPr>
                  <a:xfrm>
                    <a:off x="3998173" y="1100460"/>
                    <a:ext cx="1024979" cy="3281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大阪府</a:t>
                    </a:r>
                  </a:p>
                </p:txBody>
              </p:sp>
              <p:sp>
                <p:nvSpPr>
                  <p:cNvPr id="26" name="正方形/長方形 25">
                    <a:extLst>
                      <a:ext uri="{FF2B5EF4-FFF2-40B4-BE49-F238E27FC236}">
                        <a16:creationId xmlns:a16="http://schemas.microsoft.com/office/drawing/2014/main" id="{2920DD0C-93BD-497F-A30B-467FF46ABDB8}"/>
                      </a:ext>
                    </a:extLst>
                  </p:cNvPr>
                  <p:cNvSpPr/>
                  <p:nvPr/>
                </p:nvSpPr>
                <p:spPr>
                  <a:xfrm>
                    <a:off x="7430884" y="1666759"/>
                    <a:ext cx="1944324" cy="3059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大学・研究機関</a:t>
                    </a:r>
                  </a:p>
                </p:txBody>
              </p:sp>
              <p:sp>
                <p:nvSpPr>
                  <p:cNvPr id="31" name="矢印: 左 58">
                    <a:extLst>
                      <a:ext uri="{FF2B5EF4-FFF2-40B4-BE49-F238E27FC236}">
                        <a16:creationId xmlns:a16="http://schemas.microsoft.com/office/drawing/2014/main" id="{87A50867-E3E1-42CB-96B7-857734AE4CAD}"/>
                      </a:ext>
                    </a:extLst>
                  </p:cNvPr>
                  <p:cNvSpPr/>
                  <p:nvPr/>
                </p:nvSpPr>
                <p:spPr>
                  <a:xfrm>
                    <a:off x="6528638" y="2864737"/>
                    <a:ext cx="1050818" cy="87798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連携</a:t>
                    </a:r>
                    <a:endParaRPr kumimoji="1" lang="ja-JP" altLang="en-US" sz="16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33" name="矢印: 右 59">
                    <a:extLst>
                      <a:ext uri="{FF2B5EF4-FFF2-40B4-BE49-F238E27FC236}">
                        <a16:creationId xmlns:a16="http://schemas.microsoft.com/office/drawing/2014/main" id="{7C10BBE6-0073-48ED-A749-347E96417540}"/>
                      </a:ext>
                    </a:extLst>
                  </p:cNvPr>
                  <p:cNvSpPr/>
                  <p:nvPr/>
                </p:nvSpPr>
                <p:spPr>
                  <a:xfrm>
                    <a:off x="6566884" y="2078600"/>
                    <a:ext cx="1050817" cy="86026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データ</a:t>
                    </a:r>
                    <a:endParaRPr kumimoji="1" lang="en-US" altLang="ja-JP" sz="9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提供</a:t>
                    </a:r>
                    <a:endParaRPr kumimoji="1" lang="ja-JP" altLang="en-US" sz="16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pic>
                <p:nvPicPr>
                  <p:cNvPr id="34" name="図 33" descr="おもちゃ が含まれている画像&#10;&#10;高い精度で生成された説明">
                    <a:extLst>
                      <a:ext uri="{FF2B5EF4-FFF2-40B4-BE49-F238E27FC236}">
                        <a16:creationId xmlns:a16="http://schemas.microsoft.com/office/drawing/2014/main" id="{1CEB0327-4317-451A-B70A-A766D7DE9AA5}"/>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999352" y="2381306"/>
                    <a:ext cx="723294" cy="1104265"/>
                  </a:xfrm>
                  <a:prstGeom prst="rect">
                    <a:avLst/>
                  </a:prstGeom>
                </p:spPr>
              </p:pic>
              <p:sp>
                <p:nvSpPr>
                  <p:cNvPr id="35" name="テキスト ボックス 34">
                    <a:extLst>
                      <a:ext uri="{FF2B5EF4-FFF2-40B4-BE49-F238E27FC236}">
                        <a16:creationId xmlns:a16="http://schemas.microsoft.com/office/drawing/2014/main" id="{3DEFB9B5-187B-431A-8449-624D55820963}"/>
                      </a:ext>
                    </a:extLst>
                  </p:cNvPr>
                  <p:cNvSpPr txBox="1"/>
                  <p:nvPr/>
                </p:nvSpPr>
                <p:spPr>
                  <a:xfrm>
                    <a:off x="4460918" y="2315624"/>
                    <a:ext cx="2143148" cy="89100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○効果的な</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保健事業</a:t>
                    </a:r>
                    <a:endParaRPr kumimoji="1"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企画</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○データヘルス推進</a:t>
                    </a:r>
                  </a:p>
                </p:txBody>
              </p:sp>
              <p:sp>
                <p:nvSpPr>
                  <p:cNvPr id="36" name="フローチャート: 磁気ディスク 35">
                    <a:extLst>
                      <a:ext uri="{FF2B5EF4-FFF2-40B4-BE49-F238E27FC236}">
                        <a16:creationId xmlns:a16="http://schemas.microsoft.com/office/drawing/2014/main" id="{C90AEA36-5250-4F2E-BC05-16E53B8EDD44}"/>
                      </a:ext>
                    </a:extLst>
                  </p:cNvPr>
                  <p:cNvSpPr/>
                  <p:nvPr/>
                </p:nvSpPr>
                <p:spPr>
                  <a:xfrm>
                    <a:off x="5677869" y="1157957"/>
                    <a:ext cx="1448593" cy="539696"/>
                  </a:xfrm>
                  <a:prstGeom prst="flowChartMagneticDisk">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各種統計</a:t>
                    </a:r>
                  </a:p>
                </p:txBody>
              </p:sp>
              <p:pic>
                <p:nvPicPr>
                  <p:cNvPr id="37" name="図 36">
                    <a:extLst>
                      <a:ext uri="{FF2B5EF4-FFF2-40B4-BE49-F238E27FC236}">
                        <a16:creationId xmlns:a16="http://schemas.microsoft.com/office/drawing/2014/main" id="{207A175E-1967-43F5-8173-BAC568B214F2}"/>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944859" y="1589448"/>
                    <a:ext cx="638506" cy="730766"/>
                  </a:xfrm>
                  <a:prstGeom prst="rect">
                    <a:avLst/>
                  </a:prstGeom>
                </p:spPr>
              </p:pic>
              <p:pic>
                <p:nvPicPr>
                  <p:cNvPr id="38" name="図 37">
                    <a:extLst>
                      <a:ext uri="{FF2B5EF4-FFF2-40B4-BE49-F238E27FC236}">
                        <a16:creationId xmlns:a16="http://schemas.microsoft.com/office/drawing/2014/main" id="{0D89EB50-038F-4DD8-AC54-EFA2C129593A}"/>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3752641" y="1830856"/>
                    <a:ext cx="959570" cy="959570"/>
                  </a:xfrm>
                  <a:prstGeom prst="rect">
                    <a:avLst/>
                  </a:prstGeom>
                </p:spPr>
              </p:pic>
              <p:pic>
                <p:nvPicPr>
                  <p:cNvPr id="39" name="図 38">
                    <a:extLst>
                      <a:ext uri="{FF2B5EF4-FFF2-40B4-BE49-F238E27FC236}">
                        <a16:creationId xmlns:a16="http://schemas.microsoft.com/office/drawing/2014/main" id="{8702F945-70E4-41ED-8FC3-F818B0F72F95}"/>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832300" y="2737571"/>
                    <a:ext cx="729379" cy="729380"/>
                  </a:xfrm>
                  <a:prstGeom prst="rect">
                    <a:avLst/>
                  </a:prstGeom>
                </p:spPr>
              </p:pic>
              <p:sp>
                <p:nvSpPr>
                  <p:cNvPr id="40" name="テキスト ボックス 39">
                    <a:extLst>
                      <a:ext uri="{FF2B5EF4-FFF2-40B4-BE49-F238E27FC236}">
                        <a16:creationId xmlns:a16="http://schemas.microsoft.com/office/drawing/2014/main" id="{F3BD7489-DC28-4DDF-AB57-3EED7E5CBE83}"/>
                      </a:ext>
                    </a:extLst>
                  </p:cNvPr>
                  <p:cNvSpPr txBox="1"/>
                  <p:nvPr/>
                </p:nvSpPr>
                <p:spPr>
                  <a:xfrm>
                    <a:off x="565302" y="3473528"/>
                    <a:ext cx="2735099" cy="66528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○効果的な保健事業企画</a:t>
                    </a:r>
                    <a:endPar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データヘルス</a:t>
                    </a:r>
                    <a:r>
                      <a:rPr kumimoji="1" lang="en-US" altLang="ja-JP" sz="1100" b="0" i="0" u="none" strike="noStrike" kern="1200" cap="none" spc="0" normalizeH="0" baseline="30000" noProof="0" dirty="0" smtClean="0">
                        <a:ln>
                          <a:noFill/>
                        </a:ln>
                        <a:effectLst/>
                        <a:uLnTx/>
                        <a:uFillTx/>
                        <a:latin typeface="Meiryo UI" panose="020B0604030504040204" pitchFamily="50" charset="-128"/>
                        <a:ea typeface="Meiryo UI" panose="020B0604030504040204" pitchFamily="50" charset="-128"/>
                        <a:cs typeface="+mn-cs"/>
                      </a:rPr>
                      <a:t>*5</a:t>
                    </a:r>
                    <a:r>
                      <a:rPr kumimoji="1" lang="ja-JP" altLang="en-US"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推進</a:t>
                    </a:r>
                    <a:endPar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1" name="テキスト ボックス 40">
                    <a:extLst>
                      <a:ext uri="{FF2B5EF4-FFF2-40B4-BE49-F238E27FC236}">
                        <a16:creationId xmlns:a16="http://schemas.microsoft.com/office/drawing/2014/main" id="{A92E574E-8416-4968-87F4-BFDDABD2D1B3}"/>
                      </a:ext>
                    </a:extLst>
                  </p:cNvPr>
                  <p:cNvSpPr txBox="1"/>
                  <p:nvPr/>
                </p:nvSpPr>
                <p:spPr>
                  <a:xfrm>
                    <a:off x="7621302" y="3406488"/>
                    <a:ext cx="1987073" cy="3918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○データ分析・研究</a:t>
                    </a:r>
                  </a:p>
                </p:txBody>
              </p:sp>
              <p:sp>
                <p:nvSpPr>
                  <p:cNvPr id="44" name="ホームベース 43"/>
                  <p:cNvSpPr/>
                  <p:nvPr/>
                </p:nvSpPr>
                <p:spPr>
                  <a:xfrm>
                    <a:off x="7430884" y="1116670"/>
                    <a:ext cx="1981743" cy="469138"/>
                  </a:xfrm>
                  <a:prstGeom prst="homePlate">
                    <a:avLst/>
                  </a:prstGeom>
                  <a:solidFill>
                    <a:srgbClr val="FFFF00"/>
                  </a:solidFill>
                  <a:ln>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100" noProof="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令和３</a:t>
                    </a:r>
                    <a:r>
                      <a:rPr kumimoji="1" lang="ja-JP" altLang="en-US" sz="1100" b="0" i="0" u="none" strike="noStrike" kern="1200" cap="none" spc="0" normalizeH="0" baseline="0" noProof="0" dirty="0" smtClean="0">
                        <a:ln>
                          <a:noFill/>
                        </a:ln>
                        <a:solidFill>
                          <a:srgbClr val="1F497D"/>
                        </a:solidFill>
                        <a:effectLst/>
                        <a:uLnTx/>
                        <a:uFillTx/>
                        <a:latin typeface="Meiryo UI" panose="020B0604030504040204" pitchFamily="50" charset="-128"/>
                        <a:ea typeface="Meiryo UI" panose="020B0604030504040204" pitchFamily="50" charset="-128"/>
                        <a:cs typeface="Meiryo UI" panose="020B0604030504040204" pitchFamily="50" charset="-128"/>
                      </a:rPr>
                      <a:t>年度以降</a:t>
                    </a:r>
                    <a:endParaRPr kumimoji="1" lang="ja-JP" altLang="en-US" sz="1100" b="0" i="0" u="none" strike="noStrike" kern="1200" cap="none" spc="0" normalizeH="0" baseline="0" noProof="0" dirty="0">
                      <a:ln>
                        <a:noFill/>
                      </a:ln>
                      <a:solidFill>
                        <a:srgbClr val="1F497D"/>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grpSp>
            <p:pic>
              <p:nvPicPr>
                <p:cNvPr id="4" name="図 3" descr="画面の領域"/>
                <p:cNvPicPr>
                  <a:picLocks noChangeAspect="1"/>
                </p:cNvPicPr>
                <p:nvPr/>
              </p:nvPicPr>
              <p:blipFill>
                <a:blip r:embed="rId10">
                  <a:extLst>
                    <a:ext uri="{BEBA8EAE-BF5A-486C-A8C5-ECC9F3942E4B}">
                      <a14:imgProps xmlns:a14="http://schemas.microsoft.com/office/drawing/2010/main">
                        <a14:imgLayer r:embed="rId11">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1646675" y="4660739"/>
                  <a:ext cx="3687365" cy="1791126"/>
                </a:xfrm>
                <a:prstGeom prst="rect">
                  <a:avLst/>
                </a:prstGeom>
                <a:noFill/>
                <a:effectLst/>
              </p:spPr>
            </p:pic>
            <p:pic>
              <p:nvPicPr>
                <p:cNvPr id="27" name="図 26"/>
                <p:cNvPicPr>
                  <a:picLocks noChangeAspect="1"/>
                </p:cNvPicPr>
                <p:nvPr/>
              </p:nvPicPr>
              <p:blipFill>
                <a:blip r:embed="rId12"/>
                <a:stretch>
                  <a:fillRect/>
                </a:stretch>
              </p:blipFill>
              <p:spPr>
                <a:xfrm>
                  <a:off x="2290685" y="5828247"/>
                  <a:ext cx="438950" cy="512108"/>
                </a:xfrm>
                <a:prstGeom prst="rect">
                  <a:avLst/>
                </a:prstGeom>
              </p:spPr>
            </p:pic>
            <p:pic>
              <p:nvPicPr>
                <p:cNvPr id="28" name="図 27"/>
                <p:cNvPicPr>
                  <a:picLocks noChangeAspect="1"/>
                </p:cNvPicPr>
                <p:nvPr/>
              </p:nvPicPr>
              <p:blipFill>
                <a:blip r:embed="rId13"/>
                <a:stretch>
                  <a:fillRect/>
                </a:stretch>
              </p:blipFill>
              <p:spPr>
                <a:xfrm>
                  <a:off x="1175100" y="5324891"/>
                  <a:ext cx="471575" cy="946049"/>
                </a:xfrm>
                <a:prstGeom prst="rect">
                  <a:avLst/>
                </a:prstGeom>
              </p:spPr>
            </p:pic>
            <p:pic>
              <p:nvPicPr>
                <p:cNvPr id="30" name="図 29"/>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995423" y="4925422"/>
                  <a:ext cx="885632" cy="307260"/>
                </a:xfrm>
                <a:prstGeom prst="rect">
                  <a:avLst/>
                </a:prstGeom>
              </p:spPr>
            </p:pic>
            <p:pic>
              <p:nvPicPr>
                <p:cNvPr id="55" name="図 54">
                  <a:extLst>
                    <a:ext uri="{FF2B5EF4-FFF2-40B4-BE49-F238E27FC236}">
                      <a16:creationId xmlns:a16="http://schemas.microsoft.com/office/drawing/2014/main" id="{2B980DE5-429F-489E-8632-C698A280D9BC}"/>
                    </a:ext>
                  </a:extLst>
                </p:cNvPr>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1700823" y="5761926"/>
                  <a:ext cx="529330" cy="552825"/>
                </a:xfrm>
                <a:prstGeom prst="rect">
                  <a:avLst/>
                </a:prstGeom>
              </p:spPr>
            </p:pic>
            <p:pic>
              <p:nvPicPr>
                <p:cNvPr id="56" name="図 55">
                  <a:extLst>
                    <a:ext uri="{FF2B5EF4-FFF2-40B4-BE49-F238E27FC236}">
                      <a16:creationId xmlns:a16="http://schemas.microsoft.com/office/drawing/2014/main" id="{70A1F9C2-2CBE-4F1B-885C-82FD80A1C52B}"/>
                    </a:ext>
                  </a:extLst>
                </p:cNvPr>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flipH="1">
                  <a:off x="2124984" y="5383541"/>
                  <a:ext cx="293009" cy="609812"/>
                </a:xfrm>
                <a:prstGeom prst="rect">
                  <a:avLst/>
                </a:prstGeom>
              </p:spPr>
            </p:pic>
          </p:grpSp>
        </p:grpSp>
      </p:grpSp>
      <p:sp>
        <p:nvSpPr>
          <p:cNvPr id="42" name="テキスト ボックス 41"/>
          <p:cNvSpPr txBox="1"/>
          <p:nvPr/>
        </p:nvSpPr>
        <p:spPr>
          <a:xfrm>
            <a:off x="206515" y="6444335"/>
            <a:ext cx="8203650" cy="423171"/>
          </a:xfrm>
          <a:prstGeom prst="rect">
            <a:avLst/>
          </a:prstGeom>
          <a:noFill/>
          <a:ln>
            <a:noFill/>
          </a:ln>
        </p:spPr>
        <p:txBody>
          <a:bodyPr wrap="non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(*5) </a:t>
            </a:r>
            <a:r>
              <a:rPr kumimoji="1" lang="ja-JP" altLang="en-US" sz="800" b="0"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医療</a:t>
            </a:r>
            <a:r>
              <a:rPr kumimoji="1" lang="ja-JP" altLang="en-US" sz="8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保険者が、電子的に保有された健康医療情報を活用した分析を行った上で行う、加入者の健康状態に即したより効果的・効率的な保健事業</a:t>
            </a:r>
            <a:r>
              <a:rPr kumimoji="1" lang="ja-JP" altLang="en-US" sz="800" b="0"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a:t>
            </a:r>
            <a:endParaRPr kumimoji="1" lang="en-US" altLang="ja-JP" sz="800" b="0"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(*6) Personal </a:t>
            </a:r>
            <a:r>
              <a:rPr kumimoji="1" lang="en-US" altLang="ja-JP" sz="8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Health </a:t>
            </a:r>
            <a:r>
              <a:rPr kumimoji="1" lang="en-US" altLang="ja-JP" sz="800" b="0"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Record</a:t>
            </a:r>
            <a:r>
              <a:rPr kumimoji="1" lang="ja-JP" altLang="en-US" sz="800" b="0" i="0" u="none" strike="noStrike" kern="1200" cap="none" spc="0" normalizeH="0" baseline="0" noProof="0" dirty="0" err="1"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8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参加者本人の健康情報（体重・血圧・歩数等</a:t>
            </a:r>
            <a:r>
              <a:rPr kumimoji="1" lang="ja-JP" altLang="en-US" sz="800" b="0"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の運動</a:t>
            </a:r>
            <a:r>
              <a:rPr kumimoji="1" lang="ja-JP" altLang="en-US" sz="8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データ等）のこと。</a:t>
            </a:r>
            <a:endParaRPr kumimoji="1" lang="en-US" altLang="ja-JP" sz="8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0"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 name="テキスト ボックス 14"/>
          <p:cNvSpPr txBox="1"/>
          <p:nvPr/>
        </p:nvSpPr>
        <p:spPr>
          <a:xfrm>
            <a:off x="6096766" y="4860160"/>
            <a:ext cx="2761023" cy="1431458"/>
          </a:xfrm>
          <a:prstGeom prst="rect">
            <a:avLst/>
          </a:prstGeom>
          <a:solidFill>
            <a:schemeClr val="bg1">
              <a:lumMod val="95000"/>
            </a:schemeClr>
          </a:solidFill>
          <a:ln>
            <a:solidFill>
              <a:schemeClr val="tx1"/>
            </a:solidFill>
          </a:ln>
        </p:spPr>
        <p:txBody>
          <a:bodyPr wrap="square" rtlCol="0">
            <a:noAutofit/>
          </a:bodyPr>
          <a:lstStyle/>
          <a:p>
            <a:r>
              <a:rPr lang="en-US" altLang="ja-JP" sz="1200" b="1" dirty="0" smtClean="0">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200" b="1" dirty="0" smtClean="0">
                <a:latin typeface="メイリオ" panose="020B0604030504040204" pitchFamily="50" charset="-128"/>
                <a:ea typeface="メイリオ" panose="020B0604030504040204" pitchFamily="50" charset="-128"/>
                <a:cs typeface="メイリオ" panose="020B0604030504040204" pitchFamily="50" charset="-128"/>
              </a:rPr>
              <a:t>データ蓄積状況</a:t>
            </a:r>
            <a:r>
              <a:rPr lang="en-US" altLang="ja-JP" sz="1200" b="1" dirty="0" smtClean="0">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R2.1</a:t>
            </a:r>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末現在）</a:t>
            </a:r>
            <a:endParaRPr kumimoji="1"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endParaRPr>
          </a:p>
          <a:p>
            <a:pPr>
              <a:lnSpc>
                <a:spcPts val="500"/>
              </a:lnSpc>
            </a:pPr>
            <a:endParaRPr kumimoji="1"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　・アスマイル登録者数　　</a:t>
            </a:r>
            <a:endParaRPr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　・歩数データ　　　　　　　</a:t>
            </a:r>
            <a:endParaRPr kumimoji="1"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　・朝食データ　　　　　　</a:t>
            </a: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　・身長・体重・</a:t>
            </a:r>
            <a:r>
              <a:rPr kumimoji="1"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BMI</a:t>
            </a:r>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データ　  </a:t>
            </a:r>
            <a:endParaRPr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　・睡眠</a:t>
            </a:r>
            <a:r>
              <a:rPr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時間データ　　　       </a:t>
            </a:r>
            <a:endParaRPr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　・歯磨きデータ　　　　　　 </a:t>
            </a:r>
            <a:endParaRPr kumimoji="1"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　・血圧・脈拍データ　            </a:t>
            </a:r>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　</a:t>
            </a:r>
          </a:p>
        </p:txBody>
      </p:sp>
      <p:sp>
        <p:nvSpPr>
          <p:cNvPr id="16" name="テキスト ボックス 15"/>
          <p:cNvSpPr txBox="1"/>
          <p:nvPr/>
        </p:nvSpPr>
        <p:spPr>
          <a:xfrm>
            <a:off x="206515" y="1241691"/>
            <a:ext cx="4885297" cy="342104"/>
          </a:xfrm>
          <a:prstGeom prst="rect">
            <a:avLst/>
          </a:prstGeom>
          <a:noFill/>
          <a:ln>
            <a:noFill/>
          </a:ln>
        </p:spPr>
        <p:txBody>
          <a:bodyPr wrap="square" rtlCol="0" anchor="ctr">
            <a:noAutofit/>
          </a:bodyPr>
          <a:lstStyle/>
          <a:p>
            <a:pPr lvl="0">
              <a:defRPr/>
            </a:pPr>
            <a:r>
              <a:rPr lang="en-US" altLang="ja-JP"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府民の主体的な健康づくりの推進とデータ分析・研究</a:t>
            </a:r>
            <a:r>
              <a:rPr lang="en-US" altLang="ja-JP"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p>
        </p:txBody>
      </p:sp>
      <p:sp>
        <p:nvSpPr>
          <p:cNvPr id="18" name="テキスト ボックス 17"/>
          <p:cNvSpPr txBox="1"/>
          <p:nvPr/>
        </p:nvSpPr>
        <p:spPr>
          <a:xfrm>
            <a:off x="551599" y="1530702"/>
            <a:ext cx="8314159" cy="459159"/>
          </a:xfrm>
          <a:prstGeom prst="rect">
            <a:avLst/>
          </a:prstGeom>
          <a:noFill/>
          <a:ln>
            <a:noFill/>
          </a:ln>
        </p:spPr>
        <p:txBody>
          <a:bodyPr wrap="square" rtlCol="0">
            <a:noAutofit/>
          </a:bodyPr>
          <a:lstStyle/>
          <a:p>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府民の健康づくりに対する意識の向上と実践を促すため、個人に対するインセンティブを活用した「大阪府健康づくり支援プラットフォーム整備等事業」を実施。</a:t>
            </a:r>
            <a:r>
              <a:rPr lang="ja-JP" altLang="en-US" sz="1200" b="1" dirty="0">
                <a:latin typeface="メイリオ" panose="020B0604030504040204" pitchFamily="50" charset="-128"/>
                <a:ea typeface="メイリオ" panose="020B0604030504040204" pitchFamily="50" charset="-128"/>
                <a:cs typeface="メイリオ" panose="020B0604030504040204" pitchFamily="50" charset="-128"/>
              </a:rPr>
              <a:t>⇒健康寿命延伸／医療費適正化へ</a:t>
            </a:r>
          </a:p>
        </p:txBody>
      </p:sp>
      <p:sp>
        <p:nvSpPr>
          <p:cNvPr id="32" name="テキスト ボックス 31"/>
          <p:cNvSpPr txBox="1"/>
          <p:nvPr/>
        </p:nvSpPr>
        <p:spPr>
          <a:xfrm>
            <a:off x="7866329" y="5094185"/>
            <a:ext cx="981146" cy="1206193"/>
          </a:xfrm>
          <a:prstGeom prst="rect">
            <a:avLst/>
          </a:prstGeom>
          <a:noFill/>
          <a:ln>
            <a:noFill/>
          </a:ln>
        </p:spPr>
        <p:txBody>
          <a:bodyPr wrap="square" rtlCol="0">
            <a:noAutofit/>
          </a:bodyPr>
          <a:lstStyle/>
          <a:p>
            <a:r>
              <a:rPr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9</a:t>
            </a:r>
            <a:r>
              <a:rPr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万</a:t>
            </a:r>
            <a:r>
              <a:rPr lang="en-US" altLang="ja-JP" sz="1050" dirty="0">
                <a:latin typeface="メイリオ" panose="020B0604030504040204" pitchFamily="50" charset="-128"/>
                <a:ea typeface="メイリオ" panose="020B0604030504040204" pitchFamily="50" charset="-128"/>
                <a:cs typeface="メイリオ" panose="020B0604030504040204" pitchFamily="50" charset="-128"/>
              </a:rPr>
              <a:t>5</a:t>
            </a:r>
            <a:r>
              <a:rPr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千人</a:t>
            </a:r>
            <a:endParaRPr lang="en-US" altLang="ja-JP" sz="105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600</a:t>
            </a:r>
            <a:r>
              <a:rPr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万件</a:t>
            </a:r>
            <a:endParaRPr lang="en-US" altLang="ja-JP" sz="105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90</a:t>
            </a:r>
            <a:r>
              <a:rPr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万件</a:t>
            </a:r>
            <a:endParaRPr lang="en-US" altLang="ja-JP" sz="105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80</a:t>
            </a:r>
            <a:r>
              <a:rPr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万件</a:t>
            </a:r>
            <a:endParaRPr lang="en-US" altLang="ja-JP" sz="105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80</a:t>
            </a:r>
            <a:r>
              <a:rPr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万件</a:t>
            </a:r>
            <a:endParaRPr lang="en-US" altLang="ja-JP" sz="105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80</a:t>
            </a:r>
            <a:r>
              <a:rPr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万件</a:t>
            </a:r>
            <a:endParaRPr lang="en-US" altLang="ja-JP" sz="105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30</a:t>
            </a:r>
            <a:r>
              <a:rPr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万件</a:t>
            </a: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　</a:t>
            </a:r>
          </a:p>
        </p:txBody>
      </p:sp>
    </p:spTree>
    <p:extLst>
      <p:ext uri="{BB962C8B-B14F-4D97-AF65-F5344CB8AC3E}">
        <p14:creationId xmlns:p14="http://schemas.microsoft.com/office/powerpoint/2010/main" val="25262100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stretch>
            <a:fillRect/>
          </a:stretch>
        </p:blipFill>
        <p:spPr>
          <a:xfrm>
            <a:off x="7301904" y="1268760"/>
            <a:ext cx="1752144" cy="2747680"/>
          </a:xfrm>
          <a:prstGeom prst="rect">
            <a:avLst/>
          </a:prstGeom>
        </p:spPr>
      </p:pic>
      <p:sp>
        <p:nvSpPr>
          <p:cNvPr id="2" name="角丸四角形 1"/>
          <p:cNvSpPr/>
          <p:nvPr/>
        </p:nvSpPr>
        <p:spPr>
          <a:xfrm>
            <a:off x="139859" y="368660"/>
            <a:ext cx="8887636" cy="6345705"/>
          </a:xfrm>
          <a:prstGeom prst="roundRect">
            <a:avLst>
              <a:gd name="adj" fmla="val 4915"/>
            </a:avLst>
          </a:prstGeom>
          <a:noFill/>
        </p:spPr>
        <p:style>
          <a:lnRef idx="2">
            <a:schemeClr val="dk1"/>
          </a:lnRef>
          <a:fillRef idx="1">
            <a:schemeClr val="lt1"/>
          </a:fillRef>
          <a:effectRef idx="0">
            <a:schemeClr val="dk1"/>
          </a:effectRef>
          <a:fontRef idx="minor">
            <a:schemeClr val="dk1"/>
          </a:fontRef>
        </p:style>
        <p:txBody>
          <a:bodyPr rot="0" spcFirstLastPara="0" vert="horz" wrap="square" lIns="72000" tIns="72000" rIns="72000" bIns="72000" numCol="1" spcCol="0" rtlCol="0" fromWordArt="0" anchor="t" anchorCtr="0" forceAA="0" compatLnSpc="1">
            <a:prstTxWarp prst="textNoShape">
              <a:avLst/>
            </a:prstTxWarp>
            <a:noAutofit/>
          </a:bodyPr>
          <a:lstStyle/>
          <a:p>
            <a:pPr>
              <a:defRPr/>
            </a:pPr>
            <a:r>
              <a:rPr lang="ja-JP" altLang="en-US" sz="16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新たなツール等を</a:t>
            </a:r>
            <a:r>
              <a:rPr lang="ja-JP" altLang="en-US" sz="16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活用した災害</a:t>
            </a:r>
            <a:r>
              <a:rPr lang="ja-JP" altLang="en-US" sz="16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対応</a:t>
            </a:r>
            <a:r>
              <a:rPr lang="ja-JP" altLang="en-US" sz="16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の取組み</a:t>
            </a:r>
            <a:r>
              <a:rPr lang="en-US" altLang="ja-JP" sz="11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危機</a:t>
            </a:r>
            <a:r>
              <a:rPr lang="ja-JP" altLang="en-US" sz="11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管理室</a:t>
            </a:r>
            <a:r>
              <a:rPr lang="ja-JP" altLang="en-US" sz="11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1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防災企画課・災害対策課</a:t>
            </a:r>
            <a:r>
              <a:rPr lang="en-US" altLang="ja-JP" sz="1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lvl="0">
              <a:defRPr/>
            </a:pP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a:defRPr/>
            </a:pP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a:defRPr/>
            </a:pP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a:defRPr/>
            </a:pPr>
            <a:endPar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a:defRPr/>
            </a:pPr>
            <a:endParaRPr lang="en-US" altLang="ja-JP"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a:defRPr/>
            </a:pPr>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endParaRPr lang="en-US" altLang="ja-JP"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a:defRPr/>
            </a:pPr>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a:defRPr/>
            </a:pPr>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400" u="sng"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a:defRPr/>
            </a:pPr>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4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a:defRPr/>
            </a:pPr>
            <a:endParaRPr lang="en-US" altLang="ja-JP" sz="14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a:defRPr/>
            </a:pPr>
            <a:endParaRPr lang="en-US" altLang="ja-JP" sz="14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a:defRPr/>
            </a:pPr>
            <a:endParaRPr lang="en-US" altLang="ja-JP" sz="14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a:defRPr/>
            </a:pP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a:defRPr/>
            </a:pP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endParaRPr kumimoji="1" lang="en-US" altLang="ja-JP" sz="1100" b="0" i="0" u="none" strike="sng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 name="正方形/長方形 11"/>
          <p:cNvSpPr/>
          <p:nvPr/>
        </p:nvSpPr>
        <p:spPr>
          <a:xfrm>
            <a:off x="236599" y="8620"/>
            <a:ext cx="1590095" cy="52627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lIns="3600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＜参考事例</a:t>
            </a:r>
            <a:r>
              <a:rPr lang="en-US" altLang="ja-JP" sz="16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9</a:t>
            </a:r>
            <a:r>
              <a:rPr kumimoji="1" lang="ja-JP" altLang="en-US"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p>
        </p:txBody>
      </p:sp>
      <p:sp>
        <p:nvSpPr>
          <p:cNvPr id="13" name="正方形/長方形 12"/>
          <p:cNvSpPr/>
          <p:nvPr/>
        </p:nvSpPr>
        <p:spPr>
          <a:xfrm>
            <a:off x="8432528" y="6525344"/>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dirty="0" smtClean="0">
                <a:solidFill>
                  <a:prstClr val="black"/>
                </a:solidFill>
                <a:latin typeface="Calibri"/>
                <a:ea typeface="ＭＳ Ｐゴシック" panose="020B0600070205080204" pitchFamily="50" charset="-128"/>
              </a:rPr>
              <a:t>15</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pic>
        <p:nvPicPr>
          <p:cNvPr id="28" name="図 27"/>
          <p:cNvPicPr>
            <a:picLocks noChangeAspect="1"/>
          </p:cNvPicPr>
          <p:nvPr/>
        </p:nvPicPr>
        <p:blipFill>
          <a:blip r:embed="rId3"/>
          <a:stretch>
            <a:fillRect/>
          </a:stretch>
        </p:blipFill>
        <p:spPr>
          <a:xfrm>
            <a:off x="1945849" y="5338880"/>
            <a:ext cx="1095981" cy="1060450"/>
          </a:xfrm>
          <a:prstGeom prst="rect">
            <a:avLst/>
          </a:prstGeom>
        </p:spPr>
      </p:pic>
      <p:sp>
        <p:nvSpPr>
          <p:cNvPr id="29" name="右矢印 28"/>
          <p:cNvSpPr/>
          <p:nvPr/>
        </p:nvSpPr>
        <p:spPr>
          <a:xfrm>
            <a:off x="3626895" y="5531512"/>
            <a:ext cx="630070" cy="327758"/>
          </a:xfrm>
          <a:prstGeom prst="rightArrow">
            <a:avLst/>
          </a:prstGeom>
          <a:solidFill>
            <a:schemeClr val="tx1"/>
          </a:solidFill>
          <a:ln w="19050">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rIns="0" rtlCol="0" anchor="ctr"/>
          <a:lstStyle/>
          <a:p>
            <a:pPr algn="ctr"/>
            <a:endParaRPr kumimoji="1" lang="ja-JP" altLang="en-US" sz="1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1" name="テキスト ボックス 40"/>
          <p:cNvSpPr txBox="1"/>
          <p:nvPr/>
        </p:nvSpPr>
        <p:spPr>
          <a:xfrm>
            <a:off x="3133796" y="5904275"/>
            <a:ext cx="1663229" cy="756082"/>
          </a:xfrm>
          <a:prstGeom prst="rect">
            <a:avLst/>
          </a:prstGeom>
          <a:solidFill>
            <a:schemeClr val="bg1">
              <a:lumMod val="85000"/>
            </a:schemeClr>
          </a:solidFill>
          <a:ln>
            <a:solidFill>
              <a:schemeClr val="tx1"/>
            </a:solidFill>
            <a:prstDash val="sysDot"/>
          </a:ln>
        </p:spPr>
        <p:txBody>
          <a:bodyPr wrap="square" rtlCol="0" anchor="ctr">
            <a:noAutofit/>
          </a:bodyPr>
          <a:lstStyle/>
          <a:p>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気象台の地震発生状況を受け、サーバーより、職員個人端末等に</a:t>
            </a: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向</a:t>
            </a:r>
            <a:r>
              <a:rPr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け</a:t>
            </a:r>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メールが自動送信される。</a:t>
            </a:r>
          </a:p>
        </p:txBody>
      </p:sp>
      <p:sp>
        <p:nvSpPr>
          <p:cNvPr id="42" name="テキスト ボックス 41"/>
          <p:cNvSpPr txBox="1"/>
          <p:nvPr/>
        </p:nvSpPr>
        <p:spPr>
          <a:xfrm>
            <a:off x="5519061" y="5904275"/>
            <a:ext cx="1663229" cy="756082"/>
          </a:xfrm>
          <a:prstGeom prst="rect">
            <a:avLst/>
          </a:prstGeom>
          <a:solidFill>
            <a:schemeClr val="bg1">
              <a:lumMod val="85000"/>
            </a:schemeClr>
          </a:solidFill>
          <a:ln>
            <a:solidFill>
              <a:schemeClr val="tx1"/>
            </a:solidFill>
            <a:prstDash val="sysDot"/>
          </a:ln>
        </p:spPr>
        <p:txBody>
          <a:bodyPr wrap="square" rtlCol="0" anchor="ctr">
            <a:noAutofit/>
          </a:bodyPr>
          <a:lstStyle/>
          <a:p>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各職員</a:t>
            </a:r>
            <a:r>
              <a:rPr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が、参集可能時間、安否</a:t>
            </a:r>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情報等を入力し返信する。</a:t>
            </a:r>
          </a:p>
        </p:txBody>
      </p:sp>
      <p:sp>
        <p:nvSpPr>
          <p:cNvPr id="43" name="右矢印 42"/>
          <p:cNvSpPr/>
          <p:nvPr/>
        </p:nvSpPr>
        <p:spPr>
          <a:xfrm>
            <a:off x="6147175" y="5531512"/>
            <a:ext cx="630070" cy="327758"/>
          </a:xfrm>
          <a:prstGeom prst="rightArrow">
            <a:avLst/>
          </a:prstGeom>
          <a:solidFill>
            <a:schemeClr val="tx1"/>
          </a:solidFill>
          <a:ln w="19050">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rIns="0" rtlCol="0" anchor="ctr"/>
          <a:lstStyle/>
          <a:p>
            <a:pPr algn="ctr"/>
            <a:endParaRPr kumimoji="1" lang="ja-JP" altLang="en-US" sz="1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4" name="角丸四角形 43"/>
          <p:cNvSpPr/>
          <p:nvPr/>
        </p:nvSpPr>
        <p:spPr>
          <a:xfrm>
            <a:off x="7276232" y="5400765"/>
            <a:ext cx="1661253" cy="863550"/>
          </a:xfrm>
          <a:prstGeom prst="roundRect">
            <a:avLst/>
          </a:prstGeom>
          <a:noFill/>
          <a:ln w="19050">
            <a:solidFill>
              <a:schemeClr val="dk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rIns="0" rtlCol="0" anchor="ctr"/>
          <a:lstStyle/>
          <a:p>
            <a:pPr algn="ctr"/>
            <a:r>
              <a:rPr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システムにて</a:t>
            </a:r>
            <a:endParaRPr lang="en-US" altLang="ja-JP"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職員の参集可能人数や</a:t>
            </a:r>
            <a:endParaRPr lang="en-US" altLang="ja-JP"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安否等が自動集計される</a:t>
            </a:r>
            <a:endParaRPr kumimoji="1"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8" name="図 7"/>
          <p:cNvPicPr>
            <a:picLocks noChangeAspect="1"/>
          </p:cNvPicPr>
          <p:nvPr/>
        </p:nvPicPr>
        <p:blipFill>
          <a:blip r:embed="rId4"/>
          <a:stretch>
            <a:fillRect/>
          </a:stretch>
        </p:blipFill>
        <p:spPr>
          <a:xfrm>
            <a:off x="251520" y="5409220"/>
            <a:ext cx="1180330" cy="630070"/>
          </a:xfrm>
          <a:prstGeom prst="rect">
            <a:avLst/>
          </a:prstGeom>
        </p:spPr>
      </p:pic>
      <p:sp>
        <p:nvSpPr>
          <p:cNvPr id="24" name="右矢印 23"/>
          <p:cNvSpPr/>
          <p:nvPr/>
        </p:nvSpPr>
        <p:spPr>
          <a:xfrm>
            <a:off x="1492405" y="5544235"/>
            <a:ext cx="469305" cy="327758"/>
          </a:xfrm>
          <a:prstGeom prst="rightArrow">
            <a:avLst/>
          </a:prstGeom>
          <a:solidFill>
            <a:schemeClr val="tx1"/>
          </a:solidFill>
          <a:ln w="19050">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rIns="0" rtlCol="0" anchor="ctr"/>
          <a:lstStyle/>
          <a:p>
            <a:pPr algn="ctr"/>
            <a:endParaRPr kumimoji="1" lang="ja-JP" altLang="en-US" sz="1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5" name="図 4"/>
          <p:cNvPicPr>
            <a:picLocks noChangeAspect="1"/>
          </p:cNvPicPr>
          <p:nvPr/>
        </p:nvPicPr>
        <p:blipFill>
          <a:blip r:embed="rId5"/>
          <a:stretch>
            <a:fillRect/>
          </a:stretch>
        </p:blipFill>
        <p:spPr>
          <a:xfrm>
            <a:off x="4855450" y="5338880"/>
            <a:ext cx="580149" cy="1039890"/>
          </a:xfrm>
          <a:prstGeom prst="rect">
            <a:avLst/>
          </a:prstGeom>
        </p:spPr>
      </p:pic>
      <p:sp>
        <p:nvSpPr>
          <p:cNvPr id="6" name="テキスト ボックス 5"/>
          <p:cNvSpPr txBox="1"/>
          <p:nvPr/>
        </p:nvSpPr>
        <p:spPr>
          <a:xfrm>
            <a:off x="222703" y="4485650"/>
            <a:ext cx="8534762" cy="878565"/>
          </a:xfrm>
          <a:prstGeom prst="rect">
            <a:avLst/>
          </a:prstGeom>
          <a:noFill/>
          <a:ln>
            <a:noFill/>
          </a:ln>
        </p:spPr>
        <p:txBody>
          <a:bodyPr wrap="square" rtlCol="0">
            <a:noAutofit/>
          </a:bodyPr>
          <a:lstStyle/>
          <a:p>
            <a:pPr lvl="0">
              <a:defRPr/>
            </a:pPr>
            <a:r>
              <a:rPr lang="en-US" altLang="ja-JP"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職員参集・安否確認システム</a:t>
            </a:r>
            <a:r>
              <a:rPr lang="en-US" altLang="ja-JP"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p>
          <a:p>
            <a:pPr lvl="0">
              <a:lnSpc>
                <a:spcPts val="700"/>
              </a:lnSpc>
              <a:defRPr/>
            </a:pP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a:defRPr/>
            </a:pPr>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被災</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市町村への派遣を含め、応急災害対策業務の割り振りなど、人的資源配分を迅速に行うため、府庁全職員の</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参集</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a:defRPr/>
            </a:pP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可能</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時間や</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安否</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状況</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を</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一括して管理</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できるシステムを整備し、初動体制の強化を図る。</a:t>
            </a: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a:defRPr/>
            </a:pPr>
            <a:endParaRPr lang="en-US" altLang="ja-JP" sz="16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テキスト ボックス 6"/>
          <p:cNvSpPr txBox="1"/>
          <p:nvPr/>
        </p:nvSpPr>
        <p:spPr>
          <a:xfrm>
            <a:off x="234717" y="947549"/>
            <a:ext cx="5462408" cy="1446336"/>
          </a:xfrm>
          <a:prstGeom prst="rect">
            <a:avLst/>
          </a:prstGeom>
          <a:noFill/>
          <a:ln>
            <a:noFill/>
          </a:ln>
        </p:spPr>
        <p:txBody>
          <a:bodyPr wrap="square" rtlCol="0">
            <a:noAutofit/>
          </a:bodyPr>
          <a:lstStyle/>
          <a:p>
            <a:pPr lvl="0">
              <a:defRPr/>
            </a:pPr>
            <a:r>
              <a:rPr lang="en-US" altLang="ja-JP"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災害モード宣言</a:t>
            </a:r>
            <a:r>
              <a:rPr lang="en-US" altLang="ja-JP"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p>
          <a:p>
            <a:pPr lvl="0">
              <a:lnSpc>
                <a:spcPts val="700"/>
              </a:lnSpc>
              <a:defRPr/>
            </a:pPr>
            <a:endParaRPr lang="en-US" altLang="ja-JP"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a:defRPr/>
            </a:pP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広域自治体の長として、広域的な大規模災害が発生もしくは迫っている</a:t>
            </a: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a:defRPr/>
            </a:pP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ことを府民や事業者等に呼びかけ、日常のモードから災害時のモードに</a:t>
            </a: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a:defRPr/>
            </a:pP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切り替えてもらうことを促すもの</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a:lnSpc>
                <a:spcPts val="300"/>
              </a:lnSpc>
              <a:defRPr/>
            </a:pP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a:defRPr/>
            </a:pP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災害の様態に応じたタイミングで、適切な行動を呼びかけ。</a:t>
            </a: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a:defRPr/>
            </a:pP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発信にあたっては、</a:t>
            </a:r>
            <a:r>
              <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Yahoo!</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防災速報、</a:t>
            </a:r>
            <a:r>
              <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Twitter</a:t>
            </a:r>
            <a:r>
              <a:rPr lang="ja-JP" altLang="en-US" sz="1200" dirty="0" err="1">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Facebook</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等、</a:t>
            </a: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a:defRPr/>
            </a:pP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アプリ・</a:t>
            </a:r>
            <a:r>
              <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SNS</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等を活用）</a:t>
            </a: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 name="テキスト ボックス 9"/>
          <p:cNvSpPr txBox="1"/>
          <p:nvPr/>
        </p:nvSpPr>
        <p:spPr>
          <a:xfrm>
            <a:off x="4842030" y="6391825"/>
            <a:ext cx="638573" cy="143306"/>
          </a:xfrm>
          <a:prstGeom prst="rect">
            <a:avLst/>
          </a:prstGeom>
          <a:noFill/>
          <a:ln>
            <a:noFill/>
          </a:ln>
        </p:spPr>
        <p:txBody>
          <a:bodyPr wrap="square" rtlCol="0" anchor="ctr">
            <a:noAutofit/>
          </a:bodyPr>
          <a:lstStyle/>
          <a:p>
            <a:pPr algn="ctr"/>
            <a:r>
              <a:rPr kumimoji="1" lang="ja-JP" altLang="en-US" sz="700" dirty="0" smtClean="0">
                <a:latin typeface="メイリオ" panose="020B0604030504040204" pitchFamily="50" charset="-128"/>
                <a:ea typeface="メイリオ" panose="020B0604030504040204" pitchFamily="50" charset="-128"/>
                <a:cs typeface="メイリオ" panose="020B0604030504040204" pitchFamily="50" charset="-128"/>
              </a:rPr>
              <a:t>個人端末等</a:t>
            </a:r>
          </a:p>
        </p:txBody>
      </p:sp>
      <p:pic>
        <p:nvPicPr>
          <p:cNvPr id="3" name="図 2"/>
          <p:cNvPicPr>
            <a:picLocks noChangeAspect="1"/>
          </p:cNvPicPr>
          <p:nvPr/>
        </p:nvPicPr>
        <p:blipFill>
          <a:blip r:embed="rId6"/>
          <a:stretch>
            <a:fillRect/>
          </a:stretch>
        </p:blipFill>
        <p:spPr>
          <a:xfrm>
            <a:off x="5554715" y="1718810"/>
            <a:ext cx="1879850" cy="2300516"/>
          </a:xfrm>
          <a:prstGeom prst="rect">
            <a:avLst/>
          </a:prstGeom>
        </p:spPr>
      </p:pic>
      <p:sp>
        <p:nvSpPr>
          <p:cNvPr id="9" name="テキスト ボックス 8"/>
          <p:cNvSpPr txBox="1"/>
          <p:nvPr/>
        </p:nvSpPr>
        <p:spPr>
          <a:xfrm>
            <a:off x="497468" y="2506585"/>
            <a:ext cx="5064642" cy="1732505"/>
          </a:xfrm>
          <a:prstGeom prst="rect">
            <a:avLst/>
          </a:prstGeom>
          <a:solidFill>
            <a:schemeClr val="bg1"/>
          </a:solidFill>
          <a:ln>
            <a:solidFill>
              <a:schemeClr val="tx1"/>
            </a:solidFill>
          </a:ln>
        </p:spPr>
        <p:txBody>
          <a:bodyPr wrap="square" rtlCol="0">
            <a:noAutofit/>
          </a:bodyPr>
          <a:lstStyle/>
          <a:p>
            <a:r>
              <a:rPr lang="ja-JP" altLang="en-US" sz="1200" dirty="0">
                <a:latin typeface="メイリオ" panose="020B0604030504040204" pitchFamily="50" charset="-128"/>
                <a:ea typeface="メイリオ" panose="020B0604030504040204" pitchFamily="50" charset="-128"/>
              </a:rPr>
              <a:t>●台風⇒接近前の注意喚起</a:t>
            </a:r>
          </a:p>
          <a:p>
            <a:r>
              <a:rPr lang="ja-JP" altLang="en-US" sz="1200" dirty="0" smtClean="0">
                <a:latin typeface="メイリオ" panose="020B0604030504040204" pitchFamily="50" charset="-128"/>
                <a:ea typeface="メイリオ" panose="020B0604030504040204" pitchFamily="50" charset="-128"/>
              </a:rPr>
              <a:t>　・</a:t>
            </a:r>
            <a:r>
              <a:rPr lang="ja-JP" altLang="en-US" sz="1200" dirty="0">
                <a:latin typeface="メイリオ" panose="020B0604030504040204" pitchFamily="50" charset="-128"/>
                <a:ea typeface="メイリオ" panose="020B0604030504040204" pitchFamily="50" charset="-128"/>
              </a:rPr>
              <a:t>台⾵の接近が⾒込まれる場合に、府⺠に不要不急の外出を</a:t>
            </a:r>
            <a:r>
              <a:rPr lang="ja-JP" altLang="en-US" sz="1200" dirty="0" smtClean="0">
                <a:latin typeface="メイリオ" panose="020B0604030504040204" pitchFamily="50" charset="-128"/>
                <a:ea typeface="メイリオ" panose="020B0604030504040204" pitchFamily="50" charset="-128"/>
              </a:rPr>
              <a:t>控えて</a:t>
            </a:r>
            <a:r>
              <a:rPr lang="ja-JP" altLang="en-US" sz="1200" dirty="0" err="1" smtClean="0">
                <a:latin typeface="メイリオ" panose="020B0604030504040204" pitchFamily="50" charset="-128"/>
                <a:ea typeface="メイリオ" panose="020B0604030504040204" pitchFamily="50" charset="-128"/>
              </a:rPr>
              <a:t>い</a:t>
            </a:r>
            <a:r>
              <a:rPr lang="ja-JP" altLang="en-US" sz="1200" dirty="0" smtClean="0">
                <a:latin typeface="メイリオ" panose="020B0604030504040204" pitchFamily="50" charset="-128"/>
                <a:ea typeface="メイリオ" panose="020B0604030504040204" pitchFamily="50" charset="-128"/>
              </a:rPr>
              <a:t>　</a:t>
            </a:r>
            <a:endParaRPr lang="en-US" altLang="ja-JP" sz="1200" dirty="0" smtClean="0">
              <a:latin typeface="メイリオ" panose="020B0604030504040204" pitchFamily="50" charset="-128"/>
              <a:ea typeface="メイリオ" panose="020B0604030504040204" pitchFamily="50" charset="-128"/>
            </a:endParaRPr>
          </a:p>
          <a:p>
            <a:r>
              <a:rPr lang="ja-JP" altLang="en-US" sz="1200" dirty="0" smtClean="0">
                <a:latin typeface="メイリオ" panose="020B0604030504040204" pitchFamily="50" charset="-128"/>
                <a:ea typeface="メイリオ" panose="020B0604030504040204" pitchFamily="50" charset="-128"/>
              </a:rPr>
              <a:t>　　ただ</a:t>
            </a:r>
            <a:r>
              <a:rPr lang="ja-JP" altLang="en-US" sz="1200" dirty="0" err="1" smtClean="0">
                <a:latin typeface="メイリオ" panose="020B0604030504040204" pitchFamily="50" charset="-128"/>
                <a:ea typeface="メイリオ" panose="020B0604030504040204" pitchFamily="50" charset="-128"/>
              </a:rPr>
              <a:t>くことや</a:t>
            </a:r>
            <a:r>
              <a:rPr lang="ja-JP" altLang="en-US" sz="1200" dirty="0" smtClean="0">
                <a:latin typeface="メイリオ" panose="020B0604030504040204" pitchFamily="50" charset="-128"/>
                <a:ea typeface="メイリオ" panose="020B0604030504040204" pitchFamily="50" charset="-128"/>
              </a:rPr>
              <a:t>、市町村から発信される避難情報等に注意するよう、</a:t>
            </a:r>
            <a:endParaRPr lang="en-US" altLang="ja-JP" sz="1200" dirty="0" smtClean="0">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　</a:t>
            </a:r>
            <a:r>
              <a:rPr lang="ja-JP" altLang="en-US" sz="1200" dirty="0" smtClean="0">
                <a:latin typeface="メイリオ" panose="020B0604030504040204" pitchFamily="50" charset="-128"/>
                <a:ea typeface="メイリオ" panose="020B0604030504040204" pitchFamily="50" charset="-128"/>
              </a:rPr>
              <a:t>　事前の</a:t>
            </a:r>
            <a:r>
              <a:rPr lang="ja-JP" altLang="en-US" sz="1200" dirty="0">
                <a:latin typeface="メイリオ" panose="020B0604030504040204" pitchFamily="50" charset="-128"/>
                <a:ea typeface="メイリオ" panose="020B0604030504040204" pitchFamily="50" charset="-128"/>
              </a:rPr>
              <a:t>備えを促す。</a:t>
            </a:r>
          </a:p>
          <a:p>
            <a:endParaRPr lang="en-US" altLang="ja-JP" sz="1200" dirty="0" smtClean="0">
              <a:latin typeface="メイリオ" panose="020B0604030504040204" pitchFamily="50" charset="-128"/>
              <a:ea typeface="メイリオ" panose="020B0604030504040204" pitchFamily="50" charset="-128"/>
            </a:endParaRPr>
          </a:p>
          <a:p>
            <a:r>
              <a:rPr lang="ja-JP" altLang="en-US" sz="1200" dirty="0" smtClean="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地震⇒発生後の適切な行動を呼びかけ</a:t>
            </a:r>
          </a:p>
          <a:p>
            <a:r>
              <a:rPr lang="ja-JP" altLang="en-US" sz="1200" dirty="0" smtClean="0">
                <a:latin typeface="メイリオ" panose="020B0604030504040204" pitchFamily="50" charset="-128"/>
                <a:ea typeface="メイリオ" panose="020B0604030504040204" pitchFamily="50" charset="-128"/>
              </a:rPr>
              <a:t>　・</a:t>
            </a:r>
            <a:r>
              <a:rPr lang="ja-JP" altLang="en-US" sz="1200" dirty="0">
                <a:latin typeface="メイリオ" panose="020B0604030504040204" pitchFamily="50" charset="-128"/>
                <a:ea typeface="メイリオ" panose="020B0604030504040204" pitchFamily="50" charset="-128"/>
              </a:rPr>
              <a:t>地震発生時、迅速かつ適切な行動をとっていただくため、</a:t>
            </a:r>
            <a:r>
              <a:rPr lang="ja-JP" altLang="en-US" sz="1200" dirty="0" smtClean="0">
                <a:latin typeface="メイリオ" panose="020B0604030504040204" pitchFamily="50" charset="-128"/>
                <a:ea typeface="メイリオ" panose="020B0604030504040204" pitchFamily="50" charset="-128"/>
              </a:rPr>
              <a:t>事業所に</a:t>
            </a:r>
            <a:endParaRPr lang="en-US" altLang="ja-JP" sz="1200" dirty="0" smtClean="0">
              <a:latin typeface="メイリオ" panose="020B0604030504040204" pitchFamily="50" charset="-128"/>
              <a:ea typeface="メイリオ" panose="020B0604030504040204" pitchFamily="50" charset="-128"/>
            </a:endParaRPr>
          </a:p>
          <a:p>
            <a:r>
              <a:rPr lang="ja-JP" altLang="en-US" sz="1200" dirty="0" smtClean="0">
                <a:latin typeface="メイリオ" panose="020B0604030504040204" pitchFamily="50" charset="-128"/>
                <a:ea typeface="メイリオ" panose="020B0604030504040204" pitchFamily="50" charset="-128"/>
              </a:rPr>
              <a:t>　　</a:t>
            </a:r>
            <a:r>
              <a:rPr lang="en-US" altLang="ja-JP" sz="1200" dirty="0" smtClean="0">
                <a:latin typeface="メイリオ" panose="020B0604030504040204" pitchFamily="50" charset="-128"/>
                <a:ea typeface="メイリオ" panose="020B0604030504040204" pitchFamily="50" charset="-128"/>
              </a:rPr>
              <a:t>BCP</a:t>
            </a:r>
            <a:r>
              <a:rPr lang="ja-JP" altLang="en-US" sz="1200" dirty="0" smtClean="0">
                <a:latin typeface="メイリオ" panose="020B0604030504040204" pitchFamily="50" charset="-128"/>
                <a:ea typeface="メイリオ" panose="020B0604030504040204" pitchFamily="50" charset="-128"/>
              </a:rPr>
              <a:t>の発動や出勤・帰宅の抑制など災害時の対応への切り替えを促　</a:t>
            </a:r>
            <a:endParaRPr lang="en-US" altLang="ja-JP" sz="1200" dirty="0" smtClean="0">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　 </a:t>
            </a:r>
            <a:r>
              <a:rPr lang="ja-JP" altLang="en-US" sz="1200" dirty="0" smtClean="0">
                <a:latin typeface="メイリオ" panose="020B0604030504040204" pitchFamily="50" charset="-128"/>
                <a:ea typeface="メイリオ" panose="020B0604030504040204" pitchFamily="50" charset="-128"/>
              </a:rPr>
              <a:t>  す。</a:t>
            </a:r>
            <a:endParaRPr kumimoji="1" lang="ja-JP" altLang="en-US" sz="1000"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9979837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139859" y="368660"/>
            <a:ext cx="8887636" cy="6411997"/>
          </a:xfrm>
          <a:prstGeom prst="roundRect">
            <a:avLst>
              <a:gd name="adj" fmla="val 4915"/>
            </a:avLst>
          </a:prstGeom>
          <a:noFill/>
        </p:spPr>
        <p:style>
          <a:lnRef idx="2">
            <a:schemeClr val="dk1"/>
          </a:lnRef>
          <a:fillRef idx="1">
            <a:schemeClr val="lt1"/>
          </a:fillRef>
          <a:effectRef idx="0">
            <a:schemeClr val="dk1"/>
          </a:effectRef>
          <a:fontRef idx="minor">
            <a:schemeClr val="dk1"/>
          </a:fontRef>
        </p:style>
        <p:txBody>
          <a:bodyPr rot="0" spcFirstLastPara="0" vert="horz" wrap="square" lIns="72000" tIns="72000" rIns="72000" bIns="72000" numCol="1" spcCol="0" rtlCol="0" fromWordArt="0" anchor="t" anchorCtr="0" forceAA="0" compatLnSpc="1">
            <a:prstTxWarp prst="textNoShape">
              <a:avLst/>
            </a:prstTxWarp>
            <a:noAutofit/>
          </a:bodyPr>
          <a:lstStyle/>
          <a:p>
            <a:pPr>
              <a:defRPr/>
            </a:pPr>
            <a:r>
              <a:rPr lang="ja-JP" altLang="en-US" sz="16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新た</a:t>
            </a:r>
            <a:r>
              <a:rPr lang="ja-JP" altLang="en-US" sz="1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なツール等を活用した</a:t>
            </a:r>
            <a:r>
              <a:rPr lang="ja-JP" altLang="en-US" sz="16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災害対応の取組み（つづき）</a:t>
            </a:r>
            <a:endParaRPr lang="en-US" altLang="ja-JP" sz="16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r">
              <a:defRPr/>
            </a:pPr>
            <a:r>
              <a:rPr lang="en-US" altLang="ja-JP" sz="11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危機管理室 防災企画課・災害対策課、府民文化部 都市魅力創造局 国際課</a:t>
            </a:r>
            <a:r>
              <a:rPr lang="en-US" altLang="ja-JP"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endParaRPr kumimoji="1" lang="en-US" altLang="ja-JP"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lvl="0">
              <a:defRPr/>
            </a:pPr>
            <a:endParaRPr lang="en-US" altLang="ja-JP" sz="14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a:lnSpc>
                <a:spcPts val="700"/>
              </a:lnSpc>
              <a:defRPr/>
            </a:pPr>
            <a:endParaRPr lang="en-US" altLang="ja-JP"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a:defRPr/>
            </a:pP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a:defRPr/>
            </a:pPr>
            <a:endParaRPr lang="en-US" altLang="ja-JP" sz="1400" b="1" i="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a:lnSpc>
                <a:spcPts val="700"/>
              </a:lnSpc>
              <a:defRPr/>
            </a:pP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4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a:defRPr/>
            </a:pPr>
            <a:endParaRPr lang="en-US" altLang="ja-JP"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a:defRPr/>
            </a:pPr>
            <a:endParaRPr lang="en-US" altLang="ja-JP" sz="14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a:defRPr/>
            </a:pP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a:defRPr/>
            </a:pPr>
            <a:endParaRPr lang="en-US" altLang="ja-JP"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a:defRPr/>
            </a:pP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a:defRPr/>
            </a:pP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tab pos="266700" algn="l"/>
              </a:tabLst>
              <a:defRPr/>
            </a:pPr>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tab pos="266700" algn="l"/>
              </a:tabLst>
              <a:defRPr/>
            </a:pPr>
            <a:r>
              <a:rPr kumimoji="1" lang="en-US" altLang="ja-JP" sz="14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endParaRPr kumimoji="1" lang="en-US" altLang="ja-JP" sz="1100" b="0" i="0" u="none" strike="sng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57" name="図 5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81839" y="2773625"/>
            <a:ext cx="1157104" cy="1882897"/>
          </a:xfrm>
          <a:prstGeom prst="rect">
            <a:avLst/>
          </a:prstGeom>
          <a:ln>
            <a:noFill/>
          </a:ln>
        </p:spPr>
      </p:pic>
      <p:sp>
        <p:nvSpPr>
          <p:cNvPr id="12" name="正方形/長方形 11"/>
          <p:cNvSpPr/>
          <p:nvPr/>
        </p:nvSpPr>
        <p:spPr>
          <a:xfrm>
            <a:off x="236599" y="8620"/>
            <a:ext cx="1590095" cy="52627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lIns="3600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＜参考事例</a:t>
            </a:r>
            <a:r>
              <a:rPr lang="ja-JP" altLang="en-US" sz="16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９</a:t>
            </a:r>
            <a:r>
              <a:rPr kumimoji="1" lang="ja-JP" altLang="en-US"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p>
        </p:txBody>
      </p:sp>
      <p:sp>
        <p:nvSpPr>
          <p:cNvPr id="13" name="正方形/長方形 12"/>
          <p:cNvSpPr/>
          <p:nvPr/>
        </p:nvSpPr>
        <p:spPr>
          <a:xfrm>
            <a:off x="8432528" y="6525344"/>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noProof="0" dirty="0" smtClean="0">
                <a:solidFill>
                  <a:prstClr val="black"/>
                </a:solidFill>
                <a:latin typeface="Calibri"/>
                <a:ea typeface="ＭＳ Ｐゴシック" panose="020B0600070205080204" pitchFamily="50" charset="-128"/>
              </a:rPr>
              <a:t>16</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1" name="テキスト ボックス 10"/>
          <p:cNvSpPr txBox="1"/>
          <p:nvPr/>
        </p:nvSpPr>
        <p:spPr>
          <a:xfrm>
            <a:off x="417724" y="3023955"/>
            <a:ext cx="5894281" cy="982797"/>
          </a:xfrm>
          <a:prstGeom prst="rect">
            <a:avLst/>
          </a:prstGeom>
          <a:noFill/>
          <a:ln>
            <a:noFill/>
          </a:ln>
        </p:spPr>
        <p:txBody>
          <a:bodyPr wrap="square" rtlCol="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lvl="0" algn="just">
              <a:lnSpc>
                <a:spcPts val="1440"/>
              </a:lnSpc>
              <a:defRPr/>
            </a:pP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・災害</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時</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に、外国人旅行者が必要とする情報を多言語で提供するウェブサイト及び　</a:t>
            </a:r>
            <a:endPar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a:p>
            <a:pPr lvl="0" algn="just">
              <a:lnSpc>
                <a:spcPts val="1440"/>
              </a:lnSpc>
              <a:defRPr/>
            </a:pP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それと連動したアプリ。</a:t>
            </a:r>
            <a:endPar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171450" lvl="0" indent="-171450" algn="just">
              <a:lnSpc>
                <a:spcPts val="500"/>
              </a:lnSpc>
              <a:buFont typeface="Arial" panose="020B0604020202020204" pitchFamily="34" charset="0"/>
              <a:buChar char="•"/>
              <a:defRPr/>
            </a:pP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pPr algn="just">
              <a:lnSpc>
                <a:spcPts val="1440"/>
              </a:lnSpc>
              <a:defRPr/>
            </a:pP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・アプリをインストールすることで、スマートフォンに音</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や</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表示による「プッシュ</a:t>
            </a:r>
            <a:endPar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a:p>
            <a:pPr algn="just">
              <a:lnSpc>
                <a:spcPts val="1440"/>
              </a:lnSpc>
              <a:defRPr/>
            </a:pP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通知」が届き、外国人旅行者の安全・安心につなげる。</a:t>
            </a: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 name="テキスト ボックス 14"/>
          <p:cNvSpPr txBox="1"/>
          <p:nvPr/>
        </p:nvSpPr>
        <p:spPr>
          <a:xfrm>
            <a:off x="476545" y="5229200"/>
            <a:ext cx="3744524" cy="1169081"/>
          </a:xfrm>
          <a:prstGeom prst="rect">
            <a:avLst/>
          </a:prstGeom>
          <a:solidFill>
            <a:schemeClr val="accent6">
              <a:lumMod val="20000"/>
              <a:lumOff val="80000"/>
            </a:schemeClr>
          </a:solidFill>
          <a:ln>
            <a:solidFill>
              <a:schemeClr val="tx1"/>
            </a:solidFill>
          </a:ln>
        </p:spPr>
        <p:txBody>
          <a:bodyPr wrap="square" rtlCol="0" anchor="ctr">
            <a:noAutofit/>
          </a:bodyPr>
          <a:lstStyle/>
          <a:p>
            <a:r>
              <a:rPr kumimoji="1" lang="en-US" altLang="ja-JP" sz="1200" b="1" dirty="0" smtClean="0">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200" b="1" dirty="0" smtClean="0">
                <a:latin typeface="メイリオ" panose="020B0604030504040204" pitchFamily="50" charset="-128"/>
                <a:ea typeface="メイリオ" panose="020B0604030504040204" pitchFamily="50" charset="-128"/>
                <a:cs typeface="メイリオ" panose="020B0604030504040204" pitchFamily="50" charset="-128"/>
              </a:rPr>
              <a:t>対応言語</a:t>
            </a:r>
            <a:r>
              <a:rPr kumimoji="1" lang="en-US" altLang="ja-JP" sz="1200" b="1" dirty="0" smtClean="0">
                <a:latin typeface="メイリオ" panose="020B0604030504040204" pitchFamily="50" charset="-128"/>
                <a:ea typeface="メイリオ" panose="020B0604030504040204" pitchFamily="50" charset="-128"/>
                <a:cs typeface="メイリオ" panose="020B0604030504040204" pitchFamily="50" charset="-128"/>
              </a:rPr>
              <a:t>》</a:t>
            </a:r>
          </a:p>
          <a:p>
            <a:pPr>
              <a:lnSpc>
                <a:spcPts val="500"/>
              </a:lnSpc>
            </a:pPr>
            <a:endParaRPr kumimoji="1" lang="en-US" altLang="ja-JP" sz="1200" b="1"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①</a:t>
            </a: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英語　　　　</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②中国語（繁体）　③中国語（簡体）　</a:t>
            </a:r>
            <a:endParaRPr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　④</a:t>
            </a: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韓国語　 　  </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⑤</a:t>
            </a: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ポルトガル語　　</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⑥スペイン語　</a:t>
            </a:r>
            <a:endParaRPr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　⑦ベトナム語　⑧フィリピン語</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   ⑨タイ語　</a:t>
            </a:r>
            <a:endParaRPr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　⑩ネパール語　</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⑪インドネシア語　</a:t>
            </a: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⑫日本語</a:t>
            </a:r>
          </a:p>
        </p:txBody>
      </p:sp>
      <p:sp>
        <p:nvSpPr>
          <p:cNvPr id="16" name="テキスト ボックス 5"/>
          <p:cNvSpPr txBox="1"/>
          <p:nvPr/>
        </p:nvSpPr>
        <p:spPr>
          <a:xfrm>
            <a:off x="476543" y="4059070"/>
            <a:ext cx="3727133" cy="892935"/>
          </a:xfrm>
          <a:prstGeom prst="rect">
            <a:avLst/>
          </a:prstGeom>
          <a:solidFill>
            <a:schemeClr val="accent6">
              <a:lumMod val="20000"/>
              <a:lumOff val="80000"/>
            </a:schemeClr>
          </a:solidFill>
          <a:ln>
            <a:solidFill>
              <a:schemeClr val="tx1"/>
            </a:solidFill>
          </a:ln>
        </p:spPr>
        <p:txBody>
          <a:bodyPr wrap="square" rtlCol="0" anchor="t">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200" b="1"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b="1" dirty="0" smtClean="0">
                <a:latin typeface="メイリオ" panose="020B0604030504040204" pitchFamily="50" charset="-128"/>
                <a:ea typeface="メイリオ" panose="020B0604030504040204" pitchFamily="50" charset="-128"/>
                <a:cs typeface="メイリオ" panose="020B0604030504040204" pitchFamily="50" charset="-128"/>
              </a:rPr>
              <a:t>特徴</a:t>
            </a:r>
            <a:r>
              <a:rPr lang="en-US" altLang="ja-JP" sz="1200" b="1" dirty="0" smtClean="0">
                <a:latin typeface="メイリオ" panose="020B0604030504040204" pitchFamily="50" charset="-128"/>
                <a:ea typeface="メイリオ" panose="020B0604030504040204" pitchFamily="50" charset="-128"/>
                <a:cs typeface="メイリオ" panose="020B0604030504040204" pitchFamily="50" charset="-128"/>
              </a:rPr>
              <a:t>》</a:t>
            </a:r>
          </a:p>
          <a:p>
            <a:pPr>
              <a:lnSpc>
                <a:spcPts val="500"/>
              </a:lnSpc>
            </a:pPr>
            <a:endParaRPr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100" b="1" dirty="0" smtClean="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災害情報をプッシュ通知</a:t>
            </a:r>
            <a:endParaRPr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　・鉄道の運行情報をマップ表示</a:t>
            </a:r>
            <a:endParaRPr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　・現在地周辺の緊急避難場所等をマップ表示　等</a:t>
            </a:r>
            <a:endParaRPr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4" name="テキスト ボックス 53"/>
          <p:cNvSpPr txBox="1"/>
          <p:nvPr/>
        </p:nvSpPr>
        <p:spPr>
          <a:xfrm>
            <a:off x="215202" y="2708920"/>
            <a:ext cx="7057098" cy="362582"/>
          </a:xfrm>
          <a:prstGeom prst="rect">
            <a:avLst/>
          </a:prstGeom>
          <a:noFill/>
          <a:ln>
            <a:noFill/>
          </a:ln>
        </p:spPr>
        <p:txBody>
          <a:bodyPr wrap="square" rtlCol="0" anchor="ctr">
            <a:noAutofit/>
          </a:bodyPr>
          <a:lstStyle/>
          <a:p>
            <a:r>
              <a:rPr lang="en-US" altLang="ja-JP" sz="1400" b="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外国人向け</a:t>
            </a:r>
            <a:r>
              <a:rPr lang="ja-JP" altLang="en-US" sz="1400" b="1" dirty="0" smtClean="0">
                <a:latin typeface="メイリオ" panose="020B0604030504040204" pitchFamily="50" charset="-128"/>
                <a:ea typeface="メイリオ" panose="020B0604030504040204" pitchFamily="50" charset="-128"/>
                <a:cs typeface="メイリオ" panose="020B0604030504040204" pitchFamily="50" charset="-128"/>
              </a:rPr>
              <a:t>災害</a:t>
            </a:r>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多言語</a:t>
            </a:r>
            <a:r>
              <a:rPr lang="ja-JP" altLang="en-US" sz="1400" b="1" dirty="0" smtClean="0">
                <a:latin typeface="メイリオ" panose="020B0604030504040204" pitchFamily="50" charset="-128"/>
                <a:ea typeface="メイリオ" panose="020B0604030504040204" pitchFamily="50" charset="-128"/>
                <a:cs typeface="メイリオ" panose="020B0604030504040204" pitchFamily="50" charset="-128"/>
              </a:rPr>
              <a:t>情報ウェブサイト・アプリ </a:t>
            </a:r>
            <a:r>
              <a:rPr lang="en-US" altLang="ja-JP" sz="1400" b="1" dirty="0">
                <a:latin typeface="メイリオ" panose="020B0604030504040204" pitchFamily="50" charset="-128"/>
                <a:ea typeface="メイリオ" panose="020B0604030504040204" pitchFamily="50" charset="-128"/>
                <a:cs typeface="メイリオ" panose="020B0604030504040204" pitchFamily="50" charset="-128"/>
              </a:rPr>
              <a:t>Osaka Safe Travels】</a:t>
            </a:r>
          </a:p>
        </p:txBody>
      </p:sp>
      <p:pic>
        <p:nvPicPr>
          <p:cNvPr id="55" name="図 5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96787" y="3725486"/>
            <a:ext cx="3196335" cy="2943874"/>
          </a:xfrm>
          <a:prstGeom prst="rect">
            <a:avLst/>
          </a:prstGeom>
        </p:spPr>
      </p:pic>
      <p:sp>
        <p:nvSpPr>
          <p:cNvPr id="58" name="正方形/長方形 57"/>
          <p:cNvSpPr/>
          <p:nvPr/>
        </p:nvSpPr>
        <p:spPr>
          <a:xfrm>
            <a:off x="7581839" y="2776724"/>
            <a:ext cx="1157104" cy="1882897"/>
          </a:xfrm>
          <a:prstGeom prst="rect">
            <a:avLst/>
          </a:prstGeom>
          <a:noFill/>
          <a:ln w="9525">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rIns="0" rtlCol="0" anchor="ctr"/>
          <a:lstStyle/>
          <a:p>
            <a:pPr algn="ctr"/>
            <a:endParaRPr kumimoji="1" lang="ja-JP" altLang="en-US" sz="1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 name="テキスト ボックス 13"/>
          <p:cNvSpPr txBox="1"/>
          <p:nvPr/>
        </p:nvSpPr>
        <p:spPr>
          <a:xfrm>
            <a:off x="243707" y="1133745"/>
            <a:ext cx="4050450" cy="315035"/>
          </a:xfrm>
          <a:prstGeom prst="rect">
            <a:avLst/>
          </a:prstGeom>
          <a:noFill/>
          <a:ln>
            <a:noFill/>
          </a:ln>
        </p:spPr>
        <p:txBody>
          <a:bodyPr wrap="square" rtlCol="0">
            <a:noAutofit/>
          </a:bodyPr>
          <a:lstStyle/>
          <a:p>
            <a:pPr lvl="0">
              <a:defRPr/>
            </a:pPr>
            <a:r>
              <a:rPr lang="en-US" altLang="ja-JP"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4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LINE</a:t>
            </a:r>
            <a:r>
              <a:rPr lang="ja-JP" altLang="en-US"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4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WORKS</a:t>
            </a:r>
            <a:r>
              <a:rPr lang="ja-JP" altLang="en-US"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」を活用した情報</a:t>
            </a:r>
            <a:r>
              <a:rPr lang="ja-JP" altLang="en-US" sz="14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共有</a:t>
            </a:r>
            <a:r>
              <a:rPr lang="en-US" altLang="ja-JP" sz="14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7" name="テキスト ボックス 16"/>
          <p:cNvSpPr txBox="1"/>
          <p:nvPr/>
        </p:nvSpPr>
        <p:spPr>
          <a:xfrm>
            <a:off x="341530" y="1443712"/>
            <a:ext cx="8634884" cy="995178"/>
          </a:xfrm>
          <a:prstGeom prst="rect">
            <a:avLst/>
          </a:prstGeom>
          <a:noFill/>
          <a:ln>
            <a:noFill/>
          </a:ln>
        </p:spPr>
        <p:txBody>
          <a:bodyPr wrap="square" rtlCol="0">
            <a:noAutofit/>
          </a:bodyPr>
          <a:lstStyle/>
          <a:p>
            <a:pPr lvl="0">
              <a:defRPr/>
            </a:pP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・災害時において、通信規制が少なく安定的な通信が確保できる「パケット通信」を利用した一斉送信コミュニケーション</a:t>
            </a: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a:defRPr/>
            </a:pP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ツール</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を活用し、知事と幹部職員間で情報共有を図り、初動段階から迅速かつ適切な災害対応につなげる。</a:t>
            </a: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a:lnSpc>
                <a:spcPts val="500"/>
              </a:lnSpc>
              <a:defRPr/>
            </a:pP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a:defRPr/>
            </a:pP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時間外や出張等、知事不在時に災害が発生した場合の初動期における知事からの指示伝達・情報共有の手段として活用。　</a:t>
            </a: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a:lnSpc>
                <a:spcPts val="500"/>
              </a:lnSpc>
              <a:defRPr/>
            </a:pP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a:defRPr/>
            </a:pP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災害対策本部会議開催の暇がない場合など、緊急に本部員等に指示伝達が必要となる場合に活用。</a:t>
            </a: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2209172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266800" y="1403775"/>
            <a:ext cx="8805700" cy="3416320"/>
          </a:xfrm>
          <a:prstGeom prst="rect">
            <a:avLst/>
          </a:prstGeom>
          <a:noFill/>
          <a:ln>
            <a:noFill/>
          </a:ln>
        </p:spPr>
        <p:txBody>
          <a:bodyPr wrap="square" rtlCol="0">
            <a:spAutoFit/>
          </a:bodyPr>
          <a:lstStyle/>
          <a:p>
            <a:pPr marL="342900" indent="-342900" defTabSz="647700">
              <a:lnSpc>
                <a:spcPct val="150000"/>
              </a:lnSpc>
              <a:spcBef>
                <a:spcPct val="0"/>
              </a:spcBef>
              <a:tabLst>
                <a:tab pos="8256588" algn="r"/>
              </a:tabLst>
              <a:defRPr/>
            </a:pPr>
            <a:r>
              <a:rPr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ja-JP" sz="1600" b="1" dirty="0">
                <a:latin typeface="Meiryo UI" panose="020B0604030504040204" pitchFamily="50" charset="-128"/>
                <a:ea typeface="Meiryo UI" panose="020B0604030504040204" pitchFamily="50" charset="-128"/>
                <a:cs typeface="Meiryo UI" panose="020B0604030504040204" pitchFamily="50" charset="-128"/>
              </a:rPr>
              <a:t>はじめに</a:t>
            </a:r>
            <a:r>
              <a:rPr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a:t>
            </a:r>
          </a:p>
          <a:p>
            <a:pPr marL="342900" indent="-342900" defTabSz="647700">
              <a:lnSpc>
                <a:spcPct val="150000"/>
              </a:lnSpc>
              <a:spcBef>
                <a:spcPct val="0"/>
              </a:spcBef>
              <a:tabLst>
                <a:tab pos="8256588" algn="r"/>
              </a:tabLst>
              <a:defRPr/>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大阪府行政経営の取組み」は、「行財政改革推進プラン（案</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平成</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27</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29</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年度</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」終了後も、</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342900" indent="-342900" defTabSz="647700">
              <a:lnSpc>
                <a:spcPct val="150000"/>
              </a:lnSpc>
              <a:spcBef>
                <a:spcPct val="0"/>
              </a:spcBef>
              <a:tabLst>
                <a:tab pos="8256588" algn="r"/>
              </a:tabLst>
              <a:defRPr/>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自律的で創造性を発揮する行財政運営体制の確立」に向けた改革の取組みを継続する</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ため</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毎年度の</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342900" indent="-342900" defTabSz="647700">
              <a:lnSpc>
                <a:spcPct val="150000"/>
              </a:lnSpc>
              <a:spcBef>
                <a:spcPct val="0"/>
              </a:spcBef>
              <a:tabLst>
                <a:tab pos="8256588" algn="r"/>
              </a:tabLst>
              <a:defRPr/>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府</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の取組みをまとめているものです</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342900" indent="-342900" defTabSz="647700">
              <a:lnSpc>
                <a:spcPct val="150000"/>
              </a:lnSpc>
              <a:spcBef>
                <a:spcPct val="0"/>
              </a:spcBef>
              <a:tabLst>
                <a:tab pos="8256588" algn="r"/>
              </a:tabLst>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府</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のみならず、府民・企業・市町村・国など、社会全体で課題解決する「新たな行政経営の取組み」と</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342900" indent="-342900" defTabSz="647700">
              <a:lnSpc>
                <a:spcPct val="150000"/>
              </a:lnSpc>
              <a:spcBef>
                <a:spcPct val="0"/>
              </a:spcBef>
              <a:tabLst>
                <a:tab pos="8256588" algn="r"/>
              </a:tabLst>
              <a:defRPr/>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毎年度</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の予算査定、出資法人、公の施設の点検結果等を通じた「健全で規律ある行財政運営」を</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通じ</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342900" indent="-342900" defTabSz="647700">
              <a:lnSpc>
                <a:spcPct val="150000"/>
              </a:lnSpc>
              <a:spcBef>
                <a:spcPct val="0"/>
              </a:spcBef>
              <a:tabLst>
                <a:tab pos="8256588" algn="r"/>
              </a:tabLst>
              <a:defRPr/>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て</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、大阪府は、今後もたゆみない改革を進めていきます</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342900" indent="-342900" defTabSz="647700">
              <a:lnSpc>
                <a:spcPct val="150000"/>
              </a:lnSpc>
              <a:spcBef>
                <a:spcPct val="0"/>
              </a:spcBef>
              <a:tabLst>
                <a:tab pos="8256588" algn="r"/>
              </a:tabLst>
              <a:defRPr/>
            </a:pPr>
            <a:r>
              <a:rPr lang="ja-JP" altLang="en-US" sz="16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srgbClr val="0000FF"/>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また、「財政再建プログラム（案）（平成</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20</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6</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月）」の策定から約</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10</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年が経過したことから、これまで</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342900" indent="-342900" defTabSz="647700">
              <a:lnSpc>
                <a:spcPct val="150000"/>
              </a:lnSpc>
              <a:spcBef>
                <a:spcPct val="0"/>
              </a:spcBef>
              <a:tabLst>
                <a:tab pos="8256588" algn="r"/>
              </a:tabLst>
              <a:defRPr/>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の取組みを振り返り、別冊としてとりまとめました。</a:t>
            </a:r>
            <a:endParaRPr lang="ja-JP"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6229639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129047" y="413665"/>
            <a:ext cx="8943453" cy="6111679"/>
          </a:xfrm>
          <a:prstGeom prst="roundRect">
            <a:avLst>
              <a:gd name="adj" fmla="val 4915"/>
            </a:avLst>
          </a:prstGeom>
        </p:spPr>
        <p:style>
          <a:lnRef idx="2">
            <a:schemeClr val="dk1"/>
          </a:lnRef>
          <a:fillRef idx="1">
            <a:schemeClr val="lt1"/>
          </a:fillRef>
          <a:effectRef idx="0">
            <a:schemeClr val="dk1"/>
          </a:effectRef>
          <a:fontRef idx="minor">
            <a:schemeClr val="dk1"/>
          </a:fontRef>
        </p:style>
        <p:txBody>
          <a:bodyPr rot="0" spcFirstLastPara="0" vert="horz" wrap="square" lIns="72000" tIns="72000" rIns="72000" bIns="720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SNS</a:t>
            </a: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・アプリをはじめとする新たなツールを活用した府民サービスの</a:t>
            </a:r>
            <a:r>
              <a:rPr kumimoji="1" lang="ja-JP" altLang="en-US"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向上</a:t>
            </a:r>
            <a:endParaRPr kumimoji="1" lang="en-US" altLang="ja-JP"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LINE</a:t>
            </a:r>
            <a:r>
              <a:rPr kumimoji="1" lang="ja-JP" altLang="en-US"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を</a:t>
            </a: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活用</a:t>
            </a:r>
            <a:r>
              <a:rPr kumimoji="1" lang="ja-JP" altLang="en-US"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した教育相談の実施）</a:t>
            </a:r>
            <a:endParaRPr kumimoji="1" lang="en-US" altLang="ja-JP"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1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1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教育庁 教育センター</a:t>
            </a:r>
            <a:r>
              <a:rPr kumimoji="1" lang="en-US" altLang="ja-JP" sz="11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endParaRPr kumimoji="1" lang="en-US" altLang="ja-JP" sz="1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1" lang="en-US" altLang="ja-JP" sz="14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【LINE</a:t>
            </a:r>
            <a:r>
              <a:rPr kumimoji="1" lang="ja-JP" altLang="en-US" sz="1400" b="1"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を活用した教育相談の実施</a:t>
            </a:r>
            <a:r>
              <a:rPr kumimoji="1" lang="en-US" altLang="ja-JP" sz="1400" b="1"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1400" b="1"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1400" b="1" i="0" u="none" strike="noStrike" kern="1200" cap="none" spc="0" normalizeH="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1400" b="1"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endParaRPr kumimoji="1" lang="en-US" altLang="ja-JP" sz="1200" b="0"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rgbClr val="FF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endParaRPr kumimoji="1" lang="en-US" altLang="ja-JP" sz="1200" b="0" i="0" u="none" strike="noStrike" kern="1200" cap="none" spc="0" normalizeH="0" baseline="0" noProof="0" dirty="0" smtClean="0">
              <a:ln>
                <a:noFill/>
              </a:ln>
              <a:solidFill>
                <a:srgbClr val="FF000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4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4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4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4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4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4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noProof="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　　　</a:t>
            </a:r>
            <a:endParaRPr kumimoji="1" lang="en-US" altLang="ja-JP" sz="1200" b="0"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smtClean="0">
              <a:ln>
                <a:noFill/>
              </a:ln>
              <a:solidFill>
                <a:srgbClr val="FF000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1" i="0" u="none" strike="noStrike" kern="1200" cap="none" spc="0" normalizeH="0" baseline="0" noProof="0" dirty="0" smtClean="0">
              <a:ln>
                <a:noFill/>
              </a:ln>
              <a:solidFill>
                <a:srgbClr val="FF000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endParaRPr kumimoji="1" lang="en-US" altLang="ja-JP" sz="12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12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 </a:t>
            </a:r>
            <a:endParaRPr kumimoji="1" lang="en-US" altLang="ja-JP" sz="1200" b="1" i="0" u="none" strike="noStrike" kern="1200" cap="none" spc="0" normalizeH="0" baseline="0" noProof="0" dirty="0" smtClean="0">
              <a:ln>
                <a:noFill/>
              </a:ln>
              <a:solidFill>
                <a:srgbClr val="FF000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 name="正方形/長方形 13"/>
          <p:cNvSpPr/>
          <p:nvPr/>
        </p:nvSpPr>
        <p:spPr>
          <a:xfrm>
            <a:off x="236599" y="8620"/>
            <a:ext cx="1590095" cy="52627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lIns="3600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＜参考事例</a:t>
            </a:r>
            <a:r>
              <a:rPr lang="en-US" altLang="ja-JP" sz="16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10</a:t>
            </a:r>
            <a:r>
              <a:rPr kumimoji="1" lang="ja-JP" altLang="en-US"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p>
        </p:txBody>
      </p:sp>
      <p:sp>
        <p:nvSpPr>
          <p:cNvPr id="9" name="正方形/長方形 8"/>
          <p:cNvSpPr/>
          <p:nvPr/>
        </p:nvSpPr>
        <p:spPr>
          <a:xfrm>
            <a:off x="8432528" y="6525344"/>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noProof="0" dirty="0" smtClean="0">
                <a:solidFill>
                  <a:prstClr val="black"/>
                </a:solidFill>
                <a:latin typeface="Calibri"/>
                <a:ea typeface="ＭＳ Ｐゴシック" panose="020B0600070205080204" pitchFamily="50" charset="-128"/>
              </a:rPr>
              <a:t>17</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0" name="角丸四角形 9"/>
          <p:cNvSpPr/>
          <p:nvPr/>
        </p:nvSpPr>
        <p:spPr>
          <a:xfrm>
            <a:off x="431540" y="4294069"/>
            <a:ext cx="8370930" cy="2105261"/>
          </a:xfrm>
          <a:prstGeom prst="roundRect">
            <a:avLst/>
          </a:prstGeom>
          <a:noFill/>
          <a:ln w="25400">
            <a:solidFill>
              <a:schemeClr val="accent1"/>
            </a:solidFill>
            <a:prstDash val="dash"/>
          </a:ln>
        </p:spPr>
        <p:style>
          <a:lnRef idx="2">
            <a:schemeClr val="accent1"/>
          </a:lnRef>
          <a:fillRef idx="1">
            <a:schemeClr val="lt1"/>
          </a:fillRef>
          <a:effectRef idx="0">
            <a:schemeClr val="accent1"/>
          </a:effectRef>
          <a:fontRef idx="minor">
            <a:schemeClr val="dk1"/>
          </a:fontRef>
        </p:style>
        <p:txBody>
          <a:bodyPr lIns="36000" rIns="0" rtlCol="0" anchor="t"/>
          <a:lstStyle/>
          <a:p>
            <a:r>
              <a:rPr lang="en-US" altLang="ja-JP" sz="1200" b="1"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令和元年度</a:t>
            </a:r>
            <a:r>
              <a:rPr lang="ja-JP" altLang="en-US" sz="1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実施概要</a:t>
            </a:r>
            <a:r>
              <a:rPr lang="en-US" altLang="ja-JP" sz="1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p>
          <a:p>
            <a:r>
              <a:rPr lang="en-US" altLang="ja-JP"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○相談日</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を</a:t>
            </a:r>
            <a:r>
              <a:rPr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3</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期</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に分けての実施から</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週</a:t>
            </a:r>
            <a:r>
              <a:rPr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回</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の通年実施（特設日有）に</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拡充</a:t>
            </a:r>
            <a:endPar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R</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元年度</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7</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月</a:t>
            </a:r>
            <a:r>
              <a:rPr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15</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日</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から毎週</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月曜日　</a:t>
            </a:r>
            <a:r>
              <a:rPr lang="en-US" altLang="ja-JP" sz="1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左記に加えて</a:t>
            </a:r>
            <a:r>
              <a:rPr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8</a:t>
            </a:r>
            <a:r>
              <a:rPr lang="ja-JP" altLang="en-US" sz="1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月</a:t>
            </a:r>
            <a:r>
              <a:rPr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25</a:t>
            </a:r>
            <a:r>
              <a:rPr lang="ja-JP" altLang="en-US" sz="1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日、</a:t>
            </a:r>
            <a:r>
              <a:rPr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9</a:t>
            </a:r>
            <a:r>
              <a:rPr lang="ja-JP" altLang="en-US" sz="1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月</a:t>
            </a:r>
            <a:r>
              <a:rPr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1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日、</a:t>
            </a:r>
            <a:r>
              <a:rPr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1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月</a:t>
            </a:r>
            <a:r>
              <a:rPr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7</a:t>
            </a:r>
            <a:r>
              <a:rPr lang="ja-JP" altLang="en-US" sz="1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日にも実施</a:t>
            </a:r>
            <a:r>
              <a:rPr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（参考：</a:t>
            </a:r>
            <a:r>
              <a:rPr lang="en-US" altLang="ja-JP"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H30</a:t>
            </a:r>
            <a:r>
              <a:rPr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年度  </a:t>
            </a:r>
            <a:r>
              <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7</a:t>
            </a:r>
            <a:r>
              <a:rPr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月</a:t>
            </a:r>
            <a:r>
              <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15</a:t>
            </a:r>
            <a:r>
              <a:rPr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日</a:t>
            </a:r>
            <a:r>
              <a:rPr lang="en-US" altLang="ja-JP"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28</a:t>
            </a:r>
            <a:r>
              <a:rPr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日</a:t>
            </a: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8</a:t>
            </a:r>
            <a:r>
              <a:rPr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月</a:t>
            </a:r>
            <a:r>
              <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19</a:t>
            </a:r>
            <a:r>
              <a:rPr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日</a:t>
            </a:r>
            <a:r>
              <a:rPr lang="en-US" altLang="ja-JP"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~9</a:t>
            </a:r>
            <a:r>
              <a:rPr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月</a:t>
            </a:r>
            <a:r>
              <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9</a:t>
            </a:r>
            <a:r>
              <a:rPr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日、</a:t>
            </a:r>
            <a:r>
              <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月</a:t>
            </a:r>
            <a:r>
              <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6</a:t>
            </a:r>
            <a:r>
              <a:rPr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日</a:t>
            </a:r>
            <a:r>
              <a:rPr lang="en-US" altLang="ja-JP"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19</a:t>
            </a:r>
            <a:r>
              <a:rPr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日）</a:t>
            </a:r>
            <a:endPar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令和</a:t>
            </a:r>
            <a:r>
              <a:rPr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月</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より拡充）</a:t>
            </a:r>
            <a:endPar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小学校を対象に追加  </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○相談時間</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を</a:t>
            </a:r>
            <a:r>
              <a:rPr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時間</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拡充</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18</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時</a:t>
            </a:r>
            <a:r>
              <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~21</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時⇒</a:t>
            </a:r>
            <a:r>
              <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17</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時</a:t>
            </a:r>
            <a:r>
              <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~21</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時） </a:t>
            </a:r>
            <a:r>
              <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○相談員を増員</a:t>
            </a:r>
            <a:endParaRPr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（効果）</a:t>
            </a:r>
            <a:endPar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電話相談</a:t>
            </a:r>
            <a:r>
              <a:rPr lang="ja-JP" altLang="en-US"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やメール相談より相談件数が</a:t>
            </a:r>
            <a:r>
              <a:rPr lang="ja-JP" altLang="en-US" sz="1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多く、</a:t>
            </a:r>
            <a:r>
              <a:rPr lang="ja-JP" altLang="en-US"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子どもが直接相談</a:t>
            </a:r>
            <a:r>
              <a:rPr lang="ja-JP" altLang="en-US" sz="1200" b="1" dirty="0">
                <a:latin typeface="メイリオ" panose="020B0604030504040204" pitchFamily="50" charset="-128"/>
                <a:ea typeface="メイリオ" panose="020B0604030504040204" pitchFamily="50" charset="-128"/>
                <a:cs typeface="メイリオ" panose="020B0604030504040204" pitchFamily="50" charset="-128"/>
              </a:rPr>
              <a:t>できる窓口として</a:t>
            </a:r>
            <a:r>
              <a:rPr lang="ja-JP" altLang="en-US" sz="1200" b="1" dirty="0" smtClean="0">
                <a:latin typeface="メイリオ" panose="020B0604030504040204" pitchFamily="50" charset="-128"/>
                <a:ea typeface="メイリオ" panose="020B0604030504040204" pitchFamily="50" charset="-128"/>
                <a:cs typeface="メイリオ" panose="020B0604030504040204" pitchFamily="50" charset="-128"/>
              </a:rPr>
              <a:t>効果的</a:t>
            </a:r>
            <a:endParaRPr lang="ja-JP" altLang="en-US" sz="1200" b="1" dirty="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200" b="1"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000" dirty="0" smtClean="0">
                <a:latin typeface="メイリオ" panose="020B0604030504040204" pitchFamily="50" charset="-128"/>
                <a:ea typeface="メイリオ" panose="020B0604030504040204" pitchFamily="50" charset="-128"/>
                <a:cs typeface="メイリオ" panose="020B0604030504040204" pitchFamily="50" charset="-128"/>
              </a:rPr>
              <a:t>　</a:t>
            </a:r>
            <a:endPar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　</a:t>
            </a:r>
            <a:endParaRPr kumimoji="1" lang="ja-JP" altLang="en-US" sz="1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3" name="図 2"/>
          <p:cNvPicPr>
            <a:picLocks noChangeAspect="1"/>
          </p:cNvPicPr>
          <p:nvPr/>
        </p:nvPicPr>
        <p:blipFill>
          <a:blip r:embed="rId2"/>
          <a:stretch>
            <a:fillRect/>
          </a:stretch>
        </p:blipFill>
        <p:spPr>
          <a:xfrm>
            <a:off x="1152723" y="2573905"/>
            <a:ext cx="6896100" cy="1666875"/>
          </a:xfrm>
          <a:prstGeom prst="rect">
            <a:avLst/>
          </a:prstGeom>
        </p:spPr>
      </p:pic>
      <p:sp>
        <p:nvSpPr>
          <p:cNvPr id="4" name="テキスト ボックス 3"/>
          <p:cNvSpPr txBox="1"/>
          <p:nvPr/>
        </p:nvSpPr>
        <p:spPr>
          <a:xfrm flipV="1">
            <a:off x="273985" y="6399331"/>
            <a:ext cx="8528485" cy="71032"/>
          </a:xfrm>
          <a:prstGeom prst="rect">
            <a:avLst/>
          </a:prstGeom>
          <a:noFill/>
          <a:ln>
            <a:noFill/>
          </a:ln>
        </p:spPr>
        <p:txBody>
          <a:bodyPr wrap="square" rtlCol="0">
            <a:noAutofit/>
          </a:bodyPr>
          <a:lstStyle/>
          <a:p>
            <a:endPar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 name="テキスト ボックス 4"/>
          <p:cNvSpPr txBox="1"/>
          <p:nvPr/>
        </p:nvSpPr>
        <p:spPr>
          <a:xfrm>
            <a:off x="476545" y="1683781"/>
            <a:ext cx="8604055" cy="890124"/>
          </a:xfrm>
          <a:prstGeom prst="rect">
            <a:avLst/>
          </a:prstGeom>
          <a:noFill/>
          <a:ln>
            <a:noFill/>
          </a:ln>
        </p:spPr>
        <p:txBody>
          <a:bodyPr wrap="square" rtlCol="0">
            <a:noAutofit/>
          </a:bodyPr>
          <a:lstStyle/>
          <a:p>
            <a:pPr lvl="0">
              <a:defRPr/>
            </a:pP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若年層の多くが</a:t>
            </a:r>
            <a: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t>SNS</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をコミュニケーション手段とする中、</a:t>
            </a:r>
            <a: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t>LINE</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を活用した教育相談により多様な相談体制を構築する。</a:t>
            </a: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pPr lvl="0">
              <a:defRPr/>
            </a:pP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平成</a:t>
            </a:r>
            <a: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t>29</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年度</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に府立</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高校</a:t>
            </a:r>
            <a: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t>10</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校の</a:t>
            </a:r>
            <a: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年生・</a:t>
            </a:r>
            <a:r>
              <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年生</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を対象に試行実施を行い、</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平成</a:t>
            </a:r>
            <a: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t>30</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年度</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から、府内の全ての中学校、高等</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学校、</a:t>
            </a:r>
            <a:endPar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a:p>
            <a:pPr lvl="0">
              <a:defRPr/>
            </a:pP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支援</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学校中学部・高等部（政令市立を除く）に対象を拡大。</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令和</a:t>
            </a:r>
            <a:r>
              <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月</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からは対象を小学生まで拡大。</a:t>
            </a:r>
            <a: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文部</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科学省の事業</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を活用）</a:t>
            </a: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0144137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5"/>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2667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266700" algn="l" defTabSz="914400" rtl="0" eaLnBrk="1" fontAlgn="base" latinLnBrk="0" hangingPunct="1">
              <a:lnSpc>
                <a:spcPct val="100000"/>
              </a:lnSpc>
              <a:spcBef>
                <a:spcPct val="0"/>
              </a:spcBef>
              <a:spcAft>
                <a:spcPct val="0"/>
              </a:spcAft>
              <a:buClrTx/>
              <a:buSzTx/>
              <a:buFontTx/>
              <a:buNone/>
              <a:tabLst/>
              <a:defRPr/>
            </a:pPr>
            <a:endParaRPr kumimoji="1" lang="ja-JP" altLang="ja-JP" sz="1800" b="0" i="0" u="none" strike="noStrike" kern="1200" cap="none" spc="0" normalizeH="0" baseline="0" noProof="0" smtClean="0">
              <a:ln>
                <a:noFill/>
              </a:ln>
              <a:solidFill>
                <a:prstClr val="black"/>
              </a:solidFill>
              <a:effectLst/>
              <a:uLnTx/>
              <a:uFillTx/>
              <a:latin typeface="Arial" pitchFamily="34" charset="0"/>
              <a:ea typeface="ＭＳ Ｐゴシック" pitchFamily="50" charset="-128"/>
              <a:cs typeface="ＭＳ Ｐゴシック" pitchFamily="50" charset="-128"/>
            </a:endParaRPr>
          </a:p>
        </p:txBody>
      </p:sp>
      <p:sp>
        <p:nvSpPr>
          <p:cNvPr id="24" name="Rectangle 18"/>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13335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133350" algn="l" defTabSz="914400" rtl="0" eaLnBrk="1" fontAlgn="base" latinLnBrk="0" hangingPunct="1">
              <a:lnSpc>
                <a:spcPct val="100000"/>
              </a:lnSpc>
              <a:spcBef>
                <a:spcPct val="0"/>
              </a:spcBef>
              <a:spcAft>
                <a:spcPct val="0"/>
              </a:spcAft>
              <a:buClrTx/>
              <a:buSzTx/>
              <a:buFontTx/>
              <a:buNone/>
              <a:tabLst/>
              <a:defRPr/>
            </a:pPr>
            <a:endParaRPr kumimoji="1" lang="ja-JP" altLang="ja-JP" sz="1800" b="0" i="0" u="none" strike="noStrike" kern="1200" cap="none" spc="0" normalizeH="0" baseline="0" noProof="0" smtClean="0">
              <a:ln>
                <a:noFill/>
              </a:ln>
              <a:solidFill>
                <a:prstClr val="black"/>
              </a:solidFill>
              <a:effectLst/>
              <a:uLnTx/>
              <a:uFillTx/>
              <a:latin typeface="Arial" pitchFamily="34" charset="0"/>
              <a:ea typeface="ＭＳ Ｐゴシック" pitchFamily="50" charset="-128"/>
              <a:cs typeface="ＭＳ Ｐゴシック" pitchFamily="50" charset="-128"/>
            </a:endParaRPr>
          </a:p>
        </p:txBody>
      </p:sp>
      <p:sp>
        <p:nvSpPr>
          <p:cNvPr id="12" name="角丸四角形 11"/>
          <p:cNvSpPr/>
          <p:nvPr/>
        </p:nvSpPr>
        <p:spPr>
          <a:xfrm>
            <a:off x="206515" y="368659"/>
            <a:ext cx="8821395" cy="6156684"/>
          </a:xfrm>
          <a:prstGeom prst="roundRect">
            <a:avLst>
              <a:gd name="adj" fmla="val 4915"/>
            </a:avLst>
          </a:prstGeom>
        </p:spPr>
        <p:style>
          <a:lnRef idx="2">
            <a:schemeClr val="dk1"/>
          </a:lnRef>
          <a:fillRef idx="1">
            <a:schemeClr val="lt1"/>
          </a:fillRef>
          <a:effectRef idx="0">
            <a:schemeClr val="dk1"/>
          </a:effectRef>
          <a:fontRef idx="minor">
            <a:schemeClr val="dk1"/>
          </a:fontRef>
        </p:style>
        <p:txBody>
          <a:bodyPr rot="0" spcFirstLastPara="0" vert="horz" wrap="square" lIns="72000" tIns="72000" rIns="36000" bIns="360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b="1" noProof="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働き方改革</a:t>
            </a:r>
            <a:r>
              <a:rPr kumimoji="1" lang="ja-JP" altLang="en-US" sz="1600" b="1"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（時間外勤務縮減に向けた職員の意識改革）</a:t>
            </a:r>
            <a:r>
              <a:rPr kumimoji="1" lang="en-US" altLang="ja-JP" sz="1100" b="1"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100" b="1"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総務部</a:t>
            </a:r>
            <a:r>
              <a:rPr kumimoji="1" lang="ja-JP" altLang="en-US" sz="1100" b="1" i="0" u="none" strike="noStrike" kern="1200" cap="none" spc="0" normalizeH="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人</a:t>
            </a:r>
            <a:r>
              <a:rPr lang="ja-JP" altLang="en-US" sz="11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事局 </a:t>
            </a:r>
            <a:r>
              <a:rPr kumimoji="1" lang="ja-JP" altLang="en-US" sz="1100" b="1"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企画厚生課、</a:t>
            </a:r>
            <a:r>
              <a:rPr kumimoji="1" lang="en-US" altLang="ja-JP" sz="1100" b="1"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IT</a:t>
            </a:r>
            <a:r>
              <a:rPr kumimoji="1" lang="ja-JP" altLang="en-US" sz="1100" b="1"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・業務改革課</a:t>
            </a:r>
            <a:r>
              <a:rPr lang="en-US" altLang="ja-JP" sz="11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en-US" altLang="ja-JP" sz="1400" b="1"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261938" marR="0" lvl="0" indent="-261938" algn="l" defTabSz="914400" rtl="0" eaLnBrk="1" fontAlgn="auto" latinLnBrk="0" hangingPunct="1">
              <a:lnSpc>
                <a:spcPct val="100000"/>
              </a:lnSpc>
              <a:spcBef>
                <a:spcPts val="0"/>
              </a:spcBef>
              <a:spcAft>
                <a:spcPts val="0"/>
              </a:spcAft>
              <a:buClrTx/>
              <a:buSzTx/>
              <a:buFontTx/>
              <a:buNone/>
              <a:tabLst/>
              <a:defRPr/>
            </a:pPr>
            <a:endParaRPr kumimoji="1" lang="en-US" altLang="ja-JP" sz="1400" b="1"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261938" marR="0" lvl="0" indent="-261938" algn="l"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パソコン一斉シャットダウンシステムの導入</a:t>
            </a:r>
            <a:r>
              <a:rPr lang="ja-JP" altLang="en-US" sz="14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など</a:t>
            </a:r>
            <a:r>
              <a:rPr kumimoji="1" lang="en-US" altLang="ja-JP" sz="14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 name="Rectangle 15"/>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2667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266700" algn="l" defTabSz="914400" rtl="0" eaLnBrk="1" fontAlgn="base" latinLnBrk="0" hangingPunct="1">
              <a:lnSpc>
                <a:spcPct val="100000"/>
              </a:lnSpc>
              <a:spcBef>
                <a:spcPct val="0"/>
              </a:spcBef>
              <a:spcAft>
                <a:spcPct val="0"/>
              </a:spcAft>
              <a:buClrTx/>
              <a:buSzTx/>
              <a:buFontTx/>
              <a:buNone/>
              <a:tabLst/>
              <a:defRPr/>
            </a:pPr>
            <a:endParaRPr kumimoji="1" lang="ja-JP" altLang="ja-JP" sz="1800" b="0" i="0" u="none" strike="noStrike" kern="1200" cap="none" spc="0" normalizeH="0" baseline="0" noProof="0" smtClean="0">
              <a:ln>
                <a:noFill/>
              </a:ln>
              <a:solidFill>
                <a:prstClr val="black"/>
              </a:solidFill>
              <a:effectLst/>
              <a:uLnTx/>
              <a:uFillTx/>
              <a:latin typeface="Arial" pitchFamily="34" charset="0"/>
              <a:ea typeface="ＭＳ Ｐゴシック" pitchFamily="50" charset="-128"/>
              <a:cs typeface="ＭＳ Ｐゴシック" pitchFamily="50" charset="-128"/>
            </a:endParaRPr>
          </a:p>
        </p:txBody>
      </p:sp>
      <p:sp>
        <p:nvSpPr>
          <p:cNvPr id="14" name="Rectangle 18"/>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13335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133350" algn="l" defTabSz="914400" rtl="0" eaLnBrk="1" fontAlgn="base" latinLnBrk="0" hangingPunct="1">
              <a:lnSpc>
                <a:spcPct val="100000"/>
              </a:lnSpc>
              <a:spcBef>
                <a:spcPct val="0"/>
              </a:spcBef>
              <a:spcAft>
                <a:spcPct val="0"/>
              </a:spcAft>
              <a:buClrTx/>
              <a:buSzTx/>
              <a:buFontTx/>
              <a:buNone/>
              <a:tabLst/>
              <a:defRPr/>
            </a:pPr>
            <a:endParaRPr kumimoji="1" lang="ja-JP" altLang="ja-JP" sz="1800" b="0" i="0" u="none" strike="noStrike" kern="1200" cap="none" spc="0" normalizeH="0" baseline="0" noProof="0" smtClean="0">
              <a:ln>
                <a:noFill/>
              </a:ln>
              <a:solidFill>
                <a:prstClr val="black"/>
              </a:solidFill>
              <a:effectLst/>
              <a:uLnTx/>
              <a:uFillTx/>
              <a:latin typeface="Arial" pitchFamily="34" charset="0"/>
              <a:ea typeface="ＭＳ Ｐゴシック" pitchFamily="50" charset="-128"/>
              <a:cs typeface="ＭＳ Ｐゴシック" pitchFamily="50" charset="-128"/>
            </a:endParaRPr>
          </a:p>
        </p:txBody>
      </p:sp>
      <p:sp>
        <p:nvSpPr>
          <p:cNvPr id="63" name="正方形/長方形 62"/>
          <p:cNvSpPr/>
          <p:nvPr/>
        </p:nvSpPr>
        <p:spPr>
          <a:xfrm>
            <a:off x="236599" y="8620"/>
            <a:ext cx="1590095" cy="52627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lIns="3600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＜参考事例</a:t>
            </a:r>
            <a:r>
              <a:rPr lang="en-US" altLang="ja-JP" sz="16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11</a:t>
            </a:r>
            <a:r>
              <a:rPr kumimoji="1" lang="ja-JP" altLang="en-US"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p>
        </p:txBody>
      </p:sp>
      <p:sp>
        <p:nvSpPr>
          <p:cNvPr id="65" name="正方形/長方形 64"/>
          <p:cNvSpPr/>
          <p:nvPr/>
        </p:nvSpPr>
        <p:spPr>
          <a:xfrm>
            <a:off x="8432528" y="6525344"/>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dirty="0" smtClean="0">
                <a:solidFill>
                  <a:prstClr val="black"/>
                </a:solidFill>
                <a:latin typeface="Calibri"/>
                <a:ea typeface="ＭＳ Ｐゴシック" panose="020B0600070205080204" pitchFamily="50" charset="-128"/>
              </a:rPr>
              <a:t>18</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7" name="テキスト ボックス 6"/>
          <p:cNvSpPr txBox="1"/>
          <p:nvPr/>
        </p:nvSpPr>
        <p:spPr>
          <a:xfrm>
            <a:off x="536543" y="1178750"/>
            <a:ext cx="7875875" cy="529843"/>
          </a:xfrm>
          <a:prstGeom prst="rect">
            <a:avLst/>
          </a:prstGeom>
          <a:noFill/>
          <a:ln>
            <a:noFill/>
          </a:ln>
        </p:spPr>
        <p:txBody>
          <a:bodyPr wrap="square" rtlCol="0">
            <a:noAutofit/>
          </a:bodyPr>
          <a:lstStyle/>
          <a:p>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  仕事</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のメリハリをつけるなど、効率的に業務を執⾏するため、パソコン⼀⻫</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シャットダウンを導⼊す</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る</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 （令和</a:t>
            </a:r>
            <a: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年度において、システムを構築次第、速やかに運⽤予定）</a:t>
            </a:r>
            <a:endPar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a:p>
            <a:pPr>
              <a:lnSpc>
                <a:spcPts val="300"/>
              </a:lnSpc>
            </a:pPr>
            <a:endParaRPr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正方形/長方形 8"/>
          <p:cNvSpPr/>
          <p:nvPr/>
        </p:nvSpPr>
        <p:spPr>
          <a:xfrm>
            <a:off x="701570" y="1628800"/>
            <a:ext cx="7710848" cy="2852310"/>
          </a:xfrm>
          <a:prstGeom prst="rect">
            <a:avLst/>
          </a:prstGeom>
          <a:noFill/>
          <a:ln w="1270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rIns="0" rtlCol="0" anchor="ctr"/>
          <a:lstStyle/>
          <a:p>
            <a:pPr algn="ctr"/>
            <a:endParaRPr kumimoji="1" lang="ja-JP" altLang="en-US" sz="1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テキスト ボックス 1"/>
          <p:cNvSpPr txBox="1"/>
          <p:nvPr/>
        </p:nvSpPr>
        <p:spPr>
          <a:xfrm>
            <a:off x="536542" y="4509120"/>
            <a:ext cx="8355938" cy="787138"/>
          </a:xfrm>
          <a:prstGeom prst="rect">
            <a:avLst/>
          </a:prstGeom>
          <a:noFill/>
          <a:ln>
            <a:noFill/>
          </a:ln>
        </p:spPr>
        <p:txBody>
          <a:bodyPr wrap="square" rtlCol="0">
            <a:noAutofit/>
          </a:bodyPr>
          <a:lstStyle/>
          <a:p>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シャットダウンを契機として、幹部職員が仕事に無駄な部分がないか、改善すべき点がないか</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、常に</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問題</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意識を</a:t>
            </a:r>
            <a:endPar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持つ</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ことが重要である</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　   →これまでの取組みに加え</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、実務担当職員からの業務の⾒直し・改善に関する提案について、どのような⽅法が</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有  </a:t>
            </a:r>
            <a:endPar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効か検討</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していく</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200" dirty="0">
              <a:latin typeface="メイリオ" panose="020B0604030504040204" pitchFamily="50" charset="-128"/>
              <a:ea typeface="メイリオ" panose="020B0604030504040204" pitchFamily="50" charset="-128"/>
            </a:endParaRPr>
          </a:p>
          <a:p>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endParaRPr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p>
            <a:endParaRPr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p>
            <a:endParaRPr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2" name="テキスト ボックス 21"/>
          <p:cNvSpPr txBox="1"/>
          <p:nvPr/>
        </p:nvSpPr>
        <p:spPr>
          <a:xfrm>
            <a:off x="606234" y="5589240"/>
            <a:ext cx="8151231" cy="756000"/>
          </a:xfrm>
          <a:prstGeom prst="rect">
            <a:avLst/>
          </a:prstGeom>
          <a:solidFill>
            <a:srgbClr val="CCFFCC"/>
          </a:solidFill>
          <a:ln w="12700">
            <a:solidFill>
              <a:schemeClr val="accent1"/>
            </a:solidFill>
          </a:ln>
        </p:spPr>
        <p:txBody>
          <a:bodyPr wrap="square" rtlCol="0">
            <a:spAutoFit/>
          </a:bodyPr>
          <a:lstStyle/>
          <a:p>
            <a:endParaRPr lang="en-US" altLang="ja-JP" sz="1725" dirty="0" smtClean="0">
              <a:latin typeface="+mn-ea"/>
            </a:endParaRPr>
          </a:p>
          <a:p>
            <a:endParaRPr lang="en-US" altLang="ja-JP" sz="1725" dirty="0">
              <a:latin typeface="+mn-ea"/>
              <a:ea typeface="+mn-ea"/>
            </a:endParaRPr>
          </a:p>
          <a:p>
            <a:endParaRPr lang="ja-JP" altLang="en-US" sz="1725" dirty="0">
              <a:latin typeface="+mn-ea"/>
              <a:ea typeface="+mn-ea"/>
            </a:endParaRPr>
          </a:p>
        </p:txBody>
      </p:sp>
      <p:sp>
        <p:nvSpPr>
          <p:cNvPr id="23" name="角丸四角形 22"/>
          <p:cNvSpPr/>
          <p:nvPr/>
        </p:nvSpPr>
        <p:spPr>
          <a:xfrm>
            <a:off x="714200" y="5647155"/>
            <a:ext cx="2642665" cy="653080"/>
          </a:xfrm>
          <a:prstGeom prst="roundRect">
            <a:avLst>
              <a:gd name="adj" fmla="val 4803"/>
            </a:avLst>
          </a:prstGeom>
        </p:spPr>
        <p:style>
          <a:lnRef idx="2">
            <a:schemeClr val="accent6"/>
          </a:lnRef>
          <a:fillRef idx="1">
            <a:schemeClr val="lt1"/>
          </a:fillRef>
          <a:effectRef idx="0">
            <a:schemeClr val="accent6"/>
          </a:effectRef>
          <a:fontRef idx="minor">
            <a:schemeClr val="dk1"/>
          </a:fontRef>
        </p:style>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dirty="0"/>
              <a:t>・</a:t>
            </a:r>
            <a:r>
              <a:rPr kumimoji="1" lang="ja-JP" altLang="en-US" b="1" u="sng" dirty="0"/>
              <a:t>時間外勤務の見える化</a:t>
            </a:r>
            <a:endParaRPr kumimoji="1" lang="en-US" altLang="ja-JP" b="1" u="sng" dirty="0"/>
          </a:p>
          <a:p>
            <a:r>
              <a:rPr kumimoji="1" lang="ja-JP" altLang="en-US" dirty="0"/>
              <a:t>　</a:t>
            </a:r>
            <a:r>
              <a:rPr kumimoji="1" lang="ja-JP" altLang="en-US" dirty="0" smtClean="0"/>
              <a:t>時間外勤務実績</a:t>
            </a:r>
            <a:r>
              <a:rPr kumimoji="1" lang="ja-JP" altLang="en-US" dirty="0"/>
              <a:t>をグループ内で共有、</a:t>
            </a:r>
            <a:endParaRPr kumimoji="1" lang="en-US" altLang="ja-JP" dirty="0"/>
          </a:p>
          <a:p>
            <a:r>
              <a:rPr kumimoji="1" lang="ja-JP" altLang="en-US" dirty="0"/>
              <a:t>　業務の平準化に役立てる</a:t>
            </a:r>
          </a:p>
        </p:txBody>
      </p:sp>
      <p:sp>
        <p:nvSpPr>
          <p:cNvPr id="25" name="角丸四角形 24"/>
          <p:cNvSpPr/>
          <p:nvPr/>
        </p:nvSpPr>
        <p:spPr>
          <a:xfrm>
            <a:off x="3437984" y="5647155"/>
            <a:ext cx="2574176" cy="654064"/>
          </a:xfrm>
          <a:prstGeom prst="roundRect">
            <a:avLst>
              <a:gd name="adj" fmla="val 4803"/>
            </a:avLst>
          </a:prstGeom>
        </p:spPr>
        <p:style>
          <a:lnRef idx="2">
            <a:schemeClr val="accent6"/>
          </a:lnRef>
          <a:fillRef idx="1">
            <a:schemeClr val="lt1"/>
          </a:fillRef>
          <a:effectRef idx="0">
            <a:schemeClr val="accent6"/>
          </a:effectRef>
          <a:fontRef idx="minor">
            <a:schemeClr val="dk1"/>
          </a:fontRef>
        </p:style>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dirty="0"/>
              <a:t>・</a:t>
            </a:r>
            <a:r>
              <a:rPr kumimoji="1" lang="ja-JP" altLang="en-US" b="1" u="sng" dirty="0"/>
              <a:t>過重労働ゼロに向けた改善措置</a:t>
            </a:r>
            <a:endParaRPr kumimoji="1" lang="en-US" altLang="ja-JP" b="1" u="sng" dirty="0"/>
          </a:p>
          <a:p>
            <a:r>
              <a:rPr kumimoji="1" lang="ja-JP" altLang="en-US" dirty="0"/>
              <a:t>　月</a:t>
            </a:r>
            <a:r>
              <a:rPr kumimoji="1" lang="en-US" altLang="ja-JP" dirty="0"/>
              <a:t>80</a:t>
            </a:r>
            <a:r>
              <a:rPr kumimoji="1" lang="ja-JP" altLang="en-US" dirty="0"/>
              <a:t>時間を超える職員に対し</a:t>
            </a:r>
            <a:endParaRPr kumimoji="1" lang="en-US" altLang="ja-JP" dirty="0"/>
          </a:p>
          <a:p>
            <a:r>
              <a:rPr kumimoji="1" lang="ja-JP" altLang="en-US" dirty="0"/>
              <a:t>　次長面談を実施</a:t>
            </a:r>
          </a:p>
        </p:txBody>
      </p:sp>
      <p:sp>
        <p:nvSpPr>
          <p:cNvPr id="26" name="角丸四角形 25"/>
          <p:cNvSpPr/>
          <p:nvPr/>
        </p:nvSpPr>
        <p:spPr>
          <a:xfrm>
            <a:off x="6102170" y="5646657"/>
            <a:ext cx="2565285" cy="652218"/>
          </a:xfrm>
          <a:prstGeom prst="roundRect">
            <a:avLst>
              <a:gd name="adj" fmla="val 4803"/>
            </a:avLst>
          </a:prstGeom>
        </p:spPr>
        <p:style>
          <a:lnRef idx="2">
            <a:schemeClr val="accent6"/>
          </a:lnRef>
          <a:fillRef idx="1">
            <a:schemeClr val="lt1"/>
          </a:fillRef>
          <a:effectRef idx="0">
            <a:schemeClr val="accent6"/>
          </a:effectRef>
          <a:fontRef idx="minor">
            <a:schemeClr val="dk1"/>
          </a:fontRef>
        </p:style>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b="1" dirty="0"/>
              <a:t>・</a:t>
            </a:r>
            <a:r>
              <a:rPr kumimoji="1" lang="ja-JP" altLang="en-US" b="1" u="sng" dirty="0"/>
              <a:t>次世代情報システム技術の導入</a:t>
            </a:r>
            <a:endParaRPr kumimoji="1" lang="en-US" altLang="ja-JP" b="1" u="sng" dirty="0"/>
          </a:p>
          <a:p>
            <a:r>
              <a:rPr kumimoji="1" lang="ja-JP" altLang="en-US" dirty="0"/>
              <a:t>　</a:t>
            </a:r>
            <a:r>
              <a:rPr kumimoji="1" lang="en-US" altLang="ja-JP" dirty="0" smtClean="0"/>
              <a:t>AI</a:t>
            </a:r>
            <a:r>
              <a:rPr kumimoji="1" lang="ja-JP" altLang="en-US" dirty="0" smtClean="0"/>
              <a:t>を</a:t>
            </a:r>
            <a:r>
              <a:rPr kumimoji="1" lang="ja-JP" altLang="en-US" dirty="0"/>
              <a:t>活用した議事録の自動作成</a:t>
            </a:r>
            <a:endParaRPr kumimoji="1" lang="en-US" altLang="ja-JP" dirty="0"/>
          </a:p>
          <a:p>
            <a:r>
              <a:rPr kumimoji="1" lang="ja-JP" altLang="en-US" dirty="0"/>
              <a:t>　</a:t>
            </a:r>
            <a:r>
              <a:rPr kumimoji="1" lang="en-US" altLang="ja-JP" dirty="0" smtClean="0"/>
              <a:t>RPA</a:t>
            </a:r>
            <a:r>
              <a:rPr kumimoji="1" lang="ja-JP" altLang="en-US" dirty="0" smtClean="0"/>
              <a:t>の</a:t>
            </a:r>
            <a:r>
              <a:rPr kumimoji="1" lang="ja-JP" altLang="en-US" dirty="0"/>
              <a:t>活用など</a:t>
            </a:r>
          </a:p>
        </p:txBody>
      </p:sp>
      <p:sp>
        <p:nvSpPr>
          <p:cNvPr id="62" name="テキスト ボックス 61"/>
          <p:cNvSpPr txBox="1"/>
          <p:nvPr/>
        </p:nvSpPr>
        <p:spPr>
          <a:xfrm>
            <a:off x="1180409" y="3564015"/>
            <a:ext cx="7112681" cy="489878"/>
          </a:xfrm>
          <a:prstGeom prst="rect">
            <a:avLst/>
          </a:prstGeom>
          <a:solidFill>
            <a:srgbClr val="CCFFCC"/>
          </a:solidFill>
          <a:ln w="12700">
            <a:solidFill>
              <a:srgbClr val="5B9BD5"/>
            </a:solidFill>
            <a:prstDash val="dash"/>
          </a:ln>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altLang="ja-JP" sz="900" b="1" i="0" u="none" strike="noStrike" kern="0" cap="none" spc="0" normalizeH="0" baseline="0" noProof="0" dirty="0" smtClean="0">
                <a:ln>
                  <a:noFill/>
                </a:ln>
                <a:solidFill>
                  <a:srgbClr val="70AD47">
                    <a:lumMod val="75000"/>
                  </a:srgbClr>
                </a:solidFill>
                <a:effectLst/>
                <a:uLnTx/>
                <a:uFillTx/>
                <a:latin typeface="Meiryo UI" panose="020B0604030504040204" pitchFamily="50" charset="-128"/>
                <a:ea typeface="Meiryo UI" panose="020B0604030504040204" pitchFamily="50" charset="-128"/>
              </a:rPr>
              <a:t>~</a:t>
            </a:r>
            <a:r>
              <a:rPr kumimoji="0" lang="ja-JP" altLang="en-US" sz="900" b="1" i="0" u="none" strike="noStrike" kern="0" cap="none" spc="0" normalizeH="0" baseline="0" noProof="0" dirty="0" smtClean="0">
                <a:ln>
                  <a:noFill/>
                </a:ln>
                <a:solidFill>
                  <a:srgbClr val="70AD47">
                    <a:lumMod val="75000"/>
                  </a:srgbClr>
                </a:solidFill>
                <a:effectLst/>
                <a:uLnTx/>
                <a:uFillTx/>
                <a:latin typeface="Meiryo UI" panose="020B0604030504040204" pitchFamily="50" charset="-128"/>
                <a:ea typeface="Meiryo UI" panose="020B0604030504040204" pitchFamily="50" charset="-128"/>
              </a:rPr>
              <a:t>　期待される主な効果　</a:t>
            </a:r>
            <a:r>
              <a:rPr kumimoji="0" lang="en-US" altLang="ja-JP" sz="900" b="1" i="0" u="none" strike="noStrike" kern="0" cap="none" spc="0" normalizeH="0" baseline="0" noProof="0" dirty="0" smtClean="0">
                <a:ln>
                  <a:noFill/>
                </a:ln>
                <a:solidFill>
                  <a:srgbClr val="70AD47">
                    <a:lumMod val="75000"/>
                  </a:srgbClr>
                </a:solidFill>
                <a:effectLst/>
                <a:uLnTx/>
                <a:uFillTx/>
                <a:latin typeface="Meiryo UI" panose="020B0604030504040204" pitchFamily="50" charset="-128"/>
                <a:ea typeface="Meiryo UI" panose="020B0604030504040204" pitchFamily="50" charset="-128"/>
              </a:rPr>
              <a:t>~</a:t>
            </a:r>
          </a:p>
          <a:p>
            <a:pPr marL="0" marR="0" lvl="0" indent="0" defTabSz="457200" eaLnBrk="1" fontAlgn="auto" latinLnBrk="0" hangingPunct="1">
              <a:lnSpc>
                <a:spcPts val="700"/>
              </a:lnSpc>
              <a:spcBef>
                <a:spcPts val="0"/>
              </a:spcBef>
              <a:spcAft>
                <a:spcPts val="0"/>
              </a:spcAft>
              <a:buClrTx/>
              <a:buSzTx/>
              <a:buFontTx/>
              <a:buNone/>
              <a:tabLst/>
              <a:defRPr/>
            </a:pPr>
            <a:endParaRPr kumimoji="0" lang="en-US" altLang="ja-JP" sz="1000" b="1" i="0" u="none" strike="noStrike" kern="0" cap="none" spc="0" normalizeH="0" baseline="0" noProof="0" dirty="0" smtClean="0">
              <a:ln>
                <a:noFill/>
              </a:ln>
              <a:solidFill>
                <a:srgbClr val="70AD47">
                  <a:lumMod val="75000"/>
                </a:srgbClr>
              </a:solidFill>
              <a:effectLst/>
              <a:uLnTx/>
              <a:uFillTx/>
              <a:latin typeface="Meiryo UI" panose="020B0604030504040204" pitchFamily="50" charset="-128"/>
              <a:ea typeface="Meiryo UI" panose="020B0604030504040204" pitchFamily="50" charset="-128"/>
            </a:endParaRPr>
          </a:p>
          <a:p>
            <a:pPr marL="0" marR="0" lvl="0" indent="0" defTabSz="457200" eaLnBrk="1" fontAlgn="auto" latinLnBrk="0" hangingPunct="1">
              <a:lnSpc>
                <a:spcPct val="100000"/>
              </a:lnSpc>
              <a:spcBef>
                <a:spcPts val="0"/>
              </a:spcBef>
              <a:spcAft>
                <a:spcPts val="0"/>
              </a:spcAft>
              <a:buClrTx/>
              <a:buSzTx/>
              <a:buFontTx/>
              <a:buNone/>
              <a:tabLst/>
              <a:defRPr/>
            </a:pPr>
            <a:r>
              <a:rPr kumimoji="0" lang="ja-JP" altLang="en-US" sz="1000" b="1" i="0" u="none" strike="noStrike" kern="0" cap="none" spc="0" normalizeH="0" baseline="0" noProof="0" dirty="0" smtClean="0">
                <a:ln>
                  <a:noFill/>
                </a:ln>
                <a:solidFill>
                  <a:srgbClr val="FF0000"/>
                </a:solidFill>
                <a:effectLst/>
                <a:uLnTx/>
                <a:uFillTx/>
                <a:latin typeface="Meiryo UI" panose="020B0604030504040204" pitchFamily="50" charset="-128"/>
                <a:ea typeface="Meiryo UI" panose="020B0604030504040204" pitchFamily="50" charset="-128"/>
              </a:rPr>
              <a:t>　　</a:t>
            </a:r>
            <a:endParaRPr kumimoji="0" lang="ja-JP" altLang="en-US" sz="1000" b="1" i="0" u="none" strike="noStrike" kern="0" cap="none" spc="0" normalizeH="0" baseline="0" noProof="0" dirty="0" smtClean="0">
              <a:ln>
                <a:noFill/>
              </a:ln>
              <a:solidFill>
                <a:srgbClr val="FF0000"/>
              </a:solidFill>
              <a:effectLst/>
              <a:uLnTx/>
              <a:uFillTx/>
              <a:latin typeface="游ゴシック" panose="020B0400000000000000" pitchFamily="50" charset="-128"/>
              <a:ea typeface="游ゴシック" panose="020B0400000000000000" pitchFamily="50" charset="-128"/>
            </a:endParaRPr>
          </a:p>
        </p:txBody>
      </p:sp>
      <p:sp>
        <p:nvSpPr>
          <p:cNvPr id="64" name="角丸四角形 63"/>
          <p:cNvSpPr/>
          <p:nvPr/>
        </p:nvSpPr>
        <p:spPr>
          <a:xfrm>
            <a:off x="1357094" y="3789040"/>
            <a:ext cx="2343003" cy="174334"/>
          </a:xfrm>
          <a:prstGeom prst="roundRect">
            <a:avLst/>
          </a:prstGeom>
          <a:solidFill>
            <a:srgbClr val="70AD47">
              <a:lumMod val="75000"/>
            </a:srgbClr>
          </a:solidFill>
          <a:ln w="12700" cap="flat" cmpd="sng" algn="ctr">
            <a:solidFill>
              <a:srgbClr val="70AD47">
                <a:lumMod val="75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ja-JP" altLang="en-US" sz="900" b="1" i="0" u="none" strike="noStrike" kern="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rPr>
              <a:t>職員の意識改革（仕事のメリハリ）</a:t>
            </a:r>
            <a:endParaRPr kumimoji="0" lang="ja-JP" altLang="en-US" sz="900" b="0" i="0" u="none" strike="noStrike" kern="0" cap="none" spc="0" normalizeH="0" baseline="0" noProof="0" dirty="0" smtClean="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66" name="角丸四角形 65"/>
          <p:cNvSpPr/>
          <p:nvPr/>
        </p:nvSpPr>
        <p:spPr>
          <a:xfrm>
            <a:off x="3881998" y="3789040"/>
            <a:ext cx="2392888" cy="174334"/>
          </a:xfrm>
          <a:prstGeom prst="roundRect">
            <a:avLst/>
          </a:prstGeom>
          <a:solidFill>
            <a:srgbClr val="70AD47">
              <a:lumMod val="75000"/>
            </a:srgbClr>
          </a:solidFill>
          <a:ln w="12700" cap="flat" cmpd="sng" algn="ctr">
            <a:solidFill>
              <a:srgbClr val="70AD47">
                <a:lumMod val="75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ja-JP" altLang="en-US" sz="900" b="1" i="0" u="none" strike="noStrike" kern="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rPr>
              <a:t>上司と部下のコミュニケーション機会の増加</a:t>
            </a:r>
            <a:endParaRPr kumimoji="0" lang="ja-JP" altLang="en-US" sz="900" b="0" i="0" u="none" strike="noStrike" kern="0" cap="none" spc="0" normalizeH="0" baseline="0" noProof="0" dirty="0" smtClean="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67" name="角丸四角形 66"/>
          <p:cNvSpPr/>
          <p:nvPr/>
        </p:nvSpPr>
        <p:spPr>
          <a:xfrm>
            <a:off x="6437328" y="3789040"/>
            <a:ext cx="1723804" cy="174334"/>
          </a:xfrm>
          <a:prstGeom prst="roundRect">
            <a:avLst/>
          </a:prstGeom>
          <a:solidFill>
            <a:srgbClr val="70AD47">
              <a:lumMod val="75000"/>
            </a:srgbClr>
          </a:solidFill>
          <a:ln w="12700" cap="flat" cmpd="sng" algn="ctr">
            <a:solidFill>
              <a:srgbClr val="70AD47">
                <a:lumMod val="75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ja-JP" altLang="en-US" sz="900" b="1" i="0" u="none" strike="noStrike" kern="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rPr>
              <a:t>無駄な仕事を見直す契機</a:t>
            </a:r>
            <a:endParaRPr kumimoji="0" lang="ja-JP" altLang="en-US" sz="900" b="1" i="0" u="none" strike="noStrike" kern="0" cap="none" spc="0" normalizeH="0" baseline="0" noProof="0" dirty="0" smtClean="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68" name="下矢印 67"/>
          <p:cNvSpPr/>
          <p:nvPr/>
        </p:nvSpPr>
        <p:spPr>
          <a:xfrm>
            <a:off x="4473175" y="4075936"/>
            <a:ext cx="591177" cy="110548"/>
          </a:xfrm>
          <a:prstGeom prst="downArrow">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3200" b="1" dirty="0" smtClean="0">
              <a:latin typeface="Meiryo UI" panose="020B0604030504040204" pitchFamily="50" charset="-128"/>
              <a:ea typeface="Meiryo UI" panose="020B0604030504040204" pitchFamily="50" charset="-128"/>
            </a:endParaRPr>
          </a:p>
        </p:txBody>
      </p:sp>
      <p:pic>
        <p:nvPicPr>
          <p:cNvPr id="69" name="図 68"/>
          <p:cNvPicPr>
            <a:picLocks noChangeAspect="1"/>
          </p:cNvPicPr>
          <p:nvPr/>
        </p:nvPicPr>
        <p:blipFill>
          <a:blip r:embed="rId2"/>
          <a:stretch>
            <a:fillRect/>
          </a:stretch>
        </p:blipFill>
        <p:spPr>
          <a:xfrm>
            <a:off x="1244437" y="1718810"/>
            <a:ext cx="5911773" cy="1827178"/>
          </a:xfrm>
          <a:prstGeom prst="rect">
            <a:avLst/>
          </a:prstGeom>
        </p:spPr>
      </p:pic>
      <p:grpSp>
        <p:nvGrpSpPr>
          <p:cNvPr id="70" name="グループ化 69"/>
          <p:cNvGrpSpPr/>
          <p:nvPr/>
        </p:nvGrpSpPr>
        <p:grpSpPr>
          <a:xfrm>
            <a:off x="7035371" y="1898830"/>
            <a:ext cx="1348669" cy="1307682"/>
            <a:chOff x="9865096" y="2330276"/>
            <a:chExt cx="2135560" cy="2383327"/>
          </a:xfrm>
        </p:grpSpPr>
        <p:sp>
          <p:nvSpPr>
            <p:cNvPr id="72" name="正方形/長方形 71"/>
            <p:cNvSpPr/>
            <p:nvPr/>
          </p:nvSpPr>
          <p:spPr>
            <a:xfrm>
              <a:off x="9865096" y="2330276"/>
              <a:ext cx="2135560" cy="2383327"/>
            </a:xfrm>
            <a:prstGeom prst="rect">
              <a:avLst/>
            </a:prstGeom>
            <a:noFill/>
            <a:ln w="19050">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kumimoji="1" lang="en-US" altLang="ja-JP" sz="800" u="sng" dirty="0" smtClean="0">
                  <a:solidFill>
                    <a:schemeClr val="tx1"/>
                  </a:solidFill>
                  <a:latin typeface="Meiryo UI" panose="020B0604030504040204" pitchFamily="50" charset="-128"/>
                  <a:ea typeface="Meiryo UI" panose="020B0604030504040204" pitchFamily="50" charset="-128"/>
                </a:rPr>
                <a:t>※</a:t>
              </a:r>
              <a:r>
                <a:rPr kumimoji="1" lang="ja-JP" altLang="en-US" sz="800" u="sng" dirty="0" smtClean="0">
                  <a:solidFill>
                    <a:schemeClr val="tx1"/>
                  </a:solidFill>
                  <a:latin typeface="Meiryo UI" panose="020B0604030504040204" pitchFamily="50" charset="-128"/>
                  <a:ea typeface="Meiryo UI" panose="020B0604030504040204" pitchFamily="50" charset="-128"/>
                </a:rPr>
                <a:t>スケジュール</a:t>
              </a:r>
              <a:endParaRPr kumimoji="1" lang="en-US" altLang="ja-JP" sz="800" u="sng" dirty="0" smtClean="0">
                <a:solidFill>
                  <a:schemeClr val="tx1"/>
                </a:solidFill>
                <a:latin typeface="Meiryo UI" panose="020B0604030504040204" pitchFamily="50" charset="-128"/>
                <a:ea typeface="Meiryo UI" panose="020B0604030504040204" pitchFamily="50" charset="-128"/>
              </a:endParaRPr>
            </a:p>
            <a:p>
              <a:pPr algn="ctr"/>
              <a:r>
                <a:rPr lang="ja-JP" altLang="en-US" sz="800" dirty="0" smtClean="0">
                  <a:solidFill>
                    <a:schemeClr val="tx1"/>
                  </a:solidFill>
                  <a:latin typeface="Meiryo UI" panose="020B0604030504040204" pitchFamily="50" charset="-128"/>
                  <a:ea typeface="Meiryo UI" panose="020B0604030504040204" pitchFamily="50" charset="-128"/>
                </a:rPr>
                <a:t>　</a:t>
              </a:r>
              <a:r>
                <a:rPr lang="en-US" altLang="ja-JP" sz="800" u="sng" dirty="0" smtClean="0">
                  <a:solidFill>
                    <a:schemeClr val="tx1"/>
                  </a:solidFill>
                  <a:latin typeface="Meiryo UI" panose="020B0604030504040204" pitchFamily="50" charset="-128"/>
                  <a:ea typeface="Meiryo UI" panose="020B0604030504040204" pitchFamily="50" charset="-128"/>
                </a:rPr>
                <a:t>(</a:t>
              </a:r>
              <a:r>
                <a:rPr lang="ja-JP" altLang="en-US" sz="800" u="sng" dirty="0" smtClean="0">
                  <a:solidFill>
                    <a:schemeClr val="tx1"/>
                  </a:solidFill>
                  <a:latin typeface="Meiryo UI" panose="020B0604030504040204" pitchFamily="50" charset="-128"/>
                  <a:ea typeface="Meiryo UI" panose="020B0604030504040204" pitchFamily="50" charset="-128"/>
                </a:rPr>
                <a:t>令和２年度予定</a:t>
              </a:r>
              <a:r>
                <a:rPr lang="en-US" altLang="ja-JP" sz="800" u="sng" dirty="0" smtClean="0">
                  <a:solidFill>
                    <a:schemeClr val="tx1"/>
                  </a:solidFill>
                  <a:latin typeface="Meiryo UI" panose="020B0604030504040204" pitchFamily="50" charset="-128"/>
                  <a:ea typeface="Meiryo UI" panose="020B0604030504040204" pitchFamily="50" charset="-128"/>
                </a:rPr>
                <a:t>)</a:t>
              </a:r>
            </a:p>
            <a:p>
              <a:pPr algn="ctr"/>
              <a:endParaRPr kumimoji="1" lang="en-US" altLang="ja-JP" sz="800" dirty="0">
                <a:solidFill>
                  <a:schemeClr val="tx1"/>
                </a:solidFill>
                <a:latin typeface="Meiryo UI" panose="020B0604030504040204" pitchFamily="50" charset="-128"/>
                <a:ea typeface="Meiryo UI" panose="020B0604030504040204" pitchFamily="50" charset="-128"/>
              </a:endParaRPr>
            </a:p>
            <a:p>
              <a:pPr algn="ctr"/>
              <a:r>
                <a:rPr lang="ja-JP" altLang="en-US" sz="800" dirty="0">
                  <a:solidFill>
                    <a:schemeClr val="tx1"/>
                  </a:solidFill>
                  <a:latin typeface="Meiryo UI" panose="020B0604030504040204" pitchFamily="50" charset="-128"/>
                  <a:ea typeface="Meiryo UI" panose="020B0604030504040204" pitchFamily="50" charset="-128"/>
                </a:rPr>
                <a:t>　</a:t>
              </a:r>
              <a:r>
                <a:rPr lang="ja-JP" altLang="en-US" sz="800" dirty="0" smtClean="0">
                  <a:solidFill>
                    <a:schemeClr val="tx1"/>
                  </a:solidFill>
                  <a:latin typeface="Meiryo UI" panose="020B0604030504040204" pitchFamily="50" charset="-128"/>
                  <a:ea typeface="Meiryo UI" panose="020B0604030504040204" pitchFamily="50" charset="-128"/>
                </a:rPr>
                <a:t>システムの入札</a:t>
              </a:r>
              <a:endParaRPr lang="en-US" altLang="ja-JP" sz="800" dirty="0" smtClean="0">
                <a:solidFill>
                  <a:schemeClr val="tx1"/>
                </a:solidFill>
                <a:latin typeface="Meiryo UI" panose="020B0604030504040204" pitchFamily="50" charset="-128"/>
                <a:ea typeface="Meiryo UI" panose="020B0604030504040204" pitchFamily="50" charset="-128"/>
              </a:endParaRPr>
            </a:p>
            <a:p>
              <a:pPr algn="ctr"/>
              <a:endParaRPr lang="en-US" altLang="ja-JP" sz="800" dirty="0">
                <a:solidFill>
                  <a:schemeClr val="tx1"/>
                </a:solidFill>
                <a:latin typeface="Meiryo UI" panose="020B0604030504040204" pitchFamily="50" charset="-128"/>
                <a:ea typeface="Meiryo UI" panose="020B0604030504040204" pitchFamily="50" charset="-128"/>
              </a:endParaRPr>
            </a:p>
            <a:p>
              <a:pPr algn="ctr"/>
              <a:r>
                <a:rPr lang="ja-JP" altLang="en-US" sz="800" dirty="0" smtClean="0">
                  <a:solidFill>
                    <a:schemeClr val="tx1"/>
                  </a:solidFill>
                  <a:latin typeface="Meiryo UI" panose="020B0604030504040204" pitchFamily="50" charset="-128"/>
                  <a:ea typeface="Meiryo UI" panose="020B0604030504040204" pitchFamily="50" charset="-128"/>
                </a:rPr>
                <a:t>　システム構築</a:t>
              </a:r>
              <a:endParaRPr lang="en-US" altLang="ja-JP" sz="800" dirty="0" smtClean="0">
                <a:solidFill>
                  <a:schemeClr val="tx1"/>
                </a:solidFill>
                <a:latin typeface="Meiryo UI" panose="020B0604030504040204" pitchFamily="50" charset="-128"/>
                <a:ea typeface="Meiryo UI" panose="020B0604030504040204" pitchFamily="50" charset="-128"/>
              </a:endParaRPr>
            </a:p>
            <a:p>
              <a:pPr algn="ctr"/>
              <a:endParaRPr lang="en-US" altLang="ja-JP" sz="800" dirty="0" smtClean="0">
                <a:solidFill>
                  <a:schemeClr val="tx1"/>
                </a:solidFill>
                <a:latin typeface="Meiryo UI" panose="020B0604030504040204" pitchFamily="50" charset="-128"/>
                <a:ea typeface="Meiryo UI" panose="020B0604030504040204" pitchFamily="50" charset="-128"/>
              </a:endParaRPr>
            </a:p>
            <a:p>
              <a:pPr algn="ctr"/>
              <a:r>
                <a:rPr lang="ja-JP" altLang="en-US" sz="800" dirty="0">
                  <a:solidFill>
                    <a:schemeClr val="tx1"/>
                  </a:solidFill>
                  <a:latin typeface="Meiryo UI" panose="020B0604030504040204" pitchFamily="50" charset="-128"/>
                  <a:ea typeface="Meiryo UI" panose="020B0604030504040204" pitchFamily="50" charset="-128"/>
                </a:rPr>
                <a:t>　</a:t>
              </a:r>
              <a:r>
                <a:rPr lang="ja-JP" altLang="en-US" sz="800" dirty="0" smtClean="0">
                  <a:solidFill>
                    <a:schemeClr val="tx1"/>
                  </a:solidFill>
                  <a:latin typeface="Meiryo UI" panose="020B0604030504040204" pitchFamily="50" charset="-128"/>
                  <a:ea typeface="Meiryo UI" panose="020B0604030504040204" pitchFamily="50" charset="-128"/>
                </a:rPr>
                <a:t>システム稼働テスト</a:t>
              </a:r>
              <a:endParaRPr lang="en-US" altLang="ja-JP" sz="800" dirty="0" smtClean="0">
                <a:solidFill>
                  <a:schemeClr val="tx1"/>
                </a:solidFill>
                <a:latin typeface="Meiryo UI" panose="020B0604030504040204" pitchFamily="50" charset="-128"/>
                <a:ea typeface="Meiryo UI" panose="020B0604030504040204" pitchFamily="50" charset="-128"/>
              </a:endParaRPr>
            </a:p>
            <a:p>
              <a:pPr algn="ctr"/>
              <a:endParaRPr lang="en-US" altLang="ja-JP" sz="800" dirty="0" smtClean="0">
                <a:solidFill>
                  <a:schemeClr val="tx1"/>
                </a:solidFill>
                <a:latin typeface="Meiryo UI" panose="020B0604030504040204" pitchFamily="50" charset="-128"/>
                <a:ea typeface="Meiryo UI" panose="020B0604030504040204" pitchFamily="50" charset="-128"/>
              </a:endParaRPr>
            </a:p>
            <a:p>
              <a:pPr algn="ctr"/>
              <a:r>
                <a:rPr lang="ja-JP" altLang="en-US" sz="800" dirty="0">
                  <a:solidFill>
                    <a:schemeClr val="tx1"/>
                  </a:solidFill>
                  <a:latin typeface="Meiryo UI" panose="020B0604030504040204" pitchFamily="50" charset="-128"/>
                  <a:ea typeface="Meiryo UI" panose="020B0604030504040204" pitchFamily="50" charset="-128"/>
                </a:rPr>
                <a:t>　</a:t>
              </a:r>
              <a:r>
                <a:rPr lang="ja-JP" altLang="en-US" sz="800" dirty="0" smtClean="0">
                  <a:solidFill>
                    <a:schemeClr val="tx1"/>
                  </a:solidFill>
                  <a:latin typeface="Meiryo UI" panose="020B0604030504040204" pitchFamily="50" charset="-128"/>
                  <a:ea typeface="Meiryo UI" panose="020B0604030504040204" pitchFamily="50" charset="-128"/>
                </a:rPr>
                <a:t>システム運用</a:t>
              </a:r>
              <a:r>
                <a:rPr lang="ja-JP" altLang="en-US" sz="800" dirty="0">
                  <a:solidFill>
                    <a:schemeClr val="tx1"/>
                  </a:solidFill>
                  <a:latin typeface="Meiryo UI" panose="020B0604030504040204" pitchFamily="50" charset="-128"/>
                  <a:ea typeface="Meiryo UI" panose="020B0604030504040204" pitchFamily="50" charset="-128"/>
                </a:rPr>
                <a:t>開始</a:t>
              </a:r>
              <a:endParaRPr kumimoji="1" lang="ja-JP" altLang="en-US" sz="800" dirty="0" smtClean="0">
                <a:solidFill>
                  <a:schemeClr val="tx1"/>
                </a:solidFill>
                <a:latin typeface="Meiryo UI" panose="020B0604030504040204" pitchFamily="50" charset="-128"/>
                <a:ea typeface="Meiryo UI" panose="020B0604030504040204" pitchFamily="50" charset="-128"/>
              </a:endParaRPr>
            </a:p>
          </p:txBody>
        </p:sp>
        <p:sp>
          <p:nvSpPr>
            <p:cNvPr id="73" name="二等辺三角形 72"/>
            <p:cNvSpPr/>
            <p:nvPr/>
          </p:nvSpPr>
          <p:spPr>
            <a:xfrm rot="10800000">
              <a:off x="10532528" y="3342294"/>
              <a:ext cx="864096" cy="144017"/>
            </a:xfrm>
            <a:prstGeom prst="triangl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3200" b="1" dirty="0" smtClean="0">
                <a:latin typeface="Meiryo UI" panose="020B0604030504040204" pitchFamily="50" charset="-128"/>
                <a:ea typeface="Meiryo UI" panose="020B0604030504040204" pitchFamily="50" charset="-128"/>
              </a:endParaRPr>
            </a:p>
          </p:txBody>
        </p:sp>
        <p:sp>
          <p:nvSpPr>
            <p:cNvPr id="74" name="二等辺三角形 73"/>
            <p:cNvSpPr/>
            <p:nvPr/>
          </p:nvSpPr>
          <p:spPr>
            <a:xfrm rot="10800000">
              <a:off x="10532528" y="3834439"/>
              <a:ext cx="864096" cy="144017"/>
            </a:xfrm>
            <a:prstGeom prst="triangl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3200" b="1" dirty="0" smtClean="0">
                <a:latin typeface="Meiryo UI" panose="020B0604030504040204" pitchFamily="50" charset="-128"/>
                <a:ea typeface="Meiryo UI" panose="020B0604030504040204" pitchFamily="50" charset="-128"/>
              </a:endParaRPr>
            </a:p>
          </p:txBody>
        </p:sp>
        <p:sp>
          <p:nvSpPr>
            <p:cNvPr id="75" name="二等辺三角形 74"/>
            <p:cNvSpPr/>
            <p:nvPr/>
          </p:nvSpPr>
          <p:spPr>
            <a:xfrm rot="10800000">
              <a:off x="10548204" y="4244560"/>
              <a:ext cx="864096" cy="144017"/>
            </a:xfrm>
            <a:prstGeom prst="triangl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3200" b="1" dirty="0" smtClean="0">
                <a:latin typeface="Meiryo UI" panose="020B0604030504040204" pitchFamily="50" charset="-128"/>
                <a:ea typeface="Meiryo UI" panose="020B0604030504040204" pitchFamily="50" charset="-128"/>
              </a:endParaRPr>
            </a:p>
          </p:txBody>
        </p:sp>
      </p:grpSp>
      <p:sp>
        <p:nvSpPr>
          <p:cNvPr id="71" name="正方形/長方形 70"/>
          <p:cNvSpPr/>
          <p:nvPr/>
        </p:nvSpPr>
        <p:spPr>
          <a:xfrm>
            <a:off x="1994778" y="4146535"/>
            <a:ext cx="5547972" cy="272575"/>
          </a:xfrm>
          <a:prstGeom prst="rect">
            <a:avLst/>
          </a:prstGeom>
          <a:noFill/>
          <a:ln w="19050">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200" b="1" dirty="0" smtClean="0">
                <a:solidFill>
                  <a:srgbClr val="FF0000"/>
                </a:solidFill>
                <a:latin typeface="Meiryo UI" panose="020B0604030504040204" pitchFamily="50" charset="-128"/>
                <a:ea typeface="Meiryo UI" panose="020B0604030504040204" pitchFamily="50" charset="-128"/>
              </a:rPr>
              <a:t>時間外勤務の縮減に向けた取組みを充実・強化、働き方改革を実行していく</a:t>
            </a:r>
            <a:endParaRPr kumimoji="1" lang="ja-JP" altLang="en-US" sz="1200" b="1" dirty="0" smtClean="0">
              <a:solidFill>
                <a:srgbClr val="FF0000"/>
              </a:solidFill>
              <a:latin typeface="Meiryo UI" panose="020B0604030504040204" pitchFamily="50" charset="-128"/>
              <a:ea typeface="Meiryo UI" panose="020B0604030504040204" pitchFamily="50" charset="-128"/>
            </a:endParaRPr>
          </a:p>
        </p:txBody>
      </p:sp>
      <p:sp>
        <p:nvSpPr>
          <p:cNvPr id="3" name="テキスト ボックス 2"/>
          <p:cNvSpPr txBox="1"/>
          <p:nvPr/>
        </p:nvSpPr>
        <p:spPr>
          <a:xfrm>
            <a:off x="536542" y="5364215"/>
            <a:ext cx="3860033" cy="306778"/>
          </a:xfrm>
          <a:prstGeom prst="rect">
            <a:avLst/>
          </a:prstGeom>
          <a:noFill/>
          <a:ln>
            <a:noFill/>
          </a:ln>
        </p:spPr>
        <p:txBody>
          <a:bodyPr wrap="square" rtlCol="0">
            <a:noAutofit/>
          </a:bodyPr>
          <a:lstStyle/>
          <a:p>
            <a:r>
              <a:rPr lang="ja-JP" altLang="en-US" sz="1200" b="1" dirty="0">
                <a:latin typeface="Meiryo UI" panose="020B0604030504040204" pitchFamily="50" charset="-128"/>
                <a:ea typeface="Meiryo UI" panose="020B0604030504040204" pitchFamily="50" charset="-128"/>
              </a:rPr>
              <a:t>（これまでの主な時間外勤務縮減に向けた</a:t>
            </a:r>
            <a:r>
              <a:rPr lang="ja-JP" altLang="en-US" sz="1200" b="1" dirty="0" smtClean="0">
                <a:latin typeface="Meiryo UI" panose="020B0604030504040204" pitchFamily="50" charset="-128"/>
                <a:ea typeface="Meiryo UI" panose="020B0604030504040204" pitchFamily="50" charset="-128"/>
              </a:rPr>
              <a:t>取組み）</a:t>
            </a:r>
            <a:endParaRPr lang="en-US" altLang="ja-JP" sz="12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5361622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323528" y="818710"/>
            <a:ext cx="8136904" cy="369332"/>
          </a:xfrm>
          <a:prstGeom prst="rect">
            <a:avLst/>
          </a:prstGeom>
        </p:spPr>
        <p:txBody>
          <a:bodyPr wrap="square">
            <a:spAutoFit/>
          </a:bodyPr>
          <a:lstStyle/>
          <a:p>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目　　次</a:t>
            </a:r>
          </a:p>
        </p:txBody>
      </p:sp>
      <p:cxnSp>
        <p:nvCxnSpPr>
          <p:cNvPr id="4" name="直線コネクタ 3"/>
          <p:cNvCxnSpPr/>
          <p:nvPr/>
        </p:nvCxnSpPr>
        <p:spPr>
          <a:xfrm>
            <a:off x="179512" y="1217538"/>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8" name="Rectangle 3"/>
          <p:cNvSpPr txBox="1">
            <a:spLocks noChangeArrowheads="1"/>
          </p:cNvSpPr>
          <p:nvPr/>
        </p:nvSpPr>
        <p:spPr>
          <a:xfrm>
            <a:off x="341530" y="1583795"/>
            <a:ext cx="8325925" cy="4524315"/>
          </a:xfrm>
          <a:prstGeom prst="rect">
            <a:avLst/>
          </a:prstGeom>
          <a:ln>
            <a:noFill/>
            <a:prstDash val="sysDash"/>
          </a:ln>
          <a:extLst>
            <a:ext uri="{909E8E84-426E-40DD-AFC4-6F175D3DCCD1}">
              <a14:hiddenFill xmlns:a14="http://schemas.microsoft.com/office/drawing/2010/main">
                <a:solidFill>
                  <a:schemeClr val="bg1"/>
                </a:solidFill>
              </a14:hiddenFill>
            </a:ext>
          </a:extLst>
        </p:spPr>
        <p:txBody>
          <a:bodyPr wrap="square">
            <a:sp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defTabSz="647700">
              <a:spcBef>
                <a:spcPct val="0"/>
              </a:spcBef>
              <a:buFont typeface="Wingdings" pitchFamily="2" charset="2"/>
              <a:buNone/>
              <a:tabLst>
                <a:tab pos="8256588" algn="r"/>
              </a:tabLst>
              <a:defRPr/>
            </a:pP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１　行政</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経営</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の</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めざす</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姿　　・・・・・・・・・・・・・・・・・・・・・・・・・・・・・・・・・・・・・・・・・・・・・・・・・・・</a:t>
            </a:r>
            <a:endParaRPr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buFont typeface="Wingdings" pitchFamily="2" charset="2"/>
              <a:buNone/>
              <a:tabLst>
                <a:tab pos="8256588" algn="r"/>
              </a:tabLst>
              <a:defRPr/>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１</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）現状認識</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buFont typeface="Wingdings" pitchFamily="2" charset="2"/>
              <a:buNone/>
              <a:tabLst>
                <a:tab pos="8256588" algn="r"/>
              </a:tabLst>
              <a:defRPr/>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２</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）目標　　・・・・・・・・・・・・・・・・・・・・・・・・・・・・・・・・・・・・・・・・・・・・・・・・・・・・・・・・・・・・・・・</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buFont typeface="Wingdings" pitchFamily="2" charset="2"/>
              <a:buNone/>
              <a:tabLst>
                <a:tab pos="8256588" algn="r"/>
              </a:tabLst>
              <a:defRPr/>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３）行動</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指針　　・・・・・・・・・・・・・・・・・・・・・・・・・・・・・・・・・・・・・・・・・・・・・・・・・・・・・・・・・・・</a:t>
            </a: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buFont typeface="Wingdings" pitchFamily="2" charset="2"/>
              <a:buNone/>
              <a:tabLst>
                <a:tab pos="8256588" algn="r"/>
              </a:tabLst>
              <a:defRPr/>
            </a:pPr>
            <a:endParaRPr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buFont typeface="Wingdings" pitchFamily="2" charset="2"/>
              <a:buNone/>
              <a:tabLst>
                <a:tab pos="8256588" algn="r"/>
              </a:tabLst>
              <a:defRPr/>
            </a:pP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２　新たな行政経営の取組み　　・・・・・・・・・・・・・・・・・・・・・・・・・・・・・・・・・・・・・・・・・・・・・・・　</a:t>
            </a:r>
          </a:p>
          <a:p>
            <a:pPr defTabSz="647700">
              <a:spcBef>
                <a:spcPct val="0"/>
              </a:spcBef>
              <a:buFont typeface="Wingdings" pitchFamily="2" charset="2"/>
              <a:buNone/>
              <a:tabLst>
                <a:tab pos="8256588" algn="r"/>
              </a:tabLst>
              <a:defRPr/>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（１）社会課題に挑戦し続ける活力ある組織づくり　　・・・・・・・・・・・・・・・・・・・・・・・・・・・・・・・・ </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buFont typeface="Wingdings" pitchFamily="2" charset="2"/>
              <a:buNone/>
              <a:tabLst>
                <a:tab pos="8256588" algn="r"/>
              </a:tabLst>
              <a:defRPr/>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（２）社会課題解決につながる共創の仕組みづくり　　・・・・・・・・・・・・・・・・・・・・・・・・・・・・・・・・</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buFont typeface="Wingdings" pitchFamily="2" charset="2"/>
              <a:buNone/>
              <a:tabLst>
                <a:tab pos="8256588" algn="r"/>
              </a:tabLst>
              <a:defRPr/>
            </a:pP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buFont typeface="Wingdings" pitchFamily="2" charset="2"/>
              <a:buNone/>
              <a:tabLst>
                <a:tab pos="8256588" algn="r"/>
              </a:tabLst>
              <a:defRPr/>
            </a:pP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３</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健全で規律ある行財政運営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buFont typeface="Wingdings" pitchFamily="2" charset="2"/>
              <a:buNone/>
              <a:tabLst>
                <a:tab pos="8256588" algn="r"/>
              </a:tabLst>
              <a:defRPr/>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（１）組織運営体制　　・・・・・・・・・・・・・・・・・・・・・・・・・・・・・・・・・・・・・・・・・・・・・・・・・・・・・・ </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buFont typeface="Wingdings" pitchFamily="2" charset="2"/>
              <a:buNone/>
              <a:tabLst>
                <a:tab pos="8256588" algn="r"/>
              </a:tabLst>
              <a:defRPr/>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（２）財政運営　　　・・・・・・・・・・・・・・・・・・・・・・・・・・・・・・・・・・・・・・・・・・・・・・・・・・・・・・・・・</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buFont typeface="Wingdings" pitchFamily="2" charset="2"/>
              <a:buNone/>
              <a:tabLst>
                <a:tab pos="8256588" algn="r"/>
              </a:tabLst>
              <a:defRPr/>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①歳入確保　　・・・・・・・・・・・・・・・・・・・・・・・・・・・・・・・・・・・・・・・・・・・・・・・・・・・・・・・・・</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buFont typeface="Wingdings" pitchFamily="2" charset="2"/>
              <a:buNone/>
              <a:tabLst>
                <a:tab pos="8256588" algn="r"/>
              </a:tabLst>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②歳出改革　　・・・・・・・・・・・・・・・・・・・・・・・・・・・・・・・・・・・・・・・・・・・・・・・・・・・・・・・・・</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buFont typeface="Wingdings" pitchFamily="2" charset="2"/>
              <a:buNone/>
              <a:tabLst>
                <a:tab pos="8256588" algn="r"/>
              </a:tabLst>
              <a:defRPr/>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（３）出資法人等の改革　　・・・・・・・・・・・・・・・・・・・・・・・・・・・・・・・・・・・・・・・・・・・・・・・・・・・</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buFont typeface="Wingdings" pitchFamily="2" charset="2"/>
              <a:buNone/>
              <a:tabLst>
                <a:tab pos="8256588" algn="r"/>
              </a:tabLst>
              <a:defRPr/>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（４）公の施設の改革　　・・・・・・・・・・・・・・・・・・・・・・・・・・・・・・・・・・・・・・・・・・・・・・・・・・・・・</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buFont typeface="Wingdings" pitchFamily="2" charset="2"/>
              <a:buNone/>
              <a:tabLst>
                <a:tab pos="8256588" algn="r"/>
              </a:tabLst>
              <a:defRPr/>
            </a:pP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buNone/>
              <a:tabLst>
                <a:tab pos="8256588" algn="r"/>
              </a:tabLst>
              <a:defRPr/>
            </a:pP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＜具体的取組み編</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Rectangle 3"/>
          <p:cNvSpPr txBox="1">
            <a:spLocks noChangeArrowheads="1"/>
          </p:cNvSpPr>
          <p:nvPr/>
        </p:nvSpPr>
        <p:spPr>
          <a:xfrm>
            <a:off x="8000900" y="1607211"/>
            <a:ext cx="693017" cy="1077218"/>
          </a:xfrm>
          <a:prstGeom prst="rect">
            <a:avLst/>
          </a:prstGeom>
          <a:ln>
            <a:noFill/>
            <a:prstDash val="sysDash"/>
          </a:ln>
          <a:extLst>
            <a:ext uri="{909E8E84-426E-40DD-AFC4-6F175D3DCCD1}">
              <a14:hiddenFill xmlns:a14="http://schemas.microsoft.com/office/drawing/2010/main">
                <a:solidFill>
                  <a:schemeClr val="bg1"/>
                </a:solidFill>
              </a14:hiddenFill>
            </a:ext>
          </a:extLst>
        </p:spPr>
        <p:txBody>
          <a:bodyPr wrap="square">
            <a:sp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gn="r" defTabSz="647700">
              <a:spcBef>
                <a:spcPct val="0"/>
              </a:spcBef>
              <a:buFont typeface="Wingdings" pitchFamily="2" charset="2"/>
              <a:buNone/>
              <a:tabLst>
                <a:tab pos="8256588" algn="r"/>
              </a:tabLst>
              <a:defRPr/>
            </a:pP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１</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defTabSz="647700">
              <a:spcBef>
                <a:spcPct val="0"/>
              </a:spcBef>
              <a:buNone/>
              <a:tabLst>
                <a:tab pos="8256588" algn="r"/>
              </a:tabLst>
              <a:defRPr/>
            </a:pP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defTabSz="647700">
              <a:spcBef>
                <a:spcPct val="0"/>
              </a:spcBef>
              <a:buNone/>
              <a:tabLst>
                <a:tab pos="8256588" algn="r"/>
              </a:tabLst>
              <a:defRPr/>
            </a:pP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３</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defTabSz="647700">
              <a:spcBef>
                <a:spcPct val="0"/>
              </a:spcBef>
              <a:buNone/>
              <a:tabLst>
                <a:tab pos="8256588" algn="r"/>
              </a:tabLst>
              <a:defRPr/>
            </a:pP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４</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Rectangle 3"/>
          <p:cNvSpPr txBox="1">
            <a:spLocks noChangeArrowheads="1"/>
          </p:cNvSpPr>
          <p:nvPr/>
        </p:nvSpPr>
        <p:spPr>
          <a:xfrm>
            <a:off x="8000900" y="2823028"/>
            <a:ext cx="693017" cy="830997"/>
          </a:xfrm>
          <a:prstGeom prst="rect">
            <a:avLst/>
          </a:prstGeom>
          <a:ln>
            <a:noFill/>
            <a:prstDash val="sysDash"/>
          </a:ln>
          <a:extLst>
            <a:ext uri="{909E8E84-426E-40DD-AFC4-6F175D3DCCD1}">
              <a14:hiddenFill xmlns:a14="http://schemas.microsoft.com/office/drawing/2010/main">
                <a:solidFill>
                  <a:schemeClr val="bg1"/>
                </a:solidFill>
              </a14:hiddenFill>
            </a:ext>
          </a:extLst>
        </p:spPr>
        <p:txBody>
          <a:bodyPr wrap="square">
            <a:sp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gn="r" defTabSz="647700">
              <a:spcBef>
                <a:spcPct val="0"/>
              </a:spcBef>
              <a:buFont typeface="Wingdings" pitchFamily="2" charset="2"/>
              <a:buNone/>
              <a:tabLst>
                <a:tab pos="8256588" algn="r"/>
              </a:tabLst>
              <a:defRPr/>
            </a:pP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５</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defTabSz="647700">
              <a:spcBef>
                <a:spcPct val="0"/>
              </a:spcBef>
              <a:buNone/>
              <a:tabLst>
                <a:tab pos="8256588" algn="r"/>
              </a:tabLst>
              <a:defRPr/>
            </a:pP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６</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defTabSz="647700">
              <a:spcBef>
                <a:spcPct val="0"/>
              </a:spcBef>
              <a:buNone/>
              <a:tabLst>
                <a:tab pos="8256588" algn="r"/>
              </a:tabLst>
              <a:defRPr/>
            </a:pP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19</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Rectangle 3"/>
          <p:cNvSpPr txBox="1">
            <a:spLocks noChangeArrowheads="1"/>
          </p:cNvSpPr>
          <p:nvPr/>
        </p:nvSpPr>
        <p:spPr>
          <a:xfrm>
            <a:off x="7992380" y="3775971"/>
            <a:ext cx="693017" cy="2308324"/>
          </a:xfrm>
          <a:prstGeom prst="rect">
            <a:avLst/>
          </a:prstGeom>
          <a:ln>
            <a:noFill/>
            <a:prstDash val="sysDash"/>
          </a:ln>
          <a:extLst>
            <a:ext uri="{909E8E84-426E-40DD-AFC4-6F175D3DCCD1}">
              <a14:hiddenFill xmlns:a14="http://schemas.microsoft.com/office/drawing/2010/main">
                <a:solidFill>
                  <a:schemeClr val="bg1"/>
                </a:solidFill>
              </a14:hiddenFill>
            </a:ext>
          </a:extLst>
        </p:spPr>
        <p:txBody>
          <a:bodyPr wrap="square">
            <a:sp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gn="r" defTabSz="647700">
              <a:spcBef>
                <a:spcPct val="0"/>
              </a:spcBef>
              <a:buNone/>
              <a:tabLst>
                <a:tab pos="8256588" algn="r"/>
              </a:tabLst>
              <a:defRPr/>
            </a:pP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29</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defTabSz="647700">
              <a:spcBef>
                <a:spcPct val="0"/>
              </a:spcBef>
              <a:buNone/>
              <a:tabLst>
                <a:tab pos="8256588" algn="r"/>
              </a:tabLst>
              <a:defRPr/>
            </a:pP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30</a:t>
            </a:r>
          </a:p>
          <a:p>
            <a:pPr algn="r" defTabSz="647700">
              <a:spcBef>
                <a:spcPct val="0"/>
              </a:spcBef>
              <a:buNone/>
              <a:tabLst>
                <a:tab pos="8256588" algn="r"/>
              </a:tabLst>
              <a:defRPr/>
            </a:pP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31</a:t>
            </a:r>
          </a:p>
          <a:p>
            <a:pPr algn="r" defTabSz="647700">
              <a:spcBef>
                <a:spcPct val="0"/>
              </a:spcBef>
              <a:buNone/>
              <a:tabLst>
                <a:tab pos="8256588" algn="r"/>
              </a:tabLst>
              <a:defRPr/>
            </a:pP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32</a:t>
            </a:r>
          </a:p>
          <a:p>
            <a:pPr algn="r" defTabSz="647700">
              <a:spcBef>
                <a:spcPct val="0"/>
              </a:spcBef>
              <a:buNone/>
              <a:tabLst>
                <a:tab pos="8256588" algn="r"/>
              </a:tabLst>
              <a:defRPr/>
            </a:pP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32</a:t>
            </a:r>
          </a:p>
          <a:p>
            <a:pPr algn="r" defTabSz="647700">
              <a:spcBef>
                <a:spcPct val="0"/>
              </a:spcBef>
              <a:buNone/>
              <a:tabLst>
                <a:tab pos="8256588" algn="r"/>
              </a:tabLst>
              <a:defRPr/>
            </a:pP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33</a:t>
            </a:r>
          </a:p>
          <a:p>
            <a:pPr algn="r" defTabSz="647700">
              <a:spcBef>
                <a:spcPct val="0"/>
              </a:spcBef>
              <a:buNone/>
              <a:tabLst>
                <a:tab pos="8256588" algn="r"/>
              </a:tabLst>
              <a:defRPr/>
            </a:pP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35</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defTabSz="647700">
              <a:spcBef>
                <a:spcPct val="0"/>
              </a:spcBef>
              <a:buNone/>
              <a:tabLst>
                <a:tab pos="8256588" algn="r"/>
              </a:tabLst>
              <a:defRPr/>
            </a:pP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defTabSz="647700">
              <a:spcBef>
                <a:spcPct val="0"/>
              </a:spcBef>
              <a:buNone/>
              <a:tabLst>
                <a:tab pos="8256588" algn="r"/>
              </a:tabLst>
              <a:defRPr/>
            </a:pP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36</a:t>
            </a:r>
          </a:p>
        </p:txBody>
      </p:sp>
    </p:spTree>
    <p:extLst>
      <p:ext uri="{BB962C8B-B14F-4D97-AF65-F5344CB8AC3E}">
        <p14:creationId xmlns:p14="http://schemas.microsoft.com/office/powerpoint/2010/main" val="12366187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線コネクタ 7"/>
          <p:cNvCxnSpPr/>
          <p:nvPr/>
        </p:nvCxnSpPr>
        <p:spPr>
          <a:xfrm>
            <a:off x="971600" y="2276872"/>
            <a:ext cx="7200800" cy="0"/>
          </a:xfrm>
          <a:prstGeom prst="line">
            <a:avLst/>
          </a:prstGeom>
        </p:spPr>
        <p:style>
          <a:lnRef idx="3">
            <a:schemeClr val="accent1"/>
          </a:lnRef>
          <a:fillRef idx="0">
            <a:schemeClr val="accent1"/>
          </a:fillRef>
          <a:effectRef idx="2">
            <a:schemeClr val="accent1"/>
          </a:effectRef>
          <a:fontRef idx="minor">
            <a:schemeClr val="tx1"/>
          </a:fontRef>
        </p:style>
      </p:cxnSp>
      <p:sp>
        <p:nvSpPr>
          <p:cNvPr id="3" name="テキスト ボックス 2"/>
          <p:cNvSpPr txBox="1"/>
          <p:nvPr/>
        </p:nvSpPr>
        <p:spPr>
          <a:xfrm>
            <a:off x="705620" y="1581071"/>
            <a:ext cx="8020792" cy="523220"/>
          </a:xfrm>
          <a:prstGeom prst="rect">
            <a:avLst/>
          </a:prstGeom>
          <a:noFill/>
        </p:spPr>
        <p:txBody>
          <a:bodyPr wrap="square" rtlCol="0">
            <a:spAutoFit/>
          </a:bodyPr>
          <a:lstStyle/>
          <a:p>
            <a:r>
              <a:rPr lang="ja-JP" altLang="en-US" sz="2800" dirty="0" smtClean="0">
                <a:latin typeface="Meiryo UI" panose="020B0604030504040204" pitchFamily="50" charset="-128"/>
                <a:ea typeface="Meiryo UI" panose="020B0604030504040204" pitchFamily="50" charset="-128"/>
                <a:cs typeface="Meiryo UI" panose="020B0604030504040204" pitchFamily="50" charset="-128"/>
              </a:rPr>
              <a:t>１　行政経営のめざす姿</a:t>
            </a:r>
            <a:endParaRPr lang="en-US" altLang="ja-JP" sz="28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正方形/長方形 3"/>
          <p:cNvSpPr/>
          <p:nvPr/>
        </p:nvSpPr>
        <p:spPr>
          <a:xfrm>
            <a:off x="971600" y="2636912"/>
            <a:ext cx="7200800" cy="369332"/>
          </a:xfrm>
          <a:prstGeom prst="rect">
            <a:avLst/>
          </a:prstGeom>
        </p:spPr>
        <p:txBody>
          <a:bodyPr wrap="square" numCol="2">
            <a:spAutoFit/>
          </a:bodyPr>
          <a:lstStyle/>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p>
        </p:txBody>
      </p:sp>
      <p:sp>
        <p:nvSpPr>
          <p:cNvPr id="10" name="正方形/長方形 9"/>
          <p:cNvSpPr/>
          <p:nvPr/>
        </p:nvSpPr>
        <p:spPr>
          <a:xfrm>
            <a:off x="971600" y="2636912"/>
            <a:ext cx="7200800" cy="923330"/>
          </a:xfrm>
          <a:prstGeom prst="rect">
            <a:avLst/>
          </a:prstGeom>
        </p:spPr>
        <p:txBody>
          <a:bodyPr wrap="square" numCol="1">
            <a:spAutoFit/>
          </a:bodyPr>
          <a:lstStyle/>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（１</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）現状認識</a:t>
            </a: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（２）目標</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（３）行動指針</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正方形/長方形 8"/>
          <p:cNvSpPr/>
          <p:nvPr/>
        </p:nvSpPr>
        <p:spPr>
          <a:xfrm>
            <a:off x="8432528" y="6525344"/>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dirty="0" smtClean="0">
                <a:solidFill>
                  <a:schemeClr val="tx1"/>
                </a:solidFill>
              </a:rPr>
              <a:t>1</a:t>
            </a:r>
          </a:p>
        </p:txBody>
      </p:sp>
    </p:spTree>
    <p:extLst>
      <p:ext uri="{BB962C8B-B14F-4D97-AF65-F5344CB8AC3E}">
        <p14:creationId xmlns:p14="http://schemas.microsoft.com/office/powerpoint/2010/main" val="37439352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8510" y="98630"/>
            <a:ext cx="8136904" cy="369332"/>
          </a:xfrm>
          <a:prstGeom prst="rect">
            <a:avLst/>
          </a:prstGeom>
        </p:spPr>
        <p:txBody>
          <a:bodyPr wrap="square">
            <a:spAutoFit/>
          </a:bodyPr>
          <a:lstStyle/>
          <a:p>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（１）現状認識</a:t>
            </a:r>
          </a:p>
        </p:txBody>
      </p:sp>
      <p:sp>
        <p:nvSpPr>
          <p:cNvPr id="5" name="正方形/長方形 4"/>
          <p:cNvSpPr/>
          <p:nvPr/>
        </p:nvSpPr>
        <p:spPr>
          <a:xfrm>
            <a:off x="8432528" y="6526378"/>
            <a:ext cx="648072" cy="31012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sz="1600" dirty="0" smtClean="0">
                <a:solidFill>
                  <a:schemeClr val="tx1"/>
                </a:solidFill>
              </a:rPr>
              <a:t>2</a:t>
            </a:r>
            <a:endParaRPr lang="ja-JP" altLang="en-US" sz="1600" dirty="0">
              <a:solidFill>
                <a:schemeClr val="tx1"/>
              </a:solidFill>
            </a:endParaRPr>
          </a:p>
        </p:txBody>
      </p:sp>
      <p:sp>
        <p:nvSpPr>
          <p:cNvPr id="6" name="正方形/長方形 5"/>
          <p:cNvSpPr/>
          <p:nvPr/>
        </p:nvSpPr>
        <p:spPr>
          <a:xfrm>
            <a:off x="255881" y="1178750"/>
            <a:ext cx="8640960" cy="4278094"/>
          </a:xfrm>
          <a:prstGeom prst="rect">
            <a:avLst/>
          </a:prstGeom>
        </p:spPr>
        <p:txBody>
          <a:bodyPr wrap="square">
            <a:spAutoFit/>
          </a:bodyPr>
          <a:lstStyle/>
          <a:p>
            <a:pPr marL="174625" indent="-174625"/>
            <a:r>
              <a:rPr lang="ja-JP" altLang="en-US" sz="1600" dirty="0">
                <a:latin typeface="Meiryo UI" panose="020B0604030504040204" pitchFamily="50" charset="-128"/>
                <a:ea typeface="Meiryo UI" panose="020B0604030504040204" pitchFamily="50" charset="-128"/>
                <a:cs typeface="Meiryo UI" panose="020B0604030504040204" pitchFamily="50" charset="-128"/>
              </a:rPr>
              <a:t>○　人口減少・高齢化の同時進行、低所得層の増加などの課題が浮き彫りになる中、大阪の成長の実現</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と安全・安心の</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確保を同時に図っていかなければ</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な</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りません</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74625" indent="-174625"/>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74625" indent="-174625"/>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r>
              <a:rPr lang="ja-JP" altLang="en-US" sz="1600" dirty="0">
                <a:latin typeface="Meiryo UI" panose="020B0604030504040204" pitchFamily="50" charset="-128"/>
                <a:ea typeface="Meiryo UI" panose="020B0604030504040204" pitchFamily="50" charset="-128"/>
                <a:cs typeface="Meiryo UI" panose="020B0604030504040204" pitchFamily="50" charset="-128"/>
              </a:rPr>
              <a:t>○　このため</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、大阪府</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では、</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当面の収支</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不足に対応</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しながら課題</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に的確に対応しうる行財政運営体制を確立していく必要が</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あります。</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74625" indent="-174625"/>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74625" indent="-174625"/>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r>
              <a:rPr lang="ja-JP" altLang="en-US" sz="1600" dirty="0">
                <a:latin typeface="Meiryo UI" panose="020B0604030504040204" pitchFamily="50" charset="-128"/>
                <a:ea typeface="Meiryo UI" panose="020B0604030504040204" pitchFamily="50" charset="-128"/>
                <a:cs typeface="Meiryo UI" panose="020B0604030504040204" pitchFamily="50" charset="-128"/>
              </a:rPr>
              <a:t>○　一方</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、社会においては、</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社会課題の解決に挑む</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企業の増加や個人の社会参加意欲の高まり、テクノロジーの著しい進歩など</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、前向きな変化が</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みられます。</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74625" indent="-174625"/>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特に、</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世界の諸都市では、</a:t>
            </a:r>
            <a:r>
              <a:rPr lang="en-US" altLang="ja-JP" sz="1600" dirty="0" err="1">
                <a:latin typeface="Meiryo UI" panose="020B0604030504040204" pitchFamily="50" charset="-128"/>
                <a:ea typeface="Meiryo UI" panose="020B0604030504040204" pitchFamily="50" charset="-128"/>
                <a:cs typeface="Meiryo UI" panose="020B0604030504040204" pitchFamily="50" charset="-128"/>
              </a:rPr>
              <a:t>IoT</a:t>
            </a:r>
            <a:r>
              <a:rPr lang="ja-JP" altLang="en-US" sz="1600" dirty="0" err="1">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AI</a:t>
            </a:r>
            <a:r>
              <a:rPr lang="ja-JP" altLang="en-US" sz="1600" dirty="0" err="1">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ビッグデータ等の先端技術を利用し、都市課題の解決や都市機能の効率化に活かそうとする「スマートシティ」の取組みも始まっています。</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p>
          <a:p>
            <a:pPr marL="174625" indent="-174625"/>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今後</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、持続</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可能な社会を</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構築（</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SDGs</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の</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達成</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など）して</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いくため、府は、財政規律を堅持しつつ、府民・企業・市町村・</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国と</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の連携を深め社会全体で課題解決する「起点」としての役割を果たさなければ</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なりません。</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74625" indent="-174625"/>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8" name="直線コネクタ 7"/>
          <p:cNvCxnSpPr/>
          <p:nvPr/>
        </p:nvCxnSpPr>
        <p:spPr>
          <a:xfrm>
            <a:off x="183873" y="503675"/>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7" name="正方形/長方形 6"/>
          <p:cNvSpPr/>
          <p:nvPr/>
        </p:nvSpPr>
        <p:spPr>
          <a:xfrm>
            <a:off x="260286" y="5989929"/>
            <a:ext cx="8640960" cy="769441"/>
          </a:xfrm>
          <a:prstGeom prst="rect">
            <a:avLst/>
          </a:prstGeom>
        </p:spPr>
        <p:txBody>
          <a:bodyPr wrap="square">
            <a:spAutoFit/>
          </a:bodyPr>
          <a:lstStyle/>
          <a:p>
            <a:pPr marL="174625" indent="-174625"/>
            <a:r>
              <a:rPr lang="ja-JP" altLang="en-US" sz="11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※SDGs</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2015</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年の国連持続可能な開発サミットで採択された「持続可能な開発のための</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2030</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アジェンダ」で設定された国際目標。</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pPr marL="174625" indent="-174625"/>
            <a:r>
              <a:rPr lang="ja-JP" altLang="en-US" sz="11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　　　　　　　「誰一人取り残さない持続可能な世界の実現」に向け、大胆に変革していくことを基本理念に、経済・社会・環境の三側面から、持続的社会　　　　</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pPr marL="174625" indent="-174625"/>
            <a:r>
              <a:rPr lang="ja-JP" altLang="en-US" sz="11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　　　　　　　の実現に向け総合的に取り組んでいくこととしている。</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pPr marL="174625" indent="-174625"/>
            <a:r>
              <a:rPr lang="ja-JP" altLang="en-US" sz="11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　　　　　　　大阪府は、</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2025</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年大阪・関西万博の開催都市として、先頭に立って</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SDGs</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の達成に貢献する「</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SDG</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s</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先進都市」をめざしている。</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4" name="直線コネクタ 3"/>
          <p:cNvCxnSpPr/>
          <p:nvPr/>
        </p:nvCxnSpPr>
        <p:spPr>
          <a:xfrm>
            <a:off x="255881" y="5949280"/>
            <a:ext cx="864096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62456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71500" y="134343"/>
            <a:ext cx="7953031" cy="369332"/>
          </a:xfrm>
          <a:prstGeom prst="rect">
            <a:avLst/>
          </a:prstGeom>
        </p:spPr>
        <p:txBody>
          <a:bodyPr wrap="square">
            <a:spAutoFit/>
          </a:bodyPr>
          <a:lstStyle/>
          <a:p>
            <a:r>
              <a:rPr lang="en-US" altLang="ja-JP"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（２）</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dirty="0">
                <a:latin typeface="Meiryo UI" panose="020B0604030504040204" pitchFamily="50" charset="-128"/>
                <a:ea typeface="Meiryo UI" panose="020B0604030504040204" pitchFamily="50" charset="-128"/>
                <a:cs typeface="Meiryo UI" panose="020B0604030504040204" pitchFamily="50" charset="-128"/>
              </a:rPr>
              <a:t>目標</a:t>
            </a:r>
          </a:p>
        </p:txBody>
      </p:sp>
      <p:cxnSp>
        <p:nvCxnSpPr>
          <p:cNvPr id="4" name="直線コネクタ 3"/>
          <p:cNvCxnSpPr/>
          <p:nvPr/>
        </p:nvCxnSpPr>
        <p:spPr>
          <a:xfrm>
            <a:off x="183873" y="533811"/>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5" name="正方形/長方形 4"/>
          <p:cNvSpPr/>
          <p:nvPr/>
        </p:nvSpPr>
        <p:spPr>
          <a:xfrm>
            <a:off x="8432528" y="6525344"/>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dirty="0">
                <a:solidFill>
                  <a:schemeClr val="tx1"/>
                </a:solidFill>
              </a:rPr>
              <a:t>3</a:t>
            </a:r>
            <a:endParaRPr lang="ja-JP" altLang="en-US" dirty="0">
              <a:solidFill>
                <a:schemeClr val="tx1"/>
              </a:solidFill>
            </a:endParaRPr>
          </a:p>
        </p:txBody>
      </p:sp>
      <p:sp>
        <p:nvSpPr>
          <p:cNvPr id="29" name="正方形/長方形 28"/>
          <p:cNvSpPr/>
          <p:nvPr/>
        </p:nvSpPr>
        <p:spPr>
          <a:xfrm>
            <a:off x="116505" y="737409"/>
            <a:ext cx="8884399" cy="584775"/>
          </a:xfrm>
          <a:prstGeom prst="rect">
            <a:avLst/>
          </a:prstGeom>
          <a:solidFill>
            <a:schemeClr val="bg1"/>
          </a:solidFill>
        </p:spPr>
        <p:txBody>
          <a:bodyPr wrap="square">
            <a:spAutoFit/>
          </a:bodyPr>
          <a:lstStyle/>
          <a:p>
            <a:pPr marL="355600" lvl="0" indent="-355600"/>
            <a:r>
              <a:rPr lang="ja-JP" altLang="en-US" sz="1600" b="1" dirty="0" smtClean="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　社会</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全体で課題解決していくためには、</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行政だけでなく、</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府民、団体</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、企業などの多様なプレーヤーが、中長期的にめざす</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社会の</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姿を共有して</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いることが重要です</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 name="角丸四角形 11"/>
          <p:cNvSpPr/>
          <p:nvPr/>
        </p:nvSpPr>
        <p:spPr>
          <a:xfrm>
            <a:off x="521550" y="1749297"/>
            <a:ext cx="8456712" cy="2129753"/>
          </a:xfrm>
          <a:prstGeom prst="roundRect">
            <a:avLst>
              <a:gd name="adj" fmla="val 8043"/>
            </a:avLst>
          </a:prstGeom>
          <a:ln/>
        </p:spPr>
        <p:style>
          <a:lnRef idx="2">
            <a:schemeClr val="accent1"/>
          </a:lnRef>
          <a:fillRef idx="1">
            <a:schemeClr val="lt1"/>
          </a:fillRef>
          <a:effectRef idx="0">
            <a:schemeClr val="accent1"/>
          </a:effectRef>
          <a:fontRef idx="minor">
            <a:schemeClr val="dk1"/>
          </a:fontRef>
        </p:style>
        <p:txBody>
          <a:bodyPr wrap="square" lIns="36000" tIns="36000" rIns="72000" bIns="36000" rtlCol="0" anchor="ctr"/>
          <a:lstStyle/>
          <a:p>
            <a:pPr marL="622300" indent="-622300"/>
            <a:r>
              <a:rPr lang="en-US" altLang="ja-JP" sz="1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めざす社会の姿</a:t>
            </a:r>
            <a:r>
              <a:rPr lang="en-US" altLang="ja-JP" sz="1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p>
          <a:p>
            <a:pPr marL="622300" indent="-622300"/>
            <a:r>
              <a:rPr lang="ja-JP" altLang="en-US" sz="1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①　府民</a:t>
            </a:r>
            <a:r>
              <a:rPr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の生活の質</a:t>
            </a:r>
            <a:r>
              <a:rPr lang="ja-JP" altLang="en-US"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（ＱＯＬ）</a:t>
            </a:r>
            <a:r>
              <a:rPr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を向上させつつ、社会</a:t>
            </a:r>
            <a:r>
              <a:rPr lang="ja-JP" altLang="en-US"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保障や環境の基盤が持続可能な形で次</a:t>
            </a:r>
            <a:r>
              <a:rPr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世代に</a:t>
            </a:r>
            <a:r>
              <a:rPr lang="ja-JP" altLang="en-US"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引き継がれている。</a:t>
            </a:r>
            <a:endParaRPr lang="en-US" altLang="ja-JP"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622300" indent="-355600">
              <a:lnSpc>
                <a:spcPts val="800"/>
              </a:lnSpc>
            </a:pPr>
            <a:endParaRPr lang="en-US" altLang="ja-JP"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622300" indent="-355600"/>
            <a:r>
              <a:rPr lang="ja-JP" altLang="en-US"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②　学び</a:t>
            </a:r>
            <a:r>
              <a:rPr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や活躍の機会の提供を通じ、多様な</a:t>
            </a:r>
            <a:r>
              <a:rPr lang="ja-JP" altLang="en-US"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人材が社会の担い手</a:t>
            </a:r>
            <a:r>
              <a:rPr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として</a:t>
            </a:r>
            <a:r>
              <a:rPr lang="ja-JP" altLang="en-US"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育まれ、全員参加</a:t>
            </a:r>
            <a:r>
              <a:rPr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型</a:t>
            </a:r>
            <a:r>
              <a:rPr lang="ja-JP" altLang="en-US"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の社会が形成されている。</a:t>
            </a:r>
            <a:endParaRPr lang="en-US" altLang="ja-JP"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622300" indent="-355600">
              <a:lnSpc>
                <a:spcPts val="800"/>
              </a:lnSpc>
            </a:pPr>
            <a:endParaRPr lang="en-US" altLang="ja-JP"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622300" indent="-355600"/>
            <a:r>
              <a:rPr lang="ja-JP" altLang="en-US"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③　生活</a:t>
            </a:r>
            <a:r>
              <a:rPr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と経済活動を</a:t>
            </a:r>
            <a:r>
              <a:rPr lang="ja-JP" altLang="en-US"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支えるインフラについて、中長期を見通し、最少の経費</a:t>
            </a:r>
            <a:r>
              <a:rPr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で</a:t>
            </a:r>
            <a:r>
              <a:rPr lang="ja-JP" altLang="en-US"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最適な設計・運営が行われている。</a:t>
            </a:r>
            <a:endParaRPr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 name="正方形/長方形 13"/>
          <p:cNvSpPr/>
          <p:nvPr/>
        </p:nvSpPr>
        <p:spPr>
          <a:xfrm>
            <a:off x="249324" y="4617173"/>
            <a:ext cx="8766346" cy="584775"/>
          </a:xfrm>
          <a:prstGeom prst="rect">
            <a:avLst/>
          </a:prstGeom>
          <a:solidFill>
            <a:schemeClr val="bg1"/>
          </a:solidFill>
        </p:spPr>
        <p:txBody>
          <a:bodyPr wrap="square">
            <a:spAutoFit/>
          </a:bodyPr>
          <a:lstStyle/>
          <a:p>
            <a:pPr marL="355600" lvl="0" indent="-355600"/>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この「めざす</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社会の姿」</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を追求</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していくため</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、府は、引き続き、「</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自律的で創造性</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を　発揮する行財政</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運営体制の確立</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」に向け、取り組みます。</a:t>
            </a:r>
            <a:endParaRPr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6648442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ホームベース 23"/>
          <p:cNvSpPr/>
          <p:nvPr/>
        </p:nvSpPr>
        <p:spPr>
          <a:xfrm>
            <a:off x="435623" y="4892498"/>
            <a:ext cx="8411852" cy="1596842"/>
          </a:xfrm>
          <a:prstGeom prst="homePlate">
            <a:avLst>
              <a:gd name="adj" fmla="val 23745"/>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cxnSp>
        <p:nvCxnSpPr>
          <p:cNvPr id="4" name="直線コネクタ 3"/>
          <p:cNvCxnSpPr/>
          <p:nvPr/>
        </p:nvCxnSpPr>
        <p:spPr>
          <a:xfrm>
            <a:off x="183873" y="533811"/>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3" name="正方形/長方形 2"/>
          <p:cNvSpPr/>
          <p:nvPr/>
        </p:nvSpPr>
        <p:spPr>
          <a:xfrm>
            <a:off x="-108520" y="164479"/>
            <a:ext cx="8136904" cy="369332"/>
          </a:xfrm>
          <a:prstGeom prst="rect">
            <a:avLst/>
          </a:prstGeom>
        </p:spPr>
        <p:txBody>
          <a:bodyPr wrap="square">
            <a:spAutoFit/>
          </a:bodyPr>
          <a:lstStyle/>
          <a:p>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（３）行動指針</a:t>
            </a: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正方形/長方形 43"/>
          <p:cNvSpPr/>
          <p:nvPr/>
        </p:nvSpPr>
        <p:spPr>
          <a:xfrm>
            <a:off x="412863" y="2680755"/>
            <a:ext cx="8676962" cy="320601"/>
          </a:xfrm>
          <a:prstGeom prst="rect">
            <a:avLst/>
          </a:prstGeom>
        </p:spPr>
        <p:style>
          <a:lnRef idx="1">
            <a:schemeClr val="accent1"/>
          </a:lnRef>
          <a:fillRef idx="2">
            <a:schemeClr val="accent1"/>
          </a:fillRef>
          <a:effectRef idx="1">
            <a:schemeClr val="accent1"/>
          </a:effectRef>
          <a:fontRef idx="minor">
            <a:schemeClr val="dk1"/>
          </a:fontRef>
        </p:style>
        <p:txBody>
          <a:bodyPr wrap="square" lIns="72000" tIns="0" rIns="72000" bIns="0">
            <a:spAutoFit/>
          </a:bodyPr>
          <a:lstStyle/>
          <a:p>
            <a:pPr>
              <a:lnSpc>
                <a:spcPts val="2500"/>
              </a:lnSpc>
              <a:tabLst>
                <a:tab pos="266700" algn="l"/>
              </a:tabLst>
            </a:pPr>
            <a:r>
              <a:rPr lang="ja-JP" altLang="en-US" sz="1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② 選　択　</a:t>
            </a:r>
            <a:r>
              <a:rPr lang="ja-JP" altLang="en-US" sz="1400" b="1" spc="-3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～多様なプレーヤーを束ね、より良い道筋を見出す</a:t>
            </a:r>
            <a:endParaRPr lang="ja-JP" altLang="en-US" sz="1600" b="1" spc="-3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5" name="正方形/長方形 44"/>
          <p:cNvSpPr/>
          <p:nvPr/>
        </p:nvSpPr>
        <p:spPr>
          <a:xfrm>
            <a:off x="415868" y="1655221"/>
            <a:ext cx="8641668" cy="320601"/>
          </a:xfrm>
          <a:prstGeom prst="rect">
            <a:avLst/>
          </a:prstGeom>
        </p:spPr>
        <p:style>
          <a:lnRef idx="1">
            <a:schemeClr val="accent1"/>
          </a:lnRef>
          <a:fillRef idx="2">
            <a:schemeClr val="accent1"/>
          </a:fillRef>
          <a:effectRef idx="1">
            <a:schemeClr val="accent1"/>
          </a:effectRef>
          <a:fontRef idx="minor">
            <a:schemeClr val="dk1"/>
          </a:fontRef>
        </p:style>
        <p:txBody>
          <a:bodyPr wrap="square" lIns="72000" tIns="0" rIns="72000" bIns="0">
            <a:spAutoFit/>
          </a:bodyPr>
          <a:lstStyle/>
          <a:p>
            <a:pPr>
              <a:lnSpc>
                <a:spcPts val="2500"/>
              </a:lnSpc>
              <a:tabLst>
                <a:tab pos="266700" algn="l"/>
              </a:tabLst>
            </a:pPr>
            <a:r>
              <a:rPr lang="ja-JP" altLang="en-US" sz="1600" b="1" spc="-5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① 発　見　</a:t>
            </a:r>
            <a:r>
              <a:rPr lang="ja-JP" altLang="en-US" sz="1400" b="1" spc="-5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～多様な「知」と交わり、新</a:t>
            </a:r>
            <a:r>
              <a:rPr lang="ja-JP" altLang="en-US" sz="1400" b="1" spc="-5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たな</a:t>
            </a:r>
            <a:r>
              <a:rPr lang="ja-JP" altLang="en-US" sz="1400" b="1" spc="-5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「気づき」を得る</a:t>
            </a:r>
            <a:endParaRPr lang="ja-JP" altLang="en-US" sz="1400" b="1" spc="-5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7" name="正方形/長方形 46"/>
          <p:cNvSpPr/>
          <p:nvPr/>
        </p:nvSpPr>
        <p:spPr>
          <a:xfrm>
            <a:off x="455156" y="3021948"/>
            <a:ext cx="8596550" cy="523220"/>
          </a:xfrm>
          <a:prstGeom prst="rect">
            <a:avLst/>
          </a:prstGeom>
          <a:noFill/>
        </p:spPr>
        <p:txBody>
          <a:bodyPr wrap="square">
            <a:spAutoFit/>
          </a:bodyPr>
          <a:lstStyle/>
          <a:p>
            <a:pPr>
              <a:tabLst>
                <a:tab pos="266700" algn="l"/>
              </a:tabLst>
            </a:pP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様々な社会課題解決に臨む多様</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な</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プレーヤーを束ねる「起点</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となり、社会全体としてより</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最適な</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解決方法を選択する。</a:t>
            </a:r>
            <a:endPar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8" name="正方形/長方形 47"/>
          <p:cNvSpPr/>
          <p:nvPr/>
        </p:nvSpPr>
        <p:spPr>
          <a:xfrm>
            <a:off x="468443" y="2047830"/>
            <a:ext cx="8612157" cy="523220"/>
          </a:xfrm>
          <a:prstGeom prst="rect">
            <a:avLst/>
          </a:prstGeom>
          <a:noFill/>
        </p:spPr>
        <p:txBody>
          <a:bodyPr wrap="square">
            <a:spAutoFit/>
          </a:bodyPr>
          <a:lstStyle/>
          <a:p>
            <a:pPr>
              <a:tabLst>
                <a:tab pos="266700" algn="l"/>
              </a:tabLst>
            </a:pP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外部の多様な価値観・アイデア・テクノロジーとの積極的な交流を通じ、課題の発見や解決に向けた新</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たな</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「気づき」が生まれやすい環境をつくる。</a:t>
            </a:r>
            <a:endParaRPr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0" name="正方形/長方形 49"/>
          <p:cNvSpPr/>
          <p:nvPr/>
        </p:nvSpPr>
        <p:spPr>
          <a:xfrm>
            <a:off x="173418" y="728700"/>
            <a:ext cx="8960127" cy="830997"/>
          </a:xfrm>
          <a:prstGeom prst="rect">
            <a:avLst/>
          </a:prstGeom>
          <a:solidFill>
            <a:schemeClr val="bg1"/>
          </a:solidFill>
        </p:spPr>
        <p:txBody>
          <a:bodyPr wrap="square">
            <a:spAutoFit/>
          </a:bodyPr>
          <a:lstStyle/>
          <a:p>
            <a:pPr marL="177800" lvl="0" indent="-177800"/>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　「自律的で創造性を発揮する行財政運営体制の確立」に向け</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、行財政改革推進プラン（案</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）に掲げた「組み換え（シフト）」と「強みを束ねる」を改革の視点に、次の行動指針のもと、着実に成果を生み出していきます。</a:t>
            </a:r>
            <a:endParaRPr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1" name="正方形/長方形 50"/>
          <p:cNvSpPr/>
          <p:nvPr/>
        </p:nvSpPr>
        <p:spPr>
          <a:xfrm>
            <a:off x="435623" y="3699030"/>
            <a:ext cx="8659270" cy="320601"/>
          </a:xfrm>
          <a:prstGeom prst="rect">
            <a:avLst/>
          </a:prstGeom>
        </p:spPr>
        <p:style>
          <a:lnRef idx="1">
            <a:schemeClr val="accent1"/>
          </a:lnRef>
          <a:fillRef idx="2">
            <a:schemeClr val="accent1"/>
          </a:fillRef>
          <a:effectRef idx="1">
            <a:schemeClr val="accent1"/>
          </a:effectRef>
          <a:fontRef idx="minor">
            <a:schemeClr val="dk1"/>
          </a:fontRef>
        </p:style>
        <p:txBody>
          <a:bodyPr wrap="square" lIns="72000" tIns="0" rIns="72000" bIns="0">
            <a:spAutoFit/>
          </a:bodyPr>
          <a:lstStyle/>
          <a:p>
            <a:pPr>
              <a:lnSpc>
                <a:spcPts val="2500"/>
              </a:lnSpc>
              <a:tabLst>
                <a:tab pos="266700" algn="l"/>
              </a:tabLst>
            </a:pPr>
            <a:r>
              <a:rPr lang="ja-JP" altLang="en-US" sz="1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③ 実　践　</a:t>
            </a:r>
            <a:r>
              <a:rPr lang="ja-JP" altLang="en-US" sz="14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～「やって</a:t>
            </a:r>
            <a:r>
              <a:rPr lang="ja-JP" altLang="en-US"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みよう」の精神を</a:t>
            </a:r>
            <a:r>
              <a:rPr lang="ja-JP" altLang="en-US" sz="14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もち、果敢に挑戦する</a:t>
            </a:r>
            <a:endParaRPr lang="ja-JP" altLang="en-US"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2" name="正方形/長方形 51"/>
          <p:cNvSpPr/>
          <p:nvPr/>
        </p:nvSpPr>
        <p:spPr>
          <a:xfrm>
            <a:off x="483068" y="4059070"/>
            <a:ext cx="8596550" cy="523220"/>
          </a:xfrm>
          <a:prstGeom prst="rect">
            <a:avLst/>
          </a:prstGeom>
          <a:noFill/>
        </p:spPr>
        <p:txBody>
          <a:bodyPr wrap="square">
            <a:spAutoFit/>
          </a:bodyPr>
          <a:lstStyle/>
          <a:p>
            <a:pPr>
              <a:tabLst>
                <a:tab pos="449263" algn="l"/>
              </a:tabLst>
            </a:pPr>
            <a:r>
              <a:rPr lang="ja-JP" altLang="en-US" sz="1400" spc="-50" dirty="0">
                <a:latin typeface="メイリオ" panose="020B0604030504040204" pitchFamily="50" charset="-128"/>
                <a:ea typeface="メイリオ" panose="020B0604030504040204" pitchFamily="50" charset="-128"/>
                <a:cs typeface="メイリオ" panose="020B0604030504040204" pitchFamily="50" charset="-128"/>
              </a:rPr>
              <a:t>新たな課題発見や課題解決に資する先進的な試みに対して、「やってみよう」という進取の気風、挑戦の精神、そして、そのような取組みを「やってみなはれ」と受容する寛容性にあふれた組織の土壌（文化</a:t>
            </a:r>
            <a:r>
              <a:rPr lang="ja-JP" altLang="en-US" sz="1400" spc="-50" dirty="0" smtClean="0">
                <a:latin typeface="メイリオ" panose="020B0604030504040204" pitchFamily="50" charset="-128"/>
                <a:ea typeface="メイリオ" panose="020B0604030504040204" pitchFamily="50" charset="-128"/>
                <a:cs typeface="メイリオ" panose="020B0604030504040204" pitchFamily="50" charset="-128"/>
              </a:rPr>
              <a:t>）を育む。</a:t>
            </a:r>
            <a:endParaRPr lang="ja-JP" altLang="en-US" sz="1400" spc="-5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 name="正方形/長方形 4"/>
          <p:cNvSpPr/>
          <p:nvPr/>
        </p:nvSpPr>
        <p:spPr>
          <a:xfrm>
            <a:off x="8432528" y="6525344"/>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dirty="0" smtClean="0">
                <a:solidFill>
                  <a:prstClr val="black"/>
                </a:solidFill>
              </a:rPr>
              <a:t>4</a:t>
            </a:r>
            <a:endParaRPr lang="ja-JP" altLang="en-US" dirty="0">
              <a:solidFill>
                <a:prstClr val="black"/>
              </a:solidFill>
            </a:endParaRPr>
          </a:p>
        </p:txBody>
      </p:sp>
      <p:grpSp>
        <p:nvGrpSpPr>
          <p:cNvPr id="12" name="グループ化 11"/>
          <p:cNvGrpSpPr/>
          <p:nvPr/>
        </p:nvGrpSpPr>
        <p:grpSpPr>
          <a:xfrm>
            <a:off x="895485" y="5047669"/>
            <a:ext cx="7826787" cy="1351661"/>
            <a:chOff x="-94625" y="513468"/>
            <a:chExt cx="7826787" cy="1351661"/>
          </a:xfrm>
        </p:grpSpPr>
        <p:sp>
          <p:nvSpPr>
            <p:cNvPr id="13" name="山形 12"/>
            <p:cNvSpPr/>
            <p:nvPr/>
          </p:nvSpPr>
          <p:spPr>
            <a:xfrm>
              <a:off x="-94625" y="516715"/>
              <a:ext cx="3496495" cy="1348414"/>
            </a:xfrm>
            <a:prstGeom prst="chevron">
              <a:avLst>
                <a:gd name="adj" fmla="val 24898"/>
              </a:avLst>
            </a:prstGeom>
            <a:solidFill>
              <a:schemeClr val="bg1">
                <a:lumMod val="7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 name="テキスト ボックス 13"/>
            <p:cNvSpPr txBox="1"/>
            <p:nvPr/>
          </p:nvSpPr>
          <p:spPr>
            <a:xfrm>
              <a:off x="376896" y="571211"/>
              <a:ext cx="2553451" cy="328936"/>
            </a:xfrm>
            <a:prstGeom prst="rect">
              <a:avLst/>
            </a:prstGeom>
            <a:noFill/>
          </p:spPr>
          <p:txBody>
            <a:bodyPr wrap="square" rtlCol="0">
              <a:spAutoFit/>
            </a:bodyPr>
            <a:lstStyle/>
            <a:p>
              <a:pPr>
                <a:lnSpc>
                  <a:spcPts val="900"/>
                </a:lnSpc>
              </a:pPr>
              <a:r>
                <a:rPr kumimoji="1" lang="en-US" altLang="ja-JP" sz="900" b="1" dirty="0" smtClean="0">
                  <a:latin typeface="メイリオ" panose="020B0604030504040204" pitchFamily="50" charset="-128"/>
                  <a:ea typeface="メイリオ" panose="020B0604030504040204" pitchFamily="50" charset="-128"/>
                  <a:cs typeface="メイリオ" panose="020B0604030504040204" pitchFamily="50" charset="-128"/>
                </a:rPr>
                <a:t>H27</a:t>
              </a:r>
              <a:r>
                <a:rPr kumimoji="1" lang="ja-JP" altLang="en-US" sz="900" b="1" dirty="0" smtClean="0">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900" b="1" dirty="0" smtClean="0">
                  <a:latin typeface="メイリオ" panose="020B0604030504040204" pitchFamily="50" charset="-128"/>
                  <a:ea typeface="メイリオ" panose="020B0604030504040204" pitchFamily="50" charset="-128"/>
                  <a:cs typeface="メイリオ" panose="020B0604030504040204" pitchFamily="50" charset="-128"/>
                </a:rPr>
                <a:t>H29</a:t>
              </a:r>
              <a:r>
                <a:rPr kumimoji="1" lang="ja-JP" altLang="en-US" sz="900" b="1" dirty="0" smtClean="0">
                  <a:latin typeface="メイリオ" panose="020B0604030504040204" pitchFamily="50" charset="-128"/>
                  <a:ea typeface="メイリオ" panose="020B0604030504040204" pitchFamily="50" charset="-128"/>
                  <a:cs typeface="メイリオ" panose="020B0604030504040204" pitchFamily="50" charset="-128"/>
                </a:rPr>
                <a:t>　</a:t>
              </a:r>
              <a:endParaRPr kumimoji="1" lang="en-US" altLang="ja-JP" sz="900" b="1" dirty="0" smtClean="0">
                <a:latin typeface="メイリオ" panose="020B0604030504040204" pitchFamily="50" charset="-128"/>
                <a:ea typeface="メイリオ" panose="020B0604030504040204" pitchFamily="50" charset="-128"/>
                <a:cs typeface="メイリオ" panose="020B0604030504040204" pitchFamily="50" charset="-128"/>
              </a:endParaRPr>
            </a:p>
            <a:p>
              <a:pPr>
                <a:lnSpc>
                  <a:spcPts val="900"/>
                </a:lnSpc>
              </a:pPr>
              <a:r>
                <a:rPr lang="en-US" altLang="ja-JP" sz="900" b="1"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900" b="1" dirty="0" smtClean="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900" b="1" dirty="0" smtClean="0">
                  <a:latin typeface="メイリオ" panose="020B0604030504040204" pitchFamily="50" charset="-128"/>
                  <a:ea typeface="メイリオ" panose="020B0604030504040204" pitchFamily="50" charset="-128"/>
                  <a:cs typeface="メイリオ" panose="020B0604030504040204" pitchFamily="50" charset="-128"/>
                </a:rPr>
                <a:t>行財政改革推進プラン（案）</a:t>
              </a:r>
              <a:endParaRPr kumimoji="1" lang="ja-JP" altLang="en-US" sz="9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 name="山形 14"/>
            <p:cNvSpPr/>
            <p:nvPr/>
          </p:nvSpPr>
          <p:spPr>
            <a:xfrm>
              <a:off x="3176844" y="513468"/>
              <a:ext cx="4265573" cy="1348414"/>
            </a:xfrm>
            <a:prstGeom prst="chevron">
              <a:avLst>
                <a:gd name="adj" fmla="val 24865"/>
              </a:avLst>
            </a:prstGeom>
            <a:solidFill>
              <a:schemeClr val="bg1">
                <a:lumMod val="7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6" name="テキスト ボックス 15"/>
            <p:cNvSpPr txBox="1"/>
            <p:nvPr/>
          </p:nvSpPr>
          <p:spPr>
            <a:xfrm>
              <a:off x="3489819" y="593953"/>
              <a:ext cx="4242343" cy="477054"/>
            </a:xfrm>
            <a:prstGeom prst="rect">
              <a:avLst/>
            </a:prstGeom>
            <a:noFill/>
          </p:spPr>
          <p:txBody>
            <a:bodyPr wrap="square" rtlCol="0">
              <a:spAutoFit/>
            </a:bodyPr>
            <a:lstStyle/>
            <a:p>
              <a:pPr>
                <a:lnSpc>
                  <a:spcPts val="1000"/>
                </a:lnSpc>
              </a:pPr>
              <a:r>
                <a:rPr kumimoji="1" lang="en-US" altLang="ja-JP" sz="900" b="1" dirty="0" smtClean="0">
                  <a:latin typeface="メイリオ" panose="020B0604030504040204" pitchFamily="50" charset="-128"/>
                  <a:ea typeface="メイリオ" panose="020B0604030504040204" pitchFamily="50" charset="-128"/>
                  <a:cs typeface="メイリオ" panose="020B0604030504040204" pitchFamily="50" charset="-128"/>
                </a:rPr>
                <a:t>H30</a:t>
              </a:r>
              <a:r>
                <a:rPr kumimoji="1" lang="ja-JP" altLang="en-US" sz="900" b="1"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00" b="1" dirty="0">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900" b="1"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00" b="1" dirty="0" smtClean="0">
                  <a:latin typeface="メイリオ" panose="020B0604030504040204" pitchFamily="50" charset="-128"/>
                  <a:ea typeface="メイリオ" panose="020B0604030504040204" pitchFamily="50" charset="-128"/>
                  <a:cs typeface="メイリオ" panose="020B0604030504040204" pitchFamily="50" charset="-128"/>
                </a:rPr>
                <a:t>行政</a:t>
              </a:r>
              <a:r>
                <a:rPr lang="ja-JP" altLang="en-US" sz="900" b="1" dirty="0">
                  <a:latin typeface="メイリオ" panose="020B0604030504040204" pitchFamily="50" charset="-128"/>
                  <a:ea typeface="メイリオ" panose="020B0604030504040204" pitchFamily="50" charset="-128"/>
                  <a:cs typeface="メイリオ" panose="020B0604030504040204" pitchFamily="50" charset="-128"/>
                </a:rPr>
                <a:t>経営</a:t>
              </a:r>
              <a:r>
                <a:rPr lang="ja-JP" altLang="en-US" sz="900" b="1" dirty="0" smtClean="0">
                  <a:latin typeface="メイリオ" panose="020B0604030504040204" pitchFamily="50" charset="-128"/>
                  <a:ea typeface="メイリオ" panose="020B0604030504040204" pitchFamily="50" charset="-128"/>
                  <a:cs typeface="メイリオ" panose="020B0604030504040204" pitchFamily="50" charset="-128"/>
                </a:rPr>
                <a:t>の取組み」</a:t>
              </a:r>
              <a:endParaRPr lang="en-US" altLang="ja-JP" sz="900" b="1" dirty="0" smtClean="0">
                <a:latin typeface="メイリオ" panose="020B0604030504040204" pitchFamily="50" charset="-128"/>
                <a:ea typeface="メイリオ" panose="020B0604030504040204" pitchFamily="50" charset="-128"/>
                <a:cs typeface="メイリオ" panose="020B0604030504040204" pitchFamily="50" charset="-128"/>
              </a:endParaRPr>
            </a:p>
            <a:p>
              <a:pPr>
                <a:lnSpc>
                  <a:spcPts val="1000"/>
                </a:lnSpc>
              </a:pPr>
              <a:r>
                <a:rPr lang="ja-JP" altLang="en-US" sz="900" b="1" smtClean="0">
                  <a:latin typeface="メイリオ" panose="020B0604030504040204" pitchFamily="50" charset="-128"/>
                  <a:ea typeface="メイリオ" panose="020B0604030504040204" pitchFamily="50" charset="-128"/>
                  <a:cs typeface="メイリオ" panose="020B0604030504040204" pitchFamily="50" charset="-128"/>
                </a:rPr>
                <a:t>中長期的</a:t>
              </a:r>
              <a:r>
                <a:rPr lang="ja-JP" altLang="en-US" sz="900" b="1" dirty="0">
                  <a:latin typeface="メイリオ" panose="020B0604030504040204" pitchFamily="50" charset="-128"/>
                  <a:ea typeface="メイリオ" panose="020B0604030504040204" pitchFamily="50" charset="-128"/>
                  <a:cs typeface="メイリオ" panose="020B0604030504040204" pitchFamily="50" charset="-128"/>
                </a:rPr>
                <a:t>な視点も持ちつつ、単年度の取組みとして、毎年</a:t>
              </a:r>
              <a:r>
                <a:rPr lang="ja-JP" altLang="en-US" sz="900" b="1" dirty="0" smtClean="0">
                  <a:latin typeface="メイリオ" panose="020B0604030504040204" pitchFamily="50" charset="-128"/>
                  <a:ea typeface="メイリオ" panose="020B0604030504040204" pitchFamily="50" charset="-128"/>
                  <a:cs typeface="メイリオ" panose="020B0604030504040204" pitchFamily="50" charset="-128"/>
                </a:rPr>
                <a:t>２月公表</a:t>
              </a:r>
              <a:endParaRPr lang="ja-JP" altLang="en-US" sz="900" b="1" dirty="0">
                <a:latin typeface="メイリオ" panose="020B0604030504040204" pitchFamily="50" charset="-128"/>
                <a:ea typeface="メイリオ" panose="020B0604030504040204" pitchFamily="50" charset="-128"/>
                <a:cs typeface="メイリオ" panose="020B0604030504040204" pitchFamily="50" charset="-128"/>
              </a:endParaRPr>
            </a:p>
            <a:p>
              <a:pPr>
                <a:lnSpc>
                  <a:spcPts val="1000"/>
                </a:lnSpc>
              </a:pPr>
              <a:endParaRPr kumimoji="1" lang="ja-JP" altLang="en-US" sz="9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7" name="右矢印 16"/>
            <p:cNvSpPr/>
            <p:nvPr/>
          </p:nvSpPr>
          <p:spPr>
            <a:xfrm>
              <a:off x="535445" y="828083"/>
              <a:ext cx="2553451" cy="496986"/>
            </a:xfrm>
            <a:prstGeom prst="rightArrow">
              <a:avLst>
                <a:gd name="adj1" fmla="val 73281"/>
                <a:gd name="adj2" fmla="val 47811"/>
              </a:avLst>
            </a:prstGeom>
            <a:solidFill>
              <a:schemeClr val="accent3">
                <a:lumMod val="40000"/>
                <a:lumOff val="60000"/>
              </a:schemeClr>
            </a:solidFill>
            <a:ln w="19050">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rIns="0" rtlCol="0" anchor="ctr"/>
            <a:lstStyle/>
            <a:p>
              <a:pPr algn="ctr"/>
              <a:r>
                <a:rPr lang="ja-JP" altLang="en-US" sz="1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新たな発想・視点からの行政展開</a:t>
              </a:r>
              <a:endParaRPr lang="en-US" altLang="ja-JP" sz="1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自律的な行財政</a:t>
              </a:r>
              <a:r>
                <a:rPr lang="ja-JP" altLang="en-US" sz="10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マネジメント</a:t>
              </a:r>
              <a:endParaRPr kumimoji="1" lang="ja-JP" altLang="en-US" sz="10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8" name="右矢印 17"/>
            <p:cNvSpPr/>
            <p:nvPr/>
          </p:nvSpPr>
          <p:spPr>
            <a:xfrm>
              <a:off x="535445" y="1310317"/>
              <a:ext cx="2553451" cy="498771"/>
            </a:xfrm>
            <a:prstGeom prst="rightArrow">
              <a:avLst>
                <a:gd name="adj1" fmla="val 69048"/>
                <a:gd name="adj2" fmla="val 50000"/>
              </a:avLst>
            </a:prstGeom>
            <a:solidFill>
              <a:schemeClr val="accent3">
                <a:lumMod val="40000"/>
                <a:lumOff val="60000"/>
              </a:schemeClr>
            </a:solidFill>
            <a:ln w="19050">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rIns="0" rtlCol="0" anchor="ctr"/>
            <a:lstStyle/>
            <a:p>
              <a:pPr algn="ctr"/>
              <a:r>
                <a:rPr lang="ja-JP" altLang="en-US" sz="1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持続可能で安定的な財政運営の実現</a:t>
              </a:r>
            </a:p>
          </p:txBody>
        </p:sp>
        <p:sp>
          <p:nvSpPr>
            <p:cNvPr id="19" name="右矢印 18"/>
            <p:cNvSpPr/>
            <p:nvPr/>
          </p:nvSpPr>
          <p:spPr>
            <a:xfrm>
              <a:off x="3586250" y="875019"/>
              <a:ext cx="3326009" cy="468817"/>
            </a:xfrm>
            <a:prstGeom prst="rightArrow">
              <a:avLst>
                <a:gd name="adj1" fmla="val 73281"/>
                <a:gd name="adj2" fmla="val 47811"/>
              </a:avLst>
            </a:prstGeom>
            <a:solidFill>
              <a:schemeClr val="accent3">
                <a:lumMod val="40000"/>
                <a:lumOff val="60000"/>
              </a:schemeClr>
            </a:solidFill>
            <a:ln w="19050">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rIns="0" rtlCol="0" anchor="ctr"/>
            <a:lstStyle/>
            <a:p>
              <a:pPr algn="ctr"/>
              <a:r>
                <a:rPr lang="ja-JP" altLang="en-US" sz="10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新た</a:t>
              </a:r>
              <a:r>
                <a:rPr lang="ja-JP" altLang="en-US" sz="1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な行政経営の取組み</a:t>
              </a:r>
            </a:p>
          </p:txBody>
        </p:sp>
        <p:sp>
          <p:nvSpPr>
            <p:cNvPr id="20" name="右矢印 19"/>
            <p:cNvSpPr/>
            <p:nvPr/>
          </p:nvSpPr>
          <p:spPr>
            <a:xfrm>
              <a:off x="3586252" y="1325069"/>
              <a:ext cx="3326008" cy="498771"/>
            </a:xfrm>
            <a:prstGeom prst="rightArrow">
              <a:avLst>
                <a:gd name="adj1" fmla="val 69048"/>
                <a:gd name="adj2" fmla="val 50000"/>
              </a:avLst>
            </a:prstGeom>
            <a:solidFill>
              <a:schemeClr val="accent3">
                <a:lumMod val="40000"/>
                <a:lumOff val="60000"/>
              </a:schemeClr>
            </a:solidFill>
            <a:ln w="19050">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rIns="0" rtlCol="0" anchor="ctr"/>
            <a:lstStyle/>
            <a:p>
              <a:pPr algn="ctr"/>
              <a:r>
                <a:rPr lang="ja-JP" altLang="en-US" sz="1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健全で規律ある行財政</a:t>
              </a:r>
              <a:r>
                <a:rPr lang="ja-JP" altLang="en-US" sz="10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運営</a:t>
              </a:r>
              <a:endParaRPr lang="ja-JP" altLang="en-US" sz="1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sp>
        <p:nvSpPr>
          <p:cNvPr id="23" name="タイトル 1"/>
          <p:cNvSpPr txBox="1">
            <a:spLocks/>
          </p:cNvSpPr>
          <p:nvPr/>
        </p:nvSpPr>
        <p:spPr>
          <a:xfrm>
            <a:off x="566555" y="4734145"/>
            <a:ext cx="1485165" cy="271862"/>
          </a:xfrm>
          <a:prstGeom prst="rect">
            <a:avLst/>
          </a:prstGeom>
          <a:solidFill>
            <a:schemeClr val="bg1">
              <a:lumMod val="85000"/>
            </a:schemeClr>
          </a:solidFill>
          <a:ln>
            <a:noFill/>
          </a:ln>
          <a:scene3d>
            <a:camera prst="orthographicFront"/>
            <a:lightRig rig="threePt" dir="t"/>
          </a:scene3d>
          <a:sp3d>
            <a:bevelT/>
          </a:sp3d>
        </p:spPr>
        <p:txBody>
          <a:bodyPr anchor="ctr"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改革の継承と深化</a:t>
            </a:r>
            <a:endPar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5436808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線コネクタ 7"/>
          <p:cNvCxnSpPr/>
          <p:nvPr/>
        </p:nvCxnSpPr>
        <p:spPr>
          <a:xfrm>
            <a:off x="971600" y="921026"/>
            <a:ext cx="7200800" cy="0"/>
          </a:xfrm>
          <a:prstGeom prst="line">
            <a:avLst/>
          </a:prstGeom>
        </p:spPr>
        <p:style>
          <a:lnRef idx="3">
            <a:schemeClr val="accent1"/>
          </a:lnRef>
          <a:fillRef idx="0">
            <a:schemeClr val="accent1"/>
          </a:fillRef>
          <a:effectRef idx="2">
            <a:schemeClr val="accent1"/>
          </a:effectRef>
          <a:fontRef idx="minor">
            <a:schemeClr val="tx1"/>
          </a:fontRef>
        </p:style>
      </p:cxnSp>
      <p:sp>
        <p:nvSpPr>
          <p:cNvPr id="3" name="テキスト ボックス 2"/>
          <p:cNvSpPr txBox="1"/>
          <p:nvPr/>
        </p:nvSpPr>
        <p:spPr>
          <a:xfrm>
            <a:off x="705620" y="323655"/>
            <a:ext cx="8020792" cy="523220"/>
          </a:xfrm>
          <a:prstGeom prst="rect">
            <a:avLst/>
          </a:prstGeom>
          <a:noFill/>
        </p:spPr>
        <p:txBody>
          <a:bodyPr wrap="square" rtlCol="0">
            <a:spAutoFit/>
          </a:bodyPr>
          <a:lstStyle/>
          <a:p>
            <a:r>
              <a:rPr lang="ja-JP" altLang="en-US" sz="2800" dirty="0" smtClean="0">
                <a:latin typeface="Meiryo UI" panose="020B0604030504040204" pitchFamily="50" charset="-128"/>
                <a:ea typeface="Meiryo UI" panose="020B0604030504040204" pitchFamily="50" charset="-128"/>
                <a:cs typeface="Meiryo UI" panose="020B0604030504040204" pitchFamily="50" charset="-128"/>
              </a:rPr>
              <a:t>２　新たな行政経営の取組み</a:t>
            </a:r>
            <a:endParaRPr lang="en-US" altLang="ja-JP" sz="28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正方形/長方形 3"/>
          <p:cNvSpPr/>
          <p:nvPr/>
        </p:nvSpPr>
        <p:spPr>
          <a:xfrm>
            <a:off x="971600" y="1281291"/>
            <a:ext cx="7200800" cy="646331"/>
          </a:xfrm>
          <a:prstGeom prst="rect">
            <a:avLst/>
          </a:prstGeom>
        </p:spPr>
        <p:txBody>
          <a:bodyPr wrap="square" numCol="1">
            <a:spAutoFit/>
          </a:bodyPr>
          <a:lstStyle/>
          <a:p>
            <a:pPr defTabSz="647700">
              <a:spcBef>
                <a:spcPct val="0"/>
              </a:spcBef>
              <a:buFont typeface="Wingdings" pitchFamily="2" charset="2"/>
              <a:buNone/>
              <a:tabLst>
                <a:tab pos="8256588" algn="r"/>
              </a:tabLst>
              <a:defRPr/>
            </a:pPr>
            <a:r>
              <a:rPr lang="ja-JP" altLang="en-US" dirty="0">
                <a:latin typeface="Meiryo UI" panose="020B0604030504040204" pitchFamily="50" charset="-128"/>
                <a:ea typeface="Meiryo UI" panose="020B0604030504040204" pitchFamily="50" charset="-128"/>
                <a:cs typeface="Meiryo UI" panose="020B0604030504040204" pitchFamily="50" charset="-128"/>
              </a:rPr>
              <a:t>（１</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）社会課題に挑戦し続ける活力</a:t>
            </a:r>
            <a:r>
              <a:rPr lang="ja-JP" altLang="en-US" dirty="0">
                <a:latin typeface="Meiryo UI" panose="020B0604030504040204" pitchFamily="50" charset="-128"/>
                <a:ea typeface="Meiryo UI" panose="020B0604030504040204" pitchFamily="50" charset="-128"/>
                <a:cs typeface="Meiryo UI" panose="020B0604030504040204" pitchFamily="50" charset="-128"/>
              </a:rPr>
              <a:t>ある組織づくり</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buFont typeface="Wingdings" pitchFamily="2" charset="2"/>
              <a:buNone/>
              <a:tabLst>
                <a:tab pos="8256588" algn="r"/>
              </a:tabLst>
              <a:defRPr/>
            </a:pPr>
            <a:r>
              <a:rPr lang="ja-JP" altLang="en-US" dirty="0">
                <a:latin typeface="Meiryo UI" panose="020B0604030504040204" pitchFamily="50" charset="-128"/>
                <a:ea typeface="Meiryo UI" panose="020B0604030504040204" pitchFamily="50" charset="-128"/>
                <a:cs typeface="Meiryo UI" panose="020B0604030504040204" pitchFamily="50" charset="-128"/>
              </a:rPr>
              <a:t>（２</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）社会課題解決につながる共創の仕組みづくり</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p:cNvSpPr/>
          <p:nvPr/>
        </p:nvSpPr>
        <p:spPr>
          <a:xfrm>
            <a:off x="8432528" y="6525344"/>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dirty="0" smtClean="0">
                <a:solidFill>
                  <a:schemeClr val="tx1"/>
                </a:solidFill>
              </a:rPr>
              <a:t>5</a:t>
            </a:r>
            <a:endParaRPr lang="ja-JP" altLang="en-US" dirty="0">
              <a:solidFill>
                <a:schemeClr val="tx1"/>
              </a:solidFill>
            </a:endParaRPr>
          </a:p>
        </p:txBody>
      </p:sp>
    </p:spTree>
    <p:extLst>
      <p:ext uri="{BB962C8B-B14F-4D97-AF65-F5344CB8AC3E}">
        <p14:creationId xmlns:p14="http://schemas.microsoft.com/office/powerpoint/2010/main" val="21165106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正方形/長方形 26"/>
          <p:cNvSpPr/>
          <p:nvPr/>
        </p:nvSpPr>
        <p:spPr>
          <a:xfrm>
            <a:off x="-153525" y="269358"/>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（１</a:t>
            </a:r>
            <a:r>
              <a:rPr kumimoji="1" lang="ja-JP" altLang="en-US" sz="1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）社会課題に挑戦し続ける活力</a:t>
            </a: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ある組織づくり</a:t>
            </a:r>
          </a:p>
        </p:txBody>
      </p:sp>
      <p:cxnSp>
        <p:nvCxnSpPr>
          <p:cNvPr id="28" name="直線コネクタ 27"/>
          <p:cNvCxnSpPr/>
          <p:nvPr/>
        </p:nvCxnSpPr>
        <p:spPr>
          <a:xfrm>
            <a:off x="183873" y="683695"/>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18" name="正方形/長方形 17"/>
          <p:cNvSpPr/>
          <p:nvPr/>
        </p:nvSpPr>
        <p:spPr>
          <a:xfrm>
            <a:off x="392883" y="4968713"/>
            <a:ext cx="8363681" cy="620527"/>
          </a:xfrm>
          <a:prstGeom prst="rect">
            <a:avLst/>
          </a:prstGeom>
          <a:solidFill>
            <a:schemeClr val="bg1"/>
          </a:solidFill>
          <a:ln w="63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90142" tIns="45071" rIns="90142" bIns="45071" rtlCol="0" anchor="ct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4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職員</a:t>
            </a: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の多様な働き方の支援・促進（テレワークの推進　等</a:t>
            </a:r>
            <a:r>
              <a:rPr kumimoji="1" lang="ja-JP" altLang="en-US" sz="14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endParaRPr kumimoji="1" lang="en-US" altLang="ja-JP" sz="14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職員の</a:t>
            </a:r>
            <a:r>
              <a:rPr kumimoji="1" lang="ja-JP" altLang="en-US" sz="14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意識</a:t>
            </a:r>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改革</a:t>
            </a:r>
            <a:r>
              <a:rPr kumimoji="1" lang="ja-JP" altLang="en-US" sz="14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庁内機運の</a:t>
            </a:r>
            <a:r>
              <a:rPr kumimoji="1" lang="ja-JP" altLang="en-US" sz="14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醸成</a:t>
            </a: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400" b="0"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endParaRPr kumimoji="1" lang="en-US" altLang="ja-JP" sz="1400" b="0"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3" name="正方形/長方形 32"/>
          <p:cNvSpPr/>
          <p:nvPr/>
        </p:nvSpPr>
        <p:spPr>
          <a:xfrm>
            <a:off x="290131" y="4599130"/>
            <a:ext cx="1726445" cy="315578"/>
          </a:xfrm>
          <a:prstGeom prst="rect">
            <a:avLst/>
          </a:prstGeom>
          <a:noFill/>
          <a:ln w="9525">
            <a:noFill/>
          </a:ln>
        </p:spPr>
        <p:txBody>
          <a:bodyPr wrap="square" lIns="91440" tIns="45720" rIns="91440" bIns="45720" numCol="1" rtlCol="0" anchor="ctr">
            <a:noAutofit/>
            <a:scene3d>
              <a:camera prst="orthographicFront"/>
              <a:lightRig rig="brightRoom" dir="t"/>
            </a:scene3d>
            <a:sp3d contourW="6350" prstMaterial="plastic">
              <a:contourClr>
                <a:schemeClr val="accent1">
                  <a:tint val="100000"/>
                  <a:shade val="100000"/>
                  <a:hueMod val="100000"/>
                  <a:satMod val="100000"/>
                </a:schemeClr>
              </a:contourClr>
            </a:sp3d>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1600" b="1" i="0" u="none" strike="noStrike" kern="1200" cap="none" spc="-2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③ 働き方改革　　</a:t>
            </a:r>
            <a:endParaRPr kumimoji="1" lang="en-US" altLang="ja-JP" sz="1600" b="1" i="0" u="none" strike="noStrike" kern="1200" cap="none" spc="-2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正方形/長方形 1"/>
          <p:cNvSpPr/>
          <p:nvPr/>
        </p:nvSpPr>
        <p:spPr>
          <a:xfrm>
            <a:off x="391704" y="1740610"/>
            <a:ext cx="8364860" cy="1089181"/>
          </a:xfrm>
          <a:prstGeom prst="rect">
            <a:avLst/>
          </a:prstGeom>
          <a:solidFill>
            <a:schemeClr val="bg1"/>
          </a:solidFill>
          <a:ln w="63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90142" tIns="45071" rIns="90142" bIns="45071" rtlCol="0" anchor="ct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4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多様な企業</a:t>
            </a: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との対話によるアイデア収集・市場ニーズ</a:t>
            </a:r>
            <a:r>
              <a:rPr kumimoji="1" lang="ja-JP" altLang="en-US" sz="14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把握</a:t>
            </a:r>
            <a:endParaRPr kumimoji="1" lang="en-US" altLang="ja-JP" sz="1100" b="1" i="0" u="none" strike="noStrike" kern="1200" cap="none" spc="0" normalizeH="0" baseline="0" noProof="0" dirty="0" smtClean="0">
              <a:ln>
                <a:noFill/>
              </a:ln>
              <a:solidFill>
                <a:srgbClr val="00B0F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4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社会</a:t>
            </a: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課題解決</a:t>
            </a:r>
            <a:r>
              <a:rPr kumimoji="1" lang="ja-JP" altLang="en-US" sz="14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ビジネス</a:t>
            </a:r>
            <a:r>
              <a:rPr kumimoji="1" lang="en-US" altLang="ja-JP" sz="1400" b="0" i="0" u="none" strike="noStrike" kern="1200" cap="none" spc="0" normalizeH="0" baseline="3000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*1</a:t>
            </a:r>
            <a:r>
              <a:rPr kumimoji="1" lang="ja-JP" altLang="en-US" sz="14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に</a:t>
            </a: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ついての情報共有、連携・</a:t>
            </a:r>
            <a:r>
              <a:rPr kumimoji="1" lang="ja-JP" altLang="en-US" sz="14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協力</a:t>
            </a:r>
            <a:endParaRPr kumimoji="1" lang="en-US" altLang="ja-JP" sz="14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（セミナー</a:t>
            </a: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・交流会などの</a:t>
            </a:r>
            <a:r>
              <a:rPr kumimoji="1"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民間</a:t>
            </a: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による</a:t>
            </a:r>
            <a:r>
              <a:rPr kumimoji="1"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アイデア</a:t>
            </a: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提案の場</a:t>
            </a:r>
            <a:r>
              <a:rPr kumimoji="1"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や企業</a:t>
            </a: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の創業・成長支援</a:t>
            </a:r>
            <a:r>
              <a:rPr kumimoji="1"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事業の活用　等）</a:t>
            </a:r>
            <a:endPar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4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民間</a:t>
            </a: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人材の</a:t>
            </a:r>
            <a:r>
              <a:rPr kumimoji="1" lang="ja-JP" altLang="en-US" sz="14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受入</a:t>
            </a:r>
            <a:endParaRPr kumimoji="1" lang="en-US" altLang="ja-JP" sz="1400" b="1" i="0" u="none" strike="noStrike" kern="1200" cap="none" spc="-3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5" name="正方形/長方形 34"/>
          <p:cNvSpPr/>
          <p:nvPr/>
        </p:nvSpPr>
        <p:spPr>
          <a:xfrm>
            <a:off x="296525" y="1403775"/>
            <a:ext cx="3365058" cy="295543"/>
          </a:xfrm>
          <a:prstGeom prst="rect">
            <a:avLst/>
          </a:prstGeom>
          <a:noFill/>
          <a:ln w="9525">
            <a:noFill/>
          </a:ln>
        </p:spPr>
        <p:txBody>
          <a:bodyPr wrap="square" lIns="91440" tIns="45720" rIns="91440" bIns="45720" numCol="1" rtlCol="0" anchor="ctr">
            <a:noAutofit/>
            <a:scene3d>
              <a:camera prst="orthographicFront"/>
              <a:lightRig rig="brightRoom" dir="t"/>
            </a:scene3d>
            <a:sp3d contourW="6350" prstMaterial="plastic">
              <a:contourClr>
                <a:schemeClr val="accent1">
                  <a:tint val="100000"/>
                  <a:shade val="100000"/>
                  <a:hueMod val="100000"/>
                  <a:satMod val="100000"/>
                </a:schemeClr>
              </a:contourClr>
            </a:sp3d>
          </a:bodyPr>
          <a:lstStyle/>
          <a:p>
            <a:pPr marL="0" marR="0" lvl="0" indent="0" algn="l" defTabSz="914400" rtl="0" eaLnBrk="1" fontAlgn="auto" latinLnBrk="0" hangingPunct="1">
              <a:lnSpc>
                <a:spcPts val="2500"/>
              </a:lnSpc>
              <a:spcBef>
                <a:spcPts val="0"/>
              </a:spcBef>
              <a:spcAft>
                <a:spcPts val="0"/>
              </a:spcAft>
              <a:buClrTx/>
              <a:buSzTx/>
              <a:buFontTx/>
              <a:buNone/>
              <a:tabLst>
                <a:tab pos="266700" algn="l"/>
              </a:tabLst>
              <a:defRPr/>
            </a:pPr>
            <a:r>
              <a:rPr kumimoji="1" lang="ja-JP" altLang="en-US"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① 企業等との知の交流</a:t>
            </a:r>
            <a:endParaRPr kumimoji="1" lang="en-US" altLang="ja-JP"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 name="正方形/長方形 12"/>
          <p:cNvSpPr/>
          <p:nvPr/>
        </p:nvSpPr>
        <p:spPr>
          <a:xfrm>
            <a:off x="183873" y="857347"/>
            <a:ext cx="8451939" cy="540060"/>
          </a:xfrm>
          <a:prstGeom prst="rect">
            <a:avLst/>
          </a:prstGeom>
          <a:noFill/>
          <a:ln w="9525">
            <a:noFill/>
          </a:ln>
        </p:spPr>
        <p:txBody>
          <a:bodyPr wrap="square" lIns="91440" tIns="45720" rIns="91440" bIns="45720" numCol="1" rtlCol="0" anchor="ctr">
            <a:noAutofit/>
            <a:scene3d>
              <a:camera prst="orthographicFront"/>
              <a:lightRig rig="brightRoom" dir="t"/>
            </a:scene3d>
            <a:sp3d contourW="6350" prstMaterial="plastic">
              <a:contourClr>
                <a:schemeClr val="accent1">
                  <a:tint val="100000"/>
                  <a:shade val="100000"/>
                  <a:hueMod val="100000"/>
                  <a:satMod val="100000"/>
                </a:schemeClr>
              </a:contourClr>
            </a:sp3d>
          </a:bodyPr>
          <a:lstStyle/>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外部の多様な価値観・アイデアとの交流や、新技術を活用した生産性向上等により</a:t>
            </a:r>
            <a:r>
              <a:rPr lang="ja-JP" altLang="en-US" sz="1600" dirty="0" err="1">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6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社会課題に挑戦し続けることのできる活力ある組織</a:t>
            </a:r>
            <a:r>
              <a:rPr kumimoji="1" lang="ja-JP" altLang="en-US"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を</a:t>
            </a:r>
            <a:r>
              <a:rPr kumimoji="1" lang="ja-JP" altLang="en-US" sz="16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めざします。</a:t>
            </a:r>
            <a:endParaRPr kumimoji="0" lang="ja-JP" altLang="en-US" sz="1600" b="0" i="0" u="none" strike="sngStrike" kern="0" cap="all" spc="0" normalizeH="0" baseline="0" noProof="0" dirty="0" smtClean="0">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 name="正方形/長方形 14"/>
          <p:cNvSpPr/>
          <p:nvPr/>
        </p:nvSpPr>
        <p:spPr>
          <a:xfrm>
            <a:off x="8432528" y="6525344"/>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6</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36" name="正方形/長方形 35"/>
          <p:cNvSpPr/>
          <p:nvPr/>
        </p:nvSpPr>
        <p:spPr>
          <a:xfrm>
            <a:off x="221099" y="2978950"/>
            <a:ext cx="8816695" cy="323871"/>
          </a:xfrm>
          <a:prstGeom prst="rect">
            <a:avLst/>
          </a:prstGeom>
          <a:noFill/>
          <a:ln w="9525">
            <a:noFill/>
          </a:ln>
        </p:spPr>
        <p:txBody>
          <a:bodyPr wrap="square" lIns="91440" tIns="45720" rIns="91440" bIns="45720" numCol="1" rtlCol="0" anchor="ctr">
            <a:noAutofit/>
            <a:scene3d>
              <a:camera prst="orthographicFront"/>
              <a:lightRig rig="brightRoom" dir="t"/>
            </a:scene3d>
            <a:sp3d contourW="6350" prstMaterial="plastic">
              <a:contourClr>
                <a:schemeClr val="accent1">
                  <a:tint val="100000"/>
                  <a:shade val="100000"/>
                  <a:hueMod val="100000"/>
                  <a:satMod val="100000"/>
                </a:schemeClr>
              </a:contourClr>
            </a:sp3d>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② 新技術</a:t>
            </a: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等</a:t>
            </a:r>
            <a:r>
              <a:rPr kumimoji="1" lang="ja-JP" altLang="en-US"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を活用した生産性の向上・府民サービスの充実</a:t>
            </a:r>
            <a:endParaRPr kumimoji="0" lang="ja-JP" altLang="en-US" sz="1600" b="0" i="0" u="sng" strike="noStrike" kern="0" cap="all" spc="0" normalizeH="0" baseline="0" noProof="0" dirty="0" smtClean="0">
              <a:ln/>
              <a:solidFill>
                <a:srgbClr val="0070C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テキスト ボックス 5"/>
          <p:cNvSpPr txBox="1"/>
          <p:nvPr/>
        </p:nvSpPr>
        <p:spPr>
          <a:xfrm>
            <a:off x="228878" y="5746265"/>
            <a:ext cx="8203650" cy="1013105"/>
          </a:xfrm>
          <a:prstGeom prst="rect">
            <a:avLst/>
          </a:prstGeom>
          <a:noFill/>
          <a:ln>
            <a:noFill/>
          </a:ln>
        </p:spPr>
        <p:txBody>
          <a:bodyPr wrap="non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(*1) </a:t>
            </a:r>
            <a:r>
              <a:rPr kumimoji="1" lang="ja-JP" altLang="en-US" sz="800" b="0"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社会</a:t>
            </a:r>
            <a:r>
              <a:rPr kumimoji="1" lang="ja-JP" altLang="en-US" sz="8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課題の解決につながるビジネスのこと</a:t>
            </a:r>
            <a:r>
              <a:rPr kumimoji="1" lang="ja-JP" altLang="en-US" sz="800" b="0"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800" b="0"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NPO</a:t>
            </a:r>
            <a:r>
              <a:rPr kumimoji="1" lang="ja-JP" altLang="en-US" sz="800" b="0"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や</a:t>
            </a:r>
            <a:r>
              <a:rPr kumimoji="1" lang="ja-JP" altLang="en-US" sz="8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コミュニティビジネスなどとは別に、近年は社会課題をシーズとして新たなビジネスを展開</a:t>
            </a:r>
            <a:r>
              <a:rPr kumimoji="1" lang="ja-JP" altLang="en-US" sz="800" b="0"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し成長</a:t>
            </a:r>
            <a:r>
              <a:rPr kumimoji="1" lang="ja-JP" altLang="en-US" sz="8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する企業が増えている</a:t>
            </a:r>
            <a:r>
              <a:rPr kumimoji="1" lang="ja-JP" altLang="en-US" sz="800" b="0"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a:t>
            </a:r>
            <a:endParaRPr kumimoji="1" lang="en-US" altLang="ja-JP" sz="800" b="0"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800" b="0"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800" b="0"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府商工労働部の産業化</a:t>
            </a:r>
            <a:r>
              <a:rPr kumimoji="1" lang="ja-JP" altLang="en-US" sz="8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戦略センターでは幅広い分野においてこうした企業の創業・成長支援に</a:t>
            </a:r>
            <a:r>
              <a:rPr kumimoji="1" lang="ja-JP" altLang="en-US" sz="800" b="0"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取り組んで</a:t>
            </a:r>
            <a:r>
              <a:rPr kumimoji="1" lang="ja-JP" altLang="en-US" sz="8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いる</a:t>
            </a:r>
            <a:r>
              <a:rPr kumimoji="1" lang="ja-JP" altLang="en-US" sz="800" b="0"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a:t>
            </a:r>
            <a:endParaRPr kumimoji="1" lang="en-US" altLang="ja-JP" sz="800" b="0"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(*2) </a:t>
            </a:r>
            <a:r>
              <a:rPr kumimoji="1" lang="en-US" altLang="ja-JP" sz="8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Robotic Process Automation</a:t>
            </a:r>
            <a:r>
              <a:rPr kumimoji="1" lang="ja-JP" altLang="en-US" sz="8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の略。ソフトウェアロボットによる業務自動化の取組み。人が行うパソコン上の作業手順をソフトウェアロボットに覚えさせることで、</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       パソコン操作を自動化することができる</a:t>
            </a:r>
            <a:r>
              <a:rPr kumimoji="1" lang="ja-JP" altLang="en-US" sz="800" b="0"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a:t>
            </a:r>
            <a:endParaRPr kumimoji="1" lang="en-US" altLang="ja-JP" sz="800" b="0"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(*3) </a:t>
            </a:r>
            <a:r>
              <a:rPr kumimoji="1" lang="en-US" altLang="ja-JP" sz="8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Internet of Things</a:t>
            </a:r>
            <a:r>
              <a:rPr kumimoji="1" lang="ja-JP" altLang="en-US" sz="8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「モノのインターネット」のこと。様々な機械をインターネットでつなぎ、状態をモニターしたり、コントロールしたりできる。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8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4</a:t>
            </a:r>
            <a:r>
              <a:rPr kumimoji="1" lang="en-US" altLang="ja-JP" sz="800" b="0"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 Evidence-Based </a:t>
            </a:r>
            <a:r>
              <a:rPr kumimoji="1" lang="en-US" altLang="ja-JP" sz="8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Policy Making</a:t>
            </a:r>
            <a:r>
              <a:rPr kumimoji="1" lang="ja-JP" altLang="en-US" sz="8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の略。証拠に基づく政策立案。政策の企画をその場限りのエピソードに頼るのではなく、政策目的を明確化したうえで</a:t>
            </a:r>
            <a:r>
              <a:rPr kumimoji="1" lang="ja-JP" altLang="en-US" sz="800" b="0"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合理的根拠（エビデ</a:t>
            </a:r>
            <a:endParaRPr kumimoji="1" lang="en-US" altLang="ja-JP" sz="800" b="0"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800" b="0"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800" b="0"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ンス</a:t>
            </a:r>
            <a:r>
              <a:rPr kumimoji="1" lang="ja-JP" altLang="en-US" sz="8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）に基づくものとすること。</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0"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6" name="正方形/長方形 15"/>
          <p:cNvSpPr/>
          <p:nvPr/>
        </p:nvSpPr>
        <p:spPr>
          <a:xfrm>
            <a:off x="391704" y="3317503"/>
            <a:ext cx="8367651" cy="1191617"/>
          </a:xfrm>
          <a:prstGeom prst="rect">
            <a:avLst/>
          </a:prstGeom>
          <a:solidFill>
            <a:schemeClr val="bg1"/>
          </a:solidFill>
          <a:ln w="63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90142" tIns="45071" rIns="90142" bIns="45071" rtlCol="0" anchor="ct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大阪</a:t>
            </a:r>
            <a:r>
              <a:rPr kumimoji="1" lang="ja-JP" altLang="en-US" sz="14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スマートシティ戦略の推進</a:t>
            </a:r>
            <a:endParaRPr kumimoji="1" lang="en-US" altLang="ja-JP" sz="14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en-US" altLang="ja-JP" sz="14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AI</a:t>
            </a:r>
            <a:r>
              <a:rPr kumimoji="1" lang="ja-JP" altLang="en-US" sz="14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4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RPA</a:t>
            </a:r>
            <a:r>
              <a:rPr kumimoji="1" lang="en-US" altLang="ja-JP" sz="1400" b="0" i="0" u="none" strike="noStrike" kern="1200" cap="none" spc="0" normalizeH="0" baseline="3000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*2</a:t>
            </a:r>
            <a:r>
              <a:rPr kumimoji="1" lang="ja-JP" altLang="en-US" sz="14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の</a:t>
            </a:r>
            <a:r>
              <a:rPr kumimoji="1" lang="ja-JP" altLang="en-US" sz="14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活用による業務の</a:t>
            </a:r>
            <a:r>
              <a:rPr kumimoji="1" lang="ja-JP" altLang="en-US" sz="14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効率化や府民サービスの向上</a:t>
            </a:r>
            <a:endParaRPr kumimoji="1" lang="en-US" altLang="ja-JP" sz="1100" b="1"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en-US" altLang="ja-JP" sz="1400" b="0" i="0" u="none" strike="noStrike" kern="1200" cap="none" spc="0" normalizeH="0" baseline="0" noProof="0" dirty="0" err="1"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IoT</a:t>
            </a:r>
            <a:r>
              <a:rPr kumimoji="1" lang="en-US" altLang="ja-JP" sz="1400" b="0" i="0" u="none" strike="noStrike" kern="1200" cap="none" spc="0" normalizeH="0" baseline="3000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*3</a:t>
            </a:r>
            <a:r>
              <a:rPr kumimoji="1" lang="ja-JP" altLang="en-US" sz="14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を活用した社会課題解決</a:t>
            </a:r>
            <a:endParaRPr kumimoji="1" lang="en-US" altLang="ja-JP" sz="1100" b="1"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4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データ</a:t>
            </a:r>
            <a:r>
              <a:rPr kumimoji="1" lang="ja-JP" altLang="en-US" sz="14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分析</a:t>
            </a:r>
            <a:r>
              <a:rPr kumimoji="1" lang="ja-JP" altLang="en-US" sz="14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に基づいた広報（ターゲティング広報）や政策立案（</a:t>
            </a:r>
            <a:r>
              <a:rPr kumimoji="1" lang="en-US" altLang="ja-JP" sz="14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EBPM</a:t>
            </a:r>
            <a:r>
              <a:rPr kumimoji="1" lang="en-US" altLang="ja-JP" sz="1400" b="0" i="0" u="none" strike="noStrike" kern="1200" cap="none" spc="0" normalizeH="0" baseline="3000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*4</a:t>
            </a:r>
            <a:r>
              <a:rPr kumimoji="1" lang="ja-JP" altLang="en-US" sz="14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endParaRPr kumimoji="1" lang="en-US" altLang="ja-JP"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en-US" altLang="ja-JP" sz="14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SNS</a:t>
            </a:r>
            <a:r>
              <a:rPr kumimoji="1" lang="ja-JP" altLang="en-US" sz="14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・アプリをはじめとする新たなツールの活用による業務の効率化や府民サービスの向上</a:t>
            </a:r>
            <a:endParaRPr kumimoji="1" lang="en-US" altLang="ja-JP" sz="1100" b="1"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9147832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9050">
          <a:noFill/>
        </a:ln>
        <a:scene3d>
          <a:camera prst="orthographicFront"/>
          <a:lightRig rig="threePt" dir="t"/>
        </a:scene3d>
        <a:sp3d>
          <a:bevelT/>
        </a:sp3d>
      </a:spPr>
      <a:bodyPr lIns="36000" rIns="0" rtlCol="0" anchor="ctr"/>
      <a:lstStyle>
        <a:defPPr algn="ctr">
          <a:defRPr sz="1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defPPr>
      </a:lstStyle>
      <a:style>
        <a:lnRef idx="2">
          <a:schemeClr val="accent1">
            <a:shade val="50000"/>
          </a:schemeClr>
        </a:lnRef>
        <a:fillRef idx="1">
          <a:schemeClr val="accent1"/>
        </a:fillRef>
        <a:effectRef idx="0">
          <a:schemeClr val="accent1"/>
        </a:effectRef>
        <a:fontRef idx="minor">
          <a:schemeClr val="lt1"/>
        </a:fontRef>
      </a:style>
    </a:spDef>
    <a:txDef>
      <a:spPr>
        <a:solidFill>
          <a:schemeClr val="bg1">
            <a:lumMod val="85000"/>
          </a:schemeClr>
        </a:solidFill>
        <a:ln>
          <a:solidFill>
            <a:schemeClr val="tx1"/>
          </a:solidFill>
        </a:ln>
      </a:spPr>
      <a:bodyPr wrap="square" rtlCol="0">
        <a:noAutofit/>
      </a:bodyPr>
      <a:lstStyle>
        <a:defPPr>
          <a:defRPr sz="2800" dirty="0" smtClean="0">
            <a:latin typeface="メイリオ" panose="020B0604030504040204" pitchFamily="50" charset="-128"/>
            <a:ea typeface="メイリオ" panose="020B0604030504040204" pitchFamily="50" charset="-128"/>
            <a:cs typeface="メイリオ" panose="020B0604030504040204" pitchFamily="50" charset="-128"/>
          </a:defRPr>
        </a:defPPr>
      </a:lstStyle>
    </a:tx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85BBD448640CB147A5528A90D7A752E6" ma:contentTypeVersion="0" ma:contentTypeDescription="新しいドキュメントを作成します。" ma:contentTypeScope="" ma:versionID="870bfd10208a075ddad328603fb1e3f2">
  <xsd:schema xmlns:xsd="http://www.w3.org/2001/XMLSchema" xmlns:xs="http://www.w3.org/2001/XMLSchema" xmlns:p="http://schemas.microsoft.com/office/2006/metadata/properties" targetNamespace="http://schemas.microsoft.com/office/2006/metadata/properties" ma:root="true" ma:fieldsID="4ed14474a1014a33b797668e927a5ba1">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532240C-9678-49BC-876E-9028F5F0CBF7}">
  <ds:schemaRefs>
    <ds:schemaRef ds:uri="http://schemas.microsoft.com/office/2006/documentManagement/types"/>
    <ds:schemaRef ds:uri="http://schemas.openxmlformats.org/package/2006/metadata/core-properties"/>
    <ds:schemaRef ds:uri="http://schemas.microsoft.com/office/2006/metadata/properties"/>
    <ds:schemaRef ds:uri="http://purl.org/dc/elements/1.1/"/>
    <ds:schemaRef ds:uri="http://purl.org/dc/dcmitype/"/>
    <ds:schemaRef ds:uri="http://schemas.microsoft.com/office/infopath/2007/PartnerControls"/>
    <ds:schemaRef ds:uri="http://www.w3.org/XML/1998/namespace"/>
    <ds:schemaRef ds:uri="http://purl.org/dc/terms/"/>
  </ds:schemaRefs>
</ds:datastoreItem>
</file>

<file path=customXml/itemProps2.xml><?xml version="1.0" encoding="utf-8"?>
<ds:datastoreItem xmlns:ds="http://schemas.openxmlformats.org/officeDocument/2006/customXml" ds:itemID="{5B568595-2E1A-481F-9D26-4F8C6BF77DF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FD13421D-47B8-4EE1-AFD8-43F894A84F8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31442</TotalTime>
  <Words>2799</Words>
  <Application>Microsoft Office PowerPoint</Application>
  <PresentationFormat>画面に合わせる (4:3)</PresentationFormat>
  <Paragraphs>758</Paragraphs>
  <Slides>21</Slides>
  <Notes>3</Notes>
  <HiddenSlides>0</HiddenSlides>
  <MMClips>0</MMClips>
  <ScaleCrop>false</ScaleCrop>
  <HeadingPairs>
    <vt:vector size="8" baseType="variant">
      <vt:variant>
        <vt:lpstr>使用されているフォント</vt:lpstr>
      </vt:variant>
      <vt:variant>
        <vt:i4>10</vt:i4>
      </vt:variant>
      <vt:variant>
        <vt:lpstr>テーマ</vt:lpstr>
      </vt:variant>
      <vt:variant>
        <vt:i4>1</vt:i4>
      </vt:variant>
      <vt:variant>
        <vt:lpstr>埋め込まれた OLE サーバー</vt:lpstr>
      </vt:variant>
      <vt:variant>
        <vt:i4>0</vt:i4>
      </vt:variant>
      <vt:variant>
        <vt:lpstr>スライド タイトル</vt:lpstr>
      </vt:variant>
      <vt:variant>
        <vt:i4>21</vt:i4>
      </vt:variant>
    </vt:vector>
  </HeadingPairs>
  <TitlesOfParts>
    <vt:vector size="32" baseType="lpstr">
      <vt:lpstr>HGP創英角ｺﾞｼｯｸUB</vt:lpstr>
      <vt:lpstr>HG丸ｺﾞｼｯｸM-PRO</vt:lpstr>
      <vt:lpstr>Meiryo UI</vt:lpstr>
      <vt:lpstr>ＭＳ Ｐゴシック</vt:lpstr>
      <vt:lpstr>メイリオ</vt:lpstr>
      <vt:lpstr>游ゴシック</vt:lpstr>
      <vt:lpstr>Arial</vt:lpstr>
      <vt:lpstr>Calibri</vt:lpstr>
      <vt:lpstr>Times New Roman</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大阪府庁</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大阪府庁</dc:creator>
  <cp:lastModifiedBy>川根　みゆき</cp:lastModifiedBy>
  <cp:revision>3504</cp:revision>
  <cp:lastPrinted>2020-03-19T00:50:13Z</cp:lastPrinted>
  <dcterms:created xsi:type="dcterms:W3CDTF">2014-06-17T12:02:58Z</dcterms:created>
  <dcterms:modified xsi:type="dcterms:W3CDTF">2020-03-23T08:55:29Z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0x01010085BBD448640CB147A5528A90D7A752E6</vt:lpwstr>
  </property>
</Properties>
</file>