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9144000" cy="6858000" type="screen4x3"/>
  <p:notesSz cx="6646863" cy="9777413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32" autoAdjust="0"/>
    <p:restoredTop sz="99823" autoAdjust="0"/>
  </p:normalViewPr>
  <p:slideViewPr>
    <p:cSldViewPr>
      <p:cViewPr varScale="1">
        <p:scale>
          <a:sx n="74" d="100"/>
          <a:sy n="74" d="100"/>
        </p:scale>
        <p:origin x="17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10"/>
            <a:ext cx="2880101" cy="490354"/>
          </a:xfrm>
          <a:prstGeom prst="rect">
            <a:avLst/>
          </a:prstGeom>
        </p:spPr>
        <p:txBody>
          <a:bodyPr vert="horz" lIns="89621" tIns="44809" rIns="89621" bIns="448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23" y="10"/>
            <a:ext cx="2880101" cy="490354"/>
          </a:xfrm>
          <a:prstGeom prst="rect">
            <a:avLst/>
          </a:prstGeom>
        </p:spPr>
        <p:txBody>
          <a:bodyPr vert="horz" lIns="89621" tIns="44809" rIns="89621" bIns="44809" rtlCol="0"/>
          <a:lstStyle>
            <a:lvl1pPr algn="r">
              <a:defRPr sz="1200"/>
            </a:lvl1pPr>
          </a:lstStyle>
          <a:p>
            <a:fld id="{9DEB7A03-D1F0-4374-87ED-DEF52D2E884E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21" tIns="44809" rIns="89621" bIns="448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007" y="4705225"/>
            <a:ext cx="5316870" cy="3849436"/>
          </a:xfrm>
          <a:prstGeom prst="rect">
            <a:avLst/>
          </a:prstGeom>
        </p:spPr>
        <p:txBody>
          <a:bodyPr vert="horz" lIns="89621" tIns="44809" rIns="89621" bIns="448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287069"/>
            <a:ext cx="2880101" cy="490354"/>
          </a:xfrm>
          <a:prstGeom prst="rect">
            <a:avLst/>
          </a:prstGeom>
        </p:spPr>
        <p:txBody>
          <a:bodyPr vert="horz" lIns="89621" tIns="44809" rIns="89621" bIns="448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23" y="9287069"/>
            <a:ext cx="2880101" cy="490354"/>
          </a:xfrm>
          <a:prstGeom prst="rect">
            <a:avLst/>
          </a:prstGeom>
        </p:spPr>
        <p:txBody>
          <a:bodyPr vert="horz" lIns="89621" tIns="44809" rIns="89621" bIns="44809" rtlCol="0" anchor="b"/>
          <a:lstStyle>
            <a:lvl1pPr algn="r">
              <a:defRPr sz="1200"/>
            </a:lvl1pPr>
          </a:lstStyle>
          <a:p>
            <a:fld id="{E2DB8297-7E28-4887-AB32-C9FBD02E4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9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75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角丸四角形 43"/>
          <p:cNvSpPr/>
          <p:nvPr/>
        </p:nvSpPr>
        <p:spPr>
          <a:xfrm>
            <a:off x="48375" y="6444454"/>
            <a:ext cx="9027080" cy="36892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8000" tIns="0" rIns="108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266668" algn="l"/>
              </a:tabLst>
            </a:pPr>
            <a:r>
              <a:rPr lang="ja-JP" altLang="en-US" sz="1400" b="1">
                <a:solidFill>
                  <a:srgbClr val="000000"/>
                </a:solidFill>
                <a:latin typeface="ＭＳ Ｐゴシック"/>
                <a:ea typeface="メイリオ"/>
                <a:cs typeface="ＭＳ Ｐゴシック"/>
              </a:rPr>
              <a:t>　</a:t>
            </a:r>
            <a:endParaRPr lang="ja-JP" altLang="en-US" sz="1200">
              <a:latin typeface="ＭＳ Ｐゴシック"/>
              <a:cs typeface="ＭＳ Ｐゴシック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8111213" y="12372"/>
            <a:ext cx="915868" cy="389087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令和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２</a:t>
            </a:r>
            <a:r>
              <a:rPr lang="ja-JP" altLang="en-US" sz="1050" dirty="0" smtClean="0">
                <a:solidFill>
                  <a:schemeClr val="tx1"/>
                </a:solidFill>
              </a:rPr>
              <a:t>年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２</a:t>
            </a:r>
            <a:r>
              <a:rPr lang="ja-JP" altLang="en-US" sz="1050" dirty="0" smtClean="0">
                <a:solidFill>
                  <a:schemeClr val="tx1"/>
                </a:solidFill>
              </a:rPr>
              <a:t>月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50" dirty="0" smtClean="0"/>
              <a:t>行政経営課</a:t>
            </a:r>
            <a:endParaRPr kumimoji="1" lang="ja-JP" altLang="en-US" sz="105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48375" y="476672"/>
            <a:ext cx="9027081" cy="886538"/>
            <a:chOff x="270570" y="476672"/>
            <a:chExt cx="8663482" cy="886538"/>
          </a:xfrm>
        </p:grpSpPr>
        <p:sp>
          <p:nvSpPr>
            <p:cNvPr id="2" name="角丸四角形 1"/>
            <p:cNvSpPr/>
            <p:nvPr/>
          </p:nvSpPr>
          <p:spPr>
            <a:xfrm>
              <a:off x="270570" y="476672"/>
              <a:ext cx="8663482" cy="88653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27317" y="489551"/>
              <a:ext cx="8606734" cy="86508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eaLnBrk="0" hangingPunct="0">
                <a:lnSpc>
                  <a:spcPts val="1300"/>
                </a:lnSpc>
              </a:pPr>
              <a:r>
                <a:rPr lang="ja-JP" altLang="en-US" sz="1000" b="1" dirty="0">
                  <a:latin typeface="+mn-ea"/>
                  <a:cs typeface="メイリオ" pitchFamily="50" charset="-128"/>
                </a:rPr>
                <a:t>○行財政改革推進プラン（案）（平成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27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～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29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年度）終了後も、「自律的で創造性を発揮する行財政運営体制の確立</a:t>
              </a: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」に向けた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改革の取組みを継続するため</a:t>
              </a:r>
            </a:p>
            <a:p>
              <a:pPr eaLnBrk="0" hangingPunct="0">
                <a:lnSpc>
                  <a:spcPts val="1200"/>
                </a:lnSpc>
              </a:pP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　　①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府のみならず、府民・企業・市町村・国など、社会全体で課題解決する「新たな行政経営の取組み」や</a:t>
              </a: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、</a:t>
              </a:r>
              <a:endParaRPr lang="en-US" altLang="ja-JP" sz="1000" b="1" dirty="0" smtClean="0">
                <a:latin typeface="+mn-ea"/>
                <a:cs typeface="メイリオ" pitchFamily="50" charset="-128"/>
              </a:endParaRPr>
            </a:p>
            <a:p>
              <a:pPr eaLnBrk="0" hangingPunct="0">
                <a:lnSpc>
                  <a:spcPts val="1200"/>
                </a:lnSpc>
              </a:pP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　　②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行財政改革の取組みによる「健全で規律ある行財政運営」について、毎年度の府の取組みを</a:t>
              </a: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とりまとめた。</a:t>
              </a:r>
              <a:endParaRPr lang="ja-JP" altLang="en-US" sz="1000" b="1" dirty="0">
                <a:latin typeface="+mn-ea"/>
                <a:cs typeface="メイリオ" pitchFamily="50" charset="-128"/>
              </a:endParaRPr>
            </a:p>
            <a:p>
              <a:pPr eaLnBrk="0" hangingPunct="0">
                <a:lnSpc>
                  <a:spcPts val="300"/>
                </a:lnSpc>
              </a:pPr>
              <a:endParaRPr lang="en-US" altLang="ja-JP" sz="1000" b="1" dirty="0" smtClean="0">
                <a:latin typeface="+mn-ea"/>
                <a:cs typeface="メイリオ" pitchFamily="50" charset="-128"/>
              </a:endParaRPr>
            </a:p>
            <a:p>
              <a:pPr eaLnBrk="0" hangingPunct="0">
                <a:lnSpc>
                  <a:spcPts val="1320"/>
                </a:lnSpc>
              </a:pP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○行動指針として、</a:t>
              </a:r>
              <a:r>
                <a:rPr lang="en-US" altLang="ja-JP" sz="1000" b="1" dirty="0" smtClean="0">
                  <a:latin typeface="+mn-ea"/>
                  <a:cs typeface="メイリオ" pitchFamily="50" charset="-128"/>
                </a:rPr>
                <a:t>『【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発見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】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多様な「知」と交わる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』</a:t>
              </a:r>
              <a:r>
                <a:rPr lang="ja-JP" altLang="en-US" sz="1000" b="1" dirty="0" err="1">
                  <a:latin typeface="+mn-ea"/>
                  <a:cs typeface="メイリオ" pitchFamily="50" charset="-128"/>
                </a:rPr>
                <a:t>、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『【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選択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】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多様なプレーヤーを束ね、より良い道筋を見出す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』</a:t>
              </a:r>
              <a:r>
                <a:rPr lang="ja-JP" altLang="en-US" sz="1000" b="1" dirty="0" err="1">
                  <a:latin typeface="+mn-ea"/>
                  <a:cs typeface="メイリオ" pitchFamily="50" charset="-128"/>
                </a:rPr>
                <a:t>、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『【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実践</a:t>
              </a:r>
              <a:r>
                <a:rPr lang="en-US" altLang="ja-JP" sz="1000" b="1" dirty="0">
                  <a:latin typeface="+mn-ea"/>
                  <a:cs typeface="メイリオ" pitchFamily="50" charset="-128"/>
                </a:rPr>
                <a:t>】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「やってみよう」の精神をもち</a:t>
              </a: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、果敢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に挑戦する</a:t>
              </a:r>
              <a:r>
                <a:rPr lang="en-US" altLang="ja-JP" sz="1000" b="1" dirty="0" smtClean="0">
                  <a:latin typeface="+mn-ea"/>
                  <a:cs typeface="メイリオ" pitchFamily="50" charset="-128"/>
                </a:rPr>
                <a:t>』</a:t>
              </a:r>
            </a:p>
            <a:p>
              <a:pPr eaLnBrk="0" hangingPunct="0">
                <a:lnSpc>
                  <a:spcPts val="1320"/>
                </a:lnSpc>
              </a:pPr>
              <a:r>
                <a:rPr lang="ja-JP" altLang="en-US" sz="1000" b="1" dirty="0">
                  <a:latin typeface="+mn-ea"/>
                  <a:cs typeface="メイリオ" pitchFamily="50" charset="-128"/>
                </a:rPr>
                <a:t>　</a:t>
              </a: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 を掲げ、以下</a:t>
              </a:r>
              <a:r>
                <a:rPr lang="ja-JP" altLang="en-US" sz="1000" b="1" dirty="0">
                  <a:latin typeface="+mn-ea"/>
                  <a:cs typeface="メイリオ" pitchFamily="50" charset="-128"/>
                </a:rPr>
                <a:t>の取組みを推進する</a:t>
              </a:r>
              <a:r>
                <a:rPr lang="ja-JP" altLang="en-US" sz="1000" b="1" dirty="0" smtClean="0">
                  <a:latin typeface="+mn-ea"/>
                  <a:cs typeface="メイリオ" pitchFamily="50" charset="-128"/>
                </a:rPr>
                <a:t>。</a:t>
              </a:r>
              <a:endParaRPr lang="ja-JP" altLang="en-US" sz="700" dirty="0">
                <a:solidFill>
                  <a:srgbClr val="FF0000"/>
                </a:solidFill>
                <a:latin typeface="+mn-ea"/>
                <a:cs typeface="メイリオ" pitchFamily="50" charset="-128"/>
              </a:endParaRPr>
            </a:p>
          </p:txBody>
        </p:sp>
      </p:grpSp>
      <p:sp>
        <p:nvSpPr>
          <p:cNvPr id="116" name="角丸四角形 115"/>
          <p:cNvSpPr/>
          <p:nvPr/>
        </p:nvSpPr>
        <p:spPr>
          <a:xfrm>
            <a:off x="48375" y="1472768"/>
            <a:ext cx="9027080" cy="4836551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8000" tIns="0" rIns="108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266668" algn="l"/>
              </a:tabLst>
            </a:pPr>
            <a:r>
              <a:rPr lang="ja-JP" altLang="en-US" sz="1400" b="1">
                <a:solidFill>
                  <a:srgbClr val="000000"/>
                </a:solidFill>
                <a:latin typeface="ＭＳ Ｐゴシック"/>
                <a:ea typeface="メイリオ"/>
                <a:cs typeface="ＭＳ Ｐゴシック"/>
              </a:rPr>
              <a:t>　</a:t>
            </a:r>
            <a:endParaRPr lang="ja-JP" altLang="en-US" sz="1200">
              <a:latin typeface="ＭＳ Ｐゴシック"/>
              <a:cs typeface="ＭＳ Ｐゴシック"/>
            </a:endParaRPr>
          </a:p>
        </p:txBody>
      </p:sp>
      <p:sp>
        <p:nvSpPr>
          <p:cNvPr id="48" name="角丸四角形 77"/>
          <p:cNvSpPr>
            <a:spLocks noChangeArrowheads="1"/>
          </p:cNvSpPr>
          <p:nvPr/>
        </p:nvSpPr>
        <p:spPr bwMode="auto">
          <a:xfrm>
            <a:off x="283446" y="1643712"/>
            <a:ext cx="8590098" cy="4117948"/>
          </a:xfrm>
          <a:prstGeom prst="roundRect">
            <a:avLst>
              <a:gd name="adj" fmla="val 1820"/>
            </a:avLst>
          </a:prstGeom>
          <a:solidFill>
            <a:srgbClr val="FFFFFF"/>
          </a:solidFill>
          <a:ln w="6350">
            <a:solidFill>
              <a:srgbClr val="1F497D"/>
            </a:solidFill>
            <a:round/>
            <a:headEnd/>
            <a:tailEnd/>
          </a:ln>
        </p:spPr>
        <p:txBody>
          <a:bodyPr vert="horz" wrap="square" lIns="36000" tIns="216000" rIns="36000" bIns="64008" numCol="1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 smtClean="0">
                <a:highlight>
                  <a:srgbClr val="FFFF00"/>
                </a:highlight>
                <a:latin typeface="ＭＳ Ｐゴシック"/>
                <a:ea typeface="メイリオ"/>
                <a:cs typeface="ＭＳ Ｐゴシック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 smtClean="0">
                <a:highlight>
                  <a:srgbClr val="FFFF00"/>
                </a:highlight>
                <a:latin typeface="ＭＳ Ｐゴシック"/>
                <a:ea typeface="メイリオ"/>
                <a:cs typeface="ＭＳ Ｐゴシック"/>
              </a:rPr>
              <a:t> </a:t>
            </a: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 smtClean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251520" y="1535175"/>
            <a:ext cx="1604837" cy="20149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新たな行政経営の取組み</a:t>
            </a:r>
            <a:endParaRPr lang="ja-JP" altLang="en-US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539552" y="1949827"/>
            <a:ext cx="3816000" cy="3783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marL="266700" indent="-266700" algn="ctr" eaLnBrk="0" hangingPunct="0"/>
            <a:endParaRPr kumimoji="1" lang="ja-JP" altLang="en-US" sz="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694331" y="1967402"/>
            <a:ext cx="3526716" cy="3705111"/>
            <a:chOff x="535975" y="3669574"/>
            <a:chExt cx="1692378" cy="1676706"/>
          </a:xfrm>
        </p:grpSpPr>
        <p:grpSp>
          <p:nvGrpSpPr>
            <p:cNvPr id="117" name="グループ化 116"/>
            <p:cNvGrpSpPr/>
            <p:nvPr/>
          </p:nvGrpSpPr>
          <p:grpSpPr>
            <a:xfrm>
              <a:off x="535975" y="3669574"/>
              <a:ext cx="1692378" cy="1676706"/>
              <a:chOff x="3928802" y="4301840"/>
              <a:chExt cx="1692378" cy="1676706"/>
            </a:xfrm>
          </p:grpSpPr>
          <p:sp>
            <p:nvSpPr>
              <p:cNvPr id="118" name="正方形/長方形 117"/>
              <p:cNvSpPr/>
              <p:nvPr/>
            </p:nvSpPr>
            <p:spPr>
              <a:xfrm>
                <a:off x="3934789" y="4383318"/>
                <a:ext cx="1686391" cy="293446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ctr"/>
              <a:lstStyle/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多様な企業との対話によるアイデア収集・市場ニーズ把握</a:t>
                </a:r>
                <a:endParaRPr lang="en-US" altLang="ja-JP" sz="900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・サウンディング型市場調査</a:t>
                </a:r>
                <a:endParaRPr lang="en-US" altLang="ja-JP" sz="7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社会課題解決ビジネスについての情報共有、連携・協力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民間人材の受入</a:t>
                </a:r>
                <a:endParaRPr lang="en-US" altLang="ja-JP" sz="900" b="1" spc="-3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19" name="角丸四角形 118"/>
              <p:cNvSpPr/>
              <p:nvPr/>
            </p:nvSpPr>
            <p:spPr>
              <a:xfrm>
                <a:off x="3937583" y="4301840"/>
                <a:ext cx="698204" cy="82828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216000" rIns="0" rtlCol="0" anchor="b"/>
              <a:lstStyle/>
              <a:p>
                <a:pPr algn="ctr">
                  <a:lnSpc>
                    <a:spcPts val="928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企 業 等 と の 知 の 交 流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3935402" y="4761116"/>
                <a:ext cx="1681418" cy="879753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ctr"/>
              <a:lstStyle/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大阪スマートシティ戦略の推進</a:t>
                </a:r>
                <a:endParaRPr lang="en-US" altLang="ja-JP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AI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en-US" altLang="ja-JP" sz="90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RPA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の活用による業務の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効率化や府民サービスの向上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</a:t>
                </a:r>
                <a:r>
                  <a:rPr lang="zh-TW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音声認識技術（</a:t>
                </a:r>
                <a:r>
                  <a:rPr lang="en-US" altLang="zh-TW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AI</a:t>
                </a:r>
                <a:r>
                  <a:rPr lang="zh-TW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）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によ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る</a:t>
                </a:r>
                <a:r>
                  <a:rPr lang="zh-TW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議事録</a:t>
                </a:r>
                <a:r>
                  <a:rPr lang="zh-TW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作成</a:t>
                </a:r>
                <a:r>
                  <a:rPr lang="zh-TW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支援</a:t>
                </a:r>
                <a:endParaRPr lang="en-US" altLang="zh-TW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en-US" altLang="ja-JP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AI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を活用した動物虐待共通ダイヤル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</a:t>
                </a:r>
                <a:r>
                  <a:rPr lang="en-US" altLang="ja-JP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RPA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を活用した庁内業務の効率化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en-US" altLang="ja-JP" sz="900" dirty="0" err="1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IoT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を活用した社会課題解決　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データ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分析に基づいた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広報や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政策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立案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・ターゲ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ティング広報</a:t>
                </a: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・来阪外国人観光客による夜間の消費活性化の政策立案</a:t>
                </a:r>
                <a:endParaRPr lang="ja-JP" altLang="en-US" sz="7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府民の主体的な健康づくりの推進とデータ分析・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研究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en-US" altLang="ja-JP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SNS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・アプリ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をはじめとする新た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なツールの活用による業務の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効率化や府民サービスの向上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・災害対応の新たな取組み　　　　　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・</a:t>
                </a:r>
                <a:r>
                  <a:rPr lang="en-US" altLang="ja-JP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LINE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を活用した教育相談</a:t>
                </a:r>
                <a:endParaRPr lang="en-US" altLang="ja-JP" sz="7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3928802" y="5712758"/>
                <a:ext cx="1688017" cy="265788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ctr"/>
              <a:lstStyle/>
              <a:p>
                <a:endParaRPr lang="en-US" altLang="ja-JP" sz="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職員の多様な働き方の支援・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促進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職員の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意識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改革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庁内機運の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醸成</a:t>
                </a:r>
                <a:endParaRPr lang="en-US" altLang="ja-JP" sz="7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・パソコン一斉シャットダウンシステム</a:t>
                </a:r>
                <a:r>
                  <a:rPr lang="ja-JP" altLang="en-US" sz="7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</a:t>
                </a:r>
                <a:r>
                  <a:rPr lang="ja-JP" altLang="en-US" sz="70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導入</a:t>
                </a:r>
                <a:endParaRPr lang="en-US" altLang="ja-JP" sz="7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24" name="角丸四角形 123"/>
              <p:cNvSpPr/>
              <p:nvPr/>
            </p:nvSpPr>
            <p:spPr>
              <a:xfrm>
                <a:off x="3935402" y="4683787"/>
                <a:ext cx="1424094" cy="83915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216000" rIns="0" rtlCol="0" anchor="b"/>
              <a:lstStyle/>
              <a:p>
                <a:pPr algn="ctr">
                  <a:lnSpc>
                    <a:spcPts val="928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新技術等を活用した生産性の向上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・府民サービスの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充実</a:t>
                </a:r>
                <a:endParaRPr lang="ja-JP" altLang="en-US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25" name="角丸四角形 124"/>
            <p:cNvSpPr/>
            <p:nvPr/>
          </p:nvSpPr>
          <p:spPr>
            <a:xfrm>
              <a:off x="545895" y="5011434"/>
              <a:ext cx="449212" cy="82665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tIns="216000" rIns="0" rtlCol="0" anchor="b"/>
            <a:lstStyle/>
            <a:p>
              <a:pPr algn="ctr">
                <a:lnSpc>
                  <a:spcPts val="928"/>
                </a:lnSpc>
              </a:pPr>
              <a:r>
                <a:rPr lang="ja-JP" altLang="en-US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働 き 方 改 革</a:t>
              </a:r>
              <a:endPara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1" name="角丸四角形 60"/>
          <p:cNvSpPr/>
          <p:nvPr/>
        </p:nvSpPr>
        <p:spPr>
          <a:xfrm>
            <a:off x="806630" y="4831540"/>
            <a:ext cx="2248976" cy="250529"/>
          </a:xfrm>
          <a:prstGeom prst="roundRect">
            <a:avLst>
              <a:gd name="adj" fmla="val 16667"/>
            </a:avLst>
          </a:prstGeom>
          <a:noFill/>
          <a:ln w="6350">
            <a:noFill/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pPr>
              <a:lnSpc>
                <a:spcPts val="928"/>
              </a:lnSpc>
            </a:pPr>
            <a:endParaRPr lang="ja-JP" altLang="en-US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正方形/長方形 35"/>
          <p:cNvSpPr>
            <a:spLocks noChangeArrowheads="1"/>
          </p:cNvSpPr>
          <p:nvPr/>
        </p:nvSpPr>
        <p:spPr bwMode="auto">
          <a:xfrm>
            <a:off x="1938738" y="44624"/>
            <a:ext cx="5801614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令和２年度</a:t>
            </a:r>
            <a:r>
              <a:rPr lang="ja-JP" altLang="en-US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b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大阪府</a:t>
            </a:r>
            <a:r>
              <a:rPr lang="ja-JP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行政経営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の取組みについて </a:t>
            </a:r>
            <a:endParaRPr lang="ja-JP" altLang="ja-JP" sz="900" dirty="0">
              <a:solidFill>
                <a:srgbClr val="FF00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4173" y="1748395"/>
            <a:ext cx="3062160" cy="20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ＭＳ Ｐゴシック"/>
                <a:ea typeface="メイリオ"/>
                <a:cs typeface="ＭＳ Ｐゴシック"/>
              </a:rPr>
              <a:t>■社会課題に挑戦し続ける活力ある</a:t>
            </a:r>
            <a:r>
              <a:rPr lang="ja-JP" altLang="en-US" sz="1000" b="1" dirty="0" smtClean="0">
                <a:latin typeface="ＭＳ Ｐゴシック"/>
                <a:ea typeface="メイリオ"/>
                <a:cs typeface="ＭＳ Ｐゴシック"/>
              </a:rPr>
              <a:t>組織づくり</a:t>
            </a:r>
            <a:endParaRPr kumimoji="1" lang="ja-JP" altLang="en-US" sz="1000" dirty="0"/>
          </a:p>
        </p:txBody>
      </p:sp>
      <p:sp>
        <p:nvSpPr>
          <p:cNvPr id="38" name="角丸四角形 11"/>
          <p:cNvSpPr>
            <a:spLocks noChangeArrowheads="1"/>
          </p:cNvSpPr>
          <p:nvPr/>
        </p:nvSpPr>
        <p:spPr bwMode="auto">
          <a:xfrm>
            <a:off x="5107236" y="5613904"/>
            <a:ext cx="3245819" cy="26469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6000" tIns="45715" rIns="36000" bIns="45715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1100" b="1" dirty="0" smtClean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58917" y="5856103"/>
            <a:ext cx="8573684" cy="365532"/>
            <a:chOff x="258917" y="6044501"/>
            <a:chExt cx="8573684" cy="365532"/>
          </a:xfrm>
        </p:grpSpPr>
        <p:sp>
          <p:nvSpPr>
            <p:cNvPr id="57" name="角丸四角形 77"/>
            <p:cNvSpPr>
              <a:spLocks noChangeArrowheads="1"/>
            </p:cNvSpPr>
            <p:nvPr/>
          </p:nvSpPr>
          <p:spPr bwMode="auto">
            <a:xfrm>
              <a:off x="283447" y="6209686"/>
              <a:ext cx="8549154" cy="200347"/>
            </a:xfrm>
            <a:prstGeom prst="roundRect">
              <a:avLst>
                <a:gd name="adj" fmla="val 8387"/>
              </a:avLst>
            </a:prstGeom>
            <a:solidFill>
              <a:srgbClr val="FFFFFF"/>
            </a:solidFill>
            <a:ln w="6350">
              <a:solidFill>
                <a:srgbClr val="1F497D"/>
              </a:solidFill>
              <a:round/>
              <a:headEnd/>
              <a:tailEnd/>
            </a:ln>
          </p:spPr>
          <p:txBody>
            <a:bodyPr vert="horz" wrap="square" lIns="36000" tIns="216000" rIns="36000" bIns="64008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b="1" dirty="0" smtClean="0">
                  <a:highlight>
                    <a:srgbClr val="FFFF00"/>
                  </a:highlight>
                  <a:latin typeface="ＭＳ Ｐゴシック"/>
                  <a:ea typeface="メイリオ"/>
                  <a:cs typeface="ＭＳ Ｐゴシック"/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b="1" dirty="0" smtClean="0">
                  <a:highlight>
                    <a:srgbClr val="FFFF00"/>
                  </a:highlight>
                  <a:latin typeface="ＭＳ Ｐゴシック"/>
                  <a:ea typeface="メイリオ"/>
                  <a:cs typeface="ＭＳ Ｐゴシック"/>
                </a:rPr>
                <a:t> </a:t>
              </a: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 smtClean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ja-JP" sz="13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ja-JP" sz="105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13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258917" y="6044501"/>
              <a:ext cx="1576779" cy="20667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905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pPr algn="ctr"/>
              <a:r>
                <a:rPr lang="ja-JP" altLang="en-US" sz="900" b="1" spc="-4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健全</a:t>
              </a:r>
              <a:r>
                <a:rPr lang="ja-JP" altLang="en-US" sz="900" b="1" spc="-4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で規律</a:t>
              </a:r>
              <a:r>
                <a:rPr lang="ja-JP" altLang="en-US" sz="900" b="1" spc="-4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ある行財政運営</a:t>
              </a:r>
              <a:endParaRPr lang="ja-JP" altLang="en-US" sz="900" b="1" spc="-4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3" name="角丸四角形 11"/>
            <p:cNvSpPr>
              <a:spLocks noChangeArrowheads="1"/>
            </p:cNvSpPr>
            <p:nvPr/>
          </p:nvSpPr>
          <p:spPr bwMode="auto">
            <a:xfrm>
              <a:off x="481968" y="6222756"/>
              <a:ext cx="8122480" cy="187277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15" rIns="36000" bIns="45715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di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</a:t>
              </a:r>
              <a:r>
                <a:rPr lang="ja-JP" altLang="ja-JP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組織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運営</a:t>
              </a:r>
              <a:r>
                <a:rPr lang="ja-JP" altLang="ja-JP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体制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</a:t>
              </a:r>
              <a:r>
                <a:rPr lang="ja-JP" altLang="en-US" sz="90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財政運営　　　■ </a:t>
              </a:r>
              <a:r>
                <a:rPr lang="ja-JP" altLang="ja-JP" sz="90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出資法人等の</a:t>
              </a:r>
              <a:r>
                <a:rPr lang="ja-JP" altLang="ja-JP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改革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</a:t>
              </a:r>
              <a:r>
                <a:rPr lang="ja-JP" altLang="en-US" sz="90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lang="ja-JP" altLang="en-US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</a:t>
              </a:r>
              <a:r>
                <a:rPr lang="ja-JP" altLang="ja-JP" sz="90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公の施設の</a:t>
              </a:r>
              <a:r>
                <a:rPr lang="ja-JP" altLang="ja-JP" sz="900" b="1" dirty="0" smtClean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改革</a:t>
              </a:r>
              <a:endParaRPr lang="en-US" altLang="ja-JP" sz="9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4499992" y="1949827"/>
            <a:ext cx="4247999" cy="3783429"/>
            <a:chOff x="3763083" y="3087207"/>
            <a:chExt cx="2541848" cy="4612522"/>
          </a:xfrm>
        </p:grpSpPr>
        <p:sp>
          <p:nvSpPr>
            <p:cNvPr id="64" name="正方形/長方形 63"/>
            <p:cNvSpPr/>
            <p:nvPr/>
          </p:nvSpPr>
          <p:spPr>
            <a:xfrm>
              <a:off x="3763083" y="3087207"/>
              <a:ext cx="2541848" cy="461252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noFill/>
              <a:prstDash val="soli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marL="266700" indent="-266700" algn="ctr" eaLnBrk="0" hangingPunct="0"/>
              <a:endParaRPr kumimoji="1" lang="ja-JP" altLang="en-US" sz="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grpSp>
          <p:nvGrpSpPr>
            <p:cNvPr id="65" name="グループ化 64"/>
            <p:cNvGrpSpPr/>
            <p:nvPr/>
          </p:nvGrpSpPr>
          <p:grpSpPr>
            <a:xfrm>
              <a:off x="3849257" y="3179100"/>
              <a:ext cx="2369784" cy="4333350"/>
              <a:chOff x="2547086" y="4276125"/>
              <a:chExt cx="2369784" cy="776300"/>
            </a:xfrm>
          </p:grpSpPr>
          <p:sp>
            <p:nvSpPr>
              <p:cNvPr id="66" name="正方形/長方形 65"/>
              <p:cNvSpPr/>
              <p:nvPr/>
            </p:nvSpPr>
            <p:spPr>
              <a:xfrm>
                <a:off x="2547088" y="4309259"/>
                <a:ext cx="2369782" cy="504831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ctr"/>
              <a:lstStyle/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公民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連携の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推進（公民戦略連携デスクの取組み）</a:t>
                </a:r>
                <a:endParaRPr lang="en-US" altLang="ja-JP" sz="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 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 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・複数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企業・大学との連携と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協働</a:t>
                </a:r>
                <a:endParaRPr lang="en-US" altLang="ja-JP" sz="7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  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・府・市町村・企業等が連携した情報発信の取組み</a:t>
                </a:r>
                <a:endParaRPr lang="ja-JP" altLang="en-US" sz="7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  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・市町村への公民連携の取組みの拡大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企業や市町村と連携した公の施設の効果的な管理運営形態の検討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・府営公園の</a:t>
                </a:r>
                <a:r>
                  <a:rPr lang="en-US" altLang="ja-JP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PMO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等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・府と市の公の施設の一括管理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・地元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市が主体と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なった府営公園予定地における</a:t>
                </a:r>
                <a:r>
                  <a:rPr lang="en-US" altLang="ja-JP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PFI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事業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の展開</a:t>
                </a:r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民間活力の導入による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新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たなスポーツ・文化の拠点づくり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・万博記念公園駅前周辺地区活性化事業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企業や市町村と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連携した社会課題解決の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取組み</a:t>
                </a:r>
                <a:endParaRPr lang="en-US" altLang="ja-JP" sz="9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・近未来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技術等社会実装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事業（新たな移動サービスの事業化）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社会課題解決につながるビジネスの創出・成長支援</a:t>
                </a:r>
                <a:endParaRPr lang="en-US" altLang="ja-JP" sz="9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個人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の専門知識を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生かした課題解決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民間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投資を誘導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する仕組みづくり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8" name="角丸四角形 67"/>
              <p:cNvSpPr/>
              <p:nvPr/>
            </p:nvSpPr>
            <p:spPr>
              <a:xfrm>
                <a:off x="2547086" y="4276125"/>
                <a:ext cx="924220" cy="40980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216000" rIns="36000" rtlCol="0" anchor="b"/>
              <a:lstStyle/>
              <a:p>
                <a:pPr algn="ctr">
                  <a:lnSpc>
                    <a:spcPts val="928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新 た な 連 携 の 追 求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2547088" y="4921116"/>
                <a:ext cx="2369782" cy="131309"/>
              </a:xfrm>
              <a:prstGeom prst="rect">
                <a:avLst/>
              </a:prstGeom>
              <a:solidFill>
                <a:srgbClr val="FFFF99"/>
              </a:solidFill>
              <a:ln w="317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45071" rIns="36000" bIns="45071" rtlCol="0" anchor="ctr"/>
              <a:lstStyle/>
              <a:p>
                <a:pPr defTabSz="914400">
                  <a:defRPr/>
                </a:pPr>
                <a:endParaRPr lang="en-US" altLang="ja-JP" sz="3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　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企業等への実証フィールドの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提供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・実証事業推進チーム大阪（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大阪府、大阪市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、大阪</a:t>
                </a:r>
                <a:r>
                  <a:rPr lang="ja-JP" altLang="en-US" sz="7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商工</a:t>
                </a:r>
                <a:r>
                  <a:rPr lang="ja-JP" altLang="en-US" sz="7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会議所）による実証実験の支援</a:t>
                </a:r>
                <a:endParaRPr lang="en-US" altLang="ja-JP" sz="7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lvl="0" defTabSz="914400">
                  <a:defRPr/>
                </a:pPr>
                <a:endParaRPr lang="en-US" altLang="ja-JP" sz="3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defTabSz="914400">
                  <a:defRPr/>
                </a:pPr>
                <a:endParaRPr lang="en-US" altLang="ja-JP" sz="3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defTabSz="914400">
                  <a:defRPr/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</a:t>
                </a:r>
                <a:r>
                  <a:rPr lang="ja-JP" altLang="en-US" sz="9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規制緩和を通じた事業</a:t>
                </a: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創造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71" name="角丸四角形 70"/>
              <p:cNvSpPr/>
              <p:nvPr/>
            </p:nvSpPr>
            <p:spPr>
              <a:xfrm>
                <a:off x="2547086" y="4890464"/>
                <a:ext cx="1114498" cy="38244"/>
              </a:xfrm>
              <a:prstGeom prst="roundRect">
                <a:avLst/>
              </a:prstGeom>
              <a:solidFill>
                <a:schemeClr val="bg1"/>
              </a:solidFill>
              <a:ln w="63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36000" tIns="216000" rIns="36000" rtlCol="0" anchor="b"/>
              <a:lstStyle/>
              <a:p>
                <a:pPr algn="ctr">
                  <a:lnSpc>
                    <a:spcPts val="928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民 間 の 活 躍 環 境 の 整 備</a:t>
                </a:r>
                <a:endParaRPr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</p:grpSp>
      <p:sp>
        <p:nvSpPr>
          <p:cNvPr id="52" name="テキスト ボックス 51"/>
          <p:cNvSpPr txBox="1"/>
          <p:nvPr/>
        </p:nvSpPr>
        <p:spPr>
          <a:xfrm>
            <a:off x="4317339" y="1757013"/>
            <a:ext cx="296641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6191">
              <a:lnSpc>
                <a:spcPts val="928"/>
              </a:lnSpc>
            </a:pPr>
            <a:r>
              <a:rPr lang="ja-JP" altLang="en-US" sz="1000" b="1" dirty="0">
                <a:latin typeface="ＭＳ Ｐゴシック"/>
                <a:ea typeface="メイリオ"/>
                <a:cs typeface="ＭＳ Ｐゴシック"/>
              </a:rPr>
              <a:t>■社会課題解決につながる共創の仕組みづくり</a:t>
            </a:r>
            <a:endParaRPr lang="en-US" altLang="ja-JP" sz="1000" dirty="0">
              <a:latin typeface="ＭＳ Ｐゴシック"/>
              <a:ea typeface="メイリオ"/>
              <a:cs typeface="ＭＳ Ｐゴシック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51520" y="6525344"/>
            <a:ext cx="2098693" cy="206675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900" b="1" spc="-4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財政再建プログラム（案）の振り返り</a:t>
            </a:r>
            <a:endParaRPr lang="ja-JP" altLang="en-US" sz="900" b="1" spc="-4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503692" y="6453336"/>
            <a:ext cx="6417482" cy="32570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8000" tIns="0" rIns="108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266668" algn="l"/>
              </a:tabLs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財政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再建プログラム（案）（平成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年６月）の策定から約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年が経過したことから、これまでの取組みを振り返り、別冊と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してとりまとめ</a:t>
            </a:r>
            <a:endParaRPr lang="ja-JP" altLang="en-US" sz="800" dirty="0"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805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5BBD448640CB147A5528A90D7A752E6" ma:contentTypeVersion="0" ma:contentTypeDescription="新しいドキュメントを作成します。" ma:contentTypeScope="" ma:versionID="870bfd10208a075ddad328603fb1e3f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FC3A50-A29F-48A0-A63E-7FB876E331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EE0CE8-D265-44D7-AC45-155AFD3B7801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54ED15C-77D6-4A4F-BF15-0CCD7FDC74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188</Words>
  <Application>Microsoft Office PowerPoint</Application>
  <PresentationFormat>画面に合わせる (4:3)</PresentationFormat>
  <Paragraphs>128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明朝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上田　有紀</dc:creator>
  <cp:lastModifiedBy>川根　みゆき</cp:lastModifiedBy>
  <cp:revision>351</cp:revision>
  <cp:lastPrinted>2020-03-23T08:50:57Z</cp:lastPrinted>
  <dcterms:created xsi:type="dcterms:W3CDTF">2017-11-09T01:20:01Z</dcterms:created>
  <dcterms:modified xsi:type="dcterms:W3CDTF">2020-03-23T08:52:12Z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0x01010085BBD448640CB147A5528A90D7A752E6</vt:lpwstr>
  </property>
</Properties>
</file>