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9939338" cy="14368463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32" autoAdjust="0"/>
    <p:restoredTop sz="99823" autoAdjust="0"/>
  </p:normalViewPr>
  <p:slideViewPr>
    <p:cSldViewPr>
      <p:cViewPr>
        <p:scale>
          <a:sx n="125" d="100"/>
          <a:sy n="125" d="100"/>
        </p:scale>
        <p:origin x="240" y="-18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2"/>
            <a:ext cx="4306737" cy="720603"/>
          </a:xfrm>
          <a:prstGeom prst="rect">
            <a:avLst/>
          </a:prstGeom>
        </p:spPr>
        <p:txBody>
          <a:bodyPr vert="horz" lIns="132661" tIns="66329" rIns="132661" bIns="66329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96" y="12"/>
            <a:ext cx="4306737" cy="720603"/>
          </a:xfrm>
          <a:prstGeom prst="rect">
            <a:avLst/>
          </a:prstGeom>
        </p:spPr>
        <p:txBody>
          <a:bodyPr vert="horz" lIns="132661" tIns="66329" rIns="132661" bIns="66329" rtlCol="0"/>
          <a:lstStyle>
            <a:lvl1pPr algn="r">
              <a:defRPr sz="1700"/>
            </a:lvl1pPr>
          </a:lstStyle>
          <a:p>
            <a:fld id="{9DEB7A03-D1F0-4374-87ED-DEF52D2E884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36725" y="1797050"/>
            <a:ext cx="6465888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661" tIns="66329" rIns="132661" bIns="663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11" y="6914591"/>
            <a:ext cx="7950543" cy="5656965"/>
          </a:xfrm>
          <a:prstGeom prst="rect">
            <a:avLst/>
          </a:prstGeom>
        </p:spPr>
        <p:txBody>
          <a:bodyPr vert="horz" lIns="132661" tIns="66329" rIns="132661" bIns="663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13647872"/>
            <a:ext cx="4306737" cy="720603"/>
          </a:xfrm>
          <a:prstGeom prst="rect">
            <a:avLst/>
          </a:prstGeom>
        </p:spPr>
        <p:txBody>
          <a:bodyPr vert="horz" lIns="132661" tIns="66329" rIns="132661" bIns="66329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96" y="13647872"/>
            <a:ext cx="4306737" cy="720603"/>
          </a:xfrm>
          <a:prstGeom prst="rect">
            <a:avLst/>
          </a:prstGeom>
        </p:spPr>
        <p:txBody>
          <a:bodyPr vert="horz" lIns="132661" tIns="66329" rIns="132661" bIns="66329" rtlCol="0" anchor="b"/>
          <a:lstStyle>
            <a:lvl1pPr algn="r">
              <a:defRPr sz="1700"/>
            </a:lvl1pPr>
          </a:lstStyle>
          <a:p>
            <a:fld id="{E2DB8297-7E28-4887-AB32-C9FBD02E4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5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6308" y="698304"/>
            <a:ext cx="8627744" cy="952041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166633" y="646792"/>
            <a:ext cx="8856984" cy="6126871"/>
          </a:xfrm>
          <a:prstGeom prst="rect">
            <a:avLst/>
          </a:prstGeom>
          <a:noFill/>
          <a:ln w="28575" cmpd="thickThin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0" rIns="91429" bIns="45715" numCol="1" anchor="ctr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eaLnBrk="0" hangingPunct="0"/>
            <a:endParaRPr lang="en-US" altLang="ja-JP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11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/>
            <a:endParaRPr lang="en-US" altLang="ja-JP" sz="9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928295" y="97582"/>
            <a:ext cx="1108201" cy="42799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050" dirty="0"/>
              <a:t>平成</a:t>
            </a:r>
            <a:r>
              <a:rPr kumimoji="1" lang="en-US" altLang="ja-JP" sz="1050" dirty="0" smtClean="0"/>
              <a:t>31</a:t>
            </a:r>
            <a:r>
              <a:rPr lang="ja-JP" altLang="en-US" sz="1050" dirty="0" smtClean="0"/>
              <a:t>年</a:t>
            </a:r>
            <a:r>
              <a:rPr lang="en-US" altLang="ja-JP" sz="1050" dirty="0" smtClean="0"/>
              <a:t>2</a:t>
            </a:r>
            <a:r>
              <a:rPr lang="ja-JP" altLang="en-US" sz="1050" dirty="0" smtClean="0"/>
              <a:t>月</a:t>
            </a:r>
            <a:endParaRPr lang="en-US" altLang="ja-JP" sz="1050" dirty="0" smtClean="0"/>
          </a:p>
          <a:p>
            <a:pPr algn="ctr"/>
            <a:r>
              <a:rPr kumimoji="1" lang="ja-JP" altLang="en-US" sz="1050" dirty="0" smtClean="0"/>
              <a:t>行政経営課</a:t>
            </a:r>
            <a:endParaRPr kumimoji="1" lang="ja-JP" altLang="en-US" sz="1050" dirty="0"/>
          </a:p>
        </p:txBody>
      </p:sp>
      <p:sp>
        <p:nvSpPr>
          <p:cNvPr id="4" name="正方形/長方形 3"/>
          <p:cNvSpPr/>
          <p:nvPr/>
        </p:nvSpPr>
        <p:spPr>
          <a:xfrm>
            <a:off x="519244" y="665394"/>
            <a:ext cx="8347478" cy="106010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eaLnBrk="0" hangingPunct="0">
              <a:lnSpc>
                <a:spcPts val="1320"/>
              </a:lnSpc>
            </a:pPr>
            <a:r>
              <a:rPr lang="ja-JP" altLang="en-US" sz="1000" b="1" dirty="0">
                <a:latin typeface="+mn-ea"/>
                <a:cs typeface="メイリオ" pitchFamily="50" charset="-128"/>
              </a:rPr>
              <a:t>○行財政改革推進プラン（案）（平成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27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～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29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年度）終了後も、「自律的で創造性を発揮する行財政運営体制の確立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」に向けた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改革の取組みを継続するため</a:t>
            </a:r>
          </a:p>
          <a:p>
            <a:pPr eaLnBrk="0" hangingPunct="0">
              <a:lnSpc>
                <a:spcPts val="1320"/>
              </a:lnSpc>
            </a:pP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　　①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府のみならず、府民・企業・市町村・国など、社会全体で課題解決する「新たな行政経営の取組み」や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、</a:t>
            </a:r>
            <a:endParaRPr lang="en-US" altLang="ja-JP" sz="1000" b="1" dirty="0" smtClean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320"/>
              </a:lnSpc>
            </a:pP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　　②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行財政改革の取組みによる「健全で規律ある行財政運営」について、毎年度の府の取組みを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とりまとめた。</a:t>
            </a:r>
            <a:endParaRPr lang="ja-JP" altLang="en-US" sz="1000" b="1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300"/>
              </a:lnSpc>
            </a:pPr>
            <a:endParaRPr lang="en-US" altLang="ja-JP" sz="1000" b="1" dirty="0" smtClean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320"/>
              </a:lnSpc>
            </a:pPr>
            <a:r>
              <a:rPr lang="ja-JP" altLang="en-US" sz="1000" b="1" dirty="0" smtClean="0">
                <a:latin typeface="+mn-ea"/>
                <a:cs typeface="メイリオ" pitchFamily="50" charset="-128"/>
              </a:rPr>
              <a:t>○</a:t>
            </a:r>
            <a:r>
              <a:rPr lang="ja-JP" altLang="en-US" sz="1000" b="1" smtClean="0">
                <a:latin typeface="+mn-ea"/>
                <a:cs typeface="メイリオ" pitchFamily="50" charset="-128"/>
              </a:rPr>
              <a:t>行動指針として、</a:t>
            </a:r>
            <a:r>
              <a:rPr lang="en-US" altLang="ja-JP" sz="1000" b="1" dirty="0" smtClean="0">
                <a:latin typeface="+mn-ea"/>
                <a:cs typeface="メイリオ" pitchFamily="50" charset="-128"/>
              </a:rPr>
              <a:t>『【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発見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】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多様な「知」と交わる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』</a:t>
            </a:r>
            <a:r>
              <a:rPr lang="ja-JP" altLang="en-US" sz="1000" b="1" dirty="0" err="1">
                <a:latin typeface="+mn-ea"/>
                <a:cs typeface="メイリオ" pitchFamily="50" charset="-128"/>
              </a:rPr>
              <a:t>、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『【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選択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】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多様なプレーヤーを束ね、より良い道筋を見出す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』</a:t>
            </a:r>
            <a:r>
              <a:rPr lang="ja-JP" altLang="en-US" sz="1000" b="1" dirty="0" err="1">
                <a:latin typeface="+mn-ea"/>
                <a:cs typeface="メイリオ" pitchFamily="50" charset="-128"/>
              </a:rPr>
              <a:t>、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『【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実践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】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「やってみよう」の精神をもち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、</a:t>
            </a:r>
            <a:endParaRPr lang="en-US" altLang="ja-JP" sz="1000" b="1" dirty="0" smtClean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320"/>
              </a:lnSpc>
            </a:pPr>
            <a:r>
              <a:rPr lang="ja-JP" altLang="en-US" sz="1000" b="1" dirty="0">
                <a:latin typeface="+mn-ea"/>
                <a:cs typeface="メイリオ" pitchFamily="50" charset="-128"/>
              </a:rPr>
              <a:t>　 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果敢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に挑戦する</a:t>
            </a:r>
            <a:r>
              <a:rPr lang="en-US" altLang="ja-JP" sz="1000" b="1" dirty="0">
                <a:latin typeface="+mn-ea"/>
                <a:cs typeface="メイリオ" pitchFamily="50" charset="-128"/>
              </a:rPr>
              <a:t>』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を掲げ、以下</a:t>
            </a:r>
            <a:r>
              <a:rPr lang="ja-JP" altLang="en-US" sz="1000" b="1" dirty="0">
                <a:latin typeface="+mn-ea"/>
                <a:cs typeface="メイリオ" pitchFamily="50" charset="-128"/>
              </a:rPr>
              <a:t>の取組みを推進する</a:t>
            </a:r>
            <a:r>
              <a:rPr lang="ja-JP" altLang="en-US" sz="1000" b="1" dirty="0" smtClean="0">
                <a:latin typeface="+mn-ea"/>
                <a:cs typeface="メイリオ" pitchFamily="50" charset="-128"/>
              </a:rPr>
              <a:t>。</a:t>
            </a:r>
            <a:endParaRPr lang="ja-JP" altLang="en-US" sz="900" dirty="0">
              <a:latin typeface="+mn-ea"/>
              <a:cs typeface="メイリオ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270570" y="1699260"/>
            <a:ext cx="8650604" cy="496748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1400" b="1">
                <a:solidFill>
                  <a:srgbClr val="000000"/>
                </a:solidFill>
                <a:latin typeface="ＭＳ Ｐゴシック"/>
                <a:ea typeface="メイリオ"/>
                <a:cs typeface="ＭＳ Ｐゴシック"/>
              </a:rPr>
              <a:t>　</a:t>
            </a:r>
            <a:endParaRPr lang="ja-JP" altLang="en-US" sz="1200">
              <a:latin typeface="ＭＳ Ｐゴシック"/>
              <a:cs typeface="ＭＳ Ｐゴシック"/>
            </a:endParaRPr>
          </a:p>
        </p:txBody>
      </p:sp>
      <p:sp>
        <p:nvSpPr>
          <p:cNvPr id="48" name="角丸四角形 77"/>
          <p:cNvSpPr>
            <a:spLocks noChangeArrowheads="1"/>
          </p:cNvSpPr>
          <p:nvPr/>
        </p:nvSpPr>
        <p:spPr bwMode="auto">
          <a:xfrm>
            <a:off x="355824" y="1967391"/>
            <a:ext cx="8476777" cy="4078345"/>
          </a:xfrm>
          <a:prstGeom prst="roundRect">
            <a:avLst>
              <a:gd name="adj" fmla="val 1820"/>
            </a:avLst>
          </a:prstGeom>
          <a:solidFill>
            <a:srgbClr val="FFFFFF"/>
          </a:solidFill>
          <a:ln w="6350">
            <a:solidFill>
              <a:srgbClr val="1F497D"/>
            </a:solidFill>
            <a:round/>
            <a:headEnd/>
            <a:tailEnd/>
          </a:ln>
        </p:spPr>
        <p:txBody>
          <a:bodyPr vert="horz" wrap="square" lIns="36000" tIns="216000" rIns="36000" bIns="64008" numCol="1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 smtClean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 smtClean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357028" y="1745752"/>
            <a:ext cx="1604837" cy="221639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新たな行政経営の取組み</a:t>
            </a:r>
            <a:endParaRPr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417079" y="2209208"/>
            <a:ext cx="3673422" cy="3790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266700" indent="-266700" algn="ctr" eaLnBrk="0" hangingPunct="0"/>
            <a:endParaRPr kumimoji="1" lang="ja-JP" altLang="en-US" sz="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468218" y="2244958"/>
            <a:ext cx="3517627" cy="3693896"/>
            <a:chOff x="427469" y="3689609"/>
            <a:chExt cx="1688017" cy="1692650"/>
          </a:xfrm>
        </p:grpSpPr>
        <p:grpSp>
          <p:nvGrpSpPr>
            <p:cNvPr id="117" name="グループ化 116"/>
            <p:cNvGrpSpPr/>
            <p:nvPr/>
          </p:nvGrpSpPr>
          <p:grpSpPr>
            <a:xfrm>
              <a:off x="427469" y="3689609"/>
              <a:ext cx="1688017" cy="1692650"/>
              <a:chOff x="3820296" y="4321875"/>
              <a:chExt cx="1688017" cy="1692650"/>
            </a:xfrm>
          </p:grpSpPr>
          <p:sp>
            <p:nvSpPr>
              <p:cNvPr id="118" name="正方形/長方形 117"/>
              <p:cNvSpPr/>
              <p:nvPr/>
            </p:nvSpPr>
            <p:spPr>
              <a:xfrm>
                <a:off x="3821921" y="4411070"/>
                <a:ext cx="1686391" cy="372961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t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多様な企業との対話によるアイデア収集・市場ニーズ把握</a:t>
                </a:r>
                <a:endParaRPr lang="en-US" altLang="ja-JP" sz="9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・サウンディング型市場調査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社会課題解決ビジネスについての情報共有、連携・協力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（セミナー・交流会などの民間によるアイデア提案の場</a:t>
                </a:r>
                <a:r>
                  <a:rPr lang="ja-JP" altLang="en-US" sz="7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</a:t>
                </a:r>
                <a:r>
                  <a:rPr lang="ja-JP" altLang="en-US" sz="7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活用　等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民間人材の受入拡大</a:t>
                </a:r>
                <a:endParaRPr lang="en-US" altLang="ja-JP" sz="900" b="1" spc="-3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19" name="角丸四角形 118"/>
              <p:cNvSpPr/>
              <p:nvPr/>
            </p:nvSpPr>
            <p:spPr>
              <a:xfrm>
                <a:off x="3822589" y="4321875"/>
                <a:ext cx="698204" cy="82828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 業 等 と の 知 の 交 流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24" name="角丸四角形 123"/>
              <p:cNvSpPr/>
              <p:nvPr/>
            </p:nvSpPr>
            <p:spPr>
              <a:xfrm>
                <a:off x="3821922" y="4801355"/>
                <a:ext cx="1424094" cy="83915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新技術等を活用した生産性の向上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・府民サービスの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充実</a:t>
                </a:r>
                <a:endParaRPr lang="ja-JP" altLang="en-US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3826895" y="4888015"/>
                <a:ext cx="1681418" cy="754225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t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RPA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の活用による業務の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効率化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</a:t>
                </a:r>
                <a:r>
                  <a:rPr lang="zh-TW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音声認識技術（</a:t>
                </a:r>
                <a:r>
                  <a:rPr lang="en-US" altLang="zh-TW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による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議事録</a:t>
                </a:r>
                <a:r>
                  <a:rPr lang="zh-TW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作成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支援</a:t>
                </a:r>
                <a:endParaRPr lang="en-US" altLang="zh-TW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RPA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による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単純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な繰り返し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作業の自動化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err="1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IoT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を活用した社会課題解決　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・高齢者見守りサービスの実証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実験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データ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分析に基づいた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広報や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政策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立案</a:t>
                </a:r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SNS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・アプリ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をはじめとする新た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なツールを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活用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した府民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サービスの向上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LINE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を活用した教育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相談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アプリを活用した防災意識の向上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・広告付案内表示板の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設置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・府営住宅駐車場の空き区画への民間予約駐車場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サービス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の導入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820296" y="5754260"/>
                <a:ext cx="1688017" cy="260265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t"/>
              <a:lstStyle/>
              <a:p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職員の多様な働き方の支援・促進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（テレワークの推進　等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職員の意識啓発・庁内機運の醸成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（働き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方改革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IT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セミナーの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開催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、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ニュースレター</a:t>
                </a:r>
                <a:r>
                  <a:rPr lang="ja-JP" altLang="en-US" sz="7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</a:t>
                </a:r>
                <a:r>
                  <a:rPr lang="ja-JP" altLang="en-US" sz="7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発信　等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r>
                  <a:rPr lang="ja-JP" altLang="en-US" sz="700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</a:t>
                </a:r>
                <a:endParaRPr lang="en-US" altLang="ja-JP" sz="7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1100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</a:t>
                </a:r>
                <a:endParaRPr lang="en-US" altLang="ja-JP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25" name="角丸四角形 124"/>
            <p:cNvSpPr/>
            <p:nvPr/>
          </p:nvSpPr>
          <p:spPr>
            <a:xfrm>
              <a:off x="427469" y="5034652"/>
              <a:ext cx="449212" cy="82665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tIns="216000" rIns="0" rtlCol="0" anchor="b"/>
            <a:lstStyle/>
            <a:p>
              <a:pPr algn="ctr">
                <a:lnSpc>
                  <a:spcPts val="928"/>
                </a:lnSpc>
              </a:pPr>
              <a:r>
                <a:rPr lang="ja-JP" altLang="en-US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働 き 方 改 革</a:t>
              </a:r>
              <a:endPara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1" name="角丸四角形 60"/>
          <p:cNvSpPr/>
          <p:nvPr/>
        </p:nvSpPr>
        <p:spPr>
          <a:xfrm>
            <a:off x="806630" y="5019938"/>
            <a:ext cx="2248976" cy="250529"/>
          </a:xfrm>
          <a:prstGeom prst="roundRect">
            <a:avLst>
              <a:gd name="adj" fmla="val 16667"/>
            </a:avLst>
          </a:prstGeom>
          <a:noFill/>
          <a:ln w="6350">
            <a:noFill/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>
              <a:lnSpc>
                <a:spcPts val="928"/>
              </a:lnSpc>
            </a:pPr>
            <a:endParaRPr lang="ja-JP" altLang="en-US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正方形/長方形 35"/>
          <p:cNvSpPr>
            <a:spLocks noChangeArrowheads="1"/>
          </p:cNvSpPr>
          <p:nvPr/>
        </p:nvSpPr>
        <p:spPr bwMode="auto">
          <a:xfrm>
            <a:off x="1938738" y="165220"/>
            <a:ext cx="542254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平成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31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　 大阪府</a:t>
            </a:r>
            <a:r>
              <a:rPr lang="ja-JP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行政経営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の取組みについて </a:t>
            </a:r>
            <a:endParaRPr lang="ja-JP" altLang="ja-JP" sz="900" dirty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>
            <a:off x="1351185" y="523553"/>
            <a:ext cx="6486052" cy="229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417079" y="1511072"/>
            <a:ext cx="8339227" cy="240843"/>
          </a:xfrm>
          <a:prstGeom prst="roundRect">
            <a:avLst>
              <a:gd name="adj" fmla="val 8546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>
              <a:lnSpc>
                <a:spcPts val="928"/>
              </a:lnSpc>
            </a:pPr>
            <a:endParaRPr lang="en-US" altLang="ja-JP" sz="800" b="1" dirty="0">
              <a:solidFill>
                <a:schemeClr val="tx1"/>
              </a:solidFill>
              <a:latin typeface="+mj-ea"/>
              <a:ea typeface="+mj-ea"/>
              <a:cs typeface="ＭＳ Ｐゴシック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8506" y="1981324"/>
            <a:ext cx="3062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ＭＳ Ｐゴシック"/>
                <a:ea typeface="メイリオ"/>
                <a:cs typeface="ＭＳ Ｐゴシック"/>
              </a:rPr>
              <a:t>■社会課題に挑戦し続ける活力ある</a:t>
            </a:r>
            <a:r>
              <a:rPr lang="ja-JP" altLang="en-US" sz="1000" b="1" dirty="0" smtClean="0">
                <a:latin typeface="ＭＳ Ｐゴシック"/>
                <a:ea typeface="メイリオ"/>
                <a:cs typeface="ＭＳ Ｐゴシック"/>
              </a:rPr>
              <a:t>組織づくり</a:t>
            </a:r>
            <a:endParaRPr kumimoji="1" lang="ja-JP" altLang="en-US" sz="1000" dirty="0"/>
          </a:p>
        </p:txBody>
      </p:sp>
      <p:sp>
        <p:nvSpPr>
          <p:cNvPr id="38" name="角丸四角形 11"/>
          <p:cNvSpPr>
            <a:spLocks noChangeArrowheads="1"/>
          </p:cNvSpPr>
          <p:nvPr/>
        </p:nvSpPr>
        <p:spPr bwMode="auto">
          <a:xfrm>
            <a:off x="5107236" y="5802302"/>
            <a:ext cx="3245819" cy="26469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6000" tIns="45715" rIns="36000" bIns="45715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100" b="1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54269" y="6106561"/>
            <a:ext cx="8478331" cy="499361"/>
            <a:chOff x="354269" y="6106561"/>
            <a:chExt cx="8478331" cy="499361"/>
          </a:xfrm>
        </p:grpSpPr>
        <p:sp>
          <p:nvSpPr>
            <p:cNvPr id="57" name="角丸四角形 77"/>
            <p:cNvSpPr>
              <a:spLocks noChangeArrowheads="1"/>
            </p:cNvSpPr>
            <p:nvPr/>
          </p:nvSpPr>
          <p:spPr bwMode="auto">
            <a:xfrm>
              <a:off x="355823" y="6327150"/>
              <a:ext cx="8476777" cy="278772"/>
            </a:xfrm>
            <a:prstGeom prst="roundRect">
              <a:avLst>
                <a:gd name="adj" fmla="val 8387"/>
              </a:avLst>
            </a:prstGeom>
            <a:solidFill>
              <a:srgbClr val="FFFFFF"/>
            </a:solidFill>
            <a:ln w="6350">
              <a:solidFill>
                <a:srgbClr val="1F497D"/>
              </a:solidFill>
              <a:round/>
              <a:headEnd/>
              <a:tailEnd/>
            </a:ln>
          </p:spPr>
          <p:txBody>
            <a:bodyPr vert="horz" wrap="square" lIns="36000" tIns="216000" rIns="36000" bIns="64008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 smtClean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 smtClean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05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354269" y="6106561"/>
              <a:ext cx="1576779" cy="227343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ja-JP" altLang="en-US" sz="900" b="1" spc="-4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健全</a:t>
              </a:r>
              <a:r>
                <a:rPr lang="ja-JP" altLang="en-US" sz="900" b="1" spc="-4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で規律</a:t>
              </a:r>
              <a:r>
                <a:rPr lang="ja-JP" altLang="en-US" sz="900" b="1" spc="-4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ある行財政運営</a:t>
              </a:r>
              <a:endParaRPr lang="ja-JP" altLang="en-US" sz="900" b="1" spc="-4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3" name="角丸四角形 11"/>
            <p:cNvSpPr>
              <a:spLocks noChangeArrowheads="1"/>
            </p:cNvSpPr>
            <p:nvPr/>
          </p:nvSpPr>
          <p:spPr bwMode="auto">
            <a:xfrm>
              <a:off x="481968" y="6357739"/>
              <a:ext cx="8122480" cy="20600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15" rIns="36000" bIns="45715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組織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運営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体制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</a:t>
              </a:r>
              <a:r>
                <a:rPr lang="ja-JP" altLang="en-US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財政運営　　　■ </a:t>
              </a:r>
              <a:r>
                <a:rPr lang="ja-JP" altLang="ja-JP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出資法人等の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改革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</a:t>
              </a:r>
              <a:r>
                <a:rPr lang="ja-JP" altLang="en-US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公の施設の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改革</a:t>
              </a:r>
              <a:endParaRPr lang="en-US" altLang="ja-JP" sz="9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4175755" y="2208332"/>
            <a:ext cx="4572709" cy="3791311"/>
            <a:chOff x="3565804" y="2911649"/>
            <a:chExt cx="2736143" cy="4675192"/>
          </a:xfrm>
        </p:grpSpPr>
        <p:sp>
          <p:nvSpPr>
            <p:cNvPr id="64" name="正方形/長方形 63"/>
            <p:cNvSpPr/>
            <p:nvPr/>
          </p:nvSpPr>
          <p:spPr>
            <a:xfrm>
              <a:off x="3565804" y="2911649"/>
              <a:ext cx="2736143" cy="46751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  <a:prstDash val="soli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266700" indent="-266700" algn="ctr" eaLnBrk="0" hangingPunct="0"/>
              <a:endParaRPr kumimoji="1" lang="ja-JP" altLang="en-US" sz="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65" name="グループ化 64"/>
            <p:cNvGrpSpPr/>
            <p:nvPr/>
          </p:nvGrpSpPr>
          <p:grpSpPr>
            <a:xfrm>
              <a:off x="3604360" y="2957548"/>
              <a:ext cx="2649658" cy="4554333"/>
              <a:chOff x="2302189" y="4236435"/>
              <a:chExt cx="2649658" cy="815888"/>
            </a:xfrm>
          </p:grpSpPr>
          <p:sp>
            <p:nvSpPr>
              <p:cNvPr id="66" name="正方形/長方形 65"/>
              <p:cNvSpPr/>
              <p:nvPr/>
            </p:nvSpPr>
            <p:spPr>
              <a:xfrm>
                <a:off x="2302189" y="4279123"/>
                <a:ext cx="2649658" cy="399756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t"/>
              <a:lstStyle/>
              <a:p>
                <a:r>
                  <a:rPr lang="ja-JP" altLang="en-US" sz="9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公民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連携の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推進</a:t>
                </a:r>
                <a:endParaRPr lang="en-US" altLang="ja-JP" sz="9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○インターネットテレビや</a:t>
                </a:r>
                <a:r>
                  <a:rPr lang="en-US" altLang="ja-JP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SNS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等による多様な広報の推進</a:t>
                </a:r>
                <a:endParaRPr lang="en-US" altLang="ja-JP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OSAKA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愛鑑（おおさかめいかん）の取組み）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○複数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企業・大学との連携と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協働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（創発ダイアログの実施）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ja-JP" altLang="en-US" sz="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○社会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課題の解決につながるビジネスの創出・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成長支援</a:t>
                </a:r>
                <a:endParaRPr lang="en-US" altLang="ja-JP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○企業や市町村と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連携した社会課題解決の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取組み</a:t>
                </a:r>
                <a:endParaRPr lang="en-US" altLang="ja-JP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・近未来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技術等社会実装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事業（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自動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運転を活用した移動サービス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の事業化）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府営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住宅の空室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活用（</a:t>
                </a:r>
                <a:r>
                  <a:rPr lang="zh-TW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小規模保育</a:t>
                </a:r>
                <a:r>
                  <a:rPr lang="zh-TW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事業所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の設置　等）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2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○個人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の専門知識を生かした課題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解決</a:t>
                </a:r>
                <a:endParaRPr lang="en-US" altLang="ja-JP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・プロボノ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による団体・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NPO</a:t>
                </a:r>
                <a:r>
                  <a:rPr lang="ja-JP" altLang="en-US" sz="700" dirty="0" err="1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への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伴走型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支援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民間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投資を誘導する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仕組みづくり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（クラウドファン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ディング、ソーシャル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・インパクトボンド（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SIB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）の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活用　等）</a:t>
                </a:r>
              </a:p>
            </p:txBody>
          </p:sp>
          <p:sp>
            <p:nvSpPr>
              <p:cNvPr id="68" name="角丸四角形 67"/>
              <p:cNvSpPr/>
              <p:nvPr/>
            </p:nvSpPr>
            <p:spPr>
              <a:xfrm>
                <a:off x="2302189" y="4236435"/>
                <a:ext cx="924220" cy="40980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3600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 た な 連 携 の 追 求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2302189" y="4729584"/>
                <a:ext cx="2649658" cy="322739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t"/>
              <a:lstStyle/>
              <a:p>
                <a:pPr defTabSz="914400">
                  <a:defRPr/>
                </a:pPr>
                <a:endParaRPr lang="en-US" altLang="ja-JP" sz="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企業等への実証フィールドの</a:t>
                </a:r>
                <a:r>
                  <a:rPr lang="ja-JP" altLang="en-US" sz="9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提供</a:t>
                </a:r>
                <a:endParaRPr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・実証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事業検討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チーム（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大阪府、大阪市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、大阪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商工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会議所）による実証事業の支援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1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・ドローン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によるインフラ等点検の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効率化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defTabSz="914400">
                  <a:defRPr/>
                </a:pPr>
                <a:endParaRPr lang="en-US" altLang="ja-JP" sz="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defTabSz="914400">
                  <a:defRPr/>
                </a:pPr>
                <a:r>
                  <a:rPr lang="ja-JP" altLang="en-US" sz="9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規制緩和を通じた事業創造</a:t>
                </a:r>
                <a:endParaRPr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1" name="角丸四角形 70"/>
              <p:cNvSpPr/>
              <p:nvPr/>
            </p:nvSpPr>
            <p:spPr>
              <a:xfrm>
                <a:off x="2302189" y="4693407"/>
                <a:ext cx="1114498" cy="38244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3600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民 間 の 活 躍 環 境 の 整 備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72" name="グループ化 71"/>
          <p:cNvGrpSpPr/>
          <p:nvPr/>
        </p:nvGrpSpPr>
        <p:grpSpPr>
          <a:xfrm>
            <a:off x="7182335" y="2515002"/>
            <a:ext cx="1364844" cy="1676103"/>
            <a:chOff x="3287978" y="4826596"/>
            <a:chExt cx="1189153" cy="1520193"/>
          </a:xfrm>
        </p:grpSpPr>
        <p:sp>
          <p:nvSpPr>
            <p:cNvPr id="73" name="角丸四角形 72"/>
            <p:cNvSpPr/>
            <p:nvPr/>
          </p:nvSpPr>
          <p:spPr>
            <a:xfrm>
              <a:off x="3287978" y="4834951"/>
              <a:ext cx="1189153" cy="1511838"/>
            </a:xfrm>
            <a:prstGeom prst="roundRect">
              <a:avLst>
                <a:gd name="adj" fmla="val 7599"/>
              </a:avLst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9"/>
            <p:cNvSpPr txBox="1"/>
            <p:nvPr/>
          </p:nvSpPr>
          <p:spPr>
            <a:xfrm>
              <a:off x="3348061" y="5004314"/>
              <a:ext cx="1042933" cy="70998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txBody>
            <a:bodyPr wrap="square"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公民連携で解決すべき行政課題をテーマに設定し、複数の事業者（公・民）間による「対話」から様々なアイデアを生み出す公民連携の新たな仕組み</a:t>
              </a:r>
              <a:endParaRPr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今まで</a:t>
              </a:r>
              <a:r>
                <a:rPr lang="en-US" altLang="ja-JP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…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企業等と府の</a:t>
              </a:r>
              <a:r>
                <a:rPr lang="en-US" altLang="ja-JP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</a:t>
              </a:r>
              <a:r>
                <a:rPr lang="en-US" altLang="ja-JP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の取組み</a:t>
              </a:r>
              <a:endParaRPr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↓</a:t>
              </a:r>
              <a:endParaRPr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今後</a:t>
              </a:r>
              <a:r>
                <a:rPr lang="en-US" altLang="ja-JP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…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今までの取組みに加え、複数</a:t>
              </a:r>
              <a:endParaRPr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5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 の事業者を巻き込んだ新たな</a:t>
              </a:r>
              <a:endParaRPr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5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</a:t>
              </a:r>
              <a:r>
                <a:rPr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取組みを推進</a:t>
              </a:r>
              <a:endParaRPr lang="en-US" altLang="ja-JP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1897" y="5764041"/>
              <a:ext cx="872295" cy="538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6" name="テキスト ボックス 75"/>
            <p:cNvSpPr txBox="1"/>
            <p:nvPr/>
          </p:nvSpPr>
          <p:spPr>
            <a:xfrm>
              <a:off x="3292357" y="4826596"/>
              <a:ext cx="86471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創発ダイアログとは</a:t>
              </a:r>
              <a:r>
                <a:rPr lang="en-US" altLang="ja-JP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7404056" y="4896731"/>
            <a:ext cx="1323468" cy="993656"/>
            <a:chOff x="8107010" y="4421502"/>
            <a:chExt cx="1547814" cy="1410386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8107010" y="5402898"/>
              <a:ext cx="1547814" cy="428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超小型電動モビリティ用ワイヤ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レス充電システム</a:t>
              </a:r>
              <a:r>
                <a:rPr lang="ja-JP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（イメージ）</a:t>
              </a:r>
              <a:endParaRPr lang="ja-JP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5" name="Picture 5" descr="チャージングドック駐車イメージ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92" r="12994"/>
            <a:stretch>
              <a:fillRect/>
            </a:stretch>
          </p:blipFill>
          <p:spPr bwMode="auto">
            <a:xfrm>
              <a:off x="8111766" y="4421502"/>
              <a:ext cx="1346799" cy="10048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6" name="角丸四角形 85"/>
          <p:cNvSpPr/>
          <p:nvPr/>
        </p:nvSpPr>
        <p:spPr>
          <a:xfrm>
            <a:off x="6461657" y="4951569"/>
            <a:ext cx="921426" cy="20550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大阪城公園をフィールド</a:t>
            </a:r>
            <a:endParaRPr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とした実証を支援</a:t>
            </a:r>
          </a:p>
        </p:txBody>
      </p:sp>
      <p:grpSp>
        <p:nvGrpSpPr>
          <p:cNvPr id="87" name="グループ化 86"/>
          <p:cNvGrpSpPr/>
          <p:nvPr/>
        </p:nvGrpSpPr>
        <p:grpSpPr>
          <a:xfrm>
            <a:off x="4980402" y="4951569"/>
            <a:ext cx="1044771" cy="792522"/>
            <a:chOff x="6553219" y="5529833"/>
            <a:chExt cx="1008000" cy="1135443"/>
          </a:xfrm>
        </p:grpSpPr>
        <p:pic>
          <p:nvPicPr>
            <p:cNvPr id="88" name="Picture 3" descr="三ツ島ドローン撮影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422" r="17722" b="19637"/>
            <a:stretch>
              <a:fillRect/>
            </a:stretch>
          </p:blipFill>
          <p:spPr bwMode="auto">
            <a:xfrm>
              <a:off x="6553219" y="5529833"/>
              <a:ext cx="1008000" cy="96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テキスト ボックス 88"/>
            <p:cNvSpPr txBox="1"/>
            <p:nvPr/>
          </p:nvSpPr>
          <p:spPr>
            <a:xfrm>
              <a:off x="6598922" y="6444761"/>
              <a:ext cx="902181" cy="2205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ドローンを用いた点検</a:t>
              </a:r>
              <a:endPara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90" name="角丸四角形 89"/>
          <p:cNvSpPr/>
          <p:nvPr/>
        </p:nvSpPr>
        <p:spPr>
          <a:xfrm>
            <a:off x="6061652" y="5293816"/>
            <a:ext cx="1061926" cy="21039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寝屋川水系の地下</a:t>
            </a:r>
            <a:r>
              <a:rPr lang="ja-JP" altLang="en-US" sz="5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施設を</a:t>
            </a:r>
            <a:endParaRPr lang="en-US" altLang="ja-JP" sz="5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5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フィールドとした実証</a:t>
            </a:r>
            <a:r>
              <a:rPr lang="ja-JP" altLang="en-US" sz="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を支援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012113" y="2006919"/>
            <a:ext cx="296641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6191">
              <a:lnSpc>
                <a:spcPts val="928"/>
              </a:lnSpc>
            </a:pPr>
            <a:r>
              <a:rPr lang="ja-JP" altLang="en-US" sz="1000" b="1" dirty="0">
                <a:latin typeface="ＭＳ Ｐゴシック"/>
                <a:ea typeface="メイリオ"/>
                <a:cs typeface="ＭＳ Ｐゴシック"/>
              </a:rPr>
              <a:t>■社会課題解決につながる共創の仕組みづくり</a:t>
            </a:r>
            <a:endParaRPr lang="en-US" altLang="ja-JP" sz="1000" dirty="0">
              <a:latin typeface="ＭＳ Ｐゴシック"/>
              <a:ea typeface="メイリオ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805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222</Words>
  <Application>Microsoft Office PowerPoint</Application>
  <PresentationFormat>画面に合わせる (4:3)</PresentationFormat>
  <Paragraphs>158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上田　有紀</dc:creator>
  <cp:lastModifiedBy>岡崎　誠</cp:lastModifiedBy>
  <cp:revision>282</cp:revision>
  <cp:lastPrinted>2019-01-31T02:56:44Z</cp:lastPrinted>
  <dcterms:created xsi:type="dcterms:W3CDTF">2017-11-09T01:20:01Z</dcterms:created>
  <dcterms:modified xsi:type="dcterms:W3CDTF">2019-02-07T07:57:35Z</dcterms:modified>
</cp:coreProperties>
</file>