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4"/>
  </p:sldMasterIdLst>
  <p:notesMasterIdLst>
    <p:notesMasterId r:id="rId41"/>
  </p:notesMasterIdLst>
  <p:handoutMasterIdLst>
    <p:handoutMasterId r:id="rId42"/>
  </p:handoutMasterIdLst>
  <p:sldIdLst>
    <p:sldId id="1863" r:id="rId5"/>
    <p:sldId id="1864" r:id="rId6"/>
    <p:sldId id="1865" r:id="rId7"/>
    <p:sldId id="1866" r:id="rId8"/>
    <p:sldId id="1867" r:id="rId9"/>
    <p:sldId id="1868" r:id="rId10"/>
    <p:sldId id="1869" r:id="rId11"/>
    <p:sldId id="1870" r:id="rId12"/>
    <p:sldId id="1871" r:id="rId13"/>
    <p:sldId id="1872" r:id="rId14"/>
    <p:sldId id="1873" r:id="rId15"/>
    <p:sldId id="1874" r:id="rId16"/>
    <p:sldId id="1875" r:id="rId17"/>
    <p:sldId id="1876" r:id="rId18"/>
    <p:sldId id="1877" r:id="rId19"/>
    <p:sldId id="1878" r:id="rId20"/>
    <p:sldId id="1879" r:id="rId21"/>
    <p:sldId id="1950" r:id="rId22"/>
    <p:sldId id="1951" r:id="rId23"/>
    <p:sldId id="1952" r:id="rId24"/>
    <p:sldId id="1953" r:id="rId25"/>
    <p:sldId id="1954" r:id="rId26"/>
    <p:sldId id="1955" r:id="rId27"/>
    <p:sldId id="1956" r:id="rId28"/>
    <p:sldId id="1957" r:id="rId29"/>
    <p:sldId id="1958" r:id="rId30"/>
    <p:sldId id="1959" r:id="rId31"/>
    <p:sldId id="1960" r:id="rId32"/>
    <p:sldId id="1961" r:id="rId33"/>
    <p:sldId id="1962" r:id="rId34"/>
    <p:sldId id="1963" r:id="rId35"/>
    <p:sldId id="1881" r:id="rId36"/>
    <p:sldId id="1922" r:id="rId37"/>
    <p:sldId id="1923" r:id="rId38"/>
    <p:sldId id="1924" r:id="rId39"/>
    <p:sldId id="1925" r:id="rId4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川根　みゆき" initials="川根　みゆき" lastIdx="1" clrIdx="0">
    <p:extLst>
      <p:ext uri="{19B8F6BF-5375-455C-9EA6-DF929625EA0E}">
        <p15:presenceInfo xmlns:p15="http://schemas.microsoft.com/office/powerpoint/2012/main" userId="S-1-5-21-161959346-1900351369-444732941-195774" providerId="AD"/>
      </p:ext>
    </p:extLst>
  </p:cmAuthor>
  <p:cmAuthor id="2" name="岡崎　誠" initials="岡崎　誠" lastIdx="12" clrIdx="1">
    <p:extLst>
      <p:ext uri="{19B8F6BF-5375-455C-9EA6-DF929625EA0E}">
        <p15:presenceInfo xmlns:p15="http://schemas.microsoft.com/office/powerpoint/2012/main" userId="S-1-5-21-161959346-1900351369-444732941-67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6699FF"/>
    <a:srgbClr val="CCFF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41" autoAdjust="0"/>
    <p:restoredTop sz="98057" autoAdjust="0"/>
  </p:normalViewPr>
  <p:slideViewPr>
    <p:cSldViewPr>
      <p:cViewPr varScale="1">
        <p:scale>
          <a:sx n="74" d="100"/>
          <a:sy n="74" d="100"/>
        </p:scale>
        <p:origin x="1170" y="54"/>
      </p:cViewPr>
      <p:guideLst>
        <p:guide orient="horz" pos="2160"/>
        <p:guide pos="2880"/>
      </p:guideLst>
    </p:cSldViewPr>
  </p:slideViewPr>
  <p:outlineViewPr>
    <p:cViewPr>
      <p:scale>
        <a:sx n="33" d="100"/>
        <a:sy n="33" d="100"/>
      </p:scale>
      <p:origin x="0" y="1422"/>
    </p:cViewPr>
  </p:outlineViewPr>
  <p:notesTextViewPr>
    <p:cViewPr>
      <p:scale>
        <a:sx n="1" d="1"/>
        <a:sy n="1" d="1"/>
      </p:scale>
      <p:origin x="0" y="0"/>
    </p:cViewPr>
  </p:notesTextViewPr>
  <p:gridSpacing cx="45005" cy="45005"/>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commentAuthors" Target="commentAuthor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7" rIns="91433" bIns="45717" rtlCol="0"/>
          <a:lstStyle>
            <a:lvl1pPr algn="l">
              <a:defRPr sz="1200"/>
            </a:lvl1pPr>
          </a:lstStyle>
          <a:p>
            <a:r>
              <a:rPr kumimoji="1" lang="ja-JP" altLang="en-US" smtClean="0"/>
              <a:t>部局意見照会用</a:t>
            </a:r>
            <a:r>
              <a:rPr kumimoji="1" lang="en-US" altLang="ja-JP" smtClean="0"/>
              <a:t>ver.</a:t>
            </a:r>
            <a:endParaRPr kumimoji="1" lang="ja-JP" altLang="en-US"/>
          </a:p>
        </p:txBody>
      </p:sp>
      <p:sp>
        <p:nvSpPr>
          <p:cNvPr id="3" name="日付プレースホルダー 2"/>
          <p:cNvSpPr>
            <a:spLocks noGrp="1"/>
          </p:cNvSpPr>
          <p:nvPr>
            <p:ph type="dt" sz="quarter" idx="1"/>
          </p:nvPr>
        </p:nvSpPr>
        <p:spPr>
          <a:xfrm>
            <a:off x="3856039" y="0"/>
            <a:ext cx="2949575" cy="496888"/>
          </a:xfrm>
          <a:prstGeom prst="rect">
            <a:avLst/>
          </a:prstGeom>
        </p:spPr>
        <p:txBody>
          <a:bodyPr vert="horz" lIns="91433" tIns="45717" rIns="91433" bIns="45717" rtlCol="0"/>
          <a:lstStyle>
            <a:lvl1pPr algn="r">
              <a:defRPr sz="1200"/>
            </a:lvl1pPr>
          </a:lstStyle>
          <a:p>
            <a:fld id="{BF868B9E-B285-4A45-9CF7-6DC8372BDF37}" type="datetimeFigureOut">
              <a:rPr kumimoji="1" lang="ja-JP" altLang="en-US" smtClean="0"/>
              <a:t>2019/2/12</a:t>
            </a:fld>
            <a:endParaRPr kumimoji="1" lang="ja-JP" altLang="en-US"/>
          </a:p>
        </p:txBody>
      </p:sp>
      <p:sp>
        <p:nvSpPr>
          <p:cNvPr id="4" name="フッター プレースホルダー 3"/>
          <p:cNvSpPr>
            <a:spLocks noGrp="1"/>
          </p:cNvSpPr>
          <p:nvPr>
            <p:ph type="ftr" sz="quarter" idx="2"/>
          </p:nvPr>
        </p:nvSpPr>
        <p:spPr>
          <a:xfrm>
            <a:off x="1" y="9440863"/>
            <a:ext cx="2949575" cy="496887"/>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3"/>
            <a:ext cx="2949575" cy="496887"/>
          </a:xfrm>
          <a:prstGeom prst="rect">
            <a:avLst/>
          </a:prstGeom>
        </p:spPr>
        <p:txBody>
          <a:bodyPr vert="horz" lIns="91433" tIns="45717" rIns="91433" bIns="45717" rtlCol="0" anchor="b"/>
          <a:lstStyle>
            <a:lvl1pPr algn="r">
              <a:defRPr sz="1200"/>
            </a:lvl1pPr>
          </a:lstStyle>
          <a:p>
            <a:fld id="{07C14DE1-35E5-49A1-9D54-83ABAF301631}" type="slidenum">
              <a:rPr kumimoji="1" lang="ja-JP" altLang="en-US" smtClean="0"/>
              <a:t>‹#›</a:t>
            </a:fld>
            <a:endParaRPr kumimoji="1" lang="ja-JP" altLang="en-US"/>
          </a:p>
        </p:txBody>
      </p:sp>
    </p:spTree>
    <p:extLst>
      <p:ext uri="{BB962C8B-B14F-4D97-AF65-F5344CB8AC3E}">
        <p14:creationId xmlns:p14="http://schemas.microsoft.com/office/powerpoint/2010/main" val="29104896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9787" cy="496967"/>
          </a:xfrm>
          <a:prstGeom prst="rect">
            <a:avLst/>
          </a:prstGeom>
        </p:spPr>
        <p:txBody>
          <a:bodyPr vert="horz" lIns="91427" tIns="45714" rIns="91427" bIns="45714" rtlCol="0"/>
          <a:lstStyle>
            <a:lvl1pPr algn="l">
              <a:defRPr sz="1200"/>
            </a:lvl1pPr>
          </a:lstStyle>
          <a:p>
            <a:r>
              <a:rPr kumimoji="1" lang="ja-JP" altLang="en-US" smtClean="0"/>
              <a:t>部局意見照会用</a:t>
            </a:r>
            <a:r>
              <a:rPr kumimoji="1" lang="en-US" altLang="ja-JP" smtClean="0"/>
              <a:t>ver.</a:t>
            </a:r>
            <a:endParaRPr kumimoji="1" lang="ja-JP" altLang="en-US"/>
          </a:p>
        </p:txBody>
      </p:sp>
      <p:sp>
        <p:nvSpPr>
          <p:cNvPr id="3" name="日付プレースホルダー 2"/>
          <p:cNvSpPr>
            <a:spLocks noGrp="1"/>
          </p:cNvSpPr>
          <p:nvPr>
            <p:ph type="dt" idx="1"/>
          </p:nvPr>
        </p:nvSpPr>
        <p:spPr>
          <a:xfrm>
            <a:off x="3855840" y="2"/>
            <a:ext cx="2949787" cy="496967"/>
          </a:xfrm>
          <a:prstGeom prst="rect">
            <a:avLst/>
          </a:prstGeom>
        </p:spPr>
        <p:txBody>
          <a:bodyPr vert="horz" lIns="91427" tIns="45714" rIns="91427" bIns="45714" rtlCol="0"/>
          <a:lstStyle>
            <a:lvl1pPr algn="r">
              <a:defRPr sz="1200"/>
            </a:lvl1pPr>
          </a:lstStyle>
          <a:p>
            <a:fld id="{3F2D28A0-6F62-4A73-959C-6359E5DDD042}" type="datetimeFigureOut">
              <a:rPr kumimoji="1" lang="ja-JP" altLang="en-US" smtClean="0"/>
              <a:t>2019/2/12</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27" tIns="45714" rIns="91427" bIns="45714"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27" tIns="45714" rIns="91427"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8"/>
            <a:ext cx="2949787" cy="496967"/>
          </a:xfrm>
          <a:prstGeom prst="rect">
            <a:avLst/>
          </a:prstGeom>
        </p:spPr>
        <p:txBody>
          <a:bodyPr vert="horz" lIns="91427" tIns="45714" rIns="91427"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8"/>
            <a:ext cx="2949787" cy="496967"/>
          </a:xfrm>
          <a:prstGeom prst="rect">
            <a:avLst/>
          </a:prstGeom>
        </p:spPr>
        <p:txBody>
          <a:bodyPr vert="horz" lIns="91427" tIns="45714" rIns="91427" bIns="45714" rtlCol="0" anchor="b"/>
          <a:lstStyle>
            <a:lvl1pPr algn="r">
              <a:defRPr sz="1200"/>
            </a:lvl1pPr>
          </a:lstStyle>
          <a:p>
            <a:fld id="{51875A66-8240-4C7B-8F63-ACC40D2513BA}" type="slidenum">
              <a:rPr kumimoji="1" lang="ja-JP" altLang="en-US" smtClean="0"/>
              <a:t>‹#›</a:t>
            </a:fld>
            <a:endParaRPr kumimoji="1" lang="ja-JP" altLang="en-US"/>
          </a:p>
        </p:txBody>
      </p:sp>
    </p:spTree>
    <p:extLst>
      <p:ext uri="{BB962C8B-B14F-4D97-AF65-F5344CB8AC3E}">
        <p14:creationId xmlns:p14="http://schemas.microsoft.com/office/powerpoint/2010/main" val="3136648269"/>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1875A66-8240-4C7B-8F63-ACC40D2513BA}" type="slidenum">
              <a:rPr lang="ja-JP" altLang="en-US">
                <a:solidFill>
                  <a:prstClr val="black"/>
                </a:solidFill>
              </a:rPr>
              <a:pPr/>
              <a:t>0</a:t>
            </a:fld>
            <a:endParaRPr lang="ja-JP" altLang="en-US">
              <a:solidFill>
                <a:prstClr val="black"/>
              </a:solidFill>
            </a:endParaRPr>
          </a:p>
        </p:txBody>
      </p:sp>
    </p:spTree>
    <p:extLst>
      <p:ext uri="{BB962C8B-B14F-4D97-AF65-F5344CB8AC3E}">
        <p14:creationId xmlns:p14="http://schemas.microsoft.com/office/powerpoint/2010/main" val="3356343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B65995-D060-42C8-8F20-A1FCCDAC0113}" type="slidenum">
              <a:rPr lang="ja-JP" altLang="en-US" smtClean="0">
                <a:solidFill>
                  <a:prstClr val="black"/>
                </a:solidFill>
              </a:rPr>
              <a:pPr/>
              <a:t>29</a:t>
            </a:fld>
            <a:endParaRPr lang="ja-JP" altLang="en-US">
              <a:solidFill>
                <a:prstClr val="black"/>
              </a:solidFill>
            </a:endParaRPr>
          </a:p>
        </p:txBody>
      </p:sp>
    </p:spTree>
    <p:extLst>
      <p:ext uri="{BB962C8B-B14F-4D97-AF65-F5344CB8AC3E}">
        <p14:creationId xmlns:p14="http://schemas.microsoft.com/office/powerpoint/2010/main" val="2388664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kumimoji="1" lang="ja-JP" altLang="en-US" smtClean="0"/>
              <a:t>2019/2/12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1104268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kumimoji="1" lang="ja-JP" altLang="en-US" smtClean="0"/>
              <a:t>2019/2/12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483047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kumimoji="1" lang="ja-JP" altLang="en-US" smtClean="0"/>
              <a:t>2019/2/12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2604883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kumimoji="1" lang="ja-JP" altLang="en-US" smtClean="0"/>
              <a:t>2019/2/12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1800304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6C51E5E-691E-48DE-A204-CB25103CED8D}" type="datetimeFigureOut">
              <a:rPr kumimoji="1" lang="ja-JP" altLang="en-US" smtClean="0"/>
              <a:t>2019/2/12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4176122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6C51E5E-691E-48DE-A204-CB25103CED8D}" type="datetimeFigureOut">
              <a:rPr kumimoji="1" lang="ja-JP" altLang="en-US" smtClean="0"/>
              <a:t>2019/2/12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291856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6C51E5E-691E-48DE-A204-CB25103CED8D}" type="datetimeFigureOut">
              <a:rPr kumimoji="1" lang="ja-JP" altLang="en-US" smtClean="0"/>
              <a:t>2019/2/12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5261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6C51E5E-691E-48DE-A204-CB25103CED8D}" type="datetimeFigureOut">
              <a:rPr kumimoji="1" lang="ja-JP" altLang="en-US" smtClean="0"/>
              <a:t>2019/2/12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2144313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C51E5E-691E-48DE-A204-CB25103CED8D}" type="datetimeFigureOut">
              <a:rPr kumimoji="1" lang="ja-JP" altLang="en-US" smtClean="0"/>
              <a:t>2019/2/12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27276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C51E5E-691E-48DE-A204-CB25103CED8D}" type="datetimeFigureOut">
              <a:rPr kumimoji="1" lang="ja-JP" altLang="en-US" smtClean="0"/>
              <a:t>2019/2/12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844811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C51E5E-691E-48DE-A204-CB25103CED8D}" type="datetimeFigureOut">
              <a:rPr kumimoji="1" lang="ja-JP" altLang="en-US" smtClean="0"/>
              <a:t>2019/2/12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2072832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51E5E-691E-48DE-A204-CB25103CED8D}" type="datetimeFigureOut">
              <a:rPr kumimoji="1" lang="ja-JP" altLang="en-US" smtClean="0"/>
              <a:t>2019/2/12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1083705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57058" y="1493785"/>
            <a:ext cx="8136904" cy="1200329"/>
          </a:xfrm>
          <a:prstGeom prst="rect">
            <a:avLst/>
          </a:prstGeom>
          <a:ln w="6350">
            <a:solidFill>
              <a:schemeClr val="tx1"/>
            </a:solidFill>
          </a:ln>
        </p:spPr>
        <p:txBody>
          <a:bodyPr wrap="square">
            <a:spAutoFit/>
          </a:bodyPr>
          <a:lstStyle/>
          <a:p>
            <a:pPr algn="ct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年度大阪府行政経営の取組み等　</a:t>
            </a: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＜具体的取組み編＞</a:t>
            </a: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3"/>
          <p:cNvSpPr txBox="1">
            <a:spLocks noChangeArrowheads="1"/>
          </p:cNvSpPr>
          <p:nvPr/>
        </p:nvSpPr>
        <p:spPr>
          <a:xfrm>
            <a:off x="441140" y="3383995"/>
            <a:ext cx="8325925" cy="1323439"/>
          </a:xfrm>
          <a:prstGeom prst="rect">
            <a:avLst/>
          </a:prstGeom>
          <a:ln>
            <a:noFill/>
            <a:prstDash val="sysDash"/>
          </a:ln>
          <a:extLst>
            <a:ext uri="{909E8E84-426E-40DD-AFC4-6F175D3DCCD1}">
              <a14:hiddenFill xmlns:a14="http://schemas.microsoft.com/office/drawing/2010/main">
                <a:solidFill>
                  <a:schemeClr val="bg1"/>
                </a:solidFill>
              </a14:hiddenFill>
            </a:ext>
          </a:extLst>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defTabSz="647700">
              <a:spcBef>
                <a:spcPct val="0"/>
              </a:spcBef>
              <a:buFont typeface="Wingdings" pitchFamily="2" charset="2"/>
              <a:buNone/>
              <a:tabLst>
                <a:tab pos="8256588" algn="r"/>
              </a:tabLst>
              <a:defRPr/>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＜目次＞</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buFont typeface="Wingdings" pitchFamily="2" charset="2"/>
              <a:buNone/>
              <a:tabLst>
                <a:tab pos="8256588" algn="r"/>
              </a:tabLst>
              <a:defRPr/>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歳入確保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buFont typeface="Wingdings" pitchFamily="2" charset="2"/>
              <a:buNone/>
              <a:tabLst>
                <a:tab pos="8256588" algn="r"/>
              </a:tabLst>
              <a:defRPr/>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歳出</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buFont typeface="Wingdings" pitchFamily="2" charset="2"/>
              <a:buNone/>
              <a:tabLst>
                <a:tab pos="8256588" algn="r"/>
              </a:tabLs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法人等の</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buFont typeface="Wingdings" pitchFamily="2" charset="2"/>
              <a:buNone/>
              <a:tabLst>
                <a:tab pos="8256588" algn="r"/>
              </a:tabLst>
              <a:defRPr/>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公</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の施設の</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　　・・・・・・・・・・・・・・・・・・・・・・・・・・・・・・・・・・・・・・・・・・・・・・・・・・・</a:t>
            </a: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Rectangle 3"/>
          <p:cNvSpPr txBox="1">
            <a:spLocks noChangeArrowheads="1"/>
          </p:cNvSpPr>
          <p:nvPr/>
        </p:nvSpPr>
        <p:spPr>
          <a:xfrm>
            <a:off x="7767355" y="3630216"/>
            <a:ext cx="683596" cy="1077218"/>
          </a:xfrm>
          <a:prstGeom prst="rect">
            <a:avLst/>
          </a:prstGeom>
          <a:ln>
            <a:noFill/>
            <a:prstDash val="sysDash"/>
          </a:ln>
          <a:extLst>
            <a:ext uri="{909E8E84-426E-40DD-AFC4-6F175D3DCCD1}">
              <a14:hiddenFill xmlns:a14="http://schemas.microsoft.com/office/drawing/2010/main">
                <a:solidFill>
                  <a:schemeClr val="bg1"/>
                </a:solidFill>
              </a14:hiddenFill>
            </a:ext>
          </a:extLst>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lgn="r" defTabSz="647700">
              <a:spcBef>
                <a:spcPct val="0"/>
              </a:spcBef>
              <a:buFont typeface="Wingdings" pitchFamily="2" charset="2"/>
              <a:buNone/>
              <a:tabLst>
                <a:tab pos="8256588" algn="r"/>
              </a:tabLst>
              <a:defRPr/>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３２</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defTabSz="647700">
              <a:spcBef>
                <a:spcPct val="0"/>
              </a:spcBef>
              <a:buFont typeface="Wingdings" pitchFamily="2" charset="2"/>
              <a:buNone/>
              <a:tabLst>
                <a:tab pos="8256588" algn="r"/>
              </a:tabLst>
              <a:defRPr/>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３８</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defTabSz="647700">
              <a:spcBef>
                <a:spcPct val="0"/>
              </a:spcBef>
              <a:buFont typeface="Wingdings" pitchFamily="2" charset="2"/>
              <a:buNone/>
              <a:tabLst>
                <a:tab pos="8256588" algn="r"/>
              </a:tabLst>
              <a:defRPr/>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４８</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defTabSz="647700">
              <a:spcBef>
                <a:spcPct val="0"/>
              </a:spcBef>
              <a:buFont typeface="Wingdings" pitchFamily="2" charset="2"/>
              <a:buNone/>
              <a:tabLst>
                <a:tab pos="8256588" algn="r"/>
              </a:tabLst>
              <a:defRPr/>
            </a:pPr>
            <a:r>
              <a:rPr lang="ja-JP" altLang="en-US" sz="160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６３</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8397425" y="653152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31</a:t>
            </a:r>
            <a:endParaRPr lang="ja-JP" altLang="en-US" dirty="0">
              <a:solidFill>
                <a:prstClr val="black"/>
              </a:solidFill>
            </a:endParaRPr>
          </a:p>
        </p:txBody>
      </p:sp>
    </p:spTree>
    <p:extLst>
      <p:ext uri="{BB962C8B-B14F-4D97-AF65-F5344CB8AC3E}">
        <p14:creationId xmlns:p14="http://schemas.microsoft.com/office/powerpoint/2010/main" val="4990120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1989919738"/>
              </p:ext>
            </p:extLst>
          </p:nvPr>
        </p:nvGraphicFramePr>
        <p:xfrm>
          <a:off x="193013" y="785899"/>
          <a:ext cx="8757973" cy="5399999"/>
        </p:xfrm>
        <a:graphic>
          <a:graphicData uri="http://schemas.openxmlformats.org/drawingml/2006/table">
            <a:tbl>
              <a:tblPr firstRow="1" bandRow="1">
                <a:tableStyleId>{5940675A-B579-460E-94D1-54222C63F5DA}</a:tableStyleId>
              </a:tblPr>
              <a:tblGrid>
                <a:gridCol w="837093">
                  <a:extLst>
                    <a:ext uri="{9D8B030D-6E8A-4147-A177-3AD203B41FA5}">
                      <a16:colId xmlns:a16="http://schemas.microsoft.com/office/drawing/2014/main" val="20000"/>
                    </a:ext>
                  </a:extLst>
                </a:gridCol>
                <a:gridCol w="1966719">
                  <a:extLst>
                    <a:ext uri="{9D8B030D-6E8A-4147-A177-3AD203B41FA5}">
                      <a16:colId xmlns:a16="http://schemas.microsoft.com/office/drawing/2014/main" val="20001"/>
                    </a:ext>
                  </a:extLst>
                </a:gridCol>
                <a:gridCol w="3105345">
                  <a:extLst>
                    <a:ext uri="{9D8B030D-6E8A-4147-A177-3AD203B41FA5}">
                      <a16:colId xmlns:a16="http://schemas.microsoft.com/office/drawing/2014/main" val="20003"/>
                    </a:ext>
                  </a:extLst>
                </a:gridCol>
                <a:gridCol w="2848816">
                  <a:extLst>
                    <a:ext uri="{9D8B030D-6E8A-4147-A177-3AD203B41FA5}">
                      <a16:colId xmlns:a16="http://schemas.microsoft.com/office/drawing/2014/main" val="20004"/>
                    </a:ext>
                  </a:extLst>
                </a:gridCol>
              </a:tblGrid>
              <a:tr h="577043">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0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9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3454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b="0" dirty="0" smtClean="0">
                          <a:latin typeface="Meiryo UI" panose="020B0604030504040204" pitchFamily="50" charset="-128"/>
                          <a:ea typeface="Meiryo UI" panose="020B0604030504040204" pitchFamily="50" charset="-128"/>
                          <a:cs typeface="Meiryo UI" panose="020B0604030504040204" pitchFamily="50" charset="-128"/>
                        </a:rPr>
                        <a:t>国民健康保険事業費補助金</a:t>
                      </a:r>
                      <a:endParaRPr lang="en-US" altLang="zh-TW" sz="1200" b="0" dirty="0" smtClean="0">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精神疾患患者等の経済的負担の軽減を図るために、保険者が実施する精神結核医療費の自己負担分の助成に対し補助を行い、国民健康保険の健全な財政運営を図る。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altLang="en-US" sz="12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年度の国保制度改⾰に合わせて、国⺠健康保険事業費補助⾦は事業終了し、国保特別会計で実施。</a:t>
                      </a:r>
                      <a:endParaRPr lang="en-US" altLang="ja-JP" sz="12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年最終予算における効果額：</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extLst>
                  <a:ext uri="{0D108BD9-81ED-4DB2-BD59-A6C34878D82A}">
                    <a16:rowId xmlns:a16="http://schemas.microsoft.com/office/drawing/2014/main" val="10001"/>
                  </a:ext>
                </a:extLst>
              </a:tr>
              <a:tr h="247750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zh-TW"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総合労働事務所等運営費</a:t>
                      </a:r>
                      <a:endParaRPr lang="ja-JP" altLang="en-US" sz="1200" strike="noStrike"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労働行政を効率的・効果的に推進するため、総合事務所等の管理運営を行う。また、府民のセーフティネットとして使用者及び労働者からの労働に関する相談を受けるとともに、府内の労働組合に関する調査等を行い、労働問題をめぐるトラブルや労使紛争の未然防止、早期解決の促進を図り、労使関係の安定と働きやすい職場環境づくりを推進する。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南大阪センター管内の市町村を訪問し、労働相談など労働行政の実態把握に努めた。</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また、新規事業である若者等へのワークルールに関する啓発事業の実施において、南大阪センター管内の市町村に参画を呼び掛け、労働行政に対する積極的な取組みを促した。</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なお、南大阪センターを含む事務所体制のあり方については、検討を行った。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「住民に身近な窓口である市町村において労働相談や労働施策の取組みが推進されること」を前提に、南大阪センター管内の市町村に対し、労働相談窓口の設置など主体的な取組みを促していく。</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なお、南大阪センターを含む事務所体制のあり方については、管内市町村における労働相談の実施状況の推移や地域労働ネットワークにおける労働関連事業の取組み実績なども踏まえ、引き続き検討する。</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6" name="正方形/長方形 5"/>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40</a:t>
            </a:r>
            <a:endParaRPr lang="ja-JP" altLang="en-US" dirty="0">
              <a:solidFill>
                <a:prstClr val="black"/>
              </a:solidFill>
            </a:endParaRPr>
          </a:p>
        </p:txBody>
      </p:sp>
      <p:sp>
        <p:nvSpPr>
          <p:cNvPr id="12" name="正方形/長方形 11"/>
          <p:cNvSpPr/>
          <p:nvPr/>
        </p:nvSpPr>
        <p:spPr>
          <a:xfrm>
            <a:off x="161510" y="-36385"/>
            <a:ext cx="8136904" cy="369332"/>
          </a:xfrm>
          <a:prstGeom prst="rect">
            <a:avLst/>
          </a:prstGeom>
        </p:spPr>
        <p:txBody>
          <a:bodyPr wrap="square">
            <a:spAutoFit/>
          </a:bodyPr>
          <a:lstStyle/>
          <a:p>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6" name="直線コネクタ 15"/>
          <p:cNvCxnSpPr/>
          <p:nvPr/>
        </p:nvCxnSpPr>
        <p:spPr>
          <a:xfrm>
            <a:off x="179512" y="323655"/>
            <a:ext cx="8784976"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535756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270881804"/>
              </p:ext>
            </p:extLst>
          </p:nvPr>
        </p:nvGraphicFramePr>
        <p:xfrm>
          <a:off x="179512" y="767780"/>
          <a:ext cx="8802978" cy="5400000"/>
        </p:xfrm>
        <a:graphic>
          <a:graphicData uri="http://schemas.openxmlformats.org/drawingml/2006/table">
            <a:tbl>
              <a:tblPr firstRow="1" bandRow="1">
                <a:tableStyleId>{5940675A-B579-460E-94D1-54222C63F5DA}</a:tableStyleId>
              </a:tblPr>
              <a:tblGrid>
                <a:gridCol w="837093">
                  <a:extLst>
                    <a:ext uri="{9D8B030D-6E8A-4147-A177-3AD203B41FA5}">
                      <a16:colId xmlns:a16="http://schemas.microsoft.com/office/drawing/2014/main" val="20000"/>
                    </a:ext>
                  </a:extLst>
                </a:gridCol>
                <a:gridCol w="2025225">
                  <a:extLst>
                    <a:ext uri="{9D8B030D-6E8A-4147-A177-3AD203B41FA5}">
                      <a16:colId xmlns:a16="http://schemas.microsoft.com/office/drawing/2014/main" val="20001"/>
                    </a:ext>
                  </a:extLst>
                </a:gridCol>
                <a:gridCol w="3150350">
                  <a:extLst>
                    <a:ext uri="{9D8B030D-6E8A-4147-A177-3AD203B41FA5}">
                      <a16:colId xmlns:a16="http://schemas.microsoft.com/office/drawing/2014/main" val="20003"/>
                    </a:ext>
                  </a:extLst>
                </a:gridCol>
                <a:gridCol w="2790310">
                  <a:extLst>
                    <a:ext uri="{9D8B030D-6E8A-4147-A177-3AD203B41FA5}">
                      <a16:colId xmlns:a16="http://schemas.microsoft.com/office/drawing/2014/main" val="20004"/>
                    </a:ext>
                  </a:extLst>
                </a:gridCol>
              </a:tblGrid>
              <a:tr h="628794">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0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9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38560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高等職業技術専門校運営費</a:t>
                      </a:r>
                      <a:endParaRPr lang="en-US" altLang="zh-TW"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規学校卒業者及び中高年齢者等に対し基礎的な技能訓練を実施し、就職の促進を図り、産業界の要求する技能労働者の養成を図る。また、職業訓練指導員の技術指導、生活・職業指導の両面での資質向上を図るため、計画的・効率的な指導員研修を実施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芦原校・夕陽丘校を再編し、セーフティネット訓練の拠点校として新夕陽丘校を整備。あわせて施設の有効活用の観点から、福祉部所管のＩＴステーションを施設内に移転予定。</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北大阪校・東大阪校・南大阪校においては、企業ニーズや商工会・商工会議所等の意見聴取を反映し、地域の産業人材育成拠点としての機能強化を図っている。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大阪府人材育成計画に基づく技術専門校の機能の充実強化を図る取組みについて、具体的な成果指標を設定し、事業効果の検証を行う。</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訓練科目の見直し過程においては、企業ニーズや商工会・商工会議所等の意見聴取を反映し、地域の産業人材育成拠点としての機能強化を図る。　</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3856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b="0" strike="noStrike"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中小企業取引振興事業費</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下請中小企業のセーフティネットである下請取引適正化や取引あっせん事業等の「下請取引振興事業」及び、ビジネスマッチング支援事業を実施する（公財）大阪産業振興機構への補助を行う。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年度に</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公財</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大阪産業振興機構と</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公財</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大阪市都市型産業振興センターを統合して新たな法人を設立する見込み。 </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本事業については、他の事業とともに新法人事業として、大阪全体の産業振興を推進する観点から検討している。</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中小企業取引振興事業については、他の事業とともに新法人事業として大阪全体の産業振興を推進する観点から検討を行ってきたところ。その中で、法人に対し新年度事業内容・組織体制の精査について働きかけを行う。</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6" name="正方形/長方形 5"/>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41</a:t>
            </a:r>
            <a:endParaRPr lang="ja-JP" altLang="en-US" dirty="0">
              <a:solidFill>
                <a:prstClr val="black"/>
              </a:solidFill>
            </a:endParaRPr>
          </a:p>
        </p:txBody>
      </p:sp>
      <p:sp>
        <p:nvSpPr>
          <p:cNvPr id="15" name="正方形/長方形 14"/>
          <p:cNvSpPr/>
          <p:nvPr/>
        </p:nvSpPr>
        <p:spPr>
          <a:xfrm>
            <a:off x="161510" y="-36385"/>
            <a:ext cx="8136904" cy="369332"/>
          </a:xfrm>
          <a:prstGeom prst="rect">
            <a:avLst/>
          </a:prstGeom>
        </p:spPr>
        <p:txBody>
          <a:bodyPr wrap="square">
            <a:spAutoFit/>
          </a:bodyPr>
          <a:lstStyle/>
          <a:p>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7" name="直線コネクタ 16"/>
          <p:cNvCxnSpPr/>
          <p:nvPr/>
        </p:nvCxnSpPr>
        <p:spPr>
          <a:xfrm>
            <a:off x="179512" y="323655"/>
            <a:ext cx="8784976"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17120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4185561503"/>
              </p:ext>
            </p:extLst>
          </p:nvPr>
        </p:nvGraphicFramePr>
        <p:xfrm>
          <a:off x="161510" y="728700"/>
          <a:ext cx="8842467" cy="5400000"/>
        </p:xfrm>
        <a:graphic>
          <a:graphicData uri="http://schemas.openxmlformats.org/drawingml/2006/table">
            <a:tbl>
              <a:tblPr firstRow="1" bandRow="1">
                <a:tableStyleId>{5940675A-B579-460E-94D1-54222C63F5DA}</a:tableStyleId>
              </a:tblPr>
              <a:tblGrid>
                <a:gridCol w="845643">
                  <a:extLst>
                    <a:ext uri="{9D8B030D-6E8A-4147-A177-3AD203B41FA5}">
                      <a16:colId xmlns:a16="http://schemas.microsoft.com/office/drawing/2014/main" val="20000"/>
                    </a:ext>
                  </a:extLst>
                </a:gridCol>
                <a:gridCol w="2019973">
                  <a:extLst>
                    <a:ext uri="{9D8B030D-6E8A-4147-A177-3AD203B41FA5}">
                      <a16:colId xmlns:a16="http://schemas.microsoft.com/office/drawing/2014/main" val="20001"/>
                    </a:ext>
                  </a:extLst>
                </a:gridCol>
                <a:gridCol w="3114926">
                  <a:extLst>
                    <a:ext uri="{9D8B030D-6E8A-4147-A177-3AD203B41FA5}">
                      <a16:colId xmlns:a16="http://schemas.microsoft.com/office/drawing/2014/main" val="20003"/>
                    </a:ext>
                  </a:extLst>
                </a:gridCol>
                <a:gridCol w="2861925">
                  <a:extLst>
                    <a:ext uri="{9D8B030D-6E8A-4147-A177-3AD203B41FA5}">
                      <a16:colId xmlns:a16="http://schemas.microsoft.com/office/drawing/2014/main" val="20004"/>
                    </a:ext>
                  </a:extLst>
                </a:gridCol>
              </a:tblGrid>
              <a:tr h="529473">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0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9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10784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大阪府ものづくり支援拠点</a:t>
                      </a:r>
                      <a:endParaRPr lang="ja-JP" altLang="en-US" sz="1200" strike="noStrike"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内のものづくり中小企業の技術革新や活性化のため、イノベーションの創出、産学官ネットワークの構築、ビジネスマッチング、人材育成などものづくり総合支援拠点であるものづくりビジネスセンター大阪（ＭＯＢＩＯ）の事業運営を行う（公財）大阪産業振興機構及び常設展示場等運営事業者に補助を行う。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年度に</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公財</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大阪産業振興機構と</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公財</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大阪市都市型産業振興センターを統合して新たな法人を設立する見込み。</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本事業については、他の事業とともに新法人事業として、大阪全体の産業振興を推進する観点から検討している。</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年度から新法人へ当該事業を含め事業移管し、引き続き、ＭＯＢＩＯのあり方については、検討を進める。</a:t>
                      </a:r>
                      <a:endParaRPr kumimoji="1" lang="en-US" altLang="ja-JP" sz="1200" b="0" i="0" u="none" strike="dbl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57129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中小企業向け融資資金貸付金</a:t>
                      </a:r>
                      <a:endParaRPr lang="ja-JP" altLang="en-US" sz="1200" strike="noStrike"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様々に頑張っている府内中小企業者に対して、事業に必要な資金を融資することにより、中小企業者の健全な事業の振興及び発展を図る。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総融資枠は</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5,000</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29</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年度と同額）。</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台風</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21</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号による府内中小企業への影響に対応するため、既存の融資枠を活用し、「台風</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21</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号対策資金」を創設した。</a:t>
                      </a:r>
                      <a:endParaRPr kumimoji="1" lang="en-US" altLang="ja-JP" sz="1200" b="0" i="0" u="none" strike="dbl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融資枠全体の見直しについては、景気動向や融資実績を踏まえ、</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年に</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度を目途に行う。　</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国の制度改正に伴う融資メニューの創設や資金需要に対応するための融資枠の増減などは、後年度の財政負担の増加が見込まれる場合は損補割合や融資条件の見直しを行う。</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19139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狭山池博物館運営事業費</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狭山池の「平成の大改修」に伴う埋蔵文化財調査で発掘された土木遺産を保存、展示し、後世にわかりやすく親しみやすく紹介し、府民の文化的向上を図る。 </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年度より</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ESCO</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事業を導入。中長期的な将来像を踏まえた効率的・効果的な運営の具体的方策について、平成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年度中に取りまとめる予定。</a:t>
                      </a:r>
                      <a:endParaRPr kumimoji="1" lang="en-US" altLang="ja-JP" sz="1200" b="0" i="0" u="none" strike="sng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年度に取りまとめる運営方針に基づいて、他機関と連携した新たな事業実施や、研究助成金の申請などを行う。</a:t>
                      </a:r>
                      <a:endParaRPr kumimoji="1" lang="en-US" altLang="ja-JP" sz="1200" b="0" i="0" u="none" strike="dbl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6" name="正方形/長方形 5"/>
          <p:cNvSpPr/>
          <p:nvPr/>
        </p:nvSpPr>
        <p:spPr>
          <a:xfrm>
            <a:off x="8450923" y="652339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42</a:t>
            </a:r>
            <a:endParaRPr lang="ja-JP" altLang="en-US" dirty="0">
              <a:solidFill>
                <a:prstClr val="black"/>
              </a:solidFill>
            </a:endParaRPr>
          </a:p>
        </p:txBody>
      </p:sp>
      <p:sp>
        <p:nvSpPr>
          <p:cNvPr id="15" name="正方形/長方形 14"/>
          <p:cNvSpPr/>
          <p:nvPr/>
        </p:nvSpPr>
        <p:spPr>
          <a:xfrm>
            <a:off x="161510" y="-36385"/>
            <a:ext cx="8136904" cy="369332"/>
          </a:xfrm>
          <a:prstGeom prst="rect">
            <a:avLst/>
          </a:prstGeom>
        </p:spPr>
        <p:txBody>
          <a:bodyPr wrap="square">
            <a:spAutoFit/>
          </a:bodyPr>
          <a:lstStyle/>
          <a:p>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7" name="直線コネクタ 16"/>
          <p:cNvCxnSpPr/>
          <p:nvPr/>
        </p:nvCxnSpPr>
        <p:spPr>
          <a:xfrm>
            <a:off x="179512" y="323655"/>
            <a:ext cx="8784976"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180338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1893479988"/>
              </p:ext>
            </p:extLst>
          </p:nvPr>
        </p:nvGraphicFramePr>
        <p:xfrm>
          <a:off x="188513" y="785899"/>
          <a:ext cx="8775975" cy="5399999"/>
        </p:xfrm>
        <a:graphic>
          <a:graphicData uri="http://schemas.openxmlformats.org/drawingml/2006/table">
            <a:tbl>
              <a:tblPr firstRow="1" bandRow="1">
                <a:tableStyleId>{5940675A-B579-460E-94D1-54222C63F5DA}</a:tableStyleId>
              </a:tblPr>
              <a:tblGrid>
                <a:gridCol w="845953">
                  <a:extLst>
                    <a:ext uri="{9D8B030D-6E8A-4147-A177-3AD203B41FA5}">
                      <a16:colId xmlns:a16="http://schemas.microsoft.com/office/drawing/2014/main" val="20000"/>
                    </a:ext>
                  </a:extLst>
                </a:gridCol>
                <a:gridCol w="2007364">
                  <a:extLst>
                    <a:ext uri="{9D8B030D-6E8A-4147-A177-3AD203B41FA5}">
                      <a16:colId xmlns:a16="http://schemas.microsoft.com/office/drawing/2014/main" val="20001"/>
                    </a:ext>
                  </a:extLst>
                </a:gridCol>
                <a:gridCol w="3105345">
                  <a:extLst>
                    <a:ext uri="{9D8B030D-6E8A-4147-A177-3AD203B41FA5}">
                      <a16:colId xmlns:a16="http://schemas.microsoft.com/office/drawing/2014/main" val="20003"/>
                    </a:ext>
                  </a:extLst>
                </a:gridCol>
                <a:gridCol w="2817313">
                  <a:extLst>
                    <a:ext uri="{9D8B030D-6E8A-4147-A177-3AD203B41FA5}">
                      <a16:colId xmlns:a16="http://schemas.microsoft.com/office/drawing/2014/main" val="20004"/>
                    </a:ext>
                  </a:extLst>
                </a:gridCol>
              </a:tblGrid>
              <a:tr h="535099">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0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9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43245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i="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大阪府</a:t>
                      </a:r>
                      <a:r>
                        <a:rPr lang="zh-TW"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流域下水道事業会計繰出金</a:t>
                      </a:r>
                      <a:endParaRPr lang="en-US" altLang="zh-TW"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下水道サービスを安定的に供給するため、地方公営企業法に定める経費の負担の原則に従い、大阪府流域下水道事業会計に対して補助・出資を行う。</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年度から地方公営企業法を適用。今後、経営戦略にもとづく取組みを進めていく。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ja-JP" altLang="en-US" sz="12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TlToBr w="12700" cap="flat" cmpd="sng" algn="ctr">
                      <a:solidFill>
                        <a:schemeClr val="tx1"/>
                      </a:solidFill>
                      <a:prstDash val="solid"/>
                      <a:round/>
                      <a:headEnd type="none" w="med" len="med"/>
                      <a:tailEnd type="none" w="med" len="med"/>
                    </a:lnTlToBr>
                    <a:noFill/>
                  </a:tcPr>
                </a:tc>
                <a:extLst>
                  <a:ext uri="{0D108BD9-81ED-4DB2-BD59-A6C34878D82A}">
                    <a16:rowId xmlns:a16="http://schemas.microsoft.com/office/drawing/2014/main" val="10001"/>
                  </a:ext>
                </a:extLst>
              </a:tr>
              <a:tr h="243245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zh-TW"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府立高等学校再編整備事業費</a:t>
                      </a:r>
                      <a:endParaRPr kumimoji="1" lang="ja-JP" altLang="en-US" sz="1200" b="0" dirty="0" smtClean="0">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府立高等学校の再編整備を推進する。</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普通科総合選択制の改編、機能統合による改編等のため、実習室の整備や教具調達など必要不可欠な事業を実施した。</a:t>
                      </a:r>
                      <a:endParaRPr kumimoji="1" lang="en-US" altLang="ja-JP" sz="1200" b="0" i="0" u="none" strike="sng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閉校により生じる財源の範囲内で再編整備（学科の見直し等）に必要不可欠な事業のみを実施する。なお、閉校により生じる財源は将来的なものであり、不確実性が存在することから、事業の実施にあたっては、一定の見込みを精査したうえで判断を行う。</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6" name="正方形/長方形 5"/>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43</a:t>
            </a:r>
            <a:endParaRPr lang="ja-JP" altLang="en-US" dirty="0">
              <a:solidFill>
                <a:prstClr val="black"/>
              </a:solidFill>
            </a:endParaRPr>
          </a:p>
        </p:txBody>
      </p:sp>
      <p:sp>
        <p:nvSpPr>
          <p:cNvPr id="9" name="正方形/長方形 8"/>
          <p:cNvSpPr/>
          <p:nvPr/>
        </p:nvSpPr>
        <p:spPr>
          <a:xfrm>
            <a:off x="161510" y="-36385"/>
            <a:ext cx="8136904" cy="369332"/>
          </a:xfrm>
          <a:prstGeom prst="rect">
            <a:avLst/>
          </a:prstGeom>
        </p:spPr>
        <p:txBody>
          <a:bodyPr wrap="square">
            <a:spAutoFit/>
          </a:bodyPr>
          <a:lstStyle/>
          <a:p>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コネクタ 11"/>
          <p:cNvCxnSpPr/>
          <p:nvPr/>
        </p:nvCxnSpPr>
        <p:spPr>
          <a:xfrm>
            <a:off x="179512" y="323655"/>
            <a:ext cx="8784976"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417843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1497660822"/>
              </p:ext>
            </p:extLst>
          </p:nvPr>
        </p:nvGraphicFramePr>
        <p:xfrm>
          <a:off x="161828" y="785899"/>
          <a:ext cx="8770325" cy="5400000"/>
        </p:xfrm>
        <a:graphic>
          <a:graphicData uri="http://schemas.openxmlformats.org/drawingml/2006/table">
            <a:tbl>
              <a:tblPr firstRow="1" bandRow="1">
                <a:tableStyleId>{5940675A-B579-460E-94D1-54222C63F5DA}</a:tableStyleId>
              </a:tblPr>
              <a:tblGrid>
                <a:gridCol w="804440">
                  <a:extLst>
                    <a:ext uri="{9D8B030D-6E8A-4147-A177-3AD203B41FA5}">
                      <a16:colId xmlns:a16="http://schemas.microsoft.com/office/drawing/2014/main" val="20000"/>
                    </a:ext>
                  </a:extLst>
                </a:gridCol>
                <a:gridCol w="1985552">
                  <a:extLst>
                    <a:ext uri="{9D8B030D-6E8A-4147-A177-3AD203B41FA5}">
                      <a16:colId xmlns:a16="http://schemas.microsoft.com/office/drawing/2014/main" val="20001"/>
                    </a:ext>
                  </a:extLst>
                </a:gridCol>
                <a:gridCol w="3145018">
                  <a:extLst>
                    <a:ext uri="{9D8B030D-6E8A-4147-A177-3AD203B41FA5}">
                      <a16:colId xmlns:a16="http://schemas.microsoft.com/office/drawing/2014/main" val="20003"/>
                    </a:ext>
                  </a:extLst>
                </a:gridCol>
                <a:gridCol w="2835315">
                  <a:extLst>
                    <a:ext uri="{9D8B030D-6E8A-4147-A177-3AD203B41FA5}">
                      <a16:colId xmlns:a16="http://schemas.microsoft.com/office/drawing/2014/main" val="20004"/>
                    </a:ext>
                  </a:extLst>
                </a:gridCol>
              </a:tblGrid>
              <a:tr h="51037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0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9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44481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障がいのある生徒の高校生活支援事業費</a:t>
                      </a:r>
                      <a:endParaRPr kumimoji="1" lang="ja-JP" altLang="en-US" sz="1600" b="0" dirty="0" smtClean="0">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障がいのある生徒の高校生活を支援するため、エキスパート支援員・学校生活支援員等を府立高等学校に配置する。</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エキスパート支援員・学校生活支援員等を配置した。</a:t>
                      </a:r>
                      <a:endParaRPr kumimoji="1" lang="en-US" altLang="ja-JP" sz="1200" b="0" i="0" u="none" strike="dbl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他府県の水準や国の動き等も踏まえ、持続可能な制度となるよう事業のあり方を見直す。</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44481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小中学校生徒指導体制推進事業費</a:t>
                      </a:r>
                      <a:endParaRPr kumimoji="1" lang="ja-JP" altLang="en-US" sz="1600" b="0" dirty="0" smtClean="0">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生徒指導のノウハウを小中学校で共有することにより 、中学校区での指導体制を整え、府内における生徒指導上の課題を減少させる。</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〇中学校における生徒指導機能の充実</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〇小学校におけるチーム支援体制の構築</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暴力行為の原因分析を行い、市町村福祉部局と連携した地域ぐるみの市町村の主体的な施策展開のスキームを構築するため、</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2019(H31)</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年度以降スクールソーシャルワーカー</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(SSW)</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配置の補助事業化の検討を進めた。</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市町村福祉部局と連携した地域ぐるみの市町村の主体的な施策展開のスキームを構築するため、</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SSW</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配置の補助事業化を開始するとともに、暴力行為等の原因分析を行い、</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2020</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年度以降は、事業主体を市町村に移行できるよう検討する。</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6" name="正方形/長方形 5"/>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44</a:t>
            </a:r>
            <a:endParaRPr lang="ja-JP" altLang="en-US" dirty="0">
              <a:solidFill>
                <a:prstClr val="black"/>
              </a:solidFill>
            </a:endParaRPr>
          </a:p>
        </p:txBody>
      </p:sp>
      <p:sp>
        <p:nvSpPr>
          <p:cNvPr id="12" name="正方形/長方形 11"/>
          <p:cNvSpPr/>
          <p:nvPr/>
        </p:nvSpPr>
        <p:spPr>
          <a:xfrm>
            <a:off x="161510" y="-36385"/>
            <a:ext cx="8136904" cy="369332"/>
          </a:xfrm>
          <a:prstGeom prst="rect">
            <a:avLst/>
          </a:prstGeom>
        </p:spPr>
        <p:txBody>
          <a:bodyPr wrap="square">
            <a:spAutoFit/>
          </a:bodyPr>
          <a:lstStyle/>
          <a:p>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6" name="直線コネクタ 15"/>
          <p:cNvCxnSpPr/>
          <p:nvPr/>
        </p:nvCxnSpPr>
        <p:spPr>
          <a:xfrm>
            <a:off x="179512" y="323655"/>
            <a:ext cx="8784976"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596456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612500597"/>
              </p:ext>
            </p:extLst>
          </p:nvPr>
        </p:nvGraphicFramePr>
        <p:xfrm>
          <a:off x="199144" y="818710"/>
          <a:ext cx="8761249" cy="5400000"/>
        </p:xfrm>
        <a:graphic>
          <a:graphicData uri="http://schemas.openxmlformats.org/drawingml/2006/table">
            <a:tbl>
              <a:tblPr firstRow="1" bandRow="1">
                <a:tableStyleId>{5940675A-B579-460E-94D1-54222C63F5DA}</a:tableStyleId>
              </a:tblPr>
              <a:tblGrid>
                <a:gridCol w="840369">
                  <a:extLst>
                    <a:ext uri="{9D8B030D-6E8A-4147-A177-3AD203B41FA5}">
                      <a16:colId xmlns:a16="http://schemas.microsoft.com/office/drawing/2014/main" val="20000"/>
                    </a:ext>
                  </a:extLst>
                </a:gridCol>
                <a:gridCol w="1980220">
                  <a:extLst>
                    <a:ext uri="{9D8B030D-6E8A-4147-A177-3AD203B41FA5}">
                      <a16:colId xmlns:a16="http://schemas.microsoft.com/office/drawing/2014/main" val="20001"/>
                    </a:ext>
                  </a:extLst>
                </a:gridCol>
                <a:gridCol w="3105345">
                  <a:extLst>
                    <a:ext uri="{9D8B030D-6E8A-4147-A177-3AD203B41FA5}">
                      <a16:colId xmlns:a16="http://schemas.microsoft.com/office/drawing/2014/main" val="20003"/>
                    </a:ext>
                  </a:extLst>
                </a:gridCol>
                <a:gridCol w="2835315">
                  <a:extLst>
                    <a:ext uri="{9D8B030D-6E8A-4147-A177-3AD203B41FA5}">
                      <a16:colId xmlns:a16="http://schemas.microsoft.com/office/drawing/2014/main" val="20004"/>
                    </a:ext>
                  </a:extLst>
                </a:gridCol>
              </a:tblGrid>
              <a:tr h="58015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0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9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60661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1200" dirty="0" smtClean="0">
                          <a:latin typeface="メイリオ" panose="020B0604030504040204" pitchFamily="50" charset="-128"/>
                          <a:ea typeface="メイリオ" panose="020B0604030504040204" pitchFamily="50" charset="-128"/>
                          <a:cs typeface="メイリオ" panose="020B0604030504040204" pitchFamily="50" charset="-128"/>
                        </a:rPr>
                        <a:t>私立高等学校等振興助成費</a:t>
                      </a:r>
                      <a:endParaRPr lang="en-US" altLang="zh-TW" sz="12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教育条件の維持向上、保護者負担の軽減及び経営</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の健全化</a:t>
                      </a:r>
                      <a:r>
                        <a:rPr kumimoji="1" lang="ja-JP"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を図り、私立学校の健全な発展に資する。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私立学校振興助成法等に基づき助成を行った。</a:t>
                      </a:r>
                      <a:endParaRPr kumimoji="1" lang="en-US" altLang="ja-JP" sz="1200" b="0" i="0" u="none" strike="dbl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また、本事業の効果や見直した場合の影響等の把握に努めた。</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事業効果や見直した場合の影響の把握に努めるとともに、私学助成トータルのあり方について引き続き検討する。</a:t>
                      </a:r>
                      <a:endParaRPr kumimoji="1" lang="en-US" altLang="ja-JP" sz="1200" b="0" i="0" u="none" strike="dbl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6066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b="0" dirty="0" smtClean="0">
                          <a:latin typeface="Meiryo UI" panose="020B0604030504040204" pitchFamily="50" charset="-128"/>
                          <a:ea typeface="Meiryo UI" panose="020B0604030504040204" pitchFamily="50" charset="-128"/>
                          <a:cs typeface="Meiryo UI" panose="020B0604030504040204" pitchFamily="50" charset="-128"/>
                        </a:rPr>
                        <a:t>私立幼稚園振興助成費</a:t>
                      </a:r>
                      <a:endParaRPr kumimoji="1" lang="ja-JP" altLang="en-US" sz="1600" b="0" dirty="0" smtClean="0">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教育条件の維持向上</a:t>
                      </a:r>
                      <a:r>
                        <a:rPr kumimoji="1" lang="en-US" altLang="ja-JP"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保護者負担の軽減及び経営の健全化を図り、私立幼稚園の健全な発展に資する。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私立学校振興助成法等に基づき助成を行った。</a:t>
                      </a:r>
                      <a:endParaRPr kumimoji="1" lang="en-US" altLang="ja-JP" sz="1200" b="0" i="0" u="none" strike="dbl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また、本事業の効果や見直した場合の影響等の把握に努めた。</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私学助成トータルのあり方について引き続き検討する。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預かり保育事業については、詳細な効果検証を行う。</a:t>
                      </a:r>
                      <a:endParaRPr kumimoji="1" lang="en-US" altLang="ja-JP" sz="1200" b="0" i="0" u="none" strike="dbl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60661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zh-TW"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私立専修学校等振興助成費</a:t>
                      </a:r>
                      <a:endParaRPr kumimoji="1" lang="en-US" altLang="zh-TW"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教育条件の維持向上、修学上の経済的負担の軽減及び経営の健全化を図り、私立専修学校及び私立外国人学校の健全な発達に資する。 </a:t>
                      </a:r>
                      <a:endParaRPr kumimoji="1" lang="en-US" altLang="ja-JP"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私立学校振興助成法等に基づき助成を行った。</a:t>
                      </a:r>
                      <a:endParaRPr kumimoji="1" lang="en-US" altLang="ja-JP" sz="1200" b="0" i="0" u="none" strike="dbl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また、本事業の効果や見直した場合の影響等の把握に努めた。</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事業効果や見直した場合の影響の把握に努めるとともに、私学助成トータルのあり方について引き続き検討する。</a:t>
                      </a:r>
                      <a:endParaRPr kumimoji="1" lang="en-US" altLang="ja-JP" sz="1200" b="0" i="0" u="none" strike="dbl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6" name="正方形/長方形 5"/>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45</a:t>
            </a:r>
            <a:endParaRPr lang="ja-JP" altLang="en-US" dirty="0">
              <a:solidFill>
                <a:prstClr val="black"/>
              </a:solidFill>
            </a:endParaRPr>
          </a:p>
        </p:txBody>
      </p:sp>
      <p:sp>
        <p:nvSpPr>
          <p:cNvPr id="7" name="正方形/長方形 6"/>
          <p:cNvSpPr/>
          <p:nvPr/>
        </p:nvSpPr>
        <p:spPr>
          <a:xfrm>
            <a:off x="161510" y="-36385"/>
            <a:ext cx="8136904" cy="369332"/>
          </a:xfrm>
          <a:prstGeom prst="rect">
            <a:avLst/>
          </a:prstGeom>
        </p:spPr>
        <p:txBody>
          <a:bodyPr wrap="square">
            <a:spAutoFit/>
          </a:bodyPr>
          <a:lstStyle/>
          <a:p>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 name="直線コネクタ 8"/>
          <p:cNvCxnSpPr/>
          <p:nvPr/>
        </p:nvCxnSpPr>
        <p:spPr>
          <a:xfrm>
            <a:off x="179512" y="323655"/>
            <a:ext cx="8784976"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825119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2796133312"/>
              </p:ext>
            </p:extLst>
          </p:nvPr>
        </p:nvGraphicFramePr>
        <p:xfrm>
          <a:off x="193013" y="785899"/>
          <a:ext cx="8757973" cy="5389001"/>
        </p:xfrm>
        <a:graphic>
          <a:graphicData uri="http://schemas.openxmlformats.org/drawingml/2006/table">
            <a:tbl>
              <a:tblPr firstRow="1" bandRow="1">
                <a:tableStyleId>{5940675A-B579-460E-94D1-54222C63F5DA}</a:tableStyleId>
              </a:tblPr>
              <a:tblGrid>
                <a:gridCol w="837093">
                  <a:extLst>
                    <a:ext uri="{9D8B030D-6E8A-4147-A177-3AD203B41FA5}">
                      <a16:colId xmlns:a16="http://schemas.microsoft.com/office/drawing/2014/main" val="20000"/>
                    </a:ext>
                  </a:extLst>
                </a:gridCol>
                <a:gridCol w="1966719">
                  <a:extLst>
                    <a:ext uri="{9D8B030D-6E8A-4147-A177-3AD203B41FA5}">
                      <a16:colId xmlns:a16="http://schemas.microsoft.com/office/drawing/2014/main" val="20001"/>
                    </a:ext>
                  </a:extLst>
                </a:gridCol>
                <a:gridCol w="3105345">
                  <a:extLst>
                    <a:ext uri="{9D8B030D-6E8A-4147-A177-3AD203B41FA5}">
                      <a16:colId xmlns:a16="http://schemas.microsoft.com/office/drawing/2014/main" val="20003"/>
                    </a:ext>
                  </a:extLst>
                </a:gridCol>
                <a:gridCol w="2848816">
                  <a:extLst>
                    <a:ext uri="{9D8B030D-6E8A-4147-A177-3AD203B41FA5}">
                      <a16:colId xmlns:a16="http://schemas.microsoft.com/office/drawing/2014/main" val="20004"/>
                    </a:ext>
                  </a:extLst>
                </a:gridCol>
              </a:tblGrid>
              <a:tr h="57287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0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9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40806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1200" dirty="0" smtClean="0">
                          <a:latin typeface="メイリオ" panose="020B0604030504040204" pitchFamily="50" charset="-128"/>
                          <a:ea typeface="メイリオ" panose="020B0604030504040204" pitchFamily="50" charset="-128"/>
                          <a:cs typeface="メイリオ" panose="020B0604030504040204" pitchFamily="50" charset="-128"/>
                        </a:rPr>
                        <a:t>私立高等学校等</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生徒授業料支援補助金</a:t>
                      </a:r>
                      <a:endPar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「教育の機会均等」の観点から</a:t>
                      </a:r>
                      <a:r>
                        <a:rPr kumimoji="1" lang="en-US" altLang="ja-JP"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歳の進路選択時に公立高校・私立高校・高等専修学校の自由な学校選択の機会を保障するため、授業料支援補助事業を実施する。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年度以降の制度のあり⽅を検討した結果、多子世帯への更なる支援等について制度方針を決定済み。</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TlToBr w="12700" cap="flat" cmpd="sng" algn="ctr">
                      <a:solidFill>
                        <a:schemeClr val="tx1"/>
                      </a:solidFill>
                      <a:prstDash val="solid"/>
                      <a:round/>
                      <a:headEnd type="none" w="med" len="med"/>
                      <a:tailEnd type="none" w="med" len="med"/>
                    </a:lnTlToBr>
                    <a:noFill/>
                  </a:tcPr>
                </a:tc>
                <a:extLst>
                  <a:ext uri="{0D108BD9-81ED-4DB2-BD59-A6C34878D82A}">
                    <a16:rowId xmlns:a16="http://schemas.microsoft.com/office/drawing/2014/main" val="10001"/>
                  </a:ext>
                </a:extLst>
              </a:tr>
              <a:tr h="240806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zh-TW"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私立</a:t>
                      </a:r>
                      <a:r>
                        <a:rPr kumimoji="1" lang="ja-JP"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学校耐震化緊急対策事業費補助金</a:t>
                      </a:r>
                      <a:endPar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私立学校施設の耐震化を促進するため補助事業を実施する。</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2018(H30)</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年度までであった本事業は、大阪北部地震の被害状況や今後高い確率で発生する南海トラフ地震を勘案し、</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2020</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年度までの間、引き続き私立学校施設の耐震化を促進する補助事業を実施。</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本事業は</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2020</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年度限りで終了する。</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noFill/>
                  </a:tcPr>
                </a:tc>
                <a:extLst>
                  <a:ext uri="{0D108BD9-81ED-4DB2-BD59-A6C34878D82A}">
                    <a16:rowId xmlns:a16="http://schemas.microsoft.com/office/drawing/2014/main" val="10002"/>
                  </a:ext>
                </a:extLst>
              </a:tr>
            </a:tbl>
          </a:graphicData>
        </a:graphic>
      </p:graphicFrame>
      <p:sp>
        <p:nvSpPr>
          <p:cNvPr id="6" name="正方形/長方形 5"/>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46</a:t>
            </a:r>
            <a:endParaRPr lang="ja-JP" altLang="en-US" dirty="0">
              <a:solidFill>
                <a:prstClr val="black"/>
              </a:solidFill>
            </a:endParaRPr>
          </a:p>
        </p:txBody>
      </p:sp>
      <p:sp>
        <p:nvSpPr>
          <p:cNvPr id="10" name="正方形/長方形 9"/>
          <p:cNvSpPr/>
          <p:nvPr/>
        </p:nvSpPr>
        <p:spPr>
          <a:xfrm>
            <a:off x="161510" y="-36385"/>
            <a:ext cx="8136904" cy="369332"/>
          </a:xfrm>
          <a:prstGeom prst="rect">
            <a:avLst/>
          </a:prstGeom>
        </p:spPr>
        <p:txBody>
          <a:bodyPr wrap="square">
            <a:spAutoFit/>
          </a:bodyPr>
          <a:lstStyle/>
          <a:p>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3" name="直線コネクタ 12"/>
          <p:cNvCxnSpPr/>
          <p:nvPr/>
        </p:nvCxnSpPr>
        <p:spPr>
          <a:xfrm>
            <a:off x="179512" y="323655"/>
            <a:ext cx="8784976"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98200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2354302075"/>
              </p:ext>
            </p:extLst>
          </p:nvPr>
        </p:nvGraphicFramePr>
        <p:xfrm>
          <a:off x="193013" y="786729"/>
          <a:ext cx="8757973" cy="5465813"/>
        </p:xfrm>
        <a:graphic>
          <a:graphicData uri="http://schemas.openxmlformats.org/drawingml/2006/table">
            <a:tbl>
              <a:tblPr firstRow="1" bandRow="1">
                <a:tableStyleId>{5940675A-B579-460E-94D1-54222C63F5DA}</a:tableStyleId>
              </a:tblPr>
              <a:tblGrid>
                <a:gridCol w="810091">
                  <a:extLst>
                    <a:ext uri="{9D8B030D-6E8A-4147-A177-3AD203B41FA5}">
                      <a16:colId xmlns:a16="http://schemas.microsoft.com/office/drawing/2014/main" val="20000"/>
                    </a:ext>
                  </a:extLst>
                </a:gridCol>
                <a:gridCol w="1993721">
                  <a:extLst>
                    <a:ext uri="{9D8B030D-6E8A-4147-A177-3AD203B41FA5}">
                      <a16:colId xmlns:a16="http://schemas.microsoft.com/office/drawing/2014/main" val="20001"/>
                    </a:ext>
                  </a:extLst>
                </a:gridCol>
                <a:gridCol w="3136849">
                  <a:extLst>
                    <a:ext uri="{9D8B030D-6E8A-4147-A177-3AD203B41FA5}">
                      <a16:colId xmlns:a16="http://schemas.microsoft.com/office/drawing/2014/main" val="20003"/>
                    </a:ext>
                  </a:extLst>
                </a:gridCol>
                <a:gridCol w="2817312">
                  <a:extLst>
                    <a:ext uri="{9D8B030D-6E8A-4147-A177-3AD203B41FA5}">
                      <a16:colId xmlns:a16="http://schemas.microsoft.com/office/drawing/2014/main" val="20004"/>
                    </a:ext>
                  </a:extLst>
                </a:gridCol>
              </a:tblGrid>
              <a:tr h="527036">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0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9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39776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交通安全施設等整備事業費</a:t>
                      </a:r>
                      <a:endParaRPr lang="en-US" altLang="zh-TW" sz="12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交通事故が多発している道路等について、信号機、道路標識、交通管制センター等の交通安全施設を計画的に整備することで、交通環境の改善を行い、交通事故の防止を図り、交通の円滑化に資する。</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交通安全施設を計画的に整備した。</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ファシリティマネジメントの観点や耐用年数超過状況等を総合的に勘案しつつ、適正な事業規模を判断する。</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39776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違法駐車対策事業費</a:t>
                      </a:r>
                      <a:endParaRPr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放置駐車に係る使用者責任の拡充、放置違反金制度、放置車両確認事務等の委託等を行う。</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違法駐車実態の見極めにより、駐車監視員は縮減。</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TlToBr w="12700" cap="flat" cmpd="sng" algn="ctr">
                      <a:solidFill>
                        <a:schemeClr val="tx1"/>
                      </a:solidFill>
                      <a:prstDash val="solid"/>
                      <a:round/>
                      <a:headEnd type="none" w="med" len="med"/>
                      <a:tailEnd type="none" w="med" len="med"/>
                    </a:lnTlToBr>
                    <a:noFill/>
                  </a:tcPr>
                </a:tc>
                <a:extLst>
                  <a:ext uri="{0D108BD9-81ED-4DB2-BD59-A6C34878D82A}">
                    <a16:rowId xmlns:a16="http://schemas.microsoft.com/office/drawing/2014/main" val="10002"/>
                  </a:ext>
                </a:extLst>
              </a:tr>
              <a:tr h="21432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b="0" dirty="0" smtClean="0">
                          <a:latin typeface="Meiryo UI" panose="020B0604030504040204" pitchFamily="50" charset="-128"/>
                          <a:ea typeface="Meiryo UI" panose="020B0604030504040204" pitchFamily="50" charset="-128"/>
                          <a:cs typeface="Meiryo UI" panose="020B0604030504040204" pitchFamily="50" charset="-128"/>
                        </a:rPr>
                        <a:t>警察職員待機宿舎整備事業費</a:t>
                      </a:r>
                      <a:endPar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警察職員待機宿舎は、大規模災害等の発生時において、大量の警察力を迅速に動員し、初動措置を行うための体制を確立するために、警察職員を集団的に居住させる施設であるが、大阪府警察待機宿舎整備基本計画に基づき、老朽及び狭隘化が著しい宿舎の解消と整理統廃合を実施し、効果的な整備を図る。</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計画に基づき、老朽及び狭隘化が著しい宿舎の解消と整理統廃合を実施した。</a:t>
                      </a:r>
                      <a:endParaRPr lang="en-US" altLang="ja-JP" sz="12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大規模災害等の発生時における初動措置を行う体制（集団警察力）の維持に取り組み、必要に応じて計画の検証・見直しを検討する。</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6" name="正方形/長方形 5"/>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47</a:t>
            </a:r>
            <a:endParaRPr lang="ja-JP" altLang="en-US" dirty="0">
              <a:solidFill>
                <a:prstClr val="black"/>
              </a:solidFill>
            </a:endParaRPr>
          </a:p>
        </p:txBody>
      </p:sp>
      <p:sp>
        <p:nvSpPr>
          <p:cNvPr id="10" name="正方形/長方形 9"/>
          <p:cNvSpPr/>
          <p:nvPr/>
        </p:nvSpPr>
        <p:spPr>
          <a:xfrm>
            <a:off x="161510" y="-36385"/>
            <a:ext cx="8136904" cy="369332"/>
          </a:xfrm>
          <a:prstGeom prst="rect">
            <a:avLst/>
          </a:prstGeom>
        </p:spPr>
        <p:txBody>
          <a:bodyPr wrap="square">
            <a:spAutoFit/>
          </a:bodyPr>
          <a:lstStyle/>
          <a:p>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3" name="直線コネクタ 12"/>
          <p:cNvCxnSpPr/>
          <p:nvPr/>
        </p:nvCxnSpPr>
        <p:spPr>
          <a:xfrm>
            <a:off x="179512" y="323655"/>
            <a:ext cx="8784976"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534090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a:spLocks noChangeArrowheads="1"/>
          </p:cNvSpPr>
          <p:nvPr/>
        </p:nvSpPr>
        <p:spPr bwMode="auto">
          <a:xfrm>
            <a:off x="179512" y="967594"/>
            <a:ext cx="311174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今後の方向性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統 合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26495" y="44333"/>
            <a:ext cx="8136904" cy="369332"/>
          </a:xfrm>
          <a:prstGeom prst="rect">
            <a:avLst/>
          </a:prstGeom>
        </p:spPr>
        <p:txBody>
          <a:bodyPr wrap="square">
            <a:spAutoFit/>
          </a:bodyPr>
          <a:lstStyle/>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出資法人等の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 name="直線コネクタ 6"/>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テキスト ボックス 3"/>
          <p:cNvSpPr txBox="1">
            <a:spLocks noChangeArrowheads="1"/>
          </p:cNvSpPr>
          <p:nvPr/>
        </p:nvSpPr>
        <p:spPr bwMode="auto">
          <a:xfrm>
            <a:off x="71500" y="541775"/>
            <a:ext cx="27453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指定出資法人</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latin typeface="Calibri" panose="020F0502020204030204" pitchFamily="34" charset="0"/>
                <a:cs typeface="Calibri" panose="020F0502020204030204" pitchFamily="34" charset="0"/>
              </a:rPr>
              <a:t>48</a:t>
            </a:r>
            <a:endParaRPr lang="ja-JP" altLang="en-US" dirty="0">
              <a:solidFill>
                <a:schemeClr val="tx1"/>
              </a:solidFill>
              <a:latin typeface="Calibri" panose="020F0502020204030204" pitchFamily="34" charset="0"/>
              <a:cs typeface="Calibri" panose="020F0502020204030204" pitchFamily="34" charset="0"/>
            </a:endParaRPr>
          </a:p>
        </p:txBody>
      </p:sp>
      <p:graphicFrame>
        <p:nvGraphicFramePr>
          <p:cNvPr id="11" name="表 10"/>
          <p:cNvGraphicFramePr>
            <a:graphicFrameLocks noGrp="1"/>
          </p:cNvGraphicFramePr>
          <p:nvPr>
            <p:extLst>
              <p:ext uri="{D42A27DB-BD31-4B8C-83A1-F6EECF244321}">
                <p14:modId xmlns:p14="http://schemas.microsoft.com/office/powerpoint/2010/main" val="4261830849"/>
              </p:ext>
            </p:extLst>
          </p:nvPr>
        </p:nvGraphicFramePr>
        <p:xfrm>
          <a:off x="197507" y="1325089"/>
          <a:ext cx="8795203" cy="4025103"/>
        </p:xfrm>
        <a:graphic>
          <a:graphicData uri="http://schemas.openxmlformats.org/drawingml/2006/table">
            <a:tbl>
              <a:tblPr/>
              <a:tblGrid>
                <a:gridCol w="1422403">
                  <a:extLst>
                    <a:ext uri="{9D8B030D-6E8A-4147-A177-3AD203B41FA5}">
                      <a16:colId xmlns:a16="http://schemas.microsoft.com/office/drawing/2014/main" val="20000"/>
                    </a:ext>
                  </a:extLst>
                </a:gridCol>
                <a:gridCol w="2509200">
                  <a:extLst>
                    <a:ext uri="{9D8B030D-6E8A-4147-A177-3AD203B41FA5}">
                      <a16:colId xmlns:a16="http://schemas.microsoft.com/office/drawing/2014/main" val="20001"/>
                    </a:ext>
                  </a:extLst>
                </a:gridCol>
                <a:gridCol w="2386800">
                  <a:extLst>
                    <a:ext uri="{9D8B030D-6E8A-4147-A177-3AD203B41FA5}">
                      <a16:colId xmlns:a16="http://schemas.microsoft.com/office/drawing/2014/main" val="20002"/>
                    </a:ext>
                  </a:extLst>
                </a:gridCol>
                <a:gridCol w="2476800">
                  <a:extLst>
                    <a:ext uri="{9D8B030D-6E8A-4147-A177-3AD203B41FA5}">
                      <a16:colId xmlns:a16="http://schemas.microsoft.com/office/drawing/2014/main" val="20003"/>
                    </a:ext>
                  </a:extLst>
                </a:gridCol>
              </a:tblGrid>
              <a:tr h="216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r>
                        <a:rPr kumimoji="1" lang="ja-JP" altLang="en-US"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6978" marR="5697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行財政改革推進プラン</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kern="100" spc="-100" baseline="0" dirty="0" err="1"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での</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6978" marR="5697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6978" marR="5697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kumimoji="1" 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56978" marR="5697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extLst>
                  <a:ext uri="{0D108BD9-81ED-4DB2-BD59-A6C34878D82A}">
                    <a16:rowId xmlns:a16="http://schemas.microsoft.com/office/drawing/2014/main" val="10000"/>
                  </a:ext>
                </a:extLst>
              </a:tr>
              <a:tr h="2079231">
                <a:tc row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一財</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大阪府タウン管理財団</a:t>
                      </a:r>
                    </a:p>
                  </a:txBody>
                  <a:tcPr marL="56978" marR="5697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○統　合</a:t>
                      </a:r>
                      <a:r>
                        <a:rPr kumimoji="1" lang="ja-JP" altLang="ja-JP"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（できるだけ早い時期）</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・地元市や関係者等の理解を求め、千里地区</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における保有資産の早期処分や近隣センター</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の円滑な引継ぎをすすめる</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・こうした資産処分の取組みを</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すす</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め、</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大阪府都市整備推進センターとの早期統合</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をめざす</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府への特定寄附については、平成</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20</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年度に残る</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億円を寄附予定</a:t>
                      </a:r>
                      <a:endParaRPr kumimoji="1" lang="en-US" altLang="ja-JP" sz="1000" b="0" i="0" u="none" strike="noStrike" cap="none" normalizeH="0" baseline="0" dirty="0" smtClean="0">
                        <a:ln>
                          <a:noFill/>
                        </a:ln>
                        <a:solidFill>
                          <a:schemeClr val="tx1"/>
                        </a:solidFill>
                        <a:effectLst/>
                        <a:latin typeface="+mn-ea"/>
                        <a:ea typeface="+mn-ea"/>
                      </a:endParaRPr>
                    </a:p>
                  </a:txBody>
                  <a:tcPr marL="56978" marR="5697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月に策定した</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中期経</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営計画</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H33</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に基づき、引</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き続き、資産処分の取組みをすすめている</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defRPr/>
                      </a:pP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○統合後の法人が安定的に</a:t>
                      </a:r>
                      <a:r>
                        <a:rPr kumimoji="1" lang="zh-TW"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公益目的事</a:t>
                      </a:r>
                      <a:endParaRPr kumimoji="1" lang="en-US" altLang="zh-TW"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defRPr/>
                      </a:pPr>
                      <a:r>
                        <a:rPr kumimoji="1" lang="en-US" altLang="zh-TW"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業比率</a:t>
                      </a:r>
                      <a:r>
                        <a:rPr kumimoji="1" lang="en-US" altLang="zh-TW"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50</a:t>
                      </a:r>
                      <a:r>
                        <a:rPr kumimoji="1" lang="zh-TW"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％以上</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を維持できる見込みに</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defRPr/>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なってきたことから、両法人によるワーキング</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defRPr/>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チームを設置するとともに、両法人及び府</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defRPr/>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で構成する統合協議会を立ち上げ、統合</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defRPr/>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に向けた調整をすすめている</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defRPr/>
                      </a:pP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（参考）</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○府への特定寄附の実施状況</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80</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defRPr/>
                      </a:pP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6978" marR="5697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just" defTabSz="914400" rtl="0" eaLnBrk="1" fontAlgn="base" latinLnBrk="0" hangingPunct="1">
                        <a:lnSpc>
                          <a:spcPts val="1500"/>
                        </a:lnSpc>
                        <a:spcBef>
                          <a:spcPct val="0"/>
                        </a:spcBef>
                        <a:spcAft>
                          <a:spcPct val="0"/>
                        </a:spcAft>
                        <a:buClrTx/>
                        <a:buSzTx/>
                        <a:buFontTx/>
                        <a:buNone/>
                        <a:tabLst/>
                        <a:defRPr/>
                      </a:pPr>
                      <a:r>
                        <a:rPr kumimoji="1" lang="ja-JP" altLang="ja-JP" sz="105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○統　合</a:t>
                      </a:r>
                      <a:endParaRPr kumimoji="1" lang="en-US" altLang="ja-JP" sz="1050" b="0" i="0" u="none" strike="sng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defRPr/>
                      </a:pPr>
                      <a:r>
                        <a:rPr kumimoji="1" lang="ja-JP" altLang="en-US"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大阪府都市整備推進センターとの</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defRPr/>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早期統合をめざし、</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2019</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月まで</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defRPr/>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に「統合計画案」を策定した上で、同年中を</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目途に合併契約を締結し、公益法人認定法</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に基づく変更認定の申請手続きを行う</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・引き続き、</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地元市や関係者</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との調整を行い、</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千里</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地区</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における</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保有資産の早期処</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分や</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近隣センターの円滑な引継ぎをすすめる</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6978" marR="5697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6000">
                <a:tc vMerge="1">
                  <a:txBody>
                    <a:bodyPr/>
                    <a:lstStyle/>
                    <a:p>
                      <a:endParaRPr kumimoji="1" lang="ja-JP" altLang="en-US"/>
                    </a:p>
                  </a:txBody>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6978" marR="5697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1513872">
                <a:tc vMerge="1">
                  <a:txBody>
                    <a:bodyPr/>
                    <a:lstStyle/>
                    <a:p>
                      <a:endParaRPr kumimoji="1" lang="ja-JP" altLang="en-US"/>
                    </a:p>
                  </a:txBody>
                  <a:tcPr/>
                </a:tc>
                <a:tc>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○統　合</a:t>
                      </a:r>
                      <a:r>
                        <a:rPr kumimoji="1" lang="ja-JP" altLang="ja-JP"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（できるだけ早い時期）</a:t>
                      </a:r>
                      <a:endPar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・引き続き</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地元市や関係者等の理解を求め</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千里</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地区</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における</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保有資産の早期処分</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近</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隣センターの円滑な引継ぎを</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すす</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め</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る</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・こうした資産処分の取組みを</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すす</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め、</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大阪府都市整備推進センターとの早期統合</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をめざす</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6978" marR="5697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502517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2473533550"/>
              </p:ext>
            </p:extLst>
          </p:nvPr>
        </p:nvGraphicFramePr>
        <p:xfrm>
          <a:off x="179512" y="1312547"/>
          <a:ext cx="8794222" cy="5086782"/>
        </p:xfrm>
        <a:graphic>
          <a:graphicData uri="http://schemas.openxmlformats.org/drawingml/2006/table">
            <a:tbl>
              <a:tblPr firstRow="1" firstCol="1" bandRow="1">
                <a:tableStyleId>{BC89EF96-8CEA-46FF-86C4-4CE0E7609802}</a:tableStyleId>
              </a:tblPr>
              <a:tblGrid>
                <a:gridCol w="1421422">
                  <a:extLst>
                    <a:ext uri="{9D8B030D-6E8A-4147-A177-3AD203B41FA5}">
                      <a16:colId xmlns:a16="http://schemas.microsoft.com/office/drawing/2014/main" val="20000"/>
                    </a:ext>
                  </a:extLst>
                </a:gridCol>
                <a:gridCol w="2509200">
                  <a:extLst>
                    <a:ext uri="{9D8B030D-6E8A-4147-A177-3AD203B41FA5}">
                      <a16:colId xmlns:a16="http://schemas.microsoft.com/office/drawing/2014/main" val="20001"/>
                    </a:ext>
                  </a:extLst>
                </a:gridCol>
                <a:gridCol w="2386800">
                  <a:extLst>
                    <a:ext uri="{9D8B030D-6E8A-4147-A177-3AD203B41FA5}">
                      <a16:colId xmlns:a16="http://schemas.microsoft.com/office/drawing/2014/main" val="20002"/>
                    </a:ext>
                  </a:extLst>
                </a:gridCol>
                <a:gridCol w="2476800">
                  <a:extLst>
                    <a:ext uri="{9D8B030D-6E8A-4147-A177-3AD203B41FA5}">
                      <a16:colId xmlns:a16="http://schemas.microsoft.com/office/drawing/2014/main" val="20003"/>
                    </a:ext>
                  </a:extLst>
                </a:gridCol>
              </a:tblGrid>
              <a:tr h="236284">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行財政改革推進プラン</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kern="100" spc="-100" baseline="0" dirty="0" err="1"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での</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方向性</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197640">
                <a:tc rowSpan="3">
                  <a:txBody>
                    <a:bodyPr/>
                    <a:lstStyle/>
                    <a:p>
                      <a:pPr algn="just">
                        <a:spcAft>
                          <a:spcPts val="0"/>
                        </a:spcAft>
                      </a:pPr>
                      <a:r>
                        <a:rPr lang="ja-JP" altLang="en-US" sz="10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10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ja-JP" altLang="en-US" sz="10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10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a:t>
                      </a:r>
                      <a:r>
                        <a:rPr lang="ja-JP" sz="1000" kern="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鶴見</a:t>
                      </a:r>
                      <a:r>
                        <a:rPr lang="ja-JP" sz="10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フラワー</a:t>
                      </a:r>
                      <a:endParaRPr lang="en-US" altLang="ja-JP" sz="10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sz="10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センター</a:t>
                      </a: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500"/>
                        </a:lnSpc>
                        <a:spcAft>
                          <a:spcPts val="0"/>
                        </a:spcAft>
                      </a:pPr>
                      <a:r>
                        <a:rPr lang="ja-JP"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○民営化</a:t>
                      </a:r>
                      <a:endPar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en-US" altLang="ja-JP" sz="1000" b="1"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・累積赤字解消後に府</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保</a:t>
                      </a:r>
                      <a:r>
                        <a:rPr lang="ja-JP"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有の株式を売却</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133350" indent="-133350" algn="just">
                        <a:lnSpc>
                          <a:spcPts val="1500"/>
                        </a:lnSpc>
                        <a:spcAft>
                          <a:spcPts val="0"/>
                        </a:spcAft>
                      </a:pPr>
                      <a:r>
                        <a:rPr 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en-US" altLang="ja-JP" sz="1000" b="1"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末に累積</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赤字</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は</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解消</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en-US" altLang="ja-JP"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○府保有の株式の売却について検討を</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en-US" altLang="ja-JP"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すすめている</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ja-JP" altLang="en-US"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中期</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年間</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の大規模修繕計画を</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策定予定</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en-US" altLang="ja-JP"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・せりシステムの更新等、市場の機能向</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上につながる取組みについて検討中</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indent="-133350" algn="just">
                        <a:lnSpc>
                          <a:spcPts val="1500"/>
                        </a:lnSpc>
                        <a:spcAft>
                          <a:spcPts val="0"/>
                        </a:spcAft>
                      </a:pP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en-US" altLang="ja-JP"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　題</a:t>
                      </a:r>
                      <a:r>
                        <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133350" indent="-133350" algn="just">
                        <a:lnSpc>
                          <a:spcPts val="1500"/>
                        </a:lnSpc>
                        <a:spcAft>
                          <a:spcPts val="0"/>
                        </a:spcAft>
                      </a:pPr>
                      <a:r>
                        <a:rPr lang="ja-JP" altLang="en-US" sz="1000" b="1"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民営化に向けた条件整備</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indent="-133350" algn="just" defTabSz="914400" rtl="0" eaLnBrk="1" fontAlgn="auto" latinLnBrk="0" hangingPunct="1">
                        <a:lnSpc>
                          <a:spcPts val="1500"/>
                        </a:lnSpc>
                        <a:spcBef>
                          <a:spcPts val="0"/>
                        </a:spcBef>
                        <a:spcAft>
                          <a:spcPts val="0"/>
                        </a:spcAft>
                        <a:buClrTx/>
                        <a:buSzTx/>
                        <a:buFontTx/>
                        <a:buNone/>
                        <a:tabLst/>
                        <a:defRPr/>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・花</a:t>
                      </a:r>
                      <a:r>
                        <a:rPr lang="ja-JP" altLang="en-US" sz="1000" kern="10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き</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需要及び大規模修繕、設備更新等を踏まえた会社の経営状況の見極め</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indent="-133350" algn="just" defTabSz="914400" rtl="0" eaLnBrk="1" fontAlgn="auto" latinLnBrk="0" hangingPunct="1">
                        <a:lnSpc>
                          <a:spcPts val="1500"/>
                        </a:lnSpc>
                        <a:spcBef>
                          <a:spcPts val="0"/>
                        </a:spcBef>
                        <a:spcAft>
                          <a:spcPts val="0"/>
                        </a:spcAft>
                        <a:buClrTx/>
                        <a:buSzTx/>
                        <a:buFontTx/>
                        <a:buNone/>
                        <a:tabLst/>
                        <a:defRPr/>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・市場建設時に導入した国庫補助金の返還について、国と協議が必要</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indent="-133350" algn="just" defTabSz="914400" rtl="0" eaLnBrk="1" fontAlgn="auto" latinLnBrk="0" hangingPunct="1">
                        <a:lnSpc>
                          <a:spcPts val="1500"/>
                        </a:lnSpc>
                        <a:spcBef>
                          <a:spcPts val="0"/>
                        </a:spcBef>
                        <a:spcAft>
                          <a:spcPts val="0"/>
                        </a:spcAft>
                        <a:buClrTx/>
                        <a:buSzTx/>
                        <a:buFontTx/>
                        <a:buNone/>
                        <a:tabLst/>
                        <a:defRPr/>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・市場運営を支える卸売業者や仲卸業者等の理解・協力　　など</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（参考）</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en-US" altLang="ja-JP"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○大阪府・大阪市の出資割合</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en-US" altLang="ja-JP"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25.5</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en-US" altLang="ja-JP"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25.5</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just">
                        <a:lnSpc>
                          <a:spcPts val="1500"/>
                        </a:lnSpc>
                        <a:spcAft>
                          <a:spcPts val="0"/>
                        </a:spcAft>
                      </a:pP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○民営化</a:t>
                      </a:r>
                    </a:p>
                    <a:p>
                      <a:pPr algn="just">
                        <a:lnSpc>
                          <a:spcPts val="1500"/>
                        </a:lnSpc>
                        <a:spcAft>
                          <a:spcPts val="0"/>
                        </a:spcAft>
                      </a:pPr>
                      <a:r>
                        <a:rPr lang="ja-JP" altLang="en-US"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累積赤字解消後に府保有の株式を売却</a:t>
                      </a:r>
                    </a:p>
                    <a:p>
                      <a:pPr algn="just">
                        <a:lnSpc>
                          <a:spcPts val="1500"/>
                        </a:lnSpc>
                        <a:spcAft>
                          <a:spcPts val="0"/>
                        </a:spcAft>
                      </a:pPr>
                      <a:r>
                        <a:rPr lang="ja-JP" altLang="en-US"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・ただし、売却時期については、今後必要と</a:t>
                      </a:r>
                      <a:r>
                        <a:rPr lang="ja-JP" altLang="en-US" sz="1000" kern="10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る大規模修繕等を踏まえ、企業価値を見極 </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めた</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上で判断する</a:t>
                      </a: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36284">
                <a:tc vMerge="1">
                  <a:txBody>
                    <a:bodyPr/>
                    <a:lstStyle/>
                    <a:p>
                      <a:pPr algn="just">
                        <a:spcAft>
                          <a:spcPts val="0"/>
                        </a:spcAft>
                      </a:pPr>
                      <a:endParaRPr lang="ja-JP" sz="1000" kern="100" dirty="0">
                        <a:solidFill>
                          <a:schemeClr val="tx1"/>
                        </a:solidFill>
                        <a:effectLst/>
                        <a:latin typeface="Century"/>
                        <a:ea typeface="ＭＳ 明朝"/>
                        <a:cs typeface="Times New Roman"/>
                      </a:endParaRPr>
                    </a:p>
                  </a:txBody>
                  <a:tcPr marL="52217" marR="52217" marT="0" marB="0">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2416574">
                <a:tc vMerge="1">
                  <a:txBody>
                    <a:bodyPr/>
                    <a:lstStyle/>
                    <a:p>
                      <a:endParaRPr kumimoji="1" lang="ja-JP" altLang="en-US"/>
                    </a:p>
                  </a:txBody>
                  <a:tcPr/>
                </a:tc>
                <a:tc>
                  <a:txBody>
                    <a:bodyPr/>
                    <a:lstStyle/>
                    <a:p>
                      <a:pPr algn="just">
                        <a:lnSpc>
                          <a:spcPts val="1500"/>
                        </a:lnSpc>
                        <a:spcAft>
                          <a:spcPts val="0"/>
                        </a:spcAft>
                      </a:pPr>
                      <a:r>
                        <a:rPr lang="ja-JP"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○民営化</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00025" marR="0" indent="-200025" algn="just" defTabSz="914400" rtl="0" eaLnBrk="1" fontAlgn="auto" latinLnBrk="0" hangingPunct="1">
                        <a:lnSpc>
                          <a:spcPts val="1500"/>
                        </a:lnSpc>
                        <a:spcBef>
                          <a:spcPts val="0"/>
                        </a:spcBef>
                        <a:spcAft>
                          <a:spcPts val="0"/>
                        </a:spcAft>
                        <a:buClrTx/>
                        <a:buSzTx/>
                        <a:buFontTx/>
                        <a:buNone/>
                        <a:tabLst/>
                        <a:defRPr/>
                      </a:pPr>
                      <a:r>
                        <a:rPr lang="ja-JP" altLang="en-US"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累積赤字解消後に府</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保</a:t>
                      </a:r>
                      <a:r>
                        <a:rPr lang="ja-JP"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有の株式を売却</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00025" marR="0" indent="-200025" algn="just" defTabSz="914400" rtl="0" eaLnBrk="1" fontAlgn="auto" latinLnBrk="0" hangingPunct="1">
                        <a:lnSpc>
                          <a:spcPts val="1500"/>
                        </a:lnSpc>
                        <a:spcBef>
                          <a:spcPts val="0"/>
                        </a:spcBef>
                        <a:spcAft>
                          <a:spcPts val="0"/>
                        </a:spcAft>
                        <a:buClrTx/>
                        <a:buSzTx/>
                        <a:buFontTx/>
                        <a:buNone/>
                        <a:tabLst/>
                        <a:defRPr/>
                      </a:pPr>
                      <a:r>
                        <a:rPr lang="ja-JP" altLang="en-US"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・ただ</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し、売却時期については、今後必要となる</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00025" marR="0" indent="-200025" algn="just" defTabSz="914400" rtl="0" eaLnBrk="1" fontAlgn="auto" latinLnBrk="0" hangingPunct="1">
                        <a:lnSpc>
                          <a:spcPts val="1500"/>
                        </a:lnSpc>
                        <a:spcBef>
                          <a:spcPts val="0"/>
                        </a:spcBef>
                        <a:spcAft>
                          <a:spcPts val="0"/>
                        </a:spcAft>
                        <a:buClrTx/>
                        <a:buSzTx/>
                        <a:buFontTx/>
                        <a:buNone/>
                        <a:tabLst/>
                        <a:defRPr/>
                      </a:pP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大規模修繕等を踏まえ、企業価値を見極め</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00025" marR="0" indent="-200025" algn="just" defTabSz="914400" rtl="0" eaLnBrk="1" fontAlgn="auto" latinLnBrk="0" hangingPunct="1">
                        <a:lnSpc>
                          <a:spcPts val="1500"/>
                        </a:lnSpc>
                        <a:spcBef>
                          <a:spcPts val="0"/>
                        </a:spcBef>
                        <a:spcAft>
                          <a:spcPts val="0"/>
                        </a:spcAft>
                        <a:buClrTx/>
                        <a:buSzTx/>
                        <a:buFontTx/>
                        <a:buNone/>
                        <a:tabLst/>
                        <a:defRPr/>
                      </a:pP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た上で判断する</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vMerge="1">
                  <a:txBody>
                    <a:bodyPr/>
                    <a:lstStyle/>
                    <a:p>
                      <a:endParaRPr kumimoji="1" lang="ja-JP" altLang="en-US" dirty="0"/>
                    </a:p>
                  </a:txBody>
                  <a:tcPr marL="52217" marR="522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5" name="正方形/長方形 4"/>
          <p:cNvSpPr>
            <a:spLocks noChangeArrowheads="1"/>
          </p:cNvSpPr>
          <p:nvPr/>
        </p:nvSpPr>
        <p:spPr bwMode="auto">
          <a:xfrm>
            <a:off x="228200" y="924308"/>
            <a:ext cx="317747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今後の方向性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民営化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26495" y="44333"/>
            <a:ext cx="8136904" cy="369332"/>
          </a:xfrm>
          <a:prstGeom prst="rect">
            <a:avLst/>
          </a:prstGeom>
        </p:spPr>
        <p:txBody>
          <a:bodyPr wrap="square">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出資法人等の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コネクタ 11"/>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正方形/長方形 8"/>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latin typeface="Calibri" panose="020F0502020204030204" pitchFamily="34" charset="0"/>
                <a:cs typeface="Calibri" panose="020F0502020204030204" pitchFamily="34" charset="0"/>
              </a:rPr>
              <a:t>49</a:t>
            </a:r>
            <a:endParaRPr lang="ja-JP" alt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190243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61510" y="-5609"/>
            <a:ext cx="8136904" cy="369332"/>
          </a:xfrm>
          <a:prstGeom prst="rect">
            <a:avLst/>
          </a:prstGeom>
        </p:spPr>
        <p:txBody>
          <a:bodyPr wrap="square">
            <a:spAutoFit/>
          </a:bodyPr>
          <a:lstStyle/>
          <a:p>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歳入確保</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 name="直線コネクタ 3"/>
          <p:cNvCxnSpPr/>
          <p:nvPr/>
        </p:nvCxnSpPr>
        <p:spPr>
          <a:xfrm>
            <a:off x="179512" y="32365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テキスト ボックス 4"/>
          <p:cNvSpPr txBox="1"/>
          <p:nvPr/>
        </p:nvSpPr>
        <p:spPr>
          <a:xfrm>
            <a:off x="161510" y="399577"/>
            <a:ext cx="2944228" cy="338554"/>
          </a:xfrm>
          <a:prstGeom prst="rect">
            <a:avLst/>
          </a:prstGeom>
          <a:noFill/>
        </p:spPr>
        <p:txBody>
          <a:bodyPr wrap="square" rtlCol="0">
            <a:spAutoFit/>
          </a:bodyPr>
          <a:lstStyle/>
          <a:p>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府税収入の確保</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508851726"/>
              </p:ext>
            </p:extLst>
          </p:nvPr>
        </p:nvGraphicFramePr>
        <p:xfrm>
          <a:off x="246146" y="773985"/>
          <a:ext cx="8651708" cy="5585572"/>
        </p:xfrm>
        <a:graphic>
          <a:graphicData uri="http://schemas.openxmlformats.org/drawingml/2006/table">
            <a:tbl>
              <a:tblPr firstRow="1" bandRow="1">
                <a:tableStyleId>{5940675A-B579-460E-94D1-54222C63F5DA}</a:tableStyleId>
              </a:tblPr>
              <a:tblGrid>
                <a:gridCol w="405547">
                  <a:extLst>
                    <a:ext uri="{9D8B030D-6E8A-4147-A177-3AD203B41FA5}">
                      <a16:colId xmlns:a16="http://schemas.microsoft.com/office/drawing/2014/main" val="20000"/>
                    </a:ext>
                  </a:extLst>
                </a:gridCol>
                <a:gridCol w="1417266">
                  <a:extLst>
                    <a:ext uri="{9D8B030D-6E8A-4147-A177-3AD203B41FA5}">
                      <a16:colId xmlns:a16="http://schemas.microsoft.com/office/drawing/2014/main" val="20001"/>
                    </a:ext>
                  </a:extLst>
                </a:gridCol>
                <a:gridCol w="3626651">
                  <a:extLst>
                    <a:ext uri="{9D8B030D-6E8A-4147-A177-3AD203B41FA5}">
                      <a16:colId xmlns:a16="http://schemas.microsoft.com/office/drawing/2014/main" val="20003"/>
                    </a:ext>
                  </a:extLst>
                </a:gridCol>
                <a:gridCol w="3202244">
                  <a:extLst>
                    <a:ext uri="{9D8B030D-6E8A-4147-A177-3AD203B41FA5}">
                      <a16:colId xmlns:a16="http://schemas.microsoft.com/office/drawing/2014/main" val="20004"/>
                    </a:ext>
                  </a:extLst>
                </a:gridCol>
              </a:tblGrid>
              <a:tr h="40476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取組み</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対　象</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内は、</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H30</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最終予算における効果額）</a:t>
                      </a:r>
                      <a:endPar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内は、</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H31</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当初予算における効果額</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nchor="ctr">
                    <a:solidFill>
                      <a:srgbClr val="0070C0"/>
                    </a:solidFill>
                  </a:tcPr>
                </a:tc>
                <a:extLst>
                  <a:ext uri="{0D108BD9-81ED-4DB2-BD59-A6C34878D82A}">
                    <a16:rowId xmlns:a16="http://schemas.microsoft.com/office/drawing/2014/main" val="10000"/>
                  </a:ext>
                </a:extLst>
              </a:tr>
              <a:tr h="1238708">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課税自主権の</a:t>
                      </a:r>
                      <a:endPar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活用</a:t>
                      </a:r>
                    </a:p>
                  </a:txBody>
                  <a:tcPr anchor="ctr">
                    <a:lnR w="12700" cap="flat" cmpd="sng" algn="ctr">
                      <a:solidFill>
                        <a:schemeClr val="tx1"/>
                      </a:solidFill>
                      <a:prstDash val="solid"/>
                      <a:round/>
                      <a:headEnd type="none" w="med" len="med"/>
                      <a:tailEnd type="none" w="med" len="med"/>
                    </a:ln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森林環境税</a:t>
                      </a:r>
                      <a:endPar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森林の有する公益的機能を維持する環境整備のため、森林環境税を徴収。</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年度最終予算：</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12.0</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森林の有する公益的機能を維持する環境整備のため、森林環境税を徴収。</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年度当初予算：</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12.2</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1"/>
                  </a:ext>
                </a:extLst>
              </a:tr>
              <a:tr h="1238708">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宿泊税</a:t>
                      </a:r>
                      <a:endPar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大阪の観光や宿泊を取り巻く環境が著しく変化したことから、宿泊税のあり方等について検討を行い、免税点を</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万円未満から</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7</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千円未満に引き下げる条例改正案を可決（</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2019</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年６月１日施行予定）。</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年度最終予算：</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7.8</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観光客の受入環境整備をはじめとする大阪の観光振興の取組みを推進するため、宿泊税を徴収。</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年度当初予算：</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18.7</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2"/>
                  </a:ext>
                </a:extLst>
              </a:tr>
              <a:tr h="2468076">
                <a:tc vMerge="1">
                  <a:txBody>
                    <a:bodyPr/>
                    <a:lstStyle/>
                    <a:p>
                      <a:endParaRPr kumimoji="1" lang="ja-JP" altLang="en-US"/>
                    </a:p>
                  </a:txBody>
                  <a:tcP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法人二税の超過課税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・道路網などの都市基盤整備や防災対策の充実といった大都市圏特有の緊急かつ膨大な財政需要に対処するため、法人府民税法人税割及び法人事業税の超過課税を実施。</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年度最終予算：</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380</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・大阪経済の成長に向けた施策を推進するため、法人府民税均等割の超過課税を実施。</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また、平成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年度以降も引き続き実施するため、法人府民税均等割の超過課税の延長に係る議案を平成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月議会へ上程。</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年度最終予算：</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54</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・道路網などの都市基盤整備や防災対策の充実といった大都市圏特有の緊急かつ膨大な財政需要に対処するため、法人府民税法人税割及び法人事業税の超過課税を引き続き実施。</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年度当初予算：</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374</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・大阪経済の成長に向けた施策を推進するため、法人府民税均等割の超過課税を引き続き実施。</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年度当初予算：</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55</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3"/>
                  </a:ext>
                </a:extLst>
              </a:tr>
            </a:tbl>
          </a:graphicData>
        </a:graphic>
      </p:graphicFrame>
      <p:sp>
        <p:nvSpPr>
          <p:cNvPr id="7" name="正方形/長方形 6"/>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32</a:t>
            </a:r>
            <a:endParaRPr lang="ja-JP" altLang="en-US" dirty="0">
              <a:solidFill>
                <a:prstClr val="black"/>
              </a:solidFill>
            </a:endParaRPr>
          </a:p>
        </p:txBody>
      </p:sp>
    </p:spTree>
    <p:extLst>
      <p:ext uri="{BB962C8B-B14F-4D97-AF65-F5344CB8AC3E}">
        <p14:creationId xmlns:p14="http://schemas.microsoft.com/office/powerpoint/2010/main" val="24112461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latin typeface="Calibri" panose="020F0502020204030204" pitchFamily="34" charset="0"/>
                <a:cs typeface="Calibri" panose="020F0502020204030204" pitchFamily="34" charset="0"/>
              </a:rPr>
              <a:t>50</a:t>
            </a:r>
            <a:endParaRPr lang="ja-JP" altLang="en-US" dirty="0">
              <a:solidFill>
                <a:prstClr val="black"/>
              </a:solidFill>
              <a:latin typeface="Calibri" panose="020F0502020204030204" pitchFamily="34" charset="0"/>
              <a:cs typeface="Calibri" panose="020F0502020204030204" pitchFamily="34" charset="0"/>
            </a:endParaRPr>
          </a:p>
        </p:txBody>
      </p:sp>
      <p:graphicFrame>
        <p:nvGraphicFramePr>
          <p:cNvPr id="8" name="表 7"/>
          <p:cNvGraphicFramePr>
            <a:graphicFrameLocks noGrp="1"/>
          </p:cNvGraphicFramePr>
          <p:nvPr>
            <p:extLst/>
          </p:nvPr>
        </p:nvGraphicFramePr>
        <p:xfrm>
          <a:off x="166091" y="1268760"/>
          <a:ext cx="8794800" cy="4036698"/>
        </p:xfrm>
        <a:graphic>
          <a:graphicData uri="http://schemas.openxmlformats.org/drawingml/2006/table">
            <a:tbl>
              <a:tblPr firstRow="1" firstCol="1" bandRow="1">
                <a:tableStyleId>{BC89EF96-8CEA-46FF-86C4-4CE0E7609802}</a:tableStyleId>
              </a:tblPr>
              <a:tblGrid>
                <a:gridCol w="1422000">
                  <a:extLst>
                    <a:ext uri="{9D8B030D-6E8A-4147-A177-3AD203B41FA5}">
                      <a16:colId xmlns:a16="http://schemas.microsoft.com/office/drawing/2014/main" val="20000"/>
                    </a:ext>
                  </a:extLst>
                </a:gridCol>
                <a:gridCol w="2509200">
                  <a:extLst>
                    <a:ext uri="{9D8B030D-6E8A-4147-A177-3AD203B41FA5}">
                      <a16:colId xmlns:a16="http://schemas.microsoft.com/office/drawing/2014/main" val="20001"/>
                    </a:ext>
                  </a:extLst>
                </a:gridCol>
                <a:gridCol w="2386800">
                  <a:extLst>
                    <a:ext uri="{9D8B030D-6E8A-4147-A177-3AD203B41FA5}">
                      <a16:colId xmlns:a16="http://schemas.microsoft.com/office/drawing/2014/main" val="20002"/>
                    </a:ext>
                  </a:extLst>
                </a:gridCol>
                <a:gridCol w="2476800">
                  <a:extLst>
                    <a:ext uri="{9D8B030D-6E8A-4147-A177-3AD203B41FA5}">
                      <a16:colId xmlns:a16="http://schemas.microsoft.com/office/drawing/2014/main" val="20003"/>
                    </a:ext>
                  </a:extLst>
                </a:gridCol>
              </a:tblGrid>
              <a:tr h="220149">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3934" marR="539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533400" marR="0" lvl="0" indent="-533400" algn="ctr" defTabSz="914400" rtl="0" eaLnBrk="1" fontAlgn="auto" latinLnBrk="0" hangingPunct="1">
                        <a:lnSpc>
                          <a:spcPts val="1500"/>
                        </a:lnSpc>
                        <a:spcBef>
                          <a:spcPts val="0"/>
                        </a:spcBef>
                        <a:spcAft>
                          <a:spcPts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行財政改革推進プラン</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kern="100" spc="-100" baseline="0" dirty="0" err="1"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での</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934" marR="539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3934" marR="539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方向性</a:t>
                      </a:r>
                    </a:p>
                  </a:txBody>
                  <a:tcPr marL="53934" marR="539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080800">
                <a:tc rowSpan="3">
                  <a:txBody>
                    <a:bodyPr/>
                    <a:lstStyle/>
                    <a:p>
                      <a:pPr algn="just">
                        <a:spcAft>
                          <a:spcPts val="0"/>
                        </a:spcAft>
                      </a:pPr>
                      <a:r>
                        <a:rPr lang="ja-JP" altLang="en-US" sz="1000" kern="100" spc="-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大阪外環状鉄道（株）</a:t>
                      </a:r>
                      <a:endParaRPr lang="ja-JP" sz="1000"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934" marR="539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3400" indent="-533400" algn="just">
                        <a:lnSpc>
                          <a:spcPts val="1500"/>
                        </a:lnSpc>
                        <a:spcAft>
                          <a:spcPts val="0"/>
                        </a:spcAft>
                      </a:pP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○民営化</a:t>
                      </a:r>
                      <a:endPar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en-US" altLang="ja-JP" sz="1000" b="1"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建設事業完了後、株式の一部売却により</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資本的関与を見直すとともに、府派遣職員に</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ついてもその時点で引き揚げる</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53934" marR="539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401320" indent="-401320" algn="just">
                        <a:lnSpc>
                          <a:spcPts val="1500"/>
                        </a:lnSpc>
                        <a:spcAft>
                          <a:spcPts val="0"/>
                        </a:spcAft>
                      </a:pPr>
                      <a:r>
                        <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401320" indent="-401320" algn="just">
                        <a:lnSpc>
                          <a:spcPts val="1500"/>
                        </a:lnSpc>
                        <a:spcAft>
                          <a:spcPts val="0"/>
                        </a:spcAft>
                      </a:pP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事業計画に基づき、</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2018(H30)</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en-US" altLang="ja-JP" sz="1000" kern="10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末</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の全線開業に向けて事業執行</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○開業後、</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2020</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年度末まで家屋補償</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en-US" altLang="ja-JP"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及び環境アセス対応等の残事業を実施</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府の補助金等財政支出は</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2019(H31)</a:t>
                      </a:r>
                    </a:p>
                    <a:p>
                      <a:pPr marL="401320" indent="-401320" algn="just">
                        <a:lnSpc>
                          <a:spcPts val="1500"/>
                        </a:lnSpc>
                        <a:spcAft>
                          <a:spcPts val="0"/>
                        </a:spcAft>
                      </a:pPr>
                      <a:r>
                        <a:rPr lang="en-US" altLang="ja-JP"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年度まで</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53934" marR="539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○民営化</a:t>
                      </a:r>
                      <a:endPar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en-US" altLang="ja-JP" sz="1000" b="1"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・残事業完了後、株式の一部売却により資本</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en-US" altLang="ja-JP" sz="1000" b="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的関与を見直すとともに、府派遣職員につい</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en-US" altLang="ja-JP" sz="1000" b="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kern="10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ても</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その時点で引き揚げる</a:t>
                      </a: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・残事業完了後の法人の関与のあり方につい</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て検討をすすめる</a:t>
                      </a:r>
                    </a:p>
                  </a:txBody>
                  <a:tcPr marL="53934" marR="539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20149">
                <a:tc vMerge="1">
                  <a:txBody>
                    <a:bodyPr/>
                    <a:lstStyle/>
                    <a:p>
                      <a:pPr algn="just">
                        <a:spcAft>
                          <a:spcPts val="0"/>
                        </a:spcAf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934" marR="539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vMerge="1">
                  <a:txBody>
                    <a:bodyPr/>
                    <a:lstStyle/>
                    <a:p>
                      <a:pPr marL="401320" indent="-401320" algn="just">
                        <a:lnSpc>
                          <a:spcPts val="1500"/>
                        </a:lnSpc>
                        <a:spcAft>
                          <a:spcPts val="0"/>
                        </a:spcAft>
                      </a:pPr>
                      <a:endParaRPr lang="ja-JP" sz="1000" kern="100" dirty="0">
                        <a:solidFill>
                          <a:schemeClr val="tx1"/>
                        </a:solidFill>
                        <a:effectLst/>
                        <a:latin typeface="Century"/>
                        <a:ea typeface="ＭＳ 明朝"/>
                        <a:cs typeface="Times New Roman"/>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266700" indent="-266700" algn="just">
                        <a:lnSpc>
                          <a:spcPts val="1500"/>
                        </a:lnSpc>
                        <a:spcAft>
                          <a:spcPts val="0"/>
                        </a:spcAft>
                      </a:pPr>
                      <a:endParaRPr lang="ja-JP" sz="1000" kern="100" dirty="0">
                        <a:solidFill>
                          <a:srgbClr val="FF0000"/>
                        </a:solidFill>
                        <a:effectLst/>
                        <a:latin typeface="Century"/>
                        <a:ea typeface="ＭＳ 明朝"/>
                        <a:cs typeface="Times New Roman"/>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515600">
                <a:tc vMerge="1">
                  <a:txBody>
                    <a:bodyPr/>
                    <a:lstStyle/>
                    <a:p>
                      <a:endParaRPr kumimoji="1" lang="ja-JP" altLang="en-US"/>
                    </a:p>
                  </a:txBody>
                  <a:tcPr/>
                </a:tc>
                <a:tc>
                  <a:txBody>
                    <a:bodyPr/>
                    <a:lstStyle/>
                    <a:p>
                      <a:pPr marL="266700" indent="-266700" algn="just">
                        <a:lnSpc>
                          <a:spcPts val="1500"/>
                        </a:lnSpc>
                        <a:spcAft>
                          <a:spcPts val="0"/>
                        </a:spcAft>
                      </a:pP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○民営化</a:t>
                      </a:r>
                      <a:endPar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・建設事業完了後、株式の一部売却により</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資本的関与を見直すとともに、府派遣職員に</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ついてもその時点で引き揚げる</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・建設事業完了後の法人の</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関与の</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あり方に</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ついて検討をすすめる</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p>
                    <a:p>
                      <a:pPr marL="533400" indent="-533400" algn="just">
                        <a:lnSpc>
                          <a:spcPts val="1500"/>
                        </a:lnSpc>
                        <a:spcAft>
                          <a:spcPts val="0"/>
                        </a:spcAft>
                      </a:pP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934" marR="539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vMerge="1">
                  <a:txBody>
                    <a:bodyPr/>
                    <a:lstStyle/>
                    <a:p>
                      <a:pPr marL="533400" indent="-533400" algn="just">
                        <a:lnSpc>
                          <a:spcPts val="1500"/>
                        </a:lnSpc>
                        <a:spcAft>
                          <a:spcPts val="0"/>
                        </a:spcAft>
                      </a:pP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6" name="正方形/長方形 5"/>
          <p:cNvSpPr/>
          <p:nvPr/>
        </p:nvSpPr>
        <p:spPr>
          <a:xfrm>
            <a:off x="26495" y="44333"/>
            <a:ext cx="8136904" cy="369332"/>
          </a:xfrm>
          <a:prstGeom prst="rect">
            <a:avLst/>
          </a:prstGeom>
        </p:spPr>
        <p:txBody>
          <a:bodyPr wrap="square">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出資法人等の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 name="直線コネクタ 6"/>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568509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nvPr>
        </p:nvGraphicFramePr>
        <p:xfrm>
          <a:off x="2843808" y="3429000"/>
          <a:ext cx="208280" cy="365760"/>
        </p:xfrm>
        <a:graphic>
          <a:graphicData uri="http://schemas.openxmlformats.org/drawingml/2006/table">
            <a:tbl>
              <a:tblPr/>
              <a:tblGrid>
                <a:gridCol w="208280">
                  <a:extLst>
                    <a:ext uri="{9D8B030D-6E8A-4147-A177-3AD203B41FA5}">
                      <a16:colId xmlns:a16="http://schemas.microsoft.com/office/drawing/2014/main" val="20000"/>
                    </a:ext>
                  </a:extLst>
                </a:gridCol>
              </a:tblGrid>
              <a:tr h="0">
                <a:tc>
                  <a:txBody>
                    <a:bodyPr/>
                    <a:lstStyle/>
                    <a:p>
                      <a:endParaRPr kumimoji="1" lang="ja-JP" altLang="en-US" dirty="0"/>
                    </a:p>
                  </a:txBody>
                  <a:tcPr>
                    <a:lnL w="12700" cmpd="sng">
                      <a:noFill/>
                      <a:prstDash val="solid"/>
                    </a:lnL>
                    <a:lnR w="12700" cmpd="sng">
                      <a:noFill/>
                      <a:prstDash val="solid"/>
                    </a:lnR>
                    <a:lnT w="12700" cmpd="sng">
                      <a:noFill/>
                      <a:prstDash val="solid"/>
                    </a:lnT>
                    <a:lnB w="12700" cmpd="sng">
                      <a:noFill/>
                      <a:prstDash val="solid"/>
                    </a:lnB>
                  </a:tcPr>
                </a:tc>
                <a:extLst>
                  <a:ext uri="{0D108BD9-81ED-4DB2-BD59-A6C34878D82A}">
                    <a16:rowId xmlns:a16="http://schemas.microsoft.com/office/drawing/2014/main" val="10000"/>
                  </a:ext>
                </a:extLst>
              </a:tr>
            </a:tbl>
          </a:graphicData>
        </a:graphic>
      </p:graphicFrame>
      <p:sp>
        <p:nvSpPr>
          <p:cNvPr id="7" name="正方形/長方形 4"/>
          <p:cNvSpPr>
            <a:spLocks noChangeArrowheads="1"/>
          </p:cNvSpPr>
          <p:nvPr/>
        </p:nvSpPr>
        <p:spPr bwMode="auto">
          <a:xfrm>
            <a:off x="220502" y="839162"/>
            <a:ext cx="381065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今後の方向性　</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抜本的見直し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表 8"/>
          <p:cNvGraphicFramePr>
            <a:graphicFrameLocks noGrp="1"/>
          </p:cNvGraphicFramePr>
          <p:nvPr>
            <p:extLst/>
          </p:nvPr>
        </p:nvGraphicFramePr>
        <p:xfrm>
          <a:off x="218939" y="1171326"/>
          <a:ext cx="8792853" cy="5543040"/>
        </p:xfrm>
        <a:graphic>
          <a:graphicData uri="http://schemas.openxmlformats.org/drawingml/2006/table">
            <a:tbl>
              <a:tblPr firstRow="1" firstCol="1" bandRow="1">
                <a:tableStyleId>{BC89EF96-8CEA-46FF-86C4-4CE0E7609802}</a:tableStyleId>
              </a:tblPr>
              <a:tblGrid>
                <a:gridCol w="1422000">
                  <a:extLst>
                    <a:ext uri="{9D8B030D-6E8A-4147-A177-3AD203B41FA5}">
                      <a16:colId xmlns:a16="http://schemas.microsoft.com/office/drawing/2014/main" val="20000"/>
                    </a:ext>
                  </a:extLst>
                </a:gridCol>
                <a:gridCol w="2509277">
                  <a:extLst>
                    <a:ext uri="{9D8B030D-6E8A-4147-A177-3AD203B41FA5}">
                      <a16:colId xmlns:a16="http://schemas.microsoft.com/office/drawing/2014/main" val="20001"/>
                    </a:ext>
                  </a:extLst>
                </a:gridCol>
                <a:gridCol w="2696381">
                  <a:extLst>
                    <a:ext uri="{9D8B030D-6E8A-4147-A177-3AD203B41FA5}">
                      <a16:colId xmlns:a16="http://schemas.microsoft.com/office/drawing/2014/main" val="20002"/>
                    </a:ext>
                  </a:extLst>
                </a:gridCol>
                <a:gridCol w="2165195">
                  <a:extLst>
                    <a:ext uri="{9D8B030D-6E8A-4147-A177-3AD203B41FA5}">
                      <a16:colId xmlns:a16="http://schemas.microsoft.com/office/drawing/2014/main" val="20003"/>
                    </a:ext>
                  </a:extLst>
                </a:gridCol>
              </a:tblGrid>
              <a:tr h="201327">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2841" marR="528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行財政改革推進プラン</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kern="100" spc="-100" baseline="0" dirty="0" err="1"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での</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841" marR="528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2841" marR="528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方向性</a:t>
                      </a:r>
                    </a:p>
                  </a:txBody>
                  <a:tcPr marL="52841" marR="528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942268">
                <a:tc row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（株）大阪国際会議場</a:t>
                      </a:r>
                    </a:p>
                  </a:txBody>
                  <a:tcPr marL="52141" marR="5214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・府の法人に対する関与のあり方については、</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法人の事業実施状況や経営状況等を踏まえ、</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その方向性について指定管理期間中に検討</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を行う</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41" marR="5214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ja-JP" sz="1000" b="1"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2018(H30)</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月、府立国際会議場の次</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期指定管理者に、公募により法人を指定</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＜指定期間＞</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2019(H31)</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2028</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○指定管理者公募時の提案内容   </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2014(H26)</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2018(H30)</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・府納付金</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億円、維持修繕１億円を毎年度</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支出、設備等の機能向上に</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年間で４億円</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支出　</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・国際会議誘致目標については、</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2018(H30)</a:t>
                      </a:r>
                    </a:p>
                    <a:p>
                      <a:pPr marL="0" marR="0" lvl="0" indent="0" algn="l" defTabSz="914400" rtl="0" eaLnBrk="1" fontAlgn="base" latinLnBrk="0" hangingPunct="1">
                        <a:lnSpc>
                          <a:spcPts val="14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年度に</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60</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2019(H31)</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2028</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・府納付金</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7.5</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億円、維持修繕１億円、設備</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等の機能向上</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億円を毎年度支出</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・国際会議誘致目標については、</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2023</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年度に</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70</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〇経営状況等　　</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2017(H29)</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年度の決算において、前年度より</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大型催事件数が伸び悩んだことなどにより、売</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上が減少したものの、営業利益、経常利益及</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び最終利益とも</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年連続で黒字</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課　題</a:t>
                      </a:r>
                      <a:r>
                        <a:rPr kumimoji="1" lang="en-US" altLang="ja-JP"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〇府立国際会議場の今後のあり方については、</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継続協議とし、</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の開業や万博終了後の利用</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状況等を見極めて判断することとしており、</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施設のあり方についての検討結果が法人運営及</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び</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法人に対する関与のあり方にも影響を及ぼす</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pPr>
                      <a:endParaRPr kumimoji="1" lang="en-US" altLang="ja-JP" sz="10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52141" marR="5214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・府の法人に対する関与のあり方につい</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ては、今後の施設のあり方とあわせ、</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その具体的な方向性を検討する</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41" marR="5214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34881">
                <a:tc vMerge="1">
                  <a:txBody>
                    <a:bodyPr/>
                    <a:lstStyle/>
                    <a:p>
                      <a:pPr algn="just">
                        <a:spcAft>
                          <a:spcPts val="0"/>
                        </a:spcAft>
                      </a:pPr>
                      <a:endParaRPr lang="ja-JP" sz="1000" kern="100" dirty="0">
                        <a:solidFill>
                          <a:schemeClr val="tx1"/>
                        </a:solidFill>
                        <a:effectLst/>
                        <a:latin typeface="Century"/>
                        <a:ea typeface="ＭＳ 明朝"/>
                        <a:cs typeface="Times New Roman"/>
                      </a:endParaRPr>
                    </a:p>
                  </a:txBody>
                  <a:tcPr marL="52918" marR="52918" marT="0" marB="0">
                    <a:lnT w="12700" cap="flat" cmpd="sng" algn="ctr">
                      <a:solidFill>
                        <a:schemeClr val="tx1"/>
                      </a:solidFill>
                      <a:prstDash val="solid"/>
                      <a:round/>
                      <a:headEnd type="none" w="med" len="med"/>
                      <a:tailEnd type="none" w="med" len="med"/>
                    </a:lnT>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841" marR="528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vMerge="1">
                  <a:txBody>
                    <a:bodyPr/>
                    <a:lstStyle/>
                    <a:p>
                      <a:pPr marL="401320" indent="-401320" algn="just">
                        <a:lnSpc>
                          <a:spcPts val="1500"/>
                        </a:lnSpc>
                        <a:spcAft>
                          <a:spcPts val="0"/>
                        </a:spcAft>
                      </a:pPr>
                      <a:endParaRPr lang="ja-JP" sz="1000" kern="100" dirty="0">
                        <a:solidFill>
                          <a:schemeClr val="tx1"/>
                        </a:solidFill>
                        <a:effectLst/>
                        <a:latin typeface="Century"/>
                        <a:ea typeface="ＭＳ 明朝"/>
                        <a:cs typeface="Times New Roman"/>
                      </a:endParaRPr>
                    </a:p>
                  </a:txBody>
                  <a:tcPr marL="52918" marR="52918" marT="0" marB="0">
                    <a:lnT w="12700" cap="flat" cmpd="sng" algn="ctr">
                      <a:solidFill>
                        <a:schemeClr val="tx1"/>
                      </a:solidFill>
                      <a:prstDash val="solid"/>
                      <a:round/>
                      <a:headEnd type="none" w="med" len="med"/>
                      <a:tailEnd type="none" w="med" len="med"/>
                    </a:lnT>
                    <a:noFill/>
                  </a:tcPr>
                </a:tc>
                <a:tc vMerge="1">
                  <a:txBody>
                    <a:bodyPr/>
                    <a:lstStyle/>
                    <a:p>
                      <a:pPr marL="133350" marR="0" lvl="0" indent="-133350" algn="ctr" defTabSz="914400" rtl="0" eaLnBrk="1" fontAlgn="base" latinLnBrk="0" hangingPunct="1">
                        <a:lnSpc>
                          <a:spcPts val="1400"/>
                        </a:lnSpc>
                        <a:spcBef>
                          <a:spcPct val="0"/>
                        </a:spcBef>
                        <a:spcAft>
                          <a:spcPct val="0"/>
                        </a:spcAft>
                        <a:buClrTx/>
                        <a:buSzTx/>
                        <a:buFontTx/>
                        <a:buNone/>
                        <a:tabLst/>
                        <a:defRPr/>
                      </a:pPr>
                      <a:endPar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2"/>
                  </a:ext>
                </a:extLst>
              </a:tr>
              <a:tr h="3164564">
                <a:tc vMerge="1">
                  <a:txBody>
                    <a:bodyPr/>
                    <a:lstStyle/>
                    <a:p>
                      <a:endParaRPr kumimoji="1" lang="ja-JP" altLang="en-US"/>
                    </a:p>
                  </a:txBody>
                  <a:tcPr/>
                </a:tc>
                <a:tc>
                  <a:txBody>
                    <a:bodyPr/>
                    <a:lstStyle/>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・府の法人に対する関与のあり方については、</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法人の事業実施状況や経営状況等を踏まえ、</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引き続きその方向性について指定管理期間中</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に検討を行う</a:t>
                      </a:r>
                    </a:p>
                    <a:p>
                      <a:pPr marL="0" marR="0" indent="0" algn="just" defTabSz="914400" rtl="0" eaLnBrk="1" fontAlgn="auto" latinLnBrk="0" hangingPunct="1">
                        <a:lnSpc>
                          <a:spcPts val="1500"/>
                        </a:lnSpc>
                        <a:spcBef>
                          <a:spcPts val="0"/>
                        </a:spcBef>
                        <a:spcAft>
                          <a:spcPts val="0"/>
                        </a:spcAft>
                        <a:buClrTx/>
                        <a:buSzTx/>
                        <a:buFontTx/>
                        <a:buNone/>
                        <a:tabLst/>
                        <a:defRPr/>
                      </a:pPr>
                      <a:endParaRPr lang="en-US" altLang="ja-JP" sz="10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52841" marR="5284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vMerge="1">
                  <a:txBody>
                    <a:bodyPr/>
                    <a:lstStyle/>
                    <a:p>
                      <a:endParaRPr kumimoji="1" lang="ja-JP" altLang="en-US" dirty="0"/>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8" name="正方形/長方形 7"/>
          <p:cNvSpPr/>
          <p:nvPr/>
        </p:nvSpPr>
        <p:spPr>
          <a:xfrm>
            <a:off x="26495" y="44333"/>
            <a:ext cx="8136904" cy="369332"/>
          </a:xfrm>
          <a:prstGeom prst="rect">
            <a:avLst/>
          </a:prstGeom>
        </p:spPr>
        <p:txBody>
          <a:bodyPr wrap="square">
            <a:spAutoFit/>
          </a:bodyPr>
          <a:lstStyle/>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0" name="直線コネクタ 9"/>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正方形/長方形 10"/>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latin typeface="Calibri" panose="020F0502020204030204" pitchFamily="34" charset="0"/>
                <a:cs typeface="Calibri" panose="020F0502020204030204" pitchFamily="34" charset="0"/>
              </a:rPr>
              <a:t>51</a:t>
            </a:r>
            <a:endParaRPr lang="ja-JP" alt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451516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1543969197"/>
              </p:ext>
            </p:extLst>
          </p:nvPr>
        </p:nvGraphicFramePr>
        <p:xfrm>
          <a:off x="191618" y="1223755"/>
          <a:ext cx="8852400" cy="5132119"/>
        </p:xfrm>
        <a:graphic>
          <a:graphicData uri="http://schemas.openxmlformats.org/drawingml/2006/table">
            <a:tbl>
              <a:tblPr/>
              <a:tblGrid>
                <a:gridCol w="1422000">
                  <a:extLst>
                    <a:ext uri="{9D8B030D-6E8A-4147-A177-3AD203B41FA5}">
                      <a16:colId xmlns:a16="http://schemas.microsoft.com/office/drawing/2014/main" val="20000"/>
                    </a:ext>
                  </a:extLst>
                </a:gridCol>
                <a:gridCol w="2566800">
                  <a:extLst>
                    <a:ext uri="{9D8B030D-6E8A-4147-A177-3AD203B41FA5}">
                      <a16:colId xmlns:a16="http://schemas.microsoft.com/office/drawing/2014/main" val="20001"/>
                    </a:ext>
                  </a:extLst>
                </a:gridCol>
                <a:gridCol w="2386800">
                  <a:extLst>
                    <a:ext uri="{9D8B030D-6E8A-4147-A177-3AD203B41FA5}">
                      <a16:colId xmlns:a16="http://schemas.microsoft.com/office/drawing/2014/main" val="20002"/>
                    </a:ext>
                  </a:extLst>
                </a:gridCol>
                <a:gridCol w="2476800">
                  <a:extLst>
                    <a:ext uri="{9D8B030D-6E8A-4147-A177-3AD203B41FA5}">
                      <a16:colId xmlns:a16="http://schemas.microsoft.com/office/drawing/2014/main" val="20003"/>
                    </a:ext>
                  </a:extLst>
                </a:gridCol>
              </a:tblGrid>
              <a:tr h="21753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48404" marR="4840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行財政改革推進プラン</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kern="100" spc="-100" baseline="0" dirty="0" err="1"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での</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8404" marR="4840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48404" marR="4840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kumimoji="1" 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48404" marR="4840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extLst>
                  <a:ext uri="{0D108BD9-81ED-4DB2-BD59-A6C34878D82A}">
                    <a16:rowId xmlns:a16="http://schemas.microsoft.com/office/drawing/2014/main" val="10000"/>
                  </a:ext>
                </a:extLst>
              </a:tr>
              <a:tr h="2127753">
                <a:tc row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（公財）大阪府保健医療財団</a:t>
                      </a:r>
                    </a:p>
                  </a:txBody>
                  <a:tcPr marL="52119" marR="5211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中河内救命救急</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センター</a:t>
                      </a:r>
                      <a:r>
                        <a:rPr kumimoji="1" lang="ja-JP"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の運営形態の</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あり方</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につい</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て</a:t>
                      </a:r>
                      <a:r>
                        <a:rPr kumimoji="1" lang="ja-JP"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東大阪市</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東</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a:t>
                      </a:r>
                      <a:r>
                        <a:rPr kumimoji="1" lang="ja-JP"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阪市立</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総合</a:t>
                      </a:r>
                      <a:r>
                        <a:rPr kumimoji="1" lang="ja-JP"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病院と</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き続き</a:t>
                      </a:r>
                      <a:r>
                        <a:rPr kumimoji="1" lang="ja-JP"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協議を継続</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・上記協議結果や府補助事業の終了などを踏</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まえ</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自立化を検討</a:t>
                      </a:r>
                    </a:p>
                  </a:txBody>
                  <a:tcPr marL="52119" marR="5211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月から、中河内救命救急センターの指定管理運営は、当該法人から</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地独</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市立東大阪医療センターへ変更</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500"/>
                        </a:lnSpc>
                        <a:spcBef>
                          <a:spcPct val="0"/>
                        </a:spcBef>
                        <a:spcAft>
                          <a:spcPct val="0"/>
                        </a:spcAft>
                        <a:buClrTx/>
                        <a:buSzTx/>
                        <a:buFontTx/>
                        <a:buNone/>
                        <a:tabLst/>
                      </a:pP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○また、府補助事業</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車検診事業</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についても平成</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年度末で終了</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500"/>
                        </a:lnSpc>
                        <a:spcBef>
                          <a:spcPct val="0"/>
                        </a:spcBef>
                        <a:spcAft>
                          <a:spcPct val="0"/>
                        </a:spcAft>
                        <a:buClrTx/>
                        <a:buSzTx/>
                        <a:buFontTx/>
                        <a:buNone/>
                        <a:tabLst/>
                      </a:pP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年６月に策定した</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期中期経営計画</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H33</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に基づき、がん予防検診事業の収支改善の取組みをすすめている</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5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年度がん予防検診事業の状況</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・正味財産増減額は△</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38</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百万円となり、 </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目標を</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百万円上回った</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・一方、がん予防事業収益は、第</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期中  </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defRPr/>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期経営計画の目標値に届いていない</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題</a:t>
                      </a: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期中期経営計画の進捗状況を分析し、想定した利益の確保が困難な取組みの見直しや新たな収益確保策の検討をすすめることが必要</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19" marR="5211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期中期経営計画期間中にがん予防検</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診事業における収支バランスの均衡を図り、</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自立化をすすめる</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19" marR="5211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6000">
                <a:tc vMerge="1">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ja-JP" sz="1000" b="1"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endParaRPr>
                    </a:p>
                  </a:txBody>
                  <a:tcPr marL="52918" marR="52918"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19" marR="5211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2570827">
                <a:tc vMerge="1">
                  <a:txBody>
                    <a:bodyPr/>
                    <a:lstStyle/>
                    <a:p>
                      <a:endParaRPr kumimoji="1" lang="ja-JP" altLang="en-US"/>
                    </a:p>
                  </a:txBody>
                  <a:tcPr/>
                </a:tc>
                <a:tc>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期中期経営計画期間中にがん予防検診</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事業における収支バランスの均衡を図り、</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自立化をすすめる</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endParaRPr kumimoji="1" lang="ja-JP"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19" marR="5211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3"/>
                  </a:ext>
                </a:extLst>
              </a:tr>
            </a:tbl>
          </a:graphicData>
        </a:graphic>
      </p:graphicFrame>
      <p:sp>
        <p:nvSpPr>
          <p:cNvPr id="6" name="正方形/長方形 5"/>
          <p:cNvSpPr/>
          <p:nvPr/>
        </p:nvSpPr>
        <p:spPr>
          <a:xfrm>
            <a:off x="26495" y="44333"/>
            <a:ext cx="8136904" cy="369332"/>
          </a:xfrm>
          <a:prstGeom prst="rect">
            <a:avLst/>
          </a:prstGeom>
        </p:spPr>
        <p:txBody>
          <a:bodyPr wrap="square">
            <a:spAutoFit/>
          </a:bodyPr>
          <a:lstStyle/>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 name="直線コネクタ 6"/>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8" name="正方形/長方形 7"/>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latin typeface="Calibri" panose="020F0502020204030204" pitchFamily="34" charset="0"/>
                <a:cs typeface="Calibri" panose="020F0502020204030204" pitchFamily="34" charset="0"/>
              </a:rPr>
              <a:t>52</a:t>
            </a:r>
            <a:endParaRPr lang="ja-JP" alt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131519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288451980"/>
              </p:ext>
            </p:extLst>
          </p:nvPr>
        </p:nvGraphicFramePr>
        <p:xfrm>
          <a:off x="179511" y="593685"/>
          <a:ext cx="8834400" cy="5917089"/>
        </p:xfrm>
        <a:graphic>
          <a:graphicData uri="http://schemas.openxmlformats.org/drawingml/2006/table">
            <a:tbl>
              <a:tblPr/>
              <a:tblGrid>
                <a:gridCol w="1332149">
                  <a:extLst>
                    <a:ext uri="{9D8B030D-6E8A-4147-A177-3AD203B41FA5}">
                      <a16:colId xmlns:a16="http://schemas.microsoft.com/office/drawing/2014/main" val="20000"/>
                    </a:ext>
                  </a:extLst>
                </a:gridCol>
                <a:gridCol w="2520280">
                  <a:extLst>
                    <a:ext uri="{9D8B030D-6E8A-4147-A177-3AD203B41FA5}">
                      <a16:colId xmlns:a16="http://schemas.microsoft.com/office/drawing/2014/main" val="20001"/>
                    </a:ext>
                  </a:extLst>
                </a:gridCol>
                <a:gridCol w="2465571">
                  <a:extLst>
                    <a:ext uri="{9D8B030D-6E8A-4147-A177-3AD203B41FA5}">
                      <a16:colId xmlns:a16="http://schemas.microsoft.com/office/drawing/2014/main" val="20002"/>
                    </a:ext>
                  </a:extLst>
                </a:gridCol>
                <a:gridCol w="2516400">
                  <a:extLst>
                    <a:ext uri="{9D8B030D-6E8A-4147-A177-3AD203B41FA5}">
                      <a16:colId xmlns:a16="http://schemas.microsoft.com/office/drawing/2014/main" val="20003"/>
                    </a:ext>
                  </a:extLst>
                </a:gridCol>
              </a:tblGrid>
              <a:tr h="2143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48776" marR="4877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行財政改革推進プラン</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kern="100" spc="-100" baseline="0" dirty="0" err="1"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での</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8776" marR="4877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48776" marR="4877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kumimoji="1" 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48776" marR="4877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extLst>
                  <a:ext uri="{0D108BD9-81ED-4DB2-BD59-A6C34878D82A}">
                    <a16:rowId xmlns:a16="http://schemas.microsoft.com/office/drawing/2014/main" val="10000"/>
                  </a:ext>
                </a:extLst>
              </a:tr>
              <a:tr h="2228136">
                <a:tc row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sz="1000" b="1" i="0" u="none" strike="noStrike" cap="none" spc="-10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（公財）大阪</a:t>
                      </a:r>
                      <a:r>
                        <a:rPr kumimoji="1" lang="ja-JP" altLang="en-US" sz="1000" b="1" i="0" u="none" strike="noStrike" cap="none" spc="-10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産業振興機構</a:t>
                      </a:r>
                      <a:endParaRPr kumimoji="1" lang="ja-JP" sz="1000" b="1" i="0" u="none" strike="noStrike" cap="none" spc="-10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520" marR="5252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大阪市都市型産業振興センターとの</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統合に向けた手続きを実施し、平成</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以降の法人統合をめざす</a:t>
                      </a: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・連携推進会議において、以下の取組みを</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実施</a:t>
                      </a: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①法人統合に向けた課題・手続きの協議・</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調整</a:t>
                      </a: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②法人統合実現までの間も、連携推進会議</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において経営戦略・目標を共有し、両法人</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の事業を効率的・効果的に実施</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520" marR="5252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年度に府市統合本部会議において、</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大阪市都市型産業振興センターとの統合の方向性を決定　　</a:t>
                      </a: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○示された基本的方向性に基づき連携推進会議</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両法人、府・市等で構成</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を設置し協議・調整に努めたが、統合には至らず</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月の副首都推進本部会議において、平成</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月の統合をめざすことや、法人の新機能等の具体的な検討をすすめることを確認</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○確認された方向性を踏まえ、新法人の将来ビジョンの策定や設立に向けた手続き等をすすめている</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課題</a:t>
                      </a:r>
                      <a:r>
                        <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○統合を機に、既存事業の再編や府市から</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の事業移管をすすめるなど、大阪の中小企</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業支援を担う中核機関として、機能・体制の</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強化を図る必要がある</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a:t>
                      </a:r>
                    </a:p>
                    <a:p>
                      <a:pPr>
                        <a:lnSpc>
                          <a:spcPts val="15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大阪府市統合Ｂ項目</a:t>
                      </a: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5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大阪産業振興機構・市都市型産業振興センター</a:t>
                      </a: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の関連法人</a:t>
                      </a:r>
                    </a:p>
                    <a:p>
                      <a:pPr>
                        <a:lnSpc>
                          <a:spcPts val="15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副首都ビジョン</a:t>
                      </a: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5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第２章</a:t>
                      </a: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機能面</a:t>
                      </a: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副首都に必要な機能での取組み</a:t>
                      </a: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における</a:t>
                      </a: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産業支援や研究開発の機能･体制強化</a:t>
                      </a: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2520" marR="5252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大阪市都市型</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産業振興センターとの統合を予定</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00" b="0" i="0" u="none" strike="noStrike" cap="none" normalizeH="0" baseline="0" dirty="0" smtClean="0">
                        <a:ln>
                          <a:noFill/>
                        </a:ln>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520" marR="5252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4375">
                <a:tc vMerge="1">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ja-JP" sz="1000" b="1"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endParaRPr>
                    </a:p>
                  </a:txBody>
                  <a:tcPr marL="52918" marR="52918"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520" marR="525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3260203">
                <a:tc vMerge="1">
                  <a:txBody>
                    <a:bodyPr/>
                    <a:lstStyle/>
                    <a:p>
                      <a:endParaRPr kumimoji="1" lang="ja-JP" altLang="en-US"/>
                    </a:p>
                  </a:txBody>
                  <a:tcPr/>
                </a:tc>
                <a:tc>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大阪市都市型産業振興センターとの</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統合に向けた手続きを実施し、早期の法人統</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合をめざす</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・引き続き、法人統合実現までの間も、経営戦</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略・目標を共有し、連携事業の実施など両法</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人の事業を効率的・効果的にすすめる</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endParaRPr kumimoji="1" lang="en-US" altLang="ja-JP" sz="1000" b="0" i="0" u="none" strike="noStrike" cap="none" normalizeH="0" baseline="0" dirty="0" smtClean="0">
                        <a:ln>
                          <a:noFill/>
                        </a:ln>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520" marR="5252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3"/>
                  </a:ext>
                </a:extLst>
              </a:tr>
            </a:tbl>
          </a:graphicData>
        </a:graphic>
      </p:graphicFrame>
      <p:sp>
        <p:nvSpPr>
          <p:cNvPr id="6" name="正方形/長方形 5"/>
          <p:cNvSpPr/>
          <p:nvPr/>
        </p:nvSpPr>
        <p:spPr>
          <a:xfrm>
            <a:off x="26495" y="44333"/>
            <a:ext cx="8136904" cy="369332"/>
          </a:xfrm>
          <a:prstGeom prst="rect">
            <a:avLst/>
          </a:prstGeom>
        </p:spPr>
        <p:txBody>
          <a:bodyPr wrap="square">
            <a:spAutoFit/>
          </a:bodyPr>
          <a:lstStyle/>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 name="直線コネクタ 7"/>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正方形/長方形 6"/>
          <p:cNvSpPr/>
          <p:nvPr/>
        </p:nvSpPr>
        <p:spPr>
          <a:xfrm>
            <a:off x="8434429" y="651077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latin typeface="Calibri" panose="020F0502020204030204" pitchFamily="34" charset="0"/>
                <a:cs typeface="Calibri" panose="020F0502020204030204" pitchFamily="34" charset="0"/>
              </a:rPr>
              <a:t>53</a:t>
            </a:r>
            <a:endParaRPr lang="ja-JP" alt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841645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nvPr>
        </p:nvGraphicFramePr>
        <p:xfrm>
          <a:off x="236311" y="1177716"/>
          <a:ext cx="8795059" cy="5289455"/>
        </p:xfrm>
        <a:graphic>
          <a:graphicData uri="http://schemas.openxmlformats.org/drawingml/2006/table">
            <a:tbl>
              <a:tblPr/>
              <a:tblGrid>
                <a:gridCol w="1422000">
                  <a:extLst>
                    <a:ext uri="{9D8B030D-6E8A-4147-A177-3AD203B41FA5}">
                      <a16:colId xmlns:a16="http://schemas.microsoft.com/office/drawing/2014/main" val="20000"/>
                    </a:ext>
                  </a:extLst>
                </a:gridCol>
                <a:gridCol w="2484259">
                  <a:extLst>
                    <a:ext uri="{9D8B030D-6E8A-4147-A177-3AD203B41FA5}">
                      <a16:colId xmlns:a16="http://schemas.microsoft.com/office/drawing/2014/main" val="20001"/>
                    </a:ext>
                  </a:extLst>
                </a:gridCol>
                <a:gridCol w="2412000">
                  <a:extLst>
                    <a:ext uri="{9D8B030D-6E8A-4147-A177-3AD203B41FA5}">
                      <a16:colId xmlns:a16="http://schemas.microsoft.com/office/drawing/2014/main" val="20002"/>
                    </a:ext>
                  </a:extLst>
                </a:gridCol>
                <a:gridCol w="2476800">
                  <a:extLst>
                    <a:ext uri="{9D8B030D-6E8A-4147-A177-3AD203B41FA5}">
                      <a16:colId xmlns:a16="http://schemas.microsoft.com/office/drawing/2014/main" val="20003"/>
                    </a:ext>
                  </a:extLst>
                </a:gridCol>
              </a:tblGrid>
              <a:tr h="216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r>
                        <a:rPr kumimoji="1" lang="en-US" alt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4554" marR="5455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行財政改革推進プラン</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kern="100" spc="-100" baseline="0" dirty="0" err="1"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での</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4554" marR="5455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4554" marR="5455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kumimoji="1" 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54554" marR="5455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extLst>
                  <a:ext uri="{0D108BD9-81ED-4DB2-BD59-A6C34878D82A}">
                    <a16:rowId xmlns:a16="http://schemas.microsoft.com/office/drawing/2014/main" val="10000"/>
                  </a:ext>
                </a:extLst>
              </a:tr>
              <a:tr h="2325963">
                <a:tc row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大阪府道路公社</a:t>
                      </a:r>
                    </a:p>
                  </a:txBody>
                  <a:tcPr marL="51383" marR="5138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13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・引き続き、利用促進、経費節減による収支</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改善、国への償還期限延長の要望の継続な</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ど、借入金の償還財源の確保に努める</a:t>
                      </a: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・利用者の視点に立った阪神都市圏高速道</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路の一体的な管理・運営を実現するため、平</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成</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年度当初を目途に道路公社路線も含</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めた</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料金体系一元化をめざすとともに、接続</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する高速道路会社への路線移管に向けた取</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組みをすすめる</a:t>
                      </a:r>
                      <a:endPar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383" marR="5138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ja-JP" sz="1000" b="1"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sz="1000" b="1"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kumimoji="1" lang="ja-JP" altLang="ja-JP" sz="1000" b="1"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収支改善の取組み</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を推進</a:t>
                      </a:r>
                      <a:endParaRPr kumimoji="1" 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公社経営改善方針</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(2011(H23)</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年度策定</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に基づき、維持管理</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費</a:t>
                      </a:r>
                      <a:r>
                        <a:rPr kumimoji="1" 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の縮減を図るなど</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kumimoji="1" 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収支改善に取</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り</a:t>
                      </a:r>
                      <a:r>
                        <a:rPr kumimoji="1" 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組ん</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で</a:t>
                      </a:r>
                      <a:r>
                        <a:rPr kumimoji="1" 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いる</a:t>
                      </a: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2016(H28)</a:t>
                      </a:r>
                      <a:r>
                        <a:rPr kumimoji="1" 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年度に経営改善</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に関する新たな取組みをとりまとめ</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鳥飼仁和寺大橋</a:t>
                      </a:r>
                      <a:r>
                        <a:rPr kumimoji="1" 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の料金徴収期間</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 </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延長</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(2017(H29)</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2027</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endParaRPr kumimoji="1" 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○近畿圏高速道路の料金体系一元化及び堺泉北、南阪奈、第二阪奈有料道路の路線移管に関する方針が決定</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・堺泉北、南阪奈は、</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2018(H30)</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日に</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NEXCO</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西日本へ移管</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・第二阪奈は、</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2019(H31)</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日に</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NEXCO</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西日本へ移管</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・当該路線の料金体系一元化は移管時に</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実施</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○箕面有料道路については、早期の路線移管をめざし、引き続き検討・調整</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ja-JP" sz="1000" b="1"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sz="1000" b="1"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a:t>
                      </a:r>
                      <a:r>
                        <a:rPr kumimoji="1" lang="ja-JP" altLang="en-US" sz="1000" b="1"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sz="1000" b="1"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題</a:t>
                      </a:r>
                      <a:r>
                        <a:rPr kumimoji="1" lang="ja-JP" altLang="ja-JP" sz="1000" b="1"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○借入金の償還財源の確保</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路線移管の推進</a:t>
                      </a:r>
                      <a:endParaRPr kumimoji="1" 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383" marR="5138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・引き続き、利用促進、経費節減による収支</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改善に取組むなど、借入金の償還財源の</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確保に努める</a:t>
                      </a: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・利用者の視点に立った近畿圏高速道路の料</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金体系一元化を実現するため、箕面有料道</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路の高速道路会社への早期移管をめざすと</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ともに、路線移管後の公社のあり方について </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検討をすすめる</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383" marR="5138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6000">
                <a:tc vMerge="1">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ja-JP" sz="1000" b="1"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endParaRPr>
                    </a:p>
                  </a:txBody>
                  <a:tcPr marL="51383" marR="51383"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383" marR="5138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2531492">
                <a:tc vMerge="1">
                  <a:txBody>
                    <a:bodyPr/>
                    <a:lstStyle/>
                    <a:p>
                      <a:endParaRPr kumimoji="1" lang="ja-JP" altLang="en-US"/>
                    </a:p>
                  </a:txBody>
                  <a:tcPr/>
                </a:tc>
                <a:tc>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・引き続き、利用促進、経費節減による収支</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改善に取組むなど、借入金の償還財源の確</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保に努める</a:t>
                      </a: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・利用者の視点に立った近畿圏高速道路の料</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金体系一元化を実現するため、箕面有料道</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路の高速道路会社への早期移管を</a:t>
                      </a:r>
                      <a:r>
                        <a:rPr kumimoji="1" lang="ja-JP" altLang="en-US" sz="10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めざすとと</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もに、路線移管後の公社のあり方について検</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討をすすめる</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300"/>
                        </a:lnSpc>
                        <a:spcBef>
                          <a:spcPct val="0"/>
                        </a:spcBef>
                        <a:spcAft>
                          <a:spcPct val="0"/>
                        </a:spcAft>
                        <a:buClrTx/>
                        <a:buSzTx/>
                        <a:buFontTx/>
                        <a:buNone/>
                        <a:tabLst/>
                      </a:pPr>
                      <a:endParaRPr kumimoji="1" 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383" marR="5138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3"/>
                  </a:ext>
                </a:extLst>
              </a:tr>
            </a:tbl>
          </a:graphicData>
        </a:graphic>
      </p:graphicFrame>
      <p:sp>
        <p:nvSpPr>
          <p:cNvPr id="6" name="正方形/長方形 5"/>
          <p:cNvSpPr/>
          <p:nvPr/>
        </p:nvSpPr>
        <p:spPr>
          <a:xfrm>
            <a:off x="26495" y="44333"/>
            <a:ext cx="8136904" cy="369332"/>
          </a:xfrm>
          <a:prstGeom prst="rect">
            <a:avLst/>
          </a:prstGeom>
        </p:spPr>
        <p:txBody>
          <a:bodyPr wrap="square">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出資法人等の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 name="直線コネクタ 8"/>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8" name="正方形/長方形 7"/>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rPr>
              <a:t>54</a:t>
            </a:r>
            <a:endParaRPr lang="ja-JP" altLang="en-US" dirty="0">
              <a:solidFill>
                <a:schemeClr val="tx1"/>
              </a:solidFill>
            </a:endParaRPr>
          </a:p>
        </p:txBody>
      </p:sp>
    </p:spTree>
    <p:extLst>
      <p:ext uri="{BB962C8B-B14F-4D97-AF65-F5344CB8AC3E}">
        <p14:creationId xmlns:p14="http://schemas.microsoft.com/office/powerpoint/2010/main" val="17783502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3956881935"/>
              </p:ext>
            </p:extLst>
          </p:nvPr>
        </p:nvGraphicFramePr>
        <p:xfrm>
          <a:off x="230980" y="1135420"/>
          <a:ext cx="8794800" cy="5502845"/>
        </p:xfrm>
        <a:graphic>
          <a:graphicData uri="http://schemas.openxmlformats.org/drawingml/2006/table">
            <a:tbl>
              <a:tblPr firstRow="1" firstCol="1" bandRow="1">
                <a:tableStyleId>{BC89EF96-8CEA-46FF-86C4-4CE0E7609802}</a:tableStyleId>
              </a:tblPr>
              <a:tblGrid>
                <a:gridCol w="1422000">
                  <a:extLst>
                    <a:ext uri="{9D8B030D-6E8A-4147-A177-3AD203B41FA5}">
                      <a16:colId xmlns:a16="http://schemas.microsoft.com/office/drawing/2014/main" val="20000"/>
                    </a:ext>
                  </a:extLst>
                </a:gridCol>
                <a:gridCol w="2509200">
                  <a:extLst>
                    <a:ext uri="{9D8B030D-6E8A-4147-A177-3AD203B41FA5}">
                      <a16:colId xmlns:a16="http://schemas.microsoft.com/office/drawing/2014/main" val="20001"/>
                    </a:ext>
                  </a:extLst>
                </a:gridCol>
                <a:gridCol w="2435045">
                  <a:extLst>
                    <a:ext uri="{9D8B030D-6E8A-4147-A177-3AD203B41FA5}">
                      <a16:colId xmlns:a16="http://schemas.microsoft.com/office/drawing/2014/main" val="20002"/>
                    </a:ext>
                  </a:extLst>
                </a:gridCol>
                <a:gridCol w="2428555">
                  <a:extLst>
                    <a:ext uri="{9D8B030D-6E8A-4147-A177-3AD203B41FA5}">
                      <a16:colId xmlns:a16="http://schemas.microsoft.com/office/drawing/2014/main" val="20003"/>
                    </a:ext>
                  </a:extLst>
                </a:gridCol>
              </a:tblGrid>
              <a:tr h="216000">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行財政改革推進プラン</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kern="100" spc="-100" baseline="0" dirty="0" err="1"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での</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方向性</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434384">
                <a:tc rowSpan="3">
                  <a:txBody>
                    <a:bodyPr/>
                    <a:lstStyle/>
                    <a:p>
                      <a:pPr algn="just">
                        <a:spcAft>
                          <a:spcPts val="0"/>
                        </a:spcAft>
                      </a:pPr>
                      <a:r>
                        <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堺泉北埠頭（株）</a:t>
                      </a: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500"/>
                        </a:lnSpc>
                        <a:spcAft>
                          <a:spcPts val="0"/>
                        </a:spcAft>
                      </a:pPr>
                      <a:r>
                        <a:rPr lang="ja-JP"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lang="ja-JP"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ts val="1500"/>
                        </a:lnSpc>
                        <a:spcAft>
                          <a:spcPts val="0"/>
                        </a:spcAft>
                      </a:pPr>
                      <a:r>
                        <a:rPr lang="ja-JP" altLang="en-US" sz="1000" u="none"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阪神国際港湾</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経営統</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合</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め</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ざす</a:t>
                      </a:r>
                    </a:p>
                    <a:p>
                      <a:pPr marL="0" indent="-252000" algn="l">
                        <a:lnSpc>
                          <a:spcPts val="15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年度の港湾運営会社指定、</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252000" algn="l">
                        <a:lnSpc>
                          <a:spcPts val="1500"/>
                        </a:lnSpc>
                        <a:spcAft>
                          <a:spcPts val="0"/>
                        </a:spcAft>
                      </a:pP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からの運営開始をめざすとともに、経営統合</a:t>
                      </a:r>
                      <a:r>
                        <a:rPr lang="ja-JP" altLang="en-US" sz="1000" u="none" kern="10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252000" algn="l">
                        <a:lnSpc>
                          <a:spcPts val="1500"/>
                        </a:lnSpc>
                        <a:spcAft>
                          <a:spcPts val="0"/>
                        </a:spcAft>
                      </a:pPr>
                      <a:r>
                        <a:rPr lang="ja-JP" altLang="en-US" sz="1000" u="none"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での間</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は、法人として収益性の向上、安定的</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252000" algn="l">
                        <a:lnSpc>
                          <a:spcPts val="1500"/>
                        </a:lnSpc>
                        <a:spcAft>
                          <a:spcPts val="0"/>
                        </a:spcAft>
                      </a:pP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な経営の維持や事業展開</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引き続き行</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う</a:t>
                      </a:r>
                      <a:endPar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133985" indent="-133985" algn="just">
                        <a:lnSpc>
                          <a:spcPts val="1500"/>
                        </a:lnSpc>
                        <a:spcAft>
                          <a:spcPts val="0"/>
                        </a:spcAft>
                      </a:pPr>
                      <a:r>
                        <a:rPr 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985" indent="-133985" algn="just">
                        <a:lnSpc>
                          <a:spcPts val="1500"/>
                        </a:lnSpc>
                        <a:spcAft>
                          <a:spcPts val="0"/>
                        </a:spcAft>
                      </a:pP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24</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に府市統合本部会議</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985" indent="-133985" algn="just">
                        <a:lnSpc>
                          <a:spcPts val="1500"/>
                        </a:lnSpc>
                        <a:spcAft>
                          <a:spcPts val="0"/>
                        </a:spcAft>
                      </a:pP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戦略</a:t>
                      </a:r>
                      <a:r>
                        <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本部会議で基本的方向性を</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決定</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985" indent="-133985" algn="just">
                        <a:lnSpc>
                          <a:spcPts val="1500"/>
                        </a:lnSpc>
                        <a:spcAft>
                          <a:spcPts val="0"/>
                        </a:spcAft>
                      </a:pPr>
                      <a:r>
                        <a:rPr lang="en-US" altLang="ja-JP"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府市港湾事業の統合</a:t>
                      </a:r>
                    </a:p>
                    <a:p>
                      <a:pPr marL="0" indent="-468000" algn="just">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・大阪港埠頭</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a:t>
                      </a:r>
                      <a:r>
                        <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神戸港</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埠頭</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1000" kern="100" spc="-15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の経</a:t>
                      </a:r>
                      <a:endParaRPr lang="en-US" altLang="ja-JP" sz="1000" kern="100" spc="-15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468000" algn="just">
                        <a:lnSpc>
                          <a:spcPts val="1500"/>
                        </a:lnSpc>
                        <a:spcAft>
                          <a:spcPts val="0"/>
                        </a:spcAft>
                      </a:pPr>
                      <a:r>
                        <a:rPr lang="en-US" altLang="ja-JP" sz="1000" kern="100" spc="-15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00" kern="100" spc="-15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営</a:t>
                      </a:r>
                      <a:r>
                        <a:rPr lang="ja-JP" altLang="en-US" sz="1000" kern="100" spc="-15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統合後</a:t>
                      </a:r>
                      <a:r>
                        <a:rPr lang="ja-JP" sz="1000" kern="100" spc="-15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a:t>
                      </a:r>
                      <a:r>
                        <a:rPr lang="ja-JP" altLang="en-US" sz="1000" kern="100" spc="-15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堺</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泉北埠頭</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a:t>
                      </a:r>
                      <a:r>
                        <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の経営</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統合</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468000" algn="just">
                        <a:lnSpc>
                          <a:spcPts val="1500"/>
                        </a:lnSpc>
                        <a:spcAft>
                          <a:spcPts val="0"/>
                        </a:spcAft>
                      </a:pPr>
                      <a:r>
                        <a:rPr lang="ja-JP" altLang="en-US"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をめ</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ざ</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a:t>
                      </a:r>
                      <a:endParaRPr lang="en-US" altLang="ja-JP" sz="10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400050" indent="-400050" algn="just">
                        <a:lnSpc>
                          <a:spcPts val="1500"/>
                        </a:lnSpc>
                        <a:spcAft>
                          <a:spcPts val="0"/>
                        </a:spcAft>
                      </a:pPr>
                      <a:r>
                        <a:rPr lang="en-US" altLang="ja-JP"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在来</a:t>
                      </a:r>
                      <a:r>
                        <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埠頭を含め府直営部分に</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ついて、</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0050" indent="-400050" algn="just">
                        <a:lnSpc>
                          <a:spcPts val="1500"/>
                        </a:lnSpc>
                        <a:spcAft>
                          <a:spcPts val="0"/>
                        </a:spcAft>
                      </a:pPr>
                      <a:r>
                        <a:rPr lang="en-US" altLang="ja-JP"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可能なところ</a:t>
                      </a:r>
                      <a:r>
                        <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から管理運営を委ねる</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ことで、</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0050" indent="-400050" algn="just">
                        <a:lnSpc>
                          <a:spcPts val="1500"/>
                        </a:lnSpc>
                        <a:spcAft>
                          <a:spcPts val="0"/>
                        </a:spcAft>
                      </a:pPr>
                      <a:r>
                        <a:rPr lang="en-US" altLang="ja-JP"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港湾運営会社</a:t>
                      </a:r>
                      <a:r>
                        <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指定に向け、</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運営</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ノウ</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ハ</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ウ</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0050" indent="-400050" algn="just">
                        <a:lnSpc>
                          <a:spcPts val="1500"/>
                        </a:lnSpc>
                        <a:spcAft>
                          <a:spcPts val="0"/>
                        </a:spcAft>
                      </a:pPr>
                      <a:r>
                        <a:rPr lang="en-US" altLang="ja-JP"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の蓄積を図る</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6000" indent="-40005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月、大阪港埠頭</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216000" indent="-400050" algn="just">
                        <a:lnSpc>
                          <a:spcPts val="1500"/>
                        </a:lnSpc>
                        <a:spcAft>
                          <a:spcPts val="0"/>
                        </a:spcAft>
                      </a:pP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と神戸港埠頭</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の経営統合により、阪神</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6000" indent="-400050" algn="just">
                        <a:lnSpc>
                          <a:spcPts val="1500"/>
                        </a:lnSpc>
                        <a:spcAft>
                          <a:spcPts val="0"/>
                        </a:spcAft>
                      </a:pP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国際港湾</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設立</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6000" indent="-400050" algn="just">
                        <a:lnSpc>
                          <a:spcPts val="15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月、府から港湾運営</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6000" indent="-400050" algn="just">
                        <a:lnSpc>
                          <a:spcPts val="1500"/>
                        </a:lnSpc>
                        <a:spcAft>
                          <a:spcPts val="0"/>
                        </a:spcAft>
                      </a:pP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会社の指定を受け、平成</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月より助松</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6000" indent="-400050" algn="just">
                        <a:lnSpc>
                          <a:spcPts val="15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地区及び汐見地区のｺﾝﾃﾅ、ﾌｪﾘｰ、</a:t>
                      </a:r>
                      <a:r>
                        <a:rPr lang="ja-JP" altLang="en-US" sz="1000" u="none"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RORO</a:t>
                      </a:r>
                    </a:p>
                    <a:p>
                      <a:pPr marL="216000" indent="-400050" algn="just">
                        <a:lnSpc>
                          <a:spcPts val="1500"/>
                        </a:lnSpc>
                        <a:spcAft>
                          <a:spcPts val="0"/>
                        </a:spcAft>
                      </a:pP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埠頭において港湾運営を開始</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0050" indent="-400050" algn="just">
                        <a:lnSpc>
                          <a:spcPts val="1500"/>
                        </a:lnSpc>
                        <a:spcAft>
                          <a:spcPts val="0"/>
                        </a:spcAft>
                      </a:pPr>
                      <a:r>
                        <a:rPr lang="ja-JP" altLang="en-US" sz="10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10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lang="ja-JP" altLang="en-US" sz="10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年８月、府市が大阪港湾</a:t>
                      </a:r>
                      <a:endParaRPr lang="en-US" altLang="ja-JP" sz="10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0050" indent="-400050" algn="just">
                        <a:lnSpc>
                          <a:spcPts val="1500"/>
                        </a:lnSpc>
                        <a:spcAft>
                          <a:spcPts val="0"/>
                        </a:spcAft>
                      </a:pPr>
                      <a:r>
                        <a:rPr lang="en-US" altLang="ja-JP" sz="10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連携会議を設置し、港湾管理の一元化に</a:t>
                      </a:r>
                      <a:endParaRPr lang="en-US" altLang="ja-JP" sz="10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0050" indent="-400050" algn="just">
                        <a:lnSpc>
                          <a:spcPts val="1500"/>
                        </a:lnSpc>
                        <a:spcAft>
                          <a:spcPts val="0"/>
                        </a:spcAft>
                      </a:pPr>
                      <a:r>
                        <a:rPr lang="en-US" altLang="ja-JP" sz="1000" strike="noStrike"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関する検討を深めている</a:t>
                      </a:r>
                      <a:endParaRPr lang="en-US" altLang="ja-JP" sz="10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0050" indent="-400050" algn="just">
                        <a:lnSpc>
                          <a:spcPts val="15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月より、府から一部の府</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0050" indent="-400050" algn="just">
                        <a:lnSpc>
                          <a:spcPts val="1500"/>
                        </a:lnSpc>
                        <a:spcAft>
                          <a:spcPts val="0"/>
                        </a:spcAft>
                      </a:pPr>
                      <a:r>
                        <a:rPr lang="en-US" altLang="ja-JP" sz="1000" u="none"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営上屋について事業移管を受け、既存の自</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0050" indent="-400050" algn="just">
                        <a:lnSpc>
                          <a:spcPts val="1500"/>
                        </a:lnSpc>
                        <a:spcAft>
                          <a:spcPts val="0"/>
                        </a:spcAft>
                      </a:pP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社上屋と併せ上屋の一元管理を実施</a:t>
                      </a:r>
                    </a:p>
                    <a:p>
                      <a:pPr marL="401320" indent="-401320" algn="just">
                        <a:lnSpc>
                          <a:spcPts val="1500"/>
                        </a:lnSpc>
                        <a:spcAft>
                          <a:spcPts val="0"/>
                        </a:spcAft>
                      </a:pPr>
                      <a:r>
                        <a:rPr 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a:t>
                      </a: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題】</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安定的な利益の確保</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○老朽化した施設等の計画的な更新・修繕</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just">
                        <a:lnSpc>
                          <a:spcPts val="1500"/>
                        </a:lnSpc>
                        <a:spcAft>
                          <a:spcPts val="0"/>
                        </a:spcAft>
                      </a:pPr>
                      <a:r>
                        <a:rPr lang="ja-JP"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en-US" altLang="ja-JP" sz="1000" b="0" u="none"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阪神国際港湾</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経営統</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合</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め</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ざす</a:t>
                      </a:r>
                    </a:p>
                    <a:p>
                      <a:pPr marL="0" indent="-252000" algn="l">
                        <a:lnSpc>
                          <a:spcPts val="1500"/>
                        </a:lnSpc>
                        <a:spcAft>
                          <a:spcPts val="0"/>
                        </a:spcAft>
                      </a:pPr>
                      <a:r>
                        <a:rPr lang="ja-JP" altLang="en-US" sz="1000" u="none"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経営統合を見据え</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、法人として収益性の</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252000" algn="l">
                        <a:lnSpc>
                          <a:spcPts val="1500"/>
                        </a:lnSpc>
                        <a:spcAft>
                          <a:spcPts val="0"/>
                        </a:spcAft>
                      </a:pPr>
                      <a:r>
                        <a:rPr lang="ja-JP" altLang="en-US" sz="1000" u="none"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向上、安定的な経営の維持や事業展開</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252000" algn="l">
                        <a:lnSpc>
                          <a:spcPts val="1500"/>
                        </a:lnSpc>
                        <a:spcAft>
                          <a:spcPts val="0"/>
                        </a:spcAft>
                      </a:pP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引き続き行</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う</a:t>
                      </a:r>
                      <a:endPar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endPar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16000">
                <a:tc vMerge="1">
                  <a:txBody>
                    <a:bodyPr/>
                    <a:lstStyle/>
                    <a:p>
                      <a:endParaRPr kumimoji="1" lang="ja-JP" altLang="en-US"/>
                    </a:p>
                  </a:txBody>
                  <a:tcP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3636461">
                <a:tc vMerge="1">
                  <a:txBody>
                    <a:bodyPr/>
                    <a:lstStyle/>
                    <a:p>
                      <a:endParaRPr kumimoji="1" lang="ja-JP" altLang="en-US"/>
                    </a:p>
                  </a:txBody>
                  <a:tcPr/>
                </a:tc>
                <a:tc>
                  <a:txBody>
                    <a:bodyPr/>
                    <a:lstStyle/>
                    <a:p>
                      <a:pPr algn="just">
                        <a:lnSpc>
                          <a:spcPts val="1500"/>
                        </a:lnSpc>
                        <a:spcAft>
                          <a:spcPts val="0"/>
                        </a:spcAft>
                      </a:pPr>
                      <a:r>
                        <a:rPr lang="ja-JP"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lang="ja-JP"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ts val="15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阪神国際港湾</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経営統</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合</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め</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ざす</a:t>
                      </a:r>
                    </a:p>
                    <a:p>
                      <a:pPr marL="0" indent="-252000" algn="l">
                        <a:lnSpc>
                          <a:spcPts val="15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経営統合を見据え</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、法人として収益性の向</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252000" algn="l">
                        <a:lnSpc>
                          <a:spcPts val="1500"/>
                        </a:lnSpc>
                        <a:spcAft>
                          <a:spcPts val="0"/>
                        </a:spcAft>
                      </a:pP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上、安定的な経営の維持や事業展開</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引き</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252000" algn="l">
                        <a:lnSpc>
                          <a:spcPts val="1500"/>
                        </a:lnSpc>
                        <a:spcAft>
                          <a:spcPts val="0"/>
                        </a:spcAft>
                      </a:pP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続き行</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う</a:t>
                      </a:r>
                      <a:endPar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3"/>
                  </a:ext>
                </a:extLst>
              </a:tr>
            </a:tbl>
          </a:graphicData>
        </a:graphic>
      </p:graphicFrame>
      <p:sp>
        <p:nvSpPr>
          <p:cNvPr id="6" name="正方形/長方形 5"/>
          <p:cNvSpPr/>
          <p:nvPr/>
        </p:nvSpPr>
        <p:spPr>
          <a:xfrm>
            <a:off x="26495" y="44333"/>
            <a:ext cx="8136904" cy="369332"/>
          </a:xfrm>
          <a:prstGeom prst="rect">
            <a:avLst/>
          </a:prstGeom>
        </p:spPr>
        <p:txBody>
          <a:bodyPr wrap="square">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出資法人等の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 name="直線コネクタ 8"/>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正方形/長方形 6"/>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rPr>
              <a:t>55</a:t>
            </a:r>
            <a:endParaRPr lang="ja-JP" altLang="en-US" dirty="0">
              <a:solidFill>
                <a:schemeClr val="tx1"/>
              </a:solidFill>
            </a:endParaRPr>
          </a:p>
        </p:txBody>
      </p:sp>
    </p:spTree>
    <p:extLst>
      <p:ext uri="{BB962C8B-B14F-4D97-AF65-F5344CB8AC3E}">
        <p14:creationId xmlns:p14="http://schemas.microsoft.com/office/powerpoint/2010/main" val="26725563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nvPr>
        </p:nvGraphicFramePr>
        <p:xfrm>
          <a:off x="2843808" y="3543984"/>
          <a:ext cx="208280" cy="365760"/>
        </p:xfrm>
        <a:graphic>
          <a:graphicData uri="http://schemas.openxmlformats.org/drawingml/2006/table">
            <a:tbl>
              <a:tblPr/>
              <a:tblGrid>
                <a:gridCol w="208280">
                  <a:extLst>
                    <a:ext uri="{9D8B030D-6E8A-4147-A177-3AD203B41FA5}">
                      <a16:colId xmlns:a16="http://schemas.microsoft.com/office/drawing/2014/main" val="20000"/>
                    </a:ext>
                  </a:extLst>
                </a:gridCol>
              </a:tblGrid>
              <a:tr h="0">
                <a:tc>
                  <a:txBody>
                    <a:bodyPr/>
                    <a:lstStyle/>
                    <a:p>
                      <a:endParaRPr kumimoji="1" lang="ja-JP" altLang="en-US" dirty="0"/>
                    </a:p>
                  </a:txBody>
                  <a:tcPr>
                    <a:lnL w="12700" cmpd="sng">
                      <a:noFill/>
                      <a:prstDash val="solid"/>
                    </a:lnL>
                    <a:lnR w="12700" cmpd="sng">
                      <a:noFill/>
                      <a:prstDash val="solid"/>
                    </a:lnR>
                    <a:lnT w="12700" cmpd="sng">
                      <a:noFill/>
                      <a:prstDash val="solid"/>
                    </a:lnT>
                    <a:lnB w="12700" cmpd="sng">
                      <a:noFill/>
                      <a:prstDash val="solid"/>
                    </a:lnB>
                  </a:tcPr>
                </a:tc>
                <a:extLst>
                  <a:ext uri="{0D108BD9-81ED-4DB2-BD59-A6C34878D82A}">
                    <a16:rowId xmlns:a16="http://schemas.microsoft.com/office/drawing/2014/main" val="10000"/>
                  </a:ext>
                </a:extLst>
              </a:tr>
            </a:tbl>
          </a:graphicData>
        </a:graphic>
      </p:graphicFrame>
      <p:sp>
        <p:nvSpPr>
          <p:cNvPr id="5" name="正方形/長方形 4"/>
          <p:cNvSpPr>
            <a:spLocks noChangeArrowheads="1"/>
          </p:cNvSpPr>
          <p:nvPr/>
        </p:nvSpPr>
        <p:spPr bwMode="auto">
          <a:xfrm>
            <a:off x="179512" y="921206"/>
            <a:ext cx="303961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）今後</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の方向性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存　続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表 8"/>
          <p:cNvGraphicFramePr>
            <a:graphicFrameLocks noGrp="1"/>
          </p:cNvGraphicFramePr>
          <p:nvPr>
            <p:extLst/>
          </p:nvPr>
        </p:nvGraphicFramePr>
        <p:xfrm>
          <a:off x="179512" y="1268760"/>
          <a:ext cx="8794800" cy="3833303"/>
        </p:xfrm>
        <a:graphic>
          <a:graphicData uri="http://schemas.openxmlformats.org/drawingml/2006/table">
            <a:tbl>
              <a:tblPr firstRow="1" firstCol="1" bandRow="1">
                <a:tableStyleId>{BC89EF96-8CEA-46FF-86C4-4CE0E7609802}</a:tableStyleId>
              </a:tblPr>
              <a:tblGrid>
                <a:gridCol w="1422000">
                  <a:extLst>
                    <a:ext uri="{9D8B030D-6E8A-4147-A177-3AD203B41FA5}">
                      <a16:colId xmlns:a16="http://schemas.microsoft.com/office/drawing/2014/main" val="20000"/>
                    </a:ext>
                  </a:extLst>
                </a:gridCol>
                <a:gridCol w="2509200">
                  <a:extLst>
                    <a:ext uri="{9D8B030D-6E8A-4147-A177-3AD203B41FA5}">
                      <a16:colId xmlns:a16="http://schemas.microsoft.com/office/drawing/2014/main" val="20001"/>
                    </a:ext>
                  </a:extLst>
                </a:gridCol>
                <a:gridCol w="2386800">
                  <a:extLst>
                    <a:ext uri="{9D8B030D-6E8A-4147-A177-3AD203B41FA5}">
                      <a16:colId xmlns:a16="http://schemas.microsoft.com/office/drawing/2014/main" val="20002"/>
                    </a:ext>
                  </a:extLst>
                </a:gridCol>
                <a:gridCol w="2476800">
                  <a:extLst>
                    <a:ext uri="{9D8B030D-6E8A-4147-A177-3AD203B41FA5}">
                      <a16:colId xmlns:a16="http://schemas.microsoft.com/office/drawing/2014/main" val="20003"/>
                    </a:ext>
                  </a:extLst>
                </a:gridCol>
              </a:tblGrid>
              <a:tr h="216000">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行財政改革推進プラン</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kern="100" spc="-100" baseline="0" dirty="0" err="1"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での</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方向性</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015198">
                <a:tc row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a:t>
                      </a:r>
                      <a:r>
                        <a:rPr kumimoji="1" 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府国際交流財団</a:t>
                      </a:r>
                      <a:endPar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廃止</a:t>
                      </a:r>
                      <a:endPar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・新公益法人移行時の定款の定めに基づき、</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月に法人を解散予定</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ja-JP" sz="1000" b="1"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sz="1000" b="1"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kumimoji="1" lang="ja-JP" altLang="ja-JP" sz="1000" b="1"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○2012(H24)</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年度に公益財団法人に移</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行した際の定款で、存続期間を</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2022</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３月末と規定</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○来阪外客数の急増等による府の国際化</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施策を取り巻く環境の変化に対応できるよ</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う財団を存続させることを決定</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・事業について、よりきめ細かな外国人相</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談や的確な災害時の支援、さらに語学ボ</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ランティア確保などに向けた重点化を図る</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2017(H29)</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年３月に定款を変更し、存</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続期間の規定を削除</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2018(H30)</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年９月及び</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月に法人よ</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り特定資産の一部</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約</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5.64</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を府に</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寄附</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ja-JP"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新中期経営計画</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H34</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基づき、重点化する事業と推進体制の強化、</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収入の確保に努める</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2022</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PDCA</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による再検証を実施</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16000">
                <a:tc vMerge="1">
                  <a:txBody>
                    <a:bodyPr/>
                    <a:lstStyle/>
                    <a:p>
                      <a:pPr algn="just">
                        <a:spcAft>
                          <a:spcPts val="0"/>
                        </a:spcAft>
                      </a:pPr>
                      <a:endParaRPr lang="ja-JP" sz="1000" kern="100" dirty="0">
                        <a:solidFill>
                          <a:schemeClr val="tx1"/>
                        </a:solidFill>
                        <a:effectLst/>
                        <a:latin typeface="Century"/>
                        <a:ea typeface="ＭＳ 明朝"/>
                        <a:cs typeface="Times New Roman"/>
                      </a:endParaRPr>
                    </a:p>
                  </a:txBody>
                  <a:tcPr marL="52918" marR="52918" marT="0" marB="0">
                    <a:lnT w="12700" cap="flat" cmpd="sng" algn="ctr">
                      <a:solidFill>
                        <a:schemeClr val="tx1"/>
                      </a:solidFill>
                      <a:prstDash val="solid"/>
                      <a:round/>
                      <a:headEnd type="none" w="med" len="med"/>
                      <a:tailEnd type="none" w="med" len="med"/>
                    </a:lnT>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vMerge="1">
                  <a:txBody>
                    <a:bodyPr/>
                    <a:lstStyle/>
                    <a:p>
                      <a:pPr marL="401320" indent="-401320" algn="just">
                        <a:lnSpc>
                          <a:spcPts val="1500"/>
                        </a:lnSpc>
                        <a:spcAft>
                          <a:spcPts val="0"/>
                        </a:spcAft>
                      </a:pPr>
                      <a:endParaRPr lang="ja-JP" sz="1000" kern="100" dirty="0">
                        <a:solidFill>
                          <a:schemeClr val="tx1"/>
                        </a:solidFill>
                        <a:effectLst/>
                        <a:latin typeface="Century"/>
                        <a:ea typeface="ＭＳ 明朝"/>
                        <a:cs typeface="Times New Roman"/>
                      </a:endParaRPr>
                    </a:p>
                  </a:txBody>
                  <a:tcPr marL="52918" marR="52918" marT="0" marB="0">
                    <a:lnT w="12700" cap="flat" cmpd="sng" algn="ctr">
                      <a:solidFill>
                        <a:schemeClr val="tx1"/>
                      </a:solidFill>
                      <a:prstDash val="solid"/>
                      <a:round/>
                      <a:headEnd type="none" w="med" len="med"/>
                      <a:tailEnd type="none" w="med" len="med"/>
                    </a:lnT>
                    <a:noFill/>
                  </a:tcPr>
                </a:tc>
                <a:tc vMerge="1">
                  <a:txBody>
                    <a:bodyPr/>
                    <a:lstStyle/>
                    <a:p>
                      <a:pPr algn="just">
                        <a:lnSpc>
                          <a:spcPts val="1500"/>
                        </a:lnSpc>
                        <a:spcAft>
                          <a:spcPts val="0"/>
                        </a:spcAft>
                      </a:pPr>
                      <a:endParaRPr lang="ja-JP" sz="1000" kern="100" dirty="0">
                        <a:effectLst/>
                        <a:latin typeface="Century"/>
                        <a:ea typeface="ＭＳ 明朝"/>
                        <a:cs typeface="Times New Roman"/>
                      </a:endParaRPr>
                    </a:p>
                  </a:txBody>
                  <a:tcPr marL="52918" marR="52918" marT="0" marB="0">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2"/>
                  </a:ext>
                </a:extLst>
              </a:tr>
              <a:tr h="2386105">
                <a:tc vMerge="1">
                  <a:txBody>
                    <a:bodyPr/>
                    <a:lstStyle/>
                    <a:p>
                      <a:endParaRPr kumimoji="1" lang="ja-JP" altLang="en-US"/>
                    </a:p>
                  </a:txBody>
                  <a:tcPr/>
                </a:tc>
                <a:tc>
                  <a:txBody>
                    <a:bodyPr/>
                    <a:lstStyle/>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・新中期経営計画</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基づき、重点化する事業と推進体制の強化、</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収入の確保に努める</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PDCA</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による再検証を実施</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・国際化戦略アクションプログラム事業の府への</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一元化に伴い、法人より、特定資産の一部が</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寄附される見込み</a:t>
                      </a:r>
                      <a:endPar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3"/>
                  </a:ext>
                </a:extLst>
              </a:tr>
            </a:tbl>
          </a:graphicData>
        </a:graphic>
      </p:graphicFrame>
      <p:sp>
        <p:nvSpPr>
          <p:cNvPr id="12" name="正方形/長方形 11"/>
          <p:cNvSpPr/>
          <p:nvPr/>
        </p:nvSpPr>
        <p:spPr>
          <a:xfrm>
            <a:off x="26495" y="44333"/>
            <a:ext cx="8136904" cy="369332"/>
          </a:xfrm>
          <a:prstGeom prst="rect">
            <a:avLst/>
          </a:prstGeom>
        </p:spPr>
        <p:txBody>
          <a:bodyPr wrap="square">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3" name="直線コネクタ 12"/>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8" name="正方形/長方形 7"/>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rPr>
              <a:t>56</a:t>
            </a:r>
            <a:endParaRPr lang="ja-JP" altLang="en-US" dirty="0">
              <a:solidFill>
                <a:schemeClr val="tx1"/>
              </a:solidFill>
            </a:endParaRPr>
          </a:p>
        </p:txBody>
      </p:sp>
    </p:spTree>
    <p:extLst>
      <p:ext uri="{BB962C8B-B14F-4D97-AF65-F5344CB8AC3E}">
        <p14:creationId xmlns:p14="http://schemas.microsoft.com/office/powerpoint/2010/main" val="27139439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nvPr>
        </p:nvGraphicFramePr>
        <p:xfrm>
          <a:off x="230978" y="1116335"/>
          <a:ext cx="8794800" cy="3645000"/>
        </p:xfrm>
        <a:graphic>
          <a:graphicData uri="http://schemas.openxmlformats.org/drawingml/2006/table">
            <a:tbl>
              <a:tblPr firstRow="1" firstCol="1" bandRow="1">
                <a:tableStyleId>{BC89EF96-8CEA-46FF-86C4-4CE0E7609802}</a:tableStyleId>
              </a:tblPr>
              <a:tblGrid>
                <a:gridCol w="1422000">
                  <a:extLst>
                    <a:ext uri="{9D8B030D-6E8A-4147-A177-3AD203B41FA5}">
                      <a16:colId xmlns:a16="http://schemas.microsoft.com/office/drawing/2014/main" val="20000"/>
                    </a:ext>
                  </a:extLst>
                </a:gridCol>
                <a:gridCol w="2509200">
                  <a:extLst>
                    <a:ext uri="{9D8B030D-6E8A-4147-A177-3AD203B41FA5}">
                      <a16:colId xmlns:a16="http://schemas.microsoft.com/office/drawing/2014/main" val="20001"/>
                    </a:ext>
                  </a:extLst>
                </a:gridCol>
                <a:gridCol w="2386800">
                  <a:extLst>
                    <a:ext uri="{9D8B030D-6E8A-4147-A177-3AD203B41FA5}">
                      <a16:colId xmlns:a16="http://schemas.microsoft.com/office/drawing/2014/main" val="20002"/>
                    </a:ext>
                  </a:extLst>
                </a:gridCol>
                <a:gridCol w="2476800">
                  <a:extLst>
                    <a:ext uri="{9D8B030D-6E8A-4147-A177-3AD203B41FA5}">
                      <a16:colId xmlns:a16="http://schemas.microsoft.com/office/drawing/2014/main" val="20003"/>
                    </a:ext>
                  </a:extLst>
                </a:gridCol>
              </a:tblGrid>
              <a:tr h="216000">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方向性</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3369726">
                <a:tc>
                  <a:txBody>
                    <a:bodyPr/>
                    <a:lstStyle/>
                    <a:p>
                      <a:pPr algn="just">
                        <a:spcAft>
                          <a:spcPts val="0"/>
                        </a:spcAft>
                      </a:pPr>
                      <a:r>
                        <a:rPr lang="ja-JP" altLang="en-US" sz="1000" kern="100" spc="-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大阪高速鉄道（株）</a:t>
                      </a:r>
                      <a:endParaRPr lang="ja-JP" sz="1000"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indent="-266700" algn="just">
                        <a:lnSpc>
                          <a:spcPts val="1500"/>
                        </a:lnSpc>
                        <a:spcAft>
                          <a:spcPts val="0"/>
                        </a:spcAft>
                      </a:pP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b="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月に策定した中期経営計画</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に基づき、安定した需要</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確保、経営基盤の強化に努める</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b="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・車庫用地の購入</a:t>
                      </a:r>
                      <a:r>
                        <a:rPr lang="ja-JP" altLang="en-US" sz="1000" b="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時期や方法等</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について、</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en-US" altLang="ja-JP" sz="1000" b="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引き続き</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府と協議をすすめる</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01320" indent="-401320" algn="just">
                        <a:lnSpc>
                          <a:spcPts val="1500"/>
                        </a:lnSpc>
                        <a:spcAft>
                          <a:spcPts val="0"/>
                        </a:spcAft>
                      </a:pPr>
                      <a:r>
                        <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○2016(H28)</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　府が門真市駅以</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en-US" altLang="ja-JP"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南の延伸について事業化を決定</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事業スケジュール</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予定</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401320" indent="-401320" algn="just">
                        <a:lnSpc>
                          <a:spcPts val="1500"/>
                        </a:lnSpc>
                        <a:spcAft>
                          <a:spcPts val="0"/>
                        </a:spcAft>
                      </a:pPr>
                      <a:r>
                        <a:rPr kumimoji="1" lang="ja-JP" altLang="ja-JP" sz="1000" kern="1200" dirty="0" smtClean="0">
                          <a:solidFill>
                            <a:schemeClr val="tx1"/>
                          </a:solidFill>
                          <a:effectLst/>
                          <a:latin typeface="Meiryo UI" panose="020B0604030504040204" pitchFamily="50" charset="-128"/>
                          <a:ea typeface="Meiryo UI" panose="020B0604030504040204" pitchFamily="50" charset="-128"/>
                          <a:cs typeface="+mn-cs"/>
                        </a:rPr>
                        <a:t>　　　</a:t>
                      </a:r>
                      <a:r>
                        <a:rPr kumimoji="1" lang="ja-JP" altLang="en-US" sz="1000" kern="1200" dirty="0" smtClean="0">
                          <a:solidFill>
                            <a:schemeClr val="tx1"/>
                          </a:solidFill>
                          <a:effectLst/>
                          <a:latin typeface="Meiryo UI" panose="020B0604030504040204" pitchFamily="50" charset="-128"/>
                          <a:ea typeface="Meiryo UI" panose="020B0604030504040204" pitchFamily="50" charset="-128"/>
                          <a:cs typeface="+mn-cs"/>
                        </a:rPr>
                        <a:t>・</a:t>
                      </a:r>
                      <a:r>
                        <a:rPr kumimoji="1" lang="en-US" altLang="ja-JP" sz="1000" kern="1200" dirty="0" smtClean="0">
                          <a:solidFill>
                            <a:schemeClr val="tx1"/>
                          </a:solidFill>
                          <a:effectLst/>
                          <a:latin typeface="Meiryo UI" panose="020B0604030504040204" pitchFamily="50" charset="-128"/>
                          <a:ea typeface="Meiryo UI" panose="020B0604030504040204" pitchFamily="50" charset="-128"/>
                          <a:cs typeface="+mn-cs"/>
                        </a:rPr>
                        <a:t>2018(H30)</a:t>
                      </a:r>
                      <a:r>
                        <a:rPr kumimoji="1" lang="ja-JP" altLang="ja-JP" sz="1000" kern="1200" dirty="0" smtClean="0">
                          <a:solidFill>
                            <a:schemeClr val="tx1"/>
                          </a:solidFill>
                          <a:effectLst/>
                          <a:latin typeface="Meiryo UI" panose="020B0604030504040204" pitchFamily="50" charset="-128"/>
                          <a:ea typeface="Meiryo UI" panose="020B0604030504040204" pitchFamily="50" charset="-128"/>
                          <a:cs typeface="+mn-cs"/>
                        </a:rPr>
                        <a:t>年</a:t>
                      </a:r>
                      <a:r>
                        <a:rPr kumimoji="1" lang="ja-JP" altLang="en-US" sz="1000" kern="1200" dirty="0" smtClean="0">
                          <a:solidFill>
                            <a:schemeClr val="tx1"/>
                          </a:solidFill>
                          <a:effectLst/>
                          <a:latin typeface="Meiryo UI" panose="020B0604030504040204" pitchFamily="50" charset="-128"/>
                          <a:ea typeface="Meiryo UI" panose="020B0604030504040204" pitchFamily="50" charset="-128"/>
                          <a:cs typeface="+mn-cs"/>
                        </a:rPr>
                        <a:t>度</a:t>
                      </a:r>
                      <a:endParaRPr kumimoji="1" lang="en-US" altLang="ja-JP" sz="1000" kern="1200" dirty="0" smtClean="0">
                        <a:solidFill>
                          <a:schemeClr val="tx1"/>
                        </a:solidFill>
                        <a:effectLst/>
                        <a:latin typeface="Meiryo UI" panose="020B0604030504040204" pitchFamily="50" charset="-128"/>
                        <a:ea typeface="Meiryo UI" panose="020B0604030504040204" pitchFamily="50" charset="-128"/>
                        <a:cs typeface="+mn-cs"/>
                      </a:endParaRPr>
                    </a:p>
                    <a:p>
                      <a:pPr marL="401320" indent="-401320" algn="just">
                        <a:lnSpc>
                          <a:spcPts val="1500"/>
                        </a:lnSpc>
                        <a:spcAft>
                          <a:spcPts val="0"/>
                        </a:spcAft>
                      </a:pPr>
                      <a:r>
                        <a:rPr kumimoji="1" lang="ja-JP" altLang="en-US" sz="1000" kern="1200" dirty="0" smtClean="0">
                          <a:solidFill>
                            <a:schemeClr val="tx1"/>
                          </a:solidFill>
                          <a:effectLst/>
                          <a:latin typeface="Meiryo UI" panose="020B0604030504040204" pitchFamily="50" charset="-128"/>
                          <a:ea typeface="Meiryo UI" panose="020B0604030504040204" pitchFamily="50" charset="-128"/>
                          <a:cs typeface="+mn-cs"/>
                        </a:rPr>
                        <a:t>　　　　都市計画決定、軌道法</a:t>
                      </a:r>
                      <a:r>
                        <a:rPr kumimoji="1" lang="ja-JP" altLang="ja-JP" sz="1000" kern="1200" dirty="0" smtClean="0">
                          <a:solidFill>
                            <a:schemeClr val="tx1"/>
                          </a:solidFill>
                          <a:effectLst/>
                          <a:latin typeface="Meiryo UI" panose="020B0604030504040204" pitchFamily="50" charset="-128"/>
                          <a:ea typeface="Meiryo UI" panose="020B0604030504040204" pitchFamily="50" charset="-128"/>
                          <a:cs typeface="+mn-cs"/>
                        </a:rPr>
                        <a:t>特許</a:t>
                      </a:r>
                      <a:r>
                        <a:rPr kumimoji="1" lang="ja-JP" altLang="en-US" sz="1000" b="0" u="none" kern="1200" dirty="0" smtClean="0">
                          <a:solidFill>
                            <a:schemeClr val="tx1"/>
                          </a:solidFill>
                          <a:effectLst/>
                          <a:latin typeface="Meiryo UI" panose="020B0604030504040204" pitchFamily="50" charset="-128"/>
                          <a:ea typeface="Meiryo UI" panose="020B0604030504040204" pitchFamily="50" charset="-128"/>
                          <a:cs typeface="+mn-cs"/>
                        </a:rPr>
                        <a:t>取得</a:t>
                      </a:r>
                      <a:endParaRPr kumimoji="1" lang="ja-JP" altLang="ja-JP" sz="1000" b="0" u="none" kern="1200" dirty="0" smtClean="0">
                        <a:solidFill>
                          <a:schemeClr val="tx1"/>
                        </a:solidFill>
                        <a:effectLst/>
                        <a:latin typeface="Meiryo UI" panose="020B0604030504040204" pitchFamily="50" charset="-128"/>
                        <a:ea typeface="Meiryo UI" panose="020B0604030504040204" pitchFamily="50" charset="-128"/>
                        <a:cs typeface="+mn-cs"/>
                      </a:endParaRPr>
                    </a:p>
                    <a:p>
                      <a:pPr>
                        <a:lnSpc>
                          <a:spcPts val="1500"/>
                        </a:lnSpc>
                      </a:pPr>
                      <a:r>
                        <a:rPr kumimoji="1" lang="en-US" altLang="ja-JP" sz="1000" kern="1200" dirty="0" smtClean="0">
                          <a:solidFill>
                            <a:schemeClr val="tx1"/>
                          </a:solidFill>
                          <a:effectLst/>
                          <a:latin typeface="Meiryo UI" panose="020B0604030504040204" pitchFamily="50" charset="-128"/>
                          <a:ea typeface="Meiryo UI" panose="020B0604030504040204" pitchFamily="50" charset="-128"/>
                          <a:cs typeface="+mn-cs"/>
                        </a:rPr>
                        <a:t>  </a:t>
                      </a:r>
                      <a:r>
                        <a:rPr kumimoji="1" lang="ja-JP" altLang="ja-JP" sz="1000" kern="1200" dirty="0" smtClean="0">
                          <a:solidFill>
                            <a:schemeClr val="tx1"/>
                          </a:solidFill>
                          <a:effectLst/>
                          <a:latin typeface="Meiryo UI" panose="020B0604030504040204" pitchFamily="50" charset="-128"/>
                          <a:ea typeface="Meiryo UI" panose="020B0604030504040204" pitchFamily="50" charset="-128"/>
                          <a:cs typeface="+mn-cs"/>
                        </a:rPr>
                        <a:t>　　</a:t>
                      </a:r>
                      <a:r>
                        <a:rPr kumimoji="1" lang="ja-JP" altLang="en-US" sz="1000" kern="1200" dirty="0" smtClean="0">
                          <a:solidFill>
                            <a:schemeClr val="tx1"/>
                          </a:solidFill>
                          <a:effectLst/>
                          <a:latin typeface="Meiryo UI" panose="020B0604030504040204" pitchFamily="50" charset="-128"/>
                          <a:ea typeface="Meiryo UI" panose="020B0604030504040204" pitchFamily="50" charset="-128"/>
                          <a:cs typeface="+mn-cs"/>
                        </a:rPr>
                        <a:t>・</a:t>
                      </a:r>
                      <a:r>
                        <a:rPr kumimoji="1" lang="en-US" altLang="ja-JP" sz="1000" kern="1200" dirty="0" smtClean="0">
                          <a:solidFill>
                            <a:schemeClr val="tx1"/>
                          </a:solidFill>
                          <a:effectLst/>
                          <a:latin typeface="Meiryo UI" panose="020B0604030504040204" pitchFamily="50" charset="-128"/>
                          <a:ea typeface="Meiryo UI" panose="020B0604030504040204" pitchFamily="50" charset="-128"/>
                          <a:cs typeface="+mn-cs"/>
                        </a:rPr>
                        <a:t>2019(H31)</a:t>
                      </a:r>
                      <a:r>
                        <a:rPr kumimoji="1" lang="ja-JP" altLang="ja-JP" sz="1000" kern="1200" dirty="0" smtClean="0">
                          <a:solidFill>
                            <a:schemeClr val="tx1"/>
                          </a:solidFill>
                          <a:effectLst/>
                          <a:latin typeface="Meiryo UI" panose="020B0604030504040204" pitchFamily="50" charset="-128"/>
                          <a:ea typeface="Meiryo UI" panose="020B0604030504040204" pitchFamily="50" charset="-128"/>
                          <a:cs typeface="+mn-cs"/>
                        </a:rPr>
                        <a:t>年</a:t>
                      </a:r>
                      <a:r>
                        <a:rPr kumimoji="1" lang="ja-JP" altLang="en-US" sz="1000" kern="1200" dirty="0" smtClean="0">
                          <a:solidFill>
                            <a:schemeClr val="tx1"/>
                          </a:solidFill>
                          <a:effectLst/>
                          <a:latin typeface="Meiryo UI" panose="020B0604030504040204" pitchFamily="50" charset="-128"/>
                          <a:ea typeface="Meiryo UI" panose="020B0604030504040204" pitchFamily="50" charset="-128"/>
                          <a:cs typeface="+mn-cs"/>
                        </a:rPr>
                        <a:t>度～</a:t>
                      </a:r>
                      <a:endParaRPr kumimoji="1" lang="en-US" altLang="ja-JP" sz="1000" kern="1200" dirty="0" smtClean="0">
                        <a:solidFill>
                          <a:schemeClr val="tx1"/>
                        </a:solidFill>
                        <a:effectLst/>
                        <a:latin typeface="Meiryo UI" panose="020B0604030504040204" pitchFamily="50" charset="-128"/>
                        <a:ea typeface="Meiryo UI" panose="020B0604030504040204" pitchFamily="50" charset="-128"/>
                        <a:cs typeface="+mn-cs"/>
                      </a:endParaRPr>
                    </a:p>
                    <a:p>
                      <a:pPr>
                        <a:lnSpc>
                          <a:spcPts val="1500"/>
                        </a:lnSpc>
                      </a:pPr>
                      <a:r>
                        <a:rPr kumimoji="1" lang="ja-JP" altLang="en-US" sz="1000" kern="1200" dirty="0" smtClean="0">
                          <a:solidFill>
                            <a:schemeClr val="tx1"/>
                          </a:solidFill>
                          <a:effectLst/>
                          <a:latin typeface="Meiryo UI" panose="020B0604030504040204" pitchFamily="50" charset="-128"/>
                          <a:ea typeface="Meiryo UI" panose="020B0604030504040204" pitchFamily="50" charset="-128"/>
                          <a:cs typeface="+mn-cs"/>
                        </a:rPr>
                        <a:t>　　　　</a:t>
                      </a:r>
                      <a:r>
                        <a:rPr kumimoji="1" lang="ja-JP" altLang="ja-JP" sz="1000" strike="noStrike" kern="1200" dirty="0" smtClean="0">
                          <a:solidFill>
                            <a:schemeClr val="tx1"/>
                          </a:solidFill>
                          <a:effectLst/>
                          <a:latin typeface="Meiryo UI" panose="020B0604030504040204" pitchFamily="50" charset="-128"/>
                          <a:ea typeface="Meiryo UI" panose="020B0604030504040204" pitchFamily="50" charset="-128"/>
                          <a:cs typeface="+mn-cs"/>
                        </a:rPr>
                        <a:t>都市計画事業認可、工事施行認可</a:t>
                      </a:r>
                    </a:p>
                    <a:p>
                      <a:pPr>
                        <a:lnSpc>
                          <a:spcPts val="1500"/>
                        </a:lnSpc>
                      </a:pPr>
                      <a:r>
                        <a:rPr kumimoji="1" lang="ja-JP" altLang="ja-JP" sz="1000" kern="1200" dirty="0" smtClean="0">
                          <a:solidFill>
                            <a:schemeClr val="tx1"/>
                          </a:solidFill>
                          <a:effectLst/>
                          <a:latin typeface="Meiryo UI" panose="020B0604030504040204" pitchFamily="50" charset="-128"/>
                          <a:ea typeface="Meiryo UI" panose="020B0604030504040204" pitchFamily="50" charset="-128"/>
                          <a:cs typeface="+mn-cs"/>
                        </a:rPr>
                        <a:t>　　　</a:t>
                      </a:r>
                      <a:r>
                        <a:rPr kumimoji="1" lang="ja-JP" altLang="en-US" sz="1000" kern="1200" dirty="0" smtClean="0">
                          <a:solidFill>
                            <a:schemeClr val="tx1"/>
                          </a:solidFill>
                          <a:effectLst/>
                          <a:latin typeface="Meiryo UI" panose="020B0604030504040204" pitchFamily="50" charset="-128"/>
                          <a:ea typeface="Meiryo UI" panose="020B0604030504040204" pitchFamily="50" charset="-128"/>
                          <a:cs typeface="+mn-cs"/>
                        </a:rPr>
                        <a:t>・</a:t>
                      </a:r>
                      <a:r>
                        <a:rPr kumimoji="1" lang="en-US" altLang="ja-JP" sz="1000" kern="1200" dirty="0" smtClean="0">
                          <a:solidFill>
                            <a:schemeClr val="tx1"/>
                          </a:solidFill>
                          <a:effectLst/>
                          <a:latin typeface="Meiryo UI" panose="020B0604030504040204" pitchFamily="50" charset="-128"/>
                          <a:ea typeface="Meiryo UI" panose="020B0604030504040204" pitchFamily="50" charset="-128"/>
                          <a:cs typeface="+mn-cs"/>
                        </a:rPr>
                        <a:t>2029</a:t>
                      </a:r>
                      <a:r>
                        <a:rPr kumimoji="1" lang="ja-JP" altLang="ja-JP" sz="1000" kern="1200" dirty="0" smtClean="0">
                          <a:solidFill>
                            <a:schemeClr val="tx1"/>
                          </a:solidFill>
                          <a:effectLst/>
                          <a:latin typeface="Meiryo UI" panose="020B0604030504040204" pitchFamily="50" charset="-128"/>
                          <a:ea typeface="Meiryo UI" panose="020B0604030504040204" pitchFamily="50" charset="-128"/>
                          <a:cs typeface="+mn-cs"/>
                        </a:rPr>
                        <a:t>年</a:t>
                      </a:r>
                      <a:endParaRPr kumimoji="1" lang="en-US" altLang="ja-JP" sz="1000" kern="1200" dirty="0" smtClean="0">
                        <a:solidFill>
                          <a:schemeClr val="tx1"/>
                        </a:solidFill>
                        <a:effectLst/>
                        <a:latin typeface="Meiryo UI" panose="020B0604030504040204" pitchFamily="50" charset="-128"/>
                        <a:ea typeface="Meiryo UI" panose="020B0604030504040204" pitchFamily="50" charset="-128"/>
                        <a:cs typeface="+mn-cs"/>
                      </a:endParaRPr>
                    </a:p>
                    <a:p>
                      <a:pPr>
                        <a:lnSpc>
                          <a:spcPts val="1500"/>
                        </a:lnSpc>
                      </a:pPr>
                      <a:r>
                        <a:rPr kumimoji="1" lang="ja-JP" altLang="en-US" sz="1000" kern="1200" dirty="0" smtClean="0">
                          <a:solidFill>
                            <a:schemeClr val="tx1"/>
                          </a:solidFill>
                          <a:effectLst/>
                          <a:latin typeface="Meiryo UI" panose="020B0604030504040204" pitchFamily="50" charset="-128"/>
                          <a:ea typeface="Meiryo UI" panose="020B0604030504040204" pitchFamily="50" charset="-128"/>
                          <a:cs typeface="+mn-cs"/>
                        </a:rPr>
                        <a:t>　　　</a:t>
                      </a:r>
                      <a:r>
                        <a:rPr kumimoji="1" lang="ja-JP" altLang="ja-JP" sz="1000" kern="1200" dirty="0" smtClean="0">
                          <a:solidFill>
                            <a:schemeClr val="tx1"/>
                          </a:solidFill>
                          <a:effectLst/>
                          <a:latin typeface="Meiryo UI" panose="020B0604030504040204" pitchFamily="50" charset="-128"/>
                          <a:ea typeface="Meiryo UI" panose="020B0604030504040204" pitchFamily="50" charset="-128"/>
                          <a:cs typeface="+mn-cs"/>
                        </a:rPr>
                        <a:t>　開業</a:t>
                      </a:r>
                      <a:r>
                        <a:rPr kumimoji="1" lang="ja-JP" altLang="en-US" sz="1000" strike="noStrike" kern="1200" dirty="0" smtClean="0">
                          <a:solidFill>
                            <a:schemeClr val="tx1"/>
                          </a:solidFill>
                          <a:effectLst/>
                          <a:latin typeface="Meiryo UI" panose="020B0604030504040204" pitchFamily="50" charset="-128"/>
                          <a:ea typeface="Meiryo UI" panose="020B0604030504040204" pitchFamily="50" charset="-128"/>
                          <a:cs typeface="+mn-cs"/>
                        </a:rPr>
                        <a:t>目標</a:t>
                      </a:r>
                      <a:endParaRPr kumimoji="1" lang="ja-JP" altLang="ja-JP" sz="1000" strike="noStrike" kern="1200" dirty="0" smtClean="0">
                        <a:solidFill>
                          <a:schemeClr val="tx1"/>
                        </a:solidFill>
                        <a:effectLst/>
                        <a:latin typeface="Meiryo UI" panose="020B0604030504040204" pitchFamily="50" charset="-128"/>
                        <a:ea typeface="Meiryo UI" panose="020B0604030504040204" pitchFamily="50" charset="-128"/>
                        <a:cs typeface="+mn-cs"/>
                      </a:endParaRPr>
                    </a:p>
                    <a:p>
                      <a:pPr marL="401320" indent="-401320" algn="just">
                        <a:lnSpc>
                          <a:spcPts val="1500"/>
                        </a:lnSpc>
                        <a:spcAft>
                          <a:spcPts val="0"/>
                        </a:spcAft>
                      </a:pP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marR="0" lvl="0" indent="-401320" algn="just" defTabSz="914400" rtl="0" eaLnBrk="1" fontAlgn="auto" latinLnBrk="0" hangingPunct="1">
                        <a:lnSpc>
                          <a:spcPts val="1500"/>
                        </a:lnSpc>
                        <a:spcBef>
                          <a:spcPts val="0"/>
                        </a:spcBef>
                        <a:spcAft>
                          <a:spcPts val="0"/>
                        </a:spcAft>
                        <a:buClrTx/>
                        <a:buSzTx/>
                        <a:buFontTx/>
                        <a:buNone/>
                        <a:tabLst/>
                        <a:defRPr/>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○開業から</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年が経過し、施設・設備が</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marR="0" lvl="0" indent="-401320" algn="just" defTabSz="914400" rtl="0" eaLnBrk="1" fontAlgn="auto" latinLnBrk="0" hangingPunct="1">
                        <a:lnSpc>
                          <a:spcPts val="1500"/>
                        </a:lnSpc>
                        <a:spcBef>
                          <a:spcPts val="0"/>
                        </a:spcBef>
                        <a:spcAft>
                          <a:spcPts val="0"/>
                        </a:spcAft>
                        <a:buClrTx/>
                        <a:buSzTx/>
                        <a:buFontTx/>
                        <a:buNone/>
                        <a:tabLst/>
                        <a:defRPr/>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老朽化</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endPar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　題</a:t>
                      </a:r>
                      <a:r>
                        <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○延伸事業の着実な推進</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○計画的な設備投資の実施　</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indent="-266700" algn="just">
                        <a:lnSpc>
                          <a:spcPts val="1500"/>
                        </a:lnSpc>
                        <a:spcAft>
                          <a:spcPts val="0"/>
                        </a:spcAft>
                      </a:pP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indent="-266700" algn="just">
                        <a:lnSpc>
                          <a:spcPts val="1500"/>
                        </a:lnSpc>
                        <a:spcAft>
                          <a:spcPts val="0"/>
                        </a:spcAft>
                      </a:pPr>
                      <a:r>
                        <a:rPr lang="ja-JP" altLang="en-US" sz="1000" b="1"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中期経営計画</a:t>
                      </a:r>
                      <a:r>
                        <a:rPr kumimoji="1" lang="en-US" altLang="ja-JP" sz="10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H33</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に基</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indent="-266700" algn="just">
                        <a:lnSpc>
                          <a:spcPts val="1500"/>
                        </a:lnSpc>
                        <a:spcAft>
                          <a:spcPts val="0"/>
                        </a:spcAft>
                      </a:pPr>
                      <a:r>
                        <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づき、引き続き安定した需要確保、経営基盤</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indent="-266700" algn="just">
                        <a:lnSpc>
                          <a:spcPts val="1500"/>
                        </a:lnSpc>
                        <a:spcAft>
                          <a:spcPts val="0"/>
                        </a:spcAft>
                      </a:pPr>
                      <a:r>
                        <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の強化に努める</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b="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・車庫用地の購入</a:t>
                      </a:r>
                      <a:r>
                        <a:rPr lang="ja-JP" altLang="en-US" sz="1000" b="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時期や方法等</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について、</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b="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引き続き</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府と協議をすすめる</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6" name="正方形/長方形 5"/>
          <p:cNvSpPr/>
          <p:nvPr/>
        </p:nvSpPr>
        <p:spPr>
          <a:xfrm>
            <a:off x="26495" y="44333"/>
            <a:ext cx="8136904" cy="369332"/>
          </a:xfrm>
          <a:prstGeom prst="rect">
            <a:avLst/>
          </a:prstGeom>
        </p:spPr>
        <p:txBody>
          <a:bodyPr wrap="square">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 name="直線コネクタ 6"/>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正方形/長方形 8"/>
          <p:cNvSpPr/>
          <p:nvPr/>
        </p:nvSpPr>
        <p:spPr>
          <a:xfrm>
            <a:off x="8455771" y="6525507"/>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rPr>
              <a:t>57</a:t>
            </a:r>
            <a:endParaRPr lang="ja-JP" altLang="en-US" dirty="0">
              <a:solidFill>
                <a:schemeClr val="tx1"/>
              </a:solidFill>
            </a:endParaRPr>
          </a:p>
        </p:txBody>
      </p:sp>
    </p:spTree>
    <p:extLst>
      <p:ext uri="{BB962C8B-B14F-4D97-AF65-F5344CB8AC3E}">
        <p14:creationId xmlns:p14="http://schemas.microsoft.com/office/powerpoint/2010/main" val="39928343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nvPr>
        </p:nvGraphicFramePr>
        <p:xfrm>
          <a:off x="230980" y="1116335"/>
          <a:ext cx="8794800" cy="4216524"/>
        </p:xfrm>
        <a:graphic>
          <a:graphicData uri="http://schemas.openxmlformats.org/drawingml/2006/table">
            <a:tbl>
              <a:tblPr firstRow="1" firstCol="1" bandRow="1">
                <a:tableStyleId>{BC89EF96-8CEA-46FF-86C4-4CE0E7609802}</a:tableStyleId>
              </a:tblPr>
              <a:tblGrid>
                <a:gridCol w="1422000">
                  <a:extLst>
                    <a:ext uri="{9D8B030D-6E8A-4147-A177-3AD203B41FA5}">
                      <a16:colId xmlns:a16="http://schemas.microsoft.com/office/drawing/2014/main" val="20000"/>
                    </a:ext>
                  </a:extLst>
                </a:gridCol>
                <a:gridCol w="2509200">
                  <a:extLst>
                    <a:ext uri="{9D8B030D-6E8A-4147-A177-3AD203B41FA5}">
                      <a16:colId xmlns:a16="http://schemas.microsoft.com/office/drawing/2014/main" val="20001"/>
                    </a:ext>
                  </a:extLst>
                </a:gridCol>
                <a:gridCol w="2435045">
                  <a:extLst>
                    <a:ext uri="{9D8B030D-6E8A-4147-A177-3AD203B41FA5}">
                      <a16:colId xmlns:a16="http://schemas.microsoft.com/office/drawing/2014/main" val="20002"/>
                    </a:ext>
                  </a:extLst>
                </a:gridCol>
                <a:gridCol w="2428555">
                  <a:extLst>
                    <a:ext uri="{9D8B030D-6E8A-4147-A177-3AD203B41FA5}">
                      <a16:colId xmlns:a16="http://schemas.microsoft.com/office/drawing/2014/main" val="20003"/>
                    </a:ext>
                  </a:extLst>
                </a:gridCol>
              </a:tblGrid>
              <a:tr h="216024">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方向性</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3038696">
                <a:tc>
                  <a:txBody>
                    <a:bodyPr/>
                    <a:lstStyle/>
                    <a:p>
                      <a:pPr algn="just">
                        <a:spcAft>
                          <a:spcPts val="0"/>
                        </a:spcAft>
                      </a:pPr>
                      <a:r>
                        <a:rPr lang="ja-JP" altLang="en-US" sz="1000" kern="100" spc="-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大阪府土地開発公社</a:t>
                      </a:r>
                      <a:endParaRPr lang="ja-JP" sz="1000"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indent="-266700" algn="just">
                        <a:lnSpc>
                          <a:spcPts val="1500"/>
                        </a:lnSpc>
                        <a:spcAft>
                          <a:spcPts val="0"/>
                        </a:spcAft>
                      </a:pP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・長期保有資産については、平成</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33</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年度末に</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解消する見込みであり、引き続き早期の解消</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に努める</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・また、公社のあり方については、早期に結論を</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出すべく引き続き検討をすすめる</a:t>
                      </a: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01320" indent="-401320" algn="just">
                        <a:lnSpc>
                          <a:spcPts val="1500"/>
                        </a:lnSpc>
                        <a:spcAft>
                          <a:spcPts val="0"/>
                        </a:spcAft>
                      </a:pPr>
                      <a:r>
                        <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2003(H15)</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年度、府が「長期保有資産</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en-US" altLang="ja-JP"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解消計画」を策定</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en-US" altLang="ja-JP"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629</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計画策定時</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の長期保有資</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産を</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2022</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年度までに解消</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○計画に基づき長期保有資産を縮減</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en-US" altLang="ja-JP"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2017(H29)</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実績</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49</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en-US" altLang="ja-JP"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2020</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　解消の見込み</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2018(H30)</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月に、公社のあり方に</a:t>
                      </a:r>
                      <a:r>
                        <a:rPr lang="ja-JP" altLang="en-US" sz="1000" kern="10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つ</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いて、府の用地取得規模が一定程度縮小</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en-US" altLang="ja-JP"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する</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公社を活用せず府の用地取得体制の</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en-US" altLang="ja-JP" sz="1000" u="none"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みで実施できる規模</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までは、公社を活用し</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en-US" altLang="ja-JP"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た用地取得体制を維持するとし、</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次期大阪</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府都市整備中期計画</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案</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が策定</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(2020</a:t>
                      </a:r>
                    </a:p>
                    <a:p>
                      <a:pPr marL="533400" indent="-533400" algn="just">
                        <a:lnSpc>
                          <a:spcPts val="1500"/>
                        </a:lnSpc>
                        <a:spcAft>
                          <a:spcPts val="0"/>
                        </a:spcAft>
                      </a:pP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年度末予定</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さ</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れた段階で、事業量に対応</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した公社の組織規模及び存続期間を判断</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することとした</a:t>
                      </a:r>
                    </a:p>
                    <a:p>
                      <a:pPr marL="533400" indent="-533400" algn="just">
                        <a:lnSpc>
                          <a:spcPts val="1500"/>
                        </a:lnSpc>
                        <a:spcAft>
                          <a:spcPts val="0"/>
                        </a:spcAft>
                      </a:pP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indent="-266700" algn="just">
                        <a:lnSpc>
                          <a:spcPts val="1500"/>
                        </a:lnSpc>
                        <a:spcAft>
                          <a:spcPts val="0"/>
                        </a:spcAft>
                      </a:pP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・長期保有資産については、</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2020</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年度末に</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解消する見込みであり、引き続き早期の解</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消に努める</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marR="0" lvl="0" indent="-533400" algn="just" defTabSz="914400" rtl="0" eaLnBrk="1" fontAlgn="auto" latinLnBrk="0" hangingPunct="1">
                        <a:lnSpc>
                          <a:spcPts val="1500"/>
                        </a:lnSpc>
                        <a:spcBef>
                          <a:spcPts val="0"/>
                        </a:spcBef>
                        <a:spcAft>
                          <a:spcPts val="0"/>
                        </a:spcAft>
                        <a:buClrTx/>
                        <a:buSzTx/>
                        <a:buFontTx/>
                        <a:buNone/>
                        <a:tabLst/>
                        <a:defRPr/>
                      </a:pPr>
                      <a:r>
                        <a:rPr lang="ja-JP" altLang="en-US" sz="1000" u="none"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府の用地取得規模が一定程度縮小する</a:t>
                      </a:r>
                      <a:endPar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533400" marR="0" lvl="0" indent="-533400" algn="just" defTabSz="914400" rtl="0" eaLnBrk="1" fontAlgn="auto" latinLnBrk="0" hangingPunct="1">
                        <a:lnSpc>
                          <a:spcPts val="1500"/>
                        </a:lnSpc>
                        <a:spcBef>
                          <a:spcPts val="0"/>
                        </a:spcBef>
                        <a:spcAft>
                          <a:spcPts val="0"/>
                        </a:spcAft>
                        <a:buClrTx/>
                        <a:buSzTx/>
                        <a:buFontTx/>
                        <a:buNone/>
                        <a:tabLst/>
                        <a:defRPr/>
                      </a:pPr>
                      <a:r>
                        <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公社を活用せず府の用地取得体制のみで</a:t>
                      </a:r>
                      <a:endPar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533400" marR="0" lvl="0" indent="-533400" algn="just" defTabSz="914400" rtl="0" eaLnBrk="1" fontAlgn="auto" latinLnBrk="0" hangingPunct="1">
                        <a:lnSpc>
                          <a:spcPts val="1500"/>
                        </a:lnSpc>
                        <a:spcBef>
                          <a:spcPts val="0"/>
                        </a:spcBef>
                        <a:spcAft>
                          <a:spcPts val="0"/>
                        </a:spcAft>
                        <a:buClrTx/>
                        <a:buSzTx/>
                        <a:buFontTx/>
                        <a:buNone/>
                        <a:tabLst/>
                        <a:defRPr/>
                      </a:pPr>
                      <a:r>
                        <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実施できる規模</a:t>
                      </a:r>
                      <a:r>
                        <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までは、公社を活用した</a:t>
                      </a:r>
                      <a:endPar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533400" marR="0" lvl="0" indent="-533400" algn="just" defTabSz="914400" rtl="0" eaLnBrk="1" fontAlgn="auto" latinLnBrk="0" hangingPunct="1">
                        <a:lnSpc>
                          <a:spcPts val="1500"/>
                        </a:lnSpc>
                        <a:spcBef>
                          <a:spcPts val="0"/>
                        </a:spcBef>
                        <a:spcAft>
                          <a:spcPts val="0"/>
                        </a:spcAft>
                        <a:buClrTx/>
                        <a:buSzTx/>
                        <a:buFontTx/>
                        <a:buNone/>
                        <a:tabLst/>
                        <a:defRPr/>
                      </a:pPr>
                      <a:r>
                        <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用地取得体制を維持する</a:t>
                      </a:r>
                      <a:endPar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6" name="正方形/長方形 5"/>
          <p:cNvSpPr/>
          <p:nvPr/>
        </p:nvSpPr>
        <p:spPr>
          <a:xfrm>
            <a:off x="26495" y="44333"/>
            <a:ext cx="8136904" cy="369332"/>
          </a:xfrm>
          <a:prstGeom prst="rect">
            <a:avLst/>
          </a:prstGeom>
        </p:spPr>
        <p:txBody>
          <a:bodyPr wrap="square">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出資法人等の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 name="直線コネクタ 6"/>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正方形/長方形 8"/>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rPr>
              <a:t>58</a:t>
            </a:r>
            <a:endParaRPr lang="ja-JP" altLang="en-US" dirty="0">
              <a:solidFill>
                <a:schemeClr val="tx1"/>
              </a:solidFill>
            </a:endParaRPr>
          </a:p>
        </p:txBody>
      </p:sp>
    </p:spTree>
    <p:extLst>
      <p:ext uri="{BB962C8B-B14F-4D97-AF65-F5344CB8AC3E}">
        <p14:creationId xmlns:p14="http://schemas.microsoft.com/office/powerpoint/2010/main" val="28587919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nvPr>
        </p:nvGraphicFramePr>
        <p:xfrm>
          <a:off x="2843808" y="3429000"/>
          <a:ext cx="208280" cy="365760"/>
        </p:xfrm>
        <a:graphic>
          <a:graphicData uri="http://schemas.openxmlformats.org/drawingml/2006/table">
            <a:tbl>
              <a:tblPr/>
              <a:tblGrid>
                <a:gridCol w="208280">
                  <a:extLst>
                    <a:ext uri="{9D8B030D-6E8A-4147-A177-3AD203B41FA5}">
                      <a16:colId xmlns:a16="http://schemas.microsoft.com/office/drawing/2014/main" val="20000"/>
                    </a:ext>
                  </a:extLst>
                </a:gridCol>
              </a:tblGrid>
              <a:tr h="0">
                <a:tc>
                  <a:txBody>
                    <a:bodyPr/>
                    <a:lstStyle/>
                    <a:p>
                      <a:endParaRPr kumimoji="1" lang="ja-JP" altLang="en-US" dirty="0"/>
                    </a:p>
                  </a:txBody>
                  <a:tcPr>
                    <a:lnL w="12700" cmpd="sng">
                      <a:noFill/>
                      <a:prstDash val="solid"/>
                    </a:lnL>
                    <a:lnR w="12700" cmpd="sng">
                      <a:noFill/>
                      <a:prstDash val="solid"/>
                    </a:lnR>
                    <a:lnT w="12700" cmpd="sng">
                      <a:noFill/>
                      <a:prstDash val="solid"/>
                    </a:lnT>
                    <a:lnB w="12700" cmpd="sng">
                      <a:noFill/>
                      <a:prstDash val="solid"/>
                    </a:lnB>
                  </a:tcPr>
                </a:tc>
                <a:extLst>
                  <a:ext uri="{0D108BD9-81ED-4DB2-BD59-A6C34878D82A}">
                    <a16:rowId xmlns:a16="http://schemas.microsoft.com/office/drawing/2014/main" val="10000"/>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3664802967"/>
              </p:ext>
            </p:extLst>
          </p:nvPr>
        </p:nvGraphicFramePr>
        <p:xfrm>
          <a:off x="230981" y="908720"/>
          <a:ext cx="8794800" cy="3944706"/>
        </p:xfrm>
        <a:graphic>
          <a:graphicData uri="http://schemas.openxmlformats.org/drawingml/2006/table">
            <a:tbl>
              <a:tblPr firstRow="1" firstCol="1" bandRow="1">
                <a:tableStyleId>{BC89EF96-8CEA-46FF-86C4-4CE0E7609802}</a:tableStyleId>
              </a:tblPr>
              <a:tblGrid>
                <a:gridCol w="1422000">
                  <a:extLst>
                    <a:ext uri="{9D8B030D-6E8A-4147-A177-3AD203B41FA5}">
                      <a16:colId xmlns:a16="http://schemas.microsoft.com/office/drawing/2014/main" val="20000"/>
                    </a:ext>
                  </a:extLst>
                </a:gridCol>
                <a:gridCol w="2509200">
                  <a:extLst>
                    <a:ext uri="{9D8B030D-6E8A-4147-A177-3AD203B41FA5}">
                      <a16:colId xmlns:a16="http://schemas.microsoft.com/office/drawing/2014/main" val="20001"/>
                    </a:ext>
                  </a:extLst>
                </a:gridCol>
                <a:gridCol w="2386800">
                  <a:extLst>
                    <a:ext uri="{9D8B030D-6E8A-4147-A177-3AD203B41FA5}">
                      <a16:colId xmlns:a16="http://schemas.microsoft.com/office/drawing/2014/main" val="20002"/>
                    </a:ext>
                  </a:extLst>
                </a:gridCol>
                <a:gridCol w="2476800">
                  <a:extLst>
                    <a:ext uri="{9D8B030D-6E8A-4147-A177-3AD203B41FA5}">
                      <a16:colId xmlns:a16="http://schemas.microsoft.com/office/drawing/2014/main" val="20003"/>
                    </a:ext>
                  </a:extLst>
                </a:gridCol>
              </a:tblGrid>
              <a:tr h="216260">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方向性</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3728446">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（公財）大阪府文化財センター</a:t>
                      </a:r>
                      <a:endParaRPr kumimoji="1" 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・大阪市の動向を注視しつつ、大阪府の文化</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施設の合流手法について検討する</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ja-JP" sz="1000" b="1"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sz="1000" b="1"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kumimoji="1" lang="ja-JP" altLang="ja-JP" sz="1000" b="1"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年度に、大阪市が５館</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（大阪歴史博物館・東洋陶磁美術館・市</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立美術館・自然史博物館・市立科学館</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を地方独立行政法人化</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○大阪市の地方独立行政法人化後、府</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立弥生文化博物館、府立近</a:t>
                      </a:r>
                      <a:r>
                        <a:rPr kumimoji="1" lang="ja-JP" altLang="en-US" sz="10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つ</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飛鳥博物</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館及び日本民家集落博物館の地方独立</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行政法人への合流の手法について、大阪</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市と調整中</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・大阪市の動向を注視しつつ、大阪府の文化</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施設の合流手法について引き続き検討する</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7" name="正方形/長方形 6"/>
          <p:cNvSpPr/>
          <p:nvPr/>
        </p:nvSpPr>
        <p:spPr>
          <a:xfrm>
            <a:off x="26495" y="44333"/>
            <a:ext cx="8136904" cy="369332"/>
          </a:xfrm>
          <a:prstGeom prst="rect">
            <a:avLst/>
          </a:prstGeom>
        </p:spPr>
        <p:txBody>
          <a:bodyPr wrap="square">
            <a:spAutoFit/>
          </a:bodyPr>
          <a:lstStyle/>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 name="直線コネクタ 7"/>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0" name="正方形/長方形 9"/>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rPr>
              <a:t>59</a:t>
            </a:r>
            <a:endParaRPr lang="ja-JP" altLang="en-US" dirty="0">
              <a:solidFill>
                <a:schemeClr val="tx1"/>
              </a:solidFill>
            </a:endParaRPr>
          </a:p>
        </p:txBody>
      </p:sp>
    </p:spTree>
    <p:extLst>
      <p:ext uri="{BB962C8B-B14F-4D97-AF65-F5344CB8AC3E}">
        <p14:creationId xmlns:p14="http://schemas.microsoft.com/office/powerpoint/2010/main" val="27477886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33</a:t>
            </a:r>
            <a:endParaRPr lang="ja-JP" altLang="en-US" dirty="0">
              <a:solidFill>
                <a:prstClr val="black"/>
              </a:solidFill>
            </a:endParaRPr>
          </a:p>
        </p:txBody>
      </p:sp>
      <p:graphicFrame>
        <p:nvGraphicFramePr>
          <p:cNvPr id="15" name="表 14"/>
          <p:cNvGraphicFramePr>
            <a:graphicFrameLocks noGrp="1"/>
          </p:cNvGraphicFramePr>
          <p:nvPr>
            <p:extLst>
              <p:ext uri="{D42A27DB-BD31-4B8C-83A1-F6EECF244321}">
                <p14:modId xmlns:p14="http://schemas.microsoft.com/office/powerpoint/2010/main" val="1913075863"/>
              </p:ext>
            </p:extLst>
          </p:nvPr>
        </p:nvGraphicFramePr>
        <p:xfrm>
          <a:off x="246146" y="773984"/>
          <a:ext cx="8651708" cy="5482664"/>
        </p:xfrm>
        <a:graphic>
          <a:graphicData uri="http://schemas.openxmlformats.org/drawingml/2006/table">
            <a:tbl>
              <a:tblPr firstRow="1" bandRow="1">
                <a:tableStyleId>{5940675A-B579-460E-94D1-54222C63F5DA}</a:tableStyleId>
              </a:tblPr>
              <a:tblGrid>
                <a:gridCol w="405547">
                  <a:extLst>
                    <a:ext uri="{9D8B030D-6E8A-4147-A177-3AD203B41FA5}">
                      <a16:colId xmlns:a16="http://schemas.microsoft.com/office/drawing/2014/main" val="20000"/>
                    </a:ext>
                  </a:extLst>
                </a:gridCol>
                <a:gridCol w="1417266">
                  <a:extLst>
                    <a:ext uri="{9D8B030D-6E8A-4147-A177-3AD203B41FA5}">
                      <a16:colId xmlns:a16="http://schemas.microsoft.com/office/drawing/2014/main" val="20001"/>
                    </a:ext>
                  </a:extLst>
                </a:gridCol>
                <a:gridCol w="3626651">
                  <a:extLst>
                    <a:ext uri="{9D8B030D-6E8A-4147-A177-3AD203B41FA5}">
                      <a16:colId xmlns:a16="http://schemas.microsoft.com/office/drawing/2014/main" val="20003"/>
                    </a:ext>
                  </a:extLst>
                </a:gridCol>
                <a:gridCol w="3202244">
                  <a:extLst>
                    <a:ext uri="{9D8B030D-6E8A-4147-A177-3AD203B41FA5}">
                      <a16:colId xmlns:a16="http://schemas.microsoft.com/office/drawing/2014/main" val="20004"/>
                    </a:ext>
                  </a:extLst>
                </a:gridCol>
              </a:tblGrid>
              <a:tr h="224746">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取組み</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対　象</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内は、</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H30</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最終予算における効果額）</a:t>
                      </a:r>
                      <a:endPar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内は、</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H31</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当初予算における効果額</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nchor="ctr">
                    <a:solidFill>
                      <a:srgbClr val="0070C0"/>
                    </a:solidFill>
                  </a:tcPr>
                </a:tc>
                <a:extLst>
                  <a:ext uri="{0D108BD9-81ED-4DB2-BD59-A6C34878D82A}">
                    <a16:rowId xmlns:a16="http://schemas.microsoft.com/office/drawing/2014/main" val="10000"/>
                  </a:ext>
                </a:extLst>
              </a:tr>
              <a:tr h="2402812">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徴収向上方策</a:t>
                      </a:r>
                      <a:endPar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府が自ら徴収する税目の徴収率の向上</a:t>
                      </a:r>
                      <a:endPar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府が自ら徴収する税目について、徴収率を前年度から</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0.35</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ポイント以上向上させる目標を設定し、滞納整理の早期着手の徹底などに取り組んだ。</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その結果、目標を達成。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効果額：</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23.8</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府が自ら徴収する税目について、</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2020</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年度に全国上位３分の１の団体が達成している徴収率を達成するため、</a:t>
                      </a:r>
                      <a:r>
                        <a:rPr kumimoji="1" lang="ja-JP" altLang="en-US" sz="1200" b="0" i="1"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課税客体の早期かつ完全な捕捉に努めるとともに、納期内の自主納税の促進及び滞納整理を強力に推進する</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ことで徴収率を引き上げる。</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TW"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効果額：</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13.5</a:t>
                      </a:r>
                      <a:r>
                        <a:rPr kumimoji="1" lang="zh-TW"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zh-TW"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1"/>
                  </a:ext>
                </a:extLst>
              </a:tr>
              <a:tr h="2439772">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個人住民税</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府民税及び市町村民税</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の大阪府域地方税徴収機構における共同徴収</a:t>
                      </a:r>
                      <a:endPar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大阪府域地方税徴収機構において、平成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年度は府内</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34</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市町と共同徴収を実施。</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効果額：</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2.6</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億円（個人府民税）</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個人住民税をはじめとした地方税の税収確保を図るため、府と参加団体との間で引き続き共同徴収を推進。</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効果額：</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2.6</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億円（個人府民税）</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2"/>
                  </a:ext>
                </a:extLst>
              </a:tr>
            </a:tbl>
          </a:graphicData>
        </a:graphic>
      </p:graphicFrame>
      <p:sp>
        <p:nvSpPr>
          <p:cNvPr id="17" name="正方形/長方形 16"/>
          <p:cNvSpPr/>
          <p:nvPr/>
        </p:nvSpPr>
        <p:spPr>
          <a:xfrm>
            <a:off x="161510" y="-5609"/>
            <a:ext cx="8136904" cy="369332"/>
          </a:xfrm>
          <a:prstGeom prst="rect">
            <a:avLst/>
          </a:prstGeom>
        </p:spPr>
        <p:txBody>
          <a:bodyPr wrap="square">
            <a:spAutoFit/>
          </a:bodyPr>
          <a:lstStyle/>
          <a:p>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歳入確保</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8" name="直線コネクタ 17"/>
          <p:cNvCxnSpPr/>
          <p:nvPr/>
        </p:nvCxnSpPr>
        <p:spPr>
          <a:xfrm>
            <a:off x="179512" y="32365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9" name="テキスト ボックス 18"/>
          <p:cNvSpPr txBox="1"/>
          <p:nvPr/>
        </p:nvSpPr>
        <p:spPr>
          <a:xfrm>
            <a:off x="161510" y="399577"/>
            <a:ext cx="2944228" cy="338554"/>
          </a:xfrm>
          <a:prstGeom prst="rect">
            <a:avLst/>
          </a:prstGeom>
          <a:noFill/>
        </p:spPr>
        <p:txBody>
          <a:bodyPr wrap="square" rtlCol="0">
            <a:spAutoFit/>
          </a:bodyPr>
          <a:lstStyle/>
          <a:p>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府税収入の確保</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377175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右矢印 20"/>
          <p:cNvSpPr/>
          <p:nvPr/>
        </p:nvSpPr>
        <p:spPr>
          <a:xfrm>
            <a:off x="3991988" y="4077072"/>
            <a:ext cx="296132" cy="15121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endParaRPr>
          </a:p>
        </p:txBody>
      </p:sp>
      <p:sp>
        <p:nvSpPr>
          <p:cNvPr id="22569" name="テキスト ボックス 3"/>
          <p:cNvSpPr txBox="1">
            <a:spLocks noChangeArrowheads="1"/>
          </p:cNvSpPr>
          <p:nvPr/>
        </p:nvSpPr>
        <p:spPr bwMode="auto">
          <a:xfrm>
            <a:off x="111819" y="721447"/>
            <a:ext cx="626586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出資法人が出資等をする法人（いわゆる孫法人</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597" name="テキスト ボックス 7"/>
          <p:cNvSpPr txBox="1">
            <a:spLocks noChangeArrowheads="1"/>
          </p:cNvSpPr>
          <p:nvPr/>
        </p:nvSpPr>
        <p:spPr bwMode="auto">
          <a:xfrm>
            <a:off x="335353" y="6444648"/>
            <a:ext cx="581182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solidFill>
                  <a:prstClr val="black"/>
                </a:solidFill>
                <a:latin typeface="ＭＳ Ｐゴシック"/>
                <a:ea typeface="ＭＳ Ｐゴシック"/>
                <a:cs typeface="Meiryo UI" panose="020B0604030504040204" pitchFamily="50" charset="-128"/>
              </a:rPr>
              <a:t>平成</a:t>
            </a:r>
            <a:r>
              <a:rPr lang="en-US" altLang="ja-JP" sz="800" dirty="0">
                <a:solidFill>
                  <a:prstClr val="black"/>
                </a:solidFill>
                <a:latin typeface="ＭＳ Ｐゴシック"/>
                <a:ea typeface="ＭＳ Ｐゴシック"/>
                <a:cs typeface="Meiryo UI" pitchFamily="50" charset="-128"/>
              </a:rPr>
              <a:t>22</a:t>
            </a:r>
            <a:r>
              <a:rPr lang="ja-JP" altLang="en-US" sz="800" dirty="0">
                <a:solidFill>
                  <a:prstClr val="black"/>
                </a:solidFill>
                <a:latin typeface="ＭＳ Ｐゴシック"/>
                <a:ea typeface="ＭＳ Ｐゴシック"/>
                <a:cs typeface="Meiryo UI" pitchFamily="50" charset="-128"/>
              </a:rPr>
              <a:t>年度から、</a:t>
            </a:r>
            <a:r>
              <a:rPr lang="ja-JP" altLang="en-US" sz="800" dirty="0" smtClean="0">
                <a:solidFill>
                  <a:prstClr val="black"/>
                </a:solidFill>
                <a:latin typeface="ＭＳ Ｐゴシック"/>
                <a:ea typeface="ＭＳ Ｐゴシック"/>
                <a:cs typeface="Meiryo UI" panose="020B0604030504040204" pitchFamily="50" charset="-128"/>
              </a:rPr>
              <a:t>出資法人</a:t>
            </a:r>
            <a:r>
              <a:rPr lang="ja-JP" altLang="en-US" sz="800" dirty="0">
                <a:solidFill>
                  <a:prstClr val="black"/>
                </a:solidFill>
                <a:latin typeface="ＭＳ Ｐゴシック"/>
                <a:ea typeface="ＭＳ Ｐゴシック"/>
                <a:cs typeface="Meiryo UI" panose="020B0604030504040204" pitchFamily="50" charset="-128"/>
              </a:rPr>
              <a:t>による孫</a:t>
            </a:r>
            <a:r>
              <a:rPr lang="ja-JP" altLang="en-US" sz="800" dirty="0" smtClean="0">
                <a:solidFill>
                  <a:prstClr val="black"/>
                </a:solidFill>
                <a:latin typeface="ＭＳ Ｐゴシック"/>
                <a:ea typeface="ＭＳ Ｐゴシック"/>
                <a:cs typeface="Meiryo UI" panose="020B0604030504040204" pitchFamily="50" charset="-128"/>
              </a:rPr>
              <a:t>法人への委託など孫</a:t>
            </a:r>
            <a:r>
              <a:rPr lang="ja-JP" altLang="en-US" sz="800" dirty="0">
                <a:solidFill>
                  <a:prstClr val="black"/>
                </a:solidFill>
                <a:latin typeface="ＭＳ Ｐゴシック"/>
                <a:ea typeface="ＭＳ Ｐゴシック"/>
                <a:cs typeface="Meiryo UI" panose="020B0604030504040204" pitchFamily="50" charset="-128"/>
              </a:rPr>
              <a:t>法人の状況について点検</a:t>
            </a:r>
            <a:r>
              <a:rPr lang="ja-JP" altLang="en-US" sz="800" dirty="0" smtClean="0">
                <a:solidFill>
                  <a:prstClr val="black"/>
                </a:solidFill>
                <a:latin typeface="ＭＳ Ｐゴシック"/>
                <a:ea typeface="ＭＳ Ｐゴシック"/>
                <a:cs typeface="Meiryo UI" panose="020B0604030504040204" pitchFamily="50" charset="-128"/>
              </a:rPr>
              <a:t>を実施</a:t>
            </a:r>
            <a:r>
              <a:rPr lang="ja-JP" altLang="en-US" sz="800" dirty="0">
                <a:solidFill>
                  <a:prstClr val="black"/>
                </a:solidFill>
                <a:latin typeface="ＭＳ Ｐゴシック"/>
                <a:ea typeface="ＭＳ Ｐゴシック"/>
                <a:cs typeface="Meiryo UI" panose="020B0604030504040204" pitchFamily="50" charset="-128"/>
              </a:rPr>
              <a:t>し</a:t>
            </a:r>
            <a:r>
              <a:rPr lang="ja-JP" altLang="en-US" sz="800" dirty="0" smtClean="0">
                <a:solidFill>
                  <a:prstClr val="black"/>
                </a:solidFill>
                <a:latin typeface="ＭＳ Ｐゴシック"/>
                <a:ea typeface="ＭＳ Ｐゴシック"/>
                <a:cs typeface="Meiryo UI" panose="020B0604030504040204" pitchFamily="50" charset="-128"/>
              </a:rPr>
              <a:t>、府</a:t>
            </a:r>
            <a:r>
              <a:rPr lang="en-US" altLang="ja-JP" sz="800" dirty="0">
                <a:solidFill>
                  <a:prstClr val="black"/>
                </a:solidFill>
                <a:latin typeface="ＭＳ Ｐゴシック"/>
                <a:ea typeface="ＭＳ Ｐゴシック"/>
                <a:cs typeface="Meiryo UI" pitchFamily="50" charset="-128"/>
              </a:rPr>
              <a:t>HP</a:t>
            </a:r>
            <a:r>
              <a:rPr lang="ja-JP" altLang="en-US" sz="800" dirty="0">
                <a:solidFill>
                  <a:prstClr val="black"/>
                </a:solidFill>
                <a:latin typeface="ＭＳ Ｐゴシック"/>
                <a:ea typeface="ＭＳ Ｐゴシック"/>
                <a:cs typeface="Meiryo UI" panose="020B0604030504040204" pitchFamily="50" charset="-128"/>
              </a:rPr>
              <a:t>に公表</a:t>
            </a:r>
            <a:endParaRPr lang="en-US" altLang="ja-JP" sz="800" dirty="0">
              <a:solidFill>
                <a:prstClr val="black"/>
              </a:solidFill>
              <a:latin typeface="ＭＳ Ｐゴシック"/>
              <a:ea typeface="ＭＳ Ｐゴシック"/>
              <a:cs typeface="Meiryo UI" panose="020B0604030504040204" pitchFamily="50" charset="-128"/>
            </a:endParaRPr>
          </a:p>
        </p:txBody>
      </p:sp>
      <p:sp>
        <p:nvSpPr>
          <p:cNvPr id="22599" name="角丸四角形 4"/>
          <p:cNvSpPr>
            <a:spLocks noChangeArrowheads="1"/>
          </p:cNvSpPr>
          <p:nvPr/>
        </p:nvSpPr>
        <p:spPr bwMode="auto">
          <a:xfrm>
            <a:off x="251521" y="2903446"/>
            <a:ext cx="3687616" cy="310409"/>
          </a:xfrm>
          <a:prstGeom prst="roundRect">
            <a:avLst>
              <a:gd name="adj" fmla="val 16667"/>
            </a:avLst>
          </a:prstGeom>
          <a:solidFill>
            <a:srgbClr val="0070C0"/>
          </a:solidFill>
          <a:ln w="19050" algn="ctr">
            <a:solidFill>
              <a:srgbClr val="002060"/>
            </a:solidFill>
            <a:round/>
            <a:headEnd/>
            <a:tailEnd/>
          </a:ln>
        </p:spPr>
        <p:txBody>
          <a:bodyPr wrap="none" lIns="0" tIns="36000" rIns="0" bIns="36000" anchor="ctr"/>
          <a:lstStyle/>
          <a:p>
            <a:pPr algn="ctr"/>
            <a:r>
              <a:rPr lang="en-US" altLang="ja-JP" sz="1000" b="1" dirty="0" smtClean="0">
                <a:solidFill>
                  <a:prstClr val="white"/>
                </a:solidFill>
                <a:latin typeface="ＭＳ Ｐゴシック" charset="-128"/>
                <a:ea typeface="Meiryo UI" pitchFamily="50" charset="-128"/>
                <a:cs typeface="Meiryo UI" pitchFamily="50" charset="-128"/>
              </a:rPr>
              <a:t>『</a:t>
            </a:r>
            <a:r>
              <a:rPr lang="ja-JP" altLang="en-US" sz="1000" b="1" dirty="0" smtClean="0">
                <a:solidFill>
                  <a:prstClr val="white"/>
                </a:solidFill>
                <a:latin typeface="Meiryo UI" panose="020B0604030504040204" pitchFamily="50" charset="-128"/>
                <a:ea typeface="Meiryo UI" panose="020B0604030504040204" pitchFamily="50" charset="-128"/>
                <a:cs typeface="Meiryo UI" pitchFamily="50" charset="-128"/>
              </a:rPr>
              <a:t>平成</a:t>
            </a:r>
            <a:r>
              <a:rPr lang="en-US" altLang="ja-JP" sz="1000" b="1" dirty="0" smtClean="0">
                <a:solidFill>
                  <a:prstClr val="white"/>
                </a:solidFill>
                <a:latin typeface="Meiryo UI" panose="020B0604030504040204" pitchFamily="50" charset="-128"/>
                <a:ea typeface="Meiryo UI" panose="020B0604030504040204" pitchFamily="50" charset="-128"/>
                <a:cs typeface="Meiryo UI" pitchFamily="50" charset="-128"/>
              </a:rPr>
              <a:t>26</a:t>
            </a:r>
            <a:r>
              <a:rPr lang="ja-JP" altLang="en-US" sz="1000" b="1" dirty="0" smtClean="0">
                <a:solidFill>
                  <a:prstClr val="white"/>
                </a:solidFill>
                <a:latin typeface="Meiryo UI" panose="020B0604030504040204" pitchFamily="50" charset="-128"/>
                <a:ea typeface="Meiryo UI" panose="020B0604030504040204" pitchFamily="50" charset="-128"/>
                <a:cs typeface="Meiryo UI" pitchFamily="50" charset="-128"/>
              </a:rPr>
              <a:t>年度行財政</a:t>
            </a:r>
            <a:r>
              <a:rPr lang="ja-JP" altLang="en-US" sz="1000" b="1" dirty="0" smtClean="0">
                <a:solidFill>
                  <a:prstClr val="white"/>
                </a:solidFill>
                <a:latin typeface="ＭＳ Ｐゴシック" charset="-128"/>
                <a:ea typeface="Meiryo UI" pitchFamily="50" charset="-128"/>
                <a:cs typeface="Meiryo UI" pitchFamily="50" charset="-128"/>
              </a:rPr>
              <a:t>改革の取組み</a:t>
            </a:r>
            <a:r>
              <a:rPr lang="en-US" altLang="ja-JP" sz="1000" b="1" dirty="0" smtClean="0">
                <a:solidFill>
                  <a:prstClr val="white"/>
                </a:solidFill>
                <a:latin typeface="ＭＳ Ｐゴシック" charset="-128"/>
                <a:ea typeface="Meiryo UI" pitchFamily="50" charset="-128"/>
                <a:cs typeface="Meiryo UI" pitchFamily="50" charset="-128"/>
              </a:rPr>
              <a:t>』</a:t>
            </a:r>
            <a:r>
              <a:rPr lang="ja-JP" altLang="en-US" sz="1000" b="1" dirty="0" smtClean="0">
                <a:solidFill>
                  <a:prstClr val="white"/>
                </a:solidFill>
                <a:latin typeface="ＭＳ Ｐゴシック" charset="-128"/>
                <a:ea typeface="Meiryo UI" pitchFamily="50" charset="-128"/>
                <a:cs typeface="Meiryo UI" pitchFamily="50" charset="-128"/>
              </a:rPr>
              <a:t>策定時点の孫法人の状況</a:t>
            </a:r>
            <a:endParaRPr lang="en-US" altLang="ja-JP" sz="1000" b="1" dirty="0">
              <a:solidFill>
                <a:prstClr val="white"/>
              </a:solidFill>
              <a:latin typeface="ＭＳ Ｐゴシック" charset="-128"/>
              <a:ea typeface="Meiryo UI" pitchFamily="50" charset="-128"/>
              <a:cs typeface="Meiryo UI" pitchFamily="50" charset="-128"/>
            </a:endParaRPr>
          </a:p>
        </p:txBody>
      </p:sp>
      <p:sp>
        <p:nvSpPr>
          <p:cNvPr id="23" name="角丸四角形 4"/>
          <p:cNvSpPr>
            <a:spLocks noChangeArrowheads="1"/>
          </p:cNvSpPr>
          <p:nvPr/>
        </p:nvSpPr>
        <p:spPr bwMode="auto">
          <a:xfrm>
            <a:off x="4364076" y="2905519"/>
            <a:ext cx="2304256" cy="401738"/>
          </a:xfrm>
          <a:prstGeom prst="roundRect">
            <a:avLst>
              <a:gd name="adj" fmla="val 16667"/>
            </a:avLst>
          </a:prstGeom>
          <a:solidFill>
            <a:srgbClr val="0070C0"/>
          </a:solidFill>
          <a:ln w="19050" algn="ctr">
            <a:solidFill>
              <a:srgbClr val="002060"/>
            </a:solidFill>
            <a:round/>
            <a:headEnd/>
            <a:tailEnd/>
          </a:ln>
        </p:spPr>
        <p:txBody>
          <a:bodyPr wrap="none" lIns="0" tIns="36000" rIns="0" bIns="36000" anchor="ctr"/>
          <a:lstStyle/>
          <a:p>
            <a:pPr algn="ctr"/>
            <a:r>
              <a:rPr lang="en-US" altLang="ja-JP" sz="1000" b="1" dirty="0">
                <a:solidFill>
                  <a:prstClr val="white"/>
                </a:solidFill>
                <a:latin typeface="ＭＳ Ｐゴシック" charset="-128"/>
                <a:ea typeface="Meiryo UI" pitchFamily="50" charset="-128"/>
                <a:cs typeface="Meiryo UI" pitchFamily="50" charset="-128"/>
              </a:rPr>
              <a:t>『</a:t>
            </a:r>
            <a:r>
              <a:rPr lang="ja-JP" altLang="en-US" sz="1000" b="1" dirty="0" smtClean="0">
                <a:solidFill>
                  <a:prstClr val="white"/>
                </a:solidFill>
                <a:latin typeface="ＭＳ Ｐゴシック" charset="-128"/>
                <a:ea typeface="Meiryo UI" pitchFamily="50" charset="-128"/>
                <a:cs typeface="Meiryo UI" pitchFamily="50" charset="-128"/>
              </a:rPr>
              <a:t>行財政改革推進プラン</a:t>
            </a:r>
            <a:r>
              <a:rPr lang="en-US" altLang="ja-JP" sz="1000" b="1" dirty="0" smtClean="0">
                <a:solidFill>
                  <a:prstClr val="white"/>
                </a:solidFill>
                <a:latin typeface="ＭＳ Ｐゴシック" charset="-128"/>
                <a:ea typeface="Meiryo UI" pitchFamily="50" charset="-128"/>
                <a:cs typeface="Meiryo UI" pitchFamily="50" charset="-128"/>
              </a:rPr>
              <a:t>(</a:t>
            </a:r>
            <a:r>
              <a:rPr lang="ja-JP" altLang="en-US" sz="1000" b="1" dirty="0" smtClean="0">
                <a:solidFill>
                  <a:prstClr val="white"/>
                </a:solidFill>
                <a:latin typeface="ＭＳ Ｐゴシック" charset="-128"/>
                <a:ea typeface="Meiryo UI" pitchFamily="50" charset="-128"/>
                <a:cs typeface="Meiryo UI" pitchFamily="50" charset="-128"/>
              </a:rPr>
              <a:t>案</a:t>
            </a:r>
            <a:r>
              <a:rPr lang="en-US" altLang="ja-JP" sz="1000" b="1" dirty="0">
                <a:solidFill>
                  <a:prstClr val="white"/>
                </a:solidFill>
                <a:latin typeface="ＭＳ Ｐゴシック" charset="-128"/>
                <a:ea typeface="Meiryo UI" pitchFamily="50" charset="-128"/>
                <a:cs typeface="Meiryo UI" pitchFamily="50" charset="-128"/>
              </a:rPr>
              <a:t>)</a:t>
            </a:r>
            <a:r>
              <a:rPr lang="en-US" altLang="ja-JP" sz="1000" b="1" dirty="0" smtClean="0">
                <a:solidFill>
                  <a:prstClr val="white"/>
                </a:solidFill>
                <a:latin typeface="ＭＳ Ｐゴシック" charset="-128"/>
                <a:ea typeface="Meiryo UI" pitchFamily="50" charset="-128"/>
                <a:cs typeface="Meiryo UI" pitchFamily="50" charset="-128"/>
              </a:rPr>
              <a:t>』</a:t>
            </a:r>
          </a:p>
          <a:p>
            <a:pPr algn="ctr"/>
            <a:r>
              <a:rPr lang="ja-JP" altLang="en-US" sz="1000" b="1" dirty="0" smtClean="0">
                <a:solidFill>
                  <a:prstClr val="white"/>
                </a:solidFill>
                <a:latin typeface="ＭＳ Ｐゴシック" charset="-128"/>
                <a:ea typeface="Meiryo UI" pitchFamily="50" charset="-128"/>
                <a:cs typeface="Meiryo UI" pitchFamily="50" charset="-128"/>
              </a:rPr>
              <a:t>策定時点の孫法人の状況</a:t>
            </a:r>
            <a:endParaRPr lang="en-US" altLang="ja-JP" sz="1000" b="1" dirty="0" smtClean="0">
              <a:solidFill>
                <a:prstClr val="white"/>
              </a:solidFill>
              <a:latin typeface="ＭＳ Ｐゴシック" charset="-128"/>
              <a:ea typeface="Meiryo UI" pitchFamily="50" charset="-128"/>
              <a:cs typeface="Meiryo UI" pitchFamily="50" charset="-128"/>
            </a:endParaRPr>
          </a:p>
        </p:txBody>
      </p:sp>
      <p:graphicFrame>
        <p:nvGraphicFramePr>
          <p:cNvPr id="18" name="Group 83"/>
          <p:cNvGraphicFramePr>
            <a:graphicFrameLocks noGrp="1"/>
          </p:cNvGraphicFramePr>
          <p:nvPr>
            <p:extLst/>
          </p:nvPr>
        </p:nvGraphicFramePr>
        <p:xfrm>
          <a:off x="4354216" y="3406238"/>
          <a:ext cx="2376264" cy="3038410"/>
        </p:xfrm>
        <a:graphic>
          <a:graphicData uri="http://schemas.openxmlformats.org/drawingml/2006/table">
            <a:tbl>
              <a:tblPr/>
              <a:tblGrid>
                <a:gridCol w="2376264">
                  <a:extLst>
                    <a:ext uri="{9D8B030D-6E8A-4147-A177-3AD203B41FA5}">
                      <a16:colId xmlns:a16="http://schemas.microsoft.com/office/drawing/2014/main" val="20000"/>
                    </a:ext>
                  </a:extLst>
                </a:gridCol>
              </a:tblGrid>
              <a:tr h="343376">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1" lang="en-US" altLang="ja-JP"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r>
                        <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出資元法人の民営化により</a:t>
                      </a:r>
                      <a:endParaRPr kumimoji="1" lang="en-US" altLang="ja-JP"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孫法人でなくなった法人</a:t>
                      </a:r>
                      <a:r>
                        <a:rPr kumimoji="1" lang="en-US" altLang="ja-JP"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r>
                        <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法人</a:t>
                      </a:r>
                      <a:r>
                        <a:rPr kumimoji="1" lang="en-US" altLang="ja-JP"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0"/>
                  </a:ext>
                </a:extLst>
              </a:tr>
              <a:tr h="321668">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1" lang="ja-JP" altLang="en-US" sz="10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泉北鉄道サービス㈱</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H26.7</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7595">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1" lang="ja-JP" altLang="en-US" sz="10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泉鉄産業㈱</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H26.7</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8032">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1" lang="ja-JP" altLang="en-US" sz="10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㈱パンジョ</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H26.7</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2486">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1" lang="en-US" altLang="ja-JP"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r>
                        <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出資元法人の株式譲渡により　　　　</a:t>
                      </a:r>
                      <a:endParaRPr kumimoji="1" lang="en-US" altLang="ja-JP"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孫法人でなくなった法人</a:t>
                      </a:r>
                      <a:r>
                        <a:rPr kumimoji="1" lang="en-US" altLang="ja-JP"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r>
                        <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法人</a:t>
                      </a:r>
                      <a:r>
                        <a:rPr kumimoji="1" lang="en-US" altLang="ja-JP"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endPar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4"/>
                  </a:ext>
                </a:extLst>
              </a:tr>
              <a:tr h="310433">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1" lang="ja-JP" altLang="en-US" sz="10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㈱北部冷蔵サービスセンター</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H26.6</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351712">
                <a:tc>
                  <a:txBody>
                    <a:bodyPr/>
                    <a:lstStyle/>
                    <a:p>
                      <a:pPr marL="0" marR="0" lvl="0" indent="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en-US" altLang="ja-JP"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r>
                        <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引き続き点検を実施する孫法人</a:t>
                      </a:r>
                      <a:r>
                        <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法人</a:t>
                      </a:r>
                      <a:r>
                        <a:rPr kumimoji="1" lang="en-US" altLang="ja-JP"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endPar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10006"/>
                  </a:ext>
                </a:extLst>
              </a:tr>
              <a:tr h="310433">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1" lang="ja-JP" altLang="en-US" sz="10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大阪モノレールサービス㈱</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337639">
                <a:tc>
                  <a:txBody>
                    <a:bodyPr/>
                    <a:lstStyle/>
                    <a:p>
                      <a:pPr marL="0" marR="0" lvl="0" indent="0" algn="l" defTabSz="914400" rtl="0" eaLnBrk="1" fontAlgn="base" latinLnBrk="0" hangingPunct="1">
                        <a:lnSpc>
                          <a:spcPct val="100000"/>
                        </a:lnSpc>
                        <a:spcBef>
                          <a:spcPct val="0"/>
                        </a:spcBef>
                        <a:spcAft>
                          <a:spcPct val="0"/>
                        </a:spcAft>
                        <a:buClr>
                          <a:srgbClr val="EEECE1"/>
                        </a:buClr>
                        <a:buSzPct val="75000"/>
                        <a:buFont typeface="Wingdings" pitchFamily="2" charset="2"/>
                        <a:buNone/>
                        <a:tabLst/>
                        <a:defRPr/>
                      </a:pPr>
                      <a:r>
                        <a:rPr kumimoji="1" lang="ja-JP" altLang="en-US" sz="1000" b="0" i="0" u="none" strike="noStrike" kern="1200" cap="none" spc="0" normalizeH="0" baseline="0" noProof="0" dirty="0" smtClean="0">
                          <a:ln>
                            <a:noFill/>
                          </a:ln>
                          <a:solidFill>
                            <a:prstClr val="black"/>
                          </a:solidFill>
                          <a:effectLst/>
                          <a:uLnTx/>
                          <a:uFillTx/>
                          <a:latin typeface="ＭＳ Ｐゴシック" charset="-128"/>
                          <a:ea typeface="Meiryo UI" pitchFamily="50" charset="-128"/>
                          <a:cs typeface="Meiryo UI" pitchFamily="50" charset="-128"/>
                        </a:rPr>
                        <a:t>千里北センター㈱</a:t>
                      </a:r>
                      <a:endParaRPr kumimoji="1" lang="en-US" altLang="ja-JP" sz="1000" b="0" i="0" u="none" strike="noStrike" kern="1200" cap="none" spc="0" normalizeH="0" baseline="0" noProof="0" dirty="0" smtClean="0">
                        <a:ln>
                          <a:noFill/>
                        </a:ln>
                        <a:solidFill>
                          <a:prstClr val="black"/>
                        </a:solidFill>
                        <a:effectLst/>
                        <a:uLnTx/>
                        <a:uFillTx/>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bl>
          </a:graphicData>
        </a:graphic>
      </p:graphicFrame>
      <p:graphicFrame>
        <p:nvGraphicFramePr>
          <p:cNvPr id="17" name="Group 83"/>
          <p:cNvGraphicFramePr>
            <a:graphicFrameLocks noGrp="1"/>
          </p:cNvGraphicFramePr>
          <p:nvPr>
            <p:extLst/>
          </p:nvPr>
        </p:nvGraphicFramePr>
        <p:xfrm>
          <a:off x="282949" y="3295312"/>
          <a:ext cx="3627403" cy="3107565"/>
        </p:xfrm>
        <a:graphic>
          <a:graphicData uri="http://schemas.openxmlformats.org/drawingml/2006/table">
            <a:tbl>
              <a:tblPr/>
              <a:tblGrid>
                <a:gridCol w="1599385">
                  <a:extLst>
                    <a:ext uri="{9D8B030D-6E8A-4147-A177-3AD203B41FA5}">
                      <a16:colId xmlns:a16="http://schemas.microsoft.com/office/drawing/2014/main" val="20000"/>
                    </a:ext>
                  </a:extLst>
                </a:gridCol>
                <a:gridCol w="2028018">
                  <a:extLst>
                    <a:ext uri="{9D8B030D-6E8A-4147-A177-3AD203B41FA5}">
                      <a16:colId xmlns:a16="http://schemas.microsoft.com/office/drawing/2014/main" val="20001"/>
                    </a:ext>
                  </a:extLst>
                </a:gridCol>
              </a:tblGrid>
              <a:tr h="230157">
                <a:tc gridSpan="2">
                  <a:txBody>
                    <a:bodyPr/>
                    <a:lstStyle/>
                    <a:p>
                      <a:pPr marL="0" marR="0" lvl="0" indent="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1" lang="en-US" altLang="ja-JP"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r>
                        <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解散した孫法人：</a:t>
                      </a:r>
                      <a:r>
                        <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法人</a:t>
                      </a:r>
                      <a:r>
                        <a:rPr kumimoji="1" lang="en-US" altLang="ja-JP"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243658">
                <a:tc>
                  <a:txBody>
                    <a:bodyPr/>
                    <a:lstStyle/>
                    <a:p>
                      <a:pPr marL="0" marR="0" lvl="0" indent="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出資元法人名</a:t>
                      </a:r>
                      <a:endParaRPr kumimoji="1" lang="en-US" altLang="ja-JP"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孫法人名</a:t>
                      </a:r>
                      <a:endParaRPr kumimoji="1" lang="en-US" altLang="ja-JP"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1"/>
                  </a:ext>
                </a:extLst>
              </a:tr>
              <a:tr h="243658">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zh-TW"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大阪府都市開発㈱</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大阪りんくうホテル（</a:t>
                      </a:r>
                      <a:r>
                        <a:rPr kumimoji="1" lang="en-US" altLang="ja-JP"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H23.11</a:t>
                      </a: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endParaRPr kumimoji="1" lang="en-US" altLang="ja-JP"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216024">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大阪府都市開発㈱</a:t>
                      </a:r>
                      <a:endParaRPr kumimoji="1" lang="en-US" altLang="ja-JP"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りんくう国際物流㈱ （</a:t>
                      </a:r>
                      <a:r>
                        <a:rPr kumimoji="1" lang="en-US" altLang="ja-JP"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H24.2</a:t>
                      </a: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endParaRPr kumimoji="1" lang="en-US" altLang="ja-JP"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201276">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大阪府住宅供給公社</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㈱大阪住宅公社サービス （</a:t>
                      </a:r>
                      <a:r>
                        <a:rPr kumimoji="1" lang="en-US" altLang="ja-JP"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H24.3</a:t>
                      </a: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endParaRPr kumimoji="1" lang="en-US" altLang="ja-JP"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250228">
                <a:tc gridSpan="2">
                  <a:txBody>
                    <a:bodyPr/>
                    <a:lstStyle/>
                    <a:p>
                      <a:pPr marL="0" marR="0" lvl="0" indent="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1" lang="en-US" altLang="ja-JP"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r>
                        <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存続する孫法人：</a:t>
                      </a:r>
                      <a:r>
                        <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法人</a:t>
                      </a:r>
                      <a:r>
                        <a:rPr kumimoji="1" lang="en-US" altLang="ja-JP"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endPar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5"/>
                  </a:ext>
                </a:extLst>
              </a:tr>
              <a:tr h="212425">
                <a:tc>
                  <a:txBody>
                    <a:bodyPr/>
                    <a:lstStyle/>
                    <a:p>
                      <a:pPr marL="0" marR="0" lvl="0" indent="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出資元法人名</a:t>
                      </a:r>
                      <a:endParaRPr kumimoji="1" lang="en-US" altLang="ja-JP"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孫法人名</a:t>
                      </a:r>
                      <a:endParaRPr kumimoji="1" lang="en-US" altLang="ja-JP"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6"/>
                  </a:ext>
                </a:extLst>
              </a:tr>
              <a:tr h="255168">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㈱大阪府食品流通センター</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㈱北部冷蔵サービスセンター</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216024">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大阪高速鉄道㈱</a:t>
                      </a:r>
                      <a:endParaRPr kumimoji="1" lang="en-US" altLang="ja-JP"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大阪モノレールサービス㈱</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r h="196177">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大阪府都市開発㈱</a:t>
                      </a:r>
                      <a:endParaRPr kumimoji="1" lang="en-US" altLang="ja-JP"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泉北鉄道サービス㈱</a:t>
                      </a:r>
                      <a:endParaRPr kumimoji="1" lang="en-US" altLang="ja-JP"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9"/>
                  </a:ext>
                </a:extLst>
              </a:tr>
              <a:tr h="253437">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zh-TW"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大阪府都市開発㈱</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泉鉄産業㈱</a:t>
                      </a:r>
                      <a:endParaRPr kumimoji="1" lang="en-US" altLang="ja-JP"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0"/>
                  </a:ext>
                </a:extLst>
              </a:tr>
              <a:tr h="216024">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zh-TW"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大阪府都市開発㈱</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㈱パンジョ</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1"/>
                  </a:ext>
                </a:extLst>
              </a:tr>
              <a:tr h="193388">
                <a:tc>
                  <a:txBody>
                    <a:bodyPr/>
                    <a:lstStyle/>
                    <a:p>
                      <a:pPr marL="0" marR="0" lvl="0" indent="0" algn="l" defTabSz="914400" rtl="0" eaLnBrk="1" fontAlgn="base" latinLnBrk="0" hangingPunct="1">
                        <a:lnSpc>
                          <a:spcPct val="100000"/>
                        </a:lnSpc>
                        <a:spcBef>
                          <a:spcPct val="0"/>
                        </a:spcBef>
                        <a:spcAft>
                          <a:spcPct val="0"/>
                        </a:spcAft>
                        <a:buClr>
                          <a:srgbClr val="EEECE1"/>
                        </a:buClr>
                        <a:buSzPct val="75000"/>
                        <a:buFont typeface="Wingdings" pitchFamily="2" charset="2"/>
                        <a:buNone/>
                        <a:tabLst/>
                        <a:defRPr/>
                      </a:pPr>
                      <a:r>
                        <a:rPr kumimoji="1" lang="en-US" altLang="ja-JP" sz="800" b="0" i="0" u="none" strike="noStrike" cap="none" spc="-10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00" b="0" i="0" u="none" strike="noStrike" cap="none" spc="-10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一財</a:t>
                      </a:r>
                      <a:r>
                        <a:rPr kumimoji="1" lang="en-US" altLang="ja-JP" sz="800" b="0" i="0" u="none" strike="noStrike" cap="none" spc="-10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cap="none" spc="-100" normalizeH="0" baseline="0" dirty="0" smtClean="0">
                          <a:ln>
                            <a:noFill/>
                          </a:ln>
                          <a:solidFill>
                            <a:schemeClr val="tx1"/>
                          </a:solidFill>
                          <a:effectLst/>
                          <a:latin typeface="ＭＳ Ｐゴシック" charset="-128"/>
                          <a:ea typeface="Meiryo UI" pitchFamily="50" charset="-128"/>
                          <a:cs typeface="Meiryo UI" pitchFamily="50" charset="-128"/>
                        </a:rPr>
                        <a:t>大阪府タウン管理財団</a:t>
                      </a:r>
                      <a:endParaRPr kumimoji="1" lang="en-US" altLang="ja-JP" sz="900" b="0" i="0" u="none" strike="noStrike" cap="none" spc="-100"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rgbClr val="EEECE1"/>
                        </a:buClr>
                        <a:buSzPct val="75000"/>
                        <a:buFont typeface="Wingdings" pitchFamily="2" charset="2"/>
                        <a:buNone/>
                        <a:tabLst/>
                        <a:defRPr/>
                      </a:pPr>
                      <a:r>
                        <a:rPr kumimoji="1" lang="ja-JP" altLang="en-US" sz="900" b="0" i="0" u="none" strike="noStrike" kern="1200" cap="none" spc="0" normalizeH="0" baseline="0" noProof="0" dirty="0" smtClean="0">
                          <a:ln>
                            <a:noFill/>
                          </a:ln>
                          <a:solidFill>
                            <a:prstClr val="black"/>
                          </a:solidFill>
                          <a:effectLst/>
                          <a:uLnTx/>
                          <a:uFillTx/>
                          <a:latin typeface="ＭＳ Ｐゴシック" charset="-128"/>
                          <a:ea typeface="Meiryo UI" pitchFamily="50" charset="-128"/>
                          <a:cs typeface="Meiryo UI" pitchFamily="50" charset="-128"/>
                        </a:rPr>
                        <a:t>千里北センター㈱</a:t>
                      </a:r>
                      <a:endParaRPr kumimoji="1" lang="en-US" altLang="ja-JP" sz="900" b="0" i="0" u="none" strike="noStrike" kern="1200" cap="none" spc="0" normalizeH="0" baseline="0" noProof="0" dirty="0" smtClean="0">
                        <a:ln>
                          <a:noFill/>
                        </a:ln>
                        <a:solidFill>
                          <a:prstClr val="black"/>
                        </a:solidFill>
                        <a:effectLst/>
                        <a:uLnTx/>
                        <a:uFillTx/>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2"/>
                  </a:ext>
                </a:extLst>
              </a:tr>
            </a:tbl>
          </a:graphicData>
        </a:graphic>
      </p:graphicFrame>
      <p:grpSp>
        <p:nvGrpSpPr>
          <p:cNvPr id="2" name="グループ化 1"/>
          <p:cNvGrpSpPr/>
          <p:nvPr/>
        </p:nvGrpSpPr>
        <p:grpSpPr>
          <a:xfrm>
            <a:off x="251521" y="1362041"/>
            <a:ext cx="8661693" cy="1150820"/>
            <a:chOff x="251521" y="332656"/>
            <a:chExt cx="8661693" cy="1670234"/>
          </a:xfrm>
        </p:grpSpPr>
        <p:sp>
          <p:nvSpPr>
            <p:cNvPr id="22530" name="正方形/長方形 6"/>
            <p:cNvSpPr>
              <a:spLocks noChangeArrowheads="1"/>
            </p:cNvSpPr>
            <p:nvPr/>
          </p:nvSpPr>
          <p:spPr bwMode="auto">
            <a:xfrm>
              <a:off x="323528" y="404666"/>
              <a:ext cx="8589686" cy="1539250"/>
            </a:xfrm>
            <a:prstGeom prst="rect">
              <a:avLst/>
            </a:prstGeom>
            <a:noFill/>
            <a:ln w="1905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lIns="0" tIns="72000" rIns="0" bIns="72000" anchor="ctr"/>
            <a:lstStyle/>
            <a:p>
              <a:r>
                <a:rPr lang="en-US" altLang="ja-JP" sz="1200">
                  <a:solidFill>
                    <a:prstClr val="black"/>
                  </a:solidFill>
                  <a:latin typeface="Meiryo UI" pitchFamily="50" charset="-128"/>
                  <a:ea typeface="Meiryo UI" pitchFamily="50" charset="-128"/>
                  <a:cs typeface="Meiryo UI" pitchFamily="50" charset="-128"/>
                </a:rPr>
                <a:t>  </a:t>
              </a:r>
            </a:p>
            <a:p>
              <a:r>
                <a:rPr lang="ja-JP" altLang="en-US" sz="1200">
                  <a:solidFill>
                    <a:prstClr val="black"/>
                  </a:solidFill>
                  <a:latin typeface="Meiryo UI" pitchFamily="50" charset="-128"/>
                  <a:ea typeface="Meiryo UI" pitchFamily="50" charset="-128"/>
                  <a:cs typeface="Meiryo UI" pitchFamily="50" charset="-128"/>
                </a:rPr>
                <a:t> </a:t>
              </a:r>
              <a:r>
                <a:rPr lang="en-US" altLang="ja-JP" sz="1200">
                  <a:solidFill>
                    <a:prstClr val="black"/>
                  </a:solidFill>
                  <a:latin typeface="ＭＳ Ｐゴシック" charset="-128"/>
                  <a:ea typeface="Meiryo UI" pitchFamily="50" charset="-128"/>
                  <a:cs typeface="Meiryo UI" pitchFamily="50" charset="-128"/>
                </a:rPr>
                <a:t> </a:t>
              </a:r>
            </a:p>
            <a:p>
              <a:endParaRPr lang="ja-JP" altLang="en-US" sz="1200">
                <a:solidFill>
                  <a:prstClr val="black"/>
                </a:solidFill>
                <a:latin typeface="ＭＳ Ｐゴシック" charset="-128"/>
                <a:ea typeface="Meiryo UI" pitchFamily="50" charset="-128"/>
                <a:cs typeface="Meiryo UI" pitchFamily="50" charset="-128"/>
              </a:endParaRPr>
            </a:p>
            <a:p>
              <a:r>
                <a:rPr lang="ja-JP" altLang="en-US" sz="1200">
                  <a:solidFill>
                    <a:prstClr val="black"/>
                  </a:solidFill>
                  <a:latin typeface="ＭＳ Ｐゴシック" charset="-128"/>
                  <a:ea typeface="Meiryo UI" pitchFamily="50" charset="-128"/>
                  <a:cs typeface="Meiryo UI" pitchFamily="50" charset="-128"/>
                </a:rPr>
                <a:t>  　</a:t>
              </a:r>
              <a:endParaRPr lang="ja-JP" altLang="en-US" sz="1100">
                <a:solidFill>
                  <a:prstClr val="black"/>
                </a:solidFill>
                <a:latin typeface="ＭＳ Ｐゴシック" charset="-128"/>
                <a:ea typeface="Meiryo UI" pitchFamily="50" charset="-128"/>
                <a:cs typeface="Meiryo UI" pitchFamily="50" charset="-128"/>
              </a:endParaRPr>
            </a:p>
          </p:txBody>
        </p:sp>
        <p:sp>
          <p:nvSpPr>
            <p:cNvPr id="22598" name="テキスト ボックス 16"/>
            <p:cNvSpPr txBox="1">
              <a:spLocks noChangeArrowheads="1"/>
            </p:cNvSpPr>
            <p:nvPr/>
          </p:nvSpPr>
          <p:spPr bwMode="auto">
            <a:xfrm>
              <a:off x="382673" y="685157"/>
              <a:ext cx="8517926" cy="1317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財政構造改革プラン</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（案</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）」以降、孫法人については、出資元法人の関与の状況等を確認・点検</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しており、平成</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27</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年６月１日に設立された保証協会コンピュータサービス（株）</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出資元：大阪信用保証協会</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を含め、引き続き点検を実施する法人は３法人です。</a:t>
              </a:r>
              <a:endParaRPr lang="en-US" altLang="ja-JP" sz="1050" strike="sngStrike"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今後も存続する孫法人については、引き続き、平成</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年度大阪府行政経営の取組みでの</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方</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向性を踏襲し、</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その必要性などに</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ついて定期的に</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点検</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していきます。</a:t>
              </a:r>
              <a:endPar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600" name="角丸四角形 4"/>
            <p:cNvSpPr>
              <a:spLocks noChangeArrowheads="1"/>
            </p:cNvSpPr>
            <p:nvPr/>
          </p:nvSpPr>
          <p:spPr bwMode="auto">
            <a:xfrm>
              <a:off x="251521" y="332656"/>
              <a:ext cx="2016224" cy="307975"/>
            </a:xfrm>
            <a:prstGeom prst="roundRect">
              <a:avLst>
                <a:gd name="adj" fmla="val 16667"/>
              </a:avLst>
            </a:prstGeom>
            <a:solidFill>
              <a:srgbClr val="0070C0"/>
            </a:solidFill>
            <a:ln w="19050" algn="ctr">
              <a:solidFill>
                <a:srgbClr val="002060"/>
              </a:solidFill>
              <a:round/>
              <a:headEnd/>
              <a:tailEnd/>
            </a:ln>
          </p:spPr>
          <p:txBody>
            <a:bodyPr wrap="none" lIns="0" tIns="72000" rIns="0" bIns="72000" anchor="ctr"/>
            <a:lstStyle/>
            <a:p>
              <a:pPr algn="ctr"/>
              <a:r>
                <a:rPr lang="ja-JP" altLang="en-US" sz="1100" b="1" dirty="0">
                  <a:solidFill>
                    <a:prstClr val="white"/>
                  </a:solidFill>
                  <a:latin typeface="ＭＳ Ｐゴシック" charset="-128"/>
                  <a:ea typeface="Meiryo UI" pitchFamily="50" charset="-128"/>
                  <a:cs typeface="Meiryo UI" pitchFamily="50" charset="-128"/>
                </a:rPr>
                <a:t>点検結果・今後の取組み</a:t>
              </a:r>
              <a:endParaRPr lang="en-US" altLang="ja-JP" sz="1100" b="1" dirty="0">
                <a:solidFill>
                  <a:prstClr val="white"/>
                </a:solidFill>
                <a:latin typeface="ＭＳ Ｐゴシック" charset="-128"/>
                <a:ea typeface="Meiryo UI" pitchFamily="50" charset="-128"/>
                <a:cs typeface="Meiryo UI" pitchFamily="50" charset="-128"/>
              </a:endParaRPr>
            </a:p>
          </p:txBody>
        </p:sp>
      </p:grpSp>
      <p:sp>
        <p:nvSpPr>
          <p:cNvPr id="22" name="角丸四角形 4"/>
          <p:cNvSpPr>
            <a:spLocks noChangeArrowheads="1"/>
          </p:cNvSpPr>
          <p:nvPr/>
        </p:nvSpPr>
        <p:spPr bwMode="auto">
          <a:xfrm>
            <a:off x="6916854" y="2933146"/>
            <a:ext cx="2163746" cy="401738"/>
          </a:xfrm>
          <a:prstGeom prst="roundRect">
            <a:avLst>
              <a:gd name="adj" fmla="val 16667"/>
            </a:avLst>
          </a:prstGeom>
          <a:solidFill>
            <a:srgbClr val="0070C0"/>
          </a:solidFill>
          <a:ln w="19050" algn="ctr">
            <a:solidFill>
              <a:srgbClr val="002060"/>
            </a:solidFill>
            <a:round/>
            <a:headEnd/>
            <a:tailEnd/>
          </a:ln>
        </p:spPr>
        <p:txBody>
          <a:bodyPr wrap="none" lIns="0" tIns="36000" rIns="0" bIns="36000" anchor="ctr"/>
          <a:lstStyle/>
          <a:p>
            <a:pPr algn="ctr"/>
            <a:r>
              <a:rPr lang="en-US" altLang="ja-JP" sz="1000" b="1" dirty="0" smtClean="0">
                <a:solidFill>
                  <a:prstClr val="white"/>
                </a:solidFill>
                <a:latin typeface="ＭＳ Ｐゴシック" charset="-128"/>
                <a:ea typeface="Meiryo UI" pitchFamily="50" charset="-128"/>
                <a:cs typeface="Meiryo UI" pitchFamily="50" charset="-128"/>
              </a:rPr>
              <a:t>『</a:t>
            </a:r>
            <a:r>
              <a:rPr lang="ja-JP" altLang="en-US" sz="1000" b="1" dirty="0" smtClean="0">
                <a:solidFill>
                  <a:prstClr val="white"/>
                </a:solidFill>
                <a:latin typeface="Meiryo UI" panose="020B0604030504040204" pitchFamily="50" charset="-128"/>
                <a:ea typeface="Meiryo UI" panose="020B0604030504040204" pitchFamily="50" charset="-128"/>
                <a:cs typeface="Meiryo UI" pitchFamily="50" charset="-128"/>
              </a:rPr>
              <a:t>平成</a:t>
            </a:r>
            <a:r>
              <a:rPr lang="en-US" altLang="ja-JP" sz="1000" b="1" smtClean="0">
                <a:solidFill>
                  <a:prstClr val="white"/>
                </a:solidFill>
                <a:latin typeface="Meiryo UI" panose="020B0604030504040204" pitchFamily="50" charset="-128"/>
                <a:ea typeface="Meiryo UI" panose="020B0604030504040204" pitchFamily="50" charset="-128"/>
                <a:cs typeface="Meiryo UI" pitchFamily="50" charset="-128"/>
              </a:rPr>
              <a:t>31</a:t>
            </a:r>
            <a:r>
              <a:rPr lang="ja-JP" altLang="en-US" sz="1000" b="1" smtClean="0">
                <a:solidFill>
                  <a:prstClr val="white"/>
                </a:solidFill>
                <a:latin typeface="Meiryo UI" panose="020B0604030504040204" pitchFamily="50" charset="-128"/>
                <a:ea typeface="Meiryo UI" panose="020B0604030504040204" pitchFamily="50" charset="-128"/>
                <a:cs typeface="Meiryo UI" pitchFamily="50" charset="-128"/>
              </a:rPr>
              <a:t>年</a:t>
            </a:r>
            <a:r>
              <a:rPr lang="ja-JP" altLang="en-US" sz="1000" b="1" smtClean="0">
                <a:solidFill>
                  <a:prstClr val="white"/>
                </a:solidFill>
                <a:latin typeface="ＭＳ Ｐゴシック" charset="-128"/>
                <a:ea typeface="Meiryo UI" pitchFamily="50" charset="-128"/>
                <a:cs typeface="Meiryo UI" pitchFamily="50" charset="-128"/>
              </a:rPr>
              <a:t>度</a:t>
            </a:r>
            <a:r>
              <a:rPr lang="ja-JP" altLang="en-US" sz="1000" b="1" dirty="0">
                <a:solidFill>
                  <a:prstClr val="white"/>
                </a:solidFill>
                <a:latin typeface="ＭＳ Ｐゴシック" charset="-128"/>
                <a:ea typeface="Meiryo UI" pitchFamily="50" charset="-128"/>
                <a:cs typeface="Meiryo UI" pitchFamily="50" charset="-128"/>
              </a:rPr>
              <a:t>行政経営の</a:t>
            </a:r>
            <a:r>
              <a:rPr lang="ja-JP" altLang="en-US" sz="1000" b="1" dirty="0" smtClean="0">
                <a:solidFill>
                  <a:prstClr val="white"/>
                </a:solidFill>
                <a:latin typeface="ＭＳ Ｐゴシック" charset="-128"/>
                <a:ea typeface="Meiryo UI" pitchFamily="50" charset="-128"/>
                <a:cs typeface="Meiryo UI" pitchFamily="50" charset="-128"/>
              </a:rPr>
              <a:t>取組み</a:t>
            </a:r>
            <a:r>
              <a:rPr lang="en-US" altLang="ja-JP" sz="1000" b="1" dirty="0" smtClean="0">
                <a:solidFill>
                  <a:prstClr val="white"/>
                </a:solidFill>
                <a:latin typeface="ＭＳ Ｐゴシック" charset="-128"/>
                <a:ea typeface="Meiryo UI" pitchFamily="50" charset="-128"/>
                <a:cs typeface="Meiryo UI" pitchFamily="50" charset="-128"/>
              </a:rPr>
              <a:t>』</a:t>
            </a:r>
            <a:endParaRPr lang="ja-JP" altLang="en-US" sz="1000" b="1" dirty="0">
              <a:solidFill>
                <a:prstClr val="white"/>
              </a:solidFill>
              <a:latin typeface="ＭＳ Ｐゴシック" charset="-128"/>
              <a:ea typeface="Meiryo UI" pitchFamily="50" charset="-128"/>
              <a:cs typeface="Meiryo UI" pitchFamily="50" charset="-128"/>
            </a:endParaRPr>
          </a:p>
          <a:p>
            <a:pPr algn="ctr"/>
            <a:r>
              <a:rPr lang="ja-JP" altLang="en-US" sz="1000" b="1" dirty="0">
                <a:solidFill>
                  <a:prstClr val="white"/>
                </a:solidFill>
                <a:latin typeface="ＭＳ Ｐゴシック" charset="-128"/>
                <a:ea typeface="Meiryo UI" pitchFamily="50" charset="-128"/>
                <a:cs typeface="Meiryo UI" pitchFamily="50" charset="-128"/>
              </a:rPr>
              <a:t>に</a:t>
            </a:r>
            <a:r>
              <a:rPr lang="ja-JP" altLang="en-US" sz="1000" b="1" dirty="0" smtClean="0">
                <a:solidFill>
                  <a:prstClr val="white"/>
                </a:solidFill>
                <a:latin typeface="ＭＳ Ｐゴシック" charset="-128"/>
                <a:ea typeface="Meiryo UI" pitchFamily="50" charset="-128"/>
                <a:cs typeface="Meiryo UI" pitchFamily="50" charset="-128"/>
              </a:rPr>
              <a:t>おける孫法人の状況</a:t>
            </a:r>
            <a:endParaRPr lang="en-US" altLang="ja-JP" sz="1000" b="1" dirty="0" smtClean="0">
              <a:solidFill>
                <a:prstClr val="white"/>
              </a:solidFill>
              <a:latin typeface="ＭＳ Ｐゴシック" charset="-128"/>
              <a:ea typeface="Meiryo UI" pitchFamily="50" charset="-128"/>
              <a:cs typeface="Meiryo UI" pitchFamily="50" charset="-128"/>
            </a:endParaRPr>
          </a:p>
        </p:txBody>
      </p:sp>
      <p:graphicFrame>
        <p:nvGraphicFramePr>
          <p:cNvPr id="3" name="表 2"/>
          <p:cNvGraphicFramePr>
            <a:graphicFrameLocks noGrp="1"/>
          </p:cNvGraphicFramePr>
          <p:nvPr>
            <p:extLst/>
          </p:nvPr>
        </p:nvGraphicFramePr>
        <p:xfrm>
          <a:off x="7200403" y="3429000"/>
          <a:ext cx="1764086" cy="1250346"/>
        </p:xfrm>
        <a:graphic>
          <a:graphicData uri="http://schemas.openxmlformats.org/drawingml/2006/table">
            <a:tbl>
              <a:tblPr/>
              <a:tblGrid>
                <a:gridCol w="1764086">
                  <a:extLst>
                    <a:ext uri="{9D8B030D-6E8A-4147-A177-3AD203B41FA5}">
                      <a16:colId xmlns:a16="http://schemas.microsoft.com/office/drawing/2014/main" val="20000"/>
                    </a:ext>
                  </a:extLst>
                </a:gridCol>
              </a:tblGrid>
              <a:tr h="303979">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en-US" altLang="ja-JP"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r>
                        <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引き続き点検を実施する</a:t>
                      </a:r>
                      <a:endParaRPr kumimoji="1" lang="en-US" altLang="ja-JP"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孫法人</a:t>
                      </a:r>
                      <a:r>
                        <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３</a:t>
                      </a:r>
                      <a:r>
                        <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法人</a:t>
                      </a:r>
                      <a:r>
                        <a:rPr kumimoji="1" lang="en-US" altLang="ja-JP"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endPar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10000"/>
                  </a:ext>
                </a:extLst>
              </a:tr>
              <a:tr h="268302">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1000" b="0" i="0" u="none" strike="noStrike" kern="1200" cap="none" spc="0" normalizeH="0" baseline="0" noProof="0" dirty="0" smtClean="0">
                          <a:ln>
                            <a:noFill/>
                          </a:ln>
                          <a:solidFill>
                            <a:prstClr val="black"/>
                          </a:solidFill>
                          <a:effectLst/>
                          <a:uLnTx/>
                          <a:uFillTx/>
                          <a:latin typeface="ＭＳ Ｐゴシック" charset="-128"/>
                          <a:ea typeface="Meiryo UI" pitchFamily="50" charset="-128"/>
                          <a:cs typeface="Meiryo UI" pitchFamily="50" charset="-128"/>
                        </a:rPr>
                        <a:t>保証協会コンピュータサービス</a:t>
                      </a:r>
                      <a:r>
                        <a:rPr kumimoji="1" lang="ja-JP" altLang="en-US" sz="10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291816">
                <a:tc>
                  <a:txBody>
                    <a:bodyPr/>
                    <a:lstStyle/>
                    <a:p>
                      <a:pPr marL="0" marR="0" lvl="0" indent="0" algn="l" defTabSz="914400" rtl="0" eaLnBrk="1" fontAlgn="base" latinLnBrk="0" hangingPunct="1">
                        <a:lnSpc>
                          <a:spcPct val="100000"/>
                        </a:lnSpc>
                        <a:spcBef>
                          <a:spcPct val="0"/>
                        </a:spcBef>
                        <a:spcAft>
                          <a:spcPct val="0"/>
                        </a:spcAft>
                        <a:buClr>
                          <a:srgbClr val="EEECE1"/>
                        </a:buClr>
                        <a:buSzPct val="75000"/>
                        <a:buFont typeface="Wingdings" pitchFamily="2" charset="2"/>
                        <a:buNone/>
                        <a:tabLst/>
                        <a:defRPr/>
                      </a:pPr>
                      <a:r>
                        <a:rPr kumimoji="1" lang="ja-JP" altLang="en-US" sz="10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大阪モノレールサービス㈱</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291816">
                <a:tc>
                  <a:txBody>
                    <a:bodyPr/>
                    <a:lstStyle/>
                    <a:p>
                      <a:pPr marL="0" marR="0" lvl="0" indent="0" algn="l" defTabSz="914400" rtl="0" eaLnBrk="1" fontAlgn="base" latinLnBrk="0" hangingPunct="1">
                        <a:lnSpc>
                          <a:spcPct val="100000"/>
                        </a:lnSpc>
                        <a:spcBef>
                          <a:spcPct val="0"/>
                        </a:spcBef>
                        <a:spcAft>
                          <a:spcPct val="0"/>
                        </a:spcAft>
                        <a:buClr>
                          <a:srgbClr val="EEECE1"/>
                        </a:buClr>
                        <a:buSzPct val="75000"/>
                        <a:buFont typeface="Wingdings" pitchFamily="2" charset="2"/>
                        <a:buNone/>
                        <a:tabLst/>
                        <a:defRPr/>
                      </a:pPr>
                      <a:r>
                        <a:rPr kumimoji="1" lang="ja-JP" altLang="en-US" sz="1000" b="0" i="0" u="none" strike="noStrike" kern="1200" cap="none" spc="0" normalizeH="0" baseline="0" noProof="0" dirty="0" smtClean="0">
                          <a:ln>
                            <a:noFill/>
                          </a:ln>
                          <a:solidFill>
                            <a:prstClr val="black"/>
                          </a:solidFill>
                          <a:effectLst/>
                          <a:uLnTx/>
                          <a:uFillTx/>
                          <a:latin typeface="ＭＳ Ｐゴシック" charset="-128"/>
                          <a:ea typeface="Meiryo UI" pitchFamily="50" charset="-128"/>
                          <a:cs typeface="Meiryo UI" pitchFamily="50" charset="-128"/>
                        </a:rPr>
                        <a:t>千里北センター㈱</a:t>
                      </a:r>
                      <a:endParaRPr kumimoji="1" lang="en-US" altLang="ja-JP" sz="1000" b="0" i="0" u="none" strike="noStrike" kern="1200" cap="none" spc="0" normalizeH="0" baseline="0" noProof="0" dirty="0" smtClean="0">
                        <a:ln>
                          <a:noFill/>
                        </a:ln>
                        <a:solidFill>
                          <a:prstClr val="black"/>
                        </a:solidFill>
                        <a:effectLst/>
                        <a:uLnTx/>
                        <a:uFillTx/>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sp>
        <p:nvSpPr>
          <p:cNvPr id="26" name="右矢印 25"/>
          <p:cNvSpPr/>
          <p:nvPr/>
        </p:nvSpPr>
        <p:spPr>
          <a:xfrm>
            <a:off x="6800743" y="4077072"/>
            <a:ext cx="296132" cy="15121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endParaRPr>
          </a:p>
        </p:txBody>
      </p:sp>
      <p:sp>
        <p:nvSpPr>
          <p:cNvPr id="25" name="正方形/長方形 24"/>
          <p:cNvSpPr/>
          <p:nvPr/>
        </p:nvSpPr>
        <p:spPr>
          <a:xfrm>
            <a:off x="26495" y="44333"/>
            <a:ext cx="8136904" cy="369332"/>
          </a:xfrm>
          <a:prstGeom prst="rect">
            <a:avLst/>
          </a:prstGeom>
        </p:spPr>
        <p:txBody>
          <a:bodyPr wrap="square">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出資法人等の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9" name="直線コネクタ 28"/>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28" name="正方形/長方形 27"/>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rPr>
              <a:t>60</a:t>
            </a:r>
            <a:endParaRPr lang="ja-JP" altLang="en-US" dirty="0">
              <a:solidFill>
                <a:schemeClr val="tx1"/>
              </a:solidFill>
            </a:endParaRPr>
          </a:p>
        </p:txBody>
      </p:sp>
    </p:spTree>
    <p:extLst>
      <p:ext uri="{BB962C8B-B14F-4D97-AF65-F5344CB8AC3E}">
        <p14:creationId xmlns:p14="http://schemas.microsoft.com/office/powerpoint/2010/main" val="29821953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nvPr>
        </p:nvGraphicFramePr>
        <p:xfrm>
          <a:off x="2843808" y="3429000"/>
          <a:ext cx="208280" cy="365760"/>
        </p:xfrm>
        <a:graphic>
          <a:graphicData uri="http://schemas.openxmlformats.org/drawingml/2006/table">
            <a:tbl>
              <a:tblPr/>
              <a:tblGrid>
                <a:gridCol w="208280">
                  <a:extLst>
                    <a:ext uri="{9D8B030D-6E8A-4147-A177-3AD203B41FA5}">
                      <a16:colId xmlns:a16="http://schemas.microsoft.com/office/drawing/2014/main" val="20000"/>
                    </a:ext>
                  </a:extLst>
                </a:gridCol>
              </a:tblGrid>
              <a:tr h="0">
                <a:tc>
                  <a:txBody>
                    <a:bodyPr/>
                    <a:lstStyle/>
                    <a:p>
                      <a:endParaRPr kumimoji="1" lang="ja-JP" altLang="en-US" dirty="0"/>
                    </a:p>
                  </a:txBody>
                  <a:tcPr>
                    <a:lnL w="12700" cmpd="sng">
                      <a:noFill/>
                      <a:prstDash val="solid"/>
                    </a:lnL>
                    <a:lnR w="12700" cmpd="sng">
                      <a:noFill/>
                      <a:prstDash val="solid"/>
                    </a:lnR>
                    <a:lnT w="12700" cmpd="sng">
                      <a:noFill/>
                      <a:prstDash val="solid"/>
                    </a:lnT>
                    <a:lnB w="12700" cmpd="sng">
                      <a:noFill/>
                      <a:prstDash val="solid"/>
                    </a:lnB>
                  </a:tcPr>
                </a:tc>
                <a:extLst>
                  <a:ext uri="{0D108BD9-81ED-4DB2-BD59-A6C34878D82A}">
                    <a16:rowId xmlns:a16="http://schemas.microsoft.com/office/drawing/2014/main" val="10000"/>
                  </a:ext>
                </a:extLst>
              </a:tr>
            </a:tbl>
          </a:graphicData>
        </a:graphic>
      </p:graphicFrame>
      <p:sp>
        <p:nvSpPr>
          <p:cNvPr id="7" name="正方形/長方形 6"/>
          <p:cNvSpPr/>
          <p:nvPr/>
        </p:nvSpPr>
        <p:spPr>
          <a:xfrm>
            <a:off x="26495" y="44333"/>
            <a:ext cx="8136904" cy="369332"/>
          </a:xfrm>
          <a:prstGeom prst="rect">
            <a:avLst/>
          </a:prstGeom>
        </p:spPr>
        <p:txBody>
          <a:bodyPr wrap="square">
            <a:spAutoFit/>
          </a:bodyPr>
          <a:lstStyle/>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 name="直線コネクタ 7"/>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0" name="正方形/長方形 9"/>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rPr>
              <a:t>61</a:t>
            </a:r>
            <a:endParaRPr lang="ja-JP" altLang="en-US" dirty="0">
              <a:solidFill>
                <a:schemeClr val="tx1"/>
              </a:solidFill>
            </a:endParaRPr>
          </a:p>
        </p:txBody>
      </p:sp>
      <p:sp>
        <p:nvSpPr>
          <p:cNvPr id="11" name="テキスト ボックス 3"/>
          <p:cNvSpPr txBox="1">
            <a:spLocks noChangeArrowheads="1"/>
          </p:cNvSpPr>
          <p:nvPr/>
        </p:nvSpPr>
        <p:spPr bwMode="auto">
          <a:xfrm>
            <a:off x="179512" y="541775"/>
            <a:ext cx="27453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孫</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a:t>
            </a:r>
          </a:p>
        </p:txBody>
      </p:sp>
      <p:graphicFrame>
        <p:nvGraphicFramePr>
          <p:cNvPr id="2" name="表 1"/>
          <p:cNvGraphicFramePr>
            <a:graphicFrameLocks noGrp="1"/>
          </p:cNvGraphicFramePr>
          <p:nvPr>
            <p:extLst>
              <p:ext uri="{D42A27DB-BD31-4B8C-83A1-F6EECF244321}">
                <p14:modId xmlns:p14="http://schemas.microsoft.com/office/powerpoint/2010/main" val="2570301677"/>
              </p:ext>
            </p:extLst>
          </p:nvPr>
        </p:nvGraphicFramePr>
        <p:xfrm>
          <a:off x="221490" y="880329"/>
          <a:ext cx="8742997" cy="4831496"/>
        </p:xfrm>
        <a:graphic>
          <a:graphicData uri="http://schemas.openxmlformats.org/drawingml/2006/table">
            <a:tbl>
              <a:tblPr firstRow="1" firstCol="1" bandRow="1"/>
              <a:tblGrid>
                <a:gridCol w="2010250">
                  <a:extLst>
                    <a:ext uri="{9D8B030D-6E8A-4147-A177-3AD203B41FA5}">
                      <a16:colId xmlns:a16="http://schemas.microsoft.com/office/drawing/2014/main" val="1762916636"/>
                    </a:ext>
                  </a:extLst>
                </a:gridCol>
                <a:gridCol w="2358952">
                  <a:extLst>
                    <a:ext uri="{9D8B030D-6E8A-4147-A177-3AD203B41FA5}">
                      <a16:colId xmlns:a16="http://schemas.microsoft.com/office/drawing/2014/main" val="320924773"/>
                    </a:ext>
                  </a:extLst>
                </a:gridCol>
                <a:gridCol w="2321568">
                  <a:extLst>
                    <a:ext uri="{9D8B030D-6E8A-4147-A177-3AD203B41FA5}">
                      <a16:colId xmlns:a16="http://schemas.microsoft.com/office/drawing/2014/main" val="2651241529"/>
                    </a:ext>
                  </a:extLst>
                </a:gridCol>
                <a:gridCol w="2052227">
                  <a:extLst>
                    <a:ext uri="{9D8B030D-6E8A-4147-A177-3AD203B41FA5}">
                      <a16:colId xmlns:a16="http://schemas.microsoft.com/office/drawing/2014/main" val="2653710639"/>
                    </a:ext>
                  </a:extLst>
                </a:gridCol>
              </a:tblGrid>
              <a:tr h="395336">
                <a:tc>
                  <a:txBody>
                    <a:bodyPr/>
                    <a:lstStyle/>
                    <a:p>
                      <a:pPr algn="ctr">
                        <a:spcAft>
                          <a:spcPts val="0"/>
                        </a:spcAft>
                      </a:pPr>
                      <a:r>
                        <a:rPr lang="ja-JP" sz="1050" b="1" kern="100">
                          <a:effectLst/>
                          <a:latin typeface="游明朝" panose="02020400000000000000" pitchFamily="18" charset="-128"/>
                          <a:ea typeface="Meiryo UI" panose="020B0604030504040204" pitchFamily="50" charset="-128"/>
                          <a:cs typeface="Times New Roman" panose="02020603050405020304" pitchFamily="18" charset="0"/>
                        </a:rPr>
                        <a:t>法人名</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p>
                      <a:pPr algn="ctr">
                        <a:spcAft>
                          <a:spcPts val="0"/>
                        </a:spcAft>
                      </a:pPr>
                      <a:r>
                        <a:rPr lang="en-US" sz="1000" b="1" kern="100">
                          <a:effectLst/>
                          <a:latin typeface="Meiryo UI" panose="020B0604030504040204" pitchFamily="50" charset="-128"/>
                          <a:ea typeface="游明朝" panose="02020400000000000000" pitchFamily="18" charset="-128"/>
                          <a:cs typeface="Times New Roman" panose="02020603050405020304" pitchFamily="18" charset="0"/>
                        </a:rPr>
                        <a:t>(</a:t>
                      </a:r>
                      <a:r>
                        <a:rPr lang="ja-JP" sz="1000" b="1" kern="100">
                          <a:effectLst/>
                          <a:latin typeface="游明朝" panose="02020400000000000000" pitchFamily="18" charset="-128"/>
                          <a:ea typeface="Meiryo UI" panose="020B0604030504040204" pitchFamily="50" charset="-128"/>
                          <a:cs typeface="Times New Roman" panose="02020603050405020304" pitchFamily="18" charset="0"/>
                        </a:rPr>
                        <a:t>出資元法人名</a:t>
                      </a:r>
                      <a:r>
                        <a:rPr lang="en-US" sz="1000" b="1" kern="100">
                          <a:effectLst/>
                          <a:latin typeface="游明朝" panose="02020400000000000000" pitchFamily="18" charset="-128"/>
                          <a:ea typeface="Meiryo UI" panose="020B0604030504040204" pitchFamily="50" charset="-128"/>
                          <a:cs typeface="Times New Roman" panose="02020603050405020304" pitchFamily="18" charset="0"/>
                        </a:rPr>
                        <a:t>)</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ctr">
                        <a:spcAft>
                          <a:spcPts val="0"/>
                        </a:spcAft>
                      </a:pPr>
                      <a:r>
                        <a:rPr lang="ja-JP" sz="1050" b="1" kern="100" dirty="0">
                          <a:effectLst/>
                          <a:latin typeface="游明朝" panose="02020400000000000000" pitchFamily="18" charset="-128"/>
                          <a:ea typeface="Meiryo UI" panose="020B0604030504040204" pitchFamily="50" charset="-128"/>
                          <a:cs typeface="Times New Roman" panose="02020603050405020304" pitchFamily="18" charset="0"/>
                        </a:rPr>
                        <a:t>設立目的</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spcAft>
                          <a:spcPts val="0"/>
                        </a:spcAft>
                      </a:pPr>
                      <a:r>
                        <a:rPr lang="ja-JP" sz="1050" b="1" kern="100" dirty="0">
                          <a:effectLst/>
                          <a:latin typeface="游明朝" panose="02020400000000000000" pitchFamily="18" charset="-128"/>
                          <a:ea typeface="Meiryo UI" panose="020B0604030504040204" pitchFamily="50" charset="-128"/>
                          <a:cs typeface="Times New Roman" panose="02020603050405020304" pitchFamily="18" charset="0"/>
                        </a:rPr>
                        <a:t>主要事業</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ctr">
                        <a:spcAft>
                          <a:spcPts val="0"/>
                        </a:spcAft>
                      </a:pPr>
                      <a:r>
                        <a:rPr lang="ja-JP" altLang="en-US" sz="1050" b="1" kern="100" dirty="0" smtClean="0">
                          <a:solidFill>
                            <a:schemeClr val="tx1"/>
                          </a:solidFill>
                          <a:effectLst/>
                          <a:latin typeface="游明朝" panose="02020400000000000000" pitchFamily="18" charset="-128"/>
                          <a:ea typeface="Meiryo UI" panose="020B0604030504040204" pitchFamily="50" charset="-128"/>
                          <a:cs typeface="Times New Roman" panose="02020603050405020304" pitchFamily="18" charset="0"/>
                        </a:rPr>
                        <a:t>点検内容等</a:t>
                      </a:r>
                      <a:endParaRPr lang="ja-JP" sz="105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ctr">
                        <a:spcAft>
                          <a:spcPts val="0"/>
                        </a:spcAft>
                      </a:pPr>
                      <a:r>
                        <a:rPr lang="ja-JP" sz="1050" b="1" kern="100" dirty="0">
                          <a:solidFill>
                            <a:schemeClr val="tx1"/>
                          </a:solidFill>
                          <a:effectLst/>
                          <a:latin typeface="游明朝" panose="02020400000000000000" pitchFamily="18" charset="-128"/>
                          <a:ea typeface="Meiryo UI" panose="020B0604030504040204" pitchFamily="50" charset="-128"/>
                          <a:cs typeface="Times New Roman" panose="02020603050405020304" pitchFamily="18" charset="0"/>
                        </a:rPr>
                        <a:t>今後の方向性</a:t>
                      </a:r>
                      <a:endParaRPr lang="ja-JP" sz="105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3019437060"/>
                  </a:ext>
                </a:extLst>
              </a:tr>
              <a:tr h="1478720">
                <a:tc>
                  <a:txBody>
                    <a:bodyPr/>
                    <a:lstStyle/>
                    <a:p>
                      <a:pPr algn="just">
                        <a:spcAft>
                          <a:spcPts val="0"/>
                        </a:spcAft>
                      </a:pP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保証</a:t>
                      </a:r>
                      <a:r>
                        <a:rPr lang="ja-JP"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協会</a:t>
                      </a:r>
                      <a:r>
                        <a:rPr lang="ja-JP" altLang="en-US"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コンピュータサービス</a:t>
                      </a:r>
                      <a:r>
                        <a:rPr lang="en-US"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株</a:t>
                      </a: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大阪信用保証協会</a:t>
                      </a: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6726" marR="667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〔設立目的〕</a:t>
                      </a:r>
                    </a:p>
                    <a:p>
                      <a:pPr algn="just">
                        <a:spcAft>
                          <a:spcPts val="0"/>
                        </a:spcAft>
                      </a:pP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複数の信用保証協会で情報処理システムを共同利用するにあたり、業務の効率性の観点から一元的に保守管理等を目的に</a:t>
                      </a:r>
                      <a:r>
                        <a:rPr lang="ja-JP"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設立</a:t>
                      </a:r>
                      <a:endParaRPr lang="en-US" altLang="ja-JP" sz="105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〔主要事業〕</a:t>
                      </a:r>
                    </a:p>
                    <a:p>
                      <a:pPr algn="just">
                        <a:spcAft>
                          <a:spcPts val="0"/>
                        </a:spcAft>
                      </a:pP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情報処理システムに係る企画・開発・運用・保守業務</a:t>
                      </a:r>
                    </a:p>
                  </a:txBody>
                  <a:tcPr marL="66726" marR="667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○平成</a:t>
                      </a:r>
                      <a:r>
                        <a:rPr lang="en-US" altLang="ja-JP"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30</a:t>
                      </a:r>
                      <a:r>
                        <a:rPr lang="ja-JP" altLang="en-US"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年度末時点で８信用保証協会が共同利用</a:t>
                      </a:r>
                      <a:endParaRPr lang="en-US" altLang="ja-JP"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＜共同利用状況＞</a:t>
                      </a:r>
                      <a:endParaRPr lang="en-US" altLang="ja-JP"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平成</a:t>
                      </a:r>
                      <a:r>
                        <a:rPr lang="en-US" altLang="ja-JP"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27</a:t>
                      </a:r>
                      <a:r>
                        <a:rPr lang="ja-JP" altLang="en-US"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年度末：５信用保証協会</a:t>
                      </a:r>
                      <a:endParaRPr lang="en-US" altLang="ja-JP"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平成</a:t>
                      </a:r>
                      <a:r>
                        <a:rPr lang="en-US" altLang="ja-JP"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28</a:t>
                      </a:r>
                      <a:r>
                        <a:rPr lang="ja-JP" altLang="en-US"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年度末：７信用保証協会</a:t>
                      </a:r>
                      <a:endParaRPr lang="en-US" altLang="ja-JP"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平成</a:t>
                      </a:r>
                      <a:r>
                        <a:rPr lang="en-US" altLang="ja-JP"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29</a:t>
                      </a:r>
                      <a:r>
                        <a:rPr lang="ja-JP" altLang="en-US"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年度末：７信用保証協会</a:t>
                      </a:r>
                      <a:endParaRPr lang="ja-JP" alt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6726" marR="667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大阪信用保証協会の効率的な運営の観点から、情報処理システムの共同利用の状況について点検を行っていく</a:t>
                      </a:r>
                    </a:p>
                  </a:txBody>
                  <a:tcPr marL="66726" marR="667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165059"/>
                  </a:ext>
                </a:extLst>
              </a:tr>
              <a:tr h="1293880">
                <a:tc>
                  <a:txBody>
                    <a:bodyPr/>
                    <a:lstStyle/>
                    <a:p>
                      <a:pPr algn="just">
                        <a:spcAft>
                          <a:spcPts val="0"/>
                        </a:spcAft>
                      </a:pPr>
                      <a:r>
                        <a:rPr lang="ja-JP"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大阪</a:t>
                      </a:r>
                      <a:r>
                        <a:rPr lang="ja-JP" altLang="en-US"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モノレールサービス</a:t>
                      </a:r>
                      <a:r>
                        <a:rPr lang="en-US"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株</a:t>
                      </a: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大阪高速鉄道</a:t>
                      </a: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株</a:t>
                      </a: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6726" marR="667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〔設立目的〕</a:t>
                      </a:r>
                    </a:p>
                    <a:p>
                      <a:pPr algn="just">
                        <a:spcAft>
                          <a:spcPts val="0"/>
                        </a:spcAft>
                      </a:pP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大阪モノレールの経営の効率化・サービス向上を目的に</a:t>
                      </a:r>
                      <a:r>
                        <a:rPr lang="ja-JP"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設立</a:t>
                      </a:r>
                      <a:endParaRPr lang="en-US" altLang="ja-JP" sz="105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〔主要事業〕</a:t>
                      </a:r>
                    </a:p>
                    <a:p>
                      <a:pPr algn="just">
                        <a:spcAft>
                          <a:spcPts val="0"/>
                        </a:spcAft>
                      </a:pP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駅業務及びコンビ二エンスストア等の運営、モノレール施設、付帯設備、駅務機器等の保守・管理等</a:t>
                      </a:r>
                    </a:p>
                  </a:txBody>
                  <a:tcPr marL="66726" marR="667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駅</a:t>
                      </a: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清掃業務、広報宣伝業務及び大阪モノレール千里中央ビル管理業務等を実施</a:t>
                      </a:r>
                    </a:p>
                  </a:txBody>
                  <a:tcPr marL="66726" marR="667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大阪高速鉄道</a:t>
                      </a: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株</a:t>
                      </a: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の効率的な運営の観点から、本法人の業務の点検を行っていく</a:t>
                      </a:r>
                    </a:p>
                  </a:txBody>
                  <a:tcPr marL="66726" marR="667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4176474"/>
                  </a:ext>
                </a:extLst>
              </a:tr>
              <a:tr h="1663560">
                <a:tc>
                  <a:txBody>
                    <a:bodyPr/>
                    <a:lstStyle/>
                    <a:p>
                      <a:pPr algn="just">
                        <a:spcAft>
                          <a:spcPts val="0"/>
                        </a:spcAft>
                      </a:pPr>
                      <a:r>
                        <a:rPr lang="ja-JP"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千里北</a:t>
                      </a:r>
                      <a:r>
                        <a:rPr lang="ja-JP" altLang="en-US"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センター</a:t>
                      </a:r>
                      <a:r>
                        <a:rPr lang="en-US"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株</a:t>
                      </a: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一財</a:t>
                      </a:r>
                      <a:r>
                        <a:rPr lang="en-US"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大阪府</a:t>
                      </a:r>
                      <a:r>
                        <a:rPr lang="ja-JP"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タウン</a:t>
                      </a: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管理財団</a:t>
                      </a: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6726" marR="667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〔設立目的〕</a:t>
                      </a:r>
                    </a:p>
                    <a:p>
                      <a:pPr algn="just">
                        <a:spcAft>
                          <a:spcPts val="0"/>
                        </a:spcAft>
                      </a:pPr>
                      <a:r>
                        <a:rPr lang="ja-JP" altLang="en-US"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千里北地区センター再整備事業において、民間の活力を積極的に導入する観点から設立</a:t>
                      </a:r>
                      <a:endParaRPr lang="ja-JP" altLang="ja-JP"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〔主要事業〕</a:t>
                      </a:r>
                    </a:p>
                    <a:p>
                      <a:pPr algn="just">
                        <a:spcAft>
                          <a:spcPts val="0"/>
                        </a:spcAft>
                      </a:pPr>
                      <a:r>
                        <a:rPr 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千里北地区専門店街の商業</a:t>
                      </a:r>
                      <a:r>
                        <a:rPr lang="ja-JP"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施設及び</a:t>
                      </a:r>
                      <a:r>
                        <a:rPr 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駐車場等の管理運営</a:t>
                      </a:r>
                    </a:p>
                  </a:txBody>
                  <a:tcPr marL="66726" marR="667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一財</a:t>
                      </a:r>
                      <a:r>
                        <a:rPr lang="en-US" altLang="ja-JP"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大阪府</a:t>
                      </a:r>
                      <a:r>
                        <a:rPr lang="ja-JP" altLang="ja-JP"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タウン管理財団が所有する千里北センタービルと法人が所有する建物は一体的な商業施設であり、その効率性の観点から一元的に施設管理等を実施</a:t>
                      </a:r>
                      <a:endParaRPr lang="en-US" altLang="ja-JP"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○地元市において、千里北地区における再整備手法の検討を進めるという方針に基づき、市街地再開発事業の実現性にかかる調査を実施</a:t>
                      </a:r>
                      <a:endParaRPr lang="en-US" altLang="ja-JP"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6726" marR="667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altLang="ja-JP"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一財</a:t>
                      </a:r>
                      <a:r>
                        <a:rPr lang="en-US" altLang="ja-JP"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大阪府</a:t>
                      </a:r>
                      <a:r>
                        <a:rPr lang="ja-JP" altLang="ja-JP"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タウン管理財団</a:t>
                      </a:r>
                      <a:r>
                        <a:rPr lang="ja-JP" altLang="en-US"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の資産処分をすすめる中、地元市等との協議も踏まえ、法人のあり方について検討を行っていく</a:t>
                      </a:r>
                      <a:endParaRPr lang="en-US" altLang="ja-JP"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en-US" altLang="ja-JP"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ja-JP" alt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6726" marR="667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2084295"/>
                  </a:ext>
                </a:extLst>
              </a:tr>
            </a:tbl>
          </a:graphicData>
        </a:graphic>
      </p:graphicFrame>
    </p:spTree>
    <p:extLst>
      <p:ext uri="{BB962C8B-B14F-4D97-AF65-F5344CB8AC3E}">
        <p14:creationId xmlns:p14="http://schemas.microsoft.com/office/powerpoint/2010/main" val="25953090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nvPr>
        </p:nvGraphicFramePr>
        <p:xfrm>
          <a:off x="2843808" y="3429000"/>
          <a:ext cx="208280" cy="365760"/>
        </p:xfrm>
        <a:graphic>
          <a:graphicData uri="http://schemas.openxmlformats.org/drawingml/2006/table">
            <a:tbl>
              <a:tblPr/>
              <a:tblGrid>
                <a:gridCol w="208280">
                  <a:extLst>
                    <a:ext uri="{9D8B030D-6E8A-4147-A177-3AD203B41FA5}">
                      <a16:colId xmlns:a16="http://schemas.microsoft.com/office/drawing/2014/main" val="20000"/>
                    </a:ext>
                  </a:extLst>
                </a:gridCol>
              </a:tblGrid>
              <a:tr h="0">
                <a:tc>
                  <a:txBody>
                    <a:bodyPr/>
                    <a:lstStyle/>
                    <a:p>
                      <a:endParaRPr kumimoji="1" lang="ja-JP" altLang="en-US" dirty="0"/>
                    </a:p>
                  </a:txBody>
                  <a:tcPr>
                    <a:lnL w="12700" cmpd="sng">
                      <a:noFill/>
                      <a:prstDash val="solid"/>
                    </a:lnL>
                    <a:lnR w="12700" cmpd="sng">
                      <a:noFill/>
                      <a:prstDash val="solid"/>
                    </a:lnR>
                    <a:lnT w="12700" cmpd="sng">
                      <a:noFill/>
                      <a:prstDash val="solid"/>
                    </a:lnT>
                    <a:lnB w="12700" cmpd="sng">
                      <a:noFill/>
                      <a:prstDash val="solid"/>
                    </a:lnB>
                  </a:tcPr>
                </a:tc>
                <a:extLst>
                  <a:ext uri="{0D108BD9-81ED-4DB2-BD59-A6C34878D82A}">
                    <a16:rowId xmlns:a16="http://schemas.microsoft.com/office/drawing/2014/main" val="10000"/>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1484565811"/>
              </p:ext>
            </p:extLst>
          </p:nvPr>
        </p:nvGraphicFramePr>
        <p:xfrm>
          <a:off x="206515" y="852633"/>
          <a:ext cx="8595955" cy="5276666"/>
        </p:xfrm>
        <a:graphic>
          <a:graphicData uri="http://schemas.openxmlformats.org/drawingml/2006/table">
            <a:tbl>
              <a:tblPr firstRow="1" firstCol="1" bandRow="1">
                <a:tableStyleId>{BC89EF96-8CEA-46FF-86C4-4CE0E7609802}</a:tableStyleId>
              </a:tblPr>
              <a:tblGrid>
                <a:gridCol w="1890210">
                  <a:extLst>
                    <a:ext uri="{9D8B030D-6E8A-4147-A177-3AD203B41FA5}">
                      <a16:colId xmlns:a16="http://schemas.microsoft.com/office/drawing/2014/main" val="20000"/>
                    </a:ext>
                  </a:extLst>
                </a:gridCol>
                <a:gridCol w="610738">
                  <a:extLst>
                    <a:ext uri="{9D8B030D-6E8A-4147-A177-3AD203B41FA5}">
                      <a16:colId xmlns:a16="http://schemas.microsoft.com/office/drawing/2014/main" val="20001"/>
                    </a:ext>
                  </a:extLst>
                </a:gridCol>
                <a:gridCol w="1414487">
                  <a:extLst>
                    <a:ext uri="{9D8B030D-6E8A-4147-A177-3AD203B41FA5}">
                      <a16:colId xmlns:a16="http://schemas.microsoft.com/office/drawing/2014/main" val="20002"/>
                    </a:ext>
                  </a:extLst>
                </a:gridCol>
                <a:gridCol w="2295255">
                  <a:extLst>
                    <a:ext uri="{9D8B030D-6E8A-4147-A177-3AD203B41FA5}">
                      <a16:colId xmlns:a16="http://schemas.microsoft.com/office/drawing/2014/main" val="20004"/>
                    </a:ext>
                  </a:extLst>
                </a:gridCol>
                <a:gridCol w="2385265">
                  <a:extLst>
                    <a:ext uri="{9D8B030D-6E8A-4147-A177-3AD203B41FA5}">
                      <a16:colId xmlns:a16="http://schemas.microsoft.com/office/drawing/2014/main" val="20005"/>
                    </a:ext>
                  </a:extLst>
                </a:gridCol>
              </a:tblGrid>
              <a:tr h="537015">
                <a:tc>
                  <a:txBody>
                    <a:bodyPr/>
                    <a:lstStyle/>
                    <a:p>
                      <a:pPr algn="ctr">
                        <a:spcAft>
                          <a:spcPts val="0"/>
                        </a:spcAft>
                      </a:pPr>
                      <a:r>
                        <a:rPr lang="ja-JP" sz="1100" b="1"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endParaRPr lang="ja-JP" sz="11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gridSpan="2">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kumimoji="1" lang="ja-JP" altLang="en-US" sz="1100" b="1" kern="100" spc="-5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en-US" altLang="ja-JP" sz="1100" b="1" kern="100" spc="-5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pPr algn="ctr">
                        <a:spcAft>
                          <a:spcPts val="0"/>
                        </a:spcAft>
                      </a:pPr>
                      <a:endParaRPr 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1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1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1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1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1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578699">
                <a:tc>
                  <a:txBody>
                    <a:bodyPr/>
                    <a:lstStyle/>
                    <a:p>
                      <a:r>
                        <a:rPr kumimoji="1" lang="zh-CN"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公立大学法人</a:t>
                      </a:r>
                      <a:endParaRPr kumimoji="1" lang="en-US" altLang="zh-CN"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CN"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大阪府立大学</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　合</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府立大学、市立大学の統合</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5250" marR="0" lvl="0" indent="-95250" algn="just"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2018(H30)</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年５月に府議会及び市会において、債権者保護手続きのための定款変更議案が可決</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2018(H30)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年</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12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月に府議会及び</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　市会において、新法人の中期目標を</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　定める議案が可決</a:t>
                      </a:r>
                      <a:endParaRPr kumimoji="1" lang="en-US" altLang="ja-JP" sz="1100" b="0" i="0" u="none" strike="sng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5250" marR="0" lvl="0" indent="-95250" algn="just" defTabSz="914400" rtl="0" eaLnBrk="1" fontAlgn="base" latinLnBrk="0" hangingPunct="1">
                        <a:lnSpc>
                          <a:spcPts val="1400"/>
                        </a:lnSpc>
                        <a:spcBef>
                          <a:spcPct val="0"/>
                        </a:spcBef>
                        <a:spcAft>
                          <a:spcPct val="0"/>
                        </a:spcAft>
                        <a:buClrTx/>
                        <a:buSzTx/>
                        <a:buFontTx/>
                        <a:buNone/>
                        <a:tabLst/>
                        <a:defRPr/>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2022</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年度を目途とする両大学の統合に</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5250" marR="0" lvl="0" indent="-95250" algn="just" defTabSz="914400" rtl="0" eaLnBrk="1" fontAlgn="base" latinLnBrk="0" hangingPunct="1">
                        <a:lnSpc>
                          <a:spcPts val="14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よる新大学の実現に向け、府市及び両</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5250" marR="0" lvl="0" indent="-95250" algn="just" defTabSz="914400" rtl="0" eaLnBrk="1" fontAlgn="base" latinLnBrk="0" hangingPunct="1">
                        <a:lnSpc>
                          <a:spcPts val="14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大学で準備をすすめる</a:t>
                      </a: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452268">
                <a:tc>
                  <a:txBody>
                    <a:bodyPr/>
                    <a:lstStyle/>
                    <a:p>
                      <a:r>
                        <a:rPr kumimoji="1" lang="zh-TW"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地方独立行政法人</a:t>
                      </a:r>
                      <a:endParaRPr kumimoji="1" lang="en-US" altLang="zh-TW"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TW"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大阪府立病院機構</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　合</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・府市共同住吉母子</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医療センターの整備</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・府立病院機構、市</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民病院機構の法人</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a:t>
                      </a:r>
                      <a:endPar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1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府市共同住吉母子医療センターを開設（</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altLang="en-US" sz="11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年４月供用開始）</a:t>
                      </a: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5250" marR="0" lvl="0" indent="-95250" algn="just"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市及び府市法人と連携を図り、法人統</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5250" marR="0" lvl="0" indent="-95250" algn="just"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合に向けて引き続き検討をすすめる</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708684">
                <a:tc>
                  <a:txBody>
                    <a:bodyPr/>
                    <a:lstStyle/>
                    <a:p>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文化施設（対象施設）</a:t>
                      </a:r>
                    </a:p>
                    <a:p>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府：弥生文化博物館、</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近</a:t>
                      </a:r>
                      <a:r>
                        <a:rPr kumimoji="1" lang="ja-JP" altLang="en-US" sz="1100" b="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つ</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飛鳥博物館、</a:t>
                      </a:r>
                    </a:p>
                    <a:p>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日本民家集落博物館</a:t>
                      </a:r>
                    </a:p>
                    <a:p>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市：大阪歴史博物館、</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東洋陶磁美術館、</a:t>
                      </a:r>
                    </a:p>
                    <a:p>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自然史博物館、</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美術館、科学館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新たな地方独立行政法人の設立に向けた検討</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市単独による地方独立行政法人を設立したのち、府施設を合流し、府市の文化施設８施設（博物館等）を一体運営</a:t>
                      </a:r>
                      <a:endParaRPr kumimoji="1" lang="ja-JP" altLang="en-US" sz="1100"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1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大阪市が</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a:t>
                      </a:r>
                      <a:r>
                        <a:rPr lang="ja-JP" altLang="en-US" sz="11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年度に設立予定の地方独立行政法人への将来的な合流について検討中</a:t>
                      </a: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5250" marR="0" lvl="0" indent="-95250" algn="l" defTabSz="914400" rtl="0" eaLnBrk="1" fontAlgn="base" latinLnBrk="0" hangingPunct="1">
                        <a:lnSpc>
                          <a:spcPts val="14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市単独により設立された</a:t>
                      </a:r>
                      <a:r>
                        <a:rPr lang="ja-JP" altLang="en-US" sz="11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地方独立行政</a:t>
                      </a:r>
                      <a:endParaRPr lang="en-US" altLang="ja-JP" sz="11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5250" marR="0" lvl="0" indent="-95250" algn="l" defTabSz="914400" rtl="0" eaLnBrk="1" fontAlgn="base" latinLnBrk="0" hangingPunct="1">
                        <a:lnSpc>
                          <a:spcPts val="1400"/>
                        </a:lnSpc>
                        <a:spcBef>
                          <a:spcPct val="0"/>
                        </a:spcBef>
                        <a:spcAft>
                          <a:spcPct val="0"/>
                        </a:spcAft>
                        <a:buClrTx/>
                        <a:buSzTx/>
                        <a:buFontTx/>
                        <a:buNone/>
                        <a:tabLst/>
                        <a:defRPr/>
                      </a:pPr>
                      <a:r>
                        <a:rPr lang="ja-JP" altLang="en-US" sz="11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法人</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への、府施設の合流手法について引</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5250" marR="0" lvl="0" indent="-95250" algn="l" defTabSz="914400" rtl="0" eaLnBrk="1" fontAlgn="base" latinLnBrk="0" hangingPunct="1">
                        <a:lnSpc>
                          <a:spcPts val="14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き続き検討する</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cxnSp>
        <p:nvCxnSpPr>
          <p:cNvPr id="8" name="直線コネクタ 7"/>
          <p:cNvCxnSpPr/>
          <p:nvPr/>
        </p:nvCxnSpPr>
        <p:spPr>
          <a:xfrm>
            <a:off x="179512" y="5036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0" name="正方形/長方形 9"/>
          <p:cNvSpPr/>
          <p:nvPr/>
        </p:nvSpPr>
        <p:spPr>
          <a:xfrm>
            <a:off x="251520" y="98630"/>
            <a:ext cx="8136904" cy="369332"/>
          </a:xfrm>
          <a:prstGeom prst="rect">
            <a:avLst/>
          </a:prstGeom>
        </p:spPr>
        <p:txBody>
          <a:bodyPr wrap="square">
            <a:spAutoFit/>
          </a:bodyPr>
          <a:lstStyle/>
          <a:p>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4"/>
          <p:cNvSpPr>
            <a:spLocks noChangeArrowheads="1"/>
          </p:cNvSpPr>
          <p:nvPr/>
        </p:nvSpPr>
        <p:spPr bwMode="auto">
          <a:xfrm>
            <a:off x="341530" y="503675"/>
            <a:ext cx="216758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地方独立行政法人</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62</a:t>
            </a:r>
            <a:endParaRPr lang="ja-JP" altLang="en-US" dirty="0">
              <a:solidFill>
                <a:prstClr val="black"/>
              </a:solidFill>
            </a:endParaRPr>
          </a:p>
        </p:txBody>
      </p:sp>
    </p:spTree>
    <p:extLst>
      <p:ext uri="{BB962C8B-B14F-4D97-AF65-F5344CB8AC3E}">
        <p14:creationId xmlns:p14="http://schemas.microsoft.com/office/powerpoint/2010/main" val="23330079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70511" y="107920"/>
            <a:ext cx="8136904" cy="369332"/>
          </a:xfrm>
          <a:prstGeom prst="rect">
            <a:avLst/>
          </a:prstGeom>
        </p:spPr>
        <p:txBody>
          <a:bodyPr wrap="square">
            <a:spAutoFit/>
          </a:bodyPr>
          <a:lstStyle/>
          <a:p>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Ⅳ</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公の施設の改革</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直線コネクタ 13"/>
          <p:cNvCxnSpPr/>
          <p:nvPr/>
        </p:nvCxnSpPr>
        <p:spPr>
          <a:xfrm>
            <a:off x="179512" y="477252"/>
            <a:ext cx="8784976" cy="0"/>
          </a:xfrm>
          <a:prstGeom prst="line">
            <a:avLst/>
          </a:prstGeom>
        </p:spPr>
        <p:style>
          <a:lnRef idx="3">
            <a:schemeClr val="accent1"/>
          </a:lnRef>
          <a:fillRef idx="0">
            <a:schemeClr val="accent1"/>
          </a:fillRef>
          <a:effectRef idx="2">
            <a:schemeClr val="accent1"/>
          </a:effectRef>
          <a:fontRef idx="minor">
            <a:schemeClr val="tx1"/>
          </a:fontRef>
        </p:style>
      </p:cxnSp>
      <p:graphicFrame>
        <p:nvGraphicFramePr>
          <p:cNvPr id="2" name="表 1"/>
          <p:cNvGraphicFramePr>
            <a:graphicFrameLocks noGrp="1"/>
          </p:cNvGraphicFramePr>
          <p:nvPr>
            <p:extLst>
              <p:ext uri="{D42A27DB-BD31-4B8C-83A1-F6EECF244321}">
                <p14:modId xmlns:p14="http://schemas.microsoft.com/office/powerpoint/2010/main" val="2278994141"/>
              </p:ext>
            </p:extLst>
          </p:nvPr>
        </p:nvGraphicFramePr>
        <p:xfrm>
          <a:off x="429988" y="943183"/>
          <a:ext cx="8284023" cy="5501153"/>
        </p:xfrm>
        <a:graphic>
          <a:graphicData uri="http://schemas.openxmlformats.org/drawingml/2006/table">
            <a:tbl>
              <a:tblPr firstRow="1" bandRow="1">
                <a:tableStyleId>{5940675A-B579-460E-94D1-54222C63F5DA}</a:tableStyleId>
              </a:tblPr>
              <a:tblGrid>
                <a:gridCol w="1739218">
                  <a:extLst>
                    <a:ext uri="{9D8B030D-6E8A-4147-A177-3AD203B41FA5}">
                      <a16:colId xmlns:a16="http://schemas.microsoft.com/office/drawing/2014/main" val="20000"/>
                    </a:ext>
                  </a:extLst>
                </a:gridCol>
                <a:gridCol w="2224325">
                  <a:extLst>
                    <a:ext uri="{9D8B030D-6E8A-4147-A177-3AD203B41FA5}">
                      <a16:colId xmlns:a16="http://schemas.microsoft.com/office/drawing/2014/main" val="20001"/>
                    </a:ext>
                  </a:extLst>
                </a:gridCol>
                <a:gridCol w="2205245">
                  <a:extLst>
                    <a:ext uri="{9D8B030D-6E8A-4147-A177-3AD203B41FA5}">
                      <a16:colId xmlns:a16="http://schemas.microsoft.com/office/drawing/2014/main" val="20002"/>
                    </a:ext>
                  </a:extLst>
                </a:gridCol>
                <a:gridCol w="2115235">
                  <a:extLst>
                    <a:ext uri="{9D8B030D-6E8A-4147-A177-3AD203B41FA5}">
                      <a16:colId xmlns:a16="http://schemas.microsoft.com/office/drawing/2014/main" val="20003"/>
                    </a:ext>
                  </a:extLst>
                </a:gridCol>
              </a:tblGrid>
              <a:tr h="37058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施設名</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施設概要</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年度の取組み状況</a:t>
                      </a:r>
                      <a:endParaRPr kumimoji="1" lang="en-US" alt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161593">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国際会議場</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府民に開かれた国際交流の拠点として、学術、芸術及び産業の振興に資する集会及び催物の場を提供し、もって大阪の文化及び経済の発展に寄与する。</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100" kern="1200" dirty="0" smtClean="0">
                          <a:solidFill>
                            <a:schemeClr val="tx1"/>
                          </a:solidFill>
                          <a:effectLst/>
                          <a:latin typeface="メイリオ" panose="020B0604030504040204" pitchFamily="50" charset="-128"/>
                          <a:ea typeface="メイリオ" panose="020B0604030504040204" pitchFamily="50" charset="-128"/>
                          <a:cs typeface="+mn-cs"/>
                        </a:rPr>
                        <a:t>今後の施設のあり方については継続協議とし、</a:t>
                      </a:r>
                      <a:r>
                        <a:rPr kumimoji="1" lang="en-US" altLang="ja-JP" sz="1100" kern="1200" dirty="0" smtClean="0">
                          <a:solidFill>
                            <a:schemeClr val="tx1"/>
                          </a:solidFill>
                          <a:effectLst/>
                          <a:latin typeface="メイリオ" panose="020B0604030504040204" pitchFamily="50" charset="-128"/>
                          <a:ea typeface="メイリオ" panose="020B0604030504040204" pitchFamily="50" charset="-128"/>
                          <a:cs typeface="+mn-cs"/>
                        </a:rPr>
                        <a:t>2024</a:t>
                      </a:r>
                      <a:r>
                        <a:rPr kumimoji="1" lang="ja-JP" altLang="en-US" sz="1100" kern="1200" dirty="0" smtClean="0">
                          <a:solidFill>
                            <a:schemeClr val="tx1"/>
                          </a:solidFill>
                          <a:effectLst/>
                          <a:latin typeface="メイリオ" panose="020B0604030504040204" pitchFamily="50" charset="-128"/>
                          <a:ea typeface="メイリオ" panose="020B0604030504040204" pitchFamily="50" charset="-128"/>
                          <a:cs typeface="+mn-cs"/>
                        </a:rPr>
                        <a:t>年に予定される</a:t>
                      </a:r>
                      <a:r>
                        <a:rPr kumimoji="1" lang="ja-JP" altLang="ja-JP" sz="1100" kern="1200" dirty="0" smtClean="0">
                          <a:solidFill>
                            <a:schemeClr val="tx1"/>
                          </a:solidFill>
                          <a:effectLst/>
                          <a:latin typeface="メイリオ" panose="020B0604030504040204" pitchFamily="50" charset="-128"/>
                          <a:ea typeface="メイリオ" panose="020B0604030504040204" pitchFamily="50" charset="-128"/>
                          <a:cs typeface="+mn-cs"/>
                        </a:rPr>
                        <a:t>ＩＲの開業や</a:t>
                      </a:r>
                      <a:r>
                        <a:rPr kumimoji="1" lang="en-US" altLang="ja-JP" sz="1100" kern="1200" dirty="0" smtClean="0">
                          <a:solidFill>
                            <a:schemeClr val="tx1"/>
                          </a:solidFill>
                          <a:effectLst/>
                          <a:latin typeface="メイリオ" panose="020B0604030504040204" pitchFamily="50" charset="-128"/>
                          <a:ea typeface="メイリオ" panose="020B0604030504040204" pitchFamily="50" charset="-128"/>
                          <a:cs typeface="+mn-cs"/>
                        </a:rPr>
                        <a:t>2025</a:t>
                      </a:r>
                      <a:r>
                        <a:rPr kumimoji="1" lang="ja-JP" altLang="en-US" sz="1100" kern="1200" dirty="0" smtClean="0">
                          <a:solidFill>
                            <a:schemeClr val="tx1"/>
                          </a:solidFill>
                          <a:effectLst/>
                          <a:latin typeface="メイリオ" panose="020B0604030504040204" pitchFamily="50" charset="-128"/>
                          <a:ea typeface="メイリオ" panose="020B0604030504040204" pitchFamily="50" charset="-128"/>
                          <a:cs typeface="+mn-cs"/>
                        </a:rPr>
                        <a:t>年</a:t>
                      </a:r>
                      <a:r>
                        <a:rPr kumimoji="1" lang="ja-JP" altLang="ja-JP" sz="1100" kern="1200" dirty="0" smtClean="0">
                          <a:solidFill>
                            <a:schemeClr val="tx1"/>
                          </a:solidFill>
                          <a:effectLst/>
                          <a:latin typeface="メイリオ" panose="020B0604030504040204" pitchFamily="50" charset="-128"/>
                          <a:ea typeface="メイリオ" panose="020B0604030504040204" pitchFamily="50" charset="-128"/>
                          <a:cs typeface="+mn-cs"/>
                        </a:rPr>
                        <a:t>万博終了後の利用状況等を見極めて判断することと</a:t>
                      </a:r>
                      <a:r>
                        <a:rPr kumimoji="1" lang="ja-JP" altLang="en-US" sz="1100" strike="noStrike" kern="1200" dirty="0" smtClean="0">
                          <a:solidFill>
                            <a:schemeClr val="tx1"/>
                          </a:solidFill>
                          <a:effectLst/>
                          <a:latin typeface="メイリオ" panose="020B0604030504040204" pitchFamily="50" charset="-128"/>
                          <a:ea typeface="メイリオ" panose="020B0604030504040204" pitchFamily="50" charset="-128"/>
                          <a:cs typeface="+mn-cs"/>
                        </a:rPr>
                        <a:t>した。</a:t>
                      </a:r>
                      <a:endParaRPr kumimoji="1" lang="en-US" altLang="ja-JP" sz="1100" strike="noStrike" kern="1200" dirty="0" smtClean="0">
                        <a:solidFill>
                          <a:schemeClr val="tx1"/>
                        </a:solidFill>
                        <a:effectLst/>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100" kern="1200" dirty="0" smtClean="0">
                          <a:solidFill>
                            <a:schemeClr val="tx1"/>
                          </a:solidFill>
                          <a:effectLst/>
                          <a:latin typeface="メイリオ" panose="020B0604030504040204" pitchFamily="50" charset="-128"/>
                          <a:ea typeface="メイリオ" panose="020B0604030504040204" pitchFamily="50" charset="-128"/>
                          <a:cs typeface="+mn-cs"/>
                        </a:rPr>
                        <a:t>その上で、</a:t>
                      </a:r>
                      <a:r>
                        <a:rPr kumimoji="1" lang="ja-JP" altLang="en-US" sz="1100" kern="1200" dirty="0" smtClean="0">
                          <a:solidFill>
                            <a:schemeClr val="tx1"/>
                          </a:solidFill>
                          <a:effectLst/>
                          <a:latin typeface="メイリオ" panose="020B0604030504040204" pitchFamily="50" charset="-128"/>
                          <a:ea typeface="メイリオ" panose="020B0604030504040204" pitchFamily="50" charset="-128"/>
                          <a:cs typeface="+mn-cs"/>
                        </a:rPr>
                        <a:t>指定期間の</a:t>
                      </a:r>
                      <a:r>
                        <a:rPr kumimoji="1" lang="ja-JP" altLang="ja-JP" sz="11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長期化によるメリットを考慮し</a:t>
                      </a:r>
                      <a:r>
                        <a:rPr kumimoji="1" lang="ja-JP" altLang="en-US" sz="11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て</a:t>
                      </a:r>
                      <a:r>
                        <a:rPr kumimoji="1" lang="en-US" altLang="ja-JP" sz="1100" kern="1200" dirty="0" smtClean="0">
                          <a:solidFill>
                            <a:schemeClr val="tx1"/>
                          </a:solidFill>
                          <a:effectLst/>
                          <a:latin typeface="メイリオ" panose="020B0604030504040204" pitchFamily="50" charset="-128"/>
                          <a:ea typeface="メイリオ" panose="020B0604030504040204" pitchFamily="50" charset="-128"/>
                          <a:cs typeface="+mn-cs"/>
                        </a:rPr>
                        <a:t>2019(H31)</a:t>
                      </a:r>
                      <a:r>
                        <a:rPr kumimoji="1" lang="ja-JP" altLang="ja-JP" sz="1100" kern="1200" dirty="0" smtClean="0">
                          <a:solidFill>
                            <a:schemeClr val="tx1"/>
                          </a:solidFill>
                          <a:effectLst/>
                          <a:latin typeface="メイリオ" panose="020B0604030504040204" pitchFamily="50" charset="-128"/>
                          <a:ea typeface="メイリオ" panose="020B0604030504040204" pitchFamily="50" charset="-128"/>
                          <a:cs typeface="+mn-cs"/>
                        </a:rPr>
                        <a:t>年度からの次期指定期間を</a:t>
                      </a:r>
                      <a:r>
                        <a:rPr kumimoji="1" lang="en-US" altLang="ja-JP" sz="1100" kern="1200" dirty="0" smtClean="0">
                          <a:solidFill>
                            <a:schemeClr val="tx1"/>
                          </a:solidFill>
                          <a:effectLst/>
                          <a:latin typeface="メイリオ" panose="020B0604030504040204" pitchFamily="50" charset="-128"/>
                          <a:ea typeface="メイリオ" panose="020B0604030504040204" pitchFamily="50" charset="-128"/>
                          <a:cs typeface="+mn-cs"/>
                        </a:rPr>
                        <a:t>10</a:t>
                      </a:r>
                      <a:r>
                        <a:rPr kumimoji="1" lang="ja-JP" altLang="ja-JP" sz="1100" kern="1200" dirty="0" smtClean="0">
                          <a:solidFill>
                            <a:schemeClr val="tx1"/>
                          </a:solidFill>
                          <a:effectLst/>
                          <a:latin typeface="メイリオ" panose="020B0604030504040204" pitchFamily="50" charset="-128"/>
                          <a:ea typeface="メイリオ" panose="020B0604030504040204" pitchFamily="50" charset="-128"/>
                          <a:cs typeface="+mn-cs"/>
                        </a:rPr>
                        <a:t>年とし</a:t>
                      </a:r>
                      <a:r>
                        <a:rPr kumimoji="1" lang="ja-JP" altLang="en-US" sz="1100" kern="1200" dirty="0" smtClean="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100" strike="noStrike" kern="1200" baseline="0" dirty="0" smtClean="0">
                          <a:solidFill>
                            <a:schemeClr val="tx1"/>
                          </a:solidFill>
                          <a:effectLst/>
                          <a:latin typeface="メイリオ" panose="020B0604030504040204" pitchFamily="50" charset="-128"/>
                          <a:ea typeface="メイリオ" panose="020B0604030504040204" pitchFamily="50" charset="-128"/>
                          <a:cs typeface="+mn-cs"/>
                        </a:rPr>
                        <a:t>次期指定管理者を、議会の議決を得て指定した。</a:t>
                      </a:r>
                      <a:endParaRPr lang="en-US" altLang="ja-JP" sz="1100"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ltLang="ja-JP"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extLst>
                  <a:ext uri="{0D108BD9-81ED-4DB2-BD59-A6C34878D82A}">
                    <a16:rowId xmlns:a16="http://schemas.microsoft.com/office/drawing/2014/main" val="10001"/>
                  </a:ext>
                </a:extLst>
              </a:tr>
              <a:tr h="14844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稲スポーツセンター</a:t>
                      </a:r>
                    </a:p>
                    <a:p>
                      <a:endPar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100" u="none"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a:t>
                      </a:r>
                      <a:r>
                        <a:rPr lang="ja-JP" altLang="en-US" sz="110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者のスポーツ及びレクリエーションの活動を支援し、もって障がい者</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の社会参加の促進に資する。</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10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「府域における均衡ある</a:t>
                      </a:r>
                      <a:r>
                        <a:rPr lang="ja-JP" altLang="en-US" sz="1100" u="none" strike="noStrike"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a:t>
                      </a:r>
                      <a:r>
                        <a:rPr lang="ja-JP" altLang="en-US" sz="110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者スポーツ支援体制等のあり方検討部会」を開催し、①利用環境の継続性の確保と②広域的拠点性の確保の観点からの提言を得た</a:t>
                      </a:r>
                      <a:r>
                        <a:rPr lang="ja-JP" altLang="en-US" sz="1100" u="none" strike="noStrike"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100" i="0" u="sng" strike="sngStrike"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施設運営に関し、あり方検討部会の提言を踏まえ、施設の利用環境の継続性の確保と広域拠点性の確保を図っていく。</a:t>
                      </a:r>
                      <a:endParaRPr lang="ja-JP" altLang="en-US" sz="1100" u="none" strike="sngStrike"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484489">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子どもライフサポート</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センター</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家庭を離れ社会的養育を必要とする中学校卒業から</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18</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歳までの児童に対し、集団生活を通して、進学や就職など社会的な自立に向けた支援を行う。</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i="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施設のあり方検討委員会で検討した結果、当面の間は、民間施設では支援困難な児童に対象を特化し、入所定員を</a:t>
                      </a:r>
                      <a:r>
                        <a:rPr lang="ja-JP" altLang="en-US" sz="1100" i="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100" i="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100" i="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年度から</a:t>
                      </a:r>
                      <a:r>
                        <a:rPr lang="ja-JP" altLang="en-US" sz="1100" i="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削減することとした。</a:t>
                      </a:r>
                      <a:endParaRPr lang="en-US" altLang="ja-JP" sz="1100" i="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i="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100" i="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extLst>
                  <a:ext uri="{0D108BD9-81ED-4DB2-BD59-A6C34878D82A}">
                    <a16:rowId xmlns:a16="http://schemas.microsoft.com/office/drawing/2014/main" val="10003"/>
                  </a:ext>
                </a:extLst>
              </a:tr>
            </a:tbl>
          </a:graphicData>
        </a:graphic>
      </p:graphicFrame>
      <p:sp>
        <p:nvSpPr>
          <p:cNvPr id="6" name="正方形/長方形 5"/>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rPr>
              <a:t>63</a:t>
            </a:r>
            <a:endParaRPr lang="ja-JP" altLang="en-US" dirty="0">
              <a:solidFill>
                <a:schemeClr val="tx1"/>
              </a:solidFill>
            </a:endParaRPr>
          </a:p>
        </p:txBody>
      </p:sp>
      <p:sp>
        <p:nvSpPr>
          <p:cNvPr id="3" name="テキスト ボックス 2"/>
          <p:cNvSpPr txBox="1"/>
          <p:nvPr/>
        </p:nvSpPr>
        <p:spPr>
          <a:xfrm>
            <a:off x="296525" y="552801"/>
            <a:ext cx="8010890" cy="307777"/>
          </a:xfrm>
          <a:prstGeom prst="rect">
            <a:avLst/>
          </a:prstGeom>
          <a:noFill/>
        </p:spPr>
        <p:txBody>
          <a:bodyPr wrap="square" rtlCol="0">
            <a:spAutoFit/>
          </a:bodyPr>
          <a:lstStyle/>
          <a:p>
            <a:r>
              <a:rPr kumimoji="1" lang="ja-JP" altLang="en-US" sz="1400" dirty="0" smtClean="0">
                <a:latin typeface="+mj-ea"/>
                <a:ea typeface="+mj-ea"/>
                <a:cs typeface="メイリオ" panose="020B0604030504040204" pitchFamily="50" charset="-128"/>
              </a:rPr>
              <a:t>「平成</a:t>
            </a:r>
            <a:r>
              <a:rPr kumimoji="1" lang="en-US" altLang="ja-JP" sz="1400" dirty="0" smtClean="0">
                <a:latin typeface="+mj-ea"/>
                <a:ea typeface="+mj-ea"/>
                <a:cs typeface="メイリオ" panose="020B0604030504040204" pitchFamily="50" charset="-128"/>
              </a:rPr>
              <a:t>30</a:t>
            </a:r>
            <a:r>
              <a:rPr kumimoji="1" lang="ja-JP" altLang="en-US" sz="1400" dirty="0" smtClean="0">
                <a:latin typeface="+mj-ea"/>
                <a:ea typeface="+mj-ea"/>
                <a:cs typeface="メイリオ" panose="020B0604030504040204" pitchFamily="50" charset="-128"/>
              </a:rPr>
              <a:t>年度大阪府行政経営の取組み」掲載施設の取組み状況及び</a:t>
            </a:r>
            <a:r>
              <a:rPr lang="ja-JP" altLang="en-US" sz="1400" dirty="0" smtClean="0">
                <a:latin typeface="+mj-ea"/>
                <a:ea typeface="+mj-ea"/>
                <a:cs typeface="メイリオ" panose="020B0604030504040204" pitchFamily="50" charset="-128"/>
              </a:rPr>
              <a:t>平成</a:t>
            </a:r>
            <a:r>
              <a:rPr lang="en-US" altLang="ja-JP" sz="1400" dirty="0" smtClean="0">
                <a:latin typeface="+mj-ea"/>
                <a:ea typeface="+mj-ea"/>
                <a:cs typeface="メイリオ" panose="020B0604030504040204" pitchFamily="50" charset="-128"/>
              </a:rPr>
              <a:t>31</a:t>
            </a:r>
            <a:r>
              <a:rPr kumimoji="1" lang="ja-JP" altLang="en-US" sz="1400" dirty="0" smtClean="0">
                <a:latin typeface="+mj-ea"/>
                <a:ea typeface="+mj-ea"/>
                <a:cs typeface="メイリオ" panose="020B0604030504040204" pitchFamily="50" charset="-128"/>
              </a:rPr>
              <a:t>年度の取組み</a:t>
            </a:r>
          </a:p>
        </p:txBody>
      </p:sp>
    </p:spTree>
    <p:extLst>
      <p:ext uri="{BB962C8B-B14F-4D97-AF65-F5344CB8AC3E}">
        <p14:creationId xmlns:p14="http://schemas.microsoft.com/office/powerpoint/2010/main" val="40522306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61510" y="107920"/>
            <a:ext cx="8136904" cy="369332"/>
          </a:xfrm>
          <a:prstGeom prst="rect">
            <a:avLst/>
          </a:prstGeom>
        </p:spPr>
        <p:txBody>
          <a:bodyPr wrap="square">
            <a:spAutoFit/>
          </a:bodyPr>
          <a:lstStyle/>
          <a:p>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Ⅳ</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公の施設の改革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直線コネクタ 13"/>
          <p:cNvCxnSpPr/>
          <p:nvPr/>
        </p:nvCxnSpPr>
        <p:spPr>
          <a:xfrm>
            <a:off x="179512" y="477252"/>
            <a:ext cx="8784976" cy="0"/>
          </a:xfrm>
          <a:prstGeom prst="line">
            <a:avLst/>
          </a:prstGeom>
        </p:spPr>
        <p:style>
          <a:lnRef idx="3">
            <a:schemeClr val="accent1"/>
          </a:lnRef>
          <a:fillRef idx="0">
            <a:schemeClr val="accent1"/>
          </a:fillRef>
          <a:effectRef idx="2">
            <a:schemeClr val="accent1"/>
          </a:effectRef>
          <a:fontRef idx="minor">
            <a:schemeClr val="tx1"/>
          </a:fontRef>
        </p:style>
      </p:cxnSp>
      <p:graphicFrame>
        <p:nvGraphicFramePr>
          <p:cNvPr id="2" name="表 1"/>
          <p:cNvGraphicFramePr>
            <a:graphicFrameLocks noGrp="1"/>
          </p:cNvGraphicFramePr>
          <p:nvPr>
            <p:extLst>
              <p:ext uri="{D42A27DB-BD31-4B8C-83A1-F6EECF244321}">
                <p14:modId xmlns:p14="http://schemas.microsoft.com/office/powerpoint/2010/main" val="3521608908"/>
              </p:ext>
            </p:extLst>
          </p:nvPr>
        </p:nvGraphicFramePr>
        <p:xfrm>
          <a:off x="415759" y="715393"/>
          <a:ext cx="8312482" cy="5761125"/>
        </p:xfrm>
        <a:graphic>
          <a:graphicData uri="http://schemas.openxmlformats.org/drawingml/2006/table">
            <a:tbl>
              <a:tblPr firstRow="1" bandRow="1">
                <a:tableStyleId>{5940675A-B579-460E-94D1-54222C63F5DA}</a:tableStyleId>
              </a:tblPr>
              <a:tblGrid>
                <a:gridCol w="1651443">
                  <a:extLst>
                    <a:ext uri="{9D8B030D-6E8A-4147-A177-3AD203B41FA5}">
                      <a16:colId xmlns:a16="http://schemas.microsoft.com/office/drawing/2014/main" val="20000"/>
                    </a:ext>
                  </a:extLst>
                </a:gridCol>
                <a:gridCol w="2451632">
                  <a:extLst>
                    <a:ext uri="{9D8B030D-6E8A-4147-A177-3AD203B41FA5}">
                      <a16:colId xmlns:a16="http://schemas.microsoft.com/office/drawing/2014/main" val="20001"/>
                    </a:ext>
                  </a:extLst>
                </a:gridCol>
                <a:gridCol w="2094172">
                  <a:extLst>
                    <a:ext uri="{9D8B030D-6E8A-4147-A177-3AD203B41FA5}">
                      <a16:colId xmlns:a16="http://schemas.microsoft.com/office/drawing/2014/main" val="20002"/>
                    </a:ext>
                  </a:extLst>
                </a:gridCol>
                <a:gridCol w="2115235">
                  <a:extLst>
                    <a:ext uri="{9D8B030D-6E8A-4147-A177-3AD203B41FA5}">
                      <a16:colId xmlns:a16="http://schemas.microsoft.com/office/drawing/2014/main" val="20003"/>
                    </a:ext>
                  </a:extLst>
                </a:gridCol>
              </a:tblGrid>
              <a:tr h="352669">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施設名</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施設概要</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年度の取組み状況</a:t>
                      </a:r>
                      <a:endParaRPr kumimoji="1" lang="en-US" alt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extLst>
                  <a:ext uri="{0D108BD9-81ED-4DB2-BD59-A6C34878D82A}">
                    <a16:rowId xmlns:a16="http://schemas.microsoft.com/office/drawing/2014/main" val="10000"/>
                  </a:ext>
                </a:extLst>
              </a:tr>
              <a:tr h="736584">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女性自立支援センター</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（あゆみ寮・のぞみ寮）</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noFill/>
                  </a:tcPr>
                </a:tc>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家庭環境の破綻や生活の困窮など、様々な事情により社会生活を営むうえで困難な問題を抱えている女性を保護する。</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大阪府社会福祉審議会部会</a:t>
                      </a:r>
                      <a:r>
                        <a:rPr kumimoji="1" lang="ja-JP" altLang="ja-JP" sz="1100" kern="1200" dirty="0" smtClean="0">
                          <a:solidFill>
                            <a:schemeClr val="tx1"/>
                          </a:solidFill>
                          <a:effectLst/>
                          <a:latin typeface="メイリオ" panose="020B0604030504040204" pitchFamily="50" charset="-128"/>
                          <a:ea typeface="メイリオ" panose="020B0604030504040204" pitchFamily="50" charset="-128"/>
                          <a:cs typeface="+mn-cs"/>
                        </a:rPr>
                        <a:t>からの、保護を必要とする女性に適切な支援を提供するための提言を受け、外部アドバイザーを交えたワーキングを設置。</a:t>
                      </a:r>
                    </a:p>
                    <a:p>
                      <a:r>
                        <a:rPr kumimoji="1" lang="ja-JP" altLang="ja-JP" sz="1100" kern="1200" dirty="0" smtClean="0">
                          <a:solidFill>
                            <a:schemeClr val="tx1"/>
                          </a:solidFill>
                          <a:effectLst/>
                          <a:latin typeface="メイリオ" panose="020B0604030504040204" pitchFamily="50" charset="-128"/>
                          <a:ea typeface="メイリオ" panose="020B0604030504040204" pitchFamily="50" charset="-128"/>
                          <a:cs typeface="+mn-cs"/>
                        </a:rPr>
                        <a:t>保護を必要とする女性のセーフティネットの再構築に向けた課題整理と支援ニーズを踏まえた具体的対応等を検討した</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ワーキングの検討結果に加え、対象となる女性の範囲の拡大などを検討する国の「</a:t>
                      </a:r>
                      <a:r>
                        <a:rPr kumimoji="1" lang="ja-JP" altLang="en-US" sz="11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困難な問題を抱える女性への支援のあり方に関する検討会」での議論も</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踏まえ、支援のあり方等について引き続き検討する。</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200549541"/>
                  </a:ext>
                </a:extLst>
              </a:tr>
              <a:tr h="779992">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中河内救命救急センター</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救急患者に対し救命医療を行い、府民の生命及び健康の保持に資する。</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運営形態のあり方を検討するにあたり、市立東大阪医療センターと医療連携会議を開催し、救急患者の受入れ方法等について検討を行った。</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引き続き、運営形態のあり方について、東大阪市・市立東大阪医療センターと協議を継続する。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271668">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労働センター</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労働組合の健全な発展並びに労働者の教養の向上及び福祉の増進に資する集会、催物等の場を提供する。</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100" kern="1200" dirty="0" smtClean="0">
                          <a:solidFill>
                            <a:schemeClr val="tx1"/>
                          </a:solidFill>
                          <a:effectLst/>
                          <a:latin typeface="メイリオ" panose="020B0604030504040204" pitchFamily="50" charset="-128"/>
                          <a:ea typeface="メイリオ" panose="020B0604030504040204" pitchFamily="50" charset="-128"/>
                          <a:cs typeface="+mn-cs"/>
                        </a:rPr>
                        <a:t>南館を含む施設全体のあり方については、次期指定期間終了</a:t>
                      </a:r>
                      <a:r>
                        <a:rPr kumimoji="1" lang="ja-JP" altLang="en-US" sz="1100" kern="1200" dirty="0" smtClean="0">
                          <a:solidFill>
                            <a:schemeClr val="tx1"/>
                          </a:solidFill>
                          <a:effectLst/>
                          <a:latin typeface="メイリオ" panose="020B0604030504040204" pitchFamily="50" charset="-128"/>
                          <a:ea typeface="メイリオ" panose="020B0604030504040204" pitchFamily="50" charset="-128"/>
                          <a:cs typeface="+mn-cs"/>
                        </a:rPr>
                        <a:t>（</a:t>
                      </a:r>
                      <a:r>
                        <a:rPr kumimoji="1" lang="en-US" altLang="ja-JP" sz="1100" kern="1200" dirty="0" smtClean="0">
                          <a:solidFill>
                            <a:schemeClr val="tx1"/>
                          </a:solidFill>
                          <a:effectLst/>
                          <a:latin typeface="メイリオ" panose="020B0604030504040204" pitchFamily="50" charset="-128"/>
                          <a:ea typeface="メイリオ" panose="020B0604030504040204" pitchFamily="50" charset="-128"/>
                          <a:cs typeface="+mn-cs"/>
                        </a:rPr>
                        <a:t>2023</a:t>
                      </a:r>
                      <a:r>
                        <a:rPr kumimoji="1" lang="ja-JP" altLang="en-US" sz="1100" kern="1200" dirty="0" smtClean="0">
                          <a:solidFill>
                            <a:schemeClr val="tx1"/>
                          </a:solidFill>
                          <a:effectLst/>
                          <a:latin typeface="メイリオ" panose="020B0604030504040204" pitchFamily="50" charset="-128"/>
                          <a:ea typeface="メイリオ" panose="020B0604030504040204" pitchFamily="50" charset="-128"/>
                          <a:cs typeface="+mn-cs"/>
                        </a:rPr>
                        <a:t>年度）</a:t>
                      </a:r>
                      <a:r>
                        <a:rPr kumimoji="1" lang="ja-JP" altLang="ja-JP" sz="1100" kern="1200" dirty="0" smtClean="0">
                          <a:solidFill>
                            <a:schemeClr val="tx1"/>
                          </a:solidFill>
                          <a:effectLst/>
                          <a:latin typeface="メイリオ" panose="020B0604030504040204" pitchFamily="50" charset="-128"/>
                          <a:ea typeface="メイリオ" panose="020B0604030504040204" pitchFamily="50" charset="-128"/>
                          <a:cs typeface="+mn-cs"/>
                        </a:rPr>
                        <a:t>までに検討することと</a:t>
                      </a:r>
                      <a:r>
                        <a:rPr kumimoji="1" lang="ja-JP" altLang="en-US" sz="1100" strike="noStrike" kern="1200" baseline="0" dirty="0" smtClean="0">
                          <a:solidFill>
                            <a:schemeClr val="tx1"/>
                          </a:solidFill>
                          <a:effectLst/>
                          <a:latin typeface="メイリオ" panose="020B0604030504040204" pitchFamily="50" charset="-128"/>
                          <a:ea typeface="メイリオ" panose="020B0604030504040204" pitchFamily="50" charset="-128"/>
                          <a:cs typeface="+mn-cs"/>
                        </a:rPr>
                        <a:t>した。なお、次期指定管理者を、議会の議決を得て指定した。</a:t>
                      </a:r>
                      <a:endParaRPr lang="ja-JP" altLang="en-US" sz="1100" strike="noStrike"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次期指定期間終了までに、</a:t>
                      </a:r>
                      <a:r>
                        <a:rPr lang="ja-JP" altLang="en-US" sz="110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南館を含む施設全体のあり方を検討する。</a:t>
                      </a:r>
                      <a:endPar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271668">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堺泉北港の緑地</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港湾施設労働者の福利厚生、地域住民等の交流の促進、地域の魅力の増進に資する。</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ja-JP" sz="1100" kern="1200" dirty="0" smtClean="0">
                          <a:solidFill>
                            <a:schemeClr val="tx1"/>
                          </a:solidFill>
                          <a:effectLst/>
                          <a:latin typeface="メイリオ" panose="020B0604030504040204" pitchFamily="50" charset="-128"/>
                          <a:ea typeface="メイリオ" panose="020B0604030504040204" pitchFamily="50" charset="-128"/>
                          <a:cs typeface="+mn-cs"/>
                        </a:rPr>
                        <a:t>指定管理者である泉大津市との間で、</a:t>
                      </a:r>
                      <a:r>
                        <a:rPr kumimoji="1" lang="ja-JP" altLang="en-US" sz="1100" kern="1200" dirty="0" smtClean="0">
                          <a:solidFill>
                            <a:schemeClr val="tx1"/>
                          </a:solidFill>
                          <a:effectLst/>
                          <a:latin typeface="メイリオ" panose="020B0604030504040204" pitchFamily="50" charset="-128"/>
                          <a:ea typeface="メイリオ" panose="020B0604030504040204" pitchFamily="50" charset="-128"/>
                          <a:cs typeface="+mn-cs"/>
                        </a:rPr>
                        <a:t>現指定期間終了（平成</a:t>
                      </a:r>
                      <a:r>
                        <a:rPr kumimoji="1" lang="en-US" altLang="ja-JP" sz="1100" kern="1200" dirty="0" smtClean="0">
                          <a:solidFill>
                            <a:schemeClr val="tx1"/>
                          </a:solidFill>
                          <a:effectLst/>
                          <a:latin typeface="メイリオ" panose="020B0604030504040204" pitchFamily="50" charset="-128"/>
                          <a:ea typeface="メイリオ" panose="020B0604030504040204" pitchFamily="50" charset="-128"/>
                          <a:cs typeface="+mn-cs"/>
                        </a:rPr>
                        <a:t>31</a:t>
                      </a:r>
                      <a:r>
                        <a:rPr kumimoji="1" lang="ja-JP" altLang="en-US" sz="1100" kern="1200" dirty="0" smtClean="0">
                          <a:solidFill>
                            <a:schemeClr val="tx1"/>
                          </a:solidFill>
                          <a:effectLst/>
                          <a:latin typeface="メイリオ" panose="020B0604030504040204" pitchFamily="50" charset="-128"/>
                          <a:ea typeface="メイリオ" panose="020B0604030504040204" pitchFamily="50" charset="-128"/>
                          <a:cs typeface="+mn-cs"/>
                        </a:rPr>
                        <a:t>年度）後の</a:t>
                      </a:r>
                      <a:r>
                        <a:rPr kumimoji="1" lang="ja-JP" altLang="ja-JP" sz="1100" kern="1200" dirty="0" smtClean="0">
                          <a:solidFill>
                            <a:schemeClr val="tx1"/>
                          </a:solidFill>
                          <a:effectLst/>
                          <a:latin typeface="メイリオ" panose="020B0604030504040204" pitchFamily="50" charset="-128"/>
                          <a:ea typeface="メイリオ" panose="020B0604030504040204" pitchFamily="50" charset="-128"/>
                          <a:cs typeface="+mn-cs"/>
                        </a:rPr>
                        <a:t>管理方法</a:t>
                      </a:r>
                      <a:r>
                        <a:rPr kumimoji="1" lang="ja-JP" altLang="en-US" sz="1100" kern="1200" dirty="0" smtClean="0">
                          <a:solidFill>
                            <a:schemeClr val="tx1"/>
                          </a:solidFill>
                          <a:effectLst/>
                          <a:latin typeface="メイリオ" panose="020B0604030504040204" pitchFamily="50" charset="-128"/>
                          <a:ea typeface="メイリオ" panose="020B0604030504040204" pitchFamily="50" charset="-128"/>
                          <a:cs typeface="+mn-cs"/>
                        </a:rPr>
                        <a:t>等、</a:t>
                      </a:r>
                      <a:r>
                        <a:rPr kumimoji="1" lang="ja-JP" altLang="ja-JP" sz="1100" kern="1200" dirty="0" smtClean="0">
                          <a:solidFill>
                            <a:schemeClr val="tx1"/>
                          </a:solidFill>
                          <a:effectLst/>
                          <a:latin typeface="メイリオ" panose="020B0604030504040204" pitchFamily="50" charset="-128"/>
                          <a:ea typeface="メイリオ" panose="020B0604030504040204" pitchFamily="50" charset="-128"/>
                          <a:cs typeface="+mn-cs"/>
                        </a:rPr>
                        <a:t>今後の施設のあり方を検討</a:t>
                      </a:r>
                      <a:r>
                        <a:rPr kumimoji="1" lang="ja-JP" altLang="en-US" sz="1100" kern="1200" dirty="0" smtClean="0">
                          <a:solidFill>
                            <a:schemeClr val="tx1"/>
                          </a:solidFill>
                          <a:effectLst/>
                          <a:latin typeface="メイリオ" panose="020B0604030504040204" pitchFamily="50" charset="-128"/>
                          <a:ea typeface="メイリオ" panose="020B0604030504040204" pitchFamily="50" charset="-128"/>
                          <a:cs typeface="+mn-cs"/>
                        </a:rPr>
                        <a:t>しており、早期に方向性を決定する予定。</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検討結果に基づき、施設管理に関して必要な手続きを行う。</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84702658"/>
                  </a:ext>
                </a:extLst>
              </a:tr>
            </a:tbl>
          </a:graphicData>
        </a:graphic>
      </p:graphicFrame>
      <p:sp>
        <p:nvSpPr>
          <p:cNvPr id="6" name="正方形/長方形 5"/>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rPr>
              <a:t>64</a:t>
            </a:r>
            <a:endParaRPr lang="ja-JP" altLang="en-US" dirty="0">
              <a:solidFill>
                <a:schemeClr val="tx1"/>
              </a:solidFill>
            </a:endParaRPr>
          </a:p>
        </p:txBody>
      </p:sp>
    </p:spTree>
    <p:extLst>
      <p:ext uri="{BB962C8B-B14F-4D97-AF65-F5344CB8AC3E}">
        <p14:creationId xmlns:p14="http://schemas.microsoft.com/office/powerpoint/2010/main" val="26051563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61510" y="107920"/>
            <a:ext cx="8136904" cy="369332"/>
          </a:xfrm>
          <a:prstGeom prst="rect">
            <a:avLst/>
          </a:prstGeom>
        </p:spPr>
        <p:txBody>
          <a:bodyPr wrap="square">
            <a:spAutoFit/>
          </a:bodyPr>
          <a:lstStyle/>
          <a:p>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Ⅳ</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公の施設の改革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直線コネクタ 13"/>
          <p:cNvCxnSpPr/>
          <p:nvPr/>
        </p:nvCxnSpPr>
        <p:spPr>
          <a:xfrm>
            <a:off x="179512" y="477252"/>
            <a:ext cx="8784976" cy="0"/>
          </a:xfrm>
          <a:prstGeom prst="line">
            <a:avLst/>
          </a:prstGeom>
        </p:spPr>
        <p:style>
          <a:lnRef idx="3">
            <a:schemeClr val="accent1"/>
          </a:lnRef>
          <a:fillRef idx="0">
            <a:schemeClr val="accent1"/>
          </a:fillRef>
          <a:effectRef idx="2">
            <a:schemeClr val="accent1"/>
          </a:effectRef>
          <a:fontRef idx="minor">
            <a:schemeClr val="tx1"/>
          </a:fontRef>
        </p:style>
      </p:cxnSp>
      <p:graphicFrame>
        <p:nvGraphicFramePr>
          <p:cNvPr id="2" name="表 1"/>
          <p:cNvGraphicFramePr>
            <a:graphicFrameLocks noGrp="1"/>
          </p:cNvGraphicFramePr>
          <p:nvPr>
            <p:extLst>
              <p:ext uri="{D42A27DB-BD31-4B8C-83A1-F6EECF244321}">
                <p14:modId xmlns:p14="http://schemas.microsoft.com/office/powerpoint/2010/main" val="3181182941"/>
              </p:ext>
            </p:extLst>
          </p:nvPr>
        </p:nvGraphicFramePr>
        <p:xfrm>
          <a:off x="415759" y="728700"/>
          <a:ext cx="8312482" cy="5477682"/>
        </p:xfrm>
        <a:graphic>
          <a:graphicData uri="http://schemas.openxmlformats.org/drawingml/2006/table">
            <a:tbl>
              <a:tblPr firstRow="1" bandRow="1">
                <a:tableStyleId>{5940675A-B579-460E-94D1-54222C63F5DA}</a:tableStyleId>
              </a:tblPr>
              <a:tblGrid>
                <a:gridCol w="1651443">
                  <a:extLst>
                    <a:ext uri="{9D8B030D-6E8A-4147-A177-3AD203B41FA5}">
                      <a16:colId xmlns:a16="http://schemas.microsoft.com/office/drawing/2014/main" val="20000"/>
                    </a:ext>
                  </a:extLst>
                </a:gridCol>
                <a:gridCol w="2451632">
                  <a:extLst>
                    <a:ext uri="{9D8B030D-6E8A-4147-A177-3AD203B41FA5}">
                      <a16:colId xmlns:a16="http://schemas.microsoft.com/office/drawing/2014/main" val="20001"/>
                    </a:ext>
                  </a:extLst>
                </a:gridCol>
                <a:gridCol w="2033386">
                  <a:extLst>
                    <a:ext uri="{9D8B030D-6E8A-4147-A177-3AD203B41FA5}">
                      <a16:colId xmlns:a16="http://schemas.microsoft.com/office/drawing/2014/main" val="20002"/>
                    </a:ext>
                  </a:extLst>
                </a:gridCol>
                <a:gridCol w="2176021">
                  <a:extLst>
                    <a:ext uri="{9D8B030D-6E8A-4147-A177-3AD203B41FA5}">
                      <a16:colId xmlns:a16="http://schemas.microsoft.com/office/drawing/2014/main" val="20003"/>
                    </a:ext>
                  </a:extLst>
                </a:gridCol>
              </a:tblGrid>
              <a:tr h="36483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施設名</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施設概要</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年度の取組み状況</a:t>
                      </a:r>
                      <a:endParaRPr kumimoji="1" lang="en-US" alt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extLst>
                  <a:ext uri="{0D108BD9-81ED-4DB2-BD59-A6C34878D82A}">
                    <a16:rowId xmlns:a16="http://schemas.microsoft.com/office/drawing/2014/main" val="10000"/>
                  </a:ext>
                </a:extLst>
              </a:tr>
              <a:tr h="1021022">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門真スポーツセンター</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noFill/>
                  </a:tcPr>
                </a:tc>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体育、スポーツ及びレクリエーションの振興を図り、併せて文化的な集会及び催物の場を提供する。</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r>
                        <a:rPr lang="ja-JP" altLang="en-US" sz="1100" b="0" i="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更なる効率的・効果的な運営方法を検討するため、サウンディング型市場調査を実施し、広く民間事業者からのアイデアを募集した。</a:t>
                      </a:r>
                      <a:endParaRPr lang="ja-JP" altLang="en-US" sz="1100" b="0" i="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サウンディング型</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市場調査の結果も踏まえ、次期指定管理者の公募内容を決定し、公募手続きを行う。</a:t>
                      </a:r>
                    </a:p>
                    <a:p>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75164046"/>
                  </a:ext>
                </a:extLst>
              </a:tr>
              <a:tr h="2228292">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中央図書館</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noFill/>
                  </a:tcPr>
                </a:tc>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自治体最大規模の図書館として、府民の教養、調査研究、レクリエーシヨン等に資する。</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r>
                        <a:rPr lang="ja-JP" altLang="en-US" sz="1100" b="0" i="0"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これまで、図書館業務については、①府の直営（専門的なレファレンス業務）、②指</a:t>
                      </a:r>
                    </a:p>
                    <a:p>
                      <a:r>
                        <a:rPr lang="ja-JP" altLang="en-US" sz="1100" b="0" i="0"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定管理者制度（施設運営業務）、③市場化テスト（カウンター業務等）の三手法に</a:t>
                      </a:r>
                      <a:r>
                        <a:rPr lang="ja-JP" altLang="en-US" sz="1100" b="0" i="0" strike="noStrike"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よ</a:t>
                      </a:r>
                      <a:endParaRPr lang="ja-JP" altLang="en-US" sz="1100" b="0" i="0"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b="0" i="0"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り運営してきたが、③市場化テストについては見直しの検討を行い、今後はその結果</a:t>
                      </a:r>
                    </a:p>
                    <a:p>
                      <a:r>
                        <a:rPr lang="ja-JP" altLang="en-US" sz="1100" b="0" i="0"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をもとに一般的なアウトソーシング事業として実施することとなった。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endParaRPr lang="ja-JP" altLang="en-US" sz="1100" i="1" strike="sngStrike"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lToBr w="12700" cap="flat" cmpd="sng" algn="ctr">
                      <a:solidFill>
                        <a:schemeClr val="tx1"/>
                      </a:solidFill>
                      <a:prstDash val="solid"/>
                      <a:round/>
                      <a:headEnd type="none" w="med" len="med"/>
                      <a:tailEnd type="none" w="med" len="med"/>
                    </a:lnTlToBr>
                    <a:noFill/>
                  </a:tcPr>
                </a:tc>
                <a:extLst>
                  <a:ext uri="{0D108BD9-81ED-4DB2-BD59-A6C34878D82A}">
                    <a16:rowId xmlns:a16="http://schemas.microsoft.com/office/drawing/2014/main" val="931077305"/>
                  </a:ext>
                </a:extLst>
              </a:tr>
              <a:tr h="504056">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弥生文化博物館</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rowSpan="2">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歴史、民俗等に関する資料を収集し、保管し、及び展示して府民の利用に供し、もって府民の文化的向上に資する。</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rowSpan="2">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大阪市が平成</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年度に設立予定の地方独立行政法人への将来的な合流について検討中。</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引き続き、</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大阪市が平成</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年度に設立予定の</a:t>
                      </a:r>
                      <a:r>
                        <a:rPr lang="zh-CN"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地方独立行政法人</a:t>
                      </a:r>
                      <a:r>
                        <a:rPr lang="ja-JP" altLang="en-US" sz="11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への</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将来的な合流について検討</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521216">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近</a:t>
                      </a:r>
                      <a:r>
                        <a:rPr lang="ja-JP" altLang="en-US" sz="11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つ</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飛鳥博物館</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6"/>
                  </a:ext>
                </a:extLst>
              </a:tr>
              <a:tr h="729081">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近</a:t>
                      </a:r>
                      <a:r>
                        <a:rPr lang="ja-JP" altLang="en-US" sz="11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つ</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飛鳥風土記の丘</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一須賀古墳群を保存するとともに府民にこれと親しむ場を提供し、もって府民の文化的向上に資する。</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上記２博物館の</a:t>
                      </a:r>
                      <a:r>
                        <a:rPr lang="zh-CN"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地方独立行政法人</a:t>
                      </a:r>
                      <a:r>
                        <a:rPr lang="ja-JP" altLang="en-US" sz="11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への</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合流検討と併せて、運営方法を検討中。</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引き続き、２博物館の地方独立行政法人への合流の動向を踏まえ、更なる効率的・効果的な運営方法を検討する。</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
        <p:nvSpPr>
          <p:cNvPr id="6" name="正方形/長方形 5"/>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rPr>
              <a:t>65</a:t>
            </a:r>
            <a:endParaRPr lang="ja-JP" altLang="en-US" dirty="0">
              <a:solidFill>
                <a:schemeClr val="tx1"/>
              </a:solidFill>
            </a:endParaRPr>
          </a:p>
        </p:txBody>
      </p:sp>
    </p:spTree>
    <p:extLst>
      <p:ext uri="{BB962C8B-B14F-4D97-AF65-F5344CB8AC3E}">
        <p14:creationId xmlns:p14="http://schemas.microsoft.com/office/powerpoint/2010/main" val="3253075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61510" y="107920"/>
            <a:ext cx="8136904" cy="369332"/>
          </a:xfrm>
          <a:prstGeom prst="rect">
            <a:avLst/>
          </a:prstGeom>
        </p:spPr>
        <p:txBody>
          <a:bodyPr wrap="square">
            <a:spAutoFit/>
          </a:bodyPr>
          <a:lstStyle/>
          <a:p>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Ⅳ</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公の施設の改革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直線コネクタ 13"/>
          <p:cNvCxnSpPr/>
          <p:nvPr/>
        </p:nvCxnSpPr>
        <p:spPr>
          <a:xfrm>
            <a:off x="179512" y="477252"/>
            <a:ext cx="8784976" cy="0"/>
          </a:xfrm>
          <a:prstGeom prst="line">
            <a:avLst/>
          </a:prstGeom>
        </p:spPr>
        <p:style>
          <a:lnRef idx="3">
            <a:schemeClr val="accent1"/>
          </a:lnRef>
          <a:fillRef idx="0">
            <a:schemeClr val="accent1"/>
          </a:fillRef>
          <a:effectRef idx="2">
            <a:schemeClr val="accent1"/>
          </a:effectRef>
          <a:fontRef idx="minor">
            <a:schemeClr val="tx1"/>
          </a:fontRef>
        </p:style>
      </p:cxnSp>
      <p:graphicFrame>
        <p:nvGraphicFramePr>
          <p:cNvPr id="2" name="表 1"/>
          <p:cNvGraphicFramePr>
            <a:graphicFrameLocks noGrp="1"/>
          </p:cNvGraphicFramePr>
          <p:nvPr>
            <p:extLst>
              <p:ext uri="{D42A27DB-BD31-4B8C-83A1-F6EECF244321}">
                <p14:modId xmlns:p14="http://schemas.microsoft.com/office/powerpoint/2010/main" val="4019852031"/>
              </p:ext>
            </p:extLst>
          </p:nvPr>
        </p:nvGraphicFramePr>
        <p:xfrm>
          <a:off x="296525" y="1088740"/>
          <a:ext cx="8312482" cy="5175575"/>
        </p:xfrm>
        <a:graphic>
          <a:graphicData uri="http://schemas.openxmlformats.org/drawingml/2006/table">
            <a:tbl>
              <a:tblPr firstRow="1" bandRow="1">
                <a:tableStyleId>{5940675A-B579-460E-94D1-54222C63F5DA}</a:tableStyleId>
              </a:tblPr>
              <a:tblGrid>
                <a:gridCol w="1606737">
                  <a:extLst>
                    <a:ext uri="{9D8B030D-6E8A-4147-A177-3AD203B41FA5}">
                      <a16:colId xmlns:a16="http://schemas.microsoft.com/office/drawing/2014/main" val="20000"/>
                    </a:ext>
                  </a:extLst>
                </a:gridCol>
                <a:gridCol w="3105345">
                  <a:extLst>
                    <a:ext uri="{9D8B030D-6E8A-4147-A177-3AD203B41FA5}">
                      <a16:colId xmlns:a16="http://schemas.microsoft.com/office/drawing/2014/main" val="20001"/>
                    </a:ext>
                  </a:extLst>
                </a:gridCol>
                <a:gridCol w="3600400">
                  <a:extLst>
                    <a:ext uri="{9D8B030D-6E8A-4147-A177-3AD203B41FA5}">
                      <a16:colId xmlns:a16="http://schemas.microsoft.com/office/drawing/2014/main" val="20002"/>
                    </a:ext>
                  </a:extLst>
                </a:gridCol>
              </a:tblGrid>
              <a:tr h="76383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施設名</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施設概要</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年度の取組み</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extLst>
                  <a:ext uri="{0D108BD9-81ED-4DB2-BD59-A6C34878D82A}">
                    <a16:rowId xmlns:a16="http://schemas.microsoft.com/office/drawing/2014/main" val="10000"/>
                  </a:ext>
                </a:extLst>
              </a:tr>
              <a:tr h="1102936">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青少年海洋センター</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rowSpan="2">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青少年に自然と親しむ健康で文化的なレクリエーション活動の場を提供し、もって青少年の健全な育成を図る。</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施設の利用状況や収支状況及び劣化度調査の結果等を踏まえ、サウンディング型市場調査などの手法も活用し、</a:t>
                      </a:r>
                      <a:r>
                        <a:rPr lang="ja-JP" altLang="en-US" sz="110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施設のあり方を検討する。</a:t>
                      </a:r>
                      <a:endParaRPr lang="en-US" altLang="ja-JP" sz="110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102936">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青少年海洋センター</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・ファミリー棟</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27538220"/>
                  </a:ext>
                </a:extLst>
              </a:tr>
              <a:tr h="1102936">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府民の森　ちはや園地</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府民に自然の風景地と親しむ場を提供し、</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もって府民の健康で文化的な生活の確保に資する。</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サウンディング型市場調査などの手法も活用し、指定管理者の一体公募等、地域の活性化の取組みについて検討する。</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102937">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金剛登山道駐車場</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金剛生駒紀泉国定公園の利用の増進を図る。</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6" name="正方形/長方形 5"/>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rPr>
              <a:t>66</a:t>
            </a:r>
            <a:endParaRPr lang="ja-JP" altLang="en-US" dirty="0">
              <a:solidFill>
                <a:schemeClr val="tx1"/>
              </a:solidFill>
            </a:endParaRPr>
          </a:p>
        </p:txBody>
      </p:sp>
      <p:sp>
        <p:nvSpPr>
          <p:cNvPr id="7" name="テキスト ボックス 6"/>
          <p:cNvSpPr txBox="1"/>
          <p:nvPr/>
        </p:nvSpPr>
        <p:spPr>
          <a:xfrm>
            <a:off x="179512" y="629937"/>
            <a:ext cx="7290810" cy="307777"/>
          </a:xfrm>
          <a:prstGeom prst="rect">
            <a:avLst/>
          </a:prstGeom>
          <a:noFill/>
        </p:spPr>
        <p:txBody>
          <a:bodyPr wrap="square" rtlCol="0">
            <a:spAutoFit/>
          </a:bodyPr>
          <a:lstStyle/>
          <a:p>
            <a:r>
              <a:rPr kumimoji="1" lang="ja-JP" altLang="en-US" sz="1400" dirty="0" smtClean="0">
                <a:latin typeface="+mj-ea"/>
                <a:ea typeface="+mj-ea"/>
                <a:cs typeface="メイリオ" panose="020B0604030504040204" pitchFamily="50" charset="-128"/>
              </a:rPr>
              <a:t>平成</a:t>
            </a:r>
            <a:r>
              <a:rPr kumimoji="1" lang="en-US" altLang="ja-JP" sz="1400" dirty="0" smtClean="0">
                <a:latin typeface="+mj-ea"/>
                <a:ea typeface="+mj-ea"/>
                <a:cs typeface="メイリオ" panose="020B0604030504040204" pitchFamily="50" charset="-128"/>
              </a:rPr>
              <a:t>31</a:t>
            </a:r>
            <a:r>
              <a:rPr kumimoji="1" lang="ja-JP" altLang="en-US" sz="1400" dirty="0" smtClean="0">
                <a:latin typeface="+mj-ea"/>
                <a:ea typeface="+mj-ea"/>
                <a:cs typeface="メイリオ" panose="020B0604030504040204" pitchFamily="50" charset="-128"/>
              </a:rPr>
              <a:t>年度に新たに重点的な取組みを行う施設</a:t>
            </a:r>
          </a:p>
        </p:txBody>
      </p:sp>
    </p:spTree>
    <p:extLst>
      <p:ext uri="{BB962C8B-B14F-4D97-AF65-F5344CB8AC3E}">
        <p14:creationId xmlns:p14="http://schemas.microsoft.com/office/powerpoint/2010/main" val="31598793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627740295"/>
              </p:ext>
            </p:extLst>
          </p:nvPr>
        </p:nvGraphicFramePr>
        <p:xfrm>
          <a:off x="246196" y="773985"/>
          <a:ext cx="8718292" cy="5567212"/>
        </p:xfrm>
        <a:graphic>
          <a:graphicData uri="http://schemas.openxmlformats.org/drawingml/2006/table">
            <a:tbl>
              <a:tblPr firstRow="1" bandRow="1">
                <a:tableStyleId>{5940675A-B579-460E-94D1-54222C63F5DA}</a:tableStyleId>
              </a:tblPr>
              <a:tblGrid>
                <a:gridCol w="401150">
                  <a:extLst>
                    <a:ext uri="{9D8B030D-6E8A-4147-A177-3AD203B41FA5}">
                      <a16:colId xmlns:a16="http://schemas.microsoft.com/office/drawing/2014/main" val="20000"/>
                    </a:ext>
                  </a:extLst>
                </a:gridCol>
                <a:gridCol w="1529258">
                  <a:extLst>
                    <a:ext uri="{9D8B030D-6E8A-4147-A177-3AD203B41FA5}">
                      <a16:colId xmlns:a16="http://schemas.microsoft.com/office/drawing/2014/main" val="20001"/>
                    </a:ext>
                  </a:extLst>
                </a:gridCol>
                <a:gridCol w="3655536">
                  <a:extLst>
                    <a:ext uri="{9D8B030D-6E8A-4147-A177-3AD203B41FA5}">
                      <a16:colId xmlns:a16="http://schemas.microsoft.com/office/drawing/2014/main" val="20003"/>
                    </a:ext>
                  </a:extLst>
                </a:gridCol>
                <a:gridCol w="3132348">
                  <a:extLst>
                    <a:ext uri="{9D8B030D-6E8A-4147-A177-3AD203B41FA5}">
                      <a16:colId xmlns:a16="http://schemas.microsoft.com/office/drawing/2014/main" val="20004"/>
                    </a:ext>
                  </a:extLst>
                </a:gridCol>
              </a:tblGrid>
              <a:tr h="22474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取組み</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対　象</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内は、</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H30</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最終予算における効果額）</a:t>
                      </a:r>
                      <a:endPar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内は、</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H31</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当初予算における効果額</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nchor="ct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463566">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徴収向上方策</a:t>
                      </a:r>
                      <a:endPar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個人住民税（府民税及び市町村民税）の特別徴収義務者の一斉指定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徴収率の高い特別徴収を徹底するため、平成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年５月に府内市町村において、法定要件に該当する全事業主を、特別徴収義務者に指定した。</a:t>
                      </a:r>
                      <a:r>
                        <a:rPr kumimoji="1" lang="en-US" altLang="zh-TW"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効果額：</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4.3</a:t>
                      </a:r>
                      <a:r>
                        <a:rPr kumimoji="1" lang="zh-TW"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億円（個人府民税）</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zh-TW"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特別徴収割合は</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85.6%</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と、前年度から約</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ポイント上昇。</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extLst>
                  <a:ext uri="{0D108BD9-81ED-4DB2-BD59-A6C34878D82A}">
                    <a16:rowId xmlns:a16="http://schemas.microsoft.com/office/drawing/2014/main" val="10001"/>
                  </a:ext>
                </a:extLst>
              </a:tr>
              <a:tr h="2463566">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課税調査の推進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府が自ら徴収する税目について、厳正な課税調査を推進。</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効果額：</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16.5</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府が自ら徴収する税目について、厳正な課税調査を推進。</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効果額：</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9.3</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7" name="正方形/長方形 6"/>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34</a:t>
            </a:r>
            <a:endParaRPr lang="ja-JP" altLang="en-US" dirty="0">
              <a:solidFill>
                <a:prstClr val="black"/>
              </a:solidFill>
            </a:endParaRPr>
          </a:p>
        </p:txBody>
      </p:sp>
      <p:sp>
        <p:nvSpPr>
          <p:cNvPr id="2" name="大かっこ 1"/>
          <p:cNvSpPr/>
          <p:nvPr/>
        </p:nvSpPr>
        <p:spPr>
          <a:xfrm>
            <a:off x="2231740" y="2483895"/>
            <a:ext cx="3555395" cy="507052"/>
          </a:xfrm>
          <a:prstGeom prst="bracketPair">
            <a:avLst/>
          </a:prstGeom>
          <a:ln w="12700">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13" name="正方形/長方形 12"/>
          <p:cNvSpPr/>
          <p:nvPr/>
        </p:nvSpPr>
        <p:spPr>
          <a:xfrm>
            <a:off x="161510" y="-5609"/>
            <a:ext cx="8136904" cy="369332"/>
          </a:xfrm>
          <a:prstGeom prst="rect">
            <a:avLst/>
          </a:prstGeom>
        </p:spPr>
        <p:txBody>
          <a:bodyPr wrap="square">
            <a:spAutoFit/>
          </a:bodyPr>
          <a:lstStyle/>
          <a:p>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歳入確保</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直線コネクタ 13"/>
          <p:cNvCxnSpPr/>
          <p:nvPr/>
        </p:nvCxnSpPr>
        <p:spPr>
          <a:xfrm>
            <a:off x="179512" y="32365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5" name="テキスト ボックス 14"/>
          <p:cNvSpPr txBox="1"/>
          <p:nvPr/>
        </p:nvSpPr>
        <p:spPr>
          <a:xfrm>
            <a:off x="161510" y="399577"/>
            <a:ext cx="2944228" cy="338554"/>
          </a:xfrm>
          <a:prstGeom prst="rect">
            <a:avLst/>
          </a:prstGeom>
          <a:noFill/>
        </p:spPr>
        <p:txBody>
          <a:bodyPr wrap="square" rtlCol="0">
            <a:spAutoFit/>
          </a:bodyPr>
          <a:lstStyle/>
          <a:p>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府税収入の確保</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336692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3571762579"/>
              </p:ext>
            </p:extLst>
          </p:nvPr>
        </p:nvGraphicFramePr>
        <p:xfrm>
          <a:off x="239187" y="755123"/>
          <a:ext cx="8665625" cy="5651988"/>
        </p:xfrm>
        <a:graphic>
          <a:graphicData uri="http://schemas.openxmlformats.org/drawingml/2006/table">
            <a:tbl>
              <a:tblPr firstRow="1" bandRow="1">
                <a:tableStyleId>{5940675A-B579-460E-94D1-54222C63F5DA}</a:tableStyleId>
              </a:tblPr>
              <a:tblGrid>
                <a:gridCol w="384705">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3723083">
                  <a:extLst>
                    <a:ext uri="{9D8B030D-6E8A-4147-A177-3AD203B41FA5}">
                      <a16:colId xmlns:a16="http://schemas.microsoft.com/office/drawing/2014/main" val="20003"/>
                    </a:ext>
                  </a:extLst>
                </a:gridCol>
                <a:gridCol w="3117677">
                  <a:extLst>
                    <a:ext uri="{9D8B030D-6E8A-4147-A177-3AD203B41FA5}">
                      <a16:colId xmlns:a16="http://schemas.microsoft.com/office/drawing/2014/main" val="20004"/>
                    </a:ext>
                  </a:extLst>
                </a:gridCol>
              </a:tblGrid>
              <a:tr h="365394">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取組み</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対　象</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内は、</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H30</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最終予算における効果額）</a:t>
                      </a:r>
                      <a:endPar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内は、</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H31</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当初予算における効果額</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nchor="ct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698158">
                <a:tc row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府有財産の活用・売却</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元布施公共職業安定所敷地</a:t>
                      </a:r>
                      <a:endParaRPr lang="en-US" altLang="ja-JP" sz="1200" strike="sng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一般競争入札により落札。（</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H31.1</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月契約済）</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効果額：</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2.06</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zh-TW" sz="1200" b="0" i="0" u="none" strike="sng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extLst>
                  <a:ext uri="{0D108BD9-81ED-4DB2-BD59-A6C34878D82A}">
                    <a16:rowId xmlns:a16="http://schemas.microsoft.com/office/drawing/2014/main" val="10001"/>
                  </a:ext>
                </a:extLst>
              </a:tr>
              <a:tr h="698158">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府警吹田④待機宿舎</a:t>
                      </a:r>
                      <a:endParaRPr lang="en-US" altLang="ja-JP" sz="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一般競争入札により落札。（</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H31.1</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月契約済）</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効果額：</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15.95</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zh-TW" sz="1200" b="0" i="0" u="none" strike="sng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extLst>
                  <a:ext uri="{0D108BD9-81ED-4DB2-BD59-A6C34878D82A}">
                    <a16:rowId xmlns:a16="http://schemas.microsoft.com/office/drawing/2014/main" val="10002"/>
                  </a:ext>
                </a:extLst>
              </a:tr>
              <a:tr h="698158">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服部緑地公園区域外用地</a:t>
                      </a:r>
                      <a:endParaRPr lang="en-US" altLang="ja-JP" sz="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一般競争入札により落札。（</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H30.</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９月契約済）</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zh-TW"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効果額：</a:t>
                      </a:r>
                      <a:r>
                        <a:rPr kumimoji="1" lang="en-US" altLang="zh-TW"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2.25</a:t>
                      </a:r>
                      <a:r>
                        <a:rPr kumimoji="1" lang="zh-TW"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zh-TW"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zh-TW" sz="1200" b="0" i="0" u="none" strike="sng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zh-TW"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extLst>
                  <a:ext uri="{0D108BD9-81ED-4DB2-BD59-A6C34878D82A}">
                    <a16:rowId xmlns:a16="http://schemas.microsoft.com/office/drawing/2014/main" val="10003"/>
                  </a:ext>
                </a:extLst>
              </a:tr>
              <a:tr h="698158">
                <a:tc vMerge="1">
                  <a:txBody>
                    <a:bodyPr/>
                    <a:lstStyle/>
                    <a:p>
                      <a:endParaRPr kumimoji="1" lang="ja-JP" altLang="en-US"/>
                    </a:p>
                  </a:txBody>
                  <a:tcPr/>
                </a:tc>
                <a:tc>
                  <a:txBody>
                    <a:bodyPr/>
                    <a:lstStyle/>
                    <a:p>
                      <a:r>
                        <a:rPr lang="ja-JP" altLang="en-US" sz="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元泉大津公共職業安定所敷地</a:t>
                      </a:r>
                      <a:endParaRPr lang="en-US" altLang="ja-JP" sz="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手続きをすすめ、平成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年度中に売却。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建物撤去完了後（平成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年度）、国より財産の返還を受け、手続きをすすめ、平成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年度中に売却。</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効果額：</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1.10</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698158">
                <a:tc vMerge="1">
                  <a:txBody>
                    <a:bodyPr/>
                    <a:lstStyle/>
                    <a:p>
                      <a:endParaRPr kumimoji="1" lang="ja-JP" altLang="en-US"/>
                    </a:p>
                  </a:txBody>
                  <a:tcPr/>
                </a:tc>
                <a:tc>
                  <a:txBody>
                    <a:bodyPr/>
                    <a:lstStyle/>
                    <a:p>
                      <a:r>
                        <a:rPr lang="ja-JP" altLang="en-US" sz="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大手前周辺土地</a:t>
                      </a:r>
                      <a:endPar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一般競争入札により売却。（</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H31.1</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月契約済）</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効果額：</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1.3</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sng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extLst>
                  <a:ext uri="{0D108BD9-81ED-4DB2-BD59-A6C34878D82A}">
                    <a16:rowId xmlns:a16="http://schemas.microsoft.com/office/drawing/2014/main" val="10005"/>
                  </a:ext>
                </a:extLst>
              </a:tr>
              <a:tr h="698158">
                <a:tc vMerge="1">
                  <a:txBody>
                    <a:bodyPr/>
                    <a:lstStyle/>
                    <a:p>
                      <a:endParaRPr kumimoji="1" lang="ja-JP" altLang="en-US"/>
                    </a:p>
                  </a:txBody>
                  <a:tcPr/>
                </a:tc>
                <a:tc>
                  <a:txBody>
                    <a:bodyPr/>
                    <a:lstStyle/>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守口保健所の跡地</a:t>
                      </a:r>
                      <a:endParaRPr lang="en-US" altLang="ja-JP" sz="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都市公園用地として、守口市に対し、平成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年度中に売却。</a:t>
                      </a:r>
                      <a:endParaRPr kumimoji="1" lang="en-US" altLang="ja-JP" sz="1200" b="0" i="0" u="none" strike="sngStrike" kern="1200" cap="none" spc="0" normalizeH="0" baseline="0" noProof="0" dirty="0" smtClean="0">
                        <a:ln>
                          <a:noFill/>
                        </a:ln>
                        <a:solidFill>
                          <a:srgbClr val="6699FF"/>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sng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extLst>
                  <a:ext uri="{0D108BD9-81ED-4DB2-BD59-A6C34878D82A}">
                    <a16:rowId xmlns:a16="http://schemas.microsoft.com/office/drawing/2014/main" val="10006"/>
                  </a:ext>
                </a:extLst>
              </a:tr>
              <a:tr h="698158">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元大阪府立勤労青少年会館敷地</a:t>
                      </a:r>
                      <a:endParaRPr lang="en-US" altLang="ja-JP" sz="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随意契約により売却。（</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H30.7</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月契約済）</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zh-TW"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効果額：</a:t>
                      </a:r>
                      <a:r>
                        <a:rPr kumimoji="1" lang="en-US" altLang="zh-TW"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3.23</a:t>
                      </a:r>
                      <a:r>
                        <a:rPr kumimoji="1" lang="zh-TW"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zh-TW"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extLst>
                  <a:ext uri="{0D108BD9-81ED-4DB2-BD59-A6C34878D82A}">
                    <a16:rowId xmlns:a16="http://schemas.microsoft.com/office/drawing/2014/main" val="10007"/>
                  </a:ext>
                </a:extLst>
              </a:tr>
            </a:tbl>
          </a:graphicData>
        </a:graphic>
      </p:graphicFrame>
      <p:sp>
        <p:nvSpPr>
          <p:cNvPr id="10" name="テキスト ボックス 9"/>
          <p:cNvSpPr txBox="1"/>
          <p:nvPr/>
        </p:nvSpPr>
        <p:spPr>
          <a:xfrm>
            <a:off x="161510" y="390146"/>
            <a:ext cx="2944228" cy="338554"/>
          </a:xfrm>
          <a:prstGeom prst="rect">
            <a:avLst/>
          </a:prstGeom>
          <a:noFill/>
        </p:spPr>
        <p:txBody>
          <a:bodyPr wrap="square" rtlCol="0">
            <a:spAutoFit/>
          </a:bodyPr>
          <a:lstStyle/>
          <a:p>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府有財産の活用・売却など</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35</a:t>
            </a:r>
            <a:endParaRPr lang="ja-JP" altLang="en-US" dirty="0">
              <a:solidFill>
                <a:prstClr val="black"/>
              </a:solidFill>
            </a:endParaRPr>
          </a:p>
        </p:txBody>
      </p:sp>
      <p:sp>
        <p:nvSpPr>
          <p:cNvPr id="18" name="正方形/長方形 17"/>
          <p:cNvSpPr/>
          <p:nvPr/>
        </p:nvSpPr>
        <p:spPr>
          <a:xfrm>
            <a:off x="161510" y="-5609"/>
            <a:ext cx="8136904" cy="369332"/>
          </a:xfrm>
          <a:prstGeom prst="rect">
            <a:avLst/>
          </a:prstGeom>
        </p:spPr>
        <p:txBody>
          <a:bodyPr wrap="square">
            <a:spAutoFit/>
          </a:bodyPr>
          <a:lstStyle/>
          <a:p>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歳入確保</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9" name="直線コネクタ 18"/>
          <p:cNvCxnSpPr/>
          <p:nvPr/>
        </p:nvCxnSpPr>
        <p:spPr>
          <a:xfrm>
            <a:off x="179512" y="323655"/>
            <a:ext cx="8784976"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889855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75160008"/>
              </p:ext>
            </p:extLst>
          </p:nvPr>
        </p:nvGraphicFramePr>
        <p:xfrm>
          <a:off x="262477" y="755123"/>
          <a:ext cx="8623466" cy="5575647"/>
        </p:xfrm>
        <a:graphic>
          <a:graphicData uri="http://schemas.openxmlformats.org/drawingml/2006/table">
            <a:tbl>
              <a:tblPr firstRow="1" bandRow="1">
                <a:tableStyleId>{5940675A-B579-460E-94D1-54222C63F5DA}</a:tableStyleId>
              </a:tblPr>
              <a:tblGrid>
                <a:gridCol w="387551">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3600400">
                  <a:extLst>
                    <a:ext uri="{9D8B030D-6E8A-4147-A177-3AD203B41FA5}">
                      <a16:colId xmlns:a16="http://schemas.microsoft.com/office/drawing/2014/main" val="20003"/>
                    </a:ext>
                  </a:extLst>
                </a:gridCol>
                <a:gridCol w="3195355">
                  <a:extLst>
                    <a:ext uri="{9D8B030D-6E8A-4147-A177-3AD203B41FA5}">
                      <a16:colId xmlns:a16="http://schemas.microsoft.com/office/drawing/2014/main" val="20004"/>
                    </a:ext>
                  </a:extLst>
                </a:gridCol>
              </a:tblGrid>
              <a:tr h="344113">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取組</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み</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対　象</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内は、</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H30</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最終予算における効果額）</a:t>
                      </a:r>
                      <a:endPar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内は、</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H31</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当初予算における効果額</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nchor="ct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863667">
                <a:tc row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府有財産の活用・売却</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ビッグバン</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後背地</a:t>
                      </a:r>
                      <a:endPar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有償譲渡に向け、堺市と協議を進めた。</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都市公園として必要な面積について、堺市と協議を進め、有償譲渡する。</a:t>
                      </a:r>
                      <a:endParaRPr kumimoji="1" lang="en-US" altLang="ja-JP" sz="1200" b="0" i="0" u="none" strike="sng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170130">
                <a:tc vMerge="1">
                  <a:txBody>
                    <a:bodyPr/>
                    <a:lstStyle/>
                    <a:p>
                      <a:endParaRPr kumimoji="1" lang="ja-JP" altLang="en-US"/>
                    </a:p>
                  </a:txBody>
                  <a:tcPr/>
                </a:tc>
                <a:tc>
                  <a:txBody>
                    <a:bodyPr/>
                    <a:lstStyle/>
                    <a:p>
                      <a:pPr algn="l"/>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福祉３センター</a:t>
                      </a:r>
                      <a:endPar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err="1"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障がい</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者社会参加促進センター、谷町福祉センター、盲人福祉センターの森之宮移転（</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2020</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年度）整備中。移転完了後、跡地の売却に取り組む。</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err="1"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障がい</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者社会参加促進センター、谷町福祉センター、盲人福祉センターの森之宮移転後（</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2020</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年度）、これらの跡地の売却に取り組む。</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530170">
                <a:tc vMerge="1">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マイドーム</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おおさか</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建物を区分所有している</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公財</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大阪産業振興機構については、平成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28</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日開催の第</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14</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回副首都推進本部会議において、</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公財</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大阪市都市型産業振興センターと平成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月の統合をめざすことや、法人の新機能等の具体的な検討を進めることが確認された。</a:t>
                      </a:r>
                      <a:endParaRPr kumimoji="1" lang="en-US" altLang="ja-JP" sz="1200" b="0" i="0" u="none" strike="sng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中小企業支援機能の強化を図る観点から、売却も含めた最良の方法を検討していく。</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371600">
                <a:tc vMerge="1">
                  <a:txBody>
                    <a:bodyPr/>
                    <a:lstStyle/>
                    <a:p>
                      <a:endParaRPr lang="ja-JP" alt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堺泉北埠頭上屋</a:t>
                      </a:r>
                      <a:endParaRPr lang="zh-TW" altLang="en-US" sz="12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上屋</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棟について</a:t>
                      </a:r>
                      <a:r>
                        <a:rPr kumimoji="1" lang="zh-TW"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堺泉北埠頭（株）</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に有償譲渡。</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残りの上屋</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14</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棟について、上屋利用者へのヒアリングを行い、今後の管理運営等について協議を進めた。</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残りの上屋</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14</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棟については、順次民間に有償譲渡できるよう、現在の上屋利用者と協議を進める。</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10" name="テキスト ボックス 9"/>
          <p:cNvSpPr txBox="1"/>
          <p:nvPr/>
        </p:nvSpPr>
        <p:spPr>
          <a:xfrm>
            <a:off x="161510" y="390146"/>
            <a:ext cx="2944228" cy="338554"/>
          </a:xfrm>
          <a:prstGeom prst="rect">
            <a:avLst/>
          </a:prstGeom>
          <a:noFill/>
        </p:spPr>
        <p:txBody>
          <a:bodyPr wrap="square" rtlCol="0">
            <a:spAutoFit/>
          </a:bodyPr>
          <a:lstStyle/>
          <a:p>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府有財産の活用・売却など</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36</a:t>
            </a:r>
            <a:endParaRPr lang="ja-JP" altLang="en-US" dirty="0">
              <a:solidFill>
                <a:prstClr val="black"/>
              </a:solidFill>
            </a:endParaRPr>
          </a:p>
        </p:txBody>
      </p:sp>
      <p:sp>
        <p:nvSpPr>
          <p:cNvPr id="11" name="正方形/長方形 10"/>
          <p:cNvSpPr/>
          <p:nvPr/>
        </p:nvSpPr>
        <p:spPr>
          <a:xfrm>
            <a:off x="161510" y="-5609"/>
            <a:ext cx="8136904" cy="369332"/>
          </a:xfrm>
          <a:prstGeom prst="rect">
            <a:avLst/>
          </a:prstGeom>
        </p:spPr>
        <p:txBody>
          <a:bodyPr wrap="square">
            <a:spAutoFit/>
          </a:bodyPr>
          <a:lstStyle/>
          <a:p>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歳入確保</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コネクタ 11"/>
          <p:cNvCxnSpPr/>
          <p:nvPr/>
        </p:nvCxnSpPr>
        <p:spPr>
          <a:xfrm>
            <a:off x="179512" y="323655"/>
            <a:ext cx="8784976"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67332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1877228767"/>
              </p:ext>
            </p:extLst>
          </p:nvPr>
        </p:nvGraphicFramePr>
        <p:xfrm>
          <a:off x="250400" y="755953"/>
          <a:ext cx="8643200" cy="5632017"/>
        </p:xfrm>
        <a:graphic>
          <a:graphicData uri="http://schemas.openxmlformats.org/drawingml/2006/table">
            <a:tbl>
              <a:tblPr firstRow="1" bandRow="1">
                <a:tableStyleId>{5940675A-B579-460E-94D1-54222C63F5DA}</a:tableStyleId>
              </a:tblPr>
              <a:tblGrid>
                <a:gridCol w="824200">
                  <a:extLst>
                    <a:ext uri="{9D8B030D-6E8A-4147-A177-3AD203B41FA5}">
                      <a16:colId xmlns:a16="http://schemas.microsoft.com/office/drawing/2014/main" val="20000"/>
                    </a:ext>
                  </a:extLst>
                </a:gridCol>
                <a:gridCol w="1733980">
                  <a:extLst>
                    <a:ext uri="{9D8B030D-6E8A-4147-A177-3AD203B41FA5}">
                      <a16:colId xmlns:a16="http://schemas.microsoft.com/office/drawing/2014/main" val="20001"/>
                    </a:ext>
                  </a:extLst>
                </a:gridCol>
                <a:gridCol w="2889665">
                  <a:extLst>
                    <a:ext uri="{9D8B030D-6E8A-4147-A177-3AD203B41FA5}">
                      <a16:colId xmlns:a16="http://schemas.microsoft.com/office/drawing/2014/main" val="20003"/>
                    </a:ext>
                  </a:extLst>
                </a:gridCol>
                <a:gridCol w="3195355">
                  <a:extLst>
                    <a:ext uri="{9D8B030D-6E8A-4147-A177-3AD203B41FA5}">
                      <a16:colId xmlns:a16="http://schemas.microsoft.com/office/drawing/2014/main" val="20004"/>
                    </a:ext>
                  </a:extLst>
                </a:gridCol>
              </a:tblGrid>
              <a:tr h="60281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取組み</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対　象</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9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9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内は、</a:t>
                      </a:r>
                      <a:r>
                        <a:rPr kumimoji="1" lang="en-US" altLang="ja-JP" sz="9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H30</a:t>
                      </a:r>
                      <a:r>
                        <a:rPr kumimoji="1" lang="ja-JP" altLang="en-US" sz="9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最終予算における効果額）</a:t>
                      </a:r>
                      <a:endParaRPr kumimoji="1" lang="en-US" altLang="ja-JP" sz="9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内は、</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H31</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当初予算における効果額</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nchor="ctr">
                    <a:solidFill>
                      <a:srgbClr val="0070C0"/>
                    </a:solidFill>
                  </a:tcPr>
                </a:tc>
                <a:extLst>
                  <a:ext uri="{0D108BD9-81ED-4DB2-BD59-A6C34878D82A}">
                    <a16:rowId xmlns:a16="http://schemas.microsoft.com/office/drawing/2014/main" val="10000"/>
                  </a:ext>
                </a:extLst>
              </a:tr>
              <a:tr h="1005840">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a:t>
                      </a:r>
                      <a:r>
                        <a:rPr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が有する債権、出資による権利、株式等の有効活用</a:t>
                      </a:r>
                      <a:endPar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公益財団法人大阪府国際交流財団（</a:t>
                      </a:r>
                      <a:r>
                        <a:rPr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OFIX</a:t>
                      </a:r>
                      <a:r>
                        <a:rPr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0"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法人より特定資産の一部を府に寄附。</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（約</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5.64</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sng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extLst>
                  <a:ext uri="{0D108BD9-81ED-4DB2-BD59-A6C34878D82A}">
                    <a16:rowId xmlns:a16="http://schemas.microsoft.com/office/drawing/2014/main" val="10001"/>
                  </a:ext>
                </a:extLst>
              </a:tr>
              <a:tr h="1005840">
                <a:tc vMerge="1">
                  <a:txBody>
                    <a:bodyPr/>
                    <a:lstStyle/>
                    <a:p>
                      <a:endParaRPr lang="ja-JP" alt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社会福祉法人大阪府障害者福祉事業団</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b="0" i="0" u="none" strike="noStrike" kern="1200" cap="none" spc="0" normalizeH="0" baseline="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出</a:t>
                      </a:r>
                      <a:r>
                        <a:rPr kumimoji="1" lang="ja-JP" altLang="en-US" sz="1200" b="0" i="0" u="none" strike="noStrike" kern="1200" cap="none" spc="0" normalizeH="0" baseline="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捐</a:t>
                      </a:r>
                      <a:r>
                        <a:rPr kumimoji="1" lang="ja-JP" altLang="ja-JP" sz="1200" b="0" i="0" u="none" strike="noStrike" kern="1200" cap="none" spc="0" normalizeH="0" baseline="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金全額返還について、事業団と調整</a:t>
                      </a:r>
                      <a:r>
                        <a:rPr kumimoji="1" lang="ja-JP" altLang="en-US" sz="1200" b="0" i="0" u="none" strike="noStrike" kern="1200" cap="none" spc="0" normalizeH="0" baseline="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中。</a:t>
                      </a:r>
                      <a:endParaRPr kumimoji="1" lang="en-US" altLang="ja-JP" sz="1200" b="0" i="0" u="none" strike="sng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29</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年４月の民営化を踏まえ、出捐金全額返還について、引き続き事業団と調整する。</a:t>
                      </a:r>
                      <a:endParaRPr kumimoji="1" lang="en-US" altLang="ja-JP" sz="1200" b="0" i="0" u="none" strike="dbl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005840">
                <a:tc vMerge="1">
                  <a:txBody>
                    <a:bodyPr/>
                    <a:lstStyle/>
                    <a:p>
                      <a:endParaRPr lang="ja-JP" alt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一般財団法人大阪府タウン管理財団</a:t>
                      </a:r>
                      <a:endParaRPr lang="ja-JP" altLang="en-US" sz="1050" strike="sng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公益財団法人大阪府都市整備推進センターとの統合に向け、両法人及び府で構成する統合協議会を立ち上げ、調整中。</a:t>
                      </a:r>
                      <a:endParaRPr kumimoji="1" lang="en-US" altLang="ja-JP" sz="1200" b="0" i="0" u="none" strike="sng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公益財団法人大阪府都市整備推進センターとの統合作業を行っていく中で、事業継続に必要な財産を精査する。</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005840">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株式売却又は配当</a:t>
                      </a:r>
                      <a:endPar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堺泉北埠頭株式会社の増配</a:t>
                      </a:r>
                      <a:endParaRPr kumimoji="1" lang="ja-JP" altLang="en-US" sz="1050" b="0"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年度より増配。</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効果額</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:0.02</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今後の経営状況を踏まえ、株主に安定した配当が継続的になされるよう依頼</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sng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extLst>
                  <a:ext uri="{0D108BD9-81ED-4DB2-BD59-A6C34878D82A}">
                    <a16:rowId xmlns:a16="http://schemas.microsoft.com/office/drawing/2014/main" val="10004"/>
                  </a:ext>
                </a:extLst>
              </a:tr>
              <a:tr h="1005840">
                <a:tc vMerge="1">
                  <a:txBody>
                    <a:bodyPr/>
                    <a:lstStyle/>
                    <a:p>
                      <a:endParaRPr lang="ja-JP" altLang="en-US" dirty="0"/>
                    </a:p>
                  </a:txBody>
                  <a:tcPr>
                    <a:lnR w="12700" cap="flat" cmpd="sng" algn="ctr">
                      <a:solidFill>
                        <a:schemeClr val="tx1"/>
                      </a:solidFill>
                      <a:prstDash val="solid"/>
                      <a:round/>
                      <a:headEnd type="none" w="med" len="med"/>
                      <a:tailEnd type="none" w="med" len="med"/>
                    </a:ln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大阪鶴見フラワーセンターの株式売却</a:t>
                      </a:r>
                      <a:endParaRPr kumimoji="1" lang="ja-JP" altLang="en-US"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株式売却について、引き続き検討中。大規模修繕については、平成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月に中期（</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年間）の計画を策定予定。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株式売却について、引き続き検討する。ただし、売却時期については、今後必要となる大規模修繕等を踏まえ、企業価値を見極めた上で判断する。</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7" name="正方形/長方形 6"/>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37</a:t>
            </a:r>
            <a:endParaRPr lang="ja-JP" altLang="en-US" dirty="0">
              <a:solidFill>
                <a:prstClr val="black"/>
              </a:solidFill>
            </a:endParaRPr>
          </a:p>
        </p:txBody>
      </p:sp>
      <p:sp>
        <p:nvSpPr>
          <p:cNvPr id="8" name="大かっこ 7"/>
          <p:cNvSpPr/>
          <p:nvPr/>
        </p:nvSpPr>
        <p:spPr>
          <a:xfrm>
            <a:off x="2860719" y="4914165"/>
            <a:ext cx="2738486" cy="435648"/>
          </a:xfrm>
          <a:prstGeom prst="bracketPair">
            <a:avLst/>
          </a:prstGeom>
          <a:ln w="12700">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18" name="テキスト ボックス 17"/>
          <p:cNvSpPr txBox="1"/>
          <p:nvPr/>
        </p:nvSpPr>
        <p:spPr>
          <a:xfrm>
            <a:off x="161509" y="390146"/>
            <a:ext cx="3150351" cy="338554"/>
          </a:xfrm>
          <a:prstGeom prst="rect">
            <a:avLst/>
          </a:prstGeom>
          <a:noFill/>
        </p:spPr>
        <p:txBody>
          <a:bodyPr wrap="square" rtlCol="0">
            <a:spAutoFit/>
          </a:bodyPr>
          <a:lstStyle/>
          <a:p>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府有財産の活用・売却など</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161510" y="-5609"/>
            <a:ext cx="8136904" cy="369332"/>
          </a:xfrm>
          <a:prstGeom prst="rect">
            <a:avLst/>
          </a:prstGeom>
        </p:spPr>
        <p:txBody>
          <a:bodyPr wrap="square">
            <a:spAutoFit/>
          </a:bodyPr>
          <a:lstStyle/>
          <a:p>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歳入確保</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0" name="直線コネクタ 19"/>
          <p:cNvCxnSpPr/>
          <p:nvPr/>
        </p:nvCxnSpPr>
        <p:spPr>
          <a:xfrm>
            <a:off x="179512" y="323655"/>
            <a:ext cx="8784976"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150039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61510" y="-36385"/>
            <a:ext cx="8136904" cy="369332"/>
          </a:xfrm>
          <a:prstGeom prst="rect">
            <a:avLst/>
          </a:prstGeom>
        </p:spPr>
        <p:txBody>
          <a:bodyPr wrap="square">
            <a:spAutoFit/>
          </a:bodyPr>
          <a:lstStyle/>
          <a:p>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405737386"/>
              </p:ext>
            </p:extLst>
          </p:nvPr>
        </p:nvGraphicFramePr>
        <p:xfrm>
          <a:off x="179512" y="785898"/>
          <a:ext cx="8775975" cy="5400000"/>
        </p:xfrm>
        <a:graphic>
          <a:graphicData uri="http://schemas.openxmlformats.org/drawingml/2006/table">
            <a:tbl>
              <a:tblPr firstRow="1" bandRow="1">
                <a:tableStyleId>{5940675A-B579-460E-94D1-54222C63F5DA}</a:tableStyleId>
              </a:tblPr>
              <a:tblGrid>
                <a:gridCol w="841148">
                  <a:extLst>
                    <a:ext uri="{9D8B030D-6E8A-4147-A177-3AD203B41FA5}">
                      <a16:colId xmlns:a16="http://schemas.microsoft.com/office/drawing/2014/main" val="20000"/>
                    </a:ext>
                  </a:extLst>
                </a:gridCol>
                <a:gridCol w="1967164">
                  <a:extLst>
                    <a:ext uri="{9D8B030D-6E8A-4147-A177-3AD203B41FA5}">
                      <a16:colId xmlns:a16="http://schemas.microsoft.com/office/drawing/2014/main" val="20001"/>
                    </a:ext>
                  </a:extLst>
                </a:gridCol>
                <a:gridCol w="3150350">
                  <a:extLst>
                    <a:ext uri="{9D8B030D-6E8A-4147-A177-3AD203B41FA5}">
                      <a16:colId xmlns:a16="http://schemas.microsoft.com/office/drawing/2014/main" val="20003"/>
                    </a:ext>
                  </a:extLst>
                </a:gridCol>
                <a:gridCol w="2817313">
                  <a:extLst>
                    <a:ext uri="{9D8B030D-6E8A-4147-A177-3AD203B41FA5}">
                      <a16:colId xmlns:a16="http://schemas.microsoft.com/office/drawing/2014/main" val="20004"/>
                    </a:ext>
                  </a:extLst>
                </a:gridCol>
              </a:tblGrid>
              <a:tr h="586823">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9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solidFill>
                      <a:srgbClr val="0070C0"/>
                    </a:solidFill>
                  </a:tcPr>
                </a:tc>
                <a:extLst>
                  <a:ext uri="{0D108BD9-81ED-4DB2-BD59-A6C34878D82A}">
                    <a16:rowId xmlns:a16="http://schemas.microsoft.com/office/drawing/2014/main" val="10000"/>
                  </a:ext>
                </a:extLst>
              </a:tr>
              <a:tr h="174512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市町村振興補助金</a:t>
                      </a:r>
                      <a:endParaRPr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市町村が将来に向けて自律していくことを府として後押しするため、府内市町村の中核市移行や広域連携などの自律化に向けた体制整備及び行財政基盤を強化する取組みを支援する。</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市町村の分権改革の取組みを支援する制度として運用し、新たな権限移譲及び広域連携体制の整備、並びに分権改革を支える行財政改革をすすめた。</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実施見込み</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・市町村への権限移譲の推進</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・広域連携体制の整備</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広域まちづくり課の共同設置　等</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・行財政改革の推進</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小学校の統廃合　等</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市町村における広域連携体制の整備、行財政基盤の強化等の取組みを後押しする制度としての役割を果たしているか、引き続き効果を検証していく。</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5340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地域福祉</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・高齢者福祉交付金</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地域福祉、高齢者福祉の各分野を対象に、市町村が創意工夫を凝らし、地域の実情に沿った施策の立案、推進を行うことで、府民サービスの向上に資することを目的に交付。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主な事業に係る評価指標の検討など、より効果的な交付金の配分方法について検討中。</a:t>
                      </a:r>
                      <a:endParaRPr kumimoji="1" lang="en-US" altLang="ja-JP" sz="1200" b="0" i="0" u="none" strike="sng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市町村の活用状況を勘案するとともに、その効果検証を踏まえ、府の施策目的（セーフティネットの構築など）にも適うものとなるよう、より効果的な交付金の配分方法等を引き続き検討する。</a:t>
                      </a:r>
                      <a:endParaRPr kumimoji="1" lang="en-US" altLang="ja-JP" sz="1200" b="0" i="0" u="none" strike="dbl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53402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新子育て支援交付金</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乳幼児医療費助成制度の再構築に伴い、市町村における医療費助成をはじめとした子育て支援施策の充実を支援するため、交付金を交付する。 </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市町村の活用状況等を踏まえ、効果的な運用を検討中。</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市町村の活用状況を勘案するとともに、その効果検証を踏まえ、より効果的な運用を引き続き検討する。</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6" name="正方形/長方形 5"/>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38</a:t>
            </a:r>
            <a:endParaRPr lang="ja-JP" altLang="en-US" dirty="0">
              <a:solidFill>
                <a:prstClr val="black"/>
              </a:solidFill>
            </a:endParaRPr>
          </a:p>
        </p:txBody>
      </p:sp>
      <p:cxnSp>
        <p:nvCxnSpPr>
          <p:cNvPr id="10" name="直線コネクタ 9"/>
          <p:cNvCxnSpPr/>
          <p:nvPr/>
        </p:nvCxnSpPr>
        <p:spPr>
          <a:xfrm>
            <a:off x="179512" y="32365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大かっこ 6"/>
          <p:cNvSpPr/>
          <p:nvPr/>
        </p:nvSpPr>
        <p:spPr>
          <a:xfrm>
            <a:off x="3041830" y="2348879"/>
            <a:ext cx="3060340" cy="765085"/>
          </a:xfrm>
          <a:prstGeom prst="bracketPair">
            <a:avLst>
              <a:gd name="adj" fmla="val 6567"/>
            </a:avLst>
          </a:prstGeom>
          <a:ln w="12700">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6620536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2830861938"/>
              </p:ext>
            </p:extLst>
          </p:nvPr>
        </p:nvGraphicFramePr>
        <p:xfrm>
          <a:off x="180723" y="786585"/>
          <a:ext cx="8783765" cy="5400000"/>
        </p:xfrm>
        <a:graphic>
          <a:graphicData uri="http://schemas.openxmlformats.org/drawingml/2006/table">
            <a:tbl>
              <a:tblPr firstRow="1" bandRow="1">
                <a:tableStyleId>{5940675A-B579-460E-94D1-54222C63F5DA}</a:tableStyleId>
              </a:tblPr>
              <a:tblGrid>
                <a:gridCol w="871672">
                  <a:extLst>
                    <a:ext uri="{9D8B030D-6E8A-4147-A177-3AD203B41FA5}">
                      <a16:colId xmlns:a16="http://schemas.microsoft.com/office/drawing/2014/main" val="20000"/>
                    </a:ext>
                  </a:extLst>
                </a:gridCol>
                <a:gridCol w="1944430">
                  <a:extLst>
                    <a:ext uri="{9D8B030D-6E8A-4147-A177-3AD203B41FA5}">
                      <a16:colId xmlns:a16="http://schemas.microsoft.com/office/drawing/2014/main" val="20001"/>
                    </a:ext>
                  </a:extLst>
                </a:gridCol>
                <a:gridCol w="3106793">
                  <a:extLst>
                    <a:ext uri="{9D8B030D-6E8A-4147-A177-3AD203B41FA5}">
                      <a16:colId xmlns:a16="http://schemas.microsoft.com/office/drawing/2014/main" val="20003"/>
                    </a:ext>
                  </a:extLst>
                </a:gridCol>
                <a:gridCol w="2860870">
                  <a:extLst>
                    <a:ext uri="{9D8B030D-6E8A-4147-A177-3AD203B41FA5}">
                      <a16:colId xmlns:a16="http://schemas.microsoft.com/office/drawing/2014/main" val="20004"/>
                    </a:ext>
                  </a:extLst>
                </a:gridCol>
              </a:tblGrid>
              <a:tr h="518934">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0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95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solidFill>
                      <a:srgbClr val="0070C0"/>
                    </a:solidFill>
                  </a:tcPr>
                </a:tc>
                <a:extLst>
                  <a:ext uri="{0D108BD9-81ED-4DB2-BD59-A6C34878D82A}">
                    <a16:rowId xmlns:a16="http://schemas.microsoft.com/office/drawing/2014/main" val="10000"/>
                  </a:ext>
                </a:extLst>
              </a:tr>
              <a:tr h="244053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重度障がい</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者在宅生活応援制度事業費</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者の自立と社会参加に向け、重度障がい者と介護する方々への在宅生活の推進とさらなる応援を目的として、重度障がい者と同居している介護者へ給付金を支給する。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事業効果やニーズの変化等、今後の制度のあり方について検討中。</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制度が定着した</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2019(H31)</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2021</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年度を目途に事業効果やニーズの変化等を検証することを踏まえ、当事者を取り巻く状況の変化等について把握し、今後の制度のあり方について引き続き検討をすすめる。</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440533">
                <a:tc>
                  <a:txBody>
                    <a:bodyPr/>
                    <a:lstStyle/>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大阪府ＩＴステーション事業費</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者の特性に応じた就労相談を行うとともに、障がい者の</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を活用した就労支援を包括的に行い、</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者の雇用・就労支援拠点</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として展開する。 また、専門員を配置し相談から定着までの支援体制を強化する。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施設の有効活用の観点から、平成</a:t>
                      </a:r>
                      <a:r>
                        <a:rPr kumimoji="1" lang="en-US" altLang="ja-JP" sz="1200" b="0" i="0" u="none" strike="noStrike" kern="1200" cap="none" spc="0" normalizeH="0" baseline="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200" b="0" i="0" u="none" strike="noStrike" kern="1200" cap="none" spc="0" normalizeH="0" baseline="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年度にＩＴステーションを夕陽丘高等職業技術専門学校内に移転するために必要な調整を開始した。</a:t>
                      </a:r>
                      <a:endParaRPr kumimoji="1" lang="en-US" altLang="ja-JP" sz="1200" b="0" i="0" u="none" strike="sngStrike" kern="1200" cap="none" spc="0" normalizeH="0" baseline="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併せて、</a:t>
                      </a:r>
                      <a:r>
                        <a:rPr kumimoji="1" lang="ja-JP" altLang="ja-JP" sz="1200" b="0" i="0" u="none" strike="noStrike" kern="1200" cap="none" spc="0" normalizeH="0" baseline="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テレワーク推進事業やその他市町村単位で実施できる講座等を切り離すなど、事業内容</a:t>
                      </a:r>
                      <a:r>
                        <a:rPr kumimoji="1" lang="ja-JP" altLang="en-US" sz="1200" b="0" i="0" u="none" strike="noStrike" kern="1200" cap="none" spc="0" normalizeH="0" baseline="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の見直しを行った。</a:t>
                      </a:r>
                      <a:endParaRPr kumimoji="1" lang="en-US" altLang="ja-JP" sz="1200" b="0" i="0" u="none" strike="sng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施設の有効活用の観点から、ＩＴステーションを夕陽丘高等職業技術専門学校に移転する。</a:t>
                      </a:r>
                      <a:endParaRPr kumimoji="1" lang="ja-JP" altLang="en-US" sz="1200" b="0" i="0" u="none" strike="dbl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6" name="正方形/長方形 5"/>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39</a:t>
            </a:r>
            <a:endParaRPr lang="ja-JP" altLang="en-US" dirty="0">
              <a:solidFill>
                <a:prstClr val="black"/>
              </a:solidFill>
            </a:endParaRPr>
          </a:p>
        </p:txBody>
      </p:sp>
      <p:sp>
        <p:nvSpPr>
          <p:cNvPr id="8" name="正方形/長方形 7"/>
          <p:cNvSpPr/>
          <p:nvPr/>
        </p:nvSpPr>
        <p:spPr>
          <a:xfrm>
            <a:off x="161510" y="-36385"/>
            <a:ext cx="8136904" cy="369332"/>
          </a:xfrm>
          <a:prstGeom prst="rect">
            <a:avLst/>
          </a:prstGeom>
        </p:spPr>
        <p:txBody>
          <a:bodyPr wrap="square">
            <a:spAutoFit/>
          </a:bodyPr>
          <a:lstStyle/>
          <a:p>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0" name="直線コネクタ 9"/>
          <p:cNvCxnSpPr/>
          <p:nvPr/>
        </p:nvCxnSpPr>
        <p:spPr>
          <a:xfrm>
            <a:off x="179512" y="323655"/>
            <a:ext cx="8784976"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713847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a:spPr>
      <a:bodyPr lIns="36000" rIns="0" rtlCol="0" anchor="ctr"/>
      <a:lstStyle>
        <a:defPPr algn="ctr">
          <a:defRPr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txDef>
      <a:spPr>
        <a:solidFill>
          <a:schemeClr val="bg1">
            <a:lumMod val="85000"/>
          </a:schemeClr>
        </a:solidFill>
        <a:ln>
          <a:solidFill>
            <a:schemeClr val="tx1"/>
          </a:solidFill>
        </a:ln>
      </a:spPr>
      <a:bodyPr wrap="square" rtlCol="0">
        <a:noAutofit/>
      </a:bodyPr>
      <a:lstStyle>
        <a:defPPr>
          <a:defRPr sz="2800" dirty="0" smtClean="0">
            <a:latin typeface="メイリオ" panose="020B0604030504040204" pitchFamily="50" charset="-128"/>
            <a:ea typeface="メイリオ" panose="020B0604030504040204" pitchFamily="50" charset="-128"/>
            <a:cs typeface="メイリオ"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FEF5C6CA66625842BD9EABBB207E7DCF" ma:contentTypeVersion="0" ma:contentTypeDescription="新しいドキュメントを作成します。" ma:contentTypeScope="" ma:versionID="19e100ba22bd90536024203d1e7e716f">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532240C-9678-49BC-876E-9028F5F0CBF7}">
  <ds:schemaRefs>
    <ds:schemaRef ds:uri="http://purl.org/dc/elements/1.1/"/>
    <ds:schemaRef ds:uri="http://purl.org/dc/dcmitype/"/>
    <ds:schemaRef ds:uri="http://schemas.microsoft.com/office/2006/documentManagement/types"/>
    <ds:schemaRef ds:uri="http://schemas.microsoft.com/office/2006/metadata/properties"/>
    <ds:schemaRef ds:uri="http://www.w3.org/XML/1998/namespace"/>
    <ds:schemaRef ds:uri="http://purl.org/dc/terms/"/>
    <ds:schemaRef ds:uri="http://schemas.openxmlformats.org/package/2006/metadata/core-properties"/>
  </ds:schemaRefs>
</ds:datastoreItem>
</file>

<file path=customXml/itemProps2.xml><?xml version="1.0" encoding="utf-8"?>
<ds:datastoreItem xmlns:ds="http://schemas.openxmlformats.org/officeDocument/2006/customXml" ds:itemID="{54BAA375-4434-4683-9766-7CA0A63058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FD13421D-47B8-4EE1-AFD8-43F894A84F8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30254</TotalTime>
  <Words>9116</Words>
  <Application>Microsoft Office PowerPoint</Application>
  <PresentationFormat>画面に合わせる (4:3)</PresentationFormat>
  <Paragraphs>1089</Paragraphs>
  <Slides>36</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36</vt:i4>
      </vt:variant>
    </vt:vector>
  </HeadingPairs>
  <TitlesOfParts>
    <vt:vector size="45" baseType="lpstr">
      <vt:lpstr>Meiryo UI</vt:lpstr>
      <vt:lpstr>ＭＳ Ｐゴシック</vt:lpstr>
      <vt:lpstr>メイリオ</vt:lpstr>
      <vt:lpstr>游明朝</vt:lpstr>
      <vt:lpstr>Arial</vt:lpstr>
      <vt:lpstr>Calibri</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岡崎　誠</cp:lastModifiedBy>
  <cp:revision>3282</cp:revision>
  <cp:lastPrinted>2019-02-08T09:49:50Z</cp:lastPrinted>
  <dcterms:created xsi:type="dcterms:W3CDTF">2014-06-17T12:02:58Z</dcterms:created>
  <dcterms:modified xsi:type="dcterms:W3CDTF">2019-02-12T11:06:44Z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0x010100FEF5C6CA66625842BD9EABBB207E7DCF</vt:lpwstr>
  </property>
</Properties>
</file>