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41"/>
  </p:notesMasterIdLst>
  <p:handoutMasterIdLst>
    <p:handoutMasterId r:id="rId42"/>
  </p:handoutMasterIdLst>
  <p:sldIdLst>
    <p:sldId id="1863" r:id="rId5"/>
    <p:sldId id="1864" r:id="rId6"/>
    <p:sldId id="1865" r:id="rId7"/>
    <p:sldId id="1866" r:id="rId8"/>
    <p:sldId id="1867" r:id="rId9"/>
    <p:sldId id="1868" r:id="rId10"/>
    <p:sldId id="1869" r:id="rId11"/>
    <p:sldId id="1870" r:id="rId12"/>
    <p:sldId id="1871" r:id="rId13"/>
    <p:sldId id="1872" r:id="rId14"/>
    <p:sldId id="1873" r:id="rId15"/>
    <p:sldId id="1874" r:id="rId16"/>
    <p:sldId id="1875" r:id="rId17"/>
    <p:sldId id="1876" r:id="rId18"/>
    <p:sldId id="1877" r:id="rId19"/>
    <p:sldId id="1878" r:id="rId20"/>
    <p:sldId id="1879" r:id="rId21"/>
    <p:sldId id="1950" r:id="rId22"/>
    <p:sldId id="1951" r:id="rId23"/>
    <p:sldId id="1952" r:id="rId24"/>
    <p:sldId id="1953" r:id="rId25"/>
    <p:sldId id="1954" r:id="rId26"/>
    <p:sldId id="1955" r:id="rId27"/>
    <p:sldId id="1956" r:id="rId28"/>
    <p:sldId id="1957" r:id="rId29"/>
    <p:sldId id="1958" r:id="rId30"/>
    <p:sldId id="1959" r:id="rId31"/>
    <p:sldId id="1960" r:id="rId32"/>
    <p:sldId id="1961" r:id="rId33"/>
    <p:sldId id="1962" r:id="rId34"/>
    <p:sldId id="1963" r:id="rId35"/>
    <p:sldId id="1881" r:id="rId36"/>
    <p:sldId id="1922" r:id="rId37"/>
    <p:sldId id="1923" r:id="rId38"/>
    <p:sldId id="1924" r:id="rId39"/>
    <p:sldId id="1925" r:id="rId4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根　みゆき" initials="川根　みゆき" lastIdx="1" clrIdx="0">
    <p:extLst>
      <p:ext uri="{19B8F6BF-5375-455C-9EA6-DF929625EA0E}">
        <p15:presenceInfo xmlns:p15="http://schemas.microsoft.com/office/powerpoint/2012/main" userId="S-1-5-21-161959346-1900351369-444732941-195774" providerId="AD"/>
      </p:ext>
    </p:extLst>
  </p:cmAuthor>
  <p:cmAuthor id="2" name="岡崎　誠" initials="岡崎　誠" lastIdx="12" clrIdx="1">
    <p:extLst>
      <p:ext uri="{19B8F6BF-5375-455C-9EA6-DF929625EA0E}">
        <p15:presenceInfo xmlns:p15="http://schemas.microsoft.com/office/powerpoint/2012/main" userId="S-1-5-21-161959346-1900351369-444732941-67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99FF"/>
    <a:srgbClr val="CC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41" autoAdjust="0"/>
    <p:restoredTop sz="98057" autoAdjust="0"/>
  </p:normalViewPr>
  <p:slideViewPr>
    <p:cSldViewPr>
      <p:cViewPr varScale="1">
        <p:scale>
          <a:sx n="74" d="100"/>
          <a:sy n="74" d="100"/>
        </p:scale>
        <p:origin x="1170" y="54"/>
      </p:cViewPr>
      <p:guideLst>
        <p:guide orient="horz" pos="2160"/>
        <p:guide pos="2880"/>
      </p:guideLst>
    </p:cSldViewPr>
  </p:slideViewPr>
  <p:outlineViewPr>
    <p:cViewPr>
      <p:scale>
        <a:sx n="33" d="100"/>
        <a:sy n="33" d="100"/>
      </p:scale>
      <p:origin x="0" y="1422"/>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r>
              <a:rPr kumimoji="1" lang="ja-JP" altLang="en-US" smtClean="0"/>
              <a:t>部局意見照会用</a:t>
            </a:r>
            <a:r>
              <a:rPr kumimoji="1" lang="en-US" altLang="ja-JP" smtClean="0"/>
              <a:t>ver.</a:t>
            </a:r>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defRPr sz="1200"/>
            </a:lvl1pPr>
          </a:lstStyle>
          <a:p>
            <a:fld id="{BF868B9E-B285-4A45-9CF7-6DC8372BDF37}" type="datetimeFigureOut">
              <a:rPr kumimoji="1" lang="ja-JP" altLang="en-US" smtClean="0"/>
              <a:t>2019/2/12</a:t>
            </a:fld>
            <a:endParaRPr kumimoji="1"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6967"/>
          </a:xfrm>
          <a:prstGeom prst="rect">
            <a:avLst/>
          </a:prstGeom>
        </p:spPr>
        <p:txBody>
          <a:bodyPr vert="horz" lIns="91427" tIns="45714" rIns="91427" bIns="45714" rtlCol="0"/>
          <a:lstStyle>
            <a:lvl1pPr algn="l">
              <a:defRPr sz="1200"/>
            </a:lvl1pPr>
          </a:lstStyle>
          <a:p>
            <a:r>
              <a:rPr kumimoji="1" lang="ja-JP" altLang="en-US" smtClean="0"/>
              <a:t>部局意見照会用</a:t>
            </a:r>
            <a:r>
              <a:rPr kumimoji="1" lang="en-US" altLang="ja-JP" smtClean="0"/>
              <a:t>ver.</a:t>
            </a:r>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7" tIns="45714" rIns="91427" bIns="45714" rtlCol="0"/>
          <a:lstStyle>
            <a:lvl1pPr algn="r">
              <a:defRPr sz="1200"/>
            </a:lvl1pPr>
          </a:lstStyle>
          <a:p>
            <a:fld id="{3F2D28A0-6F62-4A73-959C-6359E5DDD042}" type="datetimeFigureOut">
              <a:rPr kumimoji="1" lang="ja-JP" altLang="en-US" smtClean="0"/>
              <a:t>2019/2/12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7" tIns="45714" rIns="91427"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7" tIns="45714" rIns="91427" bIns="45714"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0</a:t>
            </a:fld>
            <a:endParaRPr lang="ja-JP" altLang="en-US">
              <a:solidFill>
                <a:prstClr val="black"/>
              </a:solidFill>
            </a:endParaRPr>
          </a:p>
        </p:txBody>
      </p:sp>
    </p:spTree>
    <p:extLst>
      <p:ext uri="{BB962C8B-B14F-4D97-AF65-F5344CB8AC3E}">
        <p14:creationId xmlns:p14="http://schemas.microsoft.com/office/powerpoint/2010/main" val="335634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B65995-D060-42C8-8F20-A1FCCDAC0113}" type="slidenum">
              <a:rPr lang="ja-JP" altLang="en-US" smtClean="0">
                <a:solidFill>
                  <a:prstClr val="black"/>
                </a:solidFill>
              </a:rPr>
              <a:pPr/>
              <a:t>29</a:t>
            </a:fld>
            <a:endParaRPr lang="ja-JP" altLang="en-US">
              <a:solidFill>
                <a:prstClr val="black"/>
              </a:solidFill>
            </a:endParaRPr>
          </a:p>
        </p:txBody>
      </p:sp>
    </p:spTree>
    <p:extLst>
      <p:ext uri="{BB962C8B-B14F-4D97-AF65-F5344CB8AC3E}">
        <p14:creationId xmlns:p14="http://schemas.microsoft.com/office/powerpoint/2010/main" val="2388664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2019/2/12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kumimoji="1" lang="ja-JP" altLang="en-US" smtClean="0"/>
              <a:t>2019/2/12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7058" y="1493785"/>
            <a:ext cx="8136904" cy="1200329"/>
          </a:xfrm>
          <a:prstGeom prst="rect">
            <a:avLst/>
          </a:prstGeom>
          <a:ln w="6350">
            <a:solidFill>
              <a:schemeClr val="tx1"/>
            </a:solidFill>
          </a:ln>
        </p:spPr>
        <p:txBody>
          <a:bodyPr wrap="square">
            <a:spAutoFit/>
          </a:bodyPr>
          <a:lstStyle/>
          <a:p>
            <a:pPr algn="ct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年度大阪府行政経営の取組み等　</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＜具体的取組み編＞</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txBox="1">
            <a:spLocks noChangeArrowheads="1"/>
          </p:cNvSpPr>
          <p:nvPr/>
        </p:nvSpPr>
        <p:spPr>
          <a:xfrm>
            <a:off x="441140" y="3383995"/>
            <a:ext cx="8325925" cy="1323439"/>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spcBef>
                <a:spcPct val="0"/>
              </a:spcBef>
              <a:buFont typeface="Wingdings" pitchFamily="2" charset="2"/>
              <a:buNone/>
              <a:tabLst>
                <a:tab pos="8256588" algn="r"/>
              </a:tabLst>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＜目次＞</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歳出</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法人等の</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公</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の施設の</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3"/>
          <p:cNvSpPr txBox="1">
            <a:spLocks noChangeArrowheads="1"/>
          </p:cNvSpPr>
          <p:nvPr/>
        </p:nvSpPr>
        <p:spPr>
          <a:xfrm>
            <a:off x="7767355" y="3630216"/>
            <a:ext cx="683596" cy="1077218"/>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r" defTabSz="647700">
              <a:spcBef>
                <a:spcPct val="0"/>
              </a:spcBef>
              <a:buFont typeface="Wingdings" pitchFamily="2" charset="2"/>
              <a:buNone/>
              <a:tabLst>
                <a:tab pos="8256588" algn="r"/>
              </a:tabLst>
              <a:defRPr/>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３２</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defTabSz="647700">
              <a:spcBef>
                <a:spcPct val="0"/>
              </a:spcBef>
              <a:buFont typeface="Wingdings" pitchFamily="2" charset="2"/>
              <a:buNone/>
              <a:tabLst>
                <a:tab pos="8256588" algn="r"/>
              </a:tabLst>
              <a:defRPr/>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３８</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defTabSz="647700">
              <a:spcBef>
                <a:spcPct val="0"/>
              </a:spcBef>
              <a:buFont typeface="Wingdings" pitchFamily="2" charset="2"/>
              <a:buNone/>
              <a:tabLst>
                <a:tab pos="8256588" algn="r"/>
              </a:tabLst>
              <a:defRPr/>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４８</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defTabSz="647700">
              <a:spcBef>
                <a:spcPct val="0"/>
              </a:spcBef>
              <a:buFont typeface="Wingdings" pitchFamily="2" charset="2"/>
              <a:buNone/>
              <a:tabLst>
                <a:tab pos="8256588" algn="r"/>
              </a:tabLst>
              <a:defRPr/>
            </a:pPr>
            <a:r>
              <a:rPr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31</a:t>
            </a:r>
            <a:endParaRPr lang="ja-JP" altLang="en-US" dirty="0">
              <a:solidFill>
                <a:prstClr val="black"/>
              </a:solidFill>
            </a:endParaRPr>
          </a:p>
        </p:txBody>
      </p:sp>
    </p:spTree>
    <p:extLst>
      <p:ext uri="{BB962C8B-B14F-4D97-AF65-F5344CB8AC3E}">
        <p14:creationId xmlns:p14="http://schemas.microsoft.com/office/powerpoint/2010/main" val="4990120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989919738"/>
              </p:ext>
            </p:extLst>
          </p:nvPr>
        </p:nvGraphicFramePr>
        <p:xfrm>
          <a:off x="193013" y="785899"/>
          <a:ext cx="8757973" cy="5399999"/>
        </p:xfrm>
        <a:graphic>
          <a:graphicData uri="http://schemas.openxmlformats.org/drawingml/2006/table">
            <a:tbl>
              <a:tblPr firstRow="1" bandRow="1">
                <a:tableStyleId>{5940675A-B579-460E-94D1-54222C63F5DA}</a:tableStyleId>
              </a:tblPr>
              <a:tblGrid>
                <a:gridCol w="837093">
                  <a:extLst>
                    <a:ext uri="{9D8B030D-6E8A-4147-A177-3AD203B41FA5}">
                      <a16:colId xmlns:a16="http://schemas.microsoft.com/office/drawing/2014/main" val="20000"/>
                    </a:ext>
                  </a:extLst>
                </a:gridCol>
                <a:gridCol w="1966719">
                  <a:extLst>
                    <a:ext uri="{9D8B030D-6E8A-4147-A177-3AD203B41FA5}">
                      <a16:colId xmlns:a16="http://schemas.microsoft.com/office/drawing/2014/main" val="20001"/>
                    </a:ext>
                  </a:extLst>
                </a:gridCol>
                <a:gridCol w="3105345">
                  <a:extLst>
                    <a:ext uri="{9D8B030D-6E8A-4147-A177-3AD203B41FA5}">
                      <a16:colId xmlns:a16="http://schemas.microsoft.com/office/drawing/2014/main" val="20003"/>
                    </a:ext>
                  </a:extLst>
                </a:gridCol>
                <a:gridCol w="2848816">
                  <a:extLst>
                    <a:ext uri="{9D8B030D-6E8A-4147-A177-3AD203B41FA5}">
                      <a16:colId xmlns:a16="http://schemas.microsoft.com/office/drawing/2014/main" val="20004"/>
                    </a:ext>
                  </a:extLst>
                </a:gridCol>
              </a:tblGrid>
              <a:tr h="57704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3454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smtClean="0">
                          <a:latin typeface="Meiryo UI" panose="020B0604030504040204" pitchFamily="50" charset="-128"/>
                          <a:ea typeface="Meiryo UI" panose="020B0604030504040204" pitchFamily="50" charset="-128"/>
                          <a:cs typeface="Meiryo UI" panose="020B0604030504040204" pitchFamily="50" charset="-128"/>
                        </a:rPr>
                        <a:t>国民健康保険事業費補助金</a:t>
                      </a:r>
                      <a:endParaRPr lang="en-US" altLang="zh-TW"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精神疾患患者等の経済的負担の軽減を図るために、保険者が実施する精神結核医療費の自己負担分の助成に対し補助を行い、国民健康保険の健全な財政運営を図る。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2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年度の国保制度改⾰に合わせて、国⺠健康保険事業費補助⾦は事業終了し、国保特別会計で実施。</a:t>
                      </a:r>
                      <a:endParaRPr lang="en-US" altLang="ja-JP" sz="12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年最終予算における効果額：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1"/>
                  </a:ext>
                </a:extLst>
              </a:tr>
              <a:tr h="247750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総合労働事務所等運営費</a:t>
                      </a:r>
                      <a:endParaRPr lang="ja-JP" altLang="en-US" sz="1200" strike="no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労働行政を効率的・効果的に推進するため、総合事務所等の管理運営を行う。また、府民のセーフティネットとして使用者及び労働者からの労働に関する相談を受けるとともに、府内の労働組合に関する調査等を行い、労働問題をめぐるトラブルや労使紛争の未然防止、早期解決の促進を図り、労使関係の安定と働きやすい職場環境づくりを推進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南大阪センター管内の市町村を訪問し、労働相談など労働行政の実態把握に努めた。</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また、新規事業である若者等へのワークルールに関する啓発事業の実施において、南大阪センター管内の市町村に参画を呼び掛け、労働行政に対する積極的な取組みを促した。</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なお、南大阪センターを含む事務所体制のあり方については、検討を行った。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「住民に身近な窓口である市町村において労働相談や労働施策の取組みが推進されること」を前提に、南大阪センター管内の市町村に対し、労働相談窓口の設置など主体的な取組みを促していく。</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なお、南大阪センターを含む事務所体制のあり方については、管内市町村における労働相談の実施状況の推移や地域労働ネットワークにおける労働関連事業の取組み実績なども踏まえ、引き続き検討する。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40</a:t>
            </a:r>
            <a:endParaRPr lang="ja-JP" altLang="en-US" dirty="0">
              <a:solidFill>
                <a:prstClr val="black"/>
              </a:solidFill>
            </a:endParaRPr>
          </a:p>
        </p:txBody>
      </p:sp>
      <p:sp>
        <p:nvSpPr>
          <p:cNvPr id="12" name="正方形/長方形 11"/>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コネクタ 15"/>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535756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70881804"/>
              </p:ext>
            </p:extLst>
          </p:nvPr>
        </p:nvGraphicFramePr>
        <p:xfrm>
          <a:off x="179512" y="767780"/>
          <a:ext cx="8802978" cy="5400000"/>
        </p:xfrm>
        <a:graphic>
          <a:graphicData uri="http://schemas.openxmlformats.org/drawingml/2006/table">
            <a:tbl>
              <a:tblPr firstRow="1" bandRow="1">
                <a:tableStyleId>{5940675A-B579-460E-94D1-54222C63F5DA}</a:tableStyleId>
              </a:tblPr>
              <a:tblGrid>
                <a:gridCol w="837093">
                  <a:extLst>
                    <a:ext uri="{9D8B030D-6E8A-4147-A177-3AD203B41FA5}">
                      <a16:colId xmlns:a16="http://schemas.microsoft.com/office/drawing/2014/main" val="20000"/>
                    </a:ext>
                  </a:extLst>
                </a:gridCol>
                <a:gridCol w="2025225">
                  <a:extLst>
                    <a:ext uri="{9D8B030D-6E8A-4147-A177-3AD203B41FA5}">
                      <a16:colId xmlns:a16="http://schemas.microsoft.com/office/drawing/2014/main" val="20001"/>
                    </a:ext>
                  </a:extLst>
                </a:gridCol>
                <a:gridCol w="3150350">
                  <a:extLst>
                    <a:ext uri="{9D8B030D-6E8A-4147-A177-3AD203B41FA5}">
                      <a16:colId xmlns:a16="http://schemas.microsoft.com/office/drawing/2014/main" val="20003"/>
                    </a:ext>
                  </a:extLst>
                </a:gridCol>
                <a:gridCol w="2790310">
                  <a:extLst>
                    <a:ext uri="{9D8B030D-6E8A-4147-A177-3AD203B41FA5}">
                      <a16:colId xmlns:a16="http://schemas.microsoft.com/office/drawing/2014/main" val="20004"/>
                    </a:ext>
                  </a:extLst>
                </a:gridCol>
              </a:tblGrid>
              <a:tr h="62879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38560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高等職業技術専門校運営費</a:t>
                      </a:r>
                      <a:endParaRPr lang="en-US" altLang="zh-TW"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規学校卒業者及び中高年齢者等に対し基礎的な技能訓練を実施し、就職の促進を図り、産業界の要求する技能労働者の養成を図る。また、職業訓練指導員の技術指導、生活・職業指導の両面での資質向上を図るため、計画的・効率的な指導員研修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芦原校・夕陽丘校を再編し、セーフティネット訓練の拠点校として新夕陽丘校を整備。あわせて施設の有効活用の観点から、福祉部所管のＩＴステーションを施設内に移転予定。</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北大阪校・東大阪校・南大阪校においては、企業ニーズや商工会・商工会議所等の意見聴取を反映し、地域の産業人材育成拠点としての機能強化を図っている。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大阪府人材育成計画に基づく技術専門校の機能の充実強化を図る取組みについて、具体的な成果指標を設定し、事業効果の検証を行う。</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訓練科目の見直し過程においては、企業ニーズや商工会・商工会議所等の意見聴取を反映し、地域の産業人材育成拠点としての機能強化を図る。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385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strike="noStrike"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中小企業取引振興事業費</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下請中小企業のセーフティネットである下請取引適正化や取引あっせん事業等の「下請取引振興事業」及び、ビジネスマッチング支援事業を実施する（公財）大阪産業振興機構への補助を行う。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年度に</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大阪産業振興機構と</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大阪市都市型産業振興センターを統合して新たな法人を設立する見込み。 </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本事業については、他の事業とともに新法人事業として、大阪全体の産業振興を推進する観点から検討している。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取引振興事業については、他の事業とともに新法人事業として大阪全体の産業振興を推進する観点から検討を行ってきたところ。その中で、法人に対し新年度事業内容・組織体制の精査について働きかけを行う。</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41</a:t>
            </a:r>
            <a:endParaRPr lang="ja-JP" altLang="en-US" dirty="0">
              <a:solidFill>
                <a:prstClr val="black"/>
              </a:solidFill>
            </a:endParaRPr>
          </a:p>
        </p:txBody>
      </p:sp>
      <p:sp>
        <p:nvSpPr>
          <p:cNvPr id="15" name="正方形/長方形 14"/>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1712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185561503"/>
              </p:ext>
            </p:extLst>
          </p:nvPr>
        </p:nvGraphicFramePr>
        <p:xfrm>
          <a:off x="161510" y="728700"/>
          <a:ext cx="8842467" cy="5400000"/>
        </p:xfrm>
        <a:graphic>
          <a:graphicData uri="http://schemas.openxmlformats.org/drawingml/2006/table">
            <a:tbl>
              <a:tblPr firstRow="1" bandRow="1">
                <a:tableStyleId>{5940675A-B579-460E-94D1-54222C63F5DA}</a:tableStyleId>
              </a:tblPr>
              <a:tblGrid>
                <a:gridCol w="845643">
                  <a:extLst>
                    <a:ext uri="{9D8B030D-6E8A-4147-A177-3AD203B41FA5}">
                      <a16:colId xmlns:a16="http://schemas.microsoft.com/office/drawing/2014/main" val="20000"/>
                    </a:ext>
                  </a:extLst>
                </a:gridCol>
                <a:gridCol w="2019973">
                  <a:extLst>
                    <a:ext uri="{9D8B030D-6E8A-4147-A177-3AD203B41FA5}">
                      <a16:colId xmlns:a16="http://schemas.microsoft.com/office/drawing/2014/main" val="20001"/>
                    </a:ext>
                  </a:extLst>
                </a:gridCol>
                <a:gridCol w="3114926">
                  <a:extLst>
                    <a:ext uri="{9D8B030D-6E8A-4147-A177-3AD203B41FA5}">
                      <a16:colId xmlns:a16="http://schemas.microsoft.com/office/drawing/2014/main" val="20003"/>
                    </a:ext>
                  </a:extLst>
                </a:gridCol>
                <a:gridCol w="2861925">
                  <a:extLst>
                    <a:ext uri="{9D8B030D-6E8A-4147-A177-3AD203B41FA5}">
                      <a16:colId xmlns:a16="http://schemas.microsoft.com/office/drawing/2014/main" val="20004"/>
                    </a:ext>
                  </a:extLst>
                </a:gridCol>
              </a:tblGrid>
              <a:tr h="52947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10784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大阪府ものづくり支援拠点</a:t>
                      </a:r>
                      <a:endParaRPr lang="ja-JP" altLang="en-US" sz="1200" strike="no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内のものづくり中小企業の技術革新や活性化のため、イノベーションの創出、産学官ネットワークの構築、ビジネスマッチング、人材育成などものづくり総合支援拠点であるものづくりビジネスセンター大阪（ＭＯＢＩＯ）の事業運営を行う（公財）大阪産業振興機構及び常設展示場等運営事業者に補助を行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年度に</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大阪産業振興機構と</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大阪市都市型産業振興センターを統合して新たな法人を設立する見込み。</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本事業については、他の事業とともに新法人事業として、大阪全体の産業振興を推進する観点から検討している。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年度から新法人へ当該事業を含め事業移管し、引き続き、ＭＯＢＩＯのあり方については、検討を進める。</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712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中小企業向け融資資金貸付金</a:t>
                      </a:r>
                      <a:endParaRPr lang="ja-JP" altLang="en-US" sz="1200" strike="no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様々に頑張っている府内中小企業者に対して、事業に必要な資金を融資することにより、中小企業者の健全な事業の振興及び発展を図る。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総融資枠は</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5,000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年度と同額）。</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台風</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号による府内中小企業への影響に対応するため、既存の融資枠を活用し、「台風</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号対策資金」を創設した。</a:t>
                      </a:r>
                      <a:endParaRPr kumimoji="1" lang="en-US" altLang="ja-JP" sz="1200" b="0" i="0" u="none" strike="dbl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融資枠全体の見直しについては、景気動向や融資実績を踏まえ、</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年に</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度を目途に行う。　</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国の制度改正に伴う融資メニューの創設や資金需要に対応するための融資枠の増減などは、後年度の財政負担の増加が見込まれる場合は損補割合や融資条件の見直しを行う。</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9139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狭山池博物館運営事業費</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狭山池の「平成の大改修」に伴う埋蔵文化財調査で発掘された土木遺産を保存、展示し、後世にわかりやすく親しみやすく紹介し、府民の文化的向上を図る。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年度より</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ESCO</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事業を導入。中長期的な将来像を踏まえた効率的・効果的な運営の具体的方策について、平成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年度中に取りまとめる予定。</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年度に取りまとめる運営方針に基づいて、他機関と連携した新たな事業実施や、研究助成金の申請などを行う。</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8450923" y="652339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42</a:t>
            </a:r>
            <a:endParaRPr lang="ja-JP" altLang="en-US" dirty="0">
              <a:solidFill>
                <a:prstClr val="black"/>
              </a:solidFill>
            </a:endParaRPr>
          </a:p>
        </p:txBody>
      </p:sp>
      <p:sp>
        <p:nvSpPr>
          <p:cNvPr id="15" name="正方形/長方形 14"/>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18033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893479988"/>
              </p:ext>
            </p:extLst>
          </p:nvPr>
        </p:nvGraphicFramePr>
        <p:xfrm>
          <a:off x="188513" y="785899"/>
          <a:ext cx="8775975" cy="5399999"/>
        </p:xfrm>
        <a:graphic>
          <a:graphicData uri="http://schemas.openxmlformats.org/drawingml/2006/table">
            <a:tbl>
              <a:tblPr firstRow="1" bandRow="1">
                <a:tableStyleId>{5940675A-B579-460E-94D1-54222C63F5DA}</a:tableStyleId>
              </a:tblPr>
              <a:tblGrid>
                <a:gridCol w="845953">
                  <a:extLst>
                    <a:ext uri="{9D8B030D-6E8A-4147-A177-3AD203B41FA5}">
                      <a16:colId xmlns:a16="http://schemas.microsoft.com/office/drawing/2014/main" val="20000"/>
                    </a:ext>
                  </a:extLst>
                </a:gridCol>
                <a:gridCol w="2007364">
                  <a:extLst>
                    <a:ext uri="{9D8B030D-6E8A-4147-A177-3AD203B41FA5}">
                      <a16:colId xmlns:a16="http://schemas.microsoft.com/office/drawing/2014/main" val="20001"/>
                    </a:ext>
                  </a:extLst>
                </a:gridCol>
                <a:gridCol w="3105345">
                  <a:extLst>
                    <a:ext uri="{9D8B030D-6E8A-4147-A177-3AD203B41FA5}">
                      <a16:colId xmlns:a16="http://schemas.microsoft.com/office/drawing/2014/main" val="20003"/>
                    </a:ext>
                  </a:extLst>
                </a:gridCol>
                <a:gridCol w="2817313">
                  <a:extLst>
                    <a:ext uri="{9D8B030D-6E8A-4147-A177-3AD203B41FA5}">
                      <a16:colId xmlns:a16="http://schemas.microsoft.com/office/drawing/2014/main" val="20004"/>
                    </a:ext>
                  </a:extLst>
                </a:gridCol>
              </a:tblGrid>
              <a:tr h="53509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4324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i="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zh-TW"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流域下水道事業会計繰出金</a:t>
                      </a:r>
                      <a:endParaRPr lang="en-US" altLang="zh-TW"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下水道サービスを安定的に供給するため、地方公営企業法に定める経費の負担の原則に従い、大阪府流域下水道事業会計に対して補助・出資を行う。</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年度から地方公営企業法を適用。今後、経営戦略にもとづく取組みを進めていく。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1"/>
                  </a:ext>
                </a:extLst>
              </a:tr>
              <a:tr h="24324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府立高等学校再編整備事業費</a:t>
                      </a:r>
                      <a:endParaRPr kumimoji="1" lang="ja-JP" altLang="en-US" sz="1200" b="0" dirty="0" smtClean="0">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府立高等学校の再編整備を推進する。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普通科総合選択制の改編、機能統合による改編等のため、実習室の整備や教具調達など必要不可欠な事業を実施した。</a:t>
                      </a:r>
                      <a:endParaRPr kumimoji="1" lang="en-US" altLang="ja-JP" sz="1200" b="0" i="0" u="none" strike="sng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閉校により生じる財源の範囲内で再編整備（学科の見直し等）に必要不可欠な事業のみを実施する。なお、閉校により生じる財源は将来的なものであり、不確実性が存在することから、事業の実施にあたっては、一定の見込みを精査したうえで判断を行う。</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43</a:t>
            </a:r>
            <a:endParaRPr lang="ja-JP" altLang="en-US" dirty="0">
              <a:solidFill>
                <a:prstClr val="black"/>
              </a:solidFill>
            </a:endParaRPr>
          </a:p>
        </p:txBody>
      </p:sp>
      <p:sp>
        <p:nvSpPr>
          <p:cNvPr id="9" name="正方形/長方形 8"/>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1784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497660822"/>
              </p:ext>
            </p:extLst>
          </p:nvPr>
        </p:nvGraphicFramePr>
        <p:xfrm>
          <a:off x="161828" y="785899"/>
          <a:ext cx="8770325" cy="5400000"/>
        </p:xfrm>
        <a:graphic>
          <a:graphicData uri="http://schemas.openxmlformats.org/drawingml/2006/table">
            <a:tbl>
              <a:tblPr firstRow="1" bandRow="1">
                <a:tableStyleId>{5940675A-B579-460E-94D1-54222C63F5DA}</a:tableStyleId>
              </a:tblPr>
              <a:tblGrid>
                <a:gridCol w="804440">
                  <a:extLst>
                    <a:ext uri="{9D8B030D-6E8A-4147-A177-3AD203B41FA5}">
                      <a16:colId xmlns:a16="http://schemas.microsoft.com/office/drawing/2014/main" val="20000"/>
                    </a:ext>
                  </a:extLst>
                </a:gridCol>
                <a:gridCol w="1985552">
                  <a:extLst>
                    <a:ext uri="{9D8B030D-6E8A-4147-A177-3AD203B41FA5}">
                      <a16:colId xmlns:a16="http://schemas.microsoft.com/office/drawing/2014/main" val="20001"/>
                    </a:ext>
                  </a:extLst>
                </a:gridCol>
                <a:gridCol w="3145018">
                  <a:extLst>
                    <a:ext uri="{9D8B030D-6E8A-4147-A177-3AD203B41FA5}">
                      <a16:colId xmlns:a16="http://schemas.microsoft.com/office/drawing/2014/main" val="20003"/>
                    </a:ext>
                  </a:extLst>
                </a:gridCol>
                <a:gridCol w="2835315">
                  <a:extLst>
                    <a:ext uri="{9D8B030D-6E8A-4147-A177-3AD203B41FA5}">
                      <a16:colId xmlns:a16="http://schemas.microsoft.com/office/drawing/2014/main" val="20004"/>
                    </a:ext>
                  </a:extLst>
                </a:gridCol>
              </a:tblGrid>
              <a:tr h="51037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44481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障がいのある生徒の高校生活支援事業費</a:t>
                      </a:r>
                      <a:endParaRPr kumimoji="1"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障がいのある生徒の高校生活を支援するため、エキスパート支援員・学校生活支援員等を府立高等学校に配置する。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エキスパート支援員・学校生活支援員等を配置した。</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他府県の水準や国の動き等も踏まえ、持続可能な制度となるよう事業のあり方を見直す。</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44481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小中学校生徒指導体制推進事業費</a:t>
                      </a:r>
                      <a:endParaRPr kumimoji="1"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生徒指導のノウハウを小中学校で共有することにより 、中学校区での指導体制を整え、府内における生徒指導上の課題を減少させる。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〇中学校における生徒指導機能の充実</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〇小学校におけるチーム支援体制の構築</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暴力行為の原因分析を行い、市町村福祉部局と連携した地域ぐるみの市町村の主体的な施策展開のスキームを構築するため、</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2019(H31)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年度以降スクールソーシャルワーカー</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(SSW)</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配置の補助事業化の検討を進めた。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市町村福祉部局と連携した地域ぐるみの市町村の主体的な施策展開のスキームを構築するため、</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SSW</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配置の補助事業化を開始するとともに、暴力行為等の原因分析を行い、</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年度以降は、事業主体を市町村に移行できるよう検討する。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44</a:t>
            </a:r>
            <a:endParaRPr lang="ja-JP" altLang="en-US" dirty="0">
              <a:solidFill>
                <a:prstClr val="black"/>
              </a:solidFill>
            </a:endParaRPr>
          </a:p>
        </p:txBody>
      </p:sp>
      <p:sp>
        <p:nvSpPr>
          <p:cNvPr id="12" name="正方形/長方形 11"/>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コネクタ 15"/>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9645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612500597"/>
              </p:ext>
            </p:extLst>
          </p:nvPr>
        </p:nvGraphicFramePr>
        <p:xfrm>
          <a:off x="199144" y="818710"/>
          <a:ext cx="8761249" cy="5400000"/>
        </p:xfrm>
        <a:graphic>
          <a:graphicData uri="http://schemas.openxmlformats.org/drawingml/2006/table">
            <a:tbl>
              <a:tblPr firstRow="1" bandRow="1">
                <a:tableStyleId>{5940675A-B579-460E-94D1-54222C63F5DA}</a:tableStyleId>
              </a:tblPr>
              <a:tblGrid>
                <a:gridCol w="840369">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3105345">
                  <a:extLst>
                    <a:ext uri="{9D8B030D-6E8A-4147-A177-3AD203B41FA5}">
                      <a16:colId xmlns:a16="http://schemas.microsoft.com/office/drawing/2014/main" val="20003"/>
                    </a:ext>
                  </a:extLst>
                </a:gridCol>
                <a:gridCol w="2835315">
                  <a:extLst>
                    <a:ext uri="{9D8B030D-6E8A-4147-A177-3AD203B41FA5}">
                      <a16:colId xmlns:a16="http://schemas.microsoft.com/office/drawing/2014/main" val="20004"/>
                    </a:ext>
                  </a:extLst>
                </a:gridCol>
              </a:tblGrid>
              <a:tr h="58015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0661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私立高等学校等振興助成費</a:t>
                      </a:r>
                      <a:endParaRPr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教育条件の維持向上、保護者負担の軽減及び経営</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の健全化</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を図り、私立学校の健全な発展に資する。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事業効果や見直した場合の影響の把握に努めるとともに、私学助成トータルのあり方について引き続き検討する。</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066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smtClean="0">
                          <a:latin typeface="Meiryo UI" panose="020B0604030504040204" pitchFamily="50" charset="-128"/>
                          <a:ea typeface="Meiryo UI" panose="020B0604030504040204" pitchFamily="50" charset="-128"/>
                          <a:cs typeface="Meiryo UI" panose="020B0604030504040204" pitchFamily="50" charset="-128"/>
                        </a:rPr>
                        <a:t>私立幼稚園振興助成費</a:t>
                      </a:r>
                      <a:endParaRPr kumimoji="1" lang="ja-JP" altLang="en-US" sz="16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教育条件の維持向上</a:t>
                      </a: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保護者負担の軽減及び経営の健全化を図り、私立幼稚園の健全な発展に資する。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私学助成トータルのあり方について引き続き検討する。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預かり保育事業については、詳細な効果検証を行う。</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0661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私立専修学校等振興助成費</a:t>
                      </a:r>
                      <a:endParaRPr kumimoji="1" lang="en-US" altLang="zh-TW"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教育条件の維持向上、修学上の経済的負担の軽減及び経営の健全化を図り、私立専修学校及び私立外国人学校の健全な発達に資する。 </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事業効果や見直した場合の影響の把握に努めるとともに、私学助成トータルのあり方について引き続き検討する。</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45</a:t>
            </a:r>
            <a:endParaRPr lang="ja-JP" altLang="en-US" dirty="0">
              <a:solidFill>
                <a:prstClr val="black"/>
              </a:solidFill>
            </a:endParaRPr>
          </a:p>
        </p:txBody>
      </p:sp>
      <p:sp>
        <p:nvSpPr>
          <p:cNvPr id="7" name="正方形/長方形 6"/>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2511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796133312"/>
              </p:ext>
            </p:extLst>
          </p:nvPr>
        </p:nvGraphicFramePr>
        <p:xfrm>
          <a:off x="193013" y="785899"/>
          <a:ext cx="8757973" cy="5389001"/>
        </p:xfrm>
        <a:graphic>
          <a:graphicData uri="http://schemas.openxmlformats.org/drawingml/2006/table">
            <a:tbl>
              <a:tblPr firstRow="1" bandRow="1">
                <a:tableStyleId>{5940675A-B579-460E-94D1-54222C63F5DA}</a:tableStyleId>
              </a:tblPr>
              <a:tblGrid>
                <a:gridCol w="837093">
                  <a:extLst>
                    <a:ext uri="{9D8B030D-6E8A-4147-A177-3AD203B41FA5}">
                      <a16:colId xmlns:a16="http://schemas.microsoft.com/office/drawing/2014/main" val="20000"/>
                    </a:ext>
                  </a:extLst>
                </a:gridCol>
                <a:gridCol w="1966719">
                  <a:extLst>
                    <a:ext uri="{9D8B030D-6E8A-4147-A177-3AD203B41FA5}">
                      <a16:colId xmlns:a16="http://schemas.microsoft.com/office/drawing/2014/main" val="20001"/>
                    </a:ext>
                  </a:extLst>
                </a:gridCol>
                <a:gridCol w="3105345">
                  <a:extLst>
                    <a:ext uri="{9D8B030D-6E8A-4147-A177-3AD203B41FA5}">
                      <a16:colId xmlns:a16="http://schemas.microsoft.com/office/drawing/2014/main" val="20003"/>
                    </a:ext>
                  </a:extLst>
                </a:gridCol>
                <a:gridCol w="2848816">
                  <a:extLst>
                    <a:ext uri="{9D8B030D-6E8A-4147-A177-3AD203B41FA5}">
                      <a16:colId xmlns:a16="http://schemas.microsoft.com/office/drawing/2014/main" val="20004"/>
                    </a:ext>
                  </a:extLst>
                </a:gridCol>
              </a:tblGrid>
              <a:tr h="5728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4080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私立高等学校等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生徒授業料支援補助金</a:t>
                      </a: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「教育の機会均等」の観点から</a:t>
                      </a: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歳の進路選択時に公立高校・私立高校・高等専修学校の自由な学校選択の機会を保障するため、授業料支援補助事業を実施する。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年度以降の制度のあり⽅を検討した結果、多子世帯への更なる支援等について制度方針を決定済み。</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1"/>
                  </a:ext>
                </a:extLst>
              </a:tr>
              <a:tr h="24080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私立</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学校耐震化緊急対策事業費補助金</a:t>
                      </a: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私立学校施設の耐震化を促進するため補助事業を実施する。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2018(H30)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年度までであった本事業は、大阪北部地震の被害状況や今後高い確率で発生する南海トラフ地震を勘案し、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年度までの間、引き続き私立学校施設の耐震化を促進する補助事業を実施。</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本事業は</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年度限りで終了する。</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10002"/>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46</a:t>
            </a:r>
            <a:endParaRPr lang="ja-JP" altLang="en-US" dirty="0">
              <a:solidFill>
                <a:prstClr val="black"/>
              </a:solidFill>
            </a:endParaRPr>
          </a:p>
        </p:txBody>
      </p:sp>
      <p:sp>
        <p:nvSpPr>
          <p:cNvPr id="10" name="正方形/長方形 9"/>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98200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354302075"/>
              </p:ext>
            </p:extLst>
          </p:nvPr>
        </p:nvGraphicFramePr>
        <p:xfrm>
          <a:off x="193013" y="786729"/>
          <a:ext cx="8757973" cy="5465813"/>
        </p:xfrm>
        <a:graphic>
          <a:graphicData uri="http://schemas.openxmlformats.org/drawingml/2006/table">
            <a:tbl>
              <a:tblPr firstRow="1" bandRow="1">
                <a:tableStyleId>{5940675A-B579-460E-94D1-54222C63F5DA}</a:tableStyleId>
              </a:tblPr>
              <a:tblGrid>
                <a:gridCol w="810091">
                  <a:extLst>
                    <a:ext uri="{9D8B030D-6E8A-4147-A177-3AD203B41FA5}">
                      <a16:colId xmlns:a16="http://schemas.microsoft.com/office/drawing/2014/main" val="20000"/>
                    </a:ext>
                  </a:extLst>
                </a:gridCol>
                <a:gridCol w="1993721">
                  <a:extLst>
                    <a:ext uri="{9D8B030D-6E8A-4147-A177-3AD203B41FA5}">
                      <a16:colId xmlns:a16="http://schemas.microsoft.com/office/drawing/2014/main" val="20001"/>
                    </a:ext>
                  </a:extLst>
                </a:gridCol>
                <a:gridCol w="3136849">
                  <a:extLst>
                    <a:ext uri="{9D8B030D-6E8A-4147-A177-3AD203B41FA5}">
                      <a16:colId xmlns:a16="http://schemas.microsoft.com/office/drawing/2014/main" val="20003"/>
                    </a:ext>
                  </a:extLst>
                </a:gridCol>
                <a:gridCol w="2817312">
                  <a:extLst>
                    <a:ext uri="{9D8B030D-6E8A-4147-A177-3AD203B41FA5}">
                      <a16:colId xmlns:a16="http://schemas.microsoft.com/office/drawing/2014/main" val="20004"/>
                    </a:ext>
                  </a:extLst>
                </a:gridCol>
              </a:tblGrid>
              <a:tr h="52703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39776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交通安全施設等整備事業費</a:t>
                      </a:r>
                      <a:endParaRPr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交通事故が多発している道路等について、信号機、道路標識、交通管制センター等の交通安全施設を計画的に整備することで、交通環境の改善を行い、交通事故の防止を図り、交通の円滑化に資する。</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交通安全施設を計画的に整備した。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ファシリティマネジメントの観点や耐用年数超過状況等を総合的に勘案しつつ、適正な事業規模を判断する。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39776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違法駐車対策事業費</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放置駐車に係る使用者責任の拡充、放置違反金制度、放置車両確認事務等の委託等を行う。</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違法駐車実態の見極めにより、駐車監視員は縮減。</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2"/>
                  </a:ext>
                </a:extLst>
              </a:tr>
              <a:tr h="21432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smtClean="0">
                          <a:latin typeface="Meiryo UI" panose="020B0604030504040204" pitchFamily="50" charset="-128"/>
                          <a:ea typeface="Meiryo UI" panose="020B0604030504040204" pitchFamily="50" charset="-128"/>
                          <a:cs typeface="Meiryo UI" panose="020B0604030504040204" pitchFamily="50" charset="-128"/>
                        </a:rPr>
                        <a:t>警察職員待機宿舎整備事業費</a:t>
                      </a:r>
                      <a:endPar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警察職員待機宿舎は、大規模災害等の発生時において、大量の警察力を迅速に動員し、初動措置を行うための体制を確立するために、警察職員を集団的に居住させる施設であるが、大阪府警察待機宿舎整備基本計画に基づき、老朽及び狭隘化が著しい宿舎の解消と整理統廃合を実施し、効果的な整備を図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計画に基づき、老朽及び狭隘化が著しい宿舎の解消と整理統廃合を実施した。</a:t>
                      </a:r>
                      <a:endParaRPr lang="en-US" altLang="ja-JP" sz="12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大規模災害等の発生時における初動措置を行う体制（集団警察力）の維持に取り組み、必要に応じて計画の検証・見直しを検討する。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47</a:t>
            </a:r>
            <a:endParaRPr lang="ja-JP" altLang="en-US" dirty="0">
              <a:solidFill>
                <a:prstClr val="black"/>
              </a:solidFill>
            </a:endParaRPr>
          </a:p>
        </p:txBody>
      </p:sp>
      <p:sp>
        <p:nvSpPr>
          <p:cNvPr id="10" name="正方形/長方形 9"/>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53409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noChangeArrowheads="1"/>
          </p:cNvSpPr>
          <p:nvPr/>
        </p:nvSpPr>
        <p:spPr bwMode="auto">
          <a:xfrm>
            <a:off x="179512" y="967594"/>
            <a:ext cx="31117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統 合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テキスト ボックス 3"/>
          <p:cNvSpPr txBox="1">
            <a:spLocks noChangeArrowheads="1"/>
          </p:cNvSpPr>
          <p:nvPr/>
        </p:nvSpPr>
        <p:spPr bwMode="auto">
          <a:xfrm>
            <a:off x="71500" y="541775"/>
            <a:ext cx="27453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指定出資法人</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48</a:t>
            </a:r>
            <a:endParaRPr lang="ja-JP" altLang="en-US" dirty="0">
              <a:solidFill>
                <a:schemeClr val="tx1"/>
              </a:solidFill>
              <a:latin typeface="Calibri" panose="020F0502020204030204" pitchFamily="34" charset="0"/>
              <a:cs typeface="Calibri" panose="020F0502020204030204" pitchFamily="34" charset="0"/>
            </a:endParaRPr>
          </a:p>
        </p:txBody>
      </p:sp>
      <p:graphicFrame>
        <p:nvGraphicFramePr>
          <p:cNvPr id="11" name="表 10"/>
          <p:cNvGraphicFramePr>
            <a:graphicFrameLocks noGrp="1"/>
          </p:cNvGraphicFramePr>
          <p:nvPr>
            <p:extLst>
              <p:ext uri="{D42A27DB-BD31-4B8C-83A1-F6EECF244321}">
                <p14:modId xmlns:p14="http://schemas.microsoft.com/office/powerpoint/2010/main" val="4261830849"/>
              </p:ext>
            </p:extLst>
          </p:nvPr>
        </p:nvGraphicFramePr>
        <p:xfrm>
          <a:off x="197507" y="1325089"/>
          <a:ext cx="8795203" cy="4025103"/>
        </p:xfrm>
        <a:graphic>
          <a:graphicData uri="http://schemas.openxmlformats.org/drawingml/2006/table">
            <a:tbl>
              <a:tblPr/>
              <a:tblGrid>
                <a:gridCol w="1422403">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err="1"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2079231">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大阪府タウン管理財団</a:t>
                      </a: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　合</a:t>
                      </a:r>
                      <a:r>
                        <a:rPr kumimoji="1" lang="ja-JP"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（できるだけ早い時期）</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・地元市や関係者等の理解を求め、千里地区</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における保有資産の早期処分や近隣センター</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の円滑な引継ぎをすすめる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・こうした資産処分の取組みを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大阪府都市整備推進センターとの早期統合</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をめざす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府への特定寄附については、平成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20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年度に残る</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億円を寄附予定</a:t>
                      </a:r>
                      <a:endParaRPr kumimoji="1" lang="en-US" altLang="ja-JP" sz="1000" b="0" i="0" u="none" strike="noStrike" cap="none" normalizeH="0" baseline="0" dirty="0" smtClean="0">
                        <a:ln>
                          <a:noFill/>
                        </a:ln>
                        <a:solidFill>
                          <a:schemeClr val="tx1"/>
                        </a:solidFill>
                        <a:effectLst/>
                        <a:latin typeface="+mn-ea"/>
                        <a:ea typeface="+mn-ea"/>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営計画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に基づき、引</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き続き、資産処分の取組みをすすめている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○統合後の法人が安定的に</a:t>
                      </a:r>
                      <a:r>
                        <a:rPr kumimoji="1" lang="zh-TW"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公益目的事</a:t>
                      </a:r>
                      <a:endParaRPr kumimoji="1" lang="en-US" altLang="zh-TW"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en-US" altLang="zh-TW"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業比率</a:t>
                      </a:r>
                      <a:r>
                        <a:rPr kumimoji="1" lang="en-US" altLang="zh-TW"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zh-TW"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を維持できる見込みに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なってきたことから、両法人によるワーキング</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チームを設置するとともに、両法人及び府</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で構成する統合協議会を立ち上げ、統合</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に向けた調整をすすめている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○府への特定寄附の実施状況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ja-JP"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　合</a:t>
                      </a:r>
                      <a:endParaRPr kumimoji="1" lang="en-US" altLang="ja-JP" sz="105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大阪府都市整備推進センターとの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早期統合をめざし、</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月まで</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に「統合計画案」を策定した上で、同年中を</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目途に合併契約を締結し、公益法人認定法</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に基づく変更認定の申請手続きを行う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地元市や関係者</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との調整を行い、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千里</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地区</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保有資産の早期処</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分や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近隣センターの円滑な引継ぎをすすめる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6000">
                <a:tc vMerge="1">
                  <a:txBody>
                    <a:bodyPr/>
                    <a:lstStyle/>
                    <a:p>
                      <a:endParaRPr kumimoji="1" lang="ja-JP" altLang="en-US"/>
                    </a:p>
                  </a:txBody>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1513872">
                <a:tc vMerge="1">
                  <a:txBody>
                    <a:bodyPr/>
                    <a:lstStyle/>
                    <a:p>
                      <a:endParaRPr kumimoji="1" lang="ja-JP" altLang="en-US"/>
                    </a:p>
                  </a:txBody>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　合</a:t>
                      </a:r>
                      <a:r>
                        <a:rPr kumimoji="1" lang="ja-JP"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（できるだけ早い時期）</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地元市や関係者等の理解を求め</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地区</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保有資産の早期処分</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隣センターの円滑な引継ぎを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・こうした資産処分の取組みを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大阪府都市整備推進センターとの早期統合</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をめざす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50251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473533550"/>
              </p:ext>
            </p:extLst>
          </p:nvPr>
        </p:nvGraphicFramePr>
        <p:xfrm>
          <a:off x="179512" y="1312547"/>
          <a:ext cx="8794222" cy="5086782"/>
        </p:xfrm>
        <a:graphic>
          <a:graphicData uri="http://schemas.openxmlformats.org/drawingml/2006/table">
            <a:tbl>
              <a:tblPr firstRow="1" firstCol="1" bandRow="1">
                <a:tableStyleId>{BC89EF96-8CEA-46FF-86C4-4CE0E7609802}</a:tableStyleId>
              </a:tblPr>
              <a:tblGrid>
                <a:gridCol w="1421422">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3628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err="1"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197640">
                <a:tc rowSpan="3">
                  <a:txBody>
                    <a:bodyPr/>
                    <a:lstStyle/>
                    <a:p>
                      <a:pPr algn="just">
                        <a:spcAft>
                          <a:spcPts val="0"/>
                        </a:spcAft>
                      </a:pPr>
                      <a:r>
                        <a:rPr lang="ja-JP" altLang="en-US"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ja-JP" altLang="en-US"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鶴見</a:t>
                      </a: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フラワー</a:t>
                      </a:r>
                      <a:endParaRPr lang="en-US" alt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・累積赤字解消後に府</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有の株式を売却</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indent="-133350" algn="just">
                        <a:lnSpc>
                          <a:spcPts val="1500"/>
                        </a:lnSpc>
                        <a:spcAft>
                          <a:spcPts val="0"/>
                        </a:spcAft>
                      </a:pP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末に累積</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赤字</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○府保有の株式の売却について検討を</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すすめている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の大規模修繕計画を</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策定予定</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・せりシステムの更新等、市場の機能向</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上につながる取組みについて検討中</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indent="-133350" algn="just">
                        <a:lnSpc>
                          <a:spcPts val="1500"/>
                        </a:lnSpc>
                        <a:spcAft>
                          <a:spcPts val="0"/>
                        </a:spcAft>
                      </a:pPr>
                      <a:r>
                        <a:rPr lang="ja-JP" altLang="en-US"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民営化に向けた条件整備</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・花</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需要及び大規模修繕、設備更新等を踏まえた会社の経営状況の見極め</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・市場建設時に導入した国庫補助金の返還について、国と協議が必要</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・市場運営を支える卸売業者や仲卸業者等の理解・協力　　など</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○大阪府・大阪市の出資割合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p>
                    <a:p>
                      <a:pPr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る大規模修繕等を踏まえ、企業価値を見極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めた</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上で判断する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36284">
                <a:tc vMerge="1">
                  <a:txBody>
                    <a:bodyPr/>
                    <a:lstStyle/>
                    <a:p>
                      <a:pPr algn="just">
                        <a:spcAft>
                          <a:spcPts val="0"/>
                        </a:spcAft>
                      </a:pPr>
                      <a:endParaRPr lang="ja-JP" sz="1000" kern="100" dirty="0">
                        <a:solidFill>
                          <a:schemeClr val="tx1"/>
                        </a:solidFill>
                        <a:effectLst/>
                        <a:latin typeface="Century"/>
                        <a:ea typeface="ＭＳ 明朝"/>
                        <a:cs typeface="Times New Roman"/>
                      </a:endParaRPr>
                    </a:p>
                  </a:txBody>
                  <a:tcPr marL="52217" marR="52217" marT="0" marB="0">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2416574">
                <a:tc vMerge="1">
                  <a:txBody>
                    <a:bodyPr/>
                    <a:lstStyle/>
                    <a:p>
                      <a:endParaRPr kumimoji="1" lang="ja-JP" altLang="en-US"/>
                    </a:p>
                  </a:txBody>
                  <a:tcPr/>
                </a:tc>
                <a:tc>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0025" marR="0" indent="-200025" algn="just" defTabSz="914400" rtl="0" eaLnBrk="1" fontAlgn="auto" latinLnBrk="0" hangingPunct="1">
                        <a:lnSpc>
                          <a:spcPts val="1500"/>
                        </a:lnSpc>
                        <a:spcBef>
                          <a:spcPts val="0"/>
                        </a:spcBef>
                        <a:spcAft>
                          <a:spcPts val="0"/>
                        </a:spcAft>
                        <a:buClrTx/>
                        <a:buSzTx/>
                        <a:buFontTx/>
                        <a:buNone/>
                        <a:tabLst/>
                        <a:defRPr/>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累積赤字解消後に府</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有の株式を売却</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0025" marR="0" indent="-200025" algn="just" defTabSz="914400" rtl="0" eaLnBrk="1" fontAlgn="auto" latinLnBrk="0" hangingPunct="1">
                        <a:lnSpc>
                          <a:spcPts val="1500"/>
                        </a:lnSpc>
                        <a:spcBef>
                          <a:spcPts val="0"/>
                        </a:spcBef>
                        <a:spcAft>
                          <a:spcPts val="0"/>
                        </a:spcAft>
                        <a:buClrTx/>
                        <a:buSzTx/>
                        <a:buFontTx/>
                        <a:buNone/>
                        <a:tabLst/>
                        <a:defRPr/>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・ただ</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し、売却時期については、今後必要となる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0025" marR="0" indent="-200025" algn="just" defTabSz="914400" rtl="0" eaLnBrk="1" fontAlgn="auto" latinLnBrk="0" hangingPunct="1">
                        <a:lnSpc>
                          <a:spcPts val="1500"/>
                        </a:lnSpc>
                        <a:spcBef>
                          <a:spcPts val="0"/>
                        </a:spcBef>
                        <a:spcAft>
                          <a:spcPts val="0"/>
                        </a:spcAft>
                        <a:buClrTx/>
                        <a:buSzTx/>
                        <a:buFontTx/>
                        <a:buNone/>
                        <a:tabLst/>
                        <a:defRPr/>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大規模修繕等を踏まえ、企業価値を見極め</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0025" marR="0" indent="-200025" algn="just" defTabSz="914400" rtl="0" eaLnBrk="1" fontAlgn="auto" latinLnBrk="0" hangingPunct="1">
                        <a:lnSpc>
                          <a:spcPts val="1500"/>
                        </a:lnSpc>
                        <a:spcBef>
                          <a:spcPts val="0"/>
                        </a:spcBef>
                        <a:spcAft>
                          <a:spcPts val="0"/>
                        </a:spcAft>
                        <a:buClrTx/>
                        <a:buSzTx/>
                        <a:buFontTx/>
                        <a:buNone/>
                        <a:tabLst/>
                        <a:defRPr/>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た上で判断する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dirty="0"/>
                    </a:p>
                  </a:txBody>
                  <a:tcPr marL="52217" marR="522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5" name="正方形/長方形 4"/>
          <p:cNvSpPr>
            <a:spLocks noChangeArrowheads="1"/>
          </p:cNvSpPr>
          <p:nvPr/>
        </p:nvSpPr>
        <p:spPr bwMode="auto">
          <a:xfrm>
            <a:off x="228200" y="924308"/>
            <a:ext cx="31774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49</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9024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61510" y="-5609"/>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テキスト ボックス 4"/>
          <p:cNvSpPr txBox="1"/>
          <p:nvPr/>
        </p:nvSpPr>
        <p:spPr>
          <a:xfrm>
            <a:off x="161510" y="399577"/>
            <a:ext cx="2944228"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508851726"/>
              </p:ext>
            </p:extLst>
          </p:nvPr>
        </p:nvGraphicFramePr>
        <p:xfrm>
          <a:off x="246146" y="773985"/>
          <a:ext cx="8651708" cy="5585572"/>
        </p:xfrm>
        <a:graphic>
          <a:graphicData uri="http://schemas.openxmlformats.org/drawingml/2006/table">
            <a:tbl>
              <a:tblPr firstRow="1" bandRow="1">
                <a:tableStyleId>{5940675A-B579-460E-94D1-54222C63F5DA}</a:tableStyleId>
              </a:tblPr>
              <a:tblGrid>
                <a:gridCol w="405547">
                  <a:extLst>
                    <a:ext uri="{9D8B030D-6E8A-4147-A177-3AD203B41FA5}">
                      <a16:colId xmlns:a16="http://schemas.microsoft.com/office/drawing/2014/main" val="20000"/>
                    </a:ext>
                  </a:extLst>
                </a:gridCol>
                <a:gridCol w="1417266">
                  <a:extLst>
                    <a:ext uri="{9D8B030D-6E8A-4147-A177-3AD203B41FA5}">
                      <a16:colId xmlns:a16="http://schemas.microsoft.com/office/drawing/2014/main" val="20001"/>
                    </a:ext>
                  </a:extLst>
                </a:gridCol>
                <a:gridCol w="3626651">
                  <a:extLst>
                    <a:ext uri="{9D8B030D-6E8A-4147-A177-3AD203B41FA5}">
                      <a16:colId xmlns:a16="http://schemas.microsoft.com/office/drawing/2014/main" val="20003"/>
                    </a:ext>
                  </a:extLst>
                </a:gridCol>
                <a:gridCol w="3202244">
                  <a:extLst>
                    <a:ext uri="{9D8B030D-6E8A-4147-A177-3AD203B41FA5}">
                      <a16:colId xmlns:a16="http://schemas.microsoft.com/office/drawing/2014/main" val="20004"/>
                    </a:ext>
                  </a:extLst>
                </a:gridCol>
              </a:tblGrid>
              <a:tr h="40476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最終予算における効果額）</a:t>
                      </a:r>
                      <a:endPar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solidFill>
                      <a:srgbClr val="0070C0"/>
                    </a:solidFill>
                  </a:tcPr>
                </a:tc>
                <a:extLst>
                  <a:ext uri="{0D108BD9-81ED-4DB2-BD59-A6C34878D82A}">
                    <a16:rowId xmlns:a16="http://schemas.microsoft.com/office/drawing/2014/main" val="10000"/>
                  </a:ext>
                </a:extLst>
              </a:tr>
              <a:tr h="1238708">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課税自主権の</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活用</a:t>
                      </a:r>
                    </a:p>
                  </a:txBody>
                  <a:tcPr anchor="ct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森林環境税</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森林の有する公益的機能を維持する環境整備のため、森林環境税を徴収。</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森林の有する公益的機能を維持する環境整備のため、森林環境税を徴収。</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1"/>
                  </a:ext>
                </a:extLst>
              </a:tr>
              <a:tr h="1238708">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宿泊税</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大阪の観光や宿泊を取り巻く環境が著しく変化したことから、宿泊税のあり方等について検討を行い、免税点を</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万円未満から</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千円未満に引き下げる条例改正案を可決（</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2019</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年６月１日施行予定）。</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7.8</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18.7</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2"/>
                  </a:ext>
                </a:extLst>
              </a:tr>
              <a:tr h="2468076">
                <a:tc vMerge="1">
                  <a:txBody>
                    <a:bodyPr/>
                    <a:lstStyle/>
                    <a:p>
                      <a:endParaRPr kumimoji="1" lang="ja-JP" altLang="en-US"/>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法人二税の超過課税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・道路網などの都市基盤整備や防災対策の充実といった大都市圏特有の緊急かつ膨大な財政需要に対処するため、法人府民税法人税割及び法人事業税の超過課税を実施。</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380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・大阪経済の成長に向けた施策を推進するため、法人府民税均等割の超過課税を実施。</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年度以降も引き続き実施するため、法人府民税均等割の超過課税の延長に係る議案を平成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月議会へ上程。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374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3"/>
                  </a:ext>
                </a:extLst>
              </a:tr>
            </a:tbl>
          </a:graphicData>
        </a:graphic>
      </p:graphicFrame>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32</a:t>
            </a:r>
            <a:endParaRPr lang="ja-JP" altLang="en-US" dirty="0">
              <a:solidFill>
                <a:prstClr val="black"/>
              </a:solidFill>
            </a:endParaRPr>
          </a:p>
        </p:txBody>
      </p:sp>
    </p:spTree>
    <p:extLst>
      <p:ext uri="{BB962C8B-B14F-4D97-AF65-F5344CB8AC3E}">
        <p14:creationId xmlns:p14="http://schemas.microsoft.com/office/powerpoint/2010/main" val="24112461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latin typeface="Calibri" panose="020F0502020204030204" pitchFamily="34" charset="0"/>
                <a:cs typeface="Calibri" panose="020F0502020204030204" pitchFamily="34" charset="0"/>
              </a:rPr>
              <a:t>50</a:t>
            </a:r>
            <a:endParaRPr lang="ja-JP" altLang="en-US" dirty="0">
              <a:solidFill>
                <a:prstClr val="black"/>
              </a:solidFill>
              <a:latin typeface="Calibri" panose="020F0502020204030204" pitchFamily="34" charset="0"/>
              <a:cs typeface="Calibri" panose="020F0502020204030204" pitchFamily="34" charset="0"/>
            </a:endParaRPr>
          </a:p>
        </p:txBody>
      </p:sp>
      <p:graphicFrame>
        <p:nvGraphicFramePr>
          <p:cNvPr id="8" name="表 7"/>
          <p:cNvGraphicFramePr>
            <a:graphicFrameLocks noGrp="1"/>
          </p:cNvGraphicFramePr>
          <p:nvPr>
            <p:extLst/>
          </p:nvPr>
        </p:nvGraphicFramePr>
        <p:xfrm>
          <a:off x="166091" y="1268760"/>
          <a:ext cx="8794800" cy="4036698"/>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20149">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533400" marR="0" lvl="0" indent="-53340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err="1"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80800">
                <a:tc rowSpan="3">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大阪外環状鉄道（株）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indent="-5334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建設事業完了後、株式の一部売却により</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資本的関与を見直すとともに、府派遣職員に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ついてもその時点で引き揚げる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事業計画に基づき、</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2018(H30)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の全線開業に向けて事業執行</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○開業後、</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年度末まで家屋補償</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及び環境アセス対応等の残事業を実施</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府の補助金等財政支出は</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2019(H31)</a:t>
                      </a:r>
                    </a:p>
                    <a:p>
                      <a:pPr marL="401320" indent="-40132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・残事業完了後、株式の一部売却により資本</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的関与を見直すとともに、府派遣職員につい</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ても</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その時点で引き揚げる</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・残事業完了後の法人の関与のあり方につい</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て検討をすすめる</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0149">
                <a:tc vMerge="1">
                  <a:txBody>
                    <a:bodyPr/>
                    <a:lstStyle/>
                    <a:p>
                      <a:pPr algn="just">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pPr marL="401320" indent="-401320" algn="just">
                        <a:lnSpc>
                          <a:spcPts val="1500"/>
                        </a:lnSpc>
                        <a:spcAft>
                          <a:spcPts val="0"/>
                        </a:spcAft>
                      </a:pPr>
                      <a:endParaRPr lang="ja-JP" sz="1000" kern="100" dirty="0">
                        <a:solidFill>
                          <a:schemeClr val="tx1"/>
                        </a:solidFill>
                        <a:effectLst/>
                        <a:latin typeface="Century"/>
                        <a:ea typeface="ＭＳ 明朝"/>
                        <a:cs typeface="Times New Roman"/>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266700" indent="-266700" algn="just">
                        <a:lnSpc>
                          <a:spcPts val="1500"/>
                        </a:lnSpc>
                        <a:spcAft>
                          <a:spcPts val="0"/>
                        </a:spcAft>
                      </a:pPr>
                      <a:endParaRPr lang="ja-JP" sz="1000" kern="100" dirty="0">
                        <a:solidFill>
                          <a:srgbClr val="FF0000"/>
                        </a:solidFill>
                        <a:effectLst/>
                        <a:latin typeface="Century"/>
                        <a:ea typeface="ＭＳ 明朝"/>
                        <a:cs typeface="Times New Roman"/>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515600">
                <a:tc vMerge="1">
                  <a:txBody>
                    <a:bodyPr/>
                    <a:lstStyle/>
                    <a:p>
                      <a:endParaRPr kumimoji="1" lang="ja-JP" altLang="en-US"/>
                    </a:p>
                  </a:txBody>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・建設事業完了後、株式の一部売却により</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資本的関与を見直すとともに、府派遣職員に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ついてもその時点で引き揚げる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・建設事業完了後の法人の</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関与の</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あり方に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ついて検討をすすめる</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533400" indent="-53340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pPr marL="533400" indent="-53340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68509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7" name="正方形/長方形 4"/>
          <p:cNvSpPr>
            <a:spLocks noChangeArrowheads="1"/>
          </p:cNvSpPr>
          <p:nvPr/>
        </p:nvSpPr>
        <p:spPr bwMode="auto">
          <a:xfrm>
            <a:off x="220502" y="839162"/>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nvPr>
        </p:nvGraphicFramePr>
        <p:xfrm>
          <a:off x="218939" y="1171326"/>
          <a:ext cx="8792853" cy="554304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77">
                  <a:extLst>
                    <a:ext uri="{9D8B030D-6E8A-4147-A177-3AD203B41FA5}">
                      <a16:colId xmlns:a16="http://schemas.microsoft.com/office/drawing/2014/main" val="20001"/>
                    </a:ext>
                  </a:extLst>
                </a:gridCol>
                <a:gridCol w="2696381">
                  <a:extLst>
                    <a:ext uri="{9D8B030D-6E8A-4147-A177-3AD203B41FA5}">
                      <a16:colId xmlns:a16="http://schemas.microsoft.com/office/drawing/2014/main" val="20002"/>
                    </a:ext>
                  </a:extLst>
                </a:gridCol>
                <a:gridCol w="2165195">
                  <a:extLst>
                    <a:ext uri="{9D8B030D-6E8A-4147-A177-3AD203B41FA5}">
                      <a16:colId xmlns:a16="http://schemas.microsoft.com/office/drawing/2014/main" val="20003"/>
                    </a:ext>
                  </a:extLst>
                </a:gridCol>
              </a:tblGrid>
              <a:tr h="201327">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err="1"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942268">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（株）大阪国際会議場</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・府の法人に対する関与のあり方については、</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法人の事業実施状況や経営状況等を踏まえ、</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その方向性について指定管理期間中に検討</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月、府立国際会議場の次</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期指定管理者に、公募により法人を指定</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＜指定期間＞</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2019(H31)</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2028</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○指定管理者公募時の提案内容   </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2014(H26)</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・府納付金</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億円、維持修繕１億円を毎年度</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支出、設備等の機能向上に</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年間で４億円</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支出　</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・国際会議誘致目標については、</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2018(H30)</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2019(H31)</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2028</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・府納付金</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7.5</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億円、維持修繕１億円、設備</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等の機能向上</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億円を毎年度支出</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・国際会議誘致目標については、</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70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〇経営状況等　　</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2017(H29)</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年度の決算において、前年度より</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大型催事件数が伸び悩んだことなどにより、売</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上が減少したものの、営業利益、経常利益及</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び最終利益とも</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年連続で黒字</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課　題</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〇府立国際会議場の今後のあり方については、</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継続協議とし、</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の開業や万博終了後の利用</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状況等を見極めて判断することとしており、</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施設のあり方についての検討結果が法人運営及</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び</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法人に対する関与のあり方にも影響を及ぼす</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・府の法人に対する関与のあり方につい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ては、今後の施設のあり方とあわせ、</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その具体的な方向性を検討する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34881">
                <a:tc vMerge="1">
                  <a:txBody>
                    <a:bodyPr/>
                    <a:lstStyle/>
                    <a:p>
                      <a:pPr algn="just">
                        <a:spcAft>
                          <a:spcPts val="0"/>
                        </a:spcAft>
                      </a:pPr>
                      <a:endParaRPr lang="ja-JP" sz="1000" kern="100" dirty="0">
                        <a:solidFill>
                          <a:schemeClr val="tx1"/>
                        </a:solidFill>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pPr marL="401320" indent="-401320" algn="just">
                        <a:lnSpc>
                          <a:spcPts val="1500"/>
                        </a:lnSpc>
                        <a:spcAft>
                          <a:spcPts val="0"/>
                        </a:spcAft>
                      </a:pPr>
                      <a:endParaRPr lang="ja-JP" sz="1000" kern="100" dirty="0">
                        <a:solidFill>
                          <a:schemeClr val="tx1"/>
                        </a:solidFill>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c vMerge="1">
                  <a:txBody>
                    <a:bodyPr/>
                    <a:lstStyle/>
                    <a:p>
                      <a:pPr marL="133350" marR="0" lvl="0" indent="-133350" algn="ctr" defTabSz="914400" rtl="0" eaLnBrk="1" fontAlgn="base" latinLnBrk="0" hangingPunct="1">
                        <a:lnSpc>
                          <a:spcPts val="1400"/>
                        </a:lnSpc>
                        <a:spcBef>
                          <a:spcPct val="0"/>
                        </a:spcBef>
                        <a:spcAft>
                          <a:spcPct val="0"/>
                        </a:spcAft>
                        <a:buClrTx/>
                        <a:buSzTx/>
                        <a:buFontTx/>
                        <a:buNone/>
                        <a:tabLst/>
                        <a:defRPr/>
                      </a:pP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3164564">
                <a:tc vMerge="1">
                  <a:txBody>
                    <a:bodyPr/>
                    <a:lstStyle/>
                    <a:p>
                      <a:endParaRPr kumimoji="1" lang="ja-JP" altLang="en-US"/>
                    </a:p>
                  </a:txBody>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・府の法人に対する関与のあり方については、</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法人の事業実施状況や経営状況等を踏まえ、</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引き続きその方向性について指定管理期間中</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に検討を行う</a:t>
                      </a:r>
                    </a:p>
                    <a:p>
                      <a:pPr marL="0" marR="0" indent="0" algn="just" defTabSz="914400" rtl="0" eaLnBrk="1" fontAlgn="auto" latinLnBrk="0" hangingPunct="1">
                        <a:lnSpc>
                          <a:spcPts val="1500"/>
                        </a:lnSpc>
                        <a:spcBef>
                          <a:spcPts val="0"/>
                        </a:spcBef>
                        <a:spcAft>
                          <a:spcPts val="0"/>
                        </a:spcAft>
                        <a:buClrTx/>
                        <a:buSzTx/>
                        <a:buFontTx/>
                        <a:buNone/>
                        <a:tabLst/>
                        <a:defRPr/>
                      </a:pP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52841" marR="5284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dirty="0"/>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51</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51516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543969197"/>
              </p:ext>
            </p:extLst>
          </p:nvPr>
        </p:nvGraphicFramePr>
        <p:xfrm>
          <a:off x="191618" y="1223755"/>
          <a:ext cx="8852400" cy="5132119"/>
        </p:xfrm>
        <a:graphic>
          <a:graphicData uri="http://schemas.openxmlformats.org/drawingml/2006/table">
            <a:tbl>
              <a:tblPr/>
              <a:tblGrid>
                <a:gridCol w="1422000">
                  <a:extLst>
                    <a:ext uri="{9D8B030D-6E8A-4147-A177-3AD203B41FA5}">
                      <a16:colId xmlns:a16="http://schemas.microsoft.com/office/drawing/2014/main" val="20000"/>
                    </a:ext>
                  </a:extLst>
                </a:gridCol>
                <a:gridCol w="25668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75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err="1"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2127753">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（公財）大阪府保健医療財団</a:t>
                      </a: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中河内救命救急</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の運営形態の</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あり方</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東大阪市</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阪市立</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総合</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病院と</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き続き</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協議を継続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・上記協議結果や府補助事業の終了などを踏</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まえ</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自立化を検討</a:t>
                      </a: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月から、中河内救命救急センターの指定管理運営は、当該法人から</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市立東大阪医療センターへ変更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○また、府補助事業</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車検診事業</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についても平成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年度末で終了</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年６月に策定した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に基づき、がん予防検診事業の収支改善の取組みをすすめている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年度がん予防検診事業の状況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・正味財産増減額は△</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百万円となり、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目標を</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百万円上回った</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・一方、がん予防事業収益は、第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期経営計画の目標値に届いていない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期中期経営計画の進捗状況を分析し、想定した利益の確保が困難な取組みの見直しや新たな収益確保策の検討をすすめることが必要</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期中期経営計画期間中にがん予防検</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診事業における収支バランスの均衡を図り、</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自立化をすすめる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6000">
                <a:tc vMerge="1">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0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52918" marR="52918"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2570827">
                <a:tc vMerge="1">
                  <a:txBody>
                    <a:bodyPr/>
                    <a:lstStyle/>
                    <a:p>
                      <a:endParaRPr kumimoji="1" lang="ja-JP" altLang="en-US"/>
                    </a:p>
                  </a:txBody>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期中期経営計画期間中にがん予防検診</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事業における収支バランスの均衡を図り、</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自立化をすすめる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52</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3151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88451980"/>
              </p:ext>
            </p:extLst>
          </p:nvPr>
        </p:nvGraphicFramePr>
        <p:xfrm>
          <a:off x="179511" y="593685"/>
          <a:ext cx="8834400" cy="5917089"/>
        </p:xfrm>
        <a:graphic>
          <a:graphicData uri="http://schemas.openxmlformats.org/drawingml/2006/table">
            <a:tbl>
              <a:tblPr/>
              <a:tblGrid>
                <a:gridCol w="1332149">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465571">
                  <a:extLst>
                    <a:ext uri="{9D8B030D-6E8A-4147-A177-3AD203B41FA5}">
                      <a16:colId xmlns:a16="http://schemas.microsoft.com/office/drawing/2014/main" val="20002"/>
                    </a:ext>
                  </a:extLst>
                </a:gridCol>
                <a:gridCol w="2516400">
                  <a:extLst>
                    <a:ext uri="{9D8B030D-6E8A-4147-A177-3AD203B41FA5}">
                      <a16:colId xmlns:a16="http://schemas.microsoft.com/office/drawing/2014/main" val="20003"/>
                    </a:ext>
                  </a:extLst>
                </a:gridCol>
              </a:tblGrid>
              <a:tr h="214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err="1"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2228136">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a:t>
                      </a:r>
                      <a:r>
                        <a:rPr kumimoji="1" lang="ja-JP" altLang="en-US"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産業振興機構</a:t>
                      </a:r>
                      <a:endParaRPr kumimoji="1" lang="ja-JP"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大阪市都市型産業振興センターとの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統合に向けた手続きを実施し、平成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以降の法人統合をめざす</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・連携推進会議において、以下の取組みを</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①法人統合に向けた課題・手続きの協議・</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調整</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②法人統合実現までの間も、連携推進会議</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において経営戦略・目標を共有し、両法人</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の事業を効率的・効果的に実施</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年度に府市統合本部会議において、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大阪市都市型産業振興センターとの統合の方向性を決定　　</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○示された基本的方向性に基づき連携推進会議</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両法人、府・市等で構成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を設置し協議・調整に努めたが、統合には至らず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月の副首都推進本部会議において、平成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月の統合をめざすことや、法人の新機能等の具体的な検討をすすめることを確認</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○確認された方向性を踏まえ、新法人の将来ビジョンの策定や設立に向けた手続き等をすすめている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○統合を機に、既存事業の再編や府市から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の事業移管をすすめるなど、大阪の中小企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業支援を担う中核機関として、機能・体制の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強化を図る必要がある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p>
                    <a:p>
                      <a:pPr>
                        <a:lnSpc>
                          <a:spcPts val="15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大阪府市統合Ｂ項目</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大阪産業振興機構・市都市型産業振興センター</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の関連法人</a:t>
                      </a:r>
                    </a:p>
                    <a:p>
                      <a:pPr>
                        <a:lnSpc>
                          <a:spcPts val="15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副首都ビジョン</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第２章</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機能面</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副首都に必要な機能での取組み</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産業支援や研究開発の機能･体制強化</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大阪市都市型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産業振興センターとの統合を予定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4375">
                <a:tc vMerge="1">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0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52918" marR="52918"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260203">
                <a:tc vMerge="1">
                  <a:txBody>
                    <a:bodyPr/>
                    <a:lstStyle/>
                    <a:p>
                      <a:endParaRPr kumimoji="1" lang="ja-JP" altLang="en-US"/>
                    </a:p>
                  </a:txBody>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大阪市都市型産業振興センターとの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統合に向けた手続きを実施し、早期の法人統</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合をめざす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・引き続き、法人統合実現までの間も、経営戦</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略・目標を共有し、連携事業の実施など両法</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人の事業を効率的・効果的にすすめる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34429" y="651077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53</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841645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nvPr>
        </p:nvGraphicFramePr>
        <p:xfrm>
          <a:off x="236311" y="1177716"/>
          <a:ext cx="8795059" cy="5289455"/>
        </p:xfrm>
        <a:graphic>
          <a:graphicData uri="http://schemas.openxmlformats.org/drawingml/2006/table">
            <a:tbl>
              <a:tblPr/>
              <a:tblGrid>
                <a:gridCol w="1422000">
                  <a:extLst>
                    <a:ext uri="{9D8B030D-6E8A-4147-A177-3AD203B41FA5}">
                      <a16:colId xmlns:a16="http://schemas.microsoft.com/office/drawing/2014/main" val="20000"/>
                    </a:ext>
                  </a:extLst>
                </a:gridCol>
                <a:gridCol w="2484259">
                  <a:extLst>
                    <a:ext uri="{9D8B030D-6E8A-4147-A177-3AD203B41FA5}">
                      <a16:colId xmlns:a16="http://schemas.microsoft.com/office/drawing/2014/main" val="20001"/>
                    </a:ext>
                  </a:extLst>
                </a:gridCol>
                <a:gridCol w="24120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r>
                        <a:rPr kumimoji="1" lang="en-US" alt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err="1"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2325963">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大阪府道路公社</a:t>
                      </a: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・引き続き、利用促進、経費節減による収支</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改善、国への償還期限延長の要望の継続な</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ど、借入金の償還財源の確保に努める</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・利用者の視点に立った阪神都市圏高速道</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路の一体的な管理・運営を実現するため、平</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年度当初を目途に道路公社路線も含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めた</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料金体系一元化をめざすとともに、接続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する高速道路会社への路線移管に向けた取</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組みをすすめる</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収支改善の取組み</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を推進</a:t>
                      </a:r>
                      <a:endPar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公社経営改善方針</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(2011(H23)</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年度策定</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に基づき、維持管理</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費</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の縮減を図るなど</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収支改善に取</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り</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組ん</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2016(H28)</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年度に経営改善</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に関する新たな取組みをとりまとめ</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鳥飼仁和寺大橋</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の料金徴収期間</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延長</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(2017(H29)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2027</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○近畿圏高速道路の料金体系一元化及び堺泉北、南阪奈、第二阪奈有料道路の路線移管に関する方針が決定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・堺泉北、南阪奈は、</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西日本へ移管</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・第二阪奈は、</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2019(H31)</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西日本へ移管</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・当該路線の料金体系一元化は移管時に</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○箕面有料道路については、早期の路線移管をめざし、引き続き検討・調整</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○借入金の償還財源の確保</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路線移管の推進</a:t>
                      </a:r>
                      <a:endPar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・引き続き、利用促進、経費節減による収支</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改善に取組むなど、借入金の償還財源の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確保に努める</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・利用者の視点に立った近畿圏高速道路の料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金体系一元化を実現するため、箕面有料道</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路の高速道路会社への早期移管をめざすと</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ともに、路線移管後の公社のあり方について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6000">
                <a:tc vMerge="1">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0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51383" marR="5138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2531492">
                <a:tc vMerge="1">
                  <a:txBody>
                    <a:bodyPr/>
                    <a:lstStyle/>
                    <a:p>
                      <a:endParaRPr kumimoji="1" lang="ja-JP" altLang="en-US"/>
                    </a:p>
                  </a:txBody>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改善に取組むなど、借入金の償還財源の確</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保に努める</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・利用者の視点に立った近畿圏高速道路の料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金体系一元化を実現するため、箕面有料道</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路の高速道路会社への早期移管を</a:t>
                      </a:r>
                      <a:r>
                        <a:rPr kumimoji="1" lang="ja-JP" altLang="en-US" sz="10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めざすとと</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もに、路線移管後の公社のあり方について検</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討をすすめる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endPar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54</a:t>
            </a:r>
            <a:endParaRPr lang="ja-JP" altLang="en-US" dirty="0">
              <a:solidFill>
                <a:schemeClr val="tx1"/>
              </a:solidFill>
            </a:endParaRPr>
          </a:p>
        </p:txBody>
      </p:sp>
    </p:spTree>
    <p:extLst>
      <p:ext uri="{BB962C8B-B14F-4D97-AF65-F5344CB8AC3E}">
        <p14:creationId xmlns:p14="http://schemas.microsoft.com/office/powerpoint/2010/main" val="1778350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956881935"/>
              </p:ext>
            </p:extLst>
          </p:nvPr>
        </p:nvGraphicFramePr>
        <p:xfrm>
          <a:off x="230980" y="1135420"/>
          <a:ext cx="8794800" cy="5502845"/>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435045">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1600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err="1"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34384">
                <a:tc rowSpan="3">
                  <a:txBody>
                    <a:bodyPr/>
                    <a:lstStyle/>
                    <a:p>
                      <a:pPr algn="just">
                        <a:spcAft>
                          <a:spcPts val="0"/>
                        </a:spcAft>
                      </a:pP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堺泉北埠頭（株）</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ざす</a:t>
                      </a:r>
                    </a:p>
                    <a:p>
                      <a:pPr marL="0" indent="-252000" algn="l">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年度の港湾運営会社指定、</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からの運営開始をめざすとともに、経営統合</a:t>
                      </a:r>
                      <a:r>
                        <a:rPr lang="ja-JP" altLang="en-US" sz="1000" u="none"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での間</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は、法人として収益性の向上、安定的</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な経営の維持や事業展開</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引き続き行</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a:t>
                      </a:r>
                      <a:endPar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985" indent="-133985" algn="just">
                        <a:lnSpc>
                          <a:spcPts val="1500"/>
                        </a:lnSpc>
                        <a:spcAft>
                          <a:spcPts val="0"/>
                        </a:spcAft>
                      </a:pP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に府市統合本部会議</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本部会議で基本的方向性を</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決定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府市港湾事業の統合</a:t>
                      </a:r>
                    </a:p>
                    <a:p>
                      <a:pPr marL="0" indent="-468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神戸港</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a:t>
                      </a:r>
                      <a:endParaRPr lang="en-US" alt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468000" algn="just">
                        <a:lnSpc>
                          <a:spcPts val="1500"/>
                        </a:lnSpc>
                        <a:spcAft>
                          <a:spcPts val="0"/>
                        </a:spcAft>
                      </a:pPr>
                      <a:r>
                        <a:rPr lang="en-US" alt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営</a:t>
                      </a:r>
                      <a:r>
                        <a:rPr lang="ja-JP" altLang="en-US"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統合後</a:t>
                      </a:r>
                      <a:r>
                        <a:rPr 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4680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をめ</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10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在来</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埠頭を含め府直営部分に</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可能なところ</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から管理運営を委ねる</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ことで、</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港湾運営会社</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指定に向け、</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ノウ</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の蓄積を図る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月、大阪港埠頭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216000" indent="-400050" algn="just">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の経営統合により、阪神</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月、府から港湾運営</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会社の指定を受け、平成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月より助松</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地区及び汐見地区のｺﾝﾃﾅ、ﾌｪﾘｰ、</a:t>
                      </a: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RORO</a:t>
                      </a:r>
                    </a:p>
                    <a:p>
                      <a:pPr marL="216000" indent="-400050" algn="just">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埠頭において港湾運営を開始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年８月、府市が大阪港湾</a:t>
                      </a:r>
                      <a:endPar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連携会議を設置し、港湾管理の一元化に</a:t>
                      </a:r>
                      <a:endPar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strike="noStrik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関する検討を深めている</a:t>
                      </a:r>
                      <a:endPar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月より、府から一部の府</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営上屋について事業移管を受け、既存の自</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社上屋と併せ上屋の一元管理を実施</a:t>
                      </a:r>
                    </a:p>
                    <a:p>
                      <a:pPr marL="401320" indent="-401320" algn="just">
                        <a:lnSpc>
                          <a:spcPts val="1500"/>
                        </a:lnSpc>
                        <a:spcAft>
                          <a:spcPts val="0"/>
                        </a:spcAft>
                      </a:pP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安定的な利益の確保</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○老朽化した施設等の計画的な更新・修繕</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b="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ざす</a:t>
                      </a:r>
                    </a:p>
                    <a:p>
                      <a:pPr marL="0" indent="-252000" algn="l">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、法人として収益性の</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向上、安定的な経営の維持や事業展開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引き続き行</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a:t>
                      </a:r>
                      <a:endPar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endPar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6000">
                <a:tc vMerge="1">
                  <a:txBody>
                    <a:bodyPr/>
                    <a:lstStyle/>
                    <a:p>
                      <a:endParaRPr kumimoji="1" lang="ja-JP" altLang="en-US"/>
                    </a:p>
                  </a:txBody>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636461">
                <a:tc vMerge="1">
                  <a:txBody>
                    <a:bodyPr/>
                    <a:lstStyle/>
                    <a:p>
                      <a:endParaRPr kumimoji="1" lang="ja-JP" altLang="en-US"/>
                    </a:p>
                  </a:txBody>
                  <a:tcPr/>
                </a:tc>
                <a:tc>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ざす</a:t>
                      </a:r>
                    </a:p>
                    <a:p>
                      <a:pPr marL="0" indent="-252000" algn="l">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、法人として収益性の向</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上、安定的な経営の維持や事業展開</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続き行</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a:t>
                      </a:r>
                      <a:endPar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55</a:t>
            </a:r>
            <a:endParaRPr lang="ja-JP" altLang="en-US" dirty="0">
              <a:solidFill>
                <a:schemeClr val="tx1"/>
              </a:solidFill>
            </a:endParaRPr>
          </a:p>
        </p:txBody>
      </p:sp>
    </p:spTree>
    <p:extLst>
      <p:ext uri="{BB962C8B-B14F-4D97-AF65-F5344CB8AC3E}">
        <p14:creationId xmlns:p14="http://schemas.microsoft.com/office/powerpoint/2010/main" val="2672556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543984"/>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5" name="正方形/長方形 4"/>
          <p:cNvSpPr>
            <a:spLocks noChangeArrowheads="1"/>
          </p:cNvSpPr>
          <p:nvPr/>
        </p:nvSpPr>
        <p:spPr bwMode="auto">
          <a:xfrm>
            <a:off x="179512" y="921206"/>
            <a:ext cx="30396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存　続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nvPr>
        </p:nvGraphicFramePr>
        <p:xfrm>
          <a:off x="179512" y="1268760"/>
          <a:ext cx="8794800" cy="3833303"/>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00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err="1"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015198">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府国際交流財団</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廃止</a:t>
                      </a:r>
                      <a:endPar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・新公益法人移行時の定款の定めに基づき、</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月に法人を解散予定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○2012(H24)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年度に公益財団法人に移</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行した際の定款で、存続期間を</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３月末と規定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○来阪外客数の急増等による府の国際化</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施策を取り巻く環境の変化に対応できるよ</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う財団を存続させることを決定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・事業について、よりきめ細かな外国人相</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談や的確な災害時の支援、さらに語学ボ</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ランティア確保などに向けた重点化を図る</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2017(H29)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年３月に定款を変更し、存</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続期間の規定を削除</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年９月及び</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月に法人よ</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り特定資産の一部</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を府に</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寄附</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新中期経営計画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基づき、重点化する事業と推進体制の強化、</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収入の確保に努める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による再検証を実施</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6000">
                <a:tc vMerge="1">
                  <a:txBody>
                    <a:bodyPr/>
                    <a:lstStyle/>
                    <a:p>
                      <a:pPr algn="just">
                        <a:spcAft>
                          <a:spcPts val="0"/>
                        </a:spcAft>
                      </a:pPr>
                      <a:endParaRPr lang="ja-JP" sz="1000" kern="100" dirty="0">
                        <a:solidFill>
                          <a:schemeClr val="tx1"/>
                        </a:solidFill>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pPr marL="401320" indent="-401320" algn="just">
                        <a:lnSpc>
                          <a:spcPts val="1500"/>
                        </a:lnSpc>
                        <a:spcAft>
                          <a:spcPts val="0"/>
                        </a:spcAft>
                      </a:pPr>
                      <a:endParaRPr lang="ja-JP" sz="1000" kern="100" dirty="0">
                        <a:solidFill>
                          <a:schemeClr val="tx1"/>
                        </a:solidFill>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c vMerge="1">
                  <a:txBody>
                    <a:bodyPr/>
                    <a:lstStyle/>
                    <a:p>
                      <a:pPr algn="just">
                        <a:lnSpc>
                          <a:spcPts val="1500"/>
                        </a:lnSpc>
                        <a:spcAft>
                          <a:spcPts val="0"/>
                        </a:spcAft>
                      </a:pPr>
                      <a:endParaRPr lang="ja-JP" sz="1000" kern="100" dirty="0">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2386105">
                <a:tc vMerge="1">
                  <a:txBody>
                    <a:bodyPr/>
                    <a:lstStyle/>
                    <a:p>
                      <a:endParaRPr kumimoji="1" lang="ja-JP" altLang="en-US"/>
                    </a:p>
                  </a:txBody>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・新中期経営計画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基づき、重点化する事業と推進体制の強化、</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収入の確保に努める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による再検証を実施</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・国際化戦略アクションプログラム事業の府への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一元化に伴い、法人より、特定資産の一部が</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寄附される見込み</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12" name="正方形/長方形 11"/>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56</a:t>
            </a:r>
            <a:endParaRPr lang="ja-JP" altLang="en-US" dirty="0">
              <a:solidFill>
                <a:schemeClr val="tx1"/>
              </a:solidFill>
            </a:endParaRPr>
          </a:p>
        </p:txBody>
      </p:sp>
    </p:spTree>
    <p:extLst>
      <p:ext uri="{BB962C8B-B14F-4D97-AF65-F5344CB8AC3E}">
        <p14:creationId xmlns:p14="http://schemas.microsoft.com/office/powerpoint/2010/main" val="271394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230978" y="1116335"/>
          <a:ext cx="8794800" cy="364500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00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369726">
                <a:tc>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大阪高速鉄道（株）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月に策定した中期経営計画</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に基づき、安定した需要</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確保、経営基盤の強化に努める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・車庫用地の購入</a:t>
                      </a:r>
                      <a:r>
                        <a:rPr lang="ja-JP" altLang="en-US" sz="1000" b="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時期や方法等</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府と協議をすすめる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○2016(H28)</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　府が門真市駅以</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南の延伸について事業化を決定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事業スケジュール</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予定</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rPr>
                        <a:t>2018(H30)</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年</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度</a:t>
                      </a:r>
                      <a:endPar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endParaRPr>
                    </a:p>
                    <a:p>
                      <a:pPr marL="401320" indent="-401320" algn="just">
                        <a:lnSpc>
                          <a:spcPts val="1500"/>
                        </a:lnSpc>
                        <a:spcAft>
                          <a:spcPts val="0"/>
                        </a:spcAft>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　　　　都市計画決定、軌道法</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特許</a:t>
                      </a:r>
                      <a:r>
                        <a:rPr kumimoji="1" lang="ja-JP" altLang="en-US" sz="1000" b="0" u="none" kern="1200" dirty="0" smtClean="0">
                          <a:solidFill>
                            <a:schemeClr val="tx1"/>
                          </a:solidFill>
                          <a:effectLst/>
                          <a:latin typeface="Meiryo UI" panose="020B0604030504040204" pitchFamily="50" charset="-128"/>
                          <a:ea typeface="Meiryo UI" panose="020B0604030504040204" pitchFamily="50" charset="-128"/>
                          <a:cs typeface="+mn-cs"/>
                        </a:rPr>
                        <a:t>取得</a:t>
                      </a:r>
                      <a:endParaRPr kumimoji="1" lang="ja-JP" altLang="ja-JP" sz="1000" b="0" u="none" kern="1200" dirty="0" smtClean="0">
                        <a:solidFill>
                          <a:schemeClr val="tx1"/>
                        </a:solidFill>
                        <a:effectLst/>
                        <a:latin typeface="Meiryo UI" panose="020B0604030504040204" pitchFamily="50" charset="-128"/>
                        <a:ea typeface="Meiryo UI" panose="020B0604030504040204" pitchFamily="50" charset="-128"/>
                        <a:cs typeface="+mn-cs"/>
                      </a:endParaRPr>
                    </a:p>
                    <a:p>
                      <a:pPr>
                        <a:lnSpc>
                          <a:spcPts val="1500"/>
                        </a:lnSpc>
                      </a:pP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rPr>
                        <a:t>2019(H31)</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年</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度～</a:t>
                      </a:r>
                      <a:endPar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endParaRPr>
                    </a:p>
                    <a:p>
                      <a:pPr>
                        <a:lnSpc>
                          <a:spcPts val="1500"/>
                        </a:lnSpc>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strike="noStrike" kern="1200" dirty="0" smtClean="0">
                          <a:solidFill>
                            <a:schemeClr val="tx1"/>
                          </a:solidFill>
                          <a:effectLst/>
                          <a:latin typeface="Meiryo UI" panose="020B0604030504040204" pitchFamily="50" charset="-128"/>
                          <a:ea typeface="Meiryo UI" panose="020B0604030504040204" pitchFamily="50" charset="-128"/>
                          <a:cs typeface="+mn-cs"/>
                        </a:rPr>
                        <a:t>都市計画事業認可、工事施行認可</a:t>
                      </a:r>
                    </a:p>
                    <a:p>
                      <a:pPr>
                        <a:lnSpc>
                          <a:spcPts val="1500"/>
                        </a:lnSpc>
                      </a:pP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rPr>
                        <a:t>2029</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年</a:t>
                      </a:r>
                      <a:endPar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endParaRPr>
                    </a:p>
                    <a:p>
                      <a:pPr>
                        <a:lnSpc>
                          <a:spcPts val="1500"/>
                        </a:lnSpc>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　開業</a:t>
                      </a:r>
                      <a:r>
                        <a:rPr kumimoji="1" lang="ja-JP" altLang="en-US" sz="1000" strike="noStrike" kern="1200" dirty="0" smtClean="0">
                          <a:solidFill>
                            <a:schemeClr val="tx1"/>
                          </a:solidFill>
                          <a:effectLst/>
                          <a:latin typeface="Meiryo UI" panose="020B0604030504040204" pitchFamily="50" charset="-128"/>
                          <a:ea typeface="Meiryo UI" panose="020B0604030504040204" pitchFamily="50" charset="-128"/>
                          <a:cs typeface="+mn-cs"/>
                        </a:rPr>
                        <a:t>目標</a:t>
                      </a:r>
                      <a:endParaRPr kumimoji="1" lang="ja-JP" altLang="ja-JP" sz="1000" strike="noStrike" kern="1200" dirty="0" smtClean="0">
                        <a:solidFill>
                          <a:schemeClr val="tx1"/>
                        </a:solidFill>
                        <a:effectLst/>
                        <a:latin typeface="Meiryo UI" panose="020B0604030504040204" pitchFamily="50" charset="-128"/>
                        <a:ea typeface="Meiryo UI" panose="020B0604030504040204" pitchFamily="50" charset="-128"/>
                        <a:cs typeface="+mn-cs"/>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○開業から</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年が経過し、施設・設備が</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○延伸事業の着実な推進</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○計画的な設備投資の実施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中期経営計画</a:t>
                      </a:r>
                      <a:r>
                        <a:rPr kumimoji="1" lang="en-US" altLang="ja-JP" sz="10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づき、引き続き安定した需要確保、経営基盤</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の強化に努める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・車庫用地の購入</a:t>
                      </a:r>
                      <a:r>
                        <a:rPr lang="ja-JP" altLang="en-US" sz="1000" b="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時期や方法等</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府と協議をすすめる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55771" y="6525507"/>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57</a:t>
            </a:r>
            <a:endParaRPr lang="ja-JP" altLang="en-US" dirty="0">
              <a:solidFill>
                <a:schemeClr val="tx1"/>
              </a:solidFill>
            </a:endParaRPr>
          </a:p>
        </p:txBody>
      </p:sp>
    </p:spTree>
    <p:extLst>
      <p:ext uri="{BB962C8B-B14F-4D97-AF65-F5344CB8AC3E}">
        <p14:creationId xmlns:p14="http://schemas.microsoft.com/office/powerpoint/2010/main" val="3992834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230980" y="1116335"/>
          <a:ext cx="8794800" cy="4216524"/>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435045">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1602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038696">
                <a:tc>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大阪府土地開発公社</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・長期保有資産については、平成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解消する見込みであり、引き続き早期の解消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に努める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・また、公社のあり方については、早期に結論を</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出すべく引き続き検討をすすめる</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2003(H15)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年度、府が「長期保有資産</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解消計画」を策定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629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計画策定時</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の長期保有資</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産を</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年度までに解消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○計画に基づき長期保有資産を縮減</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2017(H29)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　解消の見込み</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2018(H30)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月に、公社のあり方に</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いて、府の用地取得規模が一定程度縮小</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みで実施できる規模</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までは、公社を活用し</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た用地取得体制を維持するとし、</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次期大阪</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府都市整備中期計画</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が策定</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p>
                    <a:p>
                      <a:pPr marL="533400" indent="-533400" algn="just">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年度末予定</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さ</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れた段階で、事業量に対応</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した公社の組織規模及び存続期間を判断</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することとした</a:t>
                      </a:r>
                    </a:p>
                    <a:p>
                      <a:pPr marL="533400" indent="-53340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・長期保有資産については、</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解消する見込みであり、引き続き早期の解</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消に努める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府の用地取得規模が一定程度縮小する</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公社を活用せず府の用地取得体制のみで</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実施できる規模</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までは、公社を活用した</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用地取得体制を維持する</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58</a:t>
            </a:r>
            <a:endParaRPr lang="ja-JP" altLang="en-US" dirty="0">
              <a:solidFill>
                <a:schemeClr val="tx1"/>
              </a:solidFill>
            </a:endParaRPr>
          </a:p>
        </p:txBody>
      </p:sp>
    </p:spTree>
    <p:extLst>
      <p:ext uri="{BB962C8B-B14F-4D97-AF65-F5344CB8AC3E}">
        <p14:creationId xmlns:p14="http://schemas.microsoft.com/office/powerpoint/2010/main" val="2858791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664802967"/>
              </p:ext>
            </p:extLst>
          </p:nvPr>
        </p:nvGraphicFramePr>
        <p:xfrm>
          <a:off x="230981" y="908720"/>
          <a:ext cx="8794800" cy="3944706"/>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26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72844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（公財）大阪府文化財センター</a:t>
                      </a:r>
                      <a:endPar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・大阪市の動向を注視しつつ、大阪府の文化</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施設の合流手法について検討する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年度に、大阪市が５館</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（大阪歴史博物館・東洋陶磁美術館・市</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立美術館・自然史博物館・市立科学館</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を地方独立行政法人化</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○大阪市の地方独立行政法人化後、府</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立弥生文化博物館、府立近</a:t>
                      </a:r>
                      <a:r>
                        <a:rPr kumimoji="1" lang="ja-JP" altLang="en-US" sz="10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飛鳥博物</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館及び日本民家集落博物館の地方独立</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行政法人への合流の手法について、大阪</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市と調整中</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・大阪市の動向を注視しつつ、大阪府の文化</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施設の合流手法について引き続き検討する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59</a:t>
            </a:r>
            <a:endParaRPr lang="ja-JP" altLang="en-US" dirty="0">
              <a:solidFill>
                <a:schemeClr val="tx1"/>
              </a:solidFill>
            </a:endParaRPr>
          </a:p>
        </p:txBody>
      </p:sp>
    </p:spTree>
    <p:extLst>
      <p:ext uri="{BB962C8B-B14F-4D97-AF65-F5344CB8AC3E}">
        <p14:creationId xmlns:p14="http://schemas.microsoft.com/office/powerpoint/2010/main" val="2747788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33</a:t>
            </a:r>
            <a:endParaRPr lang="ja-JP" altLang="en-US" dirty="0">
              <a:solidFill>
                <a:prstClr val="black"/>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1913075863"/>
              </p:ext>
            </p:extLst>
          </p:nvPr>
        </p:nvGraphicFramePr>
        <p:xfrm>
          <a:off x="246146" y="773984"/>
          <a:ext cx="8651708" cy="5482664"/>
        </p:xfrm>
        <a:graphic>
          <a:graphicData uri="http://schemas.openxmlformats.org/drawingml/2006/table">
            <a:tbl>
              <a:tblPr firstRow="1" bandRow="1">
                <a:tableStyleId>{5940675A-B579-460E-94D1-54222C63F5DA}</a:tableStyleId>
              </a:tblPr>
              <a:tblGrid>
                <a:gridCol w="405547">
                  <a:extLst>
                    <a:ext uri="{9D8B030D-6E8A-4147-A177-3AD203B41FA5}">
                      <a16:colId xmlns:a16="http://schemas.microsoft.com/office/drawing/2014/main" val="20000"/>
                    </a:ext>
                  </a:extLst>
                </a:gridCol>
                <a:gridCol w="1417266">
                  <a:extLst>
                    <a:ext uri="{9D8B030D-6E8A-4147-A177-3AD203B41FA5}">
                      <a16:colId xmlns:a16="http://schemas.microsoft.com/office/drawing/2014/main" val="20001"/>
                    </a:ext>
                  </a:extLst>
                </a:gridCol>
                <a:gridCol w="3626651">
                  <a:extLst>
                    <a:ext uri="{9D8B030D-6E8A-4147-A177-3AD203B41FA5}">
                      <a16:colId xmlns:a16="http://schemas.microsoft.com/office/drawing/2014/main" val="20003"/>
                    </a:ext>
                  </a:extLst>
                </a:gridCol>
                <a:gridCol w="3202244">
                  <a:extLst>
                    <a:ext uri="{9D8B030D-6E8A-4147-A177-3AD203B41FA5}">
                      <a16:colId xmlns:a16="http://schemas.microsoft.com/office/drawing/2014/main" val="20004"/>
                    </a:ext>
                  </a:extLst>
                </a:gridCol>
              </a:tblGrid>
              <a:tr h="22474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最終予算における効果額）</a:t>
                      </a:r>
                      <a:endPar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solidFill>
                      <a:srgbClr val="0070C0"/>
                    </a:solidFill>
                  </a:tcPr>
                </a:tc>
                <a:extLst>
                  <a:ext uri="{0D108BD9-81ED-4DB2-BD59-A6C34878D82A}">
                    <a16:rowId xmlns:a16="http://schemas.microsoft.com/office/drawing/2014/main" val="10000"/>
                  </a:ext>
                </a:extLst>
              </a:tr>
              <a:tr h="2402812">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徴収向上方策</a:t>
                      </a: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府が自ら徴収する税目の徴収率の向上</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府が自ら徴収する税目について、徴収率を前年度から</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0.35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ポイント以上向上させる目標を設定し、滞納整理の早期着手の徹底などに取り組んだ。</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その結果、目標を達成。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23.8</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年度に全国上位３分の１の団体が達成している徴収率を達成するため、</a:t>
                      </a:r>
                      <a:r>
                        <a:rPr kumimoji="1" lang="ja-JP" altLang="en-US" sz="1200" b="0" i="1"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課税客体の早期かつ完全な捕捉に努めるとともに、納期内の自主納税の促進及び滞納整理を強力に推進する</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ことで徴収率を引き上げる。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13.5</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1"/>
                  </a:ext>
                </a:extLst>
              </a:tr>
              <a:tr h="2439772">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個人住民税</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府民税及び市町村民税</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の大阪府域地方税徴収機構における共同徴収</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大阪府域地方税徴収機構において、平成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年度は府内</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市町と共同徴収を実施。</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個人住民税をはじめとした地方税の税収確保を図るため、府と参加団体との間で引き続き共同徴収を推進。</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2"/>
                  </a:ext>
                </a:extLst>
              </a:tr>
            </a:tbl>
          </a:graphicData>
        </a:graphic>
      </p:graphicFrame>
      <p:sp>
        <p:nvSpPr>
          <p:cNvPr id="17" name="正方形/長方形 16"/>
          <p:cNvSpPr/>
          <p:nvPr/>
        </p:nvSpPr>
        <p:spPr>
          <a:xfrm>
            <a:off x="161510" y="-5609"/>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9" name="テキスト ボックス 18"/>
          <p:cNvSpPr txBox="1"/>
          <p:nvPr/>
        </p:nvSpPr>
        <p:spPr>
          <a:xfrm>
            <a:off x="161510" y="399577"/>
            <a:ext cx="2944228"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377175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右矢印 20"/>
          <p:cNvSpPr/>
          <p:nvPr/>
        </p:nvSpPr>
        <p:spPr>
          <a:xfrm>
            <a:off x="3991988" y="4077072"/>
            <a:ext cx="296132" cy="1512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2569" name="テキスト ボックス 3"/>
          <p:cNvSpPr txBox="1">
            <a:spLocks noChangeArrowheads="1"/>
          </p:cNvSpPr>
          <p:nvPr/>
        </p:nvSpPr>
        <p:spPr bwMode="auto">
          <a:xfrm>
            <a:off x="111819" y="721447"/>
            <a:ext cx="62658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出資法人が出資等をする法人（いわゆる孫法人</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597" name="テキスト ボックス 7"/>
          <p:cNvSpPr txBox="1">
            <a:spLocks noChangeArrowheads="1"/>
          </p:cNvSpPr>
          <p:nvPr/>
        </p:nvSpPr>
        <p:spPr bwMode="auto">
          <a:xfrm>
            <a:off x="335353" y="6444648"/>
            <a:ext cx="581182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prstClr val="black"/>
                </a:solidFill>
                <a:latin typeface="ＭＳ Ｐゴシック"/>
                <a:ea typeface="ＭＳ Ｐゴシック"/>
                <a:cs typeface="Meiryo UI" panose="020B0604030504040204" pitchFamily="50" charset="-128"/>
              </a:rPr>
              <a:t>平成</a:t>
            </a:r>
            <a:r>
              <a:rPr lang="en-US" altLang="ja-JP" sz="800" dirty="0">
                <a:solidFill>
                  <a:prstClr val="black"/>
                </a:solidFill>
                <a:latin typeface="ＭＳ Ｐゴシック"/>
                <a:ea typeface="ＭＳ Ｐゴシック"/>
                <a:cs typeface="Meiryo UI" pitchFamily="50" charset="-128"/>
              </a:rPr>
              <a:t>22</a:t>
            </a:r>
            <a:r>
              <a:rPr lang="ja-JP" altLang="en-US" sz="800" dirty="0">
                <a:solidFill>
                  <a:prstClr val="black"/>
                </a:solidFill>
                <a:latin typeface="ＭＳ Ｐゴシック"/>
                <a:ea typeface="ＭＳ Ｐゴシック"/>
                <a:cs typeface="Meiryo UI" pitchFamily="50" charset="-128"/>
              </a:rPr>
              <a:t>年度から、</a:t>
            </a:r>
            <a:r>
              <a:rPr lang="ja-JP" altLang="en-US" sz="800" dirty="0" smtClean="0">
                <a:solidFill>
                  <a:prstClr val="black"/>
                </a:solidFill>
                <a:latin typeface="ＭＳ Ｐゴシック"/>
                <a:ea typeface="ＭＳ Ｐゴシック"/>
                <a:cs typeface="Meiryo UI" panose="020B0604030504040204" pitchFamily="50" charset="-128"/>
              </a:rPr>
              <a:t>出資法人</a:t>
            </a:r>
            <a:r>
              <a:rPr lang="ja-JP" altLang="en-US" sz="800" dirty="0">
                <a:solidFill>
                  <a:prstClr val="black"/>
                </a:solidFill>
                <a:latin typeface="ＭＳ Ｐゴシック"/>
                <a:ea typeface="ＭＳ Ｐゴシック"/>
                <a:cs typeface="Meiryo UI" panose="020B0604030504040204" pitchFamily="50" charset="-128"/>
              </a:rPr>
              <a:t>による孫</a:t>
            </a:r>
            <a:r>
              <a:rPr lang="ja-JP" altLang="en-US" sz="800" dirty="0" smtClean="0">
                <a:solidFill>
                  <a:prstClr val="black"/>
                </a:solidFill>
                <a:latin typeface="ＭＳ Ｐゴシック"/>
                <a:ea typeface="ＭＳ Ｐゴシック"/>
                <a:cs typeface="Meiryo UI" panose="020B0604030504040204" pitchFamily="50" charset="-128"/>
              </a:rPr>
              <a:t>法人への委託など孫</a:t>
            </a:r>
            <a:r>
              <a:rPr lang="ja-JP" altLang="en-US" sz="800" dirty="0">
                <a:solidFill>
                  <a:prstClr val="black"/>
                </a:solidFill>
                <a:latin typeface="ＭＳ Ｐゴシック"/>
                <a:ea typeface="ＭＳ Ｐゴシック"/>
                <a:cs typeface="Meiryo UI" panose="020B0604030504040204" pitchFamily="50" charset="-128"/>
              </a:rPr>
              <a:t>法人の状況について点検</a:t>
            </a:r>
            <a:r>
              <a:rPr lang="ja-JP" altLang="en-US" sz="800" dirty="0" smtClean="0">
                <a:solidFill>
                  <a:prstClr val="black"/>
                </a:solidFill>
                <a:latin typeface="ＭＳ Ｐゴシック"/>
                <a:ea typeface="ＭＳ Ｐゴシック"/>
                <a:cs typeface="Meiryo UI" panose="020B0604030504040204" pitchFamily="50" charset="-128"/>
              </a:rPr>
              <a:t>を実施</a:t>
            </a:r>
            <a:r>
              <a:rPr lang="ja-JP" altLang="en-US" sz="800" dirty="0">
                <a:solidFill>
                  <a:prstClr val="black"/>
                </a:solidFill>
                <a:latin typeface="ＭＳ Ｐゴシック"/>
                <a:ea typeface="ＭＳ Ｐゴシック"/>
                <a:cs typeface="Meiryo UI" panose="020B0604030504040204" pitchFamily="50" charset="-128"/>
              </a:rPr>
              <a:t>し</a:t>
            </a:r>
            <a:r>
              <a:rPr lang="ja-JP" altLang="en-US" sz="800" dirty="0" smtClean="0">
                <a:solidFill>
                  <a:prstClr val="black"/>
                </a:solidFill>
                <a:latin typeface="ＭＳ Ｐゴシック"/>
                <a:ea typeface="ＭＳ Ｐゴシック"/>
                <a:cs typeface="Meiryo UI" panose="020B0604030504040204" pitchFamily="50" charset="-128"/>
              </a:rPr>
              <a:t>、府</a:t>
            </a:r>
            <a:r>
              <a:rPr lang="en-US" altLang="ja-JP" sz="800" dirty="0">
                <a:solidFill>
                  <a:prstClr val="black"/>
                </a:solidFill>
                <a:latin typeface="ＭＳ Ｐゴシック"/>
                <a:ea typeface="ＭＳ Ｐゴシック"/>
                <a:cs typeface="Meiryo UI" pitchFamily="50" charset="-128"/>
              </a:rPr>
              <a:t>HP</a:t>
            </a:r>
            <a:r>
              <a:rPr lang="ja-JP" altLang="en-US" sz="800" dirty="0">
                <a:solidFill>
                  <a:prstClr val="black"/>
                </a:solidFill>
                <a:latin typeface="ＭＳ Ｐゴシック"/>
                <a:ea typeface="ＭＳ Ｐゴシック"/>
                <a:cs typeface="Meiryo UI" panose="020B0604030504040204" pitchFamily="50" charset="-128"/>
              </a:rPr>
              <a:t>に公表</a:t>
            </a:r>
            <a:endParaRPr lang="en-US" altLang="ja-JP" sz="800" dirty="0">
              <a:solidFill>
                <a:prstClr val="black"/>
              </a:solidFill>
              <a:latin typeface="ＭＳ Ｐゴシック"/>
              <a:ea typeface="ＭＳ Ｐゴシック"/>
              <a:cs typeface="Meiryo UI" panose="020B0604030504040204" pitchFamily="50" charset="-128"/>
            </a:endParaRPr>
          </a:p>
        </p:txBody>
      </p:sp>
      <p:sp>
        <p:nvSpPr>
          <p:cNvPr id="22599" name="角丸四角形 4"/>
          <p:cNvSpPr>
            <a:spLocks noChangeArrowheads="1"/>
          </p:cNvSpPr>
          <p:nvPr/>
        </p:nvSpPr>
        <p:spPr bwMode="auto">
          <a:xfrm>
            <a:off x="251521" y="2903446"/>
            <a:ext cx="3687616" cy="310409"/>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Meiryo UI" panose="020B0604030504040204" pitchFamily="50" charset="-128"/>
                <a:ea typeface="Meiryo UI" panose="020B0604030504040204" pitchFamily="50" charset="-128"/>
                <a:cs typeface="Meiryo UI" pitchFamily="50" charset="-128"/>
              </a:rPr>
              <a:t>平成</a:t>
            </a:r>
            <a:r>
              <a:rPr lang="en-US" altLang="ja-JP" sz="1000" b="1" dirty="0" smtClean="0">
                <a:solidFill>
                  <a:prstClr val="white"/>
                </a:solidFill>
                <a:latin typeface="Meiryo UI" panose="020B0604030504040204" pitchFamily="50" charset="-128"/>
                <a:ea typeface="Meiryo UI" panose="020B0604030504040204" pitchFamily="50" charset="-128"/>
                <a:cs typeface="Meiryo UI" pitchFamily="50" charset="-128"/>
              </a:rPr>
              <a:t>26</a:t>
            </a:r>
            <a:r>
              <a:rPr lang="ja-JP" altLang="en-US" sz="1000" b="1" dirty="0" smtClean="0">
                <a:solidFill>
                  <a:prstClr val="white"/>
                </a:solidFill>
                <a:latin typeface="Meiryo UI" panose="020B0604030504040204" pitchFamily="50" charset="-128"/>
                <a:ea typeface="Meiryo UI" panose="020B0604030504040204" pitchFamily="50" charset="-128"/>
                <a:cs typeface="Meiryo UI" pitchFamily="50" charset="-128"/>
              </a:rPr>
              <a:t>年度行財政</a:t>
            </a:r>
            <a:r>
              <a:rPr lang="ja-JP" altLang="en-US" sz="1000" b="1" dirty="0" smtClean="0">
                <a:solidFill>
                  <a:prstClr val="white"/>
                </a:solidFill>
                <a:latin typeface="ＭＳ Ｐゴシック" charset="-128"/>
                <a:ea typeface="Meiryo UI" pitchFamily="50" charset="-128"/>
                <a:cs typeface="Meiryo UI" pitchFamily="50" charset="-128"/>
              </a:rPr>
              <a:t>改革の取組み</a:t>
            </a: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策定時点の孫法人の状況</a:t>
            </a:r>
            <a:endParaRPr lang="en-US" altLang="ja-JP" sz="1000" b="1" dirty="0">
              <a:solidFill>
                <a:prstClr val="white"/>
              </a:solidFill>
              <a:latin typeface="ＭＳ Ｐゴシック" charset="-128"/>
              <a:ea typeface="Meiryo UI" pitchFamily="50" charset="-128"/>
              <a:cs typeface="Meiryo UI" pitchFamily="50" charset="-128"/>
            </a:endParaRPr>
          </a:p>
        </p:txBody>
      </p:sp>
      <p:sp>
        <p:nvSpPr>
          <p:cNvPr id="23" name="角丸四角形 4"/>
          <p:cNvSpPr>
            <a:spLocks noChangeArrowheads="1"/>
          </p:cNvSpPr>
          <p:nvPr/>
        </p:nvSpPr>
        <p:spPr bwMode="auto">
          <a:xfrm>
            <a:off x="4364076" y="2905519"/>
            <a:ext cx="2304256" cy="401738"/>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行財政改革推進プラン</a:t>
            </a: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案</a:t>
            </a:r>
            <a:r>
              <a:rPr lang="en-US" altLang="ja-JP" sz="1000" b="1" dirty="0">
                <a:solidFill>
                  <a:prstClr val="white"/>
                </a:solidFill>
                <a:latin typeface="ＭＳ Ｐゴシック" charset="-128"/>
                <a:ea typeface="Meiryo UI" pitchFamily="50" charset="-128"/>
                <a:cs typeface="Meiryo UI" pitchFamily="50" charset="-128"/>
              </a:rPr>
              <a:t>)</a:t>
            </a:r>
            <a:r>
              <a:rPr lang="en-US" altLang="ja-JP" sz="1000" b="1" dirty="0" smtClean="0">
                <a:solidFill>
                  <a:prstClr val="white"/>
                </a:solidFill>
                <a:latin typeface="ＭＳ Ｐゴシック" charset="-128"/>
                <a:ea typeface="Meiryo UI" pitchFamily="50" charset="-128"/>
                <a:cs typeface="Meiryo UI" pitchFamily="50" charset="-128"/>
              </a:rPr>
              <a:t>』</a:t>
            </a:r>
          </a:p>
          <a:p>
            <a:pPr algn="ctr"/>
            <a:r>
              <a:rPr lang="ja-JP" altLang="en-US" sz="1000" b="1" dirty="0" smtClean="0">
                <a:solidFill>
                  <a:prstClr val="white"/>
                </a:solidFill>
                <a:latin typeface="ＭＳ Ｐゴシック" charset="-128"/>
                <a:ea typeface="Meiryo UI" pitchFamily="50" charset="-128"/>
                <a:cs typeface="Meiryo UI" pitchFamily="50" charset="-128"/>
              </a:rPr>
              <a:t>策定時点の孫法人の状況</a:t>
            </a:r>
            <a:endParaRPr lang="en-US" altLang="ja-JP" sz="1000" b="1" dirty="0" smtClean="0">
              <a:solidFill>
                <a:prstClr val="white"/>
              </a:solidFill>
              <a:latin typeface="ＭＳ Ｐゴシック" charset="-128"/>
              <a:ea typeface="Meiryo UI" pitchFamily="50" charset="-128"/>
              <a:cs typeface="Meiryo UI" pitchFamily="50" charset="-128"/>
            </a:endParaRPr>
          </a:p>
        </p:txBody>
      </p:sp>
      <p:graphicFrame>
        <p:nvGraphicFramePr>
          <p:cNvPr id="18" name="Group 83"/>
          <p:cNvGraphicFramePr>
            <a:graphicFrameLocks noGrp="1"/>
          </p:cNvGraphicFramePr>
          <p:nvPr>
            <p:extLst/>
          </p:nvPr>
        </p:nvGraphicFramePr>
        <p:xfrm>
          <a:off x="4354216" y="3406238"/>
          <a:ext cx="2376264" cy="3038410"/>
        </p:xfrm>
        <a:graphic>
          <a:graphicData uri="http://schemas.openxmlformats.org/drawingml/2006/table">
            <a:tbl>
              <a:tblPr/>
              <a:tblGrid>
                <a:gridCol w="2376264">
                  <a:extLst>
                    <a:ext uri="{9D8B030D-6E8A-4147-A177-3AD203B41FA5}">
                      <a16:colId xmlns:a16="http://schemas.microsoft.com/office/drawing/2014/main" val="20000"/>
                    </a:ext>
                  </a:extLst>
                </a:gridCol>
              </a:tblGrid>
              <a:tr h="34337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出資元法人の民営化により</a:t>
                      </a:r>
                      <a:endPar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孫法人でなくなった法人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32166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泉北鉄道サービス㈱</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7595">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泉鉄産業㈱</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03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㈱パンジョ</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248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出資元法人の株式譲渡により　　　　</a:t>
                      </a:r>
                      <a:endPar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孫法人でなくなった法人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4"/>
                  </a:ext>
                </a:extLst>
              </a:tr>
              <a:tr h="310433">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㈱北部冷蔵サービスセンター</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51712">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引き続き点検を実施する孫法人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6"/>
                  </a:ext>
                </a:extLst>
              </a:tr>
              <a:tr h="310433">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37639">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bl>
          </a:graphicData>
        </a:graphic>
      </p:graphicFrame>
      <p:graphicFrame>
        <p:nvGraphicFramePr>
          <p:cNvPr id="17" name="Group 83"/>
          <p:cNvGraphicFramePr>
            <a:graphicFrameLocks noGrp="1"/>
          </p:cNvGraphicFramePr>
          <p:nvPr>
            <p:extLst/>
          </p:nvPr>
        </p:nvGraphicFramePr>
        <p:xfrm>
          <a:off x="282949" y="3295312"/>
          <a:ext cx="3627403" cy="3107565"/>
        </p:xfrm>
        <a:graphic>
          <a:graphicData uri="http://schemas.openxmlformats.org/drawingml/2006/table">
            <a:tbl>
              <a:tblPr/>
              <a:tblGrid>
                <a:gridCol w="1599385">
                  <a:extLst>
                    <a:ext uri="{9D8B030D-6E8A-4147-A177-3AD203B41FA5}">
                      <a16:colId xmlns:a16="http://schemas.microsoft.com/office/drawing/2014/main" val="20000"/>
                    </a:ext>
                  </a:extLst>
                </a:gridCol>
                <a:gridCol w="2028018">
                  <a:extLst>
                    <a:ext uri="{9D8B030D-6E8A-4147-A177-3AD203B41FA5}">
                      <a16:colId xmlns:a16="http://schemas.microsoft.com/office/drawing/2014/main" val="20001"/>
                    </a:ext>
                  </a:extLst>
                </a:gridCol>
              </a:tblGrid>
              <a:tr h="230157">
                <a:tc gridSpan="2">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解散した孫法人：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243658">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孫法人名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1"/>
                  </a:ext>
                </a:extLst>
              </a:tr>
              <a:tr h="24365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大阪りんくうホテル（</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H23.11</a:t>
                      </a: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りんくう国際物流㈱ （</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0127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大阪府住宅供給公社</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㈱大阪住宅公社サービス （</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H24.3</a:t>
                      </a: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50228">
                <a:tc gridSpan="2">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存続する孫法人：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5"/>
                  </a:ext>
                </a:extLst>
              </a:tr>
              <a:tr h="212425">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孫法人名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6"/>
                  </a:ext>
                </a:extLst>
              </a:tr>
              <a:tr h="25516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㈱大阪府食品流通センター</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㈱北部冷蔵サービスセンター</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大阪高速鉄道㈱</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196177">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泉北鉄道サービス㈱</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253437">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泉鉄産業㈱</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㈱パンジョ</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193388">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en-US" altLang="ja-JP" sz="800" b="0"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b="0"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en-US" altLang="ja-JP" sz="800" b="0"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cap="none" spc="-100" normalizeH="0" baseline="0" dirty="0" smtClean="0">
                          <a:ln>
                            <a:noFill/>
                          </a:ln>
                          <a:solidFill>
                            <a:schemeClr val="tx1"/>
                          </a:solidFill>
                          <a:effectLst/>
                          <a:latin typeface="ＭＳ Ｐゴシック" charset="-128"/>
                          <a:ea typeface="Meiryo UI" pitchFamily="50" charset="-128"/>
                          <a:cs typeface="Meiryo UI" pitchFamily="50" charset="-128"/>
                        </a:rPr>
                        <a:t>大阪府タウン管理財団</a:t>
                      </a:r>
                      <a:endParaRPr kumimoji="1" lang="en-US" altLang="ja-JP" sz="900" b="0" i="0" u="none" strike="noStrike" cap="none" spc="-100"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9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bl>
          </a:graphicData>
        </a:graphic>
      </p:graphicFrame>
      <p:grpSp>
        <p:nvGrpSpPr>
          <p:cNvPr id="2" name="グループ化 1"/>
          <p:cNvGrpSpPr/>
          <p:nvPr/>
        </p:nvGrpSpPr>
        <p:grpSpPr>
          <a:xfrm>
            <a:off x="251521" y="1362041"/>
            <a:ext cx="8661693" cy="1150820"/>
            <a:chOff x="251521" y="332656"/>
            <a:chExt cx="8661693" cy="1670234"/>
          </a:xfrm>
        </p:grpSpPr>
        <p:sp>
          <p:nvSpPr>
            <p:cNvPr id="22530" name="正方形/長方形 6"/>
            <p:cNvSpPr>
              <a:spLocks noChangeArrowheads="1"/>
            </p:cNvSpPr>
            <p:nvPr/>
          </p:nvSpPr>
          <p:spPr bwMode="auto">
            <a:xfrm>
              <a:off x="323528" y="404666"/>
              <a:ext cx="8589686" cy="1539250"/>
            </a:xfrm>
            <a:prstGeom prst="rect">
              <a:avLst/>
            </a:prstGeom>
            <a:noFill/>
            <a:ln w="1905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lIns="0" tIns="72000" rIns="0" bIns="72000" anchor="ctr"/>
            <a:lstStyle/>
            <a:p>
              <a:r>
                <a:rPr lang="en-US" altLang="ja-JP" sz="1200">
                  <a:solidFill>
                    <a:prstClr val="black"/>
                  </a:solidFill>
                  <a:latin typeface="Meiryo UI" pitchFamily="50" charset="-128"/>
                  <a:ea typeface="Meiryo UI" pitchFamily="50" charset="-128"/>
                  <a:cs typeface="Meiryo UI" pitchFamily="50" charset="-128"/>
                </a:rPr>
                <a:t>  </a:t>
              </a:r>
            </a:p>
            <a:p>
              <a:r>
                <a:rPr lang="ja-JP" altLang="en-US" sz="1200">
                  <a:solidFill>
                    <a:prstClr val="black"/>
                  </a:solidFill>
                  <a:latin typeface="Meiryo UI" pitchFamily="50" charset="-128"/>
                  <a:ea typeface="Meiryo UI" pitchFamily="50" charset="-128"/>
                  <a:cs typeface="Meiryo UI" pitchFamily="50" charset="-128"/>
                </a:rPr>
                <a:t> </a:t>
              </a:r>
              <a:r>
                <a:rPr lang="en-US" altLang="ja-JP" sz="1200">
                  <a:solidFill>
                    <a:prstClr val="black"/>
                  </a:solidFill>
                  <a:latin typeface="ＭＳ Ｐゴシック" charset="-128"/>
                  <a:ea typeface="Meiryo UI" pitchFamily="50" charset="-128"/>
                  <a:cs typeface="Meiryo UI" pitchFamily="50" charset="-128"/>
                </a:rPr>
                <a:t> </a:t>
              </a:r>
            </a:p>
            <a:p>
              <a:endParaRPr lang="ja-JP" altLang="en-US" sz="1200">
                <a:solidFill>
                  <a:prstClr val="black"/>
                </a:solidFill>
                <a:latin typeface="ＭＳ Ｐゴシック" charset="-128"/>
                <a:ea typeface="Meiryo UI" pitchFamily="50" charset="-128"/>
                <a:cs typeface="Meiryo UI" pitchFamily="50" charset="-128"/>
              </a:endParaRPr>
            </a:p>
            <a:p>
              <a:r>
                <a:rPr lang="ja-JP" altLang="en-US" sz="1200">
                  <a:solidFill>
                    <a:prstClr val="black"/>
                  </a:solidFill>
                  <a:latin typeface="ＭＳ Ｐゴシック" charset="-128"/>
                  <a:ea typeface="Meiryo UI" pitchFamily="50" charset="-128"/>
                  <a:cs typeface="Meiryo UI" pitchFamily="50" charset="-128"/>
                </a:rPr>
                <a:t>  　</a:t>
              </a:r>
              <a:endParaRPr lang="ja-JP" altLang="en-US" sz="1100">
                <a:solidFill>
                  <a:prstClr val="black"/>
                </a:solidFill>
                <a:latin typeface="ＭＳ Ｐゴシック" charset="-128"/>
                <a:ea typeface="Meiryo UI" pitchFamily="50" charset="-128"/>
                <a:cs typeface="Meiryo UI" pitchFamily="50" charset="-128"/>
              </a:endParaRPr>
            </a:p>
          </p:txBody>
        </p:sp>
        <p:sp>
          <p:nvSpPr>
            <p:cNvPr id="22598" name="テキスト ボックス 16"/>
            <p:cNvSpPr txBox="1">
              <a:spLocks noChangeArrowheads="1"/>
            </p:cNvSpPr>
            <p:nvPr/>
          </p:nvSpPr>
          <p:spPr bwMode="auto">
            <a:xfrm>
              <a:off x="382673" y="685157"/>
              <a:ext cx="8517926" cy="1317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財政構造改革プラン</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）」以降、孫法人については、出資元法人の関与の状況等を確認・点検</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しており、平成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年６月１日に設立された保証協会コンピュータサービス（株）</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出資元：大阪信用保証協会</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を含め、引き続き点検を実施する法人は３法人です。</a:t>
              </a:r>
              <a:endParaRPr lang="en-US" altLang="ja-JP" sz="1050" strike="sngStrik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今後も存続する孫法人については、引き続き、平成</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年度大阪府行政経営の取組みでの</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向性を踏襲し、</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その必要性などに</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ついて定期的に</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点検</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していきます。</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600" name="角丸四角形 4"/>
            <p:cNvSpPr>
              <a:spLocks noChangeArrowheads="1"/>
            </p:cNvSpPr>
            <p:nvPr/>
          </p:nvSpPr>
          <p:spPr bwMode="auto">
            <a:xfrm>
              <a:off x="251521" y="332656"/>
              <a:ext cx="2016224" cy="307975"/>
            </a:xfrm>
            <a:prstGeom prst="roundRect">
              <a:avLst>
                <a:gd name="adj" fmla="val 16667"/>
              </a:avLst>
            </a:prstGeom>
            <a:solidFill>
              <a:srgbClr val="0070C0"/>
            </a:solidFill>
            <a:ln w="19050" algn="ctr">
              <a:solidFill>
                <a:srgbClr val="002060"/>
              </a:solidFill>
              <a:round/>
              <a:headEnd/>
              <a:tailEnd/>
            </a:ln>
          </p:spPr>
          <p:txBody>
            <a:bodyPr wrap="none" lIns="0" tIns="72000" rIns="0" bIns="72000" anchor="ctr"/>
            <a:lstStyle/>
            <a:p>
              <a:pPr algn="ctr"/>
              <a:r>
                <a:rPr lang="ja-JP" altLang="en-US" sz="1100" b="1" dirty="0">
                  <a:solidFill>
                    <a:prstClr val="white"/>
                  </a:solidFill>
                  <a:latin typeface="ＭＳ Ｐゴシック" charset="-128"/>
                  <a:ea typeface="Meiryo UI" pitchFamily="50" charset="-128"/>
                  <a:cs typeface="Meiryo UI" pitchFamily="50" charset="-128"/>
                </a:rPr>
                <a:t>点検結果・今後の取組み</a:t>
              </a:r>
              <a:endParaRPr lang="en-US" altLang="ja-JP" sz="1100" b="1" dirty="0">
                <a:solidFill>
                  <a:prstClr val="white"/>
                </a:solidFill>
                <a:latin typeface="ＭＳ Ｐゴシック" charset="-128"/>
                <a:ea typeface="Meiryo UI" pitchFamily="50" charset="-128"/>
                <a:cs typeface="Meiryo UI" pitchFamily="50" charset="-128"/>
              </a:endParaRPr>
            </a:p>
          </p:txBody>
        </p:sp>
      </p:grpSp>
      <p:sp>
        <p:nvSpPr>
          <p:cNvPr id="22" name="角丸四角形 4"/>
          <p:cNvSpPr>
            <a:spLocks noChangeArrowheads="1"/>
          </p:cNvSpPr>
          <p:nvPr/>
        </p:nvSpPr>
        <p:spPr bwMode="auto">
          <a:xfrm>
            <a:off x="6916854" y="2933146"/>
            <a:ext cx="2163746" cy="401738"/>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Meiryo UI" panose="020B0604030504040204" pitchFamily="50" charset="-128"/>
                <a:ea typeface="Meiryo UI" panose="020B0604030504040204" pitchFamily="50" charset="-128"/>
                <a:cs typeface="Meiryo UI" pitchFamily="50" charset="-128"/>
              </a:rPr>
              <a:t>平成</a:t>
            </a:r>
            <a:r>
              <a:rPr lang="en-US" altLang="ja-JP" sz="1000" b="1" smtClean="0">
                <a:solidFill>
                  <a:prstClr val="white"/>
                </a:solidFill>
                <a:latin typeface="Meiryo UI" panose="020B0604030504040204" pitchFamily="50" charset="-128"/>
                <a:ea typeface="Meiryo UI" panose="020B0604030504040204" pitchFamily="50" charset="-128"/>
                <a:cs typeface="Meiryo UI" pitchFamily="50" charset="-128"/>
              </a:rPr>
              <a:t>31</a:t>
            </a:r>
            <a:r>
              <a:rPr lang="ja-JP" altLang="en-US" sz="1000" b="1" smtClean="0">
                <a:solidFill>
                  <a:prstClr val="white"/>
                </a:solidFill>
                <a:latin typeface="Meiryo UI" panose="020B0604030504040204" pitchFamily="50" charset="-128"/>
                <a:ea typeface="Meiryo UI" panose="020B0604030504040204" pitchFamily="50" charset="-128"/>
                <a:cs typeface="Meiryo UI" pitchFamily="50" charset="-128"/>
              </a:rPr>
              <a:t>年</a:t>
            </a:r>
            <a:r>
              <a:rPr lang="ja-JP" altLang="en-US" sz="1000" b="1" smtClean="0">
                <a:solidFill>
                  <a:prstClr val="white"/>
                </a:solidFill>
                <a:latin typeface="ＭＳ Ｐゴシック" charset="-128"/>
                <a:ea typeface="Meiryo UI" pitchFamily="50" charset="-128"/>
                <a:cs typeface="Meiryo UI" pitchFamily="50" charset="-128"/>
              </a:rPr>
              <a:t>度</a:t>
            </a:r>
            <a:r>
              <a:rPr lang="ja-JP" altLang="en-US" sz="1000" b="1" dirty="0">
                <a:solidFill>
                  <a:prstClr val="white"/>
                </a:solidFill>
                <a:latin typeface="ＭＳ Ｐゴシック" charset="-128"/>
                <a:ea typeface="Meiryo UI" pitchFamily="50" charset="-128"/>
                <a:cs typeface="Meiryo UI" pitchFamily="50" charset="-128"/>
              </a:rPr>
              <a:t>行政経営の</a:t>
            </a:r>
            <a:r>
              <a:rPr lang="ja-JP" altLang="en-US" sz="1000" b="1" dirty="0" smtClean="0">
                <a:solidFill>
                  <a:prstClr val="white"/>
                </a:solidFill>
                <a:latin typeface="ＭＳ Ｐゴシック" charset="-128"/>
                <a:ea typeface="Meiryo UI" pitchFamily="50" charset="-128"/>
                <a:cs typeface="Meiryo UI" pitchFamily="50" charset="-128"/>
              </a:rPr>
              <a:t>取組み</a:t>
            </a:r>
            <a:r>
              <a:rPr lang="en-US" altLang="ja-JP" sz="1000" b="1" dirty="0" smtClean="0">
                <a:solidFill>
                  <a:prstClr val="white"/>
                </a:solidFill>
                <a:latin typeface="ＭＳ Ｐゴシック" charset="-128"/>
                <a:ea typeface="Meiryo UI" pitchFamily="50" charset="-128"/>
                <a:cs typeface="Meiryo UI" pitchFamily="50" charset="-128"/>
              </a:rPr>
              <a:t>』</a:t>
            </a:r>
            <a:endParaRPr lang="ja-JP" altLang="en-US" sz="1000" b="1" dirty="0">
              <a:solidFill>
                <a:prstClr val="white"/>
              </a:solidFill>
              <a:latin typeface="ＭＳ Ｐゴシック" charset="-128"/>
              <a:ea typeface="Meiryo UI" pitchFamily="50" charset="-128"/>
              <a:cs typeface="Meiryo UI" pitchFamily="50" charset="-128"/>
            </a:endParaRPr>
          </a:p>
          <a:p>
            <a:pPr algn="ctr"/>
            <a:r>
              <a:rPr lang="ja-JP" altLang="en-US" sz="1000" b="1" dirty="0">
                <a:solidFill>
                  <a:prstClr val="white"/>
                </a:solidFill>
                <a:latin typeface="ＭＳ Ｐゴシック" charset="-128"/>
                <a:ea typeface="Meiryo UI" pitchFamily="50" charset="-128"/>
                <a:cs typeface="Meiryo UI" pitchFamily="50" charset="-128"/>
              </a:rPr>
              <a:t>に</a:t>
            </a:r>
            <a:r>
              <a:rPr lang="ja-JP" altLang="en-US" sz="1000" b="1" dirty="0" smtClean="0">
                <a:solidFill>
                  <a:prstClr val="white"/>
                </a:solidFill>
                <a:latin typeface="ＭＳ Ｐゴシック" charset="-128"/>
                <a:ea typeface="Meiryo UI" pitchFamily="50" charset="-128"/>
                <a:cs typeface="Meiryo UI" pitchFamily="50" charset="-128"/>
              </a:rPr>
              <a:t>おける孫法人の状況</a:t>
            </a:r>
            <a:endParaRPr lang="en-US" altLang="ja-JP" sz="1000" b="1" dirty="0" smtClean="0">
              <a:solidFill>
                <a:prstClr val="white"/>
              </a:solidFill>
              <a:latin typeface="ＭＳ Ｐゴシック" charset="-128"/>
              <a:ea typeface="Meiryo UI" pitchFamily="50" charset="-128"/>
              <a:cs typeface="Meiryo UI" pitchFamily="50" charset="-128"/>
            </a:endParaRPr>
          </a:p>
        </p:txBody>
      </p:sp>
      <p:graphicFrame>
        <p:nvGraphicFramePr>
          <p:cNvPr id="3" name="表 2"/>
          <p:cNvGraphicFramePr>
            <a:graphicFrameLocks noGrp="1"/>
          </p:cNvGraphicFramePr>
          <p:nvPr>
            <p:extLst/>
          </p:nvPr>
        </p:nvGraphicFramePr>
        <p:xfrm>
          <a:off x="7200403" y="3429000"/>
          <a:ext cx="1764086" cy="1250346"/>
        </p:xfrm>
        <a:graphic>
          <a:graphicData uri="http://schemas.openxmlformats.org/drawingml/2006/table">
            <a:tbl>
              <a:tblPr/>
              <a:tblGrid>
                <a:gridCol w="1764086">
                  <a:extLst>
                    <a:ext uri="{9D8B030D-6E8A-4147-A177-3AD203B41FA5}">
                      <a16:colId xmlns:a16="http://schemas.microsoft.com/office/drawing/2014/main" val="20000"/>
                    </a:ext>
                  </a:extLst>
                </a:gridCol>
              </a:tblGrid>
              <a:tr h="303979">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引き続き点検を実施する</a:t>
                      </a:r>
                      <a:endPar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0"/>
                  </a:ext>
                </a:extLst>
              </a:tr>
              <a:tr h="26830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保証協会コンピュータサービス</a:t>
                      </a: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9181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9181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26" name="右矢印 25"/>
          <p:cNvSpPr/>
          <p:nvPr/>
        </p:nvSpPr>
        <p:spPr>
          <a:xfrm>
            <a:off x="6800743" y="4077072"/>
            <a:ext cx="296132" cy="1512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5" name="正方形/長方形 24"/>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8" name="正方形/長方形 2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60</a:t>
            </a:r>
            <a:endParaRPr lang="ja-JP" altLang="en-US" dirty="0">
              <a:solidFill>
                <a:schemeClr val="tx1"/>
              </a:solidFill>
            </a:endParaRPr>
          </a:p>
        </p:txBody>
      </p:sp>
    </p:spTree>
    <p:extLst>
      <p:ext uri="{BB962C8B-B14F-4D97-AF65-F5344CB8AC3E}">
        <p14:creationId xmlns:p14="http://schemas.microsoft.com/office/powerpoint/2010/main" val="29821953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61</a:t>
            </a:r>
            <a:endParaRPr lang="ja-JP" altLang="en-US" dirty="0">
              <a:solidFill>
                <a:schemeClr val="tx1"/>
              </a:solidFill>
            </a:endParaRPr>
          </a:p>
        </p:txBody>
      </p:sp>
      <p:sp>
        <p:nvSpPr>
          <p:cNvPr id="11" name="テキスト ボックス 3"/>
          <p:cNvSpPr txBox="1">
            <a:spLocks noChangeArrowheads="1"/>
          </p:cNvSpPr>
          <p:nvPr/>
        </p:nvSpPr>
        <p:spPr bwMode="auto">
          <a:xfrm>
            <a:off x="179512" y="541775"/>
            <a:ext cx="27453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孫</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p>
        </p:txBody>
      </p:sp>
      <p:graphicFrame>
        <p:nvGraphicFramePr>
          <p:cNvPr id="2" name="表 1"/>
          <p:cNvGraphicFramePr>
            <a:graphicFrameLocks noGrp="1"/>
          </p:cNvGraphicFramePr>
          <p:nvPr>
            <p:extLst>
              <p:ext uri="{D42A27DB-BD31-4B8C-83A1-F6EECF244321}">
                <p14:modId xmlns:p14="http://schemas.microsoft.com/office/powerpoint/2010/main" val="2570301677"/>
              </p:ext>
            </p:extLst>
          </p:nvPr>
        </p:nvGraphicFramePr>
        <p:xfrm>
          <a:off x="221490" y="880329"/>
          <a:ext cx="8742997" cy="4831496"/>
        </p:xfrm>
        <a:graphic>
          <a:graphicData uri="http://schemas.openxmlformats.org/drawingml/2006/table">
            <a:tbl>
              <a:tblPr firstRow="1" firstCol="1" bandRow="1"/>
              <a:tblGrid>
                <a:gridCol w="2010250">
                  <a:extLst>
                    <a:ext uri="{9D8B030D-6E8A-4147-A177-3AD203B41FA5}">
                      <a16:colId xmlns:a16="http://schemas.microsoft.com/office/drawing/2014/main" val="1762916636"/>
                    </a:ext>
                  </a:extLst>
                </a:gridCol>
                <a:gridCol w="2358952">
                  <a:extLst>
                    <a:ext uri="{9D8B030D-6E8A-4147-A177-3AD203B41FA5}">
                      <a16:colId xmlns:a16="http://schemas.microsoft.com/office/drawing/2014/main" val="320924773"/>
                    </a:ext>
                  </a:extLst>
                </a:gridCol>
                <a:gridCol w="2321568">
                  <a:extLst>
                    <a:ext uri="{9D8B030D-6E8A-4147-A177-3AD203B41FA5}">
                      <a16:colId xmlns:a16="http://schemas.microsoft.com/office/drawing/2014/main" val="2651241529"/>
                    </a:ext>
                  </a:extLst>
                </a:gridCol>
                <a:gridCol w="2052227">
                  <a:extLst>
                    <a:ext uri="{9D8B030D-6E8A-4147-A177-3AD203B41FA5}">
                      <a16:colId xmlns:a16="http://schemas.microsoft.com/office/drawing/2014/main" val="2653710639"/>
                    </a:ext>
                  </a:extLst>
                </a:gridCol>
              </a:tblGrid>
              <a:tr h="395336">
                <a:tc>
                  <a:txBody>
                    <a:bodyPr/>
                    <a:lstStyle/>
                    <a:p>
                      <a:pPr algn="ctr">
                        <a:spcAft>
                          <a:spcPts val="0"/>
                        </a:spcAft>
                      </a:pPr>
                      <a:r>
                        <a:rPr lang="ja-JP" sz="1050" b="1" kern="100">
                          <a:effectLst/>
                          <a:latin typeface="游明朝" panose="02020400000000000000" pitchFamily="18" charset="-128"/>
                          <a:ea typeface="Meiryo UI" panose="020B0604030504040204" pitchFamily="50" charset="-128"/>
                          <a:cs typeface="Times New Roman" panose="02020603050405020304" pitchFamily="18" charset="0"/>
                        </a:rPr>
                        <a:t>法人名</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en-US" sz="1000" b="1" kern="100">
                          <a:effectLst/>
                          <a:latin typeface="Meiryo UI" panose="020B0604030504040204" pitchFamily="50" charset="-128"/>
                          <a:ea typeface="游明朝" panose="02020400000000000000" pitchFamily="18" charset="-128"/>
                          <a:cs typeface="Times New Roman" panose="02020603050405020304" pitchFamily="18" charset="0"/>
                        </a:rPr>
                        <a:t>(</a:t>
                      </a:r>
                      <a:r>
                        <a:rPr lang="ja-JP" sz="1000" b="1" kern="100">
                          <a:effectLst/>
                          <a:latin typeface="游明朝" panose="02020400000000000000" pitchFamily="18" charset="-128"/>
                          <a:ea typeface="Meiryo UI" panose="020B0604030504040204" pitchFamily="50" charset="-128"/>
                          <a:cs typeface="Times New Roman" panose="02020603050405020304" pitchFamily="18" charset="0"/>
                        </a:rPr>
                        <a:t>出資元法人名</a:t>
                      </a:r>
                      <a:r>
                        <a:rPr lang="en-US" sz="1000" b="1" kern="100">
                          <a:effectLst/>
                          <a:latin typeface="游明朝" panose="02020400000000000000" pitchFamily="18" charset="-128"/>
                          <a:ea typeface="Meiryo UI" panose="020B0604030504040204"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spcAft>
                          <a:spcPts val="0"/>
                        </a:spcAft>
                      </a:pPr>
                      <a:r>
                        <a:rPr lang="ja-JP" sz="1050" b="1" kern="100" dirty="0">
                          <a:effectLst/>
                          <a:latin typeface="游明朝" panose="02020400000000000000" pitchFamily="18" charset="-128"/>
                          <a:ea typeface="Meiryo UI" panose="020B0604030504040204" pitchFamily="50" charset="-128"/>
                          <a:cs typeface="Times New Roman" panose="02020603050405020304" pitchFamily="18" charset="0"/>
                        </a:rPr>
                        <a:t>設立目的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ja-JP" sz="1050" b="1" kern="100" dirty="0">
                          <a:effectLst/>
                          <a:latin typeface="游明朝" panose="02020400000000000000" pitchFamily="18" charset="-128"/>
                          <a:ea typeface="Meiryo UI" panose="020B0604030504040204" pitchFamily="50" charset="-128"/>
                          <a:cs typeface="Times New Roman" panose="02020603050405020304" pitchFamily="18" charset="0"/>
                        </a:rPr>
                        <a:t>主要事業</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spcAft>
                          <a:spcPts val="0"/>
                        </a:spcAft>
                      </a:pPr>
                      <a:r>
                        <a:rPr lang="ja-JP" altLang="en-US" sz="1050" b="1" kern="100" dirty="0" smtClean="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点検内容等</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spcAft>
                          <a:spcPts val="0"/>
                        </a:spcAft>
                      </a:pPr>
                      <a:r>
                        <a:rPr lang="ja-JP" sz="1050" b="1" kern="1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今後の方向性</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019437060"/>
                  </a:ext>
                </a:extLst>
              </a:tr>
              <a:tr h="1478720">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保証</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協会</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コンピュータサービス</a:t>
                      </a:r>
                      <a:r>
                        <a:rPr 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株</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大阪信用保証協会</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〔設立目的〕</a:t>
                      </a:r>
                    </a:p>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複数の信用保証協会で情報処理システムを共同利用するにあたり、業務の効率性の観点から一元的に保守管理等を目的に</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設立</a:t>
                      </a:r>
                      <a:endPar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〔主要事業〕</a:t>
                      </a:r>
                    </a:p>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情報処理システムに係る企画・開発・運用・保守業務</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年度末時点で８信用保証協会が共同利用</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＜共同利用状況＞</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年度末：５信用保証協会</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年度末：７信用保証協会</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年度末：７信用保証協会</a:t>
                      </a:r>
                      <a:endParaRPr lang="ja-JP" alt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大阪信用保証協会の効率的な運営の観点から、情報処理システムの共同利用の状況について点検を行っていく</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165059"/>
                  </a:ext>
                </a:extLst>
              </a:tr>
              <a:tr h="1293880">
                <a:tc>
                  <a:txBody>
                    <a:bodyPr/>
                    <a:lstStyle/>
                    <a:p>
                      <a:pPr algn="just">
                        <a:spcAft>
                          <a:spcPts val="0"/>
                        </a:spcAft>
                      </a:pP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モノレールサービス</a:t>
                      </a:r>
                      <a:r>
                        <a:rPr 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株</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大阪高速鉄道</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株</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〔設立目的〕</a:t>
                      </a:r>
                    </a:p>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大阪モノレールの経営の効率化・サービス向上を目的に</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設立</a:t>
                      </a:r>
                      <a:endPar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〔主要事業〕</a:t>
                      </a:r>
                    </a:p>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駅業務及びコンビ二エンスストア等の運営、モノレール施設、付帯設備、駅務機器等の保守・管理等</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駅</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清掃業務、広報宣伝業務及び大阪モノレール千里中央ビル管理業務等を実施</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大阪高速鉄道</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株</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の効率的な運営の観点から、本法人の業務の点検を行っていく</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176474"/>
                  </a:ext>
                </a:extLst>
              </a:tr>
              <a:tr h="1663560">
                <a:tc>
                  <a:txBody>
                    <a:bodyPr/>
                    <a:lstStyle/>
                    <a:p>
                      <a:pPr algn="just">
                        <a:spcAft>
                          <a:spcPts val="0"/>
                        </a:spcAft>
                      </a:pP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千里北</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センター</a:t>
                      </a:r>
                      <a:r>
                        <a:rPr 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株</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一財</a:t>
                      </a:r>
                      <a:r>
                        <a:rPr 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大阪府</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タウン</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管理財団</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〔設立目的〕</a:t>
                      </a:r>
                    </a:p>
                    <a:p>
                      <a:pPr algn="just">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千里北地区センター再整備事業において、民間の活力を積極的に導入する観点から設立</a:t>
                      </a:r>
                      <a:endPar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〔主要事業〕</a:t>
                      </a:r>
                    </a:p>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千里北地区専門店街の商業</a:t>
                      </a:r>
                      <a:r>
                        <a:rPr 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施設及び</a:t>
                      </a: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駐車場等の管理運営</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一財</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大阪府</a:t>
                      </a:r>
                      <a:r>
                        <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タウン管理財団が所有する千里北センタービルと法人が所有する建物は一体的な商業施設であり、その効率性の観点から一元的に施設管理等を実施</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○地元市において、千里北地区における再整備手法の検討を進めるという方針に基づき、市街地再開発事業の実現性にかかる調査を実施</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一財</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大阪府</a:t>
                      </a:r>
                      <a:r>
                        <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タウン管理財団</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の資産処分をすすめる中、地元市等との協議も踏まえ、法人のあり方について検討を行っていく</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2084295"/>
                  </a:ext>
                </a:extLst>
              </a:tr>
            </a:tbl>
          </a:graphicData>
        </a:graphic>
      </p:graphicFrame>
    </p:spTree>
    <p:extLst>
      <p:ext uri="{BB962C8B-B14F-4D97-AF65-F5344CB8AC3E}">
        <p14:creationId xmlns:p14="http://schemas.microsoft.com/office/powerpoint/2010/main" val="25953090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484565811"/>
              </p:ext>
            </p:extLst>
          </p:nvPr>
        </p:nvGraphicFramePr>
        <p:xfrm>
          <a:off x="206515" y="852633"/>
          <a:ext cx="8595955" cy="5276666"/>
        </p:xfrm>
        <a:graphic>
          <a:graphicData uri="http://schemas.openxmlformats.org/drawingml/2006/table">
            <a:tbl>
              <a:tblPr firstRow="1" firstCol="1" bandRow="1">
                <a:tableStyleId>{BC89EF96-8CEA-46FF-86C4-4CE0E7609802}</a:tableStyleId>
              </a:tblPr>
              <a:tblGrid>
                <a:gridCol w="1890210">
                  <a:extLst>
                    <a:ext uri="{9D8B030D-6E8A-4147-A177-3AD203B41FA5}">
                      <a16:colId xmlns:a16="http://schemas.microsoft.com/office/drawing/2014/main" val="20000"/>
                    </a:ext>
                  </a:extLst>
                </a:gridCol>
                <a:gridCol w="610738">
                  <a:extLst>
                    <a:ext uri="{9D8B030D-6E8A-4147-A177-3AD203B41FA5}">
                      <a16:colId xmlns:a16="http://schemas.microsoft.com/office/drawing/2014/main" val="20001"/>
                    </a:ext>
                  </a:extLst>
                </a:gridCol>
                <a:gridCol w="1414487">
                  <a:extLst>
                    <a:ext uri="{9D8B030D-6E8A-4147-A177-3AD203B41FA5}">
                      <a16:colId xmlns:a16="http://schemas.microsoft.com/office/drawing/2014/main" val="20002"/>
                    </a:ext>
                  </a:extLst>
                </a:gridCol>
                <a:gridCol w="2295255">
                  <a:extLst>
                    <a:ext uri="{9D8B030D-6E8A-4147-A177-3AD203B41FA5}">
                      <a16:colId xmlns:a16="http://schemas.microsoft.com/office/drawing/2014/main" val="20004"/>
                    </a:ext>
                  </a:extLst>
                </a:gridCol>
                <a:gridCol w="2385265">
                  <a:extLst>
                    <a:ext uri="{9D8B030D-6E8A-4147-A177-3AD203B41FA5}">
                      <a16:colId xmlns:a16="http://schemas.microsoft.com/office/drawing/2014/main" val="20005"/>
                    </a:ext>
                  </a:extLst>
                </a:gridCol>
              </a:tblGrid>
              <a:tr h="537015">
                <a:tc>
                  <a:txBody>
                    <a:bodyPr/>
                    <a:lstStyle/>
                    <a:p>
                      <a:pPr algn="ctr">
                        <a:spcAft>
                          <a:spcPts val="0"/>
                        </a:spcAft>
                      </a:pPr>
                      <a:r>
                        <a:rPr lang="ja-JP" sz="11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endParaRPr 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100" b="1" kern="100" spc="-5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en-US" altLang="ja-JP" sz="1100" b="1" kern="100" spc="-5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algn="ctr">
                        <a:spcAft>
                          <a:spcPts val="0"/>
                        </a:spcAft>
                      </a:pPr>
                      <a:endParaRPr 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578699">
                <a:tc>
                  <a:txBody>
                    <a:bodyPr/>
                    <a:lstStyle/>
                    <a:p>
                      <a:r>
                        <a:rPr kumimoji="1" lang="zh-CN"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公立大学法人</a:t>
                      </a:r>
                      <a:endParaRPr kumimoji="1" lang="en-US" altLang="zh-CN"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CN"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府立大学、市立大学の統合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年５月に府議会及び市会において、債権者保護手続きのための定款変更議案が可決</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月に府議会及び</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　市会において、新法人の中期目標を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　定める議案が可決</a:t>
                      </a:r>
                      <a:endParaRPr kumimoji="1" lang="en-US" altLang="ja-JP" sz="11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defRPr/>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年度を目途とする両大学の統合に</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よる新大学の実現に向け、府市及び両</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大学で準備をすすめる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452268">
                <a:tc>
                  <a:txBody>
                    <a:bodyPr/>
                    <a:lstStyle/>
                    <a:p>
                      <a:r>
                        <a:rPr kumimoji="1" lang="zh-TW"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・府市共同住吉母子</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医療センターの整備</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・府立病院機構、市</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民病院機構の法人</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endParaRPr kumimoji="1" lang="ja-JP" altLang="en-US" sz="11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府市共同住吉母子医療センターを開設（</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年４月供用開始）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市及び府市法人と連携を図り、法人統</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合に向けて引き続き検討をすすめる</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708684">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文化施設（対象施設）</a:t>
                      </a: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府：弥生文化博物館、</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飛鳥博物館、</a:t>
                      </a: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日本民家集落博物館</a:t>
                      </a: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市：大阪歴史博物館、</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東洋陶磁美術館、</a:t>
                      </a: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自然史博物館、</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美術館、科学館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新たな地方独立行政法人の設立に向けた検討</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市単独による地方独立行政法人を設立したのち、府施設を合流し、府市の文化施設８施設（博物館等）を一体運営</a:t>
                      </a:r>
                      <a:endParaRPr kumimoji="1" lang="ja-JP" altLang="en-US" sz="11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大阪市が</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年度に設立予定の地方独立行政法人への将来的な合流について検討中</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市単独により設立された</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地方独立行政</a:t>
                      </a:r>
                      <a:endParaRPr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l" defTabSz="914400" rtl="0" eaLnBrk="1" fontAlgn="base" latinLnBrk="0" hangingPunct="1">
                        <a:lnSpc>
                          <a:spcPts val="1400"/>
                        </a:lnSpc>
                        <a:spcBef>
                          <a:spcPct val="0"/>
                        </a:spcBef>
                        <a:spcAft>
                          <a:spcPct val="0"/>
                        </a:spcAft>
                        <a:buClrTx/>
                        <a:buSzTx/>
                        <a:buFontTx/>
                        <a:buNone/>
                        <a:tabLst/>
                        <a:defRPr/>
                      </a:pP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への、府施設の合流手法について引</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き続き検討する</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cxnSp>
        <p:nvCxnSpPr>
          <p:cNvPr id="8" name="直線コネクタ 7"/>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251520" y="98630"/>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4"/>
          <p:cNvSpPr>
            <a:spLocks noChangeArrowheads="1"/>
          </p:cNvSpPr>
          <p:nvPr/>
        </p:nvSpPr>
        <p:spPr bwMode="auto">
          <a:xfrm>
            <a:off x="341530" y="503675"/>
            <a:ext cx="21675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地方独立行政法人</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62</a:t>
            </a:r>
            <a:endParaRPr lang="ja-JP" altLang="en-US" dirty="0">
              <a:solidFill>
                <a:prstClr val="black"/>
              </a:solidFill>
            </a:endParaRPr>
          </a:p>
        </p:txBody>
      </p:sp>
    </p:spTree>
    <p:extLst>
      <p:ext uri="{BB962C8B-B14F-4D97-AF65-F5344CB8AC3E}">
        <p14:creationId xmlns:p14="http://schemas.microsoft.com/office/powerpoint/2010/main" val="2333007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0511"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2278994141"/>
              </p:ext>
            </p:extLst>
          </p:nvPr>
        </p:nvGraphicFramePr>
        <p:xfrm>
          <a:off x="429988" y="943183"/>
          <a:ext cx="8284023" cy="5501153"/>
        </p:xfrm>
        <a:graphic>
          <a:graphicData uri="http://schemas.openxmlformats.org/drawingml/2006/table">
            <a:tbl>
              <a:tblPr firstRow="1" bandRow="1">
                <a:tableStyleId>{5940675A-B579-460E-94D1-54222C63F5DA}</a:tableStyleId>
              </a:tblPr>
              <a:tblGrid>
                <a:gridCol w="1739218">
                  <a:extLst>
                    <a:ext uri="{9D8B030D-6E8A-4147-A177-3AD203B41FA5}">
                      <a16:colId xmlns:a16="http://schemas.microsoft.com/office/drawing/2014/main" val="20000"/>
                    </a:ext>
                  </a:extLst>
                </a:gridCol>
                <a:gridCol w="2224325">
                  <a:extLst>
                    <a:ext uri="{9D8B030D-6E8A-4147-A177-3AD203B41FA5}">
                      <a16:colId xmlns:a16="http://schemas.microsoft.com/office/drawing/2014/main" val="20001"/>
                    </a:ext>
                  </a:extLst>
                </a:gridCol>
                <a:gridCol w="2205245">
                  <a:extLst>
                    <a:ext uri="{9D8B030D-6E8A-4147-A177-3AD203B41FA5}">
                      <a16:colId xmlns:a16="http://schemas.microsoft.com/office/drawing/2014/main" val="20002"/>
                    </a:ext>
                  </a:extLst>
                </a:gridCol>
                <a:gridCol w="2115235">
                  <a:extLst>
                    <a:ext uri="{9D8B030D-6E8A-4147-A177-3AD203B41FA5}">
                      <a16:colId xmlns:a16="http://schemas.microsoft.com/office/drawing/2014/main" val="20003"/>
                    </a:ext>
                  </a:extLst>
                </a:gridCol>
              </a:tblGrid>
              <a:tr h="37058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161593">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国際会議場</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府民に開かれた国際交流の拠点として、学術、芸術及び産業の振興に資する集会及び催物の場を提供し、もって大阪の文化及び経済の発展に寄与する。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今後の施設のあり方については継続協議とし、</a:t>
                      </a: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2024</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年に予定される</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ＩＲの開業や</a:t>
                      </a: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2025</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年</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万博終了後の利用状況等を見極めて判断することと</a:t>
                      </a:r>
                      <a:r>
                        <a:rPr kumimoji="1" lang="ja-JP" altLang="en-US" sz="1100" strike="noStrike" kern="1200" dirty="0" smtClean="0">
                          <a:solidFill>
                            <a:schemeClr val="tx1"/>
                          </a:solidFill>
                          <a:effectLst/>
                          <a:latin typeface="メイリオ" panose="020B0604030504040204" pitchFamily="50" charset="-128"/>
                          <a:ea typeface="メイリオ" panose="020B0604030504040204" pitchFamily="50" charset="-128"/>
                          <a:cs typeface="+mn-cs"/>
                        </a:rPr>
                        <a:t>した。</a:t>
                      </a:r>
                      <a:endParaRPr kumimoji="1" lang="en-US" altLang="ja-JP" sz="1100" strike="noStrike" kern="1200" dirty="0" smtClean="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その上で、</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指定期間の</a:t>
                      </a:r>
                      <a:r>
                        <a:rPr kumimoji="1" lang="ja-JP" altLang="ja-JP" sz="11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長期化によるメリットを考慮し</a:t>
                      </a:r>
                      <a:r>
                        <a:rPr kumimoji="1" lang="ja-JP" altLang="en-US" sz="11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て</a:t>
                      </a: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2019(H31)</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年度からの次期指定期間を</a:t>
                      </a: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10</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年とし</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100" strike="noStrike" kern="1200" baseline="0" dirty="0" smtClean="0">
                          <a:solidFill>
                            <a:schemeClr val="tx1"/>
                          </a:solidFill>
                          <a:effectLst/>
                          <a:latin typeface="メイリオ" panose="020B0604030504040204" pitchFamily="50" charset="-128"/>
                          <a:ea typeface="メイリオ" panose="020B0604030504040204" pitchFamily="50" charset="-128"/>
                          <a:cs typeface="+mn-cs"/>
                        </a:rPr>
                        <a:t>次期指定管理者を、議会の議決を得て指定した。</a:t>
                      </a:r>
                      <a:endPar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1"/>
                  </a:ext>
                </a:extLst>
              </a:tr>
              <a:tr h="14844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稲スポーツセンター</a:t>
                      </a:r>
                    </a:p>
                    <a:p>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u="none"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者のスポーツ及びレクリエーションの活動を支援し、もって障がい者</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の社会参加の促進に資する。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「府域における均衡ある</a:t>
                      </a:r>
                      <a:r>
                        <a:rPr lang="ja-JP" altLang="en-US" sz="1100" u="none" strike="noStrike"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10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者スポーツ支援体制等のあり方検討部会」を開催し、①利用環境の継続性の確保と②広域的拠点性の確保の観点からの提言を得た</a:t>
                      </a:r>
                      <a:r>
                        <a:rPr lang="ja-JP" altLang="en-US" sz="1100" u="none" strike="noStrik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i="0" u="sng"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施設運営に関し、あり方検討部会の提言を踏まえ、施設の利用環境の継続性の確保と広域拠点性の確保を図っていく。</a:t>
                      </a:r>
                      <a:endParaRPr lang="ja-JP" altLang="en-US" sz="1100" u="none"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84489">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子どもライフサポート</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家庭を離れ社会的養育を必要とする中学校卒業から</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歳までの児童に対し、集団生活を通して、進学や就職など社会的な自立に向けた支援を行う。</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i="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施設のあり方検討委員会で検討した結果、当面の間は、民間施設では支援困難な児童に対象を特化し、入所定員を</a:t>
                      </a:r>
                      <a:r>
                        <a:rPr lang="ja-JP" altLang="en-US" sz="1100" i="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i="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100" i="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a:t>
                      </a:r>
                      <a:r>
                        <a:rPr lang="ja-JP" altLang="en-US" sz="1100" i="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削減することとした。</a:t>
                      </a:r>
                      <a:endParaRPr lang="en-US" altLang="ja-JP" sz="1100" i="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i="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i="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63</a:t>
            </a:r>
            <a:endParaRPr lang="ja-JP" altLang="en-US" dirty="0">
              <a:solidFill>
                <a:schemeClr val="tx1"/>
              </a:solidFill>
            </a:endParaRPr>
          </a:p>
        </p:txBody>
      </p:sp>
      <p:sp>
        <p:nvSpPr>
          <p:cNvPr id="3" name="テキスト ボックス 2"/>
          <p:cNvSpPr txBox="1"/>
          <p:nvPr/>
        </p:nvSpPr>
        <p:spPr>
          <a:xfrm>
            <a:off x="296525" y="552801"/>
            <a:ext cx="8010890" cy="307777"/>
          </a:xfrm>
          <a:prstGeom prst="rect">
            <a:avLst/>
          </a:prstGeom>
          <a:noFill/>
        </p:spPr>
        <p:txBody>
          <a:bodyPr wrap="square" rtlCol="0">
            <a:spAutoFit/>
          </a:bodyPr>
          <a:lstStyle/>
          <a:p>
            <a:r>
              <a:rPr kumimoji="1" lang="ja-JP" altLang="en-US" sz="1400" dirty="0" smtClean="0">
                <a:latin typeface="+mj-ea"/>
                <a:ea typeface="+mj-ea"/>
                <a:cs typeface="メイリオ" panose="020B0604030504040204" pitchFamily="50" charset="-128"/>
              </a:rPr>
              <a:t>「平成</a:t>
            </a:r>
            <a:r>
              <a:rPr kumimoji="1" lang="en-US" altLang="ja-JP" sz="1400" dirty="0" smtClean="0">
                <a:latin typeface="+mj-ea"/>
                <a:ea typeface="+mj-ea"/>
                <a:cs typeface="メイリオ" panose="020B0604030504040204" pitchFamily="50" charset="-128"/>
              </a:rPr>
              <a:t>30</a:t>
            </a:r>
            <a:r>
              <a:rPr kumimoji="1" lang="ja-JP" altLang="en-US" sz="1400" dirty="0" smtClean="0">
                <a:latin typeface="+mj-ea"/>
                <a:ea typeface="+mj-ea"/>
                <a:cs typeface="メイリオ" panose="020B0604030504040204" pitchFamily="50" charset="-128"/>
              </a:rPr>
              <a:t>年度大阪府行政経営の取組み」掲載施設の取組み状況及び</a:t>
            </a:r>
            <a:r>
              <a:rPr lang="ja-JP" altLang="en-US" sz="1400" dirty="0" smtClean="0">
                <a:latin typeface="+mj-ea"/>
                <a:ea typeface="+mj-ea"/>
                <a:cs typeface="メイリオ" panose="020B0604030504040204" pitchFamily="50" charset="-128"/>
              </a:rPr>
              <a:t>平成</a:t>
            </a:r>
            <a:r>
              <a:rPr lang="en-US" altLang="ja-JP" sz="1400" dirty="0" smtClean="0">
                <a:latin typeface="+mj-ea"/>
                <a:ea typeface="+mj-ea"/>
                <a:cs typeface="メイリオ" panose="020B0604030504040204" pitchFamily="50" charset="-128"/>
              </a:rPr>
              <a:t>31</a:t>
            </a:r>
            <a:r>
              <a:rPr kumimoji="1" lang="ja-JP" altLang="en-US" sz="1400" dirty="0" smtClean="0">
                <a:latin typeface="+mj-ea"/>
                <a:ea typeface="+mj-ea"/>
                <a:cs typeface="メイリオ" panose="020B0604030504040204" pitchFamily="50" charset="-128"/>
              </a:rPr>
              <a:t>年度の取組み</a:t>
            </a:r>
          </a:p>
        </p:txBody>
      </p:sp>
    </p:spTree>
    <p:extLst>
      <p:ext uri="{BB962C8B-B14F-4D97-AF65-F5344CB8AC3E}">
        <p14:creationId xmlns:p14="http://schemas.microsoft.com/office/powerpoint/2010/main" val="40522306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3521608908"/>
              </p:ext>
            </p:extLst>
          </p:nvPr>
        </p:nvGraphicFramePr>
        <p:xfrm>
          <a:off x="415759" y="715393"/>
          <a:ext cx="8312482" cy="5761125"/>
        </p:xfrm>
        <a:graphic>
          <a:graphicData uri="http://schemas.openxmlformats.org/drawingml/2006/table">
            <a:tbl>
              <a:tblPr firstRow="1" bandRow="1">
                <a:tableStyleId>{5940675A-B579-460E-94D1-54222C63F5DA}</a:tableStyleId>
              </a:tblPr>
              <a:tblGrid>
                <a:gridCol w="1651443">
                  <a:extLst>
                    <a:ext uri="{9D8B030D-6E8A-4147-A177-3AD203B41FA5}">
                      <a16:colId xmlns:a16="http://schemas.microsoft.com/office/drawing/2014/main" val="20000"/>
                    </a:ext>
                  </a:extLst>
                </a:gridCol>
                <a:gridCol w="2451632">
                  <a:extLst>
                    <a:ext uri="{9D8B030D-6E8A-4147-A177-3AD203B41FA5}">
                      <a16:colId xmlns:a16="http://schemas.microsoft.com/office/drawing/2014/main" val="20001"/>
                    </a:ext>
                  </a:extLst>
                </a:gridCol>
                <a:gridCol w="2094172">
                  <a:extLst>
                    <a:ext uri="{9D8B030D-6E8A-4147-A177-3AD203B41FA5}">
                      <a16:colId xmlns:a16="http://schemas.microsoft.com/office/drawing/2014/main" val="20002"/>
                    </a:ext>
                  </a:extLst>
                </a:gridCol>
                <a:gridCol w="2115235">
                  <a:extLst>
                    <a:ext uri="{9D8B030D-6E8A-4147-A177-3AD203B41FA5}">
                      <a16:colId xmlns:a16="http://schemas.microsoft.com/office/drawing/2014/main" val="20003"/>
                    </a:ext>
                  </a:extLst>
                </a:gridCol>
              </a:tblGrid>
              <a:tr h="35266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10000"/>
                  </a:ext>
                </a:extLst>
              </a:tr>
              <a:tr h="736584">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女性自立支援センター</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（あゆみ寮・のぞみ寮）</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家庭環境の破綻や生活の困窮など、様々な事情により社会生活を営むうえで困難な問題を抱えている女性を保護する。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大阪府社会福祉審議会部会</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からの、保護を必要とする女性に適切な支援を提供するための提言を受け、外部アドバイザーを交えたワーキングを設置。</a:t>
                      </a:r>
                    </a:p>
                    <a:p>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保護を必要とする女性のセーフティネットの再構築に向けた課題整理と支援ニーズを踏まえた具体的対応等を検討した</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ワーキングの検討結果に加え、対象となる女性の範囲の拡大などを検討する国の「</a:t>
                      </a:r>
                      <a:r>
                        <a:rPr kumimoji="1" lang="ja-JP" altLang="en-US"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困難な問題を抱える女性への支援のあり方に関する検討会」での議論も</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踏まえ、支援のあり方等について引き続き検討する。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00549541"/>
                  </a:ext>
                </a:extLst>
              </a:tr>
              <a:tr h="779992">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中河内救命救急センター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救急患者に対し救命医療を行い、府民の生命及び健康の保持に資する。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運営形態のあり方を検討するにあたり、市立東大阪医療センターと医療連携会議を開催し、救急患者の受入れ方法等について検討を行った。</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引き続き、運営形態のあり方について、東大阪市・市立東大阪医療センターと協議を継続する。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271668">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労働組合の健全な発展並びに労働者の教養の向上及び福祉の増進に資する集会、催物等の場を提供する。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南館を含む施設全体のあり方については、次期指定期間終了</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a:t>
                      </a: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2023</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年度）</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までに検討することと</a:t>
                      </a:r>
                      <a:r>
                        <a:rPr kumimoji="1" lang="ja-JP" altLang="en-US" sz="1100" strike="noStrike" kern="1200" baseline="0" dirty="0" smtClean="0">
                          <a:solidFill>
                            <a:schemeClr val="tx1"/>
                          </a:solidFill>
                          <a:effectLst/>
                          <a:latin typeface="メイリオ" panose="020B0604030504040204" pitchFamily="50" charset="-128"/>
                          <a:ea typeface="メイリオ" panose="020B0604030504040204" pitchFamily="50" charset="-128"/>
                          <a:cs typeface="+mn-cs"/>
                        </a:rPr>
                        <a:t>した。なお、次期指定管理者を、議会の議決を得て指定した。</a:t>
                      </a:r>
                      <a:endParaRPr lang="ja-JP" altLang="en-US"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次期指定期間終了までに、</a:t>
                      </a:r>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南館を含む施設全体のあり方を検討する。</a:t>
                      </a:r>
                      <a:endPar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271668">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堺泉北港の緑地</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港湾施設労働者の福利厚生、地域住民等の交流の促進、地域の魅力の増進に資する。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指定管理者である泉大津市との間で、</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現指定期間終了（平成</a:t>
                      </a: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31</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年度）後の</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管理方法</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等、</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今後の施設のあり方を検討</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しており、早期に方向性を決定する予定。</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検討結果に基づき、施設管理に関して必要な手続きを行う。</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4702658"/>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64</a:t>
            </a:r>
            <a:endParaRPr lang="ja-JP" altLang="en-US" dirty="0">
              <a:solidFill>
                <a:schemeClr val="tx1"/>
              </a:solidFill>
            </a:endParaRPr>
          </a:p>
        </p:txBody>
      </p:sp>
    </p:spTree>
    <p:extLst>
      <p:ext uri="{BB962C8B-B14F-4D97-AF65-F5344CB8AC3E}">
        <p14:creationId xmlns:p14="http://schemas.microsoft.com/office/powerpoint/2010/main" val="26051563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3181182941"/>
              </p:ext>
            </p:extLst>
          </p:nvPr>
        </p:nvGraphicFramePr>
        <p:xfrm>
          <a:off x="415759" y="728700"/>
          <a:ext cx="8312482" cy="5477682"/>
        </p:xfrm>
        <a:graphic>
          <a:graphicData uri="http://schemas.openxmlformats.org/drawingml/2006/table">
            <a:tbl>
              <a:tblPr firstRow="1" bandRow="1">
                <a:tableStyleId>{5940675A-B579-460E-94D1-54222C63F5DA}</a:tableStyleId>
              </a:tblPr>
              <a:tblGrid>
                <a:gridCol w="1651443">
                  <a:extLst>
                    <a:ext uri="{9D8B030D-6E8A-4147-A177-3AD203B41FA5}">
                      <a16:colId xmlns:a16="http://schemas.microsoft.com/office/drawing/2014/main" val="20000"/>
                    </a:ext>
                  </a:extLst>
                </a:gridCol>
                <a:gridCol w="2451632">
                  <a:extLst>
                    <a:ext uri="{9D8B030D-6E8A-4147-A177-3AD203B41FA5}">
                      <a16:colId xmlns:a16="http://schemas.microsoft.com/office/drawing/2014/main" val="20001"/>
                    </a:ext>
                  </a:extLst>
                </a:gridCol>
                <a:gridCol w="2033386">
                  <a:extLst>
                    <a:ext uri="{9D8B030D-6E8A-4147-A177-3AD203B41FA5}">
                      <a16:colId xmlns:a16="http://schemas.microsoft.com/office/drawing/2014/main" val="20002"/>
                    </a:ext>
                  </a:extLst>
                </a:gridCol>
                <a:gridCol w="2176021">
                  <a:extLst>
                    <a:ext uri="{9D8B030D-6E8A-4147-A177-3AD203B41FA5}">
                      <a16:colId xmlns:a16="http://schemas.microsoft.com/office/drawing/2014/main" val="20003"/>
                    </a:ext>
                  </a:extLst>
                </a:gridCol>
              </a:tblGrid>
              <a:tr h="36483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10000"/>
                  </a:ext>
                </a:extLst>
              </a:tr>
              <a:tr h="1021022">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門真スポーツセンター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体育、スポーツ及びレクリエーションの振興を図り、併せて文化的な集会及び催物の場を提供する。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lang="ja-JP" altLang="en-US" sz="1100" b="0" i="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更なる効率的・効果的な運営方法を検討するため、サウンディング型市場調査を実施し、広く民間事業者からのアイデアを募集した。</a:t>
                      </a:r>
                      <a:endParaRPr lang="ja-JP" altLang="en-US" sz="1100" b="0" i="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サウンディング型</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市場調査の結果も踏まえ、次期指定管理者の公募内容を決定し、公募手続きを行う。</a:t>
                      </a:r>
                    </a:p>
                    <a:p>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75164046"/>
                  </a:ext>
                </a:extLst>
              </a:tr>
              <a:tr h="2228292">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中央図書館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自治体最大規模の図書館として、府民の教養、調査研究、レクリエーシヨン等に資する。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lang="ja-JP" altLang="en-US" sz="1100" b="0" i="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これまで、図書館業務については、①府の直営（専門的なレファレンス業務）、②指</a:t>
                      </a:r>
                    </a:p>
                    <a:p>
                      <a:r>
                        <a:rPr lang="ja-JP" altLang="en-US" sz="1100" b="0" i="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定管理者制度（施設運営業務）、③市場化テスト（カウンター業務等）の三手法に</a:t>
                      </a:r>
                      <a:r>
                        <a:rPr lang="ja-JP" altLang="en-US" sz="1100" b="0" i="0" strike="noStrike"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a:t>
                      </a:r>
                      <a:endParaRPr lang="ja-JP" altLang="en-US" sz="1100" b="0" i="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0" i="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り運営してきたが、③市場化テストについては見直しの検討を行い、今後はその結果</a:t>
                      </a:r>
                    </a:p>
                    <a:p>
                      <a:r>
                        <a:rPr lang="ja-JP" altLang="en-US" sz="1100" b="0" i="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をもとに一般的なアウトソーシング事業として実施することとなった。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ja-JP" altLang="en-US" sz="1100" i="1"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931077305"/>
                  </a:ext>
                </a:extLst>
              </a:tr>
              <a:tr h="50405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弥生文化博物館</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歴史、民俗等に関する資料を収集し、保管し、及び展示して府民の利用に供し、もって府民の文化的向上に資する。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大阪市が平成</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年度に設立予定の地方独立行政法人への将来的な合流について検討中。</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大阪市が平成</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年度に設立予定の</a:t>
                      </a:r>
                      <a:r>
                        <a:rPr lang="zh-CN"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地方独立行政法人</a:t>
                      </a:r>
                      <a:r>
                        <a:rPr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将来的な合流について検討</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121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飛鳥博物館</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6"/>
                  </a:ext>
                </a:extLst>
              </a:tr>
              <a:tr h="729081">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飛鳥風土記の丘</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一須賀古墳群を保存するとともに府民にこれと親しむ場を提供し、もって府民の文化的向上に資する。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上記２博物館の</a:t>
                      </a:r>
                      <a:r>
                        <a:rPr lang="zh-CN"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地方独立行政法人</a:t>
                      </a:r>
                      <a:r>
                        <a:rPr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合流検討と併せて、運営方法を検討中。</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引き続き、２博物館の地方独立行政法人への合流の動向を踏まえ、更なる効率的・効果的な運営方法を検討する。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65</a:t>
            </a:r>
            <a:endParaRPr lang="ja-JP" altLang="en-US" dirty="0">
              <a:solidFill>
                <a:schemeClr val="tx1"/>
              </a:solidFill>
            </a:endParaRPr>
          </a:p>
        </p:txBody>
      </p:sp>
    </p:spTree>
    <p:extLst>
      <p:ext uri="{BB962C8B-B14F-4D97-AF65-F5344CB8AC3E}">
        <p14:creationId xmlns:p14="http://schemas.microsoft.com/office/powerpoint/2010/main" val="3253075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4019852031"/>
              </p:ext>
            </p:extLst>
          </p:nvPr>
        </p:nvGraphicFramePr>
        <p:xfrm>
          <a:off x="296525" y="1088740"/>
          <a:ext cx="8312482" cy="5175575"/>
        </p:xfrm>
        <a:graphic>
          <a:graphicData uri="http://schemas.openxmlformats.org/drawingml/2006/table">
            <a:tbl>
              <a:tblPr firstRow="1" bandRow="1">
                <a:tableStyleId>{5940675A-B579-460E-94D1-54222C63F5DA}</a:tableStyleId>
              </a:tblPr>
              <a:tblGrid>
                <a:gridCol w="1606737">
                  <a:extLst>
                    <a:ext uri="{9D8B030D-6E8A-4147-A177-3AD203B41FA5}">
                      <a16:colId xmlns:a16="http://schemas.microsoft.com/office/drawing/2014/main" val="20000"/>
                    </a:ext>
                  </a:extLst>
                </a:gridCol>
                <a:gridCol w="3105345">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tblGrid>
              <a:tr h="76383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10000"/>
                  </a:ext>
                </a:extLst>
              </a:tr>
              <a:tr h="110293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青少年に自然と親しむ健康で文化的なレクリエーション活動の場を提供し、もって青少年の健全な育成を図る。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施設の利用状況や収支状況及び劣化度調査の結果等を踏まえ、サウンディング型市場調査などの手法も活用し、</a:t>
                      </a:r>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施設のあり方を検討する。</a:t>
                      </a:r>
                      <a:endParaRPr lang="en-US" altLang="ja-JP"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0293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・ファミリー棟</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7538220"/>
                  </a:ext>
                </a:extLst>
              </a:tr>
              <a:tr h="110293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府民の森　ちはや園地</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府民に自然の風景地と親しむ場を提供し、</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もって府民の健康で文化的な生活の確保に資する。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サウンディング型市場調査などの手法も活用し、指定管理者の一体公募等、地域の活性化の取組みについて検討する。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02937">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金剛登山道駐車場</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金剛生駒紀泉国定公園の利用の増進を図る。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66</a:t>
            </a:r>
            <a:endParaRPr lang="ja-JP" altLang="en-US" dirty="0">
              <a:solidFill>
                <a:schemeClr val="tx1"/>
              </a:solidFill>
            </a:endParaRPr>
          </a:p>
        </p:txBody>
      </p:sp>
      <p:sp>
        <p:nvSpPr>
          <p:cNvPr id="7" name="テキスト ボックス 6"/>
          <p:cNvSpPr txBox="1"/>
          <p:nvPr/>
        </p:nvSpPr>
        <p:spPr>
          <a:xfrm>
            <a:off x="179512" y="629937"/>
            <a:ext cx="7290810" cy="307777"/>
          </a:xfrm>
          <a:prstGeom prst="rect">
            <a:avLst/>
          </a:prstGeom>
          <a:noFill/>
        </p:spPr>
        <p:txBody>
          <a:bodyPr wrap="square" rtlCol="0">
            <a:spAutoFit/>
          </a:bodyPr>
          <a:lstStyle/>
          <a:p>
            <a:r>
              <a:rPr kumimoji="1" lang="ja-JP" altLang="en-US" sz="1400" dirty="0" smtClean="0">
                <a:latin typeface="+mj-ea"/>
                <a:ea typeface="+mj-ea"/>
                <a:cs typeface="メイリオ" panose="020B0604030504040204" pitchFamily="50" charset="-128"/>
              </a:rPr>
              <a:t>平成</a:t>
            </a:r>
            <a:r>
              <a:rPr kumimoji="1" lang="en-US" altLang="ja-JP" sz="1400" dirty="0" smtClean="0">
                <a:latin typeface="+mj-ea"/>
                <a:ea typeface="+mj-ea"/>
                <a:cs typeface="メイリオ" panose="020B0604030504040204" pitchFamily="50" charset="-128"/>
              </a:rPr>
              <a:t>31</a:t>
            </a:r>
            <a:r>
              <a:rPr kumimoji="1" lang="ja-JP" altLang="en-US" sz="1400" dirty="0" smtClean="0">
                <a:latin typeface="+mj-ea"/>
                <a:ea typeface="+mj-ea"/>
                <a:cs typeface="メイリオ" panose="020B0604030504040204" pitchFamily="50" charset="-128"/>
              </a:rPr>
              <a:t>年度に新たに重点的な取組みを行う施設</a:t>
            </a:r>
          </a:p>
        </p:txBody>
      </p:sp>
    </p:spTree>
    <p:extLst>
      <p:ext uri="{BB962C8B-B14F-4D97-AF65-F5344CB8AC3E}">
        <p14:creationId xmlns:p14="http://schemas.microsoft.com/office/powerpoint/2010/main" val="3159879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627740295"/>
              </p:ext>
            </p:extLst>
          </p:nvPr>
        </p:nvGraphicFramePr>
        <p:xfrm>
          <a:off x="246196" y="773985"/>
          <a:ext cx="8718292" cy="5567212"/>
        </p:xfrm>
        <a:graphic>
          <a:graphicData uri="http://schemas.openxmlformats.org/drawingml/2006/table">
            <a:tbl>
              <a:tblPr firstRow="1" bandRow="1">
                <a:tableStyleId>{5940675A-B579-460E-94D1-54222C63F5DA}</a:tableStyleId>
              </a:tblPr>
              <a:tblGrid>
                <a:gridCol w="401150">
                  <a:extLst>
                    <a:ext uri="{9D8B030D-6E8A-4147-A177-3AD203B41FA5}">
                      <a16:colId xmlns:a16="http://schemas.microsoft.com/office/drawing/2014/main" val="20000"/>
                    </a:ext>
                  </a:extLst>
                </a:gridCol>
                <a:gridCol w="1529258">
                  <a:extLst>
                    <a:ext uri="{9D8B030D-6E8A-4147-A177-3AD203B41FA5}">
                      <a16:colId xmlns:a16="http://schemas.microsoft.com/office/drawing/2014/main" val="20001"/>
                    </a:ext>
                  </a:extLst>
                </a:gridCol>
                <a:gridCol w="3655536">
                  <a:extLst>
                    <a:ext uri="{9D8B030D-6E8A-4147-A177-3AD203B41FA5}">
                      <a16:colId xmlns:a16="http://schemas.microsoft.com/office/drawing/2014/main" val="20003"/>
                    </a:ext>
                  </a:extLst>
                </a:gridCol>
                <a:gridCol w="3132348">
                  <a:extLst>
                    <a:ext uri="{9D8B030D-6E8A-4147-A177-3AD203B41FA5}">
                      <a16:colId xmlns:a16="http://schemas.microsoft.com/office/drawing/2014/main" val="20004"/>
                    </a:ext>
                  </a:extLst>
                </a:gridCol>
              </a:tblGrid>
              <a:tr h="22474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最終予算における効果額）</a:t>
                      </a:r>
                      <a:endPar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463566">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徴収向上方策</a:t>
                      </a: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個人住民税（府民税及び市町村民税）の特別徴収義務者の一斉指定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徴収率の高い特別徴収を徹底するため、平成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年５月に府内市町村において、法定要件に該当する全事業主を、特別徴収義務者に指定した。</a:t>
                      </a: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特別徴収割合は</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85.6%</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と、前年度から約</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ポイント上昇。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1"/>
                  </a:ext>
                </a:extLst>
              </a:tr>
              <a:tr h="2463566">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課税調査の推進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16.5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34</a:t>
            </a:r>
            <a:endParaRPr lang="ja-JP" altLang="en-US" dirty="0">
              <a:solidFill>
                <a:prstClr val="black"/>
              </a:solidFill>
            </a:endParaRPr>
          </a:p>
        </p:txBody>
      </p:sp>
      <p:sp>
        <p:nvSpPr>
          <p:cNvPr id="2" name="大かっこ 1"/>
          <p:cNvSpPr/>
          <p:nvPr/>
        </p:nvSpPr>
        <p:spPr>
          <a:xfrm>
            <a:off x="2231740" y="2483895"/>
            <a:ext cx="3555395" cy="507052"/>
          </a:xfrm>
          <a:prstGeom prst="bracketPair">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3" name="正方形/長方形 12"/>
          <p:cNvSpPr/>
          <p:nvPr/>
        </p:nvSpPr>
        <p:spPr>
          <a:xfrm>
            <a:off x="161510" y="-5609"/>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5" name="テキスト ボックス 14"/>
          <p:cNvSpPr txBox="1"/>
          <p:nvPr/>
        </p:nvSpPr>
        <p:spPr>
          <a:xfrm>
            <a:off x="161510" y="399577"/>
            <a:ext cx="2944228"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33669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571762579"/>
              </p:ext>
            </p:extLst>
          </p:nvPr>
        </p:nvGraphicFramePr>
        <p:xfrm>
          <a:off x="239187" y="755123"/>
          <a:ext cx="8665625" cy="5651988"/>
        </p:xfrm>
        <a:graphic>
          <a:graphicData uri="http://schemas.openxmlformats.org/drawingml/2006/table">
            <a:tbl>
              <a:tblPr firstRow="1" bandRow="1">
                <a:tableStyleId>{5940675A-B579-460E-94D1-54222C63F5DA}</a:tableStyleId>
              </a:tblPr>
              <a:tblGrid>
                <a:gridCol w="384705">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3723083">
                  <a:extLst>
                    <a:ext uri="{9D8B030D-6E8A-4147-A177-3AD203B41FA5}">
                      <a16:colId xmlns:a16="http://schemas.microsoft.com/office/drawing/2014/main" val="20003"/>
                    </a:ext>
                  </a:extLst>
                </a:gridCol>
                <a:gridCol w="3117677">
                  <a:extLst>
                    <a:ext uri="{9D8B030D-6E8A-4147-A177-3AD203B41FA5}">
                      <a16:colId xmlns:a16="http://schemas.microsoft.com/office/drawing/2014/main" val="20004"/>
                    </a:ext>
                  </a:extLst>
                </a:gridCol>
              </a:tblGrid>
              <a:tr h="36539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最終予算における効果額）</a:t>
                      </a:r>
                      <a:endPar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698158">
                <a:tc row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府有財産の活用・売却</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元布施公共職業安定所敷地</a:t>
                      </a:r>
                      <a:endParaRPr lang="en-US" altLang="ja-JP" sz="1200" strike="sng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一般競争入札により落札。（</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H31.1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月契約済）</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2.06</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1"/>
                  </a:ext>
                </a:extLst>
              </a:tr>
              <a:tr h="698158">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府警吹田④待機宿舎</a:t>
                      </a:r>
                      <a:endParaRPr lang="en-US" altLang="ja-JP"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一般競争入札により落札。（</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H31.1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月契約済）</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15.95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2"/>
                  </a:ext>
                </a:extLst>
              </a:tr>
              <a:tr h="698158">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服部緑地公園区域外用地</a:t>
                      </a:r>
                      <a:endParaRPr lang="en-US" altLang="ja-JP"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一般競争入札により落札。（</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９月契約済）</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2.25</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zh-TW"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3"/>
                  </a:ext>
                </a:extLst>
              </a:tr>
              <a:tr h="698158">
                <a:tc vMerge="1">
                  <a:txBody>
                    <a:bodyPr/>
                    <a:lstStyle/>
                    <a:p>
                      <a:endParaRPr kumimoji="1" lang="ja-JP" altLang="en-US"/>
                    </a:p>
                  </a:txBody>
                  <a:tcPr/>
                </a:tc>
                <a:tc>
                  <a:txBody>
                    <a:bodyPr/>
                    <a:lstStyle/>
                    <a:p>
                      <a:r>
                        <a:rPr lang="ja-JP" altLang="en-US"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元泉大津公共職業安定所敷地</a:t>
                      </a:r>
                      <a:endParaRPr lang="en-US" altLang="ja-JP"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手続きをすすめ、平成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年度中に売却。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建物撤去完了後（平成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年度）、国より財産の返還を受け、手続きをすすめ、平成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年度中に売却。</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98158">
                <a:tc vMerge="1">
                  <a:txBody>
                    <a:bodyPr/>
                    <a:lstStyle/>
                    <a:p>
                      <a:endParaRPr kumimoji="1" lang="ja-JP" altLang="en-US"/>
                    </a:p>
                  </a:txBody>
                  <a:tcPr/>
                </a:tc>
                <a:tc>
                  <a:txBody>
                    <a:bodyPr/>
                    <a:lstStyle/>
                    <a:p>
                      <a:r>
                        <a:rPr lang="ja-JP" altLang="en-US"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大手前周辺土地</a:t>
                      </a:r>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一般競争入札により売却。（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H31.1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月契約済）</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5"/>
                  </a:ext>
                </a:extLst>
              </a:tr>
              <a:tr h="698158">
                <a:tc vMerge="1">
                  <a:txBody>
                    <a:bodyPr/>
                    <a:lstStyle/>
                    <a:p>
                      <a:endParaRPr kumimoji="1" lang="ja-JP" altLang="en-US"/>
                    </a:p>
                  </a:txBody>
                  <a:tcPr/>
                </a:tc>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守口保健所の跡地</a:t>
                      </a:r>
                      <a:endParaRPr lang="en-US" altLang="ja-JP"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都市公園用地として、守口市に対し、平成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年度中に売却。</a:t>
                      </a:r>
                      <a:endParaRPr kumimoji="1" lang="en-US" altLang="ja-JP" sz="1200" b="0" i="0" u="none" strike="sngStrike" kern="1200" cap="none" spc="0" normalizeH="0" baseline="0" noProof="0" dirty="0" smtClean="0">
                        <a:ln>
                          <a:noFill/>
                        </a:ln>
                        <a:solidFill>
                          <a:srgbClr val="6699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6"/>
                  </a:ext>
                </a:extLst>
              </a:tr>
              <a:tr h="698158">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元大阪府立勤労青少年会館敷地</a:t>
                      </a:r>
                      <a:endParaRPr lang="en-US" altLang="ja-JP"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随意契約により売却。（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H30.7</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月契約済）</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3.23</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7"/>
                  </a:ext>
                </a:extLst>
              </a:tr>
            </a:tbl>
          </a:graphicData>
        </a:graphic>
      </p:graphicFrame>
      <p:sp>
        <p:nvSpPr>
          <p:cNvPr id="10" name="テキスト ボックス 9"/>
          <p:cNvSpPr txBox="1"/>
          <p:nvPr/>
        </p:nvSpPr>
        <p:spPr>
          <a:xfrm>
            <a:off x="161510" y="390146"/>
            <a:ext cx="2944228"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35</a:t>
            </a:r>
            <a:endParaRPr lang="ja-JP" altLang="en-US" dirty="0">
              <a:solidFill>
                <a:prstClr val="black"/>
              </a:solidFill>
            </a:endParaRPr>
          </a:p>
        </p:txBody>
      </p:sp>
      <p:sp>
        <p:nvSpPr>
          <p:cNvPr id="18" name="正方形/長方形 17"/>
          <p:cNvSpPr/>
          <p:nvPr/>
        </p:nvSpPr>
        <p:spPr>
          <a:xfrm>
            <a:off x="161510" y="-5609"/>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88985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75160008"/>
              </p:ext>
            </p:extLst>
          </p:nvPr>
        </p:nvGraphicFramePr>
        <p:xfrm>
          <a:off x="262477" y="755123"/>
          <a:ext cx="8623466" cy="5575647"/>
        </p:xfrm>
        <a:graphic>
          <a:graphicData uri="http://schemas.openxmlformats.org/drawingml/2006/table">
            <a:tbl>
              <a:tblPr firstRow="1" bandRow="1">
                <a:tableStyleId>{5940675A-B579-460E-94D1-54222C63F5DA}</a:tableStyleId>
              </a:tblPr>
              <a:tblGrid>
                <a:gridCol w="387551">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3"/>
                    </a:ext>
                  </a:extLst>
                </a:gridCol>
                <a:gridCol w="3195355">
                  <a:extLst>
                    <a:ext uri="{9D8B030D-6E8A-4147-A177-3AD203B41FA5}">
                      <a16:colId xmlns:a16="http://schemas.microsoft.com/office/drawing/2014/main" val="20004"/>
                    </a:ext>
                  </a:extLst>
                </a:gridCol>
              </a:tblGrid>
              <a:tr h="34411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取組</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H30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最終予算における効果額）</a:t>
                      </a:r>
                      <a:endPar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863667">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府有財産の活用・売却</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ビッグバン</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後背地</a:t>
                      </a:r>
                      <a:endPar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有償譲渡に向け、堺市と協議を進めた。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都市公園として必要な面積について、堺市と協議を進め、有償譲渡する。</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70130">
                <a:tc vMerge="1">
                  <a:txBody>
                    <a:bodyPr/>
                    <a:lstStyle/>
                    <a:p>
                      <a:endParaRPr kumimoji="1" lang="ja-JP" altLang="en-US"/>
                    </a:p>
                  </a:txBody>
                  <a:tcPr/>
                </a:tc>
                <a:tc>
                  <a:txBody>
                    <a:bodyPr/>
                    <a:lstStyle/>
                    <a:p>
                      <a:pPr algn="l"/>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福祉３センター</a:t>
                      </a:r>
                      <a:endPar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障がい</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者社会参加促進センター、谷町福祉センター、盲人福祉センターの森之宮移転（</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年度）整備中。移転完了後、跡地の売却に取り組む。</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障がい</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者社会参加促進センター、谷町福祉センター、盲人福祉センターの森之宮移転後（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年度）、これらの跡地の売却に取り組む。</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530170">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マイドーム</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おおさか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建物を区分所有している</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大阪産業振興機構については、平成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日開催の第</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回副首都推進本部会議において、</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大阪市都市型産業振興センターと平成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月の統合をめざすことや、法人の新機能等の具体的な検討を進めることが確認された。</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中小企業支援機能の強化を図る観点から、売却も含めた最良の方法を検討していく。</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371600">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堺泉北埠頭上屋</a:t>
                      </a:r>
                      <a:endPar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上屋</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堺泉北埠頭（株）</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に有償譲渡。</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残りの上屋</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棟について、上屋利用者へのヒアリングを行い、今後の管理運営等について協議を進めた。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残りの上屋</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棟については、順次民間に有償譲渡できるよう、現在の上屋利用者と協議を進める。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0" name="テキスト ボックス 9"/>
          <p:cNvSpPr txBox="1"/>
          <p:nvPr/>
        </p:nvSpPr>
        <p:spPr>
          <a:xfrm>
            <a:off x="161510" y="390146"/>
            <a:ext cx="2944228"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36</a:t>
            </a:r>
            <a:endParaRPr lang="ja-JP" altLang="en-US" dirty="0">
              <a:solidFill>
                <a:prstClr val="black"/>
              </a:solidFill>
            </a:endParaRPr>
          </a:p>
        </p:txBody>
      </p:sp>
      <p:sp>
        <p:nvSpPr>
          <p:cNvPr id="11" name="正方形/長方形 10"/>
          <p:cNvSpPr/>
          <p:nvPr/>
        </p:nvSpPr>
        <p:spPr>
          <a:xfrm>
            <a:off x="161510" y="-5609"/>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733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877228767"/>
              </p:ext>
            </p:extLst>
          </p:nvPr>
        </p:nvGraphicFramePr>
        <p:xfrm>
          <a:off x="250400" y="755953"/>
          <a:ext cx="8643200" cy="5632017"/>
        </p:xfrm>
        <a:graphic>
          <a:graphicData uri="http://schemas.openxmlformats.org/drawingml/2006/table">
            <a:tbl>
              <a:tblPr firstRow="1" bandRow="1">
                <a:tableStyleId>{5940675A-B579-460E-94D1-54222C63F5DA}</a:tableStyleId>
              </a:tblPr>
              <a:tblGrid>
                <a:gridCol w="824200">
                  <a:extLst>
                    <a:ext uri="{9D8B030D-6E8A-4147-A177-3AD203B41FA5}">
                      <a16:colId xmlns:a16="http://schemas.microsoft.com/office/drawing/2014/main" val="20000"/>
                    </a:ext>
                  </a:extLst>
                </a:gridCol>
                <a:gridCol w="1733980">
                  <a:extLst>
                    <a:ext uri="{9D8B030D-6E8A-4147-A177-3AD203B41FA5}">
                      <a16:colId xmlns:a16="http://schemas.microsoft.com/office/drawing/2014/main" val="20001"/>
                    </a:ext>
                  </a:extLst>
                </a:gridCol>
                <a:gridCol w="2889665">
                  <a:extLst>
                    <a:ext uri="{9D8B030D-6E8A-4147-A177-3AD203B41FA5}">
                      <a16:colId xmlns:a16="http://schemas.microsoft.com/office/drawing/2014/main" val="20003"/>
                    </a:ext>
                  </a:extLst>
                </a:gridCol>
                <a:gridCol w="3195355">
                  <a:extLst>
                    <a:ext uri="{9D8B030D-6E8A-4147-A177-3AD203B41FA5}">
                      <a16:colId xmlns:a16="http://schemas.microsoft.com/office/drawing/2014/main" val="20004"/>
                    </a:ext>
                  </a:extLst>
                </a:gridCol>
              </a:tblGrid>
              <a:tr h="60281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9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H30</a:t>
                      </a:r>
                      <a:r>
                        <a:rPr kumimoji="1" lang="ja-JP" altLang="en-US" sz="9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最終予算における効果額）</a:t>
                      </a:r>
                      <a:endParaRPr kumimoji="1" lang="en-US" altLang="ja-JP" sz="9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solidFill>
                      <a:srgbClr val="0070C0"/>
                    </a:solidFill>
                  </a:tcPr>
                </a:tc>
                <a:extLst>
                  <a:ext uri="{0D108BD9-81ED-4DB2-BD59-A6C34878D82A}">
                    <a16:rowId xmlns:a16="http://schemas.microsoft.com/office/drawing/2014/main" val="10000"/>
                  </a:ext>
                </a:extLst>
              </a:tr>
              <a:tr h="100584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が有する債権、出資による権利、株式等の有効活用</a:t>
                      </a:r>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公益財団法人大阪府国際交流財団（</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OFIX</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法人より特定資産の一部を府に寄附。</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（約</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5.64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1"/>
                  </a:ext>
                </a:extLst>
              </a:tr>
              <a:tr h="1005840">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社会福祉法人大阪府障害者福祉事業団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出</a:t>
                      </a: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捐</a:t>
                      </a:r>
                      <a:r>
                        <a:rPr kumimoji="1" lang="ja-JP"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金全額返還について、事業団と調整</a:t>
                      </a: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年４月の民営化を踏まえ、出捐金全額返還について、引き続き事業団と調整する。</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05840">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一般財団法人大阪府タウン管理財団</a:t>
                      </a:r>
                      <a:endParaRPr lang="ja-JP" altLang="en-US" sz="1050" strike="sng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公益財団法人大阪府都市整備推進センターとの統合に向け、両法人及び府で構成する統合協議会を立ち上げ、調整中。</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公益財団法人大阪府都市整備推進センターとの統合作業を行っていく中で、事業継続に必要な財産を精査する。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0584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株式売却又は配当</a:t>
                      </a:r>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堺泉北埠頭株式会社の増配</a:t>
                      </a:r>
                      <a:endParaRPr kumimoji="1" lang="ja-JP" altLang="en-US" sz="1050" b="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年度より増配。</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:0.02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今後の経営状況を踏まえ、株主に安定した配当が継続的になされるよう依頼</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4"/>
                  </a:ext>
                </a:extLst>
              </a:tr>
              <a:tr h="1005840">
                <a:tc vMerge="1">
                  <a:txBody>
                    <a:bodyPr/>
                    <a:lstStyle/>
                    <a:p>
                      <a:endParaRPr lang="ja-JP" altLang="en-US" dirty="0"/>
                    </a:p>
                  </a:txBody>
                  <a:tcP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大阪鶴見フラワーセンターの株式売却</a:t>
                      </a:r>
                      <a:endPar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株式売却について、引き続き検討中。大規模修繕については、平成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月に中期（</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年間）の計画を策定予定。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株式売却について、引き続き検討する。ただし、売却時期については、今後必要となる大規模修繕等を踏まえ、企業価値を見極めた上で判断する。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37</a:t>
            </a:r>
            <a:endParaRPr lang="ja-JP" altLang="en-US" dirty="0">
              <a:solidFill>
                <a:prstClr val="black"/>
              </a:solidFill>
            </a:endParaRPr>
          </a:p>
        </p:txBody>
      </p:sp>
      <p:sp>
        <p:nvSpPr>
          <p:cNvPr id="8" name="大かっこ 7"/>
          <p:cNvSpPr/>
          <p:nvPr/>
        </p:nvSpPr>
        <p:spPr>
          <a:xfrm>
            <a:off x="2860719" y="4914165"/>
            <a:ext cx="2738486" cy="435648"/>
          </a:xfrm>
          <a:prstGeom prst="bracketPair">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8" name="テキスト ボックス 17"/>
          <p:cNvSpPr txBox="1"/>
          <p:nvPr/>
        </p:nvSpPr>
        <p:spPr>
          <a:xfrm>
            <a:off x="161509" y="390146"/>
            <a:ext cx="3150351"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61510" y="-5609"/>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コネクタ 19"/>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5003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05737386"/>
              </p:ext>
            </p:extLst>
          </p:nvPr>
        </p:nvGraphicFramePr>
        <p:xfrm>
          <a:off x="179512" y="785898"/>
          <a:ext cx="8775975" cy="5400000"/>
        </p:xfrm>
        <a:graphic>
          <a:graphicData uri="http://schemas.openxmlformats.org/drawingml/2006/table">
            <a:tbl>
              <a:tblPr firstRow="1" bandRow="1">
                <a:tableStyleId>{5940675A-B579-460E-94D1-54222C63F5DA}</a:tableStyleId>
              </a:tblPr>
              <a:tblGrid>
                <a:gridCol w="841148">
                  <a:extLst>
                    <a:ext uri="{9D8B030D-6E8A-4147-A177-3AD203B41FA5}">
                      <a16:colId xmlns:a16="http://schemas.microsoft.com/office/drawing/2014/main" val="20000"/>
                    </a:ext>
                  </a:extLst>
                </a:gridCol>
                <a:gridCol w="1967164">
                  <a:extLst>
                    <a:ext uri="{9D8B030D-6E8A-4147-A177-3AD203B41FA5}">
                      <a16:colId xmlns:a16="http://schemas.microsoft.com/office/drawing/2014/main" val="20001"/>
                    </a:ext>
                  </a:extLst>
                </a:gridCol>
                <a:gridCol w="3150350">
                  <a:extLst>
                    <a:ext uri="{9D8B030D-6E8A-4147-A177-3AD203B41FA5}">
                      <a16:colId xmlns:a16="http://schemas.microsoft.com/office/drawing/2014/main" val="20003"/>
                    </a:ext>
                  </a:extLst>
                </a:gridCol>
                <a:gridCol w="2817313">
                  <a:extLst>
                    <a:ext uri="{9D8B030D-6E8A-4147-A177-3AD203B41FA5}">
                      <a16:colId xmlns:a16="http://schemas.microsoft.com/office/drawing/2014/main" val="20004"/>
                    </a:ext>
                  </a:extLst>
                </a:gridCol>
              </a:tblGrid>
              <a:tr h="5868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extLst>
                  <a:ext uri="{0D108BD9-81ED-4DB2-BD59-A6C34878D82A}">
                    <a16:rowId xmlns:a16="http://schemas.microsoft.com/office/drawing/2014/main" val="10000"/>
                  </a:ext>
                </a:extLst>
              </a:tr>
              <a:tr h="17451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市町村振興補助金</a:t>
                      </a: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市町村が将来に向けて自律していくことを府として後押しするため、府内市町村の中核市移行や広域連携などの自律化に向けた体制整備及び行財政基盤を強化する取組みを支援する。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市町村の分権改革の取組みを支援する制度として運用し、新たな権限移譲及び広域連携体制の整備、並びに分権改革を支える行財政改革をすすめた。</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実施見込み</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・市町村への権限移譲の推進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・広域連携体制の整備</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広域まちづくり課の共同設置　等</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・行財政改革の推進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小学校の統廃合　等</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市町村における広域連携体制の整備、行財政基盤の強化等の取組みを後押しする制度としての役割を果たしているか、引き続き効果を検証していく。</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34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地域福祉</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・高齢者福祉交付金</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地域福祉、高齢者福祉の各分野を対象に、市町村が創意工夫を凝らし、地域の実情に沿った施策の立案、推進を行うことで、府民サービスの向上に資することを目的に交付。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主な事業に係る評価指標の検討など、より効果的な交付金の配分方法について検討中。</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市町村の活用状況を勘案するとともに、その効果検証を踏まえ、府の施策目的（セーフティネットの構築など）にも適うものとなるよう、より効果的な交付金の配分方法等を引き続き検討する。</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53402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新子育て支援交付金</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乳幼児医療費助成制度の再構築に伴い、市町村における医療費助成をはじめとした子育て支援施策の充実を支援するため、交付金を交付する。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市町村の活用状況等を踏まえ、効果的な運用を検討中。</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市町村の活用状況を勘案するとともに、その効果検証を踏まえ、より効果的な運用を引き続き検討する。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38</a:t>
            </a:r>
            <a:endParaRPr lang="ja-JP" altLang="en-US" dirty="0">
              <a:solidFill>
                <a:prstClr val="black"/>
              </a:solidFill>
            </a:endParaRPr>
          </a:p>
        </p:txBody>
      </p:sp>
      <p:cxnSp>
        <p:nvCxnSpPr>
          <p:cNvPr id="10" name="直線コネクタ 9"/>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大かっこ 6"/>
          <p:cNvSpPr/>
          <p:nvPr/>
        </p:nvSpPr>
        <p:spPr>
          <a:xfrm>
            <a:off x="3041830" y="2348879"/>
            <a:ext cx="3060340" cy="765085"/>
          </a:xfrm>
          <a:prstGeom prst="bracketPair">
            <a:avLst>
              <a:gd name="adj" fmla="val 6567"/>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662053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830861938"/>
              </p:ext>
            </p:extLst>
          </p:nvPr>
        </p:nvGraphicFramePr>
        <p:xfrm>
          <a:off x="180723" y="786585"/>
          <a:ext cx="8783765" cy="5400000"/>
        </p:xfrm>
        <a:graphic>
          <a:graphicData uri="http://schemas.openxmlformats.org/drawingml/2006/table">
            <a:tbl>
              <a:tblPr firstRow="1" bandRow="1">
                <a:tableStyleId>{5940675A-B579-460E-94D1-54222C63F5DA}</a:tableStyleId>
              </a:tblPr>
              <a:tblGrid>
                <a:gridCol w="871672">
                  <a:extLst>
                    <a:ext uri="{9D8B030D-6E8A-4147-A177-3AD203B41FA5}">
                      <a16:colId xmlns:a16="http://schemas.microsoft.com/office/drawing/2014/main" val="20000"/>
                    </a:ext>
                  </a:extLst>
                </a:gridCol>
                <a:gridCol w="1944430">
                  <a:extLst>
                    <a:ext uri="{9D8B030D-6E8A-4147-A177-3AD203B41FA5}">
                      <a16:colId xmlns:a16="http://schemas.microsoft.com/office/drawing/2014/main" val="20001"/>
                    </a:ext>
                  </a:extLst>
                </a:gridCol>
                <a:gridCol w="3106793">
                  <a:extLst>
                    <a:ext uri="{9D8B030D-6E8A-4147-A177-3AD203B41FA5}">
                      <a16:colId xmlns:a16="http://schemas.microsoft.com/office/drawing/2014/main" val="20003"/>
                    </a:ext>
                  </a:extLst>
                </a:gridCol>
                <a:gridCol w="2860870">
                  <a:extLst>
                    <a:ext uri="{9D8B030D-6E8A-4147-A177-3AD203B41FA5}">
                      <a16:colId xmlns:a16="http://schemas.microsoft.com/office/drawing/2014/main" val="20004"/>
                    </a:ext>
                  </a:extLst>
                </a:gridCol>
              </a:tblGrid>
              <a:tr h="51893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9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extLst>
                  <a:ext uri="{0D108BD9-81ED-4DB2-BD59-A6C34878D82A}">
                    <a16:rowId xmlns:a16="http://schemas.microsoft.com/office/drawing/2014/main" val="10000"/>
                  </a:ext>
                </a:extLst>
              </a:tr>
              <a:tr h="244053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重度障がい</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者在宅生活応援制度事業費</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者の自立と社会参加に向け、重度障がい者と介護する方々への在宅生活の推進とさらなる応援を目的として、重度障がい者と同居している介護者へ給付金を支給する。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事業効果やニーズの変化等、今後の制度のあり方について検討中。</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制度が定着した</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2019(H31)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年度を目途に事業効果やニーズの変化等を検証することを踏まえ、当事者を取り巻く状況の変化等について把握し、今後の制度のあり方について引き続き検討をすすめる。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440533">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大阪府ＩＴステーション事業費</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者の特性に応じた就労相談を行うとともに、障がい者の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を活用した就労支援を包括的に行い、</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者の雇用・就労支援拠点</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として展開する。 また、専門員を配置し相談から定着までの支援体制を強化する。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施設の有効活用の観点から、平成</a:t>
                      </a:r>
                      <a:r>
                        <a:rPr kumimoji="1" lang="en-US"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年度にＩＴステーションを夕陽丘高等職業技術専門学校内に移転するために必要な調整を開始した。</a:t>
                      </a:r>
                      <a:endParaRPr kumimoji="1" lang="en-US" altLang="ja-JP" sz="1200" b="0" i="0" u="none" strike="sng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併せて、</a:t>
                      </a:r>
                      <a:r>
                        <a:rPr kumimoji="1" lang="ja-JP"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テレワーク推進事業やその他市町村単位で実施できる講座等を切り離すなど、事業内容</a:t>
                      </a: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の見直しを行った。</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施設の有効活用の観点から、ＩＴステーションを夕陽丘高等職業技術専門学校に移転する。</a:t>
                      </a:r>
                      <a:endParaRPr kumimoji="1" lang="ja-JP" altLang="en-US"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39</a:t>
            </a:r>
            <a:endParaRPr lang="ja-JP" altLang="en-US" dirty="0">
              <a:solidFill>
                <a:prstClr val="black"/>
              </a:solidFill>
            </a:endParaRPr>
          </a:p>
        </p:txBody>
      </p:sp>
      <p:sp>
        <p:nvSpPr>
          <p:cNvPr id="8" name="正方形/長方形 7"/>
          <p:cNvSpPr/>
          <p:nvPr/>
        </p:nvSpPr>
        <p:spPr>
          <a:xfrm>
            <a:off x="161510" y="-36385"/>
            <a:ext cx="8136904" cy="369332"/>
          </a:xfrm>
          <a:prstGeom prst="rect">
            <a:avLst/>
          </a:prstGeom>
        </p:spPr>
        <p:txBody>
          <a:bodyPr wrap="square">
            <a:spAutoFit/>
          </a:bodyPr>
          <a:lstStyle/>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323655"/>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71384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a:spPr>
      <a:bodyPr lIns="36000" rIns="0" rtlCol="0" anchor="ctr"/>
      <a:lstStyle>
        <a:defPPr algn="ctr">
          <a:defRPr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85000"/>
          </a:schemeClr>
        </a:solidFill>
        <a:ln>
          <a:solidFill>
            <a:schemeClr val="tx1"/>
          </a:solidFill>
        </a:ln>
      </a:spPr>
      <a:bodyPr wrap="square" rtlCol="0">
        <a:noAutofit/>
      </a:bodyPr>
      <a:lstStyle>
        <a:defPPr>
          <a:defRPr sz="280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32240C-9678-49BC-876E-9028F5F0CBF7}">
  <ds:schemaRefs>
    <ds:schemaRef ds:uri="http://purl.org/dc/elements/1.1/"/>
    <ds:schemaRef ds:uri="http://purl.org/dc/dcmitype/"/>
    <ds:schemaRef ds:uri="http://schemas.microsoft.com/office/2006/documentManagement/types"/>
    <ds:schemaRef ds:uri="http://schemas.microsoft.com/office/2006/metadata/properties"/>
    <ds:schemaRef ds:uri="http://www.w3.org/XML/1998/namespace"/>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FD13421D-47B8-4EE1-AFD8-43F894A84F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30254</TotalTime>
  <Words>9116</Words>
  <Application>Microsoft Office PowerPoint</Application>
  <PresentationFormat>画面に合わせる (4:3)</PresentationFormat>
  <Paragraphs>1089</Paragraphs>
  <Slides>36</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36</vt:i4>
      </vt:variant>
    </vt:vector>
  </HeadingPairs>
  <TitlesOfParts>
    <vt:vector size="45" baseType="lpstr">
      <vt:lpstr>Meiryo UI</vt:lpstr>
      <vt:lpstr>ＭＳ Ｐゴシック</vt:lpstr>
      <vt:lpstr>メイリオ</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岡崎　誠</cp:lastModifiedBy>
  <cp:revision>3282</cp:revision>
  <cp:lastPrinted>2019-02-08T09:49:50Z</cp:lastPrinted>
  <dcterms:created xsi:type="dcterms:W3CDTF">2014-06-17T12:02:58Z</dcterms:created>
  <dcterms:modified xsi:type="dcterms:W3CDTF">2019-02-12T11:06:44Z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