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9"/>
  </p:notesMasterIdLst>
  <p:handoutMasterIdLst>
    <p:handoutMasterId r:id="rId20"/>
  </p:handoutMasterIdLst>
  <p:sldIdLst>
    <p:sldId id="1937" r:id="rId5"/>
    <p:sldId id="1948" r:id="rId6"/>
    <p:sldId id="1940" r:id="rId7"/>
    <p:sldId id="1947" r:id="rId8"/>
    <p:sldId id="1945" r:id="rId9"/>
    <p:sldId id="1966" r:id="rId10"/>
    <p:sldId id="1942" r:id="rId11"/>
    <p:sldId id="1755" r:id="rId12"/>
    <p:sldId id="1968" r:id="rId13"/>
    <p:sldId id="1813" r:id="rId14"/>
    <p:sldId id="1967" r:id="rId15"/>
    <p:sldId id="1970" r:id="rId16"/>
    <p:sldId id="1816" r:id="rId17"/>
    <p:sldId id="1965"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根　みゆき" initials="川根　みゆき" lastIdx="1" clrIdx="0">
    <p:extLst>
      <p:ext uri="{19B8F6BF-5375-455C-9EA6-DF929625EA0E}">
        <p15:presenceInfo xmlns:p15="http://schemas.microsoft.com/office/powerpoint/2012/main" userId="S-1-5-21-161959346-1900351369-444732941-195774" providerId="AD"/>
      </p:ext>
    </p:extLst>
  </p:cmAuthor>
  <p:cmAuthor id="2" name="岡崎　誠" initials="岡崎　誠" lastIdx="12" clrIdx="1">
    <p:extLst>
      <p:ext uri="{19B8F6BF-5375-455C-9EA6-DF929625EA0E}">
        <p15:presenceInfo xmlns:p15="http://schemas.microsoft.com/office/powerpoint/2012/main" userId="S-1-5-21-161959346-1900351369-4447329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8057" autoAdjust="0"/>
  </p:normalViewPr>
  <p:slideViewPr>
    <p:cSldViewPr>
      <p:cViewPr varScale="1">
        <p:scale>
          <a:sx n="74" d="100"/>
          <a:sy n="74" d="100"/>
        </p:scale>
        <p:origin x="1170" y="54"/>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F868B9E-B285-4A45-9CF7-6DC8372BDF37}" type="datetimeFigureOut">
              <a:rPr kumimoji="1" lang="ja-JP" altLang="en-US" smtClean="0"/>
              <a:t>2019/2/12</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3F2D28A0-6F62-4A73-959C-6359E5DDD042}"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206636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2019/2/12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6" y="107340"/>
            <a:ext cx="9025771" cy="412934"/>
          </a:xfrm>
          <a:prstGeom prst="rect">
            <a:avLst/>
          </a:prstGeom>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tabLst>
                <a:tab pos="266700" algn="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）社会課題解決につながる共創の仕組みづくり</a:t>
            </a:r>
            <a:endParaRPr kumimoji="1" lang="en-US" altLang="ja-JP"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直線コネクタ 2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384607" y="4227765"/>
            <a:ext cx="8383507" cy="1687997"/>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等への実証フィールドの提供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実証事業検討チーム</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による実証事業の支援</a:t>
            </a:r>
            <a:endParaRPr kumimoji="1" lang="en-US" altLang="ja-JP" sz="1100" b="1" i="0" u="none" strike="sng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ドローン</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によるインフラ等点検の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規制緩和を通じた事業創造</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（都市公園内保育所の設置、民間事業者による川床や船着場の設置　等）</a:t>
            </a:r>
          </a:p>
        </p:txBody>
      </p:sp>
      <p:sp>
        <p:nvSpPr>
          <p:cNvPr id="19" name="正方形/長方形 18"/>
          <p:cNvSpPr/>
          <p:nvPr/>
        </p:nvSpPr>
        <p:spPr>
          <a:xfrm>
            <a:off x="373057" y="1583905"/>
            <a:ext cx="8383507" cy="2135556"/>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インターネットテレビや</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などによる多様な広報の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a:t>
            </a:r>
            <a:endParaRPr lang="en-US" altLang="ja-JP" sz="11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社会課題の解決につながるビジネスの創出・成長</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市町村と連携した社会課題解決の取組み</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個人の専門知識を生かした課題解決（「プロボノ</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」による伴走型支援</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投資を誘導する</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仕組みづくり</a:t>
            </a:r>
            <a:endPar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ソーシャル</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・インパクトボンド</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SIB</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）、クラウドファンディング</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の活用　等）</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00971" y="1268760"/>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新たな連携の追求</a:t>
            </a:r>
            <a:endParaRPr kumimoji="0" lang="ja-JP" altLang="en-US" sz="16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28750" y="567492"/>
            <a:ext cx="8740099" cy="791278"/>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府民</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多様なプレーヤーとの連携を深め、それらを束ねる「起点」となることで、より多くの社会資源が社会課題解決に振り向けられるよう取り組みます。</a:t>
            </a:r>
            <a:endParaRPr kumimoji="0" lang="ja-JP" altLang="en-US" sz="16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292680" y="3932999"/>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民間の活躍環境の整備</a:t>
            </a:r>
            <a:endParaRPr kumimoji="0" lang="ja-JP" altLang="en-US" sz="16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1500" y="6129300"/>
            <a:ext cx="8352928" cy="683695"/>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(*7)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職業上で培った専門的な知識・スキルを活かし社会貢献すること。</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(*8)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民間活用による効果が高く効率的と想定される事業を民間事業者が実施し、行政は、あらかじめ合意した成果目標が達成された場合に、事業実施に要したコストに成果報酬</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を加えて事後的に支払うもの。</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インターネット上</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で多数の人から資金を募る仕組み。様々な理由でお金を必要としている人に対し、共感した人が一口</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円程度</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インタ</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ーネット</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を通じて</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出資する。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プロジェクト</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を立ち上げる実行者は、個人、団体、企業、自治体など様々ある。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405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26</a:t>
            </a:r>
            <a:endParaRPr lang="ja-JP" altLang="en-US" dirty="0">
              <a:solidFill>
                <a:prstClr val="black"/>
              </a:solidFill>
            </a:endParaRPr>
          </a:p>
        </p:txBody>
      </p: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83873" y="1043735"/>
            <a:ext cx="8784977" cy="4955203"/>
          </a:xfrm>
          <a:prstGeom prst="rect">
            <a:avLst/>
          </a:prstGeom>
          <a:noFill/>
        </p:spPr>
        <p:txBody>
          <a:bodyPr wrap="square" rtlCol="0">
            <a:spAutoFit/>
          </a:bodyPr>
          <a:lstStyle/>
          <a:p>
            <a:pPr marL="252000" indent="-457200"/>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以降も多額の収支不足が見込まれることから、これまでの改革の取組みを継承しつつ、財政運営基本条例に基づき、将来世代に負担を先送りしないよう、健全で規律ある財政運営を行います。</a:t>
            </a:r>
          </a:p>
          <a:p>
            <a:pPr marL="252000" indent="-457200"/>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当面の財政運営の取組み（案）」に掲げた取組み例などの歳入確保や歳出の見直しについて検討・具体化をすすめるとともに、それでもなお収支不足額が生じる場合は、財政調整基金を機動的に活用したうえで、年度を通じた効果的・効率的な予算執行により対応してい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年度末までの減債基金の復元完了をめざします（ただし、税収の急激な落ち込み等不測の事態が生じた場合は、柔軟に対応します）。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減債基金積立不足額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2019(H31)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１，３４２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財政調整基金の確保</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a:latin typeface="Meiryo UI" panose="020B0604030504040204" pitchFamily="50" charset="-128"/>
                <a:ea typeface="Meiryo UI" panose="020B0604030504040204" pitchFamily="50" charset="-128"/>
                <a:cs typeface="Meiryo UI" panose="020B0604030504040204" pitchFamily="50" charset="-128"/>
              </a:rPr>
              <a:t>財政リスクの対応については、財政運営基本条例に基づく目標額（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億円）の確保に努めます。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財政調整基金残高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2019(H31)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１，１４８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大かっこ 5"/>
          <p:cNvSpPr/>
          <p:nvPr/>
        </p:nvSpPr>
        <p:spPr>
          <a:xfrm>
            <a:off x="1160404" y="4284095"/>
            <a:ext cx="7290810" cy="4500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a:t>
            </a:r>
            <a:r>
              <a:rPr lang="ja-JP" altLang="en-US" sz="1200" dirty="0" smtClean="0">
                <a:solidFill>
                  <a:prstClr val="black"/>
                </a:solidFill>
              </a:rPr>
              <a:t>注）財政再建団体転落回避のため、</a:t>
            </a:r>
            <a:r>
              <a:rPr lang="en-US" altLang="ja-JP" sz="1200" dirty="0" smtClean="0">
                <a:solidFill>
                  <a:prstClr val="black"/>
                </a:solidFill>
              </a:rPr>
              <a:t>2001(H13)</a:t>
            </a:r>
            <a:r>
              <a:rPr lang="ja-JP" altLang="en-US" sz="1200" dirty="0" smtClean="0">
                <a:solidFill>
                  <a:prstClr val="black"/>
                </a:solidFill>
              </a:rPr>
              <a:t>～</a:t>
            </a:r>
            <a:r>
              <a:rPr lang="en-US" altLang="ja-JP" sz="1200" dirty="0" smtClean="0">
                <a:solidFill>
                  <a:prstClr val="black"/>
                </a:solidFill>
              </a:rPr>
              <a:t>2007(H19)</a:t>
            </a:r>
            <a:r>
              <a:rPr lang="ja-JP" altLang="en-US" sz="1200" dirty="0" smtClean="0">
                <a:solidFill>
                  <a:prstClr val="black"/>
                </a:solidFill>
              </a:rPr>
              <a:t>年度の間に、減債基金から合計</a:t>
            </a:r>
            <a:r>
              <a:rPr lang="en-US" altLang="ja-JP" sz="1200" dirty="0" smtClean="0">
                <a:solidFill>
                  <a:prstClr val="black"/>
                </a:solidFill>
              </a:rPr>
              <a:t>5,202</a:t>
            </a:r>
            <a:r>
              <a:rPr lang="ja-JP" altLang="en-US" sz="1200" dirty="0" smtClean="0">
                <a:solidFill>
                  <a:prstClr val="black"/>
                </a:solidFill>
              </a:rPr>
              <a:t>億円の</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借入れを実施したため、減債基金残高が積み立てておくべき額に比して不足</a:t>
            </a:r>
            <a:endParaRPr lang="ja-JP" altLang="en-US" sz="1200" dirty="0">
              <a:solidFill>
                <a:prstClr val="black"/>
              </a:solidFill>
            </a:endParaRPr>
          </a:p>
        </p:txBody>
      </p:sp>
    </p:spTree>
    <p:extLst>
      <p:ext uri="{BB962C8B-B14F-4D97-AF65-F5344CB8AC3E}">
        <p14:creationId xmlns:p14="http://schemas.microsoft.com/office/powerpoint/2010/main" val="1427493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2595" y="1136647"/>
            <a:ext cx="8485711" cy="1077218"/>
          </a:xfrm>
          <a:prstGeom prst="rect">
            <a:avLst/>
          </a:prstGeom>
          <a:noFill/>
        </p:spPr>
        <p:txBody>
          <a:bodyPr wrap="square" rtlCol="0">
            <a:spAutoFit/>
          </a:bodyPr>
          <a:lstStyle/>
          <a:p>
            <a:pPr marL="177800" indent="-1778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税については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課税自主権を活用した収入</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確保に取り組むとともに、徴収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向上方策の推進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に取り組みます。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 「大阪府ファシリティマネジメント基本方針」に基づく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などによる府有財産の売却や、債権、出資による権利、株式等の有効活用等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をすすめます。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27</a:t>
            </a:r>
            <a:endParaRPr lang="ja-JP" altLang="en-US" dirty="0">
              <a:solidFill>
                <a:prstClr val="black"/>
              </a:solidFill>
            </a:endParaRPr>
          </a:p>
        </p:txBody>
      </p:sp>
      <p:cxnSp>
        <p:nvCxnSpPr>
          <p:cNvPr id="17" name="直線コネクタ 16"/>
          <p:cNvCxnSpPr/>
          <p:nvPr/>
        </p:nvCxnSpPr>
        <p:spPr>
          <a:xfrm>
            <a:off x="183873" y="77370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正方形/長方形 19"/>
          <p:cNvSpPr/>
          <p:nvPr/>
        </p:nvSpPr>
        <p:spPr>
          <a:xfrm>
            <a:off x="26495" y="107340"/>
            <a:ext cx="8820472" cy="646331"/>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①歳入確保、②歳出改革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558128" y="4734145"/>
            <a:ext cx="8300177" cy="144016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取組み＞</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■ファシリティマネジメント基本方針</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月改訂</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に基づき、計画的な改修</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予防保全</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着実に実施し、長寿命化により維持･更新</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建替</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経費の軽減･平準化を図るとともに、引き続き、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総量の最適化･有効活用に取り組みます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福祉・高齢者福祉交付金のより効果的な配分方法等や私学助成トータルのあり方の検討</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どを</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行います</a:t>
            </a:r>
          </a:p>
          <a:p>
            <a:r>
              <a:rPr lang="ja-JP" altLang="en-US" sz="140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33505" y="3506669"/>
            <a:ext cx="8485711" cy="1077218"/>
          </a:xfrm>
          <a:prstGeom prst="rect">
            <a:avLst/>
          </a:prstGeom>
          <a:noFill/>
        </p:spPr>
        <p:txBody>
          <a:bodyPr wrap="square" rtlCol="0">
            <a:spAutoFit/>
          </a:bodyPr>
          <a:lstStyle/>
          <a:p>
            <a:pPr marL="177800" indent="-1778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②歳出改革</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857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や人材で最大の効果を発揮していくため、ＰＤＣＡサイクルによる施策効果の高い事業への重点化や、政策実現に向けた民間との幅広い分野の連携、業務フローの点検見直しによる業務の改善と効率化などに取り組み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86789" y="2245550"/>
            <a:ext cx="8080666" cy="111466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宿泊税、森林環境税</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法人二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税の超過課税による収入確保に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取り組みます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大阪府域地方税徴収機構の共同徴収を継続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■元公共</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職業安定所敷地など府有財産の売却</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をすすめます　　</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4768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矢印 50"/>
          <p:cNvSpPr/>
          <p:nvPr/>
        </p:nvSpPr>
        <p:spPr bwMode="auto">
          <a:xfrm>
            <a:off x="2740757" y="3329019"/>
            <a:ext cx="3316822" cy="1522789"/>
          </a:xfrm>
          <a:prstGeom prst="rightArrow">
            <a:avLst>
              <a:gd name="adj1" fmla="val 50000"/>
              <a:gd name="adj2" fmla="val 208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nvPr>
        </p:nvGraphicFramePr>
        <p:xfrm>
          <a:off x="7452320" y="623731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8" name="正方形/長方形 7"/>
          <p:cNvSpPr/>
          <p:nvPr/>
        </p:nvSpPr>
        <p:spPr>
          <a:xfrm>
            <a:off x="150391" y="408744"/>
            <a:ext cx="8730970" cy="1600438"/>
          </a:xfrm>
          <a:prstGeom prst="rect">
            <a:avLst/>
          </a:prstGeom>
        </p:spPr>
        <p:txBody>
          <a:bodyPr wrap="square">
            <a:spAutoFit/>
          </a:bodyPr>
          <a:lstStyle/>
          <a:p>
            <a:pPr>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これまでに策定した行財政計画に基づく取組み状況や進捗状況を踏まえ、点検を実施しました。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また、孫法人（３法人）についても、出資元法人の関与の状況等を確認・点検しました。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年度において、（公財）大阪産業振興機構は、（公財）大阪市都市型産業振興センターとの統合を予定しています。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一財）大阪府</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タウン管理財団は、（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公財）大阪府都市整備推進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の早期統合をめざし、同年中を目途に合併契約を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締結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する予定であり、これによ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までの出資法人改革において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、廃止・統合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とした出資法人について、見直しが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完了する見込みです。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き、点検に基づく改革の方向性の具体化を図るとともに、「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出資法人等への関与</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定める条例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に基づく経営評価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的関与の必要性の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の法人に対する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関与の見直し、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法人の経営改善をすすめます。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9427"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318" name="正方形/長方形 36"/>
          <p:cNvSpPr>
            <a:spLocks noChangeArrowheads="1"/>
          </p:cNvSpPr>
          <p:nvPr/>
        </p:nvSpPr>
        <p:spPr bwMode="auto">
          <a:xfrm>
            <a:off x="126009" y="1989616"/>
            <a:ext cx="2299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＜出資法人改革の進捗＞</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73091" y="2317729"/>
            <a:ext cx="2342764" cy="3859118"/>
            <a:chOff x="322201" y="2078851"/>
            <a:chExt cx="2342764" cy="3859118"/>
          </a:xfrm>
        </p:grpSpPr>
        <p:sp>
          <p:nvSpPr>
            <p:cNvPr id="85" name="角丸四角形 4"/>
            <p:cNvSpPr>
              <a:spLocks noChangeArrowheads="1"/>
            </p:cNvSpPr>
            <p:nvPr/>
          </p:nvSpPr>
          <p:spPr bwMode="auto">
            <a:xfrm>
              <a:off x="425143" y="2179697"/>
              <a:ext cx="2071189" cy="371654"/>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H20.6</a:t>
              </a:r>
            </a:p>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456578" y="3598528"/>
              <a:ext cx="2012591" cy="401912"/>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・類似の事業を行う法人と統合する法人</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447103" y="4085372"/>
              <a:ext cx="2027265" cy="34039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・事業を民営化する法人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449680" y="4495810"/>
              <a:ext cx="2024688" cy="939327"/>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一定の自己収入を有する法人で、府の財</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政的・人的関与を最小限に抑制し、自立</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化を促す法人</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うち出資比率が</a:t>
              </a:r>
              <a:r>
                <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を超えるため指定出資法人として残る法人</a:t>
              </a:r>
              <a:r>
                <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8" name="正方形/長方形 137"/>
            <p:cNvSpPr/>
            <p:nvPr/>
          </p:nvSpPr>
          <p:spPr bwMode="auto">
            <a:xfrm>
              <a:off x="441308" y="5534461"/>
              <a:ext cx="2033060" cy="28001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22201" y="2078851"/>
              <a:ext cx="2342764" cy="385911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456578" y="2626207"/>
              <a:ext cx="2008317" cy="882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撤退</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・法人が行う事業を見直した結果、廃止</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又は撤退する法人</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・府の施策を代替している法人で、事業</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精査後、事業を府で実施し、廃止する法</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正方形/長方形 55"/>
          <p:cNvSpPr/>
          <p:nvPr/>
        </p:nvSpPr>
        <p:spPr>
          <a:xfrm>
            <a:off x="8487435" y="6524091"/>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latin typeface="Calibri" panose="020F0502020204030204" pitchFamily="34" charset="0"/>
                <a:cs typeface="Calibri" panose="020F0502020204030204" pitchFamily="34" charset="0"/>
              </a:rPr>
              <a:t>28</a:t>
            </a:r>
            <a:endParaRPr lang="ja-JP" altLang="en-US" dirty="0">
              <a:solidFill>
                <a:prstClr val="black"/>
              </a:solidFill>
              <a:latin typeface="Calibri" panose="020F0502020204030204" pitchFamily="34" charset="0"/>
              <a:cs typeface="Calibri" panose="020F0502020204030204" pitchFamily="34" charset="0"/>
            </a:endParaRPr>
          </a:p>
        </p:txBody>
      </p:sp>
      <p:grpSp>
        <p:nvGrpSpPr>
          <p:cNvPr id="38" name="グループ化 37"/>
          <p:cNvGrpSpPr/>
          <p:nvPr/>
        </p:nvGrpSpPr>
        <p:grpSpPr>
          <a:xfrm>
            <a:off x="6091010" y="2200087"/>
            <a:ext cx="2385265" cy="4170122"/>
            <a:chOff x="6485738" y="2560238"/>
            <a:chExt cx="2623792" cy="3914179"/>
          </a:xfrm>
        </p:grpSpPr>
        <p:sp>
          <p:nvSpPr>
            <p:cNvPr id="40" name="角丸四角形 4"/>
            <p:cNvSpPr>
              <a:spLocks noChangeArrowheads="1"/>
            </p:cNvSpPr>
            <p:nvPr/>
          </p:nvSpPr>
          <p:spPr bwMode="auto">
            <a:xfrm>
              <a:off x="6634255" y="2612256"/>
              <a:ext cx="2314050" cy="37290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年度行政経営の取組み</a:t>
              </a:r>
              <a:endPar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bwMode="auto">
            <a:xfrm>
              <a:off x="6614254" y="3052750"/>
              <a:ext cx="2377001" cy="288129"/>
            </a:xfrm>
            <a:prstGeom prst="rect">
              <a:avLst/>
            </a:prstGeom>
            <a:solidFill>
              <a:schemeClr val="accent5">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r>
                <a:rPr lang="ja-JP" altLang="en-US"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6614252" y="3432936"/>
              <a:ext cx="2377001" cy="539403"/>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環状</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bwMode="auto">
            <a:xfrm>
              <a:off x="6614253" y="4066578"/>
              <a:ext cx="2377001" cy="701792"/>
            </a:xfrm>
            <a:prstGeom prst="rect">
              <a:avLst/>
            </a:prstGeom>
            <a:solidFill>
              <a:schemeClr val="accent2">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会議場</a:t>
              </a:r>
              <a:endParaRPr lang="en-US" altLang="ja-JP"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機構</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bwMode="auto">
            <a:xfrm>
              <a:off x="6614252" y="4869191"/>
              <a:ext cx="2377001" cy="1514018"/>
            </a:xfrm>
            <a:prstGeom prst="rect">
              <a:avLst/>
            </a:prstGeom>
            <a:solidFill>
              <a:schemeClr val="bg1">
                <a:lumMod val="9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大阪国際平和</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 </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a:t>
              </a:r>
            </a:p>
          </p:txBody>
        </p:sp>
        <p:sp>
          <p:nvSpPr>
            <p:cNvPr id="59" name="正方形/長方形 58"/>
            <p:cNvSpPr/>
            <p:nvPr/>
          </p:nvSpPr>
          <p:spPr bwMode="auto">
            <a:xfrm>
              <a:off x="6485738" y="2560238"/>
              <a:ext cx="2623792" cy="391417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大かっこ 4"/>
          <p:cNvSpPr/>
          <p:nvPr/>
        </p:nvSpPr>
        <p:spPr>
          <a:xfrm>
            <a:off x="450738" y="5348012"/>
            <a:ext cx="1845205" cy="2250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6" name="グループ化 5"/>
          <p:cNvGrpSpPr/>
          <p:nvPr/>
        </p:nvGrpSpPr>
        <p:grpSpPr>
          <a:xfrm>
            <a:off x="3092512" y="2316917"/>
            <a:ext cx="2356899" cy="4193283"/>
            <a:chOff x="3101955" y="1881959"/>
            <a:chExt cx="2356899" cy="4193283"/>
          </a:xfrm>
        </p:grpSpPr>
        <p:sp>
          <p:nvSpPr>
            <p:cNvPr id="61" name="正方形/長方形 60"/>
            <p:cNvSpPr/>
            <p:nvPr/>
          </p:nvSpPr>
          <p:spPr bwMode="auto">
            <a:xfrm>
              <a:off x="3189315" y="2851880"/>
              <a:ext cx="2269539" cy="48416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大阪国際ビジネス振興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 </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大阪がん予防検診</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3185196" y="3363239"/>
              <a:ext cx="2273658" cy="45584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都市開発㈱ </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Ｃ</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bwMode="auto">
            <a:xfrm>
              <a:off x="3185196" y="3865090"/>
              <a:ext cx="2273658" cy="186075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大阪府マリーナ</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大阪府公園</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大阪府総合福祉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大阪繊維リソースセンター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職業能力開発</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アジア・太平洋人権情報</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大阪府男女共同参画推進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大阪府スポーツ・教育振興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大阪国際児童</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文学館</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bwMode="auto">
            <a:xfrm>
              <a:off x="3190948" y="2246072"/>
              <a:ext cx="2267906" cy="54870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大阪生涯職業教育振興</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大阪府水道サービス</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a:t>
              </a:r>
              <a:r>
                <a:rPr lang="zh-TW"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101955" y="5736688"/>
              <a:ext cx="2298872" cy="338554"/>
            </a:xfrm>
            <a:prstGeom prst="rect">
              <a:avLst/>
            </a:prstGeom>
          </p:spPr>
          <p:txBody>
            <a:bodyPr wrap="square">
              <a:spAutoFit/>
            </a:bodyPr>
            <a:lstStyle/>
            <a:p>
              <a:pPr>
                <a:defRPr/>
              </a:pP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法人名称については、財政再建プログラム</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策定時のものとする。</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
            <p:cNvSpPr>
              <a:spLocks noChangeArrowheads="1"/>
            </p:cNvSpPr>
            <p:nvPr/>
          </p:nvSpPr>
          <p:spPr bwMode="auto">
            <a:xfrm>
              <a:off x="3269914" y="1881959"/>
              <a:ext cx="2103681" cy="29524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廃止・統合等（</a:t>
              </a:r>
              <a:r>
                <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0451019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975857"/>
              </p:ext>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29</a:t>
            </a:r>
            <a:endParaRPr lang="ja-JP" altLang="en-US" dirty="0">
              <a:solidFill>
                <a:prstClr val="black"/>
              </a:solidFill>
            </a:endParaRPr>
          </a:p>
        </p:txBody>
      </p:sp>
      <p:sp>
        <p:nvSpPr>
          <p:cNvPr id="13" name="正方形/長方形 15"/>
          <p:cNvSpPr>
            <a:spLocks noChangeArrowheads="1"/>
          </p:cNvSpPr>
          <p:nvPr/>
        </p:nvSpPr>
        <p:spPr bwMode="auto">
          <a:xfrm>
            <a:off x="178499" y="821372"/>
            <a:ext cx="8902101" cy="57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の法人との統合等をめざします。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＜これまでの進捗状況＞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地方独立行政法人の設置）</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　 学　　公立大学法人大阪府立大学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2005(H17)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2006(H18)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研究所　　地方独立行政法人大阪府立産業技術総合研究所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2012(H24)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独立行政法人大阪府立環境農林水産総合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2012(H24)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独立行政法人の府</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市共同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地方独立行政法人大阪健康安全基盤研究所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2017(H29)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（府立公衆衛生研究所、市立環境科学研究所衛生部門の統合）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地方独立行政法人大阪産業技術研究所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2017(H29)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（府立産業技術総合研究所、市立工業研究所の法人統合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　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公立大学法人大阪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2019(H31)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府立大学、市立大学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月大学統合を想定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＜今後の新たな</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府立病院、市民病院の法人統合を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８施設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（博物館等）を一体運営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、市単独による地方独立行政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を設立する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とともに、府</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合流手法について検討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　</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0872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179511" y="1673805"/>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点検状況</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51" name="グループ化 2"/>
          <p:cNvGrpSpPr>
            <a:grpSpLocks/>
          </p:cNvGrpSpPr>
          <p:nvPr/>
        </p:nvGrpSpPr>
        <p:grpSpPr bwMode="auto">
          <a:xfrm>
            <a:off x="236529" y="2092282"/>
            <a:ext cx="8481032" cy="4406244"/>
            <a:chOff x="-10498" y="1401925"/>
            <a:chExt cx="8811401" cy="3871586"/>
          </a:xfrm>
        </p:grpSpPr>
        <p:sp>
          <p:nvSpPr>
            <p:cNvPr id="5" name="正方形/長方形 4"/>
            <p:cNvSpPr/>
            <p:nvPr/>
          </p:nvSpPr>
          <p:spPr>
            <a:xfrm>
              <a:off x="40713" y="1779916"/>
              <a:ext cx="2322091"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こんごう</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専門校（５校）</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○府民の森（９園地）</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078444" y="1681021"/>
              <a:ext cx="1946424" cy="3521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丘</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＋府営住宅（</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公表時点</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10498" y="1519543"/>
              <a:ext cx="3903758" cy="3753968"/>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1201759" y="1401925"/>
              <a:ext cx="1326908"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4447947" y="1565503"/>
              <a:ext cx="4352956" cy="3308272"/>
            </a:xfrm>
            <a:prstGeom prst="roundRect">
              <a:avLst>
                <a:gd name="adj" fmla="val 8611"/>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3" name="正方形/長方形 12"/>
            <p:cNvSpPr/>
            <p:nvPr/>
          </p:nvSpPr>
          <p:spPr>
            <a:xfrm>
              <a:off x="5048140" y="1420141"/>
              <a:ext cx="3082384" cy="29072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重点的に</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取組みをすすめる施設</a:t>
              </a:r>
              <a:endPar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4006324" y="2550371"/>
              <a:ext cx="371438" cy="1617804"/>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372217" y="568132"/>
            <a:ext cx="8577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施設（府営住宅を除く）＋府営住宅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の変化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を踏まえた点検を実施し、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については、次期指定管理者の選定手続を行う予定の施設を中心と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施設について重点的に取組みをすすめていきます。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その他の施設についても、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ファシリティマネジメント基本方針」に基づく総量最適化等の観点から、点検を行います。</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946443"/>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3" name="正方形/長方形 22"/>
          <p:cNvSpPr/>
          <p:nvPr/>
        </p:nvSpPr>
        <p:spPr>
          <a:xfrm>
            <a:off x="170511" y="89338"/>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30</a:t>
            </a:r>
            <a:endParaRPr lang="ja-JP" altLang="en-US" dirty="0">
              <a:solidFill>
                <a:prstClr val="black"/>
              </a:solidFill>
            </a:endParaRPr>
          </a:p>
        </p:txBody>
      </p:sp>
      <p:sp>
        <p:nvSpPr>
          <p:cNvPr id="17" name="正方形/長方形 16"/>
          <p:cNvSpPr/>
          <p:nvPr/>
        </p:nvSpPr>
        <p:spPr bwMode="auto">
          <a:xfrm>
            <a:off x="4510365" y="2619503"/>
            <a:ext cx="4157090" cy="3059747"/>
          </a:xfrm>
          <a:prstGeom prst="rect">
            <a:avLst/>
          </a:prstGeom>
          <a:noFill/>
          <a:ln w="25400" cap="flat" cmpd="sng" algn="ctr">
            <a:noFill/>
            <a:prstDash val="solid"/>
          </a:ln>
          <a:effectLst/>
        </p:spPr>
        <p:txBody>
          <a:bodyPr/>
          <a:lstStyle/>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青少年海洋センター、青少年海洋センター・</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ファミリー棟</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稲スポーツセンター</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女性自立支援センター（２寮）</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労働センター</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府民の森ちはや</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園地、金剛登山道</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駐車場</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門真スポーツセンター　</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弥生文化</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博物館、近</a:t>
            </a:r>
            <a:r>
              <a:rPr lang="ja-JP" altLang="en-US" sz="1300" kern="100" dirty="0" err="1">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飛鳥</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博物館</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192919" y="6129194"/>
            <a:ext cx="184731" cy="369332"/>
          </a:xfrm>
          <a:prstGeom prst="rect">
            <a:avLst/>
          </a:prstGeom>
        </p:spPr>
        <p:txBody>
          <a:bodyPr wrap="none">
            <a:spAutoFit/>
          </a:bodyPr>
          <a:lstStyle/>
          <a:p>
            <a:endParaRPr lang="ja-JP" altLang="en-US" dirty="0">
              <a:solidFill>
                <a:prstClr val="black"/>
              </a:solidFill>
            </a:endParaRPr>
          </a:p>
        </p:txBody>
      </p:sp>
    </p:spTree>
    <p:extLst>
      <p:ext uri="{BB962C8B-B14F-4D97-AF65-F5344CB8AC3E}">
        <p14:creationId xmlns:p14="http://schemas.microsoft.com/office/powerpoint/2010/main" val="217210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68659"/>
            <a:ext cx="8839822" cy="6255695"/>
          </a:xfrm>
          <a:prstGeom prst="roundRect">
            <a:avLst>
              <a:gd name="adj" fmla="val 4447"/>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行政経営課</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3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・企業･大学等と府庁の各担当部局を繋ぐワンストップ窓口として「公民戦略連携デスク」を設置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18</a:t>
            </a:r>
            <a:endParaRPr lang="ja-JP" altLang="en-US" dirty="0">
              <a:solidFill>
                <a:schemeClr val="tx1"/>
              </a:solidFill>
            </a:endParaRPr>
          </a:p>
        </p:txBody>
      </p:sp>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32" y="4417653"/>
            <a:ext cx="4060985" cy="186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a:xfrm>
            <a:off x="328821" y="3982818"/>
            <a:ext cx="4064949" cy="400110"/>
          </a:xfrm>
          <a:prstGeom prst="rect">
            <a:avLst/>
          </a:prstGeom>
          <a:solidFill>
            <a:schemeClr val="tx2">
              <a:lumMod val="60000"/>
              <a:lumOff val="40000"/>
            </a:schemeClr>
          </a:solidFill>
        </p:spPr>
        <p:txBody>
          <a:bodyPr wrap="square" rtlCol="0">
            <a:spAutoFit/>
          </a:bodyPr>
          <a:lstStyle/>
          <a:p>
            <a:r>
              <a:rPr lang="en-US" altLang="ja-JP" sz="1000" dirty="0" smtClean="0">
                <a:solidFill>
                  <a:schemeClr val="bg1"/>
                </a:solidFill>
                <a:latin typeface="Meiryo UI" panose="020B0604030504040204" pitchFamily="50" charset="-128"/>
                <a:ea typeface="Meiryo UI" panose="020B0604030504040204" pitchFamily="50" charset="-128"/>
              </a:rPr>
              <a:t>【</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デスク設置後、府と企業や大学との包括連携協定</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締結数</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年間で</a:t>
            </a:r>
            <a:r>
              <a:rPr lang="en-US" altLang="ja-JP"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倍以上に</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増加</a:t>
            </a:r>
            <a:r>
              <a:rPr kumimoji="1" lang="en-US" altLang="ja-JP" sz="1000" dirty="0" smtClean="0">
                <a:solidFill>
                  <a:schemeClr val="bg1"/>
                </a:solidFill>
                <a:latin typeface="Meiryo UI" panose="020B0604030504040204" pitchFamily="50" charset="-128"/>
                <a:ea typeface="Meiryo UI" panose="020B0604030504040204" pitchFamily="50" charset="-128"/>
              </a:rPr>
              <a:t>】</a:t>
            </a:r>
            <a:endParaRPr kumimoji="1" lang="en-US" altLang="ja-JP" sz="1000" dirty="0">
              <a:solidFill>
                <a:schemeClr val="bg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115504573"/>
              </p:ext>
            </p:extLst>
          </p:nvPr>
        </p:nvGraphicFramePr>
        <p:xfrm>
          <a:off x="4614065" y="1356829"/>
          <a:ext cx="4307899" cy="2162181"/>
        </p:xfrm>
        <a:graphic>
          <a:graphicData uri="http://schemas.openxmlformats.org/drawingml/2006/table">
            <a:tbl>
              <a:tblPr bandRow="1">
                <a:tableStyleId>{5C22544A-7EE6-4342-B048-85BDC9FD1C3A}</a:tableStyleId>
              </a:tblPr>
              <a:tblGrid>
                <a:gridCol w="2060375">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1124324">
                  <a:extLst>
                    <a:ext uri="{9D8B030D-6E8A-4147-A177-3AD203B41FA5}">
                      <a16:colId xmlns:a16="http://schemas.microsoft.com/office/drawing/2014/main" val="682711076"/>
                    </a:ext>
                  </a:extLst>
                </a:gridCol>
              </a:tblGrid>
              <a:tr h="399536">
                <a:tc>
                  <a:txBody>
                    <a:bodyPr/>
                    <a:lstStyle/>
                    <a:p>
                      <a:pPr marL="0" indent="0" algn="ctr">
                        <a:lnSpc>
                          <a:spcPts val="700"/>
                        </a:lnSpc>
                        <a:buFont typeface="Wingdings" panose="05000000000000000000" pitchFamily="2" charset="2"/>
                        <a:buNone/>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7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p>
                  </a:txBody>
                  <a:tcPr marT="108000" marB="108000" anchor="ctr"/>
                </a:tc>
                <a:extLst>
                  <a:ext uri="{0D108BD9-81ED-4DB2-BD59-A6C34878D82A}">
                    <a16:rowId xmlns:a16="http://schemas.microsoft.com/office/drawing/2014/main" val="1493685583"/>
                  </a:ext>
                </a:extLst>
              </a:tr>
              <a:tr h="362283">
                <a:tc>
                  <a:txBody>
                    <a:bodyPr/>
                    <a:lstStyle/>
                    <a:p>
                      <a:pPr marL="0" indent="0">
                        <a:lnSpc>
                          <a:spcPts val="700"/>
                        </a:lnSpc>
                        <a:buFont typeface="Wingdings" panose="05000000000000000000" pitchFamily="2" charset="2"/>
                        <a:buNone/>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◆包括連携協定締結数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nSpc>
                          <a:spcPts val="700"/>
                        </a:lnSpc>
                      </a:pP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0"/>
                  </a:ext>
                </a:extLst>
              </a:tr>
              <a:tr h="458153">
                <a:tc>
                  <a:txBody>
                    <a:bodyPr/>
                    <a:lstStyle/>
                    <a:p>
                      <a:pPr>
                        <a:lnSpc>
                          <a:spcPts val="7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◆企業と部局との連携数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（うち、デスクがコーディネートしたもの）</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1"/>
                  </a:ext>
                </a:extLst>
              </a:tr>
              <a:tr h="362283">
                <a:tc>
                  <a:txBody>
                    <a:bodyPr/>
                    <a:lstStyle/>
                    <a:p>
                      <a:pPr>
                        <a:lnSpc>
                          <a:spcPts val="7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◆ネットワーク企業数</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2"/>
                  </a:ext>
                </a:extLst>
              </a:tr>
              <a:tr h="579926">
                <a:tc>
                  <a:txBody>
                    <a:bodyPr/>
                    <a:lstStyle/>
                    <a:p>
                      <a:pPr>
                        <a:lnSpc>
                          <a:spcPts val="7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◆直接的効果額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700"/>
                        </a:lnSpc>
                      </a:pPr>
                      <a:r>
                        <a:rPr kumimoji="1" lang="ja-JP" altLang="en-US" sz="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（デスクが関わった取組みについて「仮に府が直接実</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700"/>
                        </a:lnSpc>
                      </a:pP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施した場合に必要となる金額」を試算）</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extLst>
                  <a:ext uri="{0D108BD9-81ED-4DB2-BD59-A6C34878D82A}">
                    <a16:rowId xmlns:a16="http://schemas.microsoft.com/office/drawing/2014/main" val="10003"/>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133332202"/>
              </p:ext>
            </p:extLst>
          </p:nvPr>
        </p:nvGraphicFramePr>
        <p:xfrm>
          <a:off x="4542965" y="3957802"/>
          <a:ext cx="4394520" cy="2486533"/>
        </p:xfrm>
        <a:graphic>
          <a:graphicData uri="http://schemas.openxmlformats.org/drawingml/2006/table">
            <a:tbl>
              <a:tblPr firstRow="1" bandRow="1">
                <a:tableStyleId>{5C22544A-7EE6-4342-B048-85BDC9FD1C3A}</a:tableStyleId>
              </a:tblPr>
              <a:tblGrid>
                <a:gridCol w="682094">
                  <a:extLst>
                    <a:ext uri="{9D8B030D-6E8A-4147-A177-3AD203B41FA5}">
                      <a16:colId xmlns:a16="http://schemas.microsoft.com/office/drawing/2014/main" val="20000"/>
                    </a:ext>
                  </a:extLst>
                </a:gridCol>
                <a:gridCol w="3712426">
                  <a:extLst>
                    <a:ext uri="{9D8B030D-6E8A-4147-A177-3AD203B41FA5}">
                      <a16:colId xmlns:a16="http://schemas.microsoft.com/office/drawing/2014/main" val="20001"/>
                    </a:ext>
                  </a:extLst>
                </a:gridCol>
              </a:tblGrid>
              <a:tr h="215827">
                <a:tc>
                  <a:txBody>
                    <a:bodyPr/>
                    <a:lstStyle/>
                    <a:p>
                      <a:pPr algn="ctr">
                        <a:lnSpc>
                          <a:spcPts val="4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9050"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tcPr>
                </a:tc>
                <a:tc>
                  <a:txBody>
                    <a:bodyPr/>
                    <a:lstStyle/>
                    <a:p>
                      <a:pPr algn="ctr">
                        <a:lnSpc>
                          <a:spcPts val="4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74699">
                <a:tc rowSpan="3">
                  <a:txBody>
                    <a:bodyPr/>
                    <a:lstStyle/>
                    <a:p>
                      <a:pPr marL="0" marR="0" indent="0" algn="ctr" defTabSz="914400" rtl="0" eaLnBrk="1" fontAlgn="auto" latinLnBrk="0" hangingPunct="1">
                        <a:lnSpc>
                          <a:spcPts val="800"/>
                        </a:lnSpc>
                        <a:spcBef>
                          <a:spcPts val="0"/>
                        </a:spcBef>
                        <a:spcAft>
                          <a:spcPts val="0"/>
                        </a:spcAft>
                        <a:buClrTx/>
                        <a:buSzTx/>
                        <a:buFontTx/>
                        <a:buNone/>
                        <a:tabLst/>
                        <a:defRPr/>
                      </a:pPr>
                      <a:r>
                        <a:rPr kumimoji="1" lang="ja-JP" altLang="en-US" sz="7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子ども・教育</a:t>
                      </a:r>
                      <a:endParaRPr kumimoji="1" lang="en-US" altLang="ja-JP" sz="7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府内の赤ちゃんが生まれた家庭への「はじまるばこ」のプレゼント</a:t>
                      </a:r>
                      <a:endParaRPr kumimoji="1" lang="en-US" altLang="ja-JP"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74699">
                <a:tc vMerge="1">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1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子ども食堂、居場所づくりへの支援</a:t>
                      </a:r>
                      <a:endParaRPr kumimoji="1" lang="en-US" altLang="ja-JP"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74699">
                <a:tc vMerge="1">
                  <a:txBody>
                    <a:bodyPr/>
                    <a:lstStyle/>
                    <a:p>
                      <a:endParaRPr lang="ja-JP" altLang="en-US" dirty="0"/>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子ども達への多様な経験の機会の提供</a:t>
                      </a:r>
                      <a:endParaRPr kumimoji="1" lang="en-US" altLang="ja-JP"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74699">
                <a:tc rowSpan="3">
                  <a:txBody>
                    <a:bodyPr/>
                    <a:lstStyle/>
                    <a:p>
                      <a:pPr marL="0" marR="0" indent="0" algn="ctr" defTabSz="914400" rtl="0" eaLnBrk="1" fontAlgn="auto" latinLnBrk="0" hangingPunct="1">
                        <a:lnSpc>
                          <a:spcPts val="400"/>
                        </a:lnSpc>
                        <a:spcBef>
                          <a:spcPts val="0"/>
                        </a:spcBef>
                        <a:spcAft>
                          <a:spcPts val="0"/>
                        </a:spcAft>
                        <a:buClrTx/>
                        <a:buSzTx/>
                        <a:buFontTx/>
                        <a:buNone/>
                        <a:tabLst/>
                        <a:defRPr/>
                      </a:pPr>
                      <a:r>
                        <a:rPr kumimoji="1" lang="ja-JP" altLang="en-US" sz="7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損保・生保各社による健康づくりへの啓発</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74318">
                <a:tc vMerge="1">
                  <a:txBody>
                    <a:bodyPr/>
                    <a:lstStyle/>
                    <a:p>
                      <a:pPr marL="0" marR="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レストランでの「</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V.O.S.</a:t>
                      </a: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メニュー」の提供や、レシピ紹介による健康づくりへの寄与</a:t>
                      </a:r>
                      <a:endParaRPr kumimoji="1" lang="en-US" altLang="ja-JP" sz="700" u="none" dirty="0" smtClean="0">
                        <a:solidFill>
                          <a:schemeClr val="tx1"/>
                        </a:solidFill>
                        <a:latin typeface="+mn-ea"/>
                        <a:ea typeface="+mn-ea"/>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74699">
                <a:tc vMerge="1">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Well-Being OSAKA Lab</a:t>
                      </a: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～健康経営＆働き方改革～」の設立</a:t>
                      </a:r>
                      <a:r>
                        <a:rPr kumimoji="1" lang="en-US" altLang="ja-JP" sz="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創発ダイアログから生まれた取組み</a:t>
                      </a:r>
                      <a:r>
                        <a:rPr kumimoji="1" lang="en-US" altLang="ja-JP" sz="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174699">
                <a:tc rowSpan="2">
                  <a:txBody>
                    <a:bodyPr/>
                    <a:lstStyle/>
                    <a:p>
                      <a:pPr marL="0" marR="0" indent="0" algn="ctr" defTabSz="914400" rtl="0" eaLnBrk="1" fontAlgn="auto" latinLnBrk="0" hangingPunct="1">
                        <a:lnSpc>
                          <a:spcPts val="4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安全・安心</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防災・防犯への協力</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174699">
                <a:tc vMerge="1">
                  <a:txBody>
                    <a:bodyPr/>
                    <a:lstStyle/>
                    <a:p>
                      <a:endParaRPr lang="ja-JP" altLang="en-US" dirty="0"/>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安全運転サポート車の普及による交通安全啓発の実施</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174699">
                <a:tc rowSpan="2">
                  <a:txBody>
                    <a:bodyPr/>
                    <a:lstStyle/>
                    <a:p>
                      <a:pPr marL="0" marR="0" indent="0" algn="ctr" defTabSz="914400" rtl="0" eaLnBrk="1" fontAlgn="auto" latinLnBrk="0" hangingPunct="1">
                        <a:lnSpc>
                          <a:spcPts val="4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雇用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支援学校等の生徒や障がいのある方を対象とする就労支援研修、職場実習の実施</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174699">
                <a:tc vMerge="1">
                  <a:txBody>
                    <a:bodyPr/>
                    <a:lstStyle/>
                    <a:p>
                      <a:pPr marL="0" marR="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女性の活躍推進への協力</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174699">
                <a:tc rowSpan="3">
                  <a:txBody>
                    <a:bodyPr/>
                    <a:lstStyle/>
                    <a:p>
                      <a:pPr marL="0" marR="0" indent="0" algn="ctr" defTabSz="914400" rtl="0" eaLnBrk="1" fontAlgn="auto" latinLnBrk="0" hangingPunct="1">
                        <a:lnSpc>
                          <a:spcPts val="4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府政の</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PR</a:t>
                      </a: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インターネット</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TV</a:t>
                      </a: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等を活用した府政</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PR(OSAKA</a:t>
                      </a: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愛鑑（おおさかめいかん）の取組み</a:t>
                      </a:r>
                      <a:r>
                        <a:rPr kumimoji="1" lang="en-US" altLang="ja-JP" sz="700" u="none"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174699">
                <a:tc vMerge="1">
                  <a:txBody>
                    <a:bodyPr/>
                    <a:lstStyle/>
                    <a:p>
                      <a:endParaRPr kumimoji="1" lang="ja-JP" altLang="en-US"/>
                    </a:p>
                  </a:txBody>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アーティストやスポーツ選手と連携した府政</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174699">
                <a:tc vMerge="1">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企業主催のイベントにおける府政</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6" name="タイトル 5"/>
          <p:cNvSpPr txBox="1">
            <a:spLocks/>
          </p:cNvSpPr>
          <p:nvPr/>
        </p:nvSpPr>
        <p:spPr>
          <a:xfrm>
            <a:off x="4526995" y="3627126"/>
            <a:ext cx="3955495" cy="43194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公民連携による取り組み事例（主なもの）（平成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09965" y="6282006"/>
            <a:ext cx="4173676" cy="200055"/>
          </a:xfrm>
          <a:prstGeom prst="rect">
            <a:avLst/>
          </a:prstGeom>
          <a:noFill/>
        </p:spPr>
        <p:txBody>
          <a:bodyPr wrap="square" rtlCol="0">
            <a:spAutoFit/>
          </a:bodyPr>
          <a:lstStyle/>
          <a:p>
            <a:r>
              <a:rPr lang="en-US" altLang="ja-JP" sz="700" dirty="0" smtClean="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これ以外に「中小企業振興」や「健康づくり」など、個別政策分野で各部局が対応している事業連携協定がある</a:t>
            </a:r>
            <a:endParaRPr kumimoji="1" lang="en-US" altLang="ja-JP" sz="700" dirty="0">
              <a:latin typeface="Meiryo UI" panose="020B0604030504040204" pitchFamily="50" charset="-128"/>
              <a:ea typeface="Meiryo UI" panose="020B0604030504040204" pitchFamily="50" charset="-128"/>
            </a:endParaRPr>
          </a:p>
        </p:txBody>
      </p:sp>
      <p:sp>
        <p:nvSpPr>
          <p:cNvPr id="30" name="タイトル 5"/>
          <p:cNvSpPr txBox="1">
            <a:spLocks/>
          </p:cNvSpPr>
          <p:nvPr/>
        </p:nvSpPr>
        <p:spPr>
          <a:xfrm>
            <a:off x="4580385" y="1016836"/>
            <a:ext cx="1566790" cy="43194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連携の取組み効果</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244699" y="1040142"/>
            <a:ext cx="4282295" cy="2973923"/>
            <a:chOff x="280615" y="1088706"/>
            <a:chExt cx="4119750" cy="2342995"/>
          </a:xfrm>
        </p:grpSpPr>
        <p:sp>
          <p:nvSpPr>
            <p:cNvPr id="45" name="角丸四角形 44"/>
            <p:cNvSpPr/>
            <p:nvPr/>
          </p:nvSpPr>
          <p:spPr>
            <a:xfrm>
              <a:off x="280615" y="1088706"/>
              <a:ext cx="4119750" cy="2293334"/>
            </a:xfrm>
            <a:prstGeom prst="roundRect">
              <a:avLst>
                <a:gd name="adj" fmla="val 3108"/>
              </a:avLst>
            </a:prstGeom>
            <a:solidFill>
              <a:schemeClr val="bg1">
                <a:lumMod val="9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 3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324" y="1300981"/>
              <a:ext cx="3975765" cy="2130720"/>
            </a:xfrm>
            <a:prstGeom prst="rect">
              <a:avLst/>
            </a:prstGeom>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9594" y="1320193"/>
              <a:ext cx="516159" cy="199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ストライプ矢印 43"/>
            <p:cNvSpPr/>
            <p:nvPr/>
          </p:nvSpPr>
          <p:spPr>
            <a:xfrm rot="10800000" flipH="1">
              <a:off x="3683697" y="1873647"/>
              <a:ext cx="94466" cy="825036"/>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grpSp>
      <p:sp>
        <p:nvSpPr>
          <p:cNvPr id="46" name="テキスト ボックス 45"/>
          <p:cNvSpPr txBox="1"/>
          <p:nvPr/>
        </p:nvSpPr>
        <p:spPr>
          <a:xfrm>
            <a:off x="301300" y="1088740"/>
            <a:ext cx="1171514" cy="319432"/>
          </a:xfrm>
          <a:prstGeom prst="rect">
            <a:avLst/>
          </a:prstGeom>
          <a:noFill/>
          <a:ln>
            <a:noFill/>
          </a:ln>
        </p:spPr>
        <p:txBody>
          <a:bodyPr wrap="square" rtlCol="0">
            <a:noAutofit/>
          </a:bodyPr>
          <a:lstStyle/>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目　的</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27919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68660"/>
            <a:ext cx="8839822" cy="625569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◆インターネットテレビや</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等による多様な広報の推進</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愛鑑（おおさかめいかん））</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目的</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新しい広報の仕組みを作り、大阪をもっと好きになってもらうための情報を発信</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・動画配信</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2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テレビ、ラジオ等を通じて、府民に分かりやすい情報発信を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府、市町村、企業、様々な主体が連携し、より分かりやすく、効率的に情報発信できる仕組みづくり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159482" y="1695614"/>
            <a:ext cx="3285572" cy="4298671"/>
            <a:chOff x="161303" y="1506006"/>
            <a:chExt cx="3285572" cy="4298671"/>
          </a:xfrm>
        </p:grpSpPr>
        <p:grpSp>
          <p:nvGrpSpPr>
            <p:cNvPr id="17" name="グループ化 16"/>
            <p:cNvGrpSpPr/>
            <p:nvPr/>
          </p:nvGrpSpPr>
          <p:grpSpPr>
            <a:xfrm>
              <a:off x="161303" y="1506006"/>
              <a:ext cx="3195562" cy="2408461"/>
              <a:chOff x="-3462" y="4490854"/>
              <a:chExt cx="3671671" cy="2499388"/>
            </a:xfrm>
          </p:grpSpPr>
          <p:pic>
            <p:nvPicPr>
              <p:cNvPr id="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29" r="4691"/>
              <a:stretch/>
            </p:blipFill>
            <p:spPr bwMode="auto">
              <a:xfrm>
                <a:off x="94126" y="5928915"/>
                <a:ext cx="1906546" cy="106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68546" y="4490854"/>
                <a:ext cx="3300278" cy="35949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大阪府チャンネル</a:t>
                </a:r>
                <a:endParaRPr kumimoji="1"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1" name="テキスト ボックス 20">
                <a:extLst>
                  <a:ext uri="{FF2B5EF4-FFF2-40B4-BE49-F238E27FC236}">
                    <a16:creationId xmlns:a16="http://schemas.microsoft.com/office/drawing/2014/main" id="{AA06E65D-7891-2F4F-982E-67486385BB33}"/>
                  </a:ext>
                </a:extLst>
              </p:cNvPr>
              <p:cNvSpPr txBox="1"/>
              <p:nvPr/>
            </p:nvSpPr>
            <p:spPr>
              <a:xfrm>
                <a:off x="-3462" y="4833645"/>
                <a:ext cx="3671671" cy="1652875"/>
              </a:xfrm>
              <a:prstGeom prst="rect">
                <a:avLst/>
              </a:prstGeom>
              <a:noFill/>
            </p:spPr>
            <p:txBody>
              <a:bodyPr wrap="square" rtlCol="0">
                <a:sp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府政情報を発信する大阪府専用のインターネットテレビ</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番組</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lang="ja-JP" altLang="en-US" sz="1050" noProof="0" dirty="0" smtClean="0">
                    <a:solidFill>
                      <a:prstClr val="black"/>
                    </a:solidFill>
                    <a:latin typeface="Meiryo" panose="020B0604030504040204" pitchFamily="34" charset="-128"/>
                    <a:ea typeface="Meiryo" panose="020B0604030504040204" pitchFamily="34" charset="-128"/>
                  </a:rPr>
                  <a:t>平成</a:t>
                </a:r>
                <a:r>
                  <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30</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月より放送開始</a:t>
                </a:r>
                <a:endPar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毎月</a:t>
                </a: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第一木曜日 </a:t>
                </a:r>
                <a:r>
                  <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12:00~13:00</a:t>
                </a: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FRESH!!</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（インターネットテレビ）で</a:t>
                </a:r>
                <a:endPar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視聴可能</a:t>
                </a:r>
                <a:endPar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22" name="Picture 5" descr="Z:\05公民戦略連携デスク\2200■大阪府チャンネル■\素材（QR、\QR_Code1522806785.png"/>
              <p:cNvPicPr>
                <a:picLocks noChangeAspect="1" noChangeArrowheads="1"/>
              </p:cNvPicPr>
              <p:nvPr/>
            </p:nvPicPr>
            <p:blipFill rotWithShape="1">
              <a:blip r:embed="rId3">
                <a:extLst>
                  <a:ext uri="{28A0092B-C50C-407E-A947-70E740481C1C}">
                    <a14:useLocalDpi xmlns:a14="http://schemas.microsoft.com/office/drawing/2010/main" val="0"/>
                  </a:ext>
                </a:extLst>
              </a:blip>
              <a:srcRect l="7280" t="8555" r="8333" b="6848"/>
              <a:stretch/>
            </p:blipFill>
            <p:spPr bwMode="auto">
              <a:xfrm>
                <a:off x="2911499" y="5362346"/>
                <a:ext cx="522589" cy="523888"/>
              </a:xfrm>
              <a:prstGeom prst="rect">
                <a:avLst/>
              </a:prstGeom>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405" y="6043448"/>
                <a:ext cx="1369427" cy="76992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8" name="グループ化 47"/>
            <p:cNvGrpSpPr/>
            <p:nvPr/>
          </p:nvGrpSpPr>
          <p:grpSpPr>
            <a:xfrm>
              <a:off x="248948" y="3920967"/>
              <a:ext cx="3197927" cy="1883710"/>
              <a:chOff x="457914" y="3918644"/>
              <a:chExt cx="3197927" cy="1883710"/>
            </a:xfrm>
          </p:grpSpPr>
          <p:sp>
            <p:nvSpPr>
              <p:cNvPr id="51" name="正方形/長方形 50"/>
              <p:cNvSpPr/>
              <p:nvPr/>
            </p:nvSpPr>
            <p:spPr>
              <a:xfrm>
                <a:off x="488162" y="4208023"/>
                <a:ext cx="2452646" cy="28653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215"/>
                  </a:lnSpc>
                  <a:spcBef>
                    <a:spcPts val="0"/>
                  </a:spcBef>
                  <a:spcAft>
                    <a:spcPts val="0"/>
                  </a:spcAft>
                  <a:buClrTx/>
                  <a:buSzTx/>
                  <a:buFontTx/>
                  <a:buNone/>
                  <a:tabLst/>
                  <a:defRPr/>
                </a:pPr>
                <a:r>
                  <a:rPr kumimoji="1" lang="ja-JP" altLang="en-US"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　　ラジオ</a:t>
                </a: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FM</a:t>
                </a: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ちゃお）</a:t>
                </a:r>
              </a:p>
            </p:txBody>
          </p:sp>
          <p:sp>
            <p:nvSpPr>
              <p:cNvPr id="52" name="テキスト ボックス 51">
                <a:extLst>
                  <a:ext uri="{FF2B5EF4-FFF2-40B4-BE49-F238E27FC236}">
                    <a16:creationId xmlns:a16="http://schemas.microsoft.com/office/drawing/2014/main" id="{AA06E65D-7891-2F4F-982E-67486385BB33}"/>
                  </a:ext>
                </a:extLst>
              </p:cNvPr>
              <p:cNvSpPr txBox="1"/>
              <p:nvPr/>
            </p:nvSpPr>
            <p:spPr>
              <a:xfrm>
                <a:off x="457914" y="4509120"/>
                <a:ext cx="2496325" cy="553998"/>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lang="ja-JP" altLang="en-US" sz="969" dirty="0" smtClean="0">
                    <a:solidFill>
                      <a:prstClr val="black"/>
                    </a:solidFill>
                    <a:latin typeface="Meiryo" panose="020B0604030504040204" pitchFamily="34" charset="-128"/>
                    <a:ea typeface="Meiryo" panose="020B0604030504040204" pitchFamily="34" charset="-128"/>
                  </a:rPr>
                  <a:t>平成</a:t>
                </a:r>
                <a:r>
                  <a:rPr lang="en-US" altLang="ja-JP" sz="969" dirty="0" smtClean="0">
                    <a:solidFill>
                      <a:prstClr val="black"/>
                    </a:solidFill>
                    <a:latin typeface="Meiryo" panose="020B0604030504040204" pitchFamily="34" charset="-128"/>
                    <a:ea typeface="Meiryo" panose="020B0604030504040204" pitchFamily="34" charset="-128"/>
                  </a:rPr>
                  <a:t>30</a:t>
                </a:r>
                <a:r>
                  <a:rPr lang="ja-JP" altLang="en-US" sz="969" dirty="0" smtClean="0">
                    <a:solidFill>
                      <a:prstClr val="black"/>
                    </a:solidFill>
                    <a:latin typeface="Meiryo" panose="020B0604030504040204" pitchFamily="34" charset="-128"/>
                    <a:ea typeface="Meiryo" panose="020B0604030504040204" pitchFamily="34" charset="-128"/>
                  </a:rPr>
                  <a:t>年</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4</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12</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月実施</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・毎回</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、大阪府職員やゲストが</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登場し</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大阪府政の情報を発信</a:t>
                </a:r>
                <a:endPar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53" name="正方形/長方形 52"/>
              <p:cNvSpPr/>
              <p:nvPr/>
            </p:nvSpPr>
            <p:spPr>
              <a:xfrm>
                <a:off x="499603" y="5086555"/>
                <a:ext cx="2407641" cy="31061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215"/>
                  </a:lnSpc>
                  <a:spcBef>
                    <a:spcPts val="0"/>
                  </a:spcBef>
                  <a:spcAft>
                    <a:spcPts val="0"/>
                  </a:spcAft>
                  <a:buClrTx/>
                  <a:buSzTx/>
                  <a:buFontTx/>
                  <a:buNone/>
                  <a:tabLst/>
                  <a:defRPr/>
                </a:pPr>
                <a:r>
                  <a:rPr kumimoji="1" lang="ja-JP" altLang="en-US"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J:COM</a:t>
                </a:r>
              </a:p>
            </p:txBody>
          </p:sp>
          <p:sp>
            <p:nvSpPr>
              <p:cNvPr id="54" name="テキスト ボックス 53">
                <a:extLst>
                  <a:ext uri="{FF2B5EF4-FFF2-40B4-BE49-F238E27FC236}">
                    <a16:creationId xmlns:a16="http://schemas.microsoft.com/office/drawing/2014/main" id="{AA06E65D-7891-2F4F-982E-67486385BB33}"/>
                  </a:ext>
                </a:extLst>
              </p:cNvPr>
              <p:cNvSpPr txBox="1"/>
              <p:nvPr/>
            </p:nvSpPr>
            <p:spPr>
              <a:xfrm>
                <a:off x="505821" y="5402244"/>
                <a:ext cx="3150020" cy="400110"/>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lang="ja-JP" altLang="en-US" sz="969" dirty="0" smtClean="0">
                    <a:solidFill>
                      <a:prstClr val="black"/>
                    </a:solidFill>
                    <a:latin typeface="Meiryo" panose="020B0604030504040204" pitchFamily="34" charset="-128"/>
                    <a:ea typeface="Meiryo" panose="020B0604030504040204" pitchFamily="34" charset="-128"/>
                  </a:rPr>
                  <a:t>平成</a:t>
                </a:r>
                <a:r>
                  <a:rPr lang="en-US" altLang="ja-JP" sz="969" dirty="0" smtClean="0">
                    <a:solidFill>
                      <a:prstClr val="black"/>
                    </a:solidFill>
                    <a:latin typeface="Meiryo" panose="020B0604030504040204" pitchFamily="34" charset="-128"/>
                    <a:ea typeface="Meiryo" panose="020B0604030504040204" pitchFamily="34" charset="-128"/>
                  </a:rPr>
                  <a:t>30</a:t>
                </a:r>
                <a:r>
                  <a:rPr lang="ja-JP" altLang="en-US" sz="969" dirty="0" smtClean="0">
                    <a:solidFill>
                      <a:prstClr val="black"/>
                    </a:solidFill>
                    <a:latin typeface="Meiryo" panose="020B0604030504040204" pitchFamily="34" charset="-128"/>
                    <a:ea typeface="Meiryo" panose="020B0604030504040204" pitchFamily="34" charset="-128"/>
                  </a:rPr>
                  <a:t>年</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6</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11</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月実施</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
                </a:r>
                <a:b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b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・大阪府</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や市町村の取組みを</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紹介</a:t>
                </a:r>
                <a:endPar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55" name="Picture 15" descr="\\G0000sv0ns501\d11485$\doc\05公民戦略連携デスク\H29 ＊各種取組み＊\H30.03.07 OSAKA愛鑑（おおさかめいかん）\3　素材（写真、QR、バナー）\1 ロゴ\OSAKA愛鑑ぷらす!!赤19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503" y="3918644"/>
                <a:ext cx="1106358" cy="24926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 name="図 4"/>
          <p:cNvPicPr>
            <a:picLocks noChangeAspect="1"/>
          </p:cNvPicPr>
          <p:nvPr/>
        </p:nvPicPr>
        <p:blipFill>
          <a:blip r:embed="rId6"/>
          <a:stretch>
            <a:fillRect/>
          </a:stretch>
        </p:blipFill>
        <p:spPr>
          <a:xfrm>
            <a:off x="2977526" y="1763815"/>
            <a:ext cx="3740520" cy="4569596"/>
          </a:xfrm>
          <a:prstGeom prst="rect">
            <a:avLst/>
          </a:prstGeom>
        </p:spPr>
      </p:pic>
      <p:grpSp>
        <p:nvGrpSpPr>
          <p:cNvPr id="2" name="グループ化 1"/>
          <p:cNvGrpSpPr/>
          <p:nvPr/>
        </p:nvGrpSpPr>
        <p:grpSpPr>
          <a:xfrm>
            <a:off x="6507215" y="1641019"/>
            <a:ext cx="2493910" cy="4938331"/>
            <a:chOff x="6507215" y="1506004"/>
            <a:chExt cx="2493910" cy="4938331"/>
          </a:xfrm>
        </p:grpSpPr>
        <p:sp>
          <p:nvSpPr>
            <p:cNvPr id="57" name="角丸四角形 56"/>
            <p:cNvSpPr/>
            <p:nvPr/>
          </p:nvSpPr>
          <p:spPr>
            <a:xfrm>
              <a:off x="6552220" y="1506004"/>
              <a:ext cx="2344164" cy="4938331"/>
            </a:xfrm>
            <a:prstGeom prst="roundRect">
              <a:avLst/>
            </a:prstGeom>
            <a:solidFill>
              <a:schemeClr val="bg1">
                <a:lumMod val="8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6567909" y="2929974"/>
              <a:ext cx="2317474" cy="4090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215"/>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Twitter【</a:t>
              </a: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108" b="1"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mn-cs"/>
                </a:rPr>
                <a:t>meikan_osaka</a:t>
              </a: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endPar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59" name="正方形/長方形 58"/>
            <p:cNvSpPr/>
            <p:nvPr/>
          </p:nvSpPr>
          <p:spPr>
            <a:xfrm>
              <a:off x="6548316" y="1908068"/>
              <a:ext cx="2344164" cy="3508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215"/>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ホームページ（動画掲載）</a:t>
              </a:r>
            </a:p>
          </p:txBody>
        </p:sp>
        <p:sp>
          <p:nvSpPr>
            <p:cNvPr id="60" name="正方形/長方形 59"/>
            <p:cNvSpPr/>
            <p:nvPr/>
          </p:nvSpPr>
          <p:spPr>
            <a:xfrm>
              <a:off x="6567909" y="4154023"/>
              <a:ext cx="2318227" cy="405254"/>
            </a:xfrm>
            <a:prstGeom prst="rect">
              <a:avLst/>
            </a:prstGeom>
            <a:solidFill>
              <a:srgbClr val="F979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215"/>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イノベーション（対話型セミナー）</a:t>
              </a:r>
            </a:p>
          </p:txBody>
        </p:sp>
        <p:sp>
          <p:nvSpPr>
            <p:cNvPr id="61" name="テキスト ボックス 60">
              <a:extLst>
                <a:ext uri="{FF2B5EF4-FFF2-40B4-BE49-F238E27FC236}">
                  <a16:creationId xmlns:a16="http://schemas.microsoft.com/office/drawing/2014/main" id="{AA06E65D-7891-2F4F-982E-67486385BB33}"/>
                </a:ext>
              </a:extLst>
            </p:cNvPr>
            <p:cNvSpPr txBox="1"/>
            <p:nvPr/>
          </p:nvSpPr>
          <p:spPr>
            <a:xfrm>
              <a:off x="6562477" y="4536248"/>
              <a:ext cx="2438648" cy="539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様々</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な分野で活躍する</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トップランナ</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ーをゲスト</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に迎え、気になる話題</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を</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深掘ります</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2" name="正方形/長方形 61"/>
            <p:cNvSpPr/>
            <p:nvPr/>
          </p:nvSpPr>
          <p:spPr>
            <a:xfrm>
              <a:off x="6562477" y="3479032"/>
              <a:ext cx="2345692" cy="5800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215"/>
                </a:lnSpc>
                <a:spcBef>
                  <a:spcPts val="0"/>
                </a:spcBef>
                <a:spcAft>
                  <a:spcPts val="0"/>
                </a:spcAft>
                <a:buClrTx/>
                <a:buSzTx/>
                <a:buFontTx/>
                <a:buNone/>
                <a:tabLst/>
                <a:defRPr/>
              </a:pPr>
              <a:r>
                <a:rPr kumimoji="1" lang="en-US" altLang="ja-JP"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Instagram</a:t>
              </a:r>
            </a:p>
            <a:p>
              <a:pPr marL="0" marR="0" lvl="0" indent="0" algn="ctr" defTabSz="914400" rtl="0" eaLnBrk="1" fontAlgn="auto" latinLnBrk="0" hangingPunct="1">
                <a:lnSpc>
                  <a:spcPts val="2215"/>
                </a:lnSpc>
                <a:spcBef>
                  <a:spcPts val="0"/>
                </a:spcBef>
                <a:spcAft>
                  <a:spcPts val="0"/>
                </a:spcAft>
                <a:buClrTx/>
                <a:buSzTx/>
                <a:buFontTx/>
                <a:buNone/>
                <a:tabLst/>
                <a:defRPr/>
              </a:pPr>
              <a:r>
                <a:rPr kumimoji="1" lang="en-US" altLang="ja-JP"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108" b="1"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mn-cs"/>
                </a:rPr>
                <a:t>meikan_osaka</a:t>
              </a: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endPar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3" name="テキスト ボックス 62">
              <a:extLst>
                <a:ext uri="{FF2B5EF4-FFF2-40B4-BE49-F238E27FC236}">
                  <a16:creationId xmlns:a16="http://schemas.microsoft.com/office/drawing/2014/main" id="{AA06E65D-7891-2F4F-982E-67486385BB33}"/>
                </a:ext>
              </a:extLst>
            </p:cNvPr>
            <p:cNvSpPr txBox="1"/>
            <p:nvPr/>
          </p:nvSpPr>
          <p:spPr>
            <a:xfrm>
              <a:off x="6507215" y="2289937"/>
              <a:ext cx="2322907" cy="553998"/>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大阪府</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や府内市町村の魅力</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いっぱい</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の</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動画や</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愛に溢れる</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著名人か</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err="1" smtClean="0">
                  <a:ln>
                    <a:noFill/>
                  </a:ln>
                  <a:solidFill>
                    <a:prstClr val="black"/>
                  </a:solidFill>
                  <a:effectLst/>
                  <a:uLnTx/>
                  <a:uFillTx/>
                  <a:latin typeface="Meiryo" panose="020B0604030504040204" pitchFamily="34" charset="-128"/>
                  <a:ea typeface="Meiryo" panose="020B0604030504040204" pitchFamily="34" charset="-128"/>
                  <a:cs typeface="+mn-cs"/>
                </a:rPr>
                <a:t>らの</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応援</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メッセージなど</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を</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掲載中</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4" name="テキスト ボックス 63">
              <a:extLst>
                <a:ext uri="{FF2B5EF4-FFF2-40B4-BE49-F238E27FC236}">
                  <a16:creationId xmlns:a16="http://schemas.microsoft.com/office/drawing/2014/main" id="{AA06E65D-7891-2F4F-982E-67486385BB33}"/>
                </a:ext>
              </a:extLst>
            </p:cNvPr>
            <p:cNvSpPr txBox="1"/>
            <p:nvPr/>
          </p:nvSpPr>
          <p:spPr>
            <a:xfrm>
              <a:off x="6521266" y="5013177"/>
              <a:ext cx="2055430" cy="6605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これまでのテーマ＞</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・第</a:t>
              </a:r>
              <a:r>
                <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回　ケンコー経営</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㈱ディー・エヌ・エー　平井 孝幸氏</a:t>
              </a:r>
              <a:endPar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㈱バイオバンク　髙畑 宗明</a:t>
              </a:r>
              <a:r>
                <a:rPr kumimoji="1" lang="ja-JP" altLang="en-US" sz="831"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氏</a:t>
              </a:r>
              <a:endParaRPr kumimoji="1" lang="en-US" altLang="ja-JP" sz="923"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5" name="テキスト ボックス 64">
              <a:extLst>
                <a:ext uri="{FF2B5EF4-FFF2-40B4-BE49-F238E27FC236}">
                  <a16:creationId xmlns:a16="http://schemas.microsoft.com/office/drawing/2014/main" id="{AA06E65D-7891-2F4F-982E-67486385BB33}"/>
                </a:ext>
              </a:extLst>
            </p:cNvPr>
            <p:cNvSpPr txBox="1"/>
            <p:nvPr/>
          </p:nvSpPr>
          <p:spPr>
            <a:xfrm>
              <a:off x="6507215" y="5598242"/>
              <a:ext cx="2400954" cy="7954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第</a:t>
              </a:r>
              <a:r>
                <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2</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回　マーケティング</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四條畷市</a:t>
              </a:r>
              <a:r>
                <a:rPr kumimoji="1" lang="ja-JP" altLang="en-US" sz="831"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役所</a:t>
              </a:r>
              <a:endParaRPr kumimoji="1" lang="en-US" altLang="ja-JP" sz="831"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マーケティング監　西垣内 渉氏</a:t>
              </a:r>
              <a:endPar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・第</a:t>
              </a:r>
              <a:r>
                <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3</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回　人づくり革命</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ECC</a:t>
              </a: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周防信宏氏　　㈱</a:t>
              </a:r>
              <a:r>
                <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D2C</a:t>
              </a: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前川 英之氏</a:t>
              </a:r>
              <a:endPar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sp>
        <p:nvSpPr>
          <p:cNvPr id="27" name="正方形/長方形 26"/>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19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角丸四角形 5"/>
          <p:cNvSpPr/>
          <p:nvPr/>
        </p:nvSpPr>
        <p:spPr>
          <a:xfrm>
            <a:off x="254620" y="5989634"/>
            <a:ext cx="2595393" cy="34377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今後、新たな情報発信方法を検討中</a:t>
            </a:r>
          </a:p>
        </p:txBody>
      </p:sp>
    </p:spTree>
    <p:extLst>
      <p:ext uri="{BB962C8B-B14F-4D97-AF65-F5344CB8AC3E}">
        <p14:creationId xmlns:p14="http://schemas.microsoft.com/office/powerpoint/2010/main" val="2742944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23655"/>
            <a:ext cx="8839822" cy="6036613"/>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◆複数企業・大学との連携と協働（創発ダイアログ）</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フローチャート: 抜出し 51"/>
          <p:cNvSpPr/>
          <p:nvPr/>
        </p:nvSpPr>
        <p:spPr>
          <a:xfrm rot="10800000">
            <a:off x="4163549" y="3429000"/>
            <a:ext cx="830179" cy="246706"/>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146603" y="773705"/>
            <a:ext cx="21580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創発ダイアログとは</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36599" y="-36385"/>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58621" y="6366444"/>
            <a:ext cx="8595955" cy="482936"/>
          </a:xfrm>
          <a:prstGeom prst="rect">
            <a:avLst/>
          </a:prstGeom>
          <a:noFill/>
          <a:ln>
            <a:noFill/>
          </a:ln>
        </p:spPr>
        <p:txBody>
          <a:bodyPr wrap="none" rtlCol="0">
            <a:noAutofit/>
          </a:bodyPr>
          <a:lstStyle/>
          <a:p>
            <a:pPr lvl="0">
              <a:defRPr/>
            </a:pP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Sustainable Development </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Goals</a:t>
            </a:r>
            <a:r>
              <a:rPr kumimoji="1" lang="ja-JP" altLang="en-US" sz="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持続可能な開発目標。</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誰一人取り残さない」持続可能で多様性</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と包摂性</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のある社会の実現のため</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2030</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を年限と</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国際目標で</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その</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下に</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169</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のターゲット、</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232</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指標が定められている。発展途上国のみならず、先進国自身</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が取り組む</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べき課題であること、また、自治体を</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含めた様々</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ステークホル</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ダーが取り組むべき</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目標とされて</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p>
        </p:txBody>
      </p:sp>
      <p:grpSp>
        <p:nvGrpSpPr>
          <p:cNvPr id="17" name="グループ化 16"/>
          <p:cNvGrpSpPr/>
          <p:nvPr/>
        </p:nvGrpSpPr>
        <p:grpSpPr>
          <a:xfrm>
            <a:off x="267417" y="1043735"/>
            <a:ext cx="8622444" cy="2308324"/>
            <a:chOff x="267417" y="1178750"/>
            <a:chExt cx="8622444" cy="2308324"/>
          </a:xfrm>
        </p:grpSpPr>
        <p:sp>
          <p:nvSpPr>
            <p:cNvPr id="29" name="テキスト ボックス 9"/>
            <p:cNvSpPr txBox="1"/>
            <p:nvPr/>
          </p:nvSpPr>
          <p:spPr>
            <a:xfrm>
              <a:off x="267417" y="1178750"/>
              <a:ext cx="8622444" cy="2308324"/>
            </a:xfrm>
            <a:prstGeom prst="rect">
              <a:avLst/>
            </a:prstGeom>
            <a:noFill/>
            <a:ln>
              <a:solidFill>
                <a:schemeClr val="tx1"/>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公民連携で解決すべき行政課題をテーマに設定し、複数の事業者（公・民）間による「対話」から様々なアイデアを</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生み出す公民連携の新たな仕組み</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今まで</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企業等と府の</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の取組み</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今までの取組みに加え、複数の事業者を巻き込んだ</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新たな取組みを推進</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創発ダイアログ実績</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（１）テーマ「健康」（平成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の企業・大学より</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名が参加</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（２）テーマ「子どもの貧困」（平成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の企業</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より</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名が参加</a:t>
              </a:r>
              <a:endParaRPr kumimoji="1" lang="ja-JP" altLang="en-US" sz="1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091" y="1493785"/>
              <a:ext cx="3203384" cy="185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グループ化 33"/>
          <p:cNvGrpSpPr/>
          <p:nvPr/>
        </p:nvGrpSpPr>
        <p:grpSpPr>
          <a:xfrm>
            <a:off x="257963" y="3720045"/>
            <a:ext cx="8724527" cy="2544270"/>
            <a:chOff x="257963" y="3918068"/>
            <a:chExt cx="8724527" cy="2544270"/>
          </a:xfrm>
        </p:grpSpPr>
        <p:sp>
          <p:nvSpPr>
            <p:cNvPr id="35" name="テキスト ボックス 34"/>
            <p:cNvSpPr txBox="1"/>
            <p:nvPr/>
          </p:nvSpPr>
          <p:spPr>
            <a:xfrm>
              <a:off x="267418" y="3969060"/>
              <a:ext cx="41648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創発ダイアログから生まれた取組み例</a:t>
              </a: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9"/>
            <p:cNvSpPr txBox="1"/>
            <p:nvPr/>
          </p:nvSpPr>
          <p:spPr>
            <a:xfrm>
              <a:off x="257964" y="4221957"/>
              <a:ext cx="8229471" cy="1277273"/>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Well-Being OSAKA Lab</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の設立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日設立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・大阪府と企業・大学が連携し、働き方改革や健康経営等に関する課題・情報を</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共有し、課題解決に向けた取組みを進め、発信</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企業・大学が参画（平成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・ホームページでの情報発信、セミナーやダイアログの開催</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・府民向けセミナー・啓発など、企業の連携による取組みも創出</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9"/>
            <p:cNvSpPr txBox="1"/>
            <p:nvPr/>
          </p:nvSpPr>
          <p:spPr>
            <a:xfrm>
              <a:off x="257963" y="5454225"/>
              <a:ext cx="4735765" cy="938719"/>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）①大阪府</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スペシャルマッチ・おおさかこどもデーの開催</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（主催</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　協力</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:ET-KING</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小林製薬、ダイドードリンコ等）</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日開催</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en-US" altLang="ja-JP" sz="1100" b="0" i="0" u="none" strike="noStrike" kern="1200" cap="none" spc="0" normalizeH="0" baseline="3000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1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府内の子どもたちの無料招待など</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ET-KING</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によるライブへの無料招待</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Shape 54"/>
            <p:cNvPicPr preferRelativeResize="0">
              <a:picLocks noChangeAspect="1"/>
            </p:cNvPicPr>
            <p:nvPr/>
          </p:nvPicPr>
          <p:blipFill rotWithShape="1">
            <a:blip r:embed="rId3">
              <a:alphaModFix/>
            </a:blip>
            <a:srcRect t="33670" b="31291"/>
            <a:stretch/>
          </p:blipFill>
          <p:spPr>
            <a:xfrm>
              <a:off x="2725561" y="3969060"/>
              <a:ext cx="901334" cy="345390"/>
            </a:xfrm>
            <a:prstGeom prst="rect">
              <a:avLst/>
            </a:prstGeom>
            <a:noFill/>
            <a:ln>
              <a:noFill/>
            </a:ln>
          </p:spPr>
        </p:pic>
        <p:pic>
          <p:nvPicPr>
            <p:cNvPr id="39" name="図 38"/>
            <p:cNvPicPr>
              <a:picLocks noChangeAspect="1"/>
            </p:cNvPicPr>
            <p:nvPr/>
          </p:nvPicPr>
          <p:blipFill>
            <a:blip r:embed="rId4"/>
            <a:stretch>
              <a:fillRect/>
            </a:stretch>
          </p:blipFill>
          <p:spPr>
            <a:xfrm>
              <a:off x="5564486" y="4059070"/>
              <a:ext cx="3418004" cy="2299903"/>
            </a:xfrm>
            <a:prstGeom prst="rect">
              <a:avLst/>
            </a:prstGeom>
          </p:spPr>
        </p:pic>
        <p:sp>
          <p:nvSpPr>
            <p:cNvPr id="40" name="角丸四角形 39"/>
            <p:cNvSpPr/>
            <p:nvPr/>
          </p:nvSpPr>
          <p:spPr>
            <a:xfrm>
              <a:off x="267418" y="3918068"/>
              <a:ext cx="8622444" cy="2544270"/>
            </a:xfrm>
            <a:prstGeom prst="roundRect">
              <a:avLst>
                <a:gd name="adj" fmla="val 8763"/>
              </a:avLst>
            </a:prstGeom>
            <a:ln w="22225">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182332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102" y="8620"/>
            <a:ext cx="2085151"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角丸四角形 44"/>
          <p:cNvSpPr/>
          <p:nvPr/>
        </p:nvSpPr>
        <p:spPr>
          <a:xfrm>
            <a:off x="116505" y="368660"/>
            <a:ext cx="8964095" cy="610689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◆企業や市町村と連携した社会課題解決の取組み①（近未来技術等社会実装事業）</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政策企画部 企画室 政策課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自動運転システムの活用による、新たな移動</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創出</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と健康</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寿命</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延伸</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（事業スキーム）</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➢内閣府において公募のあった「近未来技術等社会実装事業</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」に大阪府・河内長野市が共同提案</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し、事業採択。</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※1</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年度に向けて、</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や自動運転等の近未来技術を活用したサービスの社会実装を行い、地方創生を図る。全国で</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件採択。</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※2</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：高齢化が進むオールドニュータウン（南花台地区）において、自動運転を活用した新たな移動サービスを実現。</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➢国、大阪府、河内長野市、学識者、地域住民、民間事業者で構成する「近未来技術地域実装協議会」を設置。</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（事業内容）</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2018</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年度までの事業計画（車両サイズ、走行ルート、事業主体、実証方法等）を策定。</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2019</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年度：自動走行に必要な高精度</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3D</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マップの作成。自動運転の実証実験を実施。採算性等の事業化の検証。</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2019(H31)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の実証実験の結果を踏まえ</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、自動運転を活用した移動サービスの事業化（社会実装）</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をめざす。</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21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521550" y="3609020"/>
            <a:ext cx="3050788" cy="2745305"/>
            <a:chOff x="836585" y="3879050"/>
            <a:chExt cx="2668367" cy="2508321"/>
          </a:xfrm>
        </p:grpSpPr>
        <p:pic>
          <p:nvPicPr>
            <p:cNvPr id="8" name="Picture 2" descr="C:\Users\H3038349\Pictures\河内長野_切り取り.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85" y="3895842"/>
              <a:ext cx="2668367" cy="24915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394" y="4908737"/>
              <a:ext cx="861485" cy="89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836585" y="3879050"/>
              <a:ext cx="2475275" cy="405044"/>
            </a:xfrm>
            <a:prstGeom prst="rect">
              <a:avLst/>
            </a:prstGeom>
            <a:solidFill>
              <a:schemeClr val="bg1"/>
            </a:solid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all" spc="0" normalizeH="0" baseline="0" noProof="0" dirty="0" smtClean="0">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・実証エリア：河内長野市南花台地区</a:t>
              </a:r>
              <a:endParaRPr kumimoji="0" lang="en-US" altLang="ja-JP" sz="1100" b="1" i="0" u="none" strike="noStrike" kern="0" cap="all" spc="0" normalizeH="0" baseline="0" noProof="0" dirty="0" smtClean="0">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all" spc="0" normalizeH="0" baseline="0" noProof="0" dirty="0" smtClean="0">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・走行ルート：地域と調整中</a:t>
              </a:r>
            </a:p>
          </p:txBody>
        </p:sp>
      </p:grpSp>
      <p:grpSp>
        <p:nvGrpSpPr>
          <p:cNvPr id="3" name="グループ化 2"/>
          <p:cNvGrpSpPr/>
          <p:nvPr/>
        </p:nvGrpSpPr>
        <p:grpSpPr>
          <a:xfrm>
            <a:off x="3761910" y="3609020"/>
            <a:ext cx="4563642" cy="2565285"/>
            <a:chOff x="4192922" y="3834045"/>
            <a:chExt cx="4563642" cy="2565285"/>
          </a:xfrm>
        </p:grpSpPr>
        <p:sp>
          <p:nvSpPr>
            <p:cNvPr id="5" name="テキスト ボックス 4"/>
            <p:cNvSpPr txBox="1"/>
            <p:nvPr/>
          </p:nvSpPr>
          <p:spPr>
            <a:xfrm>
              <a:off x="5723092" y="3834045"/>
              <a:ext cx="1575175" cy="27003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＜事業の実施体制＞</a:t>
              </a:r>
            </a:p>
          </p:txBody>
        </p:sp>
        <p:sp>
          <p:nvSpPr>
            <p:cNvPr id="11" name="テキスト ボックス 10"/>
            <p:cNvSpPr txBox="1"/>
            <p:nvPr/>
          </p:nvSpPr>
          <p:spPr>
            <a:xfrm>
              <a:off x="4597968" y="4059070"/>
              <a:ext cx="3740112" cy="1261884"/>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大阪府・河内長野市　近未来技術地域実装協議会</a:t>
              </a:r>
              <a:endParaRPr kumimoji="1" lang="en-US" altLang="ja-JP"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構成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・国（内閣府その他関係省庁）、府、河内長野市、</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識者</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地域</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住民、民間事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業者</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会長：関西大学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江川直樹教授</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4192922" y="5814265"/>
              <a:ext cx="2205244" cy="585065"/>
            </a:xfrm>
            <a:prstGeom prst="rect">
              <a:avLst/>
            </a:prstGeom>
            <a:solidFill>
              <a:schemeClr val="bg1"/>
            </a:solidFill>
            <a:ln>
              <a:solidFill>
                <a:schemeClr val="tx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河内長野市</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地域公共交通会議</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6551320" y="5807157"/>
              <a:ext cx="2205244" cy="592173"/>
            </a:xfrm>
            <a:prstGeom prst="rect">
              <a:avLst/>
            </a:prstGeom>
            <a:solidFill>
              <a:schemeClr val="bg1"/>
            </a:solidFill>
            <a:ln>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南花台スマートエイジング</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総合</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研究会</a:t>
              </a:r>
              <a:endPar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上下矢印 17"/>
            <p:cNvSpPr/>
            <p:nvPr/>
          </p:nvSpPr>
          <p:spPr>
            <a:xfrm rot="1771006">
              <a:off x="5259022" y="5233075"/>
              <a:ext cx="338755" cy="821052"/>
            </a:xfrm>
            <a:prstGeom prst="upDownArrow">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上下矢印 18"/>
            <p:cNvSpPr/>
            <p:nvPr/>
          </p:nvSpPr>
          <p:spPr>
            <a:xfrm rot="19465244">
              <a:off x="7341053" y="5186304"/>
              <a:ext cx="338755" cy="821052"/>
            </a:xfrm>
            <a:prstGeom prst="upDownArrow">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4454386" y="5499085"/>
              <a:ext cx="2096934" cy="2701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公共交通のあり方について連携</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6872128" y="5503374"/>
              <a:ext cx="1665269" cy="265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まちづくり施策との連携</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p:cNvSpPr txBox="1"/>
          <p:nvPr/>
        </p:nvSpPr>
        <p:spPr>
          <a:xfrm>
            <a:off x="7929716" y="3789040"/>
            <a:ext cx="1142784" cy="1386443"/>
          </a:xfrm>
          <a:prstGeom prst="rect">
            <a:avLst/>
          </a:prstGeom>
          <a:noFill/>
          <a:ln>
            <a:noFill/>
          </a:ln>
        </p:spPr>
        <p:txBody>
          <a:bodyPr wrap="square" rtlCol="0">
            <a:no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協議会運営に当たっては、河内長野市における公共交通施策やまちづくりの取組みとの関連性を踏まえ、関係の会議体と連携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19946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2204" y="496153"/>
            <a:ext cx="8820980" cy="5903177"/>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54000" tIns="54000" rIns="54000" bIns="54000" numCol="1" spcCol="0" rtlCol="0" fromWordArt="0" anchor="t" anchorCtr="0" forceAA="0" compatLnSpc="1">
            <a:prstTxWarp prst="textNoShape">
              <a:avLst/>
            </a:prstTxWarp>
            <a:noAutofit/>
          </a:bodyPr>
          <a:lstStyle/>
          <a:p>
            <a:pPr lvl="0" defTabSz="685800">
              <a:defRPr/>
            </a:pP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企業や市町村と</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連携した社会課題解決の取組み②（府営住宅の</a:t>
            </a:r>
            <a:r>
              <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空室</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a:t>
            </a:r>
            <a:endParaRPr kumimoji="1" lang="en-US" altLang="ja-JP"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3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住宅まちづくり部 住宅経営室 経営管理課</a:t>
            </a:r>
            <a:r>
              <a:rPr kumimoji="1" lang="en-US" altLang="ja-JP"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の空き住戸を</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活用した新たな機能</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導入</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住宅の住戸を子育て支援</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施設、子ども</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・若者の支援</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拠点、高齢者</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の見守り施設</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等の地域コミュニティの活性化や</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住民への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提供に資する用途に活用</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末現在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戸を活用中）</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活用にあたっては、</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ほか、地域で活動</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NP</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の様々な主体と連携し展開</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活用事例１：小規模保育事業所（交野梅ヶ枝住宅）</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活用事例２</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：子ども・若者支援拠点（茨木安威</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044794085"/>
              </p:ext>
            </p:extLst>
          </p:nvPr>
        </p:nvGraphicFramePr>
        <p:xfrm>
          <a:off x="5023293" y="2753926"/>
          <a:ext cx="3264313" cy="1172759"/>
        </p:xfrm>
        <a:graphic>
          <a:graphicData uri="http://schemas.openxmlformats.org/drawingml/2006/table">
            <a:tbl>
              <a:tblPr>
                <a:tableStyleId>{5940675A-B579-460E-94D1-54222C63F5DA}</a:tableStyleId>
              </a:tblPr>
              <a:tblGrid>
                <a:gridCol w="733513">
                  <a:extLst>
                    <a:ext uri="{9D8B030D-6E8A-4147-A177-3AD203B41FA5}">
                      <a16:colId xmlns:a16="http://schemas.microsoft.com/office/drawing/2014/main" val="20000"/>
                    </a:ext>
                  </a:extLst>
                </a:gridCol>
                <a:gridCol w="2530800">
                  <a:extLst>
                    <a:ext uri="{9D8B030D-6E8A-4147-A177-3AD203B41FA5}">
                      <a16:colId xmlns:a16="http://schemas.microsoft.com/office/drawing/2014/main" val="20001"/>
                    </a:ext>
                  </a:extLst>
                </a:gridCol>
              </a:tblGrid>
              <a:tr h="280800">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使用住戸</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戸（</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3LDK</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65.47</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0800">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開設</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H30.7.3</a:t>
                      </a:r>
                      <a:endPar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0800">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時間</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週</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 </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a:t>
                      </a:r>
                    </a:p>
                  </a:txBody>
                  <a:tcPr marL="4946" marR="4946" marT="1031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0800">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対象者</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r>
                        <a:rPr lang="ja-JP" altLang="en-US" sz="105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中高生等の子ども～概ね</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歳の若者と</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その保護者</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13" name="正方形/長方形 12"/>
          <p:cNvSpPr/>
          <p:nvPr/>
        </p:nvSpPr>
        <p:spPr>
          <a:xfrm>
            <a:off x="4746684" y="4104075"/>
            <a:ext cx="3999600" cy="946846"/>
          </a:xfrm>
          <a:prstGeom prst="rect">
            <a:avLst/>
          </a:prstGeom>
          <a:solidFill>
            <a:srgbClr val="DAE7F6"/>
          </a:solidFill>
          <a:ln>
            <a:noFill/>
          </a:ln>
        </p:spPr>
        <p:style>
          <a:lnRef idx="2">
            <a:schemeClr val="dk1">
              <a:shade val="50000"/>
            </a:schemeClr>
          </a:lnRef>
          <a:fillRef idx="1">
            <a:schemeClr val="dk1"/>
          </a:fillRef>
          <a:effectRef idx="0">
            <a:schemeClr val="dk1"/>
          </a:effectRef>
          <a:fontRef idx="minor">
            <a:schemeClr val="lt1"/>
          </a:fontRef>
        </p:style>
        <p:txBody>
          <a:bodyPr lIns="27000" rIns="27000" rtlCol="0" anchor="ctr"/>
          <a:lstStyle/>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〇茨木市のユースプラザ事業として、子ども・</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若者の居場所</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社会経験・交流の場の提供やセミナー等を開催するとともに、</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子ども・若者と保護者等の相談窓口を</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開設</a:t>
            </a:r>
            <a:endPar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1442034" y="3715144"/>
            <a:ext cx="2758676" cy="18466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68827636"/>
              </p:ext>
            </p:extLst>
          </p:nvPr>
        </p:nvGraphicFramePr>
        <p:xfrm>
          <a:off x="701570" y="2753925"/>
          <a:ext cx="3266320" cy="1126236"/>
        </p:xfrm>
        <a:graphic>
          <a:graphicData uri="http://schemas.openxmlformats.org/drawingml/2006/table">
            <a:tbl>
              <a:tblPr>
                <a:tableStyleId>{5940675A-B579-460E-94D1-54222C63F5DA}</a:tableStyleId>
              </a:tblPr>
              <a:tblGrid>
                <a:gridCol w="734400">
                  <a:extLst>
                    <a:ext uri="{9D8B030D-6E8A-4147-A177-3AD203B41FA5}">
                      <a16:colId xmlns:a16="http://schemas.microsoft.com/office/drawing/2014/main" val="3746493707"/>
                    </a:ext>
                  </a:extLst>
                </a:gridCol>
                <a:gridCol w="2531920">
                  <a:extLst>
                    <a:ext uri="{9D8B030D-6E8A-4147-A177-3AD203B41FA5}">
                      <a16:colId xmlns:a16="http://schemas.microsoft.com/office/drawing/2014/main" val="3993549165"/>
                    </a:ext>
                  </a:extLst>
                </a:gridCol>
              </a:tblGrid>
              <a:tr h="282318">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使用住戸</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tc>
                  <a:txBody>
                    <a:bodyPr/>
                    <a:lstStyle/>
                    <a:p>
                      <a:pPr algn="l"/>
                      <a:r>
                        <a:rPr kumimoji="1" lang="en-US" altLang="ja-JP" sz="1050" baseline="0" dirty="0" smtClean="0">
                          <a:solidFill>
                            <a:schemeClr val="tx1"/>
                          </a:solidFill>
                          <a:latin typeface="メイリオ" panose="020B0604030504040204" pitchFamily="50" charset="-128"/>
                          <a:ea typeface="メイリオ" panose="020B0604030504040204" pitchFamily="50" charset="-128"/>
                        </a:rPr>
                        <a:t> 1</a:t>
                      </a:r>
                      <a:r>
                        <a:rPr kumimoji="1" lang="ja-JP" altLang="en-US" sz="1050" baseline="0" dirty="0" smtClean="0">
                          <a:solidFill>
                            <a:schemeClr val="tx1"/>
                          </a:solidFill>
                          <a:latin typeface="メイリオ" panose="020B0604030504040204" pitchFamily="50" charset="-128"/>
                          <a:ea typeface="メイリオ" panose="020B0604030504040204" pitchFamily="50" charset="-128"/>
                        </a:rPr>
                        <a:t>戸（</a:t>
                      </a:r>
                      <a:r>
                        <a:rPr kumimoji="1" lang="en-US" altLang="ja-JP" sz="1050" baseline="0" dirty="0" smtClean="0">
                          <a:solidFill>
                            <a:schemeClr val="tx1"/>
                          </a:solidFill>
                          <a:latin typeface="メイリオ" panose="020B0604030504040204" pitchFamily="50" charset="-128"/>
                          <a:ea typeface="メイリオ" panose="020B0604030504040204" pitchFamily="50" charset="-128"/>
                        </a:rPr>
                        <a:t>4DK</a:t>
                      </a:r>
                      <a:r>
                        <a:rPr kumimoji="1" lang="ja-JP" altLang="en-US" sz="1050" baseline="0" dirty="0" smtClean="0">
                          <a:solidFill>
                            <a:schemeClr val="tx1"/>
                          </a:solidFill>
                          <a:latin typeface="メイリオ" panose="020B0604030504040204" pitchFamily="50" charset="-128"/>
                          <a:ea typeface="メイリオ" panose="020B0604030504040204" pitchFamily="50" charset="-128"/>
                        </a:rPr>
                        <a:t>・</a:t>
                      </a:r>
                      <a:r>
                        <a:rPr kumimoji="1" lang="en-US" altLang="ja-JP" sz="1050" baseline="0" dirty="0" smtClean="0">
                          <a:solidFill>
                            <a:schemeClr val="tx1"/>
                          </a:solidFill>
                          <a:latin typeface="メイリオ" panose="020B0604030504040204" pitchFamily="50" charset="-128"/>
                          <a:ea typeface="メイリオ" panose="020B0604030504040204" pitchFamily="50" charset="-128"/>
                        </a:rPr>
                        <a:t>74.73</a:t>
                      </a:r>
                      <a:r>
                        <a:rPr kumimoji="1" lang="ja-JP" altLang="en-US" sz="1050" baseline="0" dirty="0" smtClean="0">
                          <a:solidFill>
                            <a:schemeClr val="tx1"/>
                          </a:solidFill>
                          <a:latin typeface="メイリオ" panose="020B0604030504040204" pitchFamily="50" charset="-128"/>
                          <a:ea typeface="メイリオ" panose="020B0604030504040204" pitchFamily="50" charset="-128"/>
                        </a:rPr>
                        <a:t>㎡）</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extLst>
                  <a:ext uri="{0D108BD9-81ED-4DB2-BD59-A6C34878D82A}">
                    <a16:rowId xmlns:a16="http://schemas.microsoft.com/office/drawing/2014/main" val="1765826176"/>
                  </a:ext>
                </a:extLst>
              </a:tr>
              <a:tr h="280800">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開設</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tc>
                  <a:txBody>
                    <a:bodyPr/>
                    <a:lstStyle/>
                    <a:p>
                      <a:pPr algn="l"/>
                      <a:r>
                        <a:rPr kumimoji="1" lang="en-US" altLang="ja-JP" sz="1050" dirty="0" smtClean="0">
                          <a:solidFill>
                            <a:schemeClr val="tx1"/>
                          </a:solidFill>
                          <a:latin typeface="メイリオ" panose="020B0604030504040204" pitchFamily="50" charset="-128"/>
                          <a:ea typeface="メイリオ" panose="020B0604030504040204" pitchFamily="50" charset="-128"/>
                        </a:rPr>
                        <a:t> H29.4.1</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extLst>
                  <a:ext uri="{0D108BD9-81ED-4DB2-BD59-A6C34878D82A}">
                    <a16:rowId xmlns:a16="http://schemas.microsoft.com/office/drawing/2014/main" val="2551953420"/>
                  </a:ext>
                </a:extLst>
              </a:tr>
              <a:tr h="282318">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時間</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tc>
                  <a:txBody>
                    <a:bodyPr/>
                    <a:lstStyle/>
                    <a:p>
                      <a:pPr algn="l"/>
                      <a:r>
                        <a:rPr kumimoji="1" lang="en-US" altLang="ja-JP" sz="1050" dirty="0" smtClean="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月～土 </a:t>
                      </a:r>
                      <a:r>
                        <a:rPr kumimoji="1" lang="en-US" altLang="ja-JP" sz="1050" dirty="0" smtClean="0">
                          <a:solidFill>
                            <a:schemeClr val="tx1"/>
                          </a:solidFill>
                          <a:latin typeface="メイリオ" panose="020B0604030504040204" pitchFamily="50" charset="-128"/>
                          <a:ea typeface="メイリオ" panose="020B0604030504040204" pitchFamily="50" charset="-128"/>
                        </a:rPr>
                        <a:t>7</a:t>
                      </a:r>
                      <a:r>
                        <a:rPr kumimoji="1" lang="ja-JP" altLang="en-US" sz="1050" dirty="0" smtClean="0">
                          <a:solidFill>
                            <a:schemeClr val="tx1"/>
                          </a:solidFill>
                          <a:latin typeface="メイリオ" panose="020B0604030504040204" pitchFamily="50" charset="-128"/>
                          <a:ea typeface="メイリオ" panose="020B0604030504040204" pitchFamily="50" charset="-128"/>
                        </a:rPr>
                        <a:t>時～</a:t>
                      </a:r>
                      <a:r>
                        <a:rPr kumimoji="1" lang="en-US" altLang="ja-JP" sz="1050" dirty="0" smtClean="0">
                          <a:solidFill>
                            <a:schemeClr val="tx1"/>
                          </a:solidFill>
                          <a:latin typeface="メイリオ" panose="020B0604030504040204" pitchFamily="50" charset="-128"/>
                          <a:ea typeface="メイリオ" panose="020B0604030504040204" pitchFamily="50" charset="-128"/>
                        </a:rPr>
                        <a:t>19</a:t>
                      </a:r>
                      <a:r>
                        <a:rPr kumimoji="1" lang="ja-JP" altLang="en-US" sz="1050" dirty="0" smtClean="0">
                          <a:solidFill>
                            <a:schemeClr val="tx1"/>
                          </a:solidFill>
                          <a:latin typeface="メイリオ" panose="020B0604030504040204" pitchFamily="50" charset="-128"/>
                          <a:ea typeface="メイリオ" panose="020B0604030504040204" pitchFamily="50" charset="-128"/>
                        </a:rPr>
                        <a:t>時（祝祭日除く）</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extLst>
                  <a:ext uri="{0D108BD9-81ED-4DB2-BD59-A6C34878D82A}">
                    <a16:rowId xmlns:a16="http://schemas.microsoft.com/office/drawing/2014/main" val="1641797511"/>
                  </a:ext>
                </a:extLst>
              </a:tr>
              <a:tr h="280800">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定員</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lnR w="12700" cap="flat" cmpd="sng" algn="ctr">
                      <a:solidFill>
                        <a:schemeClr val="tx1"/>
                      </a:solidFill>
                      <a:prstDash val="solid"/>
                      <a:round/>
                      <a:headEnd type="none" w="med" len="med"/>
                      <a:tailEnd type="none" w="med" len="med"/>
                    </a:lnR>
                  </a:tcPr>
                </a:tc>
                <a:tc>
                  <a:txBody>
                    <a:bodyPr/>
                    <a:lstStyle/>
                    <a:p>
                      <a:pPr algn="l"/>
                      <a:r>
                        <a:rPr kumimoji="1" lang="en-US" altLang="ja-JP" sz="1050" dirty="0" smtClean="0">
                          <a:solidFill>
                            <a:schemeClr val="tx1"/>
                          </a:solidFill>
                          <a:latin typeface="メイリオ" panose="020B0604030504040204" pitchFamily="50" charset="-128"/>
                          <a:ea typeface="メイリオ" panose="020B0604030504040204" pitchFamily="50" charset="-128"/>
                        </a:rPr>
                        <a:t> 15</a:t>
                      </a:r>
                      <a:r>
                        <a:rPr kumimoji="1" lang="ja-JP" altLang="en-US" sz="1050" dirty="0" smtClean="0">
                          <a:solidFill>
                            <a:schemeClr val="tx1"/>
                          </a:solidFill>
                          <a:latin typeface="メイリオ" panose="020B0604030504040204" pitchFamily="50" charset="-128"/>
                          <a:ea typeface="メイリオ" panose="020B0604030504040204" pitchFamily="50" charset="-128"/>
                        </a:rPr>
                        <a:t>名</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85148892"/>
                  </a:ext>
                </a:extLst>
              </a:tr>
            </a:tbl>
          </a:graphicData>
        </a:graphic>
      </p:graphicFrame>
      <p:sp>
        <p:nvSpPr>
          <p:cNvPr id="23" name="正方形/長方形 22"/>
          <p:cNvSpPr/>
          <p:nvPr/>
        </p:nvSpPr>
        <p:spPr>
          <a:xfrm>
            <a:off x="431090" y="4104075"/>
            <a:ext cx="4001011" cy="946846"/>
          </a:xfrm>
          <a:prstGeom prst="rect">
            <a:avLst/>
          </a:prstGeom>
          <a:solidFill>
            <a:srgbClr val="DAE7F6"/>
          </a:solidFill>
          <a:ln>
            <a:noFill/>
          </a:ln>
        </p:spPr>
        <p:style>
          <a:lnRef idx="2">
            <a:schemeClr val="dk1">
              <a:shade val="50000"/>
            </a:schemeClr>
          </a:lnRef>
          <a:fillRef idx="1">
            <a:schemeClr val="dk1"/>
          </a:fillRef>
          <a:effectRef idx="0">
            <a:schemeClr val="dk1"/>
          </a:effectRef>
          <a:fontRef idx="minor">
            <a:schemeClr val="lt1"/>
          </a:fontRef>
        </p:style>
        <p:txBody>
          <a:bodyPr lIns="27000" rIns="27000" rtlCol="0" anchor="ctr"/>
          <a:lstStyle/>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〇交野市の意向に基づき、待機児童対策のため府営住宅の空室を</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小規模保育事業に活用</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〇</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集会所のコミュニティサロンでイベントが開催される際には、</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園児も参加して交流を行って</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endPar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339632" y="5319210"/>
            <a:ext cx="8509684" cy="930126"/>
          </a:xfrm>
          <a:prstGeom prst="roundRect">
            <a:avLst/>
          </a:prstGeom>
          <a:noFill/>
          <a:ln w="28575">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これまでの実施</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a:t>
            </a:r>
            <a:r>
              <a:rPr kumimoji="1" lang="ja-JP" altLang="en-US" sz="1200" b="0"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戸 （取組みが終了したものを含む）（</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lang="en-US" altLang="ja-JP" sz="1200" noProof="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末</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現在）</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（上記以外の活用事例</a:t>
            </a:r>
            <a:r>
              <a:rPr kumimoji="1" lang="en-US" altLang="ja-JP"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若者の職業的自立用住居、高齢者見守り・交流拠点、お試し居住用住居　等）</a:t>
            </a:r>
            <a:endParaRPr kumimoji="1" lang="en-US" altLang="ja-JP"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22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08655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 name="角丸四角形 10"/>
          <p:cNvSpPr/>
          <p:nvPr/>
        </p:nvSpPr>
        <p:spPr>
          <a:xfrm>
            <a:off x="161303" y="368660"/>
            <a:ext cx="8839822" cy="611168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◆実証事業検討チームによる企業等への実証フィールドの提供</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政策企画部 企画室 政策課、商工労働部 成長産業振興室 産業創造課、都市整備部 事業管理室 事業企画課</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82299" y="1015875"/>
            <a:ext cx="8489925" cy="646331"/>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大阪市、大阪商工会議所では</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、先端技術を活用した実証事業の実施・成果普及を通じた産業振興、地域経済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一層</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の活性化を目的に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、「実証事業検討チーム」を設置。</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での実証事業を希望する事業者を大阪内外から広く募り、実証事業が円滑・効果的に実施できるように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4815567" y="1628800"/>
            <a:ext cx="4056658" cy="2231380"/>
          </a:xfrm>
          <a:prstGeom prst="rect">
            <a:avLst/>
          </a:prstGeom>
          <a:ln>
            <a:solidFill>
              <a:schemeClr val="tx1"/>
            </a:solidFill>
          </a:ln>
        </p:spPr>
        <p:txBody>
          <a:bodyPr wrap="square">
            <a:spAutoFit/>
          </a:bodyPr>
          <a:lstStyle/>
          <a:p>
            <a:endParaRPr lang="en-US" altLang="ja-JP" sz="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対象分野</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先進的なまちづくり</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②</a:t>
            </a:r>
            <a:r>
              <a:rPr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Io</a:t>
            </a:r>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ロボットテクノロジー</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③</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自動運転</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④</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ドローン</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⑤</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人工知能）</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ヘルスケア</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ビッグデータ</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の内容</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大阪府・市の関連施設における実証フィールドの提供</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企業間連携による民間企業保有施設等での実証事業</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41373" y="3924055"/>
            <a:ext cx="8461097" cy="2495125"/>
          </a:xfrm>
          <a:prstGeom prst="roundRect">
            <a:avLst>
              <a:gd name="adj" fmla="val 5163"/>
            </a:avLst>
          </a:prstGeom>
          <a:noFill/>
          <a:ln w="28575">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a:lnSpc>
                <a:spcPts val="1300"/>
              </a:lnSpc>
            </a:pPr>
            <a:r>
              <a:rPr lang="en-US" altLang="ja-JP" sz="1200" b="1" dirty="0" smtClean="0">
                <a:solidFill>
                  <a:schemeClr val="tx1"/>
                </a:solidFill>
                <a:latin typeface="メイリオ" panose="020B0604030504040204" pitchFamily="50" charset="-128"/>
                <a:ea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rPr>
              <a:t>平成</a:t>
            </a:r>
            <a:r>
              <a:rPr lang="en-US" altLang="ja-JP" sz="1200" b="1" dirty="0" smtClean="0">
                <a:solidFill>
                  <a:schemeClr val="tx1"/>
                </a:solidFill>
                <a:latin typeface="メイリオ" panose="020B0604030504040204" pitchFamily="50" charset="-128"/>
                <a:ea typeface="メイリオ" panose="020B0604030504040204" pitchFamily="50" charset="-128"/>
              </a:rPr>
              <a:t>30</a:t>
            </a:r>
            <a:r>
              <a:rPr lang="ja-JP" altLang="en-US" sz="1200" b="1" dirty="0" smtClean="0">
                <a:solidFill>
                  <a:schemeClr val="tx1"/>
                </a:solidFill>
                <a:latin typeface="メイリオ" panose="020B0604030504040204" pitchFamily="50" charset="-128"/>
                <a:ea typeface="メイリオ" panose="020B0604030504040204" pitchFamily="50" charset="-128"/>
              </a:rPr>
              <a:t>年度の実施状況</a:t>
            </a:r>
            <a:r>
              <a:rPr lang="en-US" altLang="ja-JP" sz="1200" dirty="0" smtClean="0">
                <a:solidFill>
                  <a:schemeClr val="tx1"/>
                </a:solidFill>
                <a:latin typeface="メイリオ" panose="020B0604030504040204" pitchFamily="50" charset="-128"/>
                <a:ea typeface="メイリオ" panose="020B0604030504040204" pitchFamily="50" charset="-128"/>
              </a:rPr>
              <a:t>】</a:t>
            </a:r>
          </a:p>
          <a:p>
            <a:r>
              <a:rPr lang="ja-JP" altLang="en-US" sz="1200" dirty="0" smtClean="0">
                <a:solidFill>
                  <a:schemeClr val="tx1"/>
                </a:solidFill>
                <a:latin typeface="メイリオ" panose="020B0604030504040204" pitchFamily="50" charset="-128"/>
                <a:ea typeface="メイリオ" panose="020B0604030504040204" pitchFamily="50" charset="-128"/>
              </a:rPr>
              <a:t>　 ①寝屋川</a:t>
            </a:r>
            <a:r>
              <a:rPr lang="ja-JP" altLang="en-US" sz="1200" dirty="0">
                <a:solidFill>
                  <a:schemeClr val="tx1"/>
                </a:solidFill>
                <a:latin typeface="メイリオ" panose="020B0604030504040204" pitchFamily="50" charset="-128"/>
                <a:ea typeface="メイリオ" panose="020B0604030504040204" pitchFamily="50" charset="-128"/>
              </a:rPr>
              <a:t>水系の地下施設「三ツ島</a:t>
            </a:r>
            <a:r>
              <a:rPr lang="ja-JP" altLang="en-US" sz="1200" dirty="0" smtClean="0">
                <a:solidFill>
                  <a:schemeClr val="tx1"/>
                </a:solidFill>
                <a:latin typeface="メイリオ" panose="020B0604030504040204" pitchFamily="50" charset="-128"/>
                <a:ea typeface="メイリオ" panose="020B0604030504040204" pitchFamily="50" charset="-128"/>
              </a:rPr>
              <a:t>調節池」</a:t>
            </a:r>
            <a:r>
              <a:rPr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中鴻池調節</a:t>
            </a:r>
            <a:r>
              <a:rPr lang="ja-JP" altLang="en-US" sz="1200" dirty="0" smtClean="0">
                <a:solidFill>
                  <a:schemeClr val="tx1"/>
                </a:solidFill>
                <a:latin typeface="メイリオ" panose="020B0604030504040204" pitchFamily="50" charset="-128"/>
                <a:ea typeface="メイリオ" panose="020B0604030504040204" pitchFamily="50" charset="-128"/>
              </a:rPr>
              <a:t>池」をフィールド</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と</a:t>
            </a:r>
            <a:r>
              <a:rPr lang="ja-JP" altLang="en-US" sz="1200" dirty="0">
                <a:solidFill>
                  <a:schemeClr val="tx1"/>
                </a:solidFill>
                <a:latin typeface="メイリオ" panose="020B0604030504040204" pitchFamily="50" charset="-128"/>
                <a:ea typeface="メイリオ" panose="020B0604030504040204" pitchFamily="50" charset="-128"/>
              </a:rPr>
              <a:t>した地下河川構造物に対する点検手法</a:t>
            </a:r>
            <a:r>
              <a:rPr lang="ja-JP" altLang="en-US" sz="1200" dirty="0" smtClean="0">
                <a:solidFill>
                  <a:schemeClr val="tx1"/>
                </a:solidFill>
                <a:latin typeface="メイリオ" panose="020B0604030504040204" pitchFamily="50" charset="-128"/>
                <a:ea typeface="メイリオ" panose="020B0604030504040204" pitchFamily="50" charset="-128"/>
              </a:rPr>
              <a:t>の実証を支援</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050" dirty="0" smtClean="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＜実施期間＞</a:t>
            </a:r>
            <a:r>
              <a:rPr lang="en-US" altLang="ja-JP" sz="1050" dirty="0" smtClean="0">
                <a:solidFill>
                  <a:schemeClr val="tx1"/>
                </a:solidFill>
                <a:latin typeface="メイリオ" panose="020B0604030504040204" pitchFamily="50" charset="-128"/>
                <a:ea typeface="メイリオ" panose="020B0604030504040204" pitchFamily="50" charset="-128"/>
              </a:rPr>
              <a:t>H30.8.27</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8.28</a:t>
            </a: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＜実施概要＞</a:t>
            </a:r>
            <a:r>
              <a:rPr lang="ja-JP" altLang="en-US" sz="1050" dirty="0">
                <a:solidFill>
                  <a:schemeClr val="tx1"/>
                </a:solidFill>
                <a:latin typeface="メイリオ" panose="020B0604030504040204" pitchFamily="50" charset="-128"/>
                <a:ea typeface="メイリオ" panose="020B0604030504040204" pitchFamily="50" charset="-128"/>
              </a:rPr>
              <a:t>点検が困難な地下河川構造物</a:t>
            </a:r>
            <a:r>
              <a:rPr lang="ja-JP" altLang="en-US" sz="1050" dirty="0" smtClean="0">
                <a:solidFill>
                  <a:schemeClr val="tx1"/>
                </a:solidFill>
                <a:latin typeface="メイリオ" panose="020B0604030504040204" pitchFamily="50" charset="-128"/>
                <a:ea typeface="メイリオ" panose="020B0604030504040204" pitchFamily="50" charset="-128"/>
              </a:rPr>
              <a:t>について</a:t>
            </a:r>
            <a:r>
              <a:rPr lang="ja-JP" altLang="en-US" sz="1050" dirty="0">
                <a:solidFill>
                  <a:schemeClr val="tx1"/>
                </a:solidFill>
                <a:latin typeface="メイリオ" panose="020B0604030504040204" pitchFamily="50" charset="-128"/>
                <a:ea typeface="メイリオ" panose="020B0604030504040204" pitchFamily="50" charset="-128"/>
              </a:rPr>
              <a:t>、ドローン</a:t>
            </a:r>
            <a:r>
              <a:rPr lang="ja-JP" altLang="en-US" sz="1050" dirty="0" smtClean="0">
                <a:solidFill>
                  <a:schemeClr val="tx1"/>
                </a:solidFill>
                <a:latin typeface="メイリオ" panose="020B0604030504040204" pitchFamily="50" charset="-128"/>
                <a:ea typeface="メイリオ" panose="020B0604030504040204" pitchFamily="50" charset="-128"/>
              </a:rPr>
              <a:t>や各種</a:t>
            </a:r>
            <a:r>
              <a:rPr lang="ja-JP" altLang="en-US" sz="1050" dirty="0">
                <a:solidFill>
                  <a:schemeClr val="tx1"/>
                </a:solidFill>
                <a:latin typeface="メイリオ" panose="020B0604030504040204" pitchFamily="50" charset="-128"/>
                <a:ea typeface="メイリオ" panose="020B0604030504040204" pitchFamily="50" charset="-128"/>
              </a:rPr>
              <a:t>レーザ計測機器</a:t>
            </a:r>
            <a:r>
              <a:rPr lang="ja-JP" altLang="en-US" sz="1050" dirty="0" smtClean="0">
                <a:solidFill>
                  <a:schemeClr val="tx1"/>
                </a:solidFill>
                <a:latin typeface="メイリオ" panose="020B0604030504040204" pitchFamily="50" charset="-128"/>
                <a:ea typeface="メイリオ" panose="020B0604030504040204" pitchFamily="50" charset="-128"/>
              </a:rPr>
              <a:t>、</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カメラ</a:t>
            </a:r>
            <a:r>
              <a:rPr lang="ja-JP" altLang="en-US" sz="1050" dirty="0">
                <a:solidFill>
                  <a:schemeClr val="tx1"/>
                </a:solidFill>
                <a:latin typeface="メイリオ" panose="020B0604030504040204" pitchFamily="50" charset="-128"/>
                <a:ea typeface="メイリオ" panose="020B0604030504040204" pitchFamily="50" charset="-128"/>
              </a:rPr>
              <a:t>画像解析技術等を用いて計測・分析</a:t>
            </a:r>
            <a:endParaRPr lang="en-US" altLang="ja-JP" sz="1050" dirty="0">
              <a:solidFill>
                <a:schemeClr val="tx1"/>
              </a:solidFill>
              <a:latin typeface="メイリオ" panose="020B0604030504040204" pitchFamily="50" charset="-128"/>
              <a:ea typeface="メイリオ" panose="020B0604030504040204" pitchFamily="50" charset="-128"/>
            </a:endParaRPr>
          </a:p>
          <a:p>
            <a:pPr>
              <a:lnSpc>
                <a:spcPts val="1300"/>
              </a:lnSpc>
            </a:pP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②</a:t>
            </a:r>
            <a:r>
              <a:rPr lang="ja-JP" altLang="en-US" sz="1200" dirty="0">
                <a:solidFill>
                  <a:schemeClr val="tx1"/>
                </a:solidFill>
                <a:latin typeface="メイリオ" panose="020B0604030504040204" pitchFamily="50" charset="-128"/>
                <a:ea typeface="メイリオ" panose="020B0604030504040204" pitchFamily="50" charset="-128"/>
              </a:rPr>
              <a:t>大阪城</a:t>
            </a:r>
            <a:r>
              <a:rPr lang="ja-JP" altLang="en-US" sz="1200" dirty="0" smtClean="0">
                <a:solidFill>
                  <a:schemeClr val="tx1"/>
                </a:solidFill>
                <a:latin typeface="メイリオ" panose="020B0604030504040204" pitchFamily="50" charset="-128"/>
                <a:ea typeface="メイリオ" panose="020B0604030504040204" pitchFamily="50" charset="-128"/>
              </a:rPr>
              <a:t>公園をフィールドとした「</a:t>
            </a:r>
            <a:r>
              <a:rPr lang="ja-JP" altLang="en-US" sz="1200" dirty="0">
                <a:solidFill>
                  <a:schemeClr val="tx1"/>
                </a:solidFill>
                <a:latin typeface="メイリオ" panose="020B0604030504040204" pitchFamily="50" charset="-128"/>
                <a:ea typeface="メイリオ" panose="020B0604030504040204" pitchFamily="50" charset="-128"/>
              </a:rPr>
              <a:t>超小型電動モビリティ用</a:t>
            </a:r>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ワイヤレス</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充電</a:t>
            </a:r>
            <a:r>
              <a:rPr lang="ja-JP" altLang="en-US" sz="1200" dirty="0">
                <a:solidFill>
                  <a:schemeClr val="tx1"/>
                </a:solidFill>
                <a:latin typeface="メイリオ" panose="020B0604030504040204" pitchFamily="50" charset="-128"/>
                <a:ea typeface="メイリオ" panose="020B0604030504040204" pitchFamily="50" charset="-128"/>
              </a:rPr>
              <a:t>システム」に関する実証を</a:t>
            </a:r>
            <a:r>
              <a:rPr lang="ja-JP" altLang="en-US" sz="1200" dirty="0" smtClean="0">
                <a:solidFill>
                  <a:schemeClr val="tx1"/>
                </a:solidFill>
                <a:latin typeface="メイリオ" panose="020B0604030504040204" pitchFamily="50" charset="-128"/>
                <a:ea typeface="メイリオ" panose="020B0604030504040204" pitchFamily="50" charset="-128"/>
              </a:rPr>
              <a:t>支援</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spc="-100" dirty="0">
                <a:solidFill>
                  <a:schemeClr val="tx1"/>
                </a:solidFill>
                <a:latin typeface="メイリオ" panose="020B0604030504040204" pitchFamily="50" charset="-128"/>
                <a:ea typeface="メイリオ" panose="020B0604030504040204" pitchFamily="50" charset="-128"/>
              </a:rPr>
              <a:t>　</a:t>
            </a:r>
            <a:r>
              <a:rPr lang="ja-JP" altLang="en-US" sz="1200" spc="-100" dirty="0" smtClean="0">
                <a:solidFill>
                  <a:schemeClr val="tx1"/>
                </a:solidFill>
                <a:latin typeface="メイリオ" panose="020B0604030504040204" pitchFamily="50" charset="-128"/>
                <a:ea typeface="メイリオ" panose="020B0604030504040204" pitchFamily="50" charset="-128"/>
              </a:rPr>
              <a:t>　</a:t>
            </a:r>
            <a:r>
              <a:rPr lang="en-US" altLang="ja-JP" sz="1200" spc="-100" dirty="0" smtClean="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＜実施期間</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H30.12.10</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H31.1.31</a:t>
            </a: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＜実施概要＞駐車するだけで充電ができる設備を用いて、公園内の巡回や設備の確認・点検等に</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利用する車両の消費電力や充電頻度・時間、バッテリ残量等を計測・分析</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lang="ja-JP" altLang="en-US" sz="1100" dirty="0" smtClean="0">
                <a:solidFill>
                  <a:schemeClr val="tx1"/>
                </a:solidFill>
                <a:latin typeface="メイリオ" panose="020B0604030504040204" pitchFamily="50" charset="-128"/>
                <a:ea typeface="メイリオ" panose="020B0604030504040204" pitchFamily="50" charset="-128"/>
              </a:rPr>
              <a:t>　　</a:t>
            </a:r>
            <a:r>
              <a:rPr lang="en-US" altLang="ja-JP" sz="1100" dirty="0" smtClean="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上記以外に協議中の事業提案については、協議が整い次第、順次実証を実施予定。</a:t>
            </a:r>
            <a:endParaRPr lang="en-US" altLang="ja-JP" sz="1100" dirty="0" smtClean="0">
              <a:solidFill>
                <a:schemeClr val="tx1"/>
              </a:solidFill>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6088758" y="4458480"/>
            <a:ext cx="1467068" cy="1179247"/>
            <a:chOff x="5944584" y="5122777"/>
            <a:chExt cx="1467068" cy="1179247"/>
          </a:xfrm>
        </p:grpSpPr>
        <p:pic>
          <p:nvPicPr>
            <p:cNvPr id="19" name="Picture 3" descr="三ツ島ドローン撮影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4422" r="17722" b="19637"/>
            <a:stretch>
              <a:fillRect/>
            </a:stretch>
          </p:blipFill>
          <p:spPr bwMode="auto">
            <a:xfrm>
              <a:off x="6174118" y="5340418"/>
              <a:ext cx="1008000" cy="9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5944584" y="5122777"/>
              <a:ext cx="1467068" cy="247792"/>
            </a:xfrm>
            <a:prstGeom prst="rect">
              <a:avLst/>
            </a:prstGeom>
            <a:noFill/>
          </p:spPr>
          <p:txBody>
            <a:bodyPr wrap="none" rtlCol="0">
              <a:spAutoFit/>
            </a:bodyPr>
            <a:lstStyle/>
            <a:p>
              <a:r>
                <a:rPr kumimoji="1" lang="ja-JP" altLang="en-US" sz="1000" dirty="0" smtClean="0">
                  <a:latin typeface="メイリオ" panose="020B0604030504040204" pitchFamily="50" charset="-128"/>
                  <a:ea typeface="メイリオ" panose="020B0604030504040204" pitchFamily="50" charset="-128"/>
                </a:rPr>
                <a:t>ドローンを用いた点検</a:t>
              </a:r>
              <a:endParaRPr kumimoji="1" lang="ja-JP" altLang="en-US" sz="1000" dirty="0">
                <a:latin typeface="メイリオ" panose="020B0604030504040204" pitchFamily="50" charset="-128"/>
                <a:ea typeface="メイリオ" panose="020B0604030504040204" pitchFamily="50" charset="-128"/>
              </a:endParaRPr>
            </a:p>
          </p:txBody>
        </p:sp>
      </p:grpSp>
      <p:grpSp>
        <p:nvGrpSpPr>
          <p:cNvPr id="3" name="グループ化 2"/>
          <p:cNvGrpSpPr/>
          <p:nvPr/>
        </p:nvGrpSpPr>
        <p:grpSpPr>
          <a:xfrm>
            <a:off x="7247731" y="4787305"/>
            <a:ext cx="1644749" cy="1475614"/>
            <a:chOff x="7297154" y="5082491"/>
            <a:chExt cx="1644749" cy="1475614"/>
          </a:xfrm>
        </p:grpSpPr>
        <p:pic>
          <p:nvPicPr>
            <p:cNvPr id="20" name="Picture 5" descr="チャージングドック駐車イメージ"/>
            <p:cNvPicPr>
              <a:picLocks noChangeAspect="1" noChangeArrowheads="1"/>
            </p:cNvPicPr>
            <p:nvPr/>
          </p:nvPicPr>
          <p:blipFill>
            <a:blip r:embed="rId4" cstate="print">
              <a:extLst>
                <a:ext uri="{28A0092B-C50C-407E-A947-70E740481C1C}">
                  <a14:useLocalDpi xmlns:a14="http://schemas.microsoft.com/office/drawing/2010/main" val="0"/>
                </a:ext>
              </a:extLst>
            </a:blip>
            <a:srcRect l="18192" r="12994"/>
            <a:stretch>
              <a:fillRect/>
            </a:stretch>
          </p:blipFill>
          <p:spPr bwMode="auto">
            <a:xfrm>
              <a:off x="7572933" y="5082491"/>
              <a:ext cx="1116000" cy="919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7297154" y="6039291"/>
              <a:ext cx="1644749" cy="518814"/>
            </a:xfrm>
            <a:prstGeom prst="rect">
              <a:avLst/>
            </a:prstGeom>
            <a:noFill/>
          </p:spPr>
          <p:txBody>
            <a:bodyPr wrap="square" rtlCol="0">
              <a:spAutoFit/>
            </a:bodyPr>
            <a:lstStyle/>
            <a:p>
              <a:pPr>
                <a:lnSpc>
                  <a:spcPts val="1100"/>
                </a:lnSpc>
              </a:pPr>
              <a:r>
                <a:rPr lang="ja-JP" altLang="en-US" sz="1000" dirty="0" smtClean="0">
                  <a:latin typeface="メイリオ" panose="020B0604030504040204" pitchFamily="50" charset="-128"/>
                  <a:ea typeface="メイリオ" panose="020B0604030504040204" pitchFamily="50" charset="-128"/>
                </a:rPr>
                <a:t>超小型電動モビリティ用ワイヤレス充電システム</a:t>
              </a:r>
              <a:r>
                <a:rPr lang="ja-JP" altLang="ja-JP" sz="1000" dirty="0" smtClean="0">
                  <a:latin typeface="メイリオ" panose="020B0604030504040204" pitchFamily="50" charset="-128"/>
                  <a:ea typeface="メイリオ" panose="020B0604030504040204" pitchFamily="50" charset="-128"/>
                </a:rPr>
                <a:t>（イメージ）</a:t>
              </a:r>
              <a:endParaRPr lang="ja-JP" altLang="ja-JP" sz="1000" dirty="0">
                <a:latin typeface="メイリオ" panose="020B0604030504040204" pitchFamily="50" charset="-128"/>
                <a:ea typeface="メイリオ" panose="020B0604030504040204" pitchFamily="50" charset="-128"/>
              </a:endParaRPr>
            </a:p>
          </p:txBody>
        </p:sp>
      </p:grpSp>
      <p:grpSp>
        <p:nvGrpSpPr>
          <p:cNvPr id="6" name="グループ化 5"/>
          <p:cNvGrpSpPr/>
          <p:nvPr/>
        </p:nvGrpSpPr>
        <p:grpSpPr>
          <a:xfrm>
            <a:off x="165944" y="1898830"/>
            <a:ext cx="4415270" cy="1777792"/>
            <a:chOff x="569212" y="1737206"/>
            <a:chExt cx="4415270" cy="1777792"/>
          </a:xfrm>
        </p:grpSpPr>
        <p:grpSp>
          <p:nvGrpSpPr>
            <p:cNvPr id="23" name="グループ化 22"/>
            <p:cNvGrpSpPr/>
            <p:nvPr/>
          </p:nvGrpSpPr>
          <p:grpSpPr>
            <a:xfrm>
              <a:off x="569212" y="1737206"/>
              <a:ext cx="4415270" cy="1777792"/>
              <a:chOff x="550836" y="1791386"/>
              <a:chExt cx="4415270" cy="1766524"/>
            </a:xfrm>
          </p:grpSpPr>
          <p:grpSp>
            <p:nvGrpSpPr>
              <p:cNvPr id="25" name="グループ化 24"/>
              <p:cNvGrpSpPr/>
              <p:nvPr/>
            </p:nvGrpSpPr>
            <p:grpSpPr>
              <a:xfrm>
                <a:off x="837063" y="1791386"/>
                <a:ext cx="1845337" cy="499984"/>
                <a:chOff x="92666" y="2853522"/>
                <a:chExt cx="2656461" cy="719748"/>
              </a:xfrm>
            </p:grpSpPr>
            <p:sp>
              <p:nvSpPr>
                <p:cNvPr id="37" name="角丸四角形 36"/>
                <p:cNvSpPr/>
                <p:nvPr/>
              </p:nvSpPr>
              <p:spPr>
                <a:xfrm>
                  <a:off x="92666" y="2988859"/>
                  <a:ext cx="2656461" cy="584411"/>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実証事業</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実施主体</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987069" y="2853522"/>
                  <a:ext cx="875045" cy="376599"/>
                </a:xfrm>
                <a:prstGeom prst="rect">
                  <a:avLst/>
                </a:prstGeom>
                <a:solidFill>
                  <a:schemeClr val="bg1"/>
                </a:solidFill>
              </p:spPr>
              <p:txBody>
                <a:bodyPr wrap="none">
                  <a:spAutoFit/>
                </a:bodyPr>
                <a:lstStyle/>
                <a:p>
                  <a:pPr algn="ct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事業者</a:t>
                  </a:r>
                </a:p>
              </p:txBody>
            </p:sp>
          </p:grpSp>
          <p:grpSp>
            <p:nvGrpSpPr>
              <p:cNvPr id="26" name="グループ化 25"/>
              <p:cNvGrpSpPr/>
              <p:nvPr/>
            </p:nvGrpSpPr>
            <p:grpSpPr>
              <a:xfrm>
                <a:off x="3404962" y="2123539"/>
                <a:ext cx="1561144" cy="884963"/>
                <a:chOff x="4556898" y="3245654"/>
                <a:chExt cx="2247350" cy="1273943"/>
              </a:xfrm>
            </p:grpSpPr>
            <p:sp>
              <p:nvSpPr>
                <p:cNvPr id="35" name="角丸四角形 34"/>
                <p:cNvSpPr/>
                <p:nvPr/>
              </p:nvSpPr>
              <p:spPr>
                <a:xfrm>
                  <a:off x="4556898" y="3429000"/>
                  <a:ext cx="2247350" cy="1090597"/>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a:t>
                  </a:r>
                  <a:r>
                    <a:rPr lang="ja-JP" altLang="en-US"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阪府、大阪市、</a:t>
                  </a:r>
                  <a:endParaRPr lang="en-US" altLang="ja-JP"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100"/>
                    </a:lnSpc>
                    <a:spcBef>
                      <a:spcPts val="400"/>
                    </a:spcBef>
                  </a:pPr>
                  <a:r>
                    <a:rPr lang="ja-JP" altLang="en-US"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（窓口：大阪商工会議所）</a:t>
                  </a:r>
                  <a:endParaRPr lang="en-US" altLang="ja-JP" sz="16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4749270" y="3245654"/>
                  <a:ext cx="1927314" cy="391367"/>
                </a:xfrm>
                <a:prstGeom prst="rect">
                  <a:avLst/>
                </a:prstGeom>
                <a:solidFill>
                  <a:schemeClr val="bg1"/>
                </a:solidFill>
              </p:spPr>
              <p:txBody>
                <a:bodyPr wrap="none">
                  <a:spAutoFit/>
                </a:bodyPr>
                <a:lstStyle/>
                <a:p>
                  <a:pPr algn="ctr">
                    <a:lnSpc>
                      <a:spcPts val="1400"/>
                    </a:lnSpc>
                    <a:defRPr/>
                  </a:pPr>
                  <a:r>
                    <a:rPr lang="ja-JP" altLang="en-US" sz="1100" b="1" spc="-100" dirty="0">
                      <a:latin typeface="メイリオ" panose="020B0604030504040204" pitchFamily="50" charset="-128"/>
                      <a:ea typeface="メイリオ" panose="020B0604030504040204" pitchFamily="50" charset="-128"/>
                      <a:cs typeface="メイリオ" panose="020B0604030504040204" pitchFamily="50" charset="-128"/>
                    </a:rPr>
                    <a:t>実証事業検討</a:t>
                  </a:r>
                  <a:r>
                    <a:rPr lang="ja-JP" altLang="en-US" sz="1100" b="1" spc="-100" dirty="0" smtClean="0">
                      <a:latin typeface="メイリオ" panose="020B0604030504040204" pitchFamily="50" charset="-128"/>
                      <a:ea typeface="メイリオ" panose="020B0604030504040204" pitchFamily="50" charset="-128"/>
                      <a:cs typeface="メイリオ" panose="020B0604030504040204" pitchFamily="50" charset="-128"/>
                    </a:rPr>
                    <a:t>チーム</a:t>
                  </a:r>
                  <a:endParaRPr lang="ja-JP" altLang="en-US" sz="1100" b="1" spc="-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7" name="正方形/長方形 26"/>
              <p:cNvSpPr/>
              <p:nvPr/>
            </p:nvSpPr>
            <p:spPr>
              <a:xfrm>
                <a:off x="2682400" y="1931899"/>
                <a:ext cx="959931" cy="246221"/>
              </a:xfrm>
              <a:prstGeom prst="rect">
                <a:avLst/>
              </a:prstGeom>
            </p:spPr>
            <p:txBody>
              <a:bodyPr wrap="square">
                <a:spAutoFit/>
              </a:bodyPr>
              <a:lstStyle/>
              <a:p>
                <a:pPr marL="88900" indent="-88900"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事業の提案</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837063" y="2649916"/>
                <a:ext cx="1845401" cy="838921"/>
                <a:chOff x="986618" y="4519596"/>
                <a:chExt cx="2656552" cy="1207662"/>
              </a:xfrm>
            </p:grpSpPr>
            <p:sp>
              <p:nvSpPr>
                <p:cNvPr id="33" name="角丸四角形 32"/>
                <p:cNvSpPr/>
                <p:nvPr/>
              </p:nvSpPr>
              <p:spPr>
                <a:xfrm>
                  <a:off x="986618" y="4646032"/>
                  <a:ext cx="2656552" cy="1081226"/>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、大阪市の</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施設や</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大阪商工会議所の会員企業</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1482194" y="4519596"/>
                  <a:ext cx="1668862" cy="376599"/>
                </a:xfrm>
                <a:prstGeom prst="rect">
                  <a:avLst/>
                </a:prstGeom>
                <a:solidFill>
                  <a:schemeClr val="bg1"/>
                </a:solidFill>
              </p:spPr>
              <p:txBody>
                <a:bodyPr wrap="none">
                  <a:spAutoFit/>
                </a:bodyPr>
                <a:lstStyle/>
                <a:p>
                  <a:pPr algn="ctr">
                    <a:defRPr/>
                  </a:pPr>
                  <a:r>
                    <a:rPr lang="ja-JP" altLang="en-US" sz="1100" b="1" spc="-150" dirty="0" smtClean="0">
                      <a:latin typeface="メイリオ" panose="020B0604030504040204" pitchFamily="50" charset="-128"/>
                      <a:ea typeface="メイリオ" panose="020B0604030504040204" pitchFamily="50" charset="-128"/>
                      <a:cs typeface="メイリオ" panose="020B0604030504040204" pitchFamily="50" charset="-128"/>
                    </a:rPr>
                    <a:t>フィールド管理者</a:t>
                  </a:r>
                  <a:endParaRPr lang="ja-JP" altLang="en-US" sz="1600" b="1" spc="-15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 name="正方形/長方形 28"/>
              <p:cNvSpPr/>
              <p:nvPr/>
            </p:nvSpPr>
            <p:spPr>
              <a:xfrm>
                <a:off x="2630267" y="3142412"/>
                <a:ext cx="1321028" cy="415498"/>
              </a:xfrm>
              <a:prstGeom prst="rect">
                <a:avLst/>
              </a:prstGeom>
            </p:spPr>
            <p:txBody>
              <a:bodyPr wrap="square">
                <a:spAutoFit/>
              </a:bodyPr>
              <a:lstStyle/>
              <a:p>
                <a:pPr marL="88900" indent="-88900"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フィールド調査・</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事前協議</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550836" y="2314139"/>
                <a:ext cx="979991" cy="425758"/>
              </a:xfrm>
              <a:prstGeom prst="rect">
                <a:avLst/>
              </a:prstGeom>
            </p:spPr>
            <p:txBody>
              <a:bodyPr wrap="square">
                <a:spAutoFit/>
              </a:bodyPr>
              <a:lstStyle/>
              <a:p>
                <a:pPr marL="88900" indent="-88900"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右矢印 30"/>
              <p:cNvSpPr/>
              <p:nvPr/>
            </p:nvSpPr>
            <p:spPr>
              <a:xfrm rot="2058522">
                <a:off x="2709863" y="2249632"/>
                <a:ext cx="625194" cy="19228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右矢印 31"/>
              <p:cNvSpPr/>
              <p:nvPr/>
            </p:nvSpPr>
            <p:spPr>
              <a:xfrm rot="8989603">
                <a:off x="2716029" y="2900193"/>
                <a:ext cx="625194" cy="19228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9" name="右矢印 38"/>
            <p:cNvSpPr/>
            <p:nvPr/>
          </p:nvSpPr>
          <p:spPr>
            <a:xfrm rot="16200000">
              <a:off x="1718673" y="2321529"/>
              <a:ext cx="351061" cy="225026"/>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右矢印 39"/>
            <p:cNvSpPr/>
            <p:nvPr/>
          </p:nvSpPr>
          <p:spPr>
            <a:xfrm rot="5400000" flipV="1">
              <a:off x="1352358" y="2337808"/>
              <a:ext cx="351061" cy="237576"/>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006715" y="2258870"/>
              <a:ext cx="1006889" cy="389009"/>
            </a:xfrm>
            <a:prstGeom prst="rect">
              <a:avLst/>
            </a:prstGeom>
            <a:noFill/>
            <a:ln>
              <a:noFill/>
            </a:ln>
          </p:spPr>
          <p:txBody>
            <a:bodyPr wrap="none" rtlCol="0">
              <a:no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フィールドの</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提供</a:t>
              </a:r>
            </a:p>
          </p:txBody>
        </p:sp>
      </p:grpSp>
      <p:sp>
        <p:nvSpPr>
          <p:cNvPr id="41" name="正方形/長方形 4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23</a:t>
            </a:r>
            <a:endParaRPr lang="ja-JP" altLang="en-US" dirty="0">
              <a:solidFill>
                <a:schemeClr val="tx1"/>
              </a:solidFill>
            </a:endParaRPr>
          </a:p>
        </p:txBody>
      </p:sp>
    </p:spTree>
    <p:extLst>
      <p:ext uri="{BB962C8B-B14F-4D97-AF65-F5344CB8AC3E}">
        <p14:creationId xmlns:p14="http://schemas.microsoft.com/office/powerpoint/2010/main" val="3616119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24</a:t>
            </a:r>
            <a:endParaRPr lang="ja-JP" altLang="en-US" dirty="0">
              <a:solidFill>
                <a:schemeClr val="tx1"/>
              </a:solidFill>
            </a:endParaRPr>
          </a:p>
        </p:txBody>
      </p:sp>
      <p:cxnSp>
        <p:nvCxnSpPr>
          <p:cNvPr id="6" name="直線コネクタ 5"/>
          <p:cNvCxnSpPr/>
          <p:nvPr/>
        </p:nvCxnSpPr>
        <p:spPr>
          <a:xfrm>
            <a:off x="971600" y="128106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705620" y="683695"/>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３　健全</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で規律ある行財政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運営 </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970735" y="1493785"/>
            <a:ext cx="7200800" cy="1754326"/>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組織運営体制</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２）財政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歳入確保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改革</a:t>
            </a:r>
          </a:p>
        </p:txBody>
      </p:sp>
    </p:spTree>
    <p:extLst>
      <p:ext uri="{BB962C8B-B14F-4D97-AF65-F5344CB8AC3E}">
        <p14:creationId xmlns:p14="http://schemas.microsoft.com/office/powerpoint/2010/main" val="3883904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（１）組織運営体制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25</a:t>
            </a:r>
            <a:endParaRPr lang="ja-JP" altLang="en-US" dirty="0">
              <a:solidFill>
                <a:prstClr val="black"/>
              </a:solidFill>
            </a:endParaRPr>
          </a:p>
        </p:txBody>
      </p:sp>
      <p:sp>
        <p:nvSpPr>
          <p:cNvPr id="10" name="正方形/長方形 9"/>
          <p:cNvSpPr/>
          <p:nvPr/>
        </p:nvSpPr>
        <p:spPr>
          <a:xfrm>
            <a:off x="300101" y="771086"/>
            <a:ext cx="8668748" cy="4278094"/>
          </a:xfrm>
          <a:prstGeom prst="rect">
            <a:avLst/>
          </a:prstGeom>
        </p:spPr>
        <p:txBody>
          <a:bodyPr wrap="square">
            <a:spAutoFit/>
          </a:bodyPr>
          <a:lstStyle/>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自律的な改革を支える体制の構築</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新たな課題に的確に対応し、最大の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パフォーマンスを発揮することができるよう、求める人材を適切に確保するとともに、職員が働きやすい環境づくりを進め、女性職員を幅広い分野へ積極的に任用します。</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また、再任用職員の短時間・フルタイム勤務の運用等、府庁の様々な人材を最大限活用することにより、必要な組織人員体制を整え、自律的な改革を進めます。</a:t>
            </a:r>
          </a:p>
          <a:p>
            <a:pPr marL="174625" indent="-174625"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働き方改革の実現</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大阪府庁版「働き方改革」（第１弾、第２弾）を踏まえ、柔軟な働き方の浸透を図るとともに、長時間労働の是正などに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取り組み、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働く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職員の心身の健康確保・ワークライフバランス・女性活躍の促進等を図ります。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trike="sngStrike"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の組織体制と人員編成</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府政の重要課題に適切に対応するとともに、効率的かつ効果的な行政運営を図るため、大阪・関西万博の開催に向けて万博協力室を設置するなど、必要な組織体制の整備を行います。</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員編成については、事務事業の見直しや事務の効率化等による組織のスリム化に努めつつ、安全・安心の確保に向けた取組みや緊急かつ重要な行政需要に適切に対応していくことができるよう、重点的に人員を配置していきます。</a:t>
            </a:r>
          </a:p>
        </p:txBody>
      </p:sp>
      <p:sp>
        <p:nvSpPr>
          <p:cNvPr id="16" name="正方形/長方形 15"/>
          <p:cNvSpPr/>
          <p:nvPr/>
        </p:nvSpPr>
        <p:spPr>
          <a:xfrm>
            <a:off x="300100" y="5427474"/>
            <a:ext cx="8749933" cy="864000"/>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2017</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の職員数管理目標は、</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2017(H29</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当初グロス職員数</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）を上限とする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常勤職員数（フルタイム再任用数含む）＋常勤換算後の短時間</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再任用数）</a:t>
            </a:r>
          </a:p>
        </p:txBody>
      </p:sp>
    </p:spTree>
    <p:extLst>
      <p:ext uri="{BB962C8B-B14F-4D97-AF65-F5344CB8AC3E}">
        <p14:creationId xmlns:p14="http://schemas.microsoft.com/office/powerpoint/2010/main" val="4221527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a:spPr>
      <a:bodyPr lIns="36000" rIns="0" rtlCol="0" anchor="ctr"/>
      <a:lstStyle>
        <a:defPPr algn="ctr">
          <a:defRPr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85000"/>
          </a:schemeClr>
        </a:solidFill>
        <a:ln>
          <a:solidFill>
            <a:schemeClr val="tx1"/>
          </a:solidFill>
        </a:ln>
      </a:spPr>
      <a:bodyPr wrap="square" rtlCol="0">
        <a:noAutofit/>
      </a:bodyPr>
      <a:lstStyle>
        <a:defPPr>
          <a:defRPr sz="28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32240C-9678-49BC-876E-9028F5F0CBF7}">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D13421D-47B8-4EE1-AFD8-43F894A84F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30254</TotalTime>
  <Words>1970</Words>
  <Application>Microsoft Office PowerPoint</Application>
  <PresentationFormat>画面に合わせる (4:3)</PresentationFormat>
  <Paragraphs>520</Paragraphs>
  <Slides>14</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Meiryo UI</vt:lpstr>
      <vt:lpstr>ＭＳ Ｐゴシック</vt:lpstr>
      <vt:lpstr>ＭＳ ゴシック</vt:lpstr>
      <vt:lpstr>ＭＳ 明朝</vt:lpstr>
      <vt:lpstr>Meiryo</vt:lpstr>
      <vt:lpstr>Meiryo</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岡崎　誠</cp:lastModifiedBy>
  <cp:revision>3282</cp:revision>
  <cp:lastPrinted>2019-02-08T09:49:50Z</cp:lastPrinted>
  <dcterms:created xsi:type="dcterms:W3CDTF">2014-06-17T12:02:58Z</dcterms:created>
  <dcterms:modified xsi:type="dcterms:W3CDTF">2019-02-12T11:03:54Z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