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4"/>
  </p:notesMasterIdLst>
  <p:handoutMasterIdLst>
    <p:handoutMasterId r:id="rId25"/>
  </p:handoutMasterIdLst>
  <p:sldIdLst>
    <p:sldId id="994" r:id="rId5"/>
    <p:sldId id="1883" r:id="rId6"/>
    <p:sldId id="1576" r:id="rId7"/>
    <p:sldId id="1802" r:id="rId8"/>
    <p:sldId id="1803" r:id="rId9"/>
    <p:sldId id="1804" r:id="rId10"/>
    <p:sldId id="1805" r:id="rId11"/>
    <p:sldId id="1796" r:id="rId12"/>
    <p:sldId id="1926" r:id="rId13"/>
    <p:sldId id="1927" r:id="rId14"/>
    <p:sldId id="1943" r:id="rId15"/>
    <p:sldId id="1929" r:id="rId16"/>
    <p:sldId id="1930" r:id="rId17"/>
    <p:sldId id="1931" r:id="rId18"/>
    <p:sldId id="1932" r:id="rId19"/>
    <p:sldId id="1964" r:id="rId20"/>
    <p:sldId id="1934" r:id="rId21"/>
    <p:sldId id="1944" r:id="rId22"/>
    <p:sldId id="1936"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8057" autoAdjust="0"/>
  </p:normalViewPr>
  <p:slideViewPr>
    <p:cSldViewPr>
      <p:cViewPr varScale="1">
        <p:scale>
          <a:sx n="74" d="100"/>
          <a:sy n="74" d="100"/>
        </p:scale>
        <p:origin x="1170" y="72"/>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waneM\AppData\Local\Microsoft\Windows\INetCache\Content.Outlook\0QF0Z0TX\&#12450;&#12531;&#12465;&#12540;&#12488;&#32080;&#265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87830687830686"/>
          <c:y val="0.21238938053097345"/>
          <c:w val="0.46384479717813049"/>
          <c:h val="0.77581120943952797"/>
        </c:manualLayout>
      </c:layout>
      <c:pieChart>
        <c:varyColors val="1"/>
        <c:ser>
          <c:idx val="0"/>
          <c:order val="0"/>
          <c:spPr>
            <a:pattFill prst="pct5">
              <a:fgClr>
                <a:schemeClr val="accent1"/>
              </a:fgClr>
              <a:bgClr>
                <a:schemeClr val="bg1"/>
              </a:bgClr>
            </a:pattFill>
          </c:spPr>
          <c:dPt>
            <c:idx val="0"/>
            <c:bubble3D val="0"/>
            <c:spPr>
              <a:pattFill prst="pct25">
                <a:fgClr>
                  <a:srgbClr val="0070C0"/>
                </a:fgClr>
                <a:bgClr>
                  <a:schemeClr val="bg1"/>
                </a:bgClr>
              </a:pattFill>
              <a:ln>
                <a:noFill/>
              </a:ln>
              <a:effectLst/>
            </c:spPr>
            <c:extLst>
              <c:ext xmlns:c16="http://schemas.microsoft.com/office/drawing/2014/chart" uri="{C3380CC4-5D6E-409C-BE32-E72D297353CC}">
                <c16:uniqueId val="{00000001-D2AB-4229-8822-BBA583A1062A}"/>
              </c:ext>
            </c:extLst>
          </c:dPt>
          <c:dPt>
            <c:idx val="1"/>
            <c:bubble3D val="0"/>
            <c:spPr>
              <a:pattFill prst="pct90">
                <a:fgClr>
                  <a:schemeClr val="accent1"/>
                </a:fgClr>
                <a:bgClr>
                  <a:schemeClr val="bg1"/>
                </a:bgClr>
              </a:pattFill>
              <a:ln>
                <a:noFill/>
              </a:ln>
              <a:effectLst/>
            </c:spPr>
            <c:extLst>
              <c:ext xmlns:c16="http://schemas.microsoft.com/office/drawing/2014/chart" uri="{C3380CC4-5D6E-409C-BE32-E72D297353CC}">
                <c16:uniqueId val="{00000003-D2AB-4229-8822-BBA583A1062A}"/>
              </c:ext>
            </c:extLst>
          </c:dPt>
          <c:dPt>
            <c:idx val="2"/>
            <c:bubble3D val="0"/>
            <c:spPr>
              <a:pattFill prst="pct30">
                <a:fgClr>
                  <a:srgbClr val="0070C0"/>
                </a:fgClr>
                <a:bgClr>
                  <a:schemeClr val="bg1"/>
                </a:bgClr>
              </a:pattFill>
              <a:ln>
                <a:noFill/>
              </a:ln>
              <a:effectLst/>
            </c:spPr>
            <c:extLst>
              <c:ext xmlns:c16="http://schemas.microsoft.com/office/drawing/2014/chart" uri="{C3380CC4-5D6E-409C-BE32-E72D297353CC}">
                <c16:uniqueId val="{00000005-D2AB-4229-8822-BBA583A1062A}"/>
              </c:ext>
            </c:extLst>
          </c:dPt>
          <c:dPt>
            <c:idx val="3"/>
            <c:bubble3D val="0"/>
            <c:spPr>
              <a:pattFill prst="pct20">
                <a:fgClr>
                  <a:srgbClr val="0070C0"/>
                </a:fgClr>
                <a:bgClr>
                  <a:schemeClr val="bg1"/>
                </a:bgClr>
              </a:pattFill>
              <a:ln>
                <a:noFill/>
              </a:ln>
              <a:effectLst/>
            </c:spPr>
            <c:extLst>
              <c:ext xmlns:c16="http://schemas.microsoft.com/office/drawing/2014/chart" uri="{C3380CC4-5D6E-409C-BE32-E72D297353CC}">
                <c16:uniqueId val="{00000007-D2AB-4229-8822-BBA583A1062A}"/>
              </c:ext>
            </c:extLst>
          </c:dPt>
          <c:dPt>
            <c:idx val="4"/>
            <c:bubble3D val="0"/>
            <c:spPr>
              <a:pattFill prst="pct75">
                <a:fgClr>
                  <a:schemeClr val="accent1"/>
                </a:fgClr>
                <a:bgClr>
                  <a:schemeClr val="bg1"/>
                </a:bgClr>
              </a:pattFill>
              <a:ln>
                <a:noFill/>
              </a:ln>
              <a:effectLst/>
            </c:spPr>
            <c:extLst>
              <c:ext xmlns:c16="http://schemas.microsoft.com/office/drawing/2014/chart" uri="{C3380CC4-5D6E-409C-BE32-E72D297353CC}">
                <c16:uniqueId val="{00000009-D2AB-4229-8822-BBA583A1062A}"/>
              </c:ext>
            </c:extLst>
          </c:dPt>
          <c:dLbls>
            <c:dLbl>
              <c:idx val="0"/>
              <c:layout>
                <c:manualLayout>
                  <c:x val="-0.1112470225299723"/>
                  <c:y val="0.1424144361820524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AB-4229-8822-BBA583A1062A}"/>
                </c:ext>
              </c:extLst>
            </c:dLbl>
            <c:dLbl>
              <c:idx val="1"/>
              <c:layout>
                <c:manualLayout>
                  <c:x val="-9.5450388482169704E-2"/>
                  <c:y val="-0.106967289808053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AB-4229-8822-BBA583A1062A}"/>
                </c:ext>
              </c:extLst>
            </c:dLbl>
            <c:dLbl>
              <c:idx val="2"/>
              <c:layout>
                <c:manualLayout>
                  <c:x val="8.4933508034759561E-2"/>
                  <c:y val="-0.115779298193233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AB-4229-8822-BBA583A1062A}"/>
                </c:ext>
              </c:extLst>
            </c:dLbl>
            <c:dLbl>
              <c:idx val="3"/>
              <c:layout>
                <c:manualLayout>
                  <c:x val="9.5788210354227396E-2"/>
                  <c:y val="0.1622158069474201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AB-4229-8822-BBA583A1062A}"/>
                </c:ext>
              </c:extLst>
            </c:dLbl>
            <c:dLbl>
              <c:idx val="4"/>
              <c:layout>
                <c:manualLayout>
                  <c:x val="5.4033582765839271E-2"/>
                  <c:y val="3.8446092417803997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33008183027268273"/>
                      <c:h val="0.28612429326262984"/>
                    </c:manualLayout>
                  </c15:layout>
                </c:ext>
                <c:ext xmlns:c16="http://schemas.microsoft.com/office/drawing/2014/chart" uri="{C3380CC4-5D6E-409C-BE32-E72D297353CC}">
                  <c16:uniqueId val="{00000009-D2AB-4229-8822-BBA583A106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HGPｺﾞｼｯｸM" panose="020B0600000000000000" pitchFamily="50" charset="-128"/>
                    <a:ea typeface="HGPｺﾞｼｯｸM" panose="020B0600000000000000" pitchFamily="50" charset="-128"/>
                    <a:cs typeface="+mn-cs"/>
                  </a:defRPr>
                </a:pPr>
                <a:endParaRPr lang="ja-JP"/>
              </a:p>
            </c:txPr>
            <c:dLblPos val="ctr"/>
            <c:showLegendKey val="0"/>
            <c:showVal val="1"/>
            <c:showCatName val="1"/>
            <c:showSerName val="0"/>
            <c:showPercent val="0"/>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Sheet1!$D$5:$D$9</c:f>
              <c:strCache>
                <c:ptCount val="5"/>
                <c:pt idx="0">
                  <c:v>７割以上削減できそう</c:v>
                </c:pt>
                <c:pt idx="1">
                  <c:v>４～6割程度削減できそう</c:v>
                </c:pt>
                <c:pt idx="2">
                  <c:v>１～３割削減できそう</c:v>
                </c:pt>
                <c:pt idx="3">
                  <c:v>あまり変わらなさそう</c:v>
                </c:pt>
                <c:pt idx="4">
                  <c:v>余計に時間がかかりそう</c:v>
                </c:pt>
              </c:strCache>
            </c:strRef>
          </c:cat>
          <c:val>
            <c:numRef>
              <c:f>Sheet1!$E$5:$E$9</c:f>
              <c:numCache>
                <c:formatCode>0%</c:formatCode>
                <c:ptCount val="5"/>
                <c:pt idx="0">
                  <c:v>0.18</c:v>
                </c:pt>
                <c:pt idx="1">
                  <c:v>0.28999999999999998</c:v>
                </c:pt>
                <c:pt idx="2">
                  <c:v>0.32</c:v>
                </c:pt>
                <c:pt idx="3">
                  <c:v>0.16</c:v>
                </c:pt>
                <c:pt idx="4">
                  <c:v>0.05</c:v>
                </c:pt>
              </c:numCache>
            </c:numRef>
          </c:val>
          <c:extLst>
            <c:ext xmlns:c16="http://schemas.microsoft.com/office/drawing/2014/chart" uri="{C3380CC4-5D6E-409C-BE32-E72D297353CC}">
              <c16:uniqueId val="{0000000A-D2AB-4229-8822-BBA583A1062A}"/>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F868B9E-B285-4A45-9CF7-6DC8372BDF37}" type="datetimeFigureOut">
              <a:rPr kumimoji="1" lang="ja-JP" altLang="en-US" smtClean="0"/>
              <a:t>2020/2/6</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3F2D28A0-6F62-4A73-959C-6359E5DDD042}" type="datetimeFigureOut">
              <a:rPr kumimoji="1" lang="ja-JP" altLang="en-US" smtClean="0"/>
              <a:t>2020/2/6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dirty="0" smtClean="0"/>
              <a:t>部局意見照会用</a:t>
            </a:r>
            <a:r>
              <a:rPr kumimoji="1" lang="en-US" altLang="ja-JP" dirty="0" smtClean="0"/>
              <a:t>ver.</a:t>
            </a:r>
            <a:endParaRPr kumimoji="1" lang="ja-JP" altLang="en-US" dirty="0"/>
          </a:p>
        </p:txBody>
      </p:sp>
    </p:spTree>
    <p:extLst>
      <p:ext uri="{BB962C8B-B14F-4D97-AF65-F5344CB8AC3E}">
        <p14:creationId xmlns:p14="http://schemas.microsoft.com/office/powerpoint/2010/main" val="22107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smtClean="0"/>
              <a:t>部局意見照会用</a:t>
            </a:r>
            <a:r>
              <a:rPr kumimoji="1" lang="en-US" altLang="ja-JP" smtClean="0"/>
              <a:t>ver.</a:t>
            </a:r>
            <a:endParaRPr kumimoji="1" lang="ja-JP" altLang="en-US"/>
          </a:p>
        </p:txBody>
      </p:sp>
    </p:spTree>
    <p:extLst>
      <p:ext uri="{BB962C8B-B14F-4D97-AF65-F5344CB8AC3E}">
        <p14:creationId xmlns:p14="http://schemas.microsoft.com/office/powerpoint/2010/main" val="13793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gyokaku/sounding/index.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jpe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27.png"/><Relationship Id="rId10"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686012" y="3068959"/>
            <a:ext cx="7714567" cy="582299"/>
            <a:chOff x="677956" y="2723260"/>
            <a:chExt cx="7714567" cy="1020270"/>
          </a:xfrm>
        </p:grpSpPr>
        <p:sp>
          <p:nvSpPr>
            <p:cNvPr id="3" name="正方形/長方形 2"/>
            <p:cNvSpPr/>
            <p:nvPr/>
          </p:nvSpPr>
          <p:spPr>
            <a:xfrm>
              <a:off x="1507590" y="2723260"/>
              <a:ext cx="6055297" cy="916755"/>
            </a:xfrm>
            <a:prstGeom prst="rect">
              <a:avLst/>
            </a:prstGeom>
          </p:spPr>
          <p:txBody>
            <a:bodyPr wrap="square">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年度　大阪府</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行政経営の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283558" y="5724255"/>
            <a:ext cx="2188542" cy="707886"/>
          </a:xfrm>
          <a:prstGeom prst="rect">
            <a:avLst/>
          </a:prstGeom>
        </p:spPr>
        <p:txBody>
          <a:bodyPr wrap="square">
            <a:spAutoFit/>
          </a:bodyPr>
          <a:lstStyle/>
          <a:p>
            <a:pPr algn="dist"/>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 成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31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nvGraphicFramePr>
        <p:xfrm>
          <a:off x="161925" y="285750"/>
          <a:ext cx="428625" cy="361950"/>
        </p:xfrm>
        <a:graphic>
          <a:graphicData uri="http://schemas.openxmlformats.org/presentationml/2006/ole">
            <mc:AlternateContent xmlns:mc="http://schemas.openxmlformats.org/markup-compatibility/2006">
              <mc:Choice xmlns:v="urn:schemas-microsoft-com:vml" Requires="v">
                <p:oleObj spid="_x0000_s1616" r:id="rId4" imgW="914286" imgH="666667" progId="">
                  <p:embed/>
                </p:oleObj>
              </mc:Choice>
              <mc:Fallback>
                <p:oleObj r:id="rId4" imgW="914286" imgH="6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686015"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81000"/>
            <a:ext cx="8887636" cy="6069638"/>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◆多様な企業との対話によるアイデア収集・市場ニーズ把握（サウンディング型市場調査）</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等との</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「対話</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」により、公平性と透明性を担保しつつ</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、幅広く</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提案・意見を募る市場</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調査を</a:t>
            </a:r>
            <a:r>
              <a:rPr lang="ja-JP" altLang="en-US" sz="1200"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行い、</a:t>
            </a:r>
            <a:r>
              <a:rPr lang="ja-JP" altLang="en-US" sz="1200"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a:t>
            </a:r>
            <a:r>
              <a:rPr lang="ja-JP" altLang="en-US" sz="1200"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アイデアや</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市場のニーズを</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実施事例</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323419" y="1673806"/>
            <a:ext cx="8614066" cy="1530171"/>
            <a:chOff x="296372" y="1886576"/>
            <a:chExt cx="8614066" cy="1422775"/>
          </a:xfrm>
        </p:grpSpPr>
        <p:pic>
          <p:nvPicPr>
            <p:cNvPr id="4" name="Picture 2" descr="D:\UedaYu\Desktop\naga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2" y="1942290"/>
              <a:ext cx="8614066" cy="136706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404493" y="1886576"/>
              <a:ext cx="1530170" cy="363710"/>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7" name="グループ化 16"/>
          <p:cNvGrpSpPr/>
          <p:nvPr/>
        </p:nvGrpSpPr>
        <p:grpSpPr>
          <a:xfrm>
            <a:off x="252370" y="4059070"/>
            <a:ext cx="8662614" cy="1723925"/>
            <a:chOff x="252370" y="4419110"/>
            <a:chExt cx="8662614" cy="1723925"/>
          </a:xfrm>
        </p:grpSpPr>
        <p:sp>
          <p:nvSpPr>
            <p:cNvPr id="6" name="角丸四角形 5"/>
            <p:cNvSpPr/>
            <p:nvPr/>
          </p:nvSpPr>
          <p:spPr>
            <a:xfrm>
              <a:off x="252370" y="4419110"/>
              <a:ext cx="2835316" cy="1723925"/>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○事業の実現可能性の検討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事業の事業性や開発条件</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6079668" y="4419110"/>
              <a:ext cx="2835316"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○指定管理者の募集要件の検討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・府営公園の新たな指定管理者</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制度の検討</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・門真スポーツセンターの管理運営</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方法の検討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b="0" i="0" u="none" strike="sng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3166019" y="4419110"/>
              <a:ext cx="2835316"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○施設の活性化や跡地活用に係る検討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・箕面森町土地活用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・旧大阪府立成人病センター跡地活用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b="0" i="0" u="none" strike="sng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右中かっこ 8"/>
          <p:cNvSpPr/>
          <p:nvPr/>
        </p:nvSpPr>
        <p:spPr>
          <a:xfrm rot="5400000">
            <a:off x="3494223" y="-79051"/>
            <a:ext cx="265347" cy="6210693"/>
          </a:xfrm>
          <a:prstGeom prst="rightBrace">
            <a:avLst>
              <a:gd name="adj1" fmla="val 47819"/>
              <a:gd name="adj2" fmla="val 520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2591780" y="3203975"/>
            <a:ext cx="1822702"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p>
        </p:txBody>
      </p:sp>
      <p:sp>
        <p:nvSpPr>
          <p:cNvPr id="15" name="テキスト ボックス 14"/>
          <p:cNvSpPr txBox="1"/>
          <p:nvPr/>
        </p:nvSpPr>
        <p:spPr>
          <a:xfrm>
            <a:off x="1147942" y="6084295"/>
            <a:ext cx="6848116" cy="28801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詳細は、府</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ページ：</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3"/>
              </a:rPr>
              <a:t>http://www.pref.osaka.lg.jp/gyokaku/sounding/index.html</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1061610" y="3740233"/>
            <a:ext cx="5805645" cy="273829"/>
            <a:chOff x="1196625" y="3740233"/>
            <a:chExt cx="5805645" cy="273829"/>
          </a:xfrm>
        </p:grpSpPr>
        <p:sp>
          <p:nvSpPr>
            <p:cNvPr id="14" name="テキスト ボックス 13"/>
            <p:cNvSpPr txBox="1"/>
            <p:nvPr/>
          </p:nvSpPr>
          <p:spPr>
            <a:xfrm>
              <a:off x="1196625" y="3740233"/>
              <a:ext cx="5805645" cy="273829"/>
            </a:xfrm>
            <a:prstGeom prst="rect">
              <a:avLst/>
            </a:prstGeom>
            <a:noFill/>
            <a:ln>
              <a:noFill/>
            </a:ln>
          </p:spPr>
          <p:txBody>
            <a:bodyPr wrap="none" rtlCol="0">
              <a:noAutofit/>
            </a:bodyPr>
            <a:lstStyle/>
            <a:p>
              <a:pP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a:t>
              </a: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H31.1</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末時点</a:t>
              </a: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a:off x="2501770" y="3853292"/>
              <a:ext cx="507365" cy="0"/>
            </a:xfrm>
            <a:prstGeom prst="straightConnector1">
              <a:avLst/>
            </a:prstGeom>
            <a:ln w="19050">
              <a:tailEnd type="arrow"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464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368659"/>
            <a:ext cx="8821395" cy="60819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を活用した生産性の向上（議事録作成支援）</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音声認識技術（</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）を活用した効率化</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などの次世代技術を活用することにより、議事録作成業務を軽減する。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月より、</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音声認識技術を使った支援</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ツールを試験的に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年度からの本格導入を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12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46574" y="1904714"/>
            <a:ext cx="7858134" cy="2199361"/>
            <a:chOff x="431540" y="2483895"/>
            <a:chExt cx="8179812" cy="2473809"/>
          </a:xfrm>
        </p:grpSpPr>
        <p:sp>
          <p:nvSpPr>
            <p:cNvPr id="56" name="ホームベース 55"/>
            <p:cNvSpPr/>
            <p:nvPr/>
          </p:nvSpPr>
          <p:spPr>
            <a:xfrm>
              <a:off x="3446875" y="2483895"/>
              <a:ext cx="543976" cy="2430270"/>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56"/>
            <p:cNvSpPr txBox="1"/>
            <p:nvPr/>
          </p:nvSpPr>
          <p:spPr>
            <a:xfrm>
              <a:off x="3325526" y="2573904"/>
              <a:ext cx="560657" cy="2383800"/>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ＡＩの活用による働き方改革！</a:t>
              </a:r>
              <a:endParaRPr kumimoji="1" lang="en-US" altLang="ja-JP"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（会議における事務負担の軽減）</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431540" y="2618910"/>
              <a:ext cx="8179812" cy="2312476"/>
              <a:chOff x="431540" y="2618910"/>
              <a:chExt cx="8179812" cy="2312476"/>
            </a:xfrm>
          </p:grpSpPr>
          <p:grpSp>
            <p:nvGrpSpPr>
              <p:cNvPr id="22" name="グループ化 21"/>
              <p:cNvGrpSpPr/>
              <p:nvPr/>
            </p:nvGrpSpPr>
            <p:grpSpPr>
              <a:xfrm>
                <a:off x="4436984" y="2740678"/>
                <a:ext cx="4174368" cy="2190708"/>
                <a:chOff x="3152800" y="2547753"/>
                <a:chExt cx="3977374" cy="1873176"/>
              </a:xfrm>
            </p:grpSpPr>
            <p:sp>
              <p:nvSpPr>
                <p:cNvPr id="23" name="テキスト ボックス 22"/>
                <p:cNvSpPr txBox="1"/>
                <p:nvPr/>
              </p:nvSpPr>
              <p:spPr>
                <a:xfrm>
                  <a:off x="3152800" y="3929687"/>
                  <a:ext cx="1690309" cy="491242"/>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①  ・</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IC</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レコーダー等で音声を録音</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・マイクにより音声認識率を</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・ミキサーにより音声を集約</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139128" y="2876902"/>
                  <a:ext cx="1991046"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defPPr>
                    <a:defRPr lang="ja-JP"/>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②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音声</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認識支援ツールに</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よりテキスト化</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辞書登録に</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より変換率を向上</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5236078" y="4002278"/>
                  <a:ext cx="1733145"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③  ・発言メモや音声データを使って、</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誤変換を修正</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8" name="グループ化 27"/>
                <p:cNvGrpSpPr/>
                <p:nvPr/>
              </p:nvGrpSpPr>
              <p:grpSpPr>
                <a:xfrm>
                  <a:off x="3296813" y="2547753"/>
                  <a:ext cx="3672411" cy="1390147"/>
                  <a:chOff x="3008781" y="2562284"/>
                  <a:chExt cx="3888435" cy="1390147"/>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942" y="2745443"/>
                    <a:ext cx="810001" cy="810000"/>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4942" y="3522206"/>
                    <a:ext cx="238256" cy="25920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28" y="3113899"/>
                    <a:ext cx="291600" cy="388800"/>
                  </a:xfrm>
                  <a:prstGeom prst="rect">
                    <a:avLst/>
                  </a:prstGeom>
                </p:spPr>
              </p:pic>
              <p:grpSp>
                <p:nvGrpSpPr>
                  <p:cNvPr id="34" name="グループ化 33"/>
                  <p:cNvGrpSpPr>
                    <a:grpSpLocks noChangeAspect="1"/>
                  </p:cNvGrpSpPr>
                  <p:nvPr/>
                </p:nvGrpSpPr>
                <p:grpSpPr>
                  <a:xfrm>
                    <a:off x="5204226" y="3327784"/>
                    <a:ext cx="461653" cy="574479"/>
                    <a:chOff x="0" y="0"/>
                    <a:chExt cx="949902" cy="1182055"/>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49902" cy="1182055"/>
                    </a:xfrm>
                    <a:prstGeom prst="rect">
                      <a:avLst/>
                    </a:prstGeom>
                  </p:spPr>
                </p:pic>
                <p:sp>
                  <p:nvSpPr>
                    <p:cNvPr id="46" name="爆発 1 45"/>
                    <p:cNvSpPr/>
                    <p:nvPr/>
                  </p:nvSpPr>
                  <p:spPr>
                    <a:xfrm>
                      <a:off x="567170" y="129020"/>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爆発 1 46"/>
                    <p:cNvSpPr/>
                    <p:nvPr/>
                  </p:nvSpPr>
                  <p:spPr>
                    <a:xfrm>
                      <a:off x="433820" y="71004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8" name="爆発 1 47"/>
                    <p:cNvSpPr/>
                    <p:nvPr/>
                  </p:nvSpPr>
                  <p:spPr>
                    <a:xfrm>
                      <a:off x="233795" y="30999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348" y="3458480"/>
                    <a:ext cx="518400" cy="387761"/>
                  </a:xfrm>
                  <a:prstGeom prst="rect">
                    <a:avLst/>
                  </a:prstGeom>
                </p:spPr>
              </p:pic>
              <p:sp>
                <p:nvSpPr>
                  <p:cNvPr id="36" name="ホームベース 35"/>
                  <p:cNvSpPr/>
                  <p:nvPr/>
                </p:nvSpPr>
                <p:spPr>
                  <a:xfrm>
                    <a:off x="4434541" y="3308299"/>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ホームベース 36"/>
                  <p:cNvSpPr/>
                  <p:nvPr/>
                </p:nvSpPr>
                <p:spPr>
                  <a:xfrm>
                    <a:off x="5082613" y="3298721"/>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1641" y="3272031"/>
                    <a:ext cx="545575" cy="680400"/>
                  </a:xfrm>
                  <a:prstGeom prst="rect">
                    <a:avLst/>
                  </a:prstGeom>
                </p:spPr>
              </p:pic>
              <p:sp>
                <p:nvSpPr>
                  <p:cNvPr id="39" name="ホームベース 38"/>
                  <p:cNvSpPr/>
                  <p:nvPr/>
                </p:nvSpPr>
                <p:spPr>
                  <a:xfrm>
                    <a:off x="6249144"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0743" y="3491165"/>
                    <a:ext cx="518400" cy="387761"/>
                  </a:xfrm>
                  <a:prstGeom prst="rect">
                    <a:avLst/>
                  </a:prstGeom>
                </p:spPr>
              </p:pic>
              <p:sp>
                <p:nvSpPr>
                  <p:cNvPr id="41" name="雲形吹き出し 40"/>
                  <p:cNvSpPr/>
                  <p:nvPr/>
                </p:nvSpPr>
                <p:spPr>
                  <a:xfrm>
                    <a:off x="4101212" y="2562284"/>
                    <a:ext cx="935703" cy="511637"/>
                  </a:xfrm>
                  <a:prstGeom prst="cloudCallout">
                    <a:avLst>
                      <a:gd name="adj1" fmla="val 24467"/>
                      <a:gd name="adj2" fmla="val 143998"/>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42" name="テキスト ボックス 10"/>
                  <p:cNvSpPr txBox="1"/>
                  <p:nvPr/>
                </p:nvSpPr>
                <p:spPr>
                  <a:xfrm>
                    <a:off x="4391956" y="2664139"/>
                    <a:ext cx="522922" cy="24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ＡＩ</a:t>
                    </a:r>
                  </a:p>
                </p:txBody>
              </p:sp>
              <p:sp>
                <p:nvSpPr>
                  <p:cNvPr id="43" name="ホームベース 42"/>
                  <p:cNvSpPr/>
                  <p:nvPr/>
                </p:nvSpPr>
                <p:spPr>
                  <a:xfrm>
                    <a:off x="5660219"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grpSp>
          <p:grpSp>
            <p:nvGrpSpPr>
              <p:cNvPr id="49" name="グループ化 48"/>
              <p:cNvGrpSpPr/>
              <p:nvPr/>
            </p:nvGrpSpPr>
            <p:grpSpPr>
              <a:xfrm>
                <a:off x="431540" y="3176551"/>
                <a:ext cx="2513004" cy="1401816"/>
                <a:chOff x="431540" y="3751458"/>
                <a:chExt cx="2513004" cy="1401816"/>
              </a:xfrm>
            </p:grpSpPr>
            <p:sp>
              <p:nvSpPr>
                <p:cNvPr id="50" name="テキスト ボックス 49"/>
                <p:cNvSpPr txBox="1"/>
                <p:nvPr/>
              </p:nvSpPr>
              <p:spPr>
                <a:xfrm>
                  <a:off x="568232" y="4578758"/>
                  <a:ext cx="2376312" cy="574516"/>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・会議中に職員が発言をメモとり</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・加えて後日ボイスレコーダー</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聞きながら作成</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所要時間は会議</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時間の３倍</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程度</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540" y="3751458"/>
                  <a:ext cx="810000" cy="810000"/>
                </a:xfrm>
                <a:prstGeom prst="rect">
                  <a:avLst/>
                </a:prstGeom>
              </p:spPr>
            </p:pic>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215" y="4014065"/>
                  <a:ext cx="453600" cy="565696"/>
                </a:xfrm>
                <a:prstGeom prst="rect">
                  <a:avLst/>
                </a:prstGeom>
              </p:spPr>
            </p:pic>
            <p:sp>
              <p:nvSpPr>
                <p:cNvPr id="53" name="右矢印 52"/>
                <p:cNvSpPr/>
                <p:nvPr/>
              </p:nvSpPr>
              <p:spPr>
                <a:xfrm>
                  <a:off x="1421849" y="4089054"/>
                  <a:ext cx="1079063" cy="31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4" name="図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0021" y="3882154"/>
                  <a:ext cx="388800" cy="392727"/>
                </a:xfrm>
                <a:prstGeom prst="rect">
                  <a:avLst/>
                </a:prstGeom>
              </p:spPr>
            </p:pic>
          </p:grpSp>
          <p:sp>
            <p:nvSpPr>
              <p:cNvPr id="55" name="円/楕円 54"/>
              <p:cNvSpPr/>
              <p:nvPr/>
            </p:nvSpPr>
            <p:spPr>
              <a:xfrm>
                <a:off x="3163205" y="2618910"/>
                <a:ext cx="907349" cy="21621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681538" y="2845805"/>
                <a:ext cx="8163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（導入前）</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4461798" y="2741477"/>
                <a:ext cx="8244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（導入後）</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＜参考事例２＞</a:t>
            </a:r>
          </a:p>
        </p:txBody>
      </p:sp>
      <p:sp>
        <p:nvSpPr>
          <p:cNvPr id="60" name="角丸四角形 59"/>
          <p:cNvSpPr/>
          <p:nvPr/>
        </p:nvSpPr>
        <p:spPr>
          <a:xfrm>
            <a:off x="543304" y="4257090"/>
            <a:ext cx="8095276" cy="2030874"/>
          </a:xfrm>
          <a:prstGeom prst="roundRect">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100" b="0" i="0" u="none" strike="noStrike" kern="1200" cap="none" spc="0" normalizeH="0" baseline="0" noProof="0" dirty="0" smtClean="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試行開始（先行利用希望所属） ⇒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100" b="0" i="0" u="none" strike="noStrike" kern="1200" cap="none" spc="0" normalizeH="0" baseline="0" noProof="0" dirty="0" smtClean="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全庁試行開始</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延べ</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85</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所属で利用（</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H30.9</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時点）</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（試行実施後のアンケート結果）</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利用所属における満足度：</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議事録作成の効率化：約</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割で効果を実感（右円グラフ参照）</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問：操作に慣れたら、本サービスは議事録作成にどの</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程度寄与</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しますか。</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1" name="グラフ 60"/>
          <p:cNvGraphicFramePr>
            <a:graphicFrameLocks/>
          </p:cNvGraphicFramePr>
          <p:nvPr>
            <p:extLst>
              <p:ext uri="{D42A27DB-BD31-4B8C-83A1-F6EECF244321}">
                <p14:modId xmlns:p14="http://schemas.microsoft.com/office/powerpoint/2010/main" val="1013195650"/>
              </p:ext>
            </p:extLst>
          </p:nvPr>
        </p:nvGraphicFramePr>
        <p:xfrm>
          <a:off x="5067055" y="4149080"/>
          <a:ext cx="3812583" cy="2129882"/>
        </p:xfrm>
        <a:graphic>
          <a:graphicData uri="http://schemas.openxmlformats.org/drawingml/2006/chart">
            <c:chart xmlns:c="http://schemas.openxmlformats.org/drawingml/2006/chart" xmlns:r="http://schemas.openxmlformats.org/officeDocument/2006/relationships" r:id="rId12"/>
          </a:graphicData>
        </a:graphic>
      </p:graphicFrame>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664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9" name="正方形/長方形 18"/>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角丸四角形 19"/>
          <p:cNvSpPr/>
          <p:nvPr/>
        </p:nvSpPr>
        <p:spPr>
          <a:xfrm>
            <a:off x="206100" y="413665"/>
            <a:ext cx="8821395" cy="591224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活用した庁内業務の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を使った業務効率化</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府職員</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パソコン上で行っている単純</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繰り返し作業を</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により自動化し、業務効率化を図る。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3676446" y="3248981"/>
            <a:ext cx="5181090" cy="2475274"/>
          </a:xfrm>
          <a:prstGeom prst="rect">
            <a:avLst/>
          </a:prstGeom>
        </p:spPr>
      </p:pic>
      <p:sp>
        <p:nvSpPr>
          <p:cNvPr id="22" name="角丸四角形 21"/>
          <p:cNvSpPr/>
          <p:nvPr/>
        </p:nvSpPr>
        <p:spPr>
          <a:xfrm>
            <a:off x="296317" y="1853825"/>
            <a:ext cx="8640960" cy="4140460"/>
          </a:xfrm>
          <a:prstGeom prst="roundRect">
            <a:avLst>
              <a:gd name="adj" fmla="val 4762"/>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sz="1200" b="1" dirty="0" smtClean="0">
                <a:solidFill>
                  <a:prstClr val="black"/>
                </a:solidFill>
                <a:latin typeface="メイリオ" panose="020B0604030504040204" pitchFamily="50" charset="-128"/>
                <a:ea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年度の実施</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○時間外</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集計報告</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業務・府立</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学校通知</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業務・予防</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接種実施状況照会業務</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など７</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業務で</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業務</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図ること</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を目的とした実証実験を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実施（富士通株式会社との共同実施）。以下の効果及び課題を確認。</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（効果）</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作業</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時間の</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削減</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・人為的ミスの防止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・人事異動</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時等の業務引継ぎの</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円滑化</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・作業量や頻度等が一定規模以上の業務の選定</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運用やサポート体制の構築</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・職員</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の業務スタイル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やスキル</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合った</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RPA</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ソフトウェアの選定</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⇒平成</a:t>
            </a:r>
            <a:r>
              <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年度は、実証実験の結果を踏まえ</a:t>
            </a:r>
            <a:r>
              <a:rPr lang="ja-JP" altLang="en-US" sz="1200" dirty="0" smtClean="0">
                <a:solidFill>
                  <a:prstClr val="black"/>
                </a:solidFill>
                <a:latin typeface="メイリオ" panose="020B0604030504040204" pitchFamily="50" charset="-128"/>
                <a:ea typeface="メイリオ" panose="020B0604030504040204" pitchFamily="50" charset="-128"/>
              </a:rPr>
              <a:t>試行</a:t>
            </a:r>
            <a:r>
              <a:rPr lang="ja-JP" altLang="en-US" sz="1200" dirty="0">
                <a:solidFill>
                  <a:prstClr val="black"/>
                </a:solidFill>
                <a:latin typeface="メイリオ" panose="020B0604030504040204" pitchFamily="50" charset="-128"/>
                <a:ea typeface="メイリオ" panose="020B0604030504040204" pitchFamily="50" charset="-128"/>
              </a:rPr>
              <a:t>導入</a:t>
            </a:r>
            <a:r>
              <a:rPr lang="ja-JP" altLang="en-US" sz="1200" dirty="0" smtClean="0">
                <a:solidFill>
                  <a:prstClr val="black"/>
                </a:solidFill>
                <a:latin typeface="メイリオ" panose="020B0604030504040204" pitchFamily="50" charset="-128"/>
                <a:ea typeface="メイリオ" panose="020B0604030504040204" pitchFamily="50" charset="-128"/>
              </a:rPr>
              <a:t>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a:defRPr/>
            </a:pPr>
            <a:r>
              <a:rPr lang="ja-JP" altLang="en-US" sz="1200" dirty="0">
                <a:solidFill>
                  <a:srgbClr val="0000FF"/>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実際</a:t>
            </a:r>
            <a:r>
              <a:rPr lang="ja-JP" altLang="en-US" sz="1200" dirty="0">
                <a:solidFill>
                  <a:schemeClr val="tx1"/>
                </a:solidFill>
                <a:latin typeface="メイリオ" panose="020B0604030504040204" pitchFamily="50" charset="-128"/>
                <a:ea typeface="メイリオ" panose="020B0604030504040204" pitchFamily="50" charset="-128"/>
              </a:rPr>
              <a:t>の運用における課題や最適な運用体制を検証する</a:t>
            </a:r>
            <a:r>
              <a:rPr lang="ja-JP" altLang="en-US" sz="1200" dirty="0" smtClean="0">
                <a:solidFill>
                  <a:schemeClr val="tx1"/>
                </a:solidFill>
                <a:latin typeface="メイリオ" panose="020B0604030504040204" pitchFamily="50" charset="-128"/>
                <a:ea typeface="メイリオ" panose="020B0604030504040204" pitchFamily="50" charset="-128"/>
              </a:rPr>
              <a:t>と</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lvl="0">
              <a:defRPr/>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とも</a:t>
            </a:r>
            <a:r>
              <a:rPr lang="ja-JP" altLang="en-US" sz="1200" dirty="0">
                <a:solidFill>
                  <a:schemeClr val="tx1"/>
                </a:solidFill>
                <a:latin typeface="メイリオ" panose="020B0604030504040204" pitchFamily="50" charset="-128"/>
                <a:ea typeface="メイリオ" panose="020B0604030504040204" pitchFamily="50" charset="-128"/>
              </a:rPr>
              <a:t>に</a:t>
            </a:r>
            <a:r>
              <a:rPr lang="ja-JP" altLang="en-US" sz="1200" dirty="0" smtClean="0">
                <a:solidFill>
                  <a:schemeClr val="tx1"/>
                </a:solidFill>
                <a:latin typeface="メイリオ" panose="020B0604030504040204" pitchFamily="50" charset="-128"/>
                <a:ea typeface="メイリオ" panose="020B0604030504040204" pitchFamily="50" charset="-128"/>
              </a:rPr>
              <a:t>、さら</a:t>
            </a:r>
            <a:r>
              <a:rPr lang="ja-JP" altLang="en-US" sz="1200" dirty="0">
                <a:solidFill>
                  <a:schemeClr val="tx1"/>
                </a:solidFill>
                <a:latin typeface="メイリオ" panose="020B0604030504040204" pitchFamily="50" charset="-128"/>
                <a:ea typeface="メイリオ" panose="020B0604030504040204" pitchFamily="50" charset="-128"/>
              </a:rPr>
              <a:t>なるニーズの把握、適用業務の拡大をめざす。</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941930" y="3013367"/>
            <a:ext cx="2221439" cy="235613"/>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zh-TW"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1" lang="zh-TW"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）時間外集計報告業務</a:t>
            </a:r>
            <a:endPar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823137" y="3175594"/>
            <a:ext cx="810298" cy="353701"/>
          </a:xfrm>
          <a:prstGeom prst="rect">
            <a:avLst/>
          </a:prstGeom>
          <a:no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US" altLang="ja-JP" sz="12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199035" y="6055880"/>
            <a:ext cx="1901325" cy="270030"/>
          </a:xfrm>
          <a:prstGeom prst="rect">
            <a:avLst/>
          </a:prstGeom>
          <a:no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US" altLang="ja-JP" sz="12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※SSC</a:t>
            </a:r>
            <a:r>
              <a:rPr lang="ja-JP" altLang="en-US" sz="12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＝総務サービスセンター</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0717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sp>
        <p:nvSpPr>
          <p:cNvPr id="12" name="角丸四角形 11"/>
          <p:cNvSpPr/>
          <p:nvPr/>
        </p:nvSpPr>
        <p:spPr>
          <a:xfrm>
            <a:off x="71500" y="548680"/>
            <a:ext cx="9009100" cy="5901958"/>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を活用した社会課題解決（高齢者見守りサービスの実証実験</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大阪府住宅供給公社</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公社の賃貸住宅で</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実験</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400"/>
              </a:lnSpc>
            </a:pP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齢者宅の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冷蔵庫ドア等（</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は開け閉めを⾏</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に振動を感知するセンサを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取り付け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、開閉時に送信され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信号を</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やメールで通知し、⻑時間使用がない等の異変を離れて暮らす親族が確認できる仕組み。</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・通信環境や使い勝手等を試すため、公社の賃貸住宅入居者からモニターを募り、実証実験を実施（</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H30.8</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（大阪府住宅供給公社、株式会社</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VALUECARE</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京セラコミュニケーションシステム株式会社による連携事業）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85850" lvl="2" indent="-171450">
              <a:buFont typeface="Arial" panose="020B0604020202020204" pitchFamily="34" charset="0"/>
              <a:buChar cha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85850" lvl="2" indent="-171450">
              <a:buFont typeface="Arial" panose="020B0604020202020204" pitchFamily="34" charset="0"/>
              <a:buChar cha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75" y="3051305"/>
            <a:ext cx="77819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正方形/長方形 1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10</a:t>
            </a:r>
            <a:endParaRPr lang="ja-JP" altLang="en-US" dirty="0">
              <a:solidFill>
                <a:schemeClr val="tx1"/>
              </a:solidFill>
            </a:endParaRPr>
          </a:p>
        </p:txBody>
      </p:sp>
      <p:sp>
        <p:nvSpPr>
          <p:cNvPr id="2" name="テキスト ボックス 1"/>
          <p:cNvSpPr txBox="1"/>
          <p:nvPr/>
        </p:nvSpPr>
        <p:spPr>
          <a:xfrm>
            <a:off x="1646675" y="5695806"/>
            <a:ext cx="5850650" cy="298479"/>
          </a:xfrm>
          <a:prstGeom prst="rect">
            <a:avLst/>
          </a:prstGeom>
          <a:noFill/>
          <a:ln>
            <a:noFill/>
          </a:ln>
        </p:spPr>
        <p:txBody>
          <a:bodyPr wrap="none" rtlCol="0">
            <a:noAutofit/>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今後、実証実験後のモニターアンケート結果を踏まえ、公社賃貸住宅に導入予定。</a:t>
            </a:r>
          </a:p>
        </p:txBody>
      </p:sp>
    </p:spTree>
    <p:extLst>
      <p:ext uri="{BB962C8B-B14F-4D97-AF65-F5344CB8AC3E}">
        <p14:creationId xmlns:p14="http://schemas.microsoft.com/office/powerpoint/2010/main" val="300706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7836" y="380999"/>
            <a:ext cx="8760425" cy="606963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効果的な広報（ターゲティング広報）</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ターゲティング広報の活用</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6510444" y="943343"/>
            <a:ext cx="1616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8" name="図 7"/>
          <p:cNvPicPr>
            <a:picLocks noChangeAspect="1"/>
          </p:cNvPicPr>
          <p:nvPr/>
        </p:nvPicPr>
        <p:blipFill>
          <a:blip r:embed="rId2"/>
          <a:stretch>
            <a:fillRect/>
          </a:stretch>
        </p:blipFill>
        <p:spPr>
          <a:xfrm>
            <a:off x="5846607" y="902993"/>
            <a:ext cx="2944623" cy="5371042"/>
          </a:xfrm>
          <a:prstGeom prst="rect">
            <a:avLst/>
          </a:prstGeom>
        </p:spPr>
      </p:pic>
      <p:sp>
        <p:nvSpPr>
          <p:cNvPr id="9" name="雲形吹き出し 8"/>
          <p:cNvSpPr/>
          <p:nvPr/>
        </p:nvSpPr>
        <p:spPr>
          <a:xfrm>
            <a:off x="7008304" y="979866"/>
            <a:ext cx="669041" cy="378904"/>
          </a:xfrm>
          <a:prstGeom prst="cloudCallout">
            <a:avLst>
              <a:gd name="adj1" fmla="val -76035"/>
              <a:gd name="adj2" fmla="val 97225"/>
            </a:avLst>
          </a:prstGeom>
          <a:ln/>
        </p:spPr>
        <p:style>
          <a:lnRef idx="1">
            <a:schemeClr val="accent2"/>
          </a:lnRef>
          <a:fillRef idx="2">
            <a:schemeClr val="accent2"/>
          </a:fillRef>
          <a:effectRef idx="1">
            <a:schemeClr val="accent2"/>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性別</a:t>
            </a:r>
          </a:p>
        </p:txBody>
      </p:sp>
      <p:sp>
        <p:nvSpPr>
          <p:cNvPr id="10" name="雲形吹き出し 9"/>
          <p:cNvSpPr/>
          <p:nvPr/>
        </p:nvSpPr>
        <p:spPr>
          <a:xfrm>
            <a:off x="5924937" y="2441101"/>
            <a:ext cx="706443" cy="392153"/>
          </a:xfrm>
          <a:prstGeom prst="cloudCallout">
            <a:avLst>
              <a:gd name="adj1" fmla="val 34850"/>
              <a:gd name="adj2" fmla="val -145437"/>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エリア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雲形吹き出し 10"/>
          <p:cNvSpPr/>
          <p:nvPr/>
        </p:nvSpPr>
        <p:spPr>
          <a:xfrm>
            <a:off x="7264697" y="3629877"/>
            <a:ext cx="900100" cy="405045"/>
          </a:xfrm>
          <a:prstGeom prst="cloudCallout">
            <a:avLst>
              <a:gd name="adj1" fmla="val -69071"/>
              <a:gd name="adj2" fmla="val -46061"/>
            </a:avLst>
          </a:prstGeom>
          <a:ln/>
        </p:spPr>
        <p:style>
          <a:lnRef idx="1">
            <a:schemeClr val="accent4"/>
          </a:lnRef>
          <a:fillRef idx="2">
            <a:schemeClr val="accent4"/>
          </a:fillRef>
          <a:effectRef idx="1">
            <a:schemeClr val="accent4"/>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検索履歴</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雲形吹き出し 15"/>
          <p:cNvSpPr/>
          <p:nvPr/>
        </p:nvSpPr>
        <p:spPr>
          <a:xfrm>
            <a:off x="5940843" y="926372"/>
            <a:ext cx="720080" cy="378545"/>
          </a:xfrm>
          <a:prstGeom prst="cloudCallout">
            <a:avLst>
              <a:gd name="adj1" fmla="val 24277"/>
              <a:gd name="adj2" fmla="val 105864"/>
            </a:avLst>
          </a:prstGeom>
          <a:ln/>
        </p:spPr>
        <p:style>
          <a:lnRef idx="1">
            <a:schemeClr val="accent3"/>
          </a:lnRef>
          <a:fillRef idx="2">
            <a:schemeClr val="accent3"/>
          </a:fillRef>
          <a:effectRef idx="1">
            <a:schemeClr val="accent3"/>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4035400047"/>
              </p:ext>
            </p:extLst>
          </p:nvPr>
        </p:nvGraphicFramePr>
        <p:xfrm>
          <a:off x="435541" y="2701478"/>
          <a:ext cx="5175575" cy="1160123"/>
        </p:xfrm>
        <a:graphic>
          <a:graphicData uri="http://schemas.openxmlformats.org/drawingml/2006/table">
            <a:tbl>
              <a:tblPr firstRow="1" firstCol="1" bandRow="1">
                <a:tableStyleId>{5940675A-B579-460E-94D1-54222C63F5DA}</a:tableStyleId>
              </a:tblPr>
              <a:tblGrid>
                <a:gridCol w="1927515">
                  <a:extLst>
                    <a:ext uri="{9D8B030D-6E8A-4147-A177-3AD203B41FA5}">
                      <a16:colId xmlns:a16="http://schemas.microsoft.com/office/drawing/2014/main" val="2266881924"/>
                    </a:ext>
                  </a:extLst>
                </a:gridCol>
                <a:gridCol w="3248060">
                  <a:extLst>
                    <a:ext uri="{9D8B030D-6E8A-4147-A177-3AD203B41FA5}">
                      <a16:colId xmlns:a16="http://schemas.microsoft.com/office/drawing/2014/main" val="2128091051"/>
                    </a:ext>
                  </a:extLst>
                </a:gridCol>
              </a:tblGrid>
              <a:tr h="27031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利用するデータ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extLst>
                  <a:ext uri="{0D108BD9-81ED-4DB2-BD59-A6C34878D82A}">
                    <a16:rowId xmlns:a16="http://schemas.microsoft.com/office/drawing/2014/main" val="633772032"/>
                  </a:ext>
                </a:extLst>
              </a:tr>
              <a:tr h="29215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行動ターゲティング型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ユーザーの検索・閲覧履歴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1748867"/>
                  </a:ext>
                </a:extLst>
              </a:tr>
              <a:tr h="319325">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属性ターゲティング型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年齢・性別・居住地など個人の属性</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7583469"/>
                  </a:ext>
                </a:extLst>
              </a:tr>
              <a:tr h="270030">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コンテンツ連動型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ユーザーが閲覧しているサイトやアプリの内容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51671548"/>
                  </a:ext>
                </a:extLst>
              </a:tr>
            </a:tbl>
          </a:graphicData>
        </a:graphic>
      </p:graphicFrame>
      <p:sp>
        <p:nvSpPr>
          <p:cNvPr id="22" name="角丸四角形 21"/>
          <p:cNvSpPr/>
          <p:nvPr/>
        </p:nvSpPr>
        <p:spPr>
          <a:xfrm>
            <a:off x="395620" y="4243710"/>
            <a:ext cx="5323252" cy="1710190"/>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・梅毒検査の受診</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健康医療部保健医療室医療対策課</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HIV</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検査の受診啓発</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健康医療部保健医療室医療対策課</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・薬物乱用防止</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健康医療部薬務課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・セミナー周知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商工労働部</a:t>
            </a:r>
            <a:r>
              <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中小企業支援室</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商業・サービス産業課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近</a:t>
            </a:r>
            <a:r>
              <a:rPr kumimoji="1" lang="ja-JP" altLang="en-US"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飛鳥博物館イベント</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教育庁文化財</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保護課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・弥生文化博物館イベント周知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教育庁文化財保護課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・公社賃貸住宅　入居者</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募集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住宅供給公社</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93231" y="2364252"/>
            <a:ext cx="2553587" cy="227836"/>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☆代表的なターゲティングの種類</a:t>
            </a:r>
          </a:p>
        </p:txBody>
      </p:sp>
      <p:sp>
        <p:nvSpPr>
          <p:cNvPr id="18" name="テキスト ボックス 17"/>
          <p:cNvSpPr txBox="1"/>
          <p:nvPr/>
        </p:nvSpPr>
        <p:spPr>
          <a:xfrm>
            <a:off x="566555" y="1469765"/>
            <a:ext cx="4883131" cy="617782"/>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インターネット利用者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属性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や閲覧履歴等に基づいて対象者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を絞り込み</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サイトの一部に広告を表示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するターゲティング広報を活用することによって、府政に関する情報発信の多様化を図る。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5396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角丸四角形 28"/>
          <p:cNvSpPr/>
          <p:nvPr/>
        </p:nvSpPr>
        <p:spPr>
          <a:xfrm>
            <a:off x="135231" y="362484"/>
            <a:ext cx="8892264" cy="603684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（大阪府健康づくり支援プラットフォーム整備等事業）</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 国民健康保険課・健康づくり課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主体的</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な健康づくりの推進とデータ分析・研究</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の健康づくりに対する意識の向上と実践を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促すため、個人に対するインセンティブを活用した「大阪府健康づくり支援プラットフォーム整備等事業」を実施。</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⇒健康寿命延伸／医療費適正化へ</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6102170" y="2213865"/>
            <a:ext cx="2755619" cy="3327942"/>
            <a:chOff x="6160966" y="2258870"/>
            <a:chExt cx="2755619" cy="3327942"/>
          </a:xfrm>
        </p:grpSpPr>
        <p:sp>
          <p:nvSpPr>
            <p:cNvPr id="3" name="テキスト ボックス 2"/>
            <p:cNvSpPr txBox="1"/>
            <p:nvPr/>
          </p:nvSpPr>
          <p:spPr>
            <a:xfrm>
              <a:off x="6160966" y="2258870"/>
              <a:ext cx="2755619" cy="3327942"/>
            </a:xfrm>
            <a:prstGeom prst="rect">
              <a:avLst/>
            </a:prstGeom>
            <a:solidFill>
              <a:schemeClr val="bg1">
                <a:lumMod val="95000"/>
              </a:schemeClr>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事業のながれ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tab pos="174625"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①健康マイレージ事業による府民の主体的な健康づくり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・歩数や特定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健診受診等に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応じて府民</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ポイントを付与</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マイページ</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にて個人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「見える化」。</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②上記の基盤を整備し、データを蓄積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健診等のデータ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や府民</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行動</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に係るデータ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を蓄積。</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③データ分析</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大学等研究機関や企業等との連携により</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、蓄積</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したデータを効果的な施策立案</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に役立てる</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トライプ矢印 1"/>
            <p:cNvSpPr/>
            <p:nvPr/>
          </p:nvSpPr>
          <p:spPr>
            <a:xfrm rot="5400000">
              <a:off x="7327427" y="4251555"/>
              <a:ext cx="422695" cy="632495"/>
            </a:xfrm>
            <a:prstGeom prst="stripedRightArrow">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165798" y="2258870"/>
            <a:ext cx="5930968" cy="3923776"/>
            <a:chOff x="165798" y="2563406"/>
            <a:chExt cx="5930968" cy="3923776"/>
          </a:xfrm>
        </p:grpSpPr>
        <p:sp>
          <p:nvSpPr>
            <p:cNvPr id="52" name="矢印: 右 59">
              <a:extLst>
                <a:ext uri="{FF2B5EF4-FFF2-40B4-BE49-F238E27FC236}">
                  <a16:creationId xmlns:a16="http://schemas.microsoft.com/office/drawing/2014/main" id="{7C10BBE6-0073-48ED-A749-347E96417540}"/>
                </a:ext>
              </a:extLst>
            </p:cNvPr>
            <p:cNvSpPr/>
            <p:nvPr/>
          </p:nvSpPr>
          <p:spPr>
            <a:xfrm>
              <a:off x="1448970" y="3104567"/>
              <a:ext cx="718204" cy="574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165798" y="2563406"/>
              <a:ext cx="5930968" cy="3923776"/>
              <a:chOff x="165798" y="2563406"/>
              <a:chExt cx="5930968" cy="3923776"/>
            </a:xfrm>
          </p:grpSpPr>
          <p:sp>
            <p:nvSpPr>
              <p:cNvPr id="53" name="矢印: 左 58">
                <a:extLst>
                  <a:ext uri="{FF2B5EF4-FFF2-40B4-BE49-F238E27FC236}">
                    <a16:creationId xmlns:a16="http://schemas.microsoft.com/office/drawing/2014/main" id="{87A50867-E3E1-42CB-96B7-857734AE4CAD}"/>
                  </a:ext>
                </a:extLst>
              </p:cNvPr>
              <p:cNvSpPr/>
              <p:nvPr/>
            </p:nvSpPr>
            <p:spPr>
              <a:xfrm>
                <a:off x="1420190" y="3571268"/>
                <a:ext cx="701528" cy="566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p:cNvGrpSpPr/>
              <p:nvPr/>
            </p:nvGrpSpPr>
            <p:grpSpPr>
              <a:xfrm>
                <a:off x="165798" y="2563406"/>
                <a:ext cx="5930968" cy="3923776"/>
                <a:chOff x="165798" y="2563406"/>
                <a:chExt cx="5930968" cy="3923776"/>
              </a:xfrm>
            </p:grpSpPr>
            <p:grpSp>
              <p:nvGrpSpPr>
                <p:cNvPr id="7" name="グループ化 6"/>
                <p:cNvGrpSpPr>
                  <a:grpSpLocks noChangeAspect="1"/>
                </p:cNvGrpSpPr>
                <p:nvPr/>
              </p:nvGrpSpPr>
              <p:grpSpPr>
                <a:xfrm>
                  <a:off x="165798" y="2563406"/>
                  <a:ext cx="5930968" cy="3923776"/>
                  <a:chOff x="565302" y="1100460"/>
                  <a:chExt cx="9157344" cy="6058264"/>
                </a:xfrm>
              </p:grpSpPr>
              <p:sp>
                <p:nvSpPr>
                  <p:cNvPr id="8" name="正方形/長方形 7">
                    <a:extLst>
                      <a:ext uri="{FF2B5EF4-FFF2-40B4-BE49-F238E27FC236}">
                        <a16:creationId xmlns:a16="http://schemas.microsoft.com/office/drawing/2014/main" id="{AD167F78-E83D-4268-AD88-6A3A67DDEE1C}"/>
                      </a:ext>
                    </a:extLst>
                  </p:cNvPr>
                  <p:cNvSpPr/>
                  <p:nvPr/>
                </p:nvSpPr>
                <p:spPr>
                  <a:xfrm>
                    <a:off x="3780543" y="1122863"/>
                    <a:ext cx="2727393" cy="26433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四角形: 角を丸くする 4">
                    <a:extLst>
                      <a:ext uri="{FF2B5EF4-FFF2-40B4-BE49-F238E27FC236}">
                        <a16:creationId xmlns:a16="http://schemas.microsoft.com/office/drawing/2014/main" id="{9EF0B234-705B-43FB-968D-15DEE85716CF}"/>
                      </a:ext>
                    </a:extLst>
                  </p:cNvPr>
                  <p:cNvSpPr/>
                  <p:nvPr/>
                </p:nvSpPr>
                <p:spPr>
                  <a:xfrm>
                    <a:off x="1538705" y="4268378"/>
                    <a:ext cx="7234169" cy="2890346"/>
                  </a:xfrm>
                  <a:prstGeom prst="roundRect">
                    <a:avLst>
                      <a:gd name="adj" fmla="val 9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フローチャート: 磁気ディスク 11">
                    <a:extLst>
                      <a:ext uri="{FF2B5EF4-FFF2-40B4-BE49-F238E27FC236}">
                        <a16:creationId xmlns:a16="http://schemas.microsoft.com/office/drawing/2014/main" id="{C5A5F15B-189E-4A4B-9C8E-34C1B971A22D}"/>
                      </a:ext>
                    </a:extLst>
                  </p:cNvPr>
                  <p:cNvSpPr/>
                  <p:nvPr/>
                </p:nvSpPr>
                <p:spPr>
                  <a:xfrm>
                    <a:off x="3929737" y="3161022"/>
                    <a:ext cx="2465868" cy="565375"/>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en-US" altLang="ja-JP" sz="1200" b="0" i="0" u="none" strike="noStrike" kern="1200" cap="none" spc="0" normalizeH="0" baseline="3000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データベース</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9786D6D1-42C1-486F-BDE5-BD59BCF08034}"/>
                      </a:ext>
                    </a:extLst>
                  </p:cNvPr>
                  <p:cNvSpPr/>
                  <p:nvPr/>
                </p:nvSpPr>
                <p:spPr>
                  <a:xfrm>
                    <a:off x="1650335" y="4158835"/>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府民</a:t>
                    </a:r>
                  </a:p>
                </p:txBody>
              </p:sp>
              <p:sp>
                <p:nvSpPr>
                  <p:cNvPr id="20" name="矢印: 右 6">
                    <a:extLst>
                      <a:ext uri="{FF2B5EF4-FFF2-40B4-BE49-F238E27FC236}">
                        <a16:creationId xmlns:a16="http://schemas.microsoft.com/office/drawing/2014/main" id="{76BEE964-54CF-40C9-A065-3EDDD147FD51}"/>
                      </a:ext>
                    </a:extLst>
                  </p:cNvPr>
                  <p:cNvSpPr/>
                  <p:nvPr/>
                </p:nvSpPr>
                <p:spPr>
                  <a:xfrm rot="16200000">
                    <a:off x="4990129" y="3618240"/>
                    <a:ext cx="277918" cy="833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1" name="図 20">
                    <a:extLst>
                      <a:ext uri="{FF2B5EF4-FFF2-40B4-BE49-F238E27FC236}">
                        <a16:creationId xmlns:a16="http://schemas.microsoft.com/office/drawing/2014/main" id="{D8110862-83C8-4920-9E14-0382892D87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750" y="1830856"/>
                    <a:ext cx="1447219" cy="1447219"/>
                  </a:xfrm>
                  <a:prstGeom prst="rect">
                    <a:avLst/>
                  </a:prstGeom>
                </p:spPr>
              </p:pic>
              <p:sp>
                <p:nvSpPr>
                  <p:cNvPr id="22" name="正方形/長方形 21">
                    <a:extLst>
                      <a:ext uri="{FF2B5EF4-FFF2-40B4-BE49-F238E27FC236}">
                        <a16:creationId xmlns:a16="http://schemas.microsoft.com/office/drawing/2014/main" id="{F17E8524-B680-4AA4-9555-4967926F2910}"/>
                      </a:ext>
                    </a:extLst>
                  </p:cNvPr>
                  <p:cNvSpPr/>
                  <p:nvPr/>
                </p:nvSpPr>
                <p:spPr>
                  <a:xfrm>
                    <a:off x="1271139" y="1850659"/>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a:t>
                    </a:r>
                  </a:p>
                </p:txBody>
              </p:sp>
              <p:pic>
                <p:nvPicPr>
                  <p:cNvPr id="23" name="図 22">
                    <a:extLst>
                      <a:ext uri="{FF2B5EF4-FFF2-40B4-BE49-F238E27FC236}">
                        <a16:creationId xmlns:a16="http://schemas.microsoft.com/office/drawing/2014/main" id="{A4315D46-067D-4440-9EF9-6939BF103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7703" y="2020612"/>
                    <a:ext cx="1581116" cy="1417074"/>
                  </a:xfrm>
                  <a:prstGeom prst="rect">
                    <a:avLst/>
                  </a:prstGeom>
                </p:spPr>
              </p:pic>
              <p:pic>
                <p:nvPicPr>
                  <p:cNvPr id="24"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40000"/>
                            </a14:imgEffect>
                          </a14:imgLayer>
                        </a14:imgProps>
                      </a:ext>
                      <a:ext uri="{28A0092B-C50C-407E-A947-70E740481C1C}">
                        <a14:useLocalDpi xmlns:a14="http://schemas.microsoft.com/office/drawing/2010/main" val="0"/>
                      </a:ext>
                    </a:extLst>
                  </a:blip>
                  <a:srcRect/>
                  <a:stretch/>
                </p:blipFill>
                <p:spPr bwMode="auto">
                  <a:xfrm>
                    <a:off x="4259446" y="1300330"/>
                    <a:ext cx="1733958" cy="958809"/>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75846BFA-29DB-49C6-9DCF-3802E9D8A613}"/>
                      </a:ext>
                    </a:extLst>
                  </p:cNvPr>
                  <p:cNvSpPr/>
                  <p:nvPr/>
                </p:nvSpPr>
                <p:spPr>
                  <a:xfrm>
                    <a:off x="3998173" y="1100460"/>
                    <a:ext cx="1024979"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a:t>
                    </a:r>
                  </a:p>
                </p:txBody>
              </p:sp>
              <p:sp>
                <p:nvSpPr>
                  <p:cNvPr id="26" name="正方形/長方形 25">
                    <a:extLst>
                      <a:ext uri="{FF2B5EF4-FFF2-40B4-BE49-F238E27FC236}">
                        <a16:creationId xmlns:a16="http://schemas.microsoft.com/office/drawing/2014/main" id="{2920DD0C-93BD-497F-A30B-467FF46ABDB8}"/>
                      </a:ext>
                    </a:extLst>
                  </p:cNvPr>
                  <p:cNvSpPr/>
                  <p:nvPr/>
                </p:nvSpPr>
                <p:spPr>
                  <a:xfrm>
                    <a:off x="7430884" y="1666759"/>
                    <a:ext cx="1944324" cy="305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大学・研究機関</a:t>
                    </a:r>
                  </a:p>
                </p:txBody>
              </p:sp>
              <p:sp>
                <p:nvSpPr>
                  <p:cNvPr id="31" name="矢印: 左 58">
                    <a:extLst>
                      <a:ext uri="{FF2B5EF4-FFF2-40B4-BE49-F238E27FC236}">
                        <a16:creationId xmlns:a16="http://schemas.microsoft.com/office/drawing/2014/main" id="{87A50867-E3E1-42CB-96B7-857734AE4CAD}"/>
                      </a:ext>
                    </a:extLst>
                  </p:cNvPr>
                  <p:cNvSpPr/>
                  <p:nvPr/>
                </p:nvSpPr>
                <p:spPr>
                  <a:xfrm>
                    <a:off x="6528638" y="2864737"/>
                    <a:ext cx="1050818" cy="877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右 59">
                    <a:extLst>
                      <a:ext uri="{FF2B5EF4-FFF2-40B4-BE49-F238E27FC236}">
                        <a16:creationId xmlns:a16="http://schemas.microsoft.com/office/drawing/2014/main" id="{7C10BBE6-0073-48ED-A749-347E96417540}"/>
                      </a:ext>
                    </a:extLst>
                  </p:cNvPr>
                  <p:cNvSpPr/>
                  <p:nvPr/>
                </p:nvSpPr>
                <p:spPr>
                  <a:xfrm>
                    <a:off x="6566884" y="2078600"/>
                    <a:ext cx="1050817" cy="860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4" name="図 33" descr="おもちゃ が含まれている画像&#10;&#10;高い精度で生成された説明">
                    <a:extLst>
                      <a:ext uri="{FF2B5EF4-FFF2-40B4-BE49-F238E27FC236}">
                        <a16:creationId xmlns:a16="http://schemas.microsoft.com/office/drawing/2014/main" id="{1CEB0327-4317-451A-B70A-A766D7DE9A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9352" y="2381306"/>
                    <a:ext cx="723294" cy="1104265"/>
                  </a:xfrm>
                  <a:prstGeom prst="rect">
                    <a:avLst/>
                  </a:prstGeom>
                </p:spPr>
              </p:pic>
              <p:sp>
                <p:nvSpPr>
                  <p:cNvPr id="35" name="テキスト ボックス 34">
                    <a:extLst>
                      <a:ext uri="{FF2B5EF4-FFF2-40B4-BE49-F238E27FC236}">
                        <a16:creationId xmlns:a16="http://schemas.microsoft.com/office/drawing/2014/main" id="{3DEFB9B5-187B-431A-8449-624D55820963}"/>
                      </a:ext>
                    </a:extLst>
                  </p:cNvPr>
                  <p:cNvSpPr txBox="1"/>
                  <p:nvPr/>
                </p:nvSpPr>
                <p:spPr>
                  <a:xfrm>
                    <a:off x="4460918" y="2315624"/>
                    <a:ext cx="2143148" cy="89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保健事業</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企画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○データヘルス推進</a:t>
                    </a:r>
                  </a:p>
                </p:txBody>
              </p:sp>
              <p:sp>
                <p:nvSpPr>
                  <p:cNvPr id="36" name="フローチャート: 磁気ディスク 35">
                    <a:extLst>
                      <a:ext uri="{FF2B5EF4-FFF2-40B4-BE49-F238E27FC236}">
                        <a16:creationId xmlns:a16="http://schemas.microsoft.com/office/drawing/2014/main" id="{C90AEA36-5250-4F2E-BC05-16E53B8EDD44}"/>
                      </a:ext>
                    </a:extLst>
                  </p:cNvPr>
                  <p:cNvSpPr/>
                  <p:nvPr/>
                </p:nvSpPr>
                <p:spPr>
                  <a:xfrm>
                    <a:off x="5677869" y="1157957"/>
                    <a:ext cx="1448593" cy="539696"/>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各種統計</a:t>
                    </a:r>
                  </a:p>
                </p:txBody>
              </p:sp>
              <p:pic>
                <p:nvPicPr>
                  <p:cNvPr id="37" name="図 36">
                    <a:extLst>
                      <a:ext uri="{FF2B5EF4-FFF2-40B4-BE49-F238E27FC236}">
                        <a16:creationId xmlns:a16="http://schemas.microsoft.com/office/drawing/2014/main" id="{207A175E-1967-43F5-8173-BAC568B214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4859" y="1589448"/>
                    <a:ext cx="638506" cy="730766"/>
                  </a:xfrm>
                  <a:prstGeom prst="rect">
                    <a:avLst/>
                  </a:prstGeom>
                </p:spPr>
              </p:pic>
              <p:pic>
                <p:nvPicPr>
                  <p:cNvPr id="38" name="図 37">
                    <a:extLst>
                      <a:ext uri="{FF2B5EF4-FFF2-40B4-BE49-F238E27FC236}">
                        <a16:creationId xmlns:a16="http://schemas.microsoft.com/office/drawing/2014/main" id="{0D89EB50-038F-4DD8-AC54-EFA2C12959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2641" y="1830856"/>
                    <a:ext cx="959570" cy="959570"/>
                  </a:xfrm>
                  <a:prstGeom prst="rect">
                    <a:avLst/>
                  </a:prstGeom>
                </p:spPr>
              </p:pic>
              <p:pic>
                <p:nvPicPr>
                  <p:cNvPr id="39" name="図 38">
                    <a:extLst>
                      <a:ext uri="{FF2B5EF4-FFF2-40B4-BE49-F238E27FC236}">
                        <a16:creationId xmlns:a16="http://schemas.microsoft.com/office/drawing/2014/main" id="{8702F945-70E4-41ED-8FC3-F818B0F72F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300" y="2737571"/>
                    <a:ext cx="729379" cy="729380"/>
                  </a:xfrm>
                  <a:prstGeom prst="rect">
                    <a:avLst/>
                  </a:prstGeom>
                </p:spPr>
              </p:pic>
              <p:sp>
                <p:nvSpPr>
                  <p:cNvPr id="40" name="テキスト ボックス 39">
                    <a:extLst>
                      <a:ext uri="{FF2B5EF4-FFF2-40B4-BE49-F238E27FC236}">
                        <a16:creationId xmlns:a16="http://schemas.microsoft.com/office/drawing/2014/main" id="{F3BD7489-DC28-4DDF-AB57-3EED7E5CBE83}"/>
                      </a:ext>
                    </a:extLst>
                  </p:cNvPr>
                  <p:cNvSpPr txBox="1"/>
                  <p:nvPr/>
                </p:nvSpPr>
                <p:spPr>
                  <a:xfrm>
                    <a:off x="565302" y="3473528"/>
                    <a:ext cx="2735099" cy="6652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○効果的な保健事業企画</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データヘルス</a:t>
                    </a:r>
                    <a:r>
                      <a:rPr kumimoji="1" lang="en-US" altLang="ja-JP" sz="1100" b="0" i="0" u="none" strike="noStrike" kern="1200" cap="none" spc="0" normalizeH="0" baseline="30000" noProof="0" dirty="0" smtClean="0">
                        <a:ln>
                          <a:noFill/>
                        </a:ln>
                        <a:effectLst/>
                        <a:uLnTx/>
                        <a:uFillTx/>
                        <a:latin typeface="Meiryo UI" panose="020B0604030504040204" pitchFamily="50" charset="-128"/>
                        <a:ea typeface="Meiryo UI" panose="020B0604030504040204" pitchFamily="50" charset="-128"/>
                        <a:cs typeface="+mn-cs"/>
                      </a:rPr>
                      <a:t>*5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A92E574E-8416-4968-87F4-BFDDABD2D1B3}"/>
                      </a:ext>
                    </a:extLst>
                  </p:cNvPr>
                  <p:cNvSpPr txBox="1"/>
                  <p:nvPr/>
                </p:nvSpPr>
                <p:spPr>
                  <a:xfrm>
                    <a:off x="7621302" y="3406488"/>
                    <a:ext cx="1987073" cy="391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○データ分析・研究</a:t>
                    </a:r>
                  </a:p>
                </p:txBody>
              </p:sp>
              <p:sp>
                <p:nvSpPr>
                  <p:cNvPr id="44" name="ホームベース 43"/>
                  <p:cNvSpPr/>
                  <p:nvPr/>
                </p:nvSpPr>
                <p:spPr>
                  <a:xfrm>
                    <a:off x="7430884" y="1116670"/>
                    <a:ext cx="1890115" cy="469138"/>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i="0" u="none" strike="noStrike" kern="1200" cap="none" spc="0" normalizeH="0" baseline="0" noProof="0" dirty="0" smtClean="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a:t>
                    </a:r>
                    <a:endParaRPr kumimoji="1" lang="ja-JP" altLang="en-US" sz="11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descr="画面の領域"/>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46675" y="4660739"/>
                  <a:ext cx="3687365" cy="1791126"/>
                </a:xfrm>
                <a:prstGeom prst="rect">
                  <a:avLst/>
                </a:prstGeom>
                <a:noFill/>
                <a:effectLst/>
              </p:spPr>
            </p:pic>
            <p:pic>
              <p:nvPicPr>
                <p:cNvPr id="27" name="図 26"/>
                <p:cNvPicPr>
                  <a:picLocks noChangeAspect="1"/>
                </p:cNvPicPr>
                <p:nvPr/>
              </p:nvPicPr>
              <p:blipFill>
                <a:blip r:embed="rId11"/>
                <a:stretch>
                  <a:fillRect/>
                </a:stretch>
              </p:blipFill>
              <p:spPr>
                <a:xfrm>
                  <a:off x="2290685" y="5828247"/>
                  <a:ext cx="438950" cy="512108"/>
                </a:xfrm>
                <a:prstGeom prst="rect">
                  <a:avLst/>
                </a:prstGeom>
              </p:spPr>
            </p:pic>
            <p:pic>
              <p:nvPicPr>
                <p:cNvPr id="28" name="図 27"/>
                <p:cNvPicPr>
                  <a:picLocks noChangeAspect="1"/>
                </p:cNvPicPr>
                <p:nvPr/>
              </p:nvPicPr>
              <p:blipFill>
                <a:blip r:embed="rId12"/>
                <a:stretch>
                  <a:fillRect/>
                </a:stretch>
              </p:blipFill>
              <p:spPr>
                <a:xfrm>
                  <a:off x="1175100" y="5324891"/>
                  <a:ext cx="471575" cy="946049"/>
                </a:xfrm>
                <a:prstGeom prst="rect">
                  <a:avLst/>
                </a:prstGeom>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5423" y="4925422"/>
                  <a:ext cx="885632" cy="307260"/>
                </a:xfrm>
                <a:prstGeom prst="rect">
                  <a:avLst/>
                </a:prstGeom>
              </p:spPr>
            </p:pic>
            <p:pic>
              <p:nvPicPr>
                <p:cNvPr id="55" name="図 54">
                  <a:extLst>
                    <a:ext uri="{FF2B5EF4-FFF2-40B4-BE49-F238E27FC236}">
                      <a16:creationId xmlns:a16="http://schemas.microsoft.com/office/drawing/2014/main" id="{2B980DE5-429F-489E-8632-C698A280D9B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00823" y="5761926"/>
                  <a:ext cx="529330" cy="552825"/>
                </a:xfrm>
                <a:prstGeom prst="rect">
                  <a:avLst/>
                </a:prstGeom>
              </p:spPr>
            </p:pic>
            <p:pic>
              <p:nvPicPr>
                <p:cNvPr id="56" name="図 55">
                  <a:extLst>
                    <a:ext uri="{FF2B5EF4-FFF2-40B4-BE49-F238E27FC236}">
                      <a16:creationId xmlns:a16="http://schemas.microsoft.com/office/drawing/2014/main" id="{70A1F9C2-2CBE-4F1B-885C-82FD80A1C52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flipH="1">
                  <a:off x="2124984" y="5383541"/>
                  <a:ext cx="293009" cy="609812"/>
                </a:xfrm>
                <a:prstGeom prst="rect">
                  <a:avLst/>
                </a:prstGeom>
              </p:spPr>
            </p:pic>
          </p:grpSp>
        </p:grpSp>
      </p:grpSp>
      <p:sp>
        <p:nvSpPr>
          <p:cNvPr id="42" name="テキスト ボックス 41"/>
          <p:cNvSpPr txBox="1"/>
          <p:nvPr/>
        </p:nvSpPr>
        <p:spPr>
          <a:xfrm>
            <a:off x="206515" y="6444335"/>
            <a:ext cx="8203650" cy="42317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医療</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保険者が、電子的に保有された健康医療情報を活用した分析を行った上で行う、加入者の健康状態に即したより効果的・効率的な保健事業</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 Personal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Health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Record</a:t>
            </a:r>
            <a:r>
              <a:rPr kumimoji="1" lang="ja-JP" altLang="en-US" sz="800" b="0"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参加者本人の健康情報（体重・血圧・歩数等</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の運動</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データ等）のこと。</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652120" y="5679250"/>
            <a:ext cx="3401870" cy="585065"/>
          </a:xfrm>
          <a:prstGeom prst="rect">
            <a:avLst/>
          </a:prstGeom>
          <a:noFill/>
          <a:ln>
            <a:noFill/>
          </a:ln>
        </p:spPr>
        <p:txBody>
          <a:bodyPr wrap="none" rtlCol="0">
            <a:no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Ｈ</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ら</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、大阪市・門真市・岬町で</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モデル事業</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開始。</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月より府内全域に拡大して本格実施を予定。</a:t>
            </a:r>
          </a:p>
        </p:txBody>
      </p:sp>
    </p:spTree>
    <p:extLst>
      <p:ext uri="{BB962C8B-B14F-4D97-AF65-F5344CB8AC3E}">
        <p14:creationId xmlns:p14="http://schemas.microsoft.com/office/powerpoint/2010/main" val="686589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5" y="484698"/>
            <a:ext cx="8943453" cy="587238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向上①</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した教育相談の実施）</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を活用した教育相談の試行実施</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若年層の多くが</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をコミュニケーション手段とする中、</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を活用した教育相談により多様な相談体制を構築する。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791580" y="2066078"/>
            <a:ext cx="7515835" cy="2037997"/>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を活用した教育相談の試行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府立高校</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校の</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年生・</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年生　</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6000</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程度　</a:t>
            </a:r>
            <a:endPar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期間</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】H30.1.8</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のうち月曜日と金曜日</a:t>
            </a:r>
            <a:endPar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0" lang="en-US" altLang="ja-JP" sz="1200" b="1"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上記試行実施の拡大（文部科学省の事業を活用）</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府内</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全て</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の中学校、高等学校、支援学校中学部・高等部（政令市立を除く）の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生徒</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期間</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第１期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H30.7.15</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7.28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第２期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H30.8.19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9.9</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第３期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H31.1.6</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1.19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0" name="グループ化 19"/>
          <p:cNvGrpSpPr/>
          <p:nvPr/>
        </p:nvGrpSpPr>
        <p:grpSpPr>
          <a:xfrm>
            <a:off x="1550708" y="4284095"/>
            <a:ext cx="5991622" cy="2072988"/>
            <a:chOff x="1521328" y="4416352"/>
            <a:chExt cx="5991622" cy="2072988"/>
          </a:xfrm>
        </p:grpSpPr>
        <p:sp>
          <p:nvSpPr>
            <p:cNvPr id="12" name="右矢印 11"/>
            <p:cNvSpPr/>
            <p:nvPr/>
          </p:nvSpPr>
          <p:spPr>
            <a:xfrm>
              <a:off x="2701954" y="5007083"/>
              <a:ext cx="671512" cy="628175"/>
            </a:xfrm>
            <a:prstGeom prst="rightArrow">
              <a:avLst/>
            </a:prstGeom>
            <a:solidFill>
              <a:srgbClr val="FFC000"/>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1521328" y="4416352"/>
              <a:ext cx="1117811" cy="2057476"/>
              <a:chOff x="1884457" y="4431864"/>
              <a:chExt cx="1117811" cy="2057476"/>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606" y="4431864"/>
                <a:ext cx="983514" cy="1748469"/>
              </a:xfrm>
              <a:prstGeom prst="rect">
                <a:avLst/>
              </a:prstGeom>
              <a:ln w="3175">
                <a:solidFill>
                  <a:schemeClr val="tx1"/>
                </a:solidFill>
              </a:ln>
            </p:spPr>
          </p:pic>
          <p:sp>
            <p:nvSpPr>
              <p:cNvPr id="3" name="テキスト ボックス 2"/>
              <p:cNvSpPr txBox="1"/>
              <p:nvPr/>
            </p:nvSpPr>
            <p:spPr>
              <a:xfrm>
                <a:off x="1884457" y="6252772"/>
                <a:ext cx="1117811" cy="236568"/>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の友達追加</a:t>
                </a:r>
              </a:p>
            </p:txBody>
          </p:sp>
        </p:grpSp>
        <p:grpSp>
          <p:nvGrpSpPr>
            <p:cNvPr id="11" name="グループ化 10"/>
            <p:cNvGrpSpPr/>
            <p:nvPr/>
          </p:nvGrpSpPr>
          <p:grpSpPr>
            <a:xfrm>
              <a:off x="3411928" y="4560153"/>
              <a:ext cx="2017995" cy="1929187"/>
              <a:chOff x="3398996" y="4560153"/>
              <a:chExt cx="2017995" cy="1929187"/>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96" y="4560153"/>
                <a:ext cx="2017995" cy="1508390"/>
              </a:xfrm>
              <a:prstGeom prst="rect">
                <a:avLst/>
              </a:prstGeom>
              <a:ln w="3175">
                <a:solidFill>
                  <a:schemeClr val="tx1"/>
                </a:solidFill>
              </a:ln>
            </p:spPr>
          </p:pic>
          <p:sp>
            <p:nvSpPr>
              <p:cNvPr id="15" name="テキスト ボックス 14"/>
              <p:cNvSpPr txBox="1"/>
              <p:nvPr/>
            </p:nvSpPr>
            <p:spPr>
              <a:xfrm>
                <a:off x="3894092" y="6252772"/>
                <a:ext cx="937834" cy="236568"/>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相談開始画面</a:t>
                </a:r>
              </a:p>
            </p:txBody>
          </p:sp>
        </p:grpSp>
        <p:sp>
          <p:nvSpPr>
            <p:cNvPr id="16" name="テキスト ボックス 15"/>
            <p:cNvSpPr txBox="1"/>
            <p:nvPr/>
          </p:nvSpPr>
          <p:spPr>
            <a:xfrm>
              <a:off x="6112743" y="6263914"/>
              <a:ext cx="1400207" cy="225426"/>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相談画面（イメージ）</a:t>
              </a:r>
            </a:p>
          </p:txBody>
        </p:sp>
        <p:sp>
          <p:nvSpPr>
            <p:cNvPr id="19" name="右矢印 18"/>
            <p:cNvSpPr/>
            <p:nvPr/>
          </p:nvSpPr>
          <p:spPr>
            <a:xfrm>
              <a:off x="5537376" y="5007083"/>
              <a:ext cx="671512" cy="628175"/>
            </a:xfrm>
            <a:prstGeom prst="rightArrow">
              <a:avLst/>
            </a:prstGeom>
            <a:solidFill>
              <a:srgbClr val="FFC000"/>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1" name="図 20"/>
          <p:cNvPicPr>
            <a:picLocks noChangeAspect="1"/>
          </p:cNvPicPr>
          <p:nvPr/>
        </p:nvPicPr>
        <p:blipFill rotWithShape="1">
          <a:blip r:embed="rId4"/>
          <a:srcRect l="2301" t="11803" r="2301" b="11803"/>
          <a:stretch/>
        </p:blipFill>
        <p:spPr>
          <a:xfrm rot="5400000">
            <a:off x="5836843" y="4583505"/>
            <a:ext cx="2010765" cy="1141916"/>
          </a:xfrm>
          <a:prstGeom prst="rect">
            <a:avLst/>
          </a:prstGeom>
        </p:spPr>
      </p:pic>
    </p:spTree>
    <p:extLst>
      <p:ext uri="{BB962C8B-B14F-4D97-AF65-F5344CB8AC3E}">
        <p14:creationId xmlns:p14="http://schemas.microsoft.com/office/powerpoint/2010/main" val="39573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5" y="413665"/>
            <a:ext cx="8892264" cy="598566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SNS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向上②</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アプリを活用した防災意識の向上）</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危機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管理室 災害対策課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smtClean="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防災速報（</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）」アプリの新機能を</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JAPAN</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と共同開発</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府と</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 JAPAN</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「災害に係る情報発信等に関する協定」を締結。</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アプリを通じて「自治体からの緊急情報」の提供を開始。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アプリの新機能として「訓練モード」を共同開発。</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880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万人訓練」等で活用し、府民の防災意識の向上に努めていく。</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「訓練モード（防災トレーニング）」の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特色</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358908" y="3203975"/>
            <a:ext cx="4554204" cy="2880320"/>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・当アプリの新機能である「訓練モード」を、自治体の訓練と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連動した形で使用。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・大津波警報が出された時の避難手順などをクイズ形式で</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確認</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できるようにし、</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府民に災害への備えを促す</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・災害別に、付近の避難場所に関する情報を地図上で見える化。</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防災速報」と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「緊急地震速報」や「国民保護情報」など</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ユーザーの安全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な暮らしに役立つ情報を配信</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サービス。スマートフォン</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の防災用アプリとしては</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人気の高い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58" y="2933945"/>
            <a:ext cx="4108555" cy="3330370"/>
          </a:xfrm>
          <a:prstGeom prst="rect">
            <a:avLst/>
          </a:prstGeom>
        </p:spPr>
      </p:pic>
      <p:sp>
        <p:nvSpPr>
          <p:cNvPr id="11" name="正方形/長方形 1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884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5291" y="548679"/>
            <a:ext cx="8821395" cy="5850651"/>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lvl="0" algn="ju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SNS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向上③</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広告付案内表示板の設置）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広告付案内表示板の設置</a:t>
            </a:r>
            <a:r>
              <a:rPr kumimoji="1" lang="en-US" altLang="ja-JP"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施設などの空きスペースに広告付案内表示板を設置することにより、施設の利便性向上</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使用料収入</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341531" y="5364214"/>
            <a:ext cx="8478930" cy="855095"/>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実施状況</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・大阪府大手前庁舎</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本館</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別館　　　　（使用料収入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1,296,000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円／年）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総務部庁舎室庁舎管理課</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・交番</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（広告付地理</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案内板）３件　　　　（使用料収入合計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511,870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円／年）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大阪府警察本部地域総務課</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3" name="正方形/長方形 42"/>
          <p:cNvSpPr/>
          <p:nvPr/>
        </p:nvSpPr>
        <p:spPr>
          <a:xfrm>
            <a:off x="236599" y="8620"/>
            <a:ext cx="208515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8" name="正方形/長方形 3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5373769" y="4859899"/>
            <a:ext cx="2610290" cy="324296"/>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府庁大手前庁舎（本館）の設置例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330" y="2562446"/>
            <a:ext cx="4086233" cy="2298506"/>
          </a:xfrm>
          <a:prstGeom prst="rect">
            <a:avLst/>
          </a:prstGeom>
        </p:spPr>
      </p:pic>
      <p:sp>
        <p:nvSpPr>
          <p:cNvPr id="11" name="正方形/長方形 10"/>
          <p:cNvSpPr/>
          <p:nvPr/>
        </p:nvSpPr>
        <p:spPr>
          <a:xfrm>
            <a:off x="4772546" y="2919791"/>
            <a:ext cx="2925325" cy="1252711"/>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7739090" y="3386159"/>
            <a:ext cx="658335" cy="770864"/>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4617005" y="2257383"/>
            <a:ext cx="1602581" cy="249476"/>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庁舎及び周辺案内図</a:t>
            </a:r>
          </a:p>
        </p:txBody>
      </p:sp>
      <p:sp>
        <p:nvSpPr>
          <p:cNvPr id="46" name="テキスト ボックス 45"/>
          <p:cNvSpPr txBox="1"/>
          <p:nvPr/>
        </p:nvSpPr>
        <p:spPr>
          <a:xfrm>
            <a:off x="7345734" y="2258870"/>
            <a:ext cx="1357006" cy="283229"/>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広告掲載スペース</a:t>
            </a:r>
          </a:p>
        </p:txBody>
      </p:sp>
      <p:cxnSp>
        <p:nvCxnSpPr>
          <p:cNvPr id="14" name="直線コネクタ 13"/>
          <p:cNvCxnSpPr/>
          <p:nvPr/>
        </p:nvCxnSpPr>
        <p:spPr>
          <a:xfrm>
            <a:off x="4666425" y="2481101"/>
            <a:ext cx="1475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380137" y="2484647"/>
            <a:ext cx="0" cy="406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425188" y="2213865"/>
            <a:ext cx="4207504" cy="2835315"/>
            <a:chOff x="425188" y="2618910"/>
            <a:chExt cx="4207504" cy="2835315"/>
          </a:xfrm>
        </p:grpSpPr>
        <p:cxnSp>
          <p:nvCxnSpPr>
            <p:cNvPr id="35" name="直線矢印コネクタ 34"/>
            <p:cNvCxnSpPr/>
            <p:nvPr/>
          </p:nvCxnSpPr>
          <p:spPr>
            <a:xfrm rot="16260000" flipH="1">
              <a:off x="1838602" y="3489018"/>
              <a:ext cx="42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6260000" flipH="1">
              <a:off x="1710328" y="4614143"/>
              <a:ext cx="42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426641" y="3725398"/>
              <a:ext cx="960026" cy="585543"/>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　政</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426641" y="2618910"/>
              <a:ext cx="980668" cy="568120"/>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1449774" y="4864775"/>
              <a:ext cx="936893" cy="589450"/>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　民</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25188" y="3294066"/>
              <a:ext cx="1664763" cy="324296"/>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設置場所の提供</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（行政財産目的外使用許可）</a:t>
              </a:r>
            </a:p>
          </p:txBody>
        </p:sp>
        <p:sp>
          <p:nvSpPr>
            <p:cNvPr id="19" name="テキスト ボックス 18"/>
            <p:cNvSpPr txBox="1"/>
            <p:nvPr/>
          </p:nvSpPr>
          <p:spPr>
            <a:xfrm>
              <a:off x="2144580" y="3263487"/>
              <a:ext cx="2488112" cy="354065"/>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使用料の支払い</a:t>
              </a:r>
              <a:endParaRPr kumimoji="1" lang="en-US" altLang="ja-JP"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案内表示板の設置・保守</a:t>
              </a:r>
              <a:endParaRPr kumimoji="1" lang="en-US" altLang="ja-JP"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174975" y="4478954"/>
              <a:ext cx="1914871" cy="24803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府民向け情報案内の充実</a:t>
              </a:r>
            </a:p>
          </p:txBody>
        </p:sp>
        <p:cxnSp>
          <p:nvCxnSpPr>
            <p:cNvPr id="50" name="直線矢印コネクタ 49"/>
            <p:cNvCxnSpPr/>
            <p:nvPr/>
          </p:nvCxnSpPr>
          <p:spPr>
            <a:xfrm rot="5400000" flipH="1">
              <a:off x="1573814" y="3459025"/>
              <a:ext cx="42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2442548" y="2669035"/>
              <a:ext cx="1647298" cy="489935"/>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広告料収入の確保</a:t>
              </a:r>
            </a:p>
          </p:txBody>
        </p:sp>
        <p:sp>
          <p:nvSpPr>
            <p:cNvPr id="33" name="楕円 32"/>
            <p:cNvSpPr/>
            <p:nvPr/>
          </p:nvSpPr>
          <p:spPr>
            <a:xfrm>
              <a:off x="2414285" y="4919285"/>
              <a:ext cx="1675561" cy="489935"/>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の利便性向上</a:t>
              </a:r>
            </a:p>
          </p:txBody>
        </p:sp>
        <p:sp>
          <p:nvSpPr>
            <p:cNvPr id="32" name="楕円 31"/>
            <p:cNvSpPr/>
            <p:nvPr/>
          </p:nvSpPr>
          <p:spPr>
            <a:xfrm>
              <a:off x="2414285" y="3799333"/>
              <a:ext cx="1647298" cy="489935"/>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使用料収入の確保</a:t>
              </a:r>
            </a:p>
          </p:txBody>
        </p:sp>
      </p:grpSp>
      <p:cxnSp>
        <p:nvCxnSpPr>
          <p:cNvPr id="39" name="直線コネクタ 38"/>
          <p:cNvCxnSpPr/>
          <p:nvPr/>
        </p:nvCxnSpPr>
        <p:spPr>
          <a:xfrm>
            <a:off x="7380460" y="2490858"/>
            <a:ext cx="133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8037385" y="2506859"/>
            <a:ext cx="0" cy="86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38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45362" y="503675"/>
            <a:ext cx="8859545" cy="594066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SNS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向上④</a:t>
            </a:r>
            <a:endParaRPr kumimoji="1" lang="en-US" altLang="ja-JP"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（府営住宅駐車場の</a:t>
            </a:r>
            <a:r>
              <a:rPr kumimoji="1" lang="ja-JP" altLang="en-US" sz="1600" b="1" i="0" u="none" strike="noStrike" kern="1200" cap="none" spc="-4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空き</a:t>
            </a:r>
            <a:r>
              <a:rPr kumimoji="1" lang="ja-JP" altLang="en-US" sz="16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区画への民間予約</a:t>
            </a:r>
            <a:r>
              <a:rPr kumimoji="1" lang="ja-JP" altLang="en-US" sz="1600" b="1" i="0" u="none" strike="noStrike" kern="1200" cap="none" spc="-4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駐車場サービス</a:t>
            </a:r>
            <a:r>
              <a:rPr kumimoji="1" lang="ja-JP" altLang="en-US" sz="16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の導入）</a:t>
            </a:r>
            <a:endParaRPr kumimoji="1" lang="en-US" altLang="ja-JP" sz="14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住宅まちづくり部 住宅経営室 施設保全課</a:t>
            </a:r>
            <a:r>
              <a:rPr kumimoji="1" lang="en-US" altLang="ja-JP" sz="11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予約駐車場サービスを提供する企業への積極的アプローチ：</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利便性の向上／新たな収入源の確保</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H29.6</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予約駐車場サービスの実施企業を訪問</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企業が提供するサービス内容や、府営住宅駐車場での実施に</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あたっての課題等をヒアリング。</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H29.11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府営住宅約</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団地の</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うち</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おいて</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、予約駐車場サービス</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運営する</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を先行募集。</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募集地区の拡大に向けて、運営上の課題を検証。</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H30.2</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団地にて最初のサービス開始。</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H30.11</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残りの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244</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団地）を</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対象に、</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公募し、事業者を決定。</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各団地の駐車場の利用状況などを考慮しながら順次サービスを開始。　　</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247075" y="4821284"/>
            <a:ext cx="2790310" cy="1080120"/>
          </a:xfrm>
          <a:prstGeom prst="roundRect">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年度の実施状況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118</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区画で実施</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116505" y="8620"/>
            <a:ext cx="177011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2" name="グループ化 1"/>
          <p:cNvGrpSpPr/>
          <p:nvPr/>
        </p:nvGrpSpPr>
        <p:grpSpPr>
          <a:xfrm>
            <a:off x="418312" y="4031088"/>
            <a:ext cx="4108682" cy="2278232"/>
            <a:chOff x="393667" y="4573633"/>
            <a:chExt cx="3810519" cy="2085527"/>
          </a:xfrm>
        </p:grpSpPr>
        <p:pic>
          <p:nvPicPr>
            <p:cNvPr id="5" name="Picture 2" descr="予約駐車場サービスの流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67" y="4923578"/>
              <a:ext cx="3810519" cy="173558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986823" y="4573633"/>
              <a:ext cx="2602168" cy="272396"/>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予約駐車場サービスのイメージ</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100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1795" y="1898830"/>
            <a:ext cx="8805700" cy="2677656"/>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大阪府行政経営の取組み」は、「行財政改革推進プラン（案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」終了後も、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の取組みをまとめているものです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のみならず、府民・企業・市町村・国など、社会全体で課題解決する「新たな行政経営の取組み」と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の予算査定、出資法人、公の施設の点検結果等を通じた「健全で規律ある行財政運営」を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通じ</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、大阪府は、今後もたゆみない改革を進めていきます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296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341530" y="1583795"/>
            <a:ext cx="8325925"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　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）現状認識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指針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　　・・・・・・・・・・・・・・・・・・・・・・・・・・・・・・・・・・・・・・・・・・・・・・・　</a:t>
            </a: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（１）社会課題に挑戦し続ける活力ある組織づくり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（２）社会課題解決につながる共創の仕組みづくり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健全で規律ある行財政運営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（１）組織運営体制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txBox="1">
            <a:spLocks noChangeArrowheads="1"/>
          </p:cNvSpPr>
          <p:nvPr/>
        </p:nvSpPr>
        <p:spPr>
          <a:xfrm>
            <a:off x="8000900" y="1607211"/>
            <a:ext cx="693017"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8000900" y="2778023"/>
            <a:ext cx="693017" cy="830997"/>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１７</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txBox="1">
            <a:spLocks noChangeArrowheads="1"/>
          </p:cNvSpPr>
          <p:nvPr/>
        </p:nvSpPr>
        <p:spPr>
          <a:xfrm>
            <a:off x="7992380" y="3744035"/>
            <a:ext cx="693017" cy="1815882"/>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２５</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２７</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２７</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２８</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3"/>
          <p:cNvSpPr txBox="1">
            <a:spLocks noChangeArrowheads="1"/>
          </p:cNvSpPr>
          <p:nvPr/>
        </p:nvSpPr>
        <p:spPr>
          <a:xfrm>
            <a:off x="8000900" y="5724255"/>
            <a:ext cx="693017" cy="338554"/>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３１</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6618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　行政経営のめざす姿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636912"/>
            <a:ext cx="7200800" cy="369332"/>
          </a:xfrm>
          <a:prstGeom prst="rect">
            <a:avLst/>
          </a:prstGeom>
        </p:spPr>
        <p:txBody>
          <a:bodyPr wrap="square" numCol="2">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正方形/長方形 9"/>
          <p:cNvSpPr/>
          <p:nvPr/>
        </p:nvSpPr>
        <p:spPr>
          <a:xfrm>
            <a:off x="971600" y="2636912"/>
            <a:ext cx="7200800" cy="923330"/>
          </a:xfrm>
          <a:prstGeom prst="rect">
            <a:avLst/>
          </a:prstGeom>
        </p:spPr>
        <p:txBody>
          <a:bodyPr wrap="square" numCol="1">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a:t>
            </a:r>
          </a:p>
        </p:txBody>
      </p:sp>
    </p:spTree>
    <p:extLst>
      <p:ext uri="{BB962C8B-B14F-4D97-AF65-F5344CB8AC3E}">
        <p14:creationId xmlns:p14="http://schemas.microsoft.com/office/powerpoint/2010/main" val="374393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9863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（１）現状認識</a:t>
            </a:r>
          </a:p>
        </p:txBody>
      </p:sp>
      <p:sp>
        <p:nvSpPr>
          <p:cNvPr id="5" name="正方形/長方形 4"/>
          <p:cNvSpPr/>
          <p:nvPr/>
        </p:nvSpPr>
        <p:spPr>
          <a:xfrm>
            <a:off x="8432528" y="6526378"/>
            <a:ext cx="648072" cy="310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smtClean="0">
                <a:solidFill>
                  <a:schemeClr val="tx1"/>
                </a:solidFill>
              </a:rPr>
              <a:t>2</a:t>
            </a:r>
            <a:endParaRPr lang="ja-JP" altLang="en-US" sz="1600" dirty="0">
              <a:solidFill>
                <a:schemeClr val="tx1"/>
              </a:solidFill>
            </a:endParaRPr>
          </a:p>
        </p:txBody>
      </p:sp>
      <p:sp>
        <p:nvSpPr>
          <p:cNvPr id="6" name="正方形/長方形 5"/>
          <p:cNvSpPr/>
          <p:nvPr/>
        </p:nvSpPr>
        <p:spPr>
          <a:xfrm>
            <a:off x="255881" y="1178750"/>
            <a:ext cx="8640960" cy="3539430"/>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人口減少・高齢化の同時進行、低所得層の増加などの課題が浮き彫りになる中、大阪の成長の実現</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と安全・安心の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確保を同時に図っていかなければ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りません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当面の収支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不足に対応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しながら課題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に的確に対応しうる行財政運営体制を確立していく必要が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、社会においては、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社会課題の解決に挑む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企業の増加や個人の社会参加意欲の高まり、テクノロジーの著しい進歩など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、前向きな変化が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今後、持続可能な社会を構築していくため、府は、財政規律を堅持しつつ、府民・企業・市町村・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　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の連携を深め社会全体で課題解決する「起点」としての役割を果たさなければ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なりません。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624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500" y="134343"/>
            <a:ext cx="795303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29" name="正方形/長方形 28"/>
          <p:cNvSpPr/>
          <p:nvPr/>
        </p:nvSpPr>
        <p:spPr>
          <a:xfrm>
            <a:off x="116505" y="737409"/>
            <a:ext cx="8884399" cy="584775"/>
          </a:xfrm>
          <a:prstGeom prst="rect">
            <a:avLst/>
          </a:prstGeom>
          <a:solidFill>
            <a:schemeClr val="bg1"/>
          </a:solidFill>
        </p:spPr>
        <p:txBody>
          <a:bodyPr wrap="square">
            <a:spAutoFit/>
          </a:bodyPr>
          <a:lstStyle/>
          <a:p>
            <a:pPr marL="355600" lvl="0" indent="-355600"/>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社会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全体で課題解決していくためには、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行政だけでなく、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府民、団体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、企業などの多様なプレーヤーが、中長期的にめざす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姿を共有して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いることが重要です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21550" y="1749297"/>
            <a:ext cx="8456712" cy="2129753"/>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の生活の質（ＱＯＬ）を向上させつつ、社会</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保障や環境の基盤が持続可能な形で次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世代に</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引き継がれている。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や活躍の機会の提供を通じ、多様な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人材が社会の担い手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育まれ、全員参加</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の社会が形成されている。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と経済活動を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支えるインフラについて、中長期を見通し、最少の経費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最適な設計・運営が行われている。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49324" y="4617173"/>
            <a:ext cx="8766346" cy="584775"/>
          </a:xfrm>
          <a:prstGeom prst="rect">
            <a:avLst/>
          </a:prstGeom>
          <a:solidFill>
            <a:schemeClr val="bg1"/>
          </a:solidFill>
        </p:spPr>
        <p:txBody>
          <a:bodyPr wrap="square">
            <a:spAutoFit/>
          </a:bodyPr>
          <a:lstStyle/>
          <a:p>
            <a:pPr marL="355600" lvl="0" indent="-3556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この「めざす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社会の姿」</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を追求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していくため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、府は、引き続き、「</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自律的で創造性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　発揮する行財政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運営体制の確立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」に向け、取り組みます。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484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ホームベース 23"/>
          <p:cNvSpPr/>
          <p:nvPr/>
        </p:nvSpPr>
        <p:spPr>
          <a:xfrm>
            <a:off x="435623" y="4892498"/>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08520" y="16447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12863" y="2680755"/>
            <a:ext cx="8676962"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15868" y="1655221"/>
            <a:ext cx="8641668"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「気づき」を得る</a:t>
            </a:r>
            <a:endPar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55156" y="3021948"/>
            <a:ext cx="8596550"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プレーヤーを束ねる「起点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となり、社会全体としてより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最適な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468443" y="2047830"/>
            <a:ext cx="8612157"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「気づき」が生まれやすい環境をつくる。</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173418" y="728700"/>
            <a:ext cx="8960127" cy="830997"/>
          </a:xfrm>
          <a:prstGeom prst="rect">
            <a:avLst/>
          </a:prstGeom>
          <a:solidFill>
            <a:schemeClr val="bg1"/>
          </a:solidFill>
        </p:spPr>
        <p:txBody>
          <a:bodyPr wrap="square">
            <a:spAutoFit/>
          </a:bodyPr>
          <a:lstStyle/>
          <a:p>
            <a:pPr marL="177800" lvl="0" indent="-1778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）に掲げた「組み換え（シフト）」と「強みを束ねる」を改革の視点に、次の行動指針のもと、着実に成果を生み出していきます。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435623" y="3699030"/>
            <a:ext cx="865927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～「やって</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みよう」の精神を</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もち、果敢に挑戦する</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483068" y="4059070"/>
            <a:ext cx="859655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新たな課題発見や課題解決に資する先進的な試みに対して、「やってみよう」という進取の気風、挑戦の精神、そして、そのような取組みを「やってみなはれ」と受容する寛容性にあふれた組織の土壌（文化</a:t>
            </a:r>
            <a:r>
              <a:rPr lang="ja-JP" altLang="en-US" sz="1400" spc="-50" dirty="0" smtClean="0">
                <a:latin typeface="メイリオ" panose="020B0604030504040204" pitchFamily="50" charset="-128"/>
                <a:ea typeface="メイリオ" panose="020B0604030504040204" pitchFamily="50" charset="-128"/>
                <a:cs typeface="メイリオ" panose="020B0604030504040204" pitchFamily="50" charset="-128"/>
              </a:rPr>
              <a:t>）を育む。</a:t>
            </a:r>
            <a:endPar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a:t>
            </a:r>
            <a:endParaRPr lang="ja-JP" altLang="en-US" dirty="0">
              <a:solidFill>
                <a:prstClr val="black"/>
              </a:solidFill>
            </a:endParaRPr>
          </a:p>
        </p:txBody>
      </p:sp>
      <p:grpSp>
        <p:nvGrpSpPr>
          <p:cNvPr id="12" name="グループ化 11"/>
          <p:cNvGrpSpPr/>
          <p:nvPr/>
        </p:nvGrpSpPr>
        <p:grpSpPr>
          <a:xfrm>
            <a:off x="895485" y="5047669"/>
            <a:ext cx="7826787" cy="1351661"/>
            <a:chOff x="-94625" y="513468"/>
            <a:chExt cx="7826787" cy="1351661"/>
          </a:xfrm>
        </p:grpSpPr>
        <p:sp>
          <p:nvSpPr>
            <p:cNvPr id="13" name="山形 1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76896" y="571211"/>
              <a:ext cx="2553451" cy="348813"/>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山形 14"/>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経営</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smtClean="0">
                  <a:latin typeface="メイリオ" panose="020B0604030504040204" pitchFamily="50" charset="-128"/>
                  <a:ea typeface="メイリオ" panose="020B0604030504040204" pitchFamily="50" charset="-128"/>
                  <a:cs typeface="メイリオ" panose="020B0604030504040204" pitchFamily="50" charset="-128"/>
                </a:rPr>
                <a:t>中長期的</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な視点も持ちつつ、単年度の取組みとして、毎年</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２月公表</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a:t>
              </a:r>
              <a:endPar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19" name="右矢印 18"/>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な行政経営の取組み</a:t>
              </a:r>
            </a:p>
          </p:txBody>
        </p:sp>
        <p:sp>
          <p:nvSpPr>
            <p:cNvPr id="20" name="右矢印 19"/>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a:t>
              </a:r>
              <a:endPar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タイトル 1"/>
          <p:cNvSpPr txBox="1">
            <a:spLocks/>
          </p:cNvSpPr>
          <p:nvPr/>
        </p:nvSpPr>
        <p:spPr>
          <a:xfrm>
            <a:off x="566555" y="473414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368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92102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32365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1281291"/>
            <a:ext cx="7200800" cy="646331"/>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ある組織づくり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）社会課題解決につながる共創の仕組みづくり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a:t>
            </a:r>
            <a:endParaRPr lang="ja-JP" altLang="en-US" dirty="0">
              <a:solidFill>
                <a:schemeClr val="tx1"/>
              </a:solidFill>
            </a:endParaRPr>
          </a:p>
        </p:txBody>
      </p:sp>
    </p:spTree>
    <p:extLst>
      <p:ext uri="{BB962C8B-B14F-4D97-AF65-F5344CB8AC3E}">
        <p14:creationId xmlns:p14="http://schemas.microsoft.com/office/powerpoint/2010/main" val="2815014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ある組織づくり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 name="グループ化 2"/>
          <p:cNvGrpSpPr/>
          <p:nvPr/>
        </p:nvGrpSpPr>
        <p:grpSpPr>
          <a:xfrm>
            <a:off x="307931" y="4636425"/>
            <a:ext cx="8515362" cy="997821"/>
            <a:chOff x="268074" y="4836744"/>
            <a:chExt cx="8515362" cy="932408"/>
          </a:xfrm>
        </p:grpSpPr>
        <p:sp>
          <p:nvSpPr>
            <p:cNvPr id="18" name="正方形/長方形 17"/>
            <p:cNvSpPr/>
            <p:nvPr/>
          </p:nvSpPr>
          <p:spPr>
            <a:xfrm>
              <a:off x="386534" y="5189304"/>
              <a:ext cx="8396902" cy="579848"/>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の多様な働き方の支援・促進（テレワークの推進　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職員の意識啓発・庁内機運の醸成（働き方改革・</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セミナーの開催、ニュースレターの発信　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268074" y="4836744"/>
              <a:ext cx="1726445" cy="29489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 働き方改革　　</a:t>
              </a:r>
              <a:endParaRPr kumimoji="1" lang="en-US" altLang="ja-JP" sz="1600" b="1" i="0" u="none" strike="noStrike" kern="1200" cap="none" spc="-2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3"/>
          <p:cNvGrpSpPr/>
          <p:nvPr/>
        </p:nvGrpSpPr>
        <p:grpSpPr>
          <a:xfrm>
            <a:off x="351847" y="1414323"/>
            <a:ext cx="8404717" cy="1415468"/>
            <a:chOff x="351847" y="1310755"/>
            <a:chExt cx="8404717" cy="1415468"/>
          </a:xfrm>
        </p:grpSpPr>
        <p:sp>
          <p:nvSpPr>
            <p:cNvPr id="2" name="正方形/長方形 1"/>
            <p:cNvSpPr/>
            <p:nvPr/>
          </p:nvSpPr>
          <p:spPr>
            <a:xfrm>
              <a:off x="391704" y="1637042"/>
              <a:ext cx="8364860" cy="1089181"/>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との対話によるアイデア収集・市場ニーズ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把握</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課題解決</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ビジネス</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ついての情報共有、連携・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協力</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（セミナー</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・交流会などの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アイデア</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提案の場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や企業</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の創業・成長支援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事業の活用　等）</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人材の受入</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拡大</a:t>
              </a:r>
              <a:endParaRPr kumimoji="1" lang="en-US" altLang="ja-JP" sz="1400" b="1" i="0" u="none" strike="noStrike" kern="1200" cap="none" spc="-3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51847" y="1310755"/>
              <a:ext cx="3365058"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企業等との知の交流</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正方形/長方形 12"/>
          <p:cNvSpPr/>
          <p:nvPr/>
        </p:nvSpPr>
        <p:spPr>
          <a:xfrm>
            <a:off x="183873" y="857347"/>
            <a:ext cx="8451939" cy="54006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外部の多様な価値観・アイデアとの交流や、新技術を活用した生産性向上等により</a:t>
            </a:r>
            <a:r>
              <a:rPr lang="ja-JP" altLang="en-US"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社会課題に挑戦し続けることのできる活力ある組織</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めざします。</a:t>
            </a:r>
            <a:endParaRPr kumimoji="0" lang="ja-JP" altLang="en-US" sz="1600" b="0" i="0" u="none" strike="sng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5" name="グループ化 4"/>
          <p:cNvGrpSpPr/>
          <p:nvPr/>
        </p:nvGrpSpPr>
        <p:grpSpPr>
          <a:xfrm>
            <a:off x="221099" y="2975388"/>
            <a:ext cx="8816695" cy="1531063"/>
            <a:chOff x="221099" y="2919835"/>
            <a:chExt cx="8816695" cy="1397145"/>
          </a:xfrm>
        </p:grpSpPr>
        <p:sp>
          <p:nvSpPr>
            <p:cNvPr id="36" name="正方形/長方形 35"/>
            <p:cNvSpPr/>
            <p:nvPr/>
          </p:nvSpPr>
          <p:spPr>
            <a:xfrm>
              <a:off x="221099" y="2919835"/>
              <a:ext cx="8816695"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新技術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を活用した生産性の向上・府民サービスの充実</a:t>
              </a:r>
              <a:endParaRPr kumimoji="0" lang="ja-JP" altLang="en-US" sz="1600" b="0" i="0" u="sng" strike="noStrike" kern="0" cap="all" spc="0" normalizeH="0" baseline="0" noProof="0" dirty="0" smtClean="0">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01160" y="3256916"/>
              <a:ext cx="8367651" cy="1060064"/>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en-US" altLang="ja-JP" sz="1400" b="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活用による業務の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IoT</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活用した社会課題解決</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分析</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に基づいた広報（ターゲティング広報）や政策立案（</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・アプリをはじめとする新たなツールを活用した府民サービスの向上</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 name="テキスト ボックス 5"/>
          <p:cNvSpPr txBox="1"/>
          <p:nvPr/>
        </p:nvSpPr>
        <p:spPr>
          <a:xfrm>
            <a:off x="228878" y="5746265"/>
            <a:ext cx="8203650" cy="1013105"/>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課題の解決につながるビジネスのこと</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コミュニティビジネスなどとは別に、近年は社会課題をシーズとして新たなビジネスを展開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し成長</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する企業が増えている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府商工労働部の産業化</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戦略センターでは幅広い分野においてこうした企業の創業・成長支援に</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取り組んで</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Internet of Things</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「モノのインターネット」のこと。様々な機械をインターネットでつなぎ、状態をモニターしたり、コントロールしたりできる。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Evidence-Based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Policy Making</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の略。証拠に基づく政策立案。政策の企画をその場限りのエピソードに頼るのではなく、政策目的を明確化したうえで</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合理的根拠（エビデ</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ンス</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）に基づくものとすること。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3510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85000"/>
          </a:schemeClr>
        </a:solidFill>
        <a:ln>
          <a:solidFill>
            <a:schemeClr val="tx1"/>
          </a:solidFill>
        </a:ln>
      </a:spPr>
      <a:bodyPr wrap="square" rtlCol="0">
        <a:noAutofit/>
      </a:bodyPr>
      <a:lstStyle>
        <a:defPP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2.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532240C-9678-49BC-876E-9028F5F0CBF7}">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30254</TotalTime>
  <Words>1619</Words>
  <Application>Microsoft Office PowerPoint</Application>
  <PresentationFormat>画面に合わせる (4:3)</PresentationFormat>
  <Paragraphs>469</Paragraphs>
  <Slides>19</Slides>
  <Notes>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19</vt:i4>
      </vt:variant>
    </vt:vector>
  </HeadingPairs>
  <TitlesOfParts>
    <vt:vector size="27" baseType="lpstr">
      <vt:lpstr>HG丸ｺﾞｼｯｸM-PRO</vt:lpstr>
      <vt:lpstr>Meiryo UI</vt:lpstr>
      <vt:lpstr>ＭＳ Ｐゴシック</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宮崎　弘行</cp:lastModifiedBy>
  <cp:revision>3283</cp:revision>
  <cp:lastPrinted>2019-02-08T09:49:50Z</cp:lastPrinted>
  <dcterms:created xsi:type="dcterms:W3CDTF">2014-06-17T12:02:58Z</dcterms:created>
  <dcterms:modified xsi:type="dcterms:W3CDTF">2020-02-06T04:22:27Z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